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305" r:id="rId6"/>
    <p:sldId id="2948" r:id="rId7"/>
    <p:sldId id="299" r:id="rId8"/>
    <p:sldId id="2949" r:id="rId9"/>
    <p:sldId id="2950" r:id="rId10"/>
    <p:sldId id="312" r:id="rId11"/>
    <p:sldId id="3030" r:id="rId12"/>
    <p:sldId id="453" r:id="rId13"/>
    <p:sldId id="3009" r:id="rId14"/>
    <p:sldId id="3013" r:id="rId15"/>
    <p:sldId id="300" r:id="rId16"/>
    <p:sldId id="313" r:id="rId17"/>
    <p:sldId id="289" r:id="rId18"/>
    <p:sldId id="290" r:id="rId19"/>
    <p:sldId id="2939" r:id="rId20"/>
    <p:sldId id="2937" r:id="rId21"/>
    <p:sldId id="257" r:id="rId22"/>
    <p:sldId id="270" r:id="rId23"/>
    <p:sldId id="259" r:id="rId24"/>
    <p:sldId id="263" r:id="rId25"/>
    <p:sldId id="269" r:id="rId26"/>
    <p:sldId id="2962" r:id="rId27"/>
    <p:sldId id="281" r:id="rId28"/>
    <p:sldId id="2968" r:id="rId29"/>
    <p:sldId id="2967" r:id="rId30"/>
    <p:sldId id="2964" r:id="rId31"/>
    <p:sldId id="2965" r:id="rId32"/>
    <p:sldId id="2971" r:id="rId33"/>
    <p:sldId id="2969" r:id="rId34"/>
    <p:sldId id="2970" r:id="rId35"/>
    <p:sldId id="3031" r:id="rId36"/>
    <p:sldId id="3032" r:id="rId37"/>
    <p:sldId id="3033" r:id="rId38"/>
    <p:sldId id="3034" r:id="rId39"/>
    <p:sldId id="2963" r:id="rId40"/>
  </p:sldIdLst>
  <p:sldSz cx="9144000" cy="6858000" type="screen4x3"/>
  <p:notesSz cx="6858000" cy="9144000"/>
  <p:embeddedFontLst>
    <p:embeddedFont>
      <p:font typeface="Avenir" panose="02000503020000020003" pitchFamily="2" charset="0"/>
      <p:regular r:id="rId42"/>
      <p:italic r:id="rId43"/>
    </p:embeddedFont>
    <p:embeddedFont>
      <p:font typeface="Avenir Light" panose="020B0402020203020204" pitchFamily="34" charset="77"/>
      <p:regular r:id="rId44"/>
      <p:italic r:id="rId45"/>
    </p:embeddedFont>
    <p:embeddedFont>
      <p:font typeface="Avenir Medium" panose="02000503020000020003" pitchFamily="2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Helvetica Neue" panose="02000503000000020004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ipQa+MjiyEu9ArPOGopXmPSpHy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7BC01C-D99D-4A0A-A9CD-76533D2A9612}">
  <a:tblStyle styleId="{027BC01C-D99D-4A0A-A9CD-76533D2A9612}" styleName="Table_0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B"/>
          </a:solidFill>
        </a:fill>
      </a:tcStyle>
    </a:wholeTbl>
    <a:band1H>
      <a:tcTxStyle/>
      <a:tcStyle>
        <a:tcBdr/>
        <a:fill>
          <a:solidFill>
            <a:srgbClr val="CACCD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CD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8"/>
    <p:restoredTop sz="94704"/>
  </p:normalViewPr>
  <p:slideViewPr>
    <p:cSldViewPr snapToGrid="0" snapToObjects="1">
      <p:cViewPr varScale="1">
        <p:scale>
          <a:sx n="115" d="100"/>
          <a:sy n="115" d="100"/>
        </p:scale>
        <p:origin x="12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1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80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Foglio_di_lavoro_di_Microsoft_Excel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Foglio_di_lavoro_di_Microsoft_Excel1.xlsx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Foglio_di_lavoro_di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Sopra Soglia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60B-4511-8E04-53B9D816EBC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60B-4511-8E04-53B9D816EBC9}"/>
              </c:ext>
            </c:extLst>
          </c:dPt>
          <c:dPt>
            <c:idx val="2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60B-4511-8E04-53B9D816EBC9}"/>
              </c:ext>
            </c:extLst>
          </c:dPt>
          <c:dLbls>
            <c:dLbl>
              <c:idx val="0"/>
              <c:layout>
                <c:manualLayout>
                  <c:x val="0.250658107136567"/>
                  <c:y val="0.158898736205123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A4C919-5576-4C24-A9C4-CB552F9770D8}" type="CATEGORYNAME">
                      <a:rPr lang="en-US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fld id="{6B5956D2-5048-4067-BB7B-62A85B6E1DD3}" type="CELLREF">
                      <a:rPr lang="en-US" baseline="0" smtClean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[RIFCELLA]</a:t>
                    </a:fld>
                    <a:r>
                      <a:rPr lang="en-US" baseline="0" dirty="0"/>
                      <a:t>
</a:t>
                    </a:r>
                    <a:fld id="{95A36F34-7B14-4E2D-903E-514A44995F5C}" type="PERCENTAGE">
                      <a:rPr lang="en-US" baseline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solidFill>
                  <a:srgbClr val="92D05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40443662014878"/>
                      <c:h val="0.22699152737486761"/>
                    </c:manualLayout>
                  </c15:layout>
                  <c15:dlblFieldTable>
                    <c15:dlblFTEntry>
                      <c15:txfldGUID>{6B5956D2-5048-4067-BB7B-62A85B6E1DD3}</c15:txfldGUID>
                      <c15:f>Sheet1!$E$2</c15:f>
                      <c15:dlblFieldTableCache>
                        <c:ptCount val="1"/>
                        <c:pt idx="0">
                          <c:v>€ 35,44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E60B-4511-8E04-53B9D816EBC9}"/>
                </c:ext>
              </c:extLst>
            </c:dLbl>
            <c:dLbl>
              <c:idx val="1"/>
              <c:layout>
                <c:manualLayout>
                  <c:x val="-0.23095782419378172"/>
                  <c:y val="0.455199843440622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6C5BFB-C9B1-4926-9410-0E223F88F9E7}" type="CATEGORYNAME">
                      <a:rPr lang="en-US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fld id="{18F37F0F-8562-4C97-9F36-11C1A3725E1A}" type="CELLREF">
                      <a:rPr lang="en-US" baseline="0" smtClean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[RIFCELLA]</a:t>
                    </a:fld>
                    <a:r>
                      <a:rPr lang="en-US" baseline="0" dirty="0"/>
                      <a:t>
</a:t>
                    </a:r>
                    <a:fld id="{AC463DB7-9D9C-4459-AEF9-F735AD15A0F1}" type="PERCENTAGE">
                      <a:rPr lang="en-US" baseline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354326489112206"/>
                      <c:h val="0.24999999999999994"/>
                    </c:manualLayout>
                  </c15:layout>
                  <c15:dlblFieldTable>
                    <c15:dlblFTEntry>
                      <c15:txfldGUID>{18F37F0F-8562-4C97-9F36-11C1A3725E1A}</c15:txfldGUID>
                      <c15:f>Sheet1!$E$3</c15:f>
                      <c15:dlblFieldTableCache>
                        <c:ptCount val="1"/>
                        <c:pt idx="0">
                          <c:v>€ 7,46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E60B-4511-8E04-53B9D816EBC9}"/>
                </c:ext>
              </c:extLst>
            </c:dLbl>
            <c:dLbl>
              <c:idx val="2"/>
              <c:layout>
                <c:manualLayout>
                  <c:x val="-0.30666145046955967"/>
                  <c:y val="-6.03501864898466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BB6106-D5E7-4D63-8618-10C8515C756F}" type="CATEGORYNAME">
                      <a:rPr lang="en-US" dirty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fld id="{C0F35A81-6BBF-42BA-83D7-36EF617957CA}" type="CELLREF">
                      <a:rPr lang="en-US" baseline="0" smtClean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[RIFCELLA]</a:t>
                    </a:fld>
                    <a:r>
                      <a:rPr lang="en-US" baseline="0" dirty="0"/>
                      <a:t>
</a:t>
                    </a:r>
                    <a:fld id="{41B4232F-DD68-4B75-B189-64EF36F14D3F}" type="PERCENTAGE">
                      <a:rPr lang="en-US" baseline="0" dirty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971653228846383"/>
                      <c:h val="0.30884522110174822"/>
                    </c:manualLayout>
                  </c15:layout>
                  <c15:dlblFieldTable>
                    <c15:dlblFTEntry>
                      <c15:txfldGUID>{C0F35A81-6BBF-42BA-83D7-36EF617957CA}</c15:txfldGUID>
                      <c15:f>Sheet1!$E$4</c15:f>
                      <c15:dlblFieldTableCache>
                        <c:ptCount val="1"/>
                        <c:pt idx="0">
                          <c:v>€ 1,95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E60B-4511-8E04-53B9D816EBC9}"/>
                </c:ext>
              </c:extLst>
            </c:dLbl>
            <c:numFmt formatCode="0.0%" sourceLinked="0"/>
            <c:spPr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Contratt.te</c:v>
                </c:pt>
                <c:pt idx="1">
                  <c:v>Avv. Urgenza</c:v>
                </c:pt>
                <c:pt idx="2">
                  <c:v>Aggiudicate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35.44</c:v>
                </c:pt>
                <c:pt idx="1">
                  <c:v>7.46</c:v>
                </c:pt>
                <c:pt idx="2">
                  <c:v>1.95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0B-4511-8E04-53B9D816EB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Sopra Soglia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71-4C2A-8B6D-F4A9C9AD851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71-4C2A-8B6D-F4A9C9AD8516}"/>
              </c:ext>
            </c:extLst>
          </c:dPt>
          <c:dPt>
            <c:idx val="2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471-4C2A-8B6D-F4A9C9AD8516}"/>
              </c:ext>
            </c:extLst>
          </c:dPt>
          <c:dLbls>
            <c:dLbl>
              <c:idx val="0"/>
              <c:layout>
                <c:manualLayout>
                  <c:x val="0.17845099321690619"/>
                  <c:y val="-0.38707425826157693"/>
                </c:manualLayout>
              </c:layout>
              <c:numFmt formatCode="0.0%" sourceLinked="0"/>
              <c:spPr>
                <a:solidFill>
                  <a:srgbClr val="92D05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40443662014878"/>
                      <c:h val="0.254908596951696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471-4C2A-8B6D-F4A9C9AD8516}"/>
                </c:ext>
              </c:extLst>
            </c:dLbl>
            <c:dLbl>
              <c:idx val="1"/>
              <c:layout>
                <c:manualLayout>
                  <c:x val="-0.20055208148677917"/>
                  <c:y val="8.821718008933091E-2"/>
                </c:manualLayout>
              </c:layout>
              <c:numFmt formatCode="0.0%" sourceLinked="0"/>
              <c:spPr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487803064108288"/>
                      <c:h val="0.249999999999999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471-4C2A-8B6D-F4A9C9AD8516}"/>
                </c:ext>
              </c:extLst>
            </c:dLbl>
            <c:dLbl>
              <c:idx val="2"/>
              <c:layout>
                <c:manualLayout>
                  <c:x val="-0.291607322236689"/>
                  <c:y val="-9.7756557842550384E-2"/>
                </c:manualLayout>
              </c:layout>
              <c:numFmt formatCode="0.0%" sourceLinked="0"/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87698128893049"/>
                      <c:h val="0.249999999999999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471-4C2A-8B6D-F4A9C9AD8516}"/>
                </c:ext>
              </c:extLst>
            </c:dLbl>
            <c:numFmt formatCode="0.0%" sourceLinked="0"/>
            <c:spPr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Contrattualizzate</c:v>
                </c:pt>
                <c:pt idx="1">
                  <c:v>Avvio Urgenza</c:v>
                </c:pt>
                <c:pt idx="2">
                  <c:v>Aggiudicate</c:v>
                </c:pt>
              </c:strCache>
            </c:strRef>
          </c:cat>
          <c:val>
            <c:numRef>
              <c:f>Sheet1!$B$2:$B$4</c:f>
              <c:numCache>
                <c:formatCode>#,##0_);\(#,##0\)</c:formatCode>
                <c:ptCount val="3"/>
                <c:pt idx="0">
                  <c:v>12</c:v>
                </c:pt>
                <c:pt idx="1">
                  <c:v>9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71-4C2A-8B6D-F4A9C9AD85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Sopra Soglia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60B-4511-8E04-53B9D816EBC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60B-4511-8E04-53B9D816EBC9}"/>
              </c:ext>
            </c:extLst>
          </c:dPt>
          <c:dPt>
            <c:idx val="2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60B-4511-8E04-53B9D816EB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B36-4D22-931C-5FDF5E9EFD65}"/>
              </c:ext>
            </c:extLst>
          </c:dPt>
          <c:dLbls>
            <c:dLbl>
              <c:idx val="0"/>
              <c:layout>
                <c:manualLayout>
                  <c:x val="0.250658107136567"/>
                  <c:y val="0.158898736205123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A4C919-5576-4C24-A9C4-CB552F9770D8}" type="CATEGORYNAME">
                      <a:rPr lang="en-US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fld id="{6B5956D2-5048-4067-BB7B-62A85B6E1DD3}" type="CELLREF">
                      <a:rPr lang="en-US" baseline="0" smtClean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[RIFCELLA]</a:t>
                    </a:fld>
                    <a:r>
                      <a:rPr lang="en-US" baseline="0" dirty="0"/>
                      <a:t>
</a:t>
                    </a:r>
                    <a:fld id="{95A36F34-7B14-4E2D-903E-514A44995F5C}" type="PERCENTAGE">
                      <a:rPr lang="en-US" baseline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solidFill>
                  <a:srgbClr val="92D05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40443662014878"/>
                      <c:h val="0.22699152737486761"/>
                    </c:manualLayout>
                  </c15:layout>
                  <c15:dlblFieldTable>
                    <c15:dlblFTEntry>
                      <c15:txfldGUID>{6B5956D2-5048-4067-BB7B-62A85B6E1DD3}</c15:txfldGUID>
                      <c15:f>Sheet1!$E$2</c15:f>
                      <c15:dlblFieldTableCache>
                        <c:ptCount val="1"/>
                        <c:pt idx="0">
                          <c:v>€ 6,43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E60B-4511-8E04-53B9D816EBC9}"/>
                </c:ext>
              </c:extLst>
            </c:dLbl>
            <c:dLbl>
              <c:idx val="1"/>
              <c:layout>
                <c:manualLayout>
                  <c:x val="-0.27947762638580703"/>
                  <c:y val="0.55753921658915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6C5BFB-C9B1-4926-9410-0E223F88F9E7}" type="CATEGORYNAME">
                      <a:rPr lang="en-US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fld id="{18F37F0F-8562-4C97-9F36-11C1A3725E1A}" type="CELLREF">
                      <a:rPr lang="en-US" baseline="0" smtClean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[RIFCELLA]</a:t>
                    </a:fld>
                    <a:r>
                      <a:rPr lang="en-US" baseline="0" dirty="0"/>
                      <a:t>
</a:t>
                    </a:r>
                    <a:fld id="{AC463DB7-9D9C-4459-AEF9-F735AD15A0F1}" type="PERCENTAGE">
                      <a:rPr lang="en-US" baseline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354326489112206"/>
                      <c:h val="0.24999999999999994"/>
                    </c:manualLayout>
                  </c15:layout>
                  <c15:dlblFieldTable>
                    <c15:dlblFTEntry>
                      <c15:txfldGUID>{18F37F0F-8562-4C97-9F36-11C1A3725E1A}</c15:txfldGUID>
                      <c15:f>Sheet1!$E$3</c15:f>
                      <c15:dlblFieldTableCache>
                        <c:ptCount val="1"/>
                        <c:pt idx="0">
                          <c:v>€ 0,72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E60B-4511-8E04-53B9D816EBC9}"/>
                </c:ext>
              </c:extLst>
            </c:dLbl>
            <c:dLbl>
              <c:idx val="2"/>
              <c:layout>
                <c:manualLayout>
                  <c:x val="-0.33253867830530648"/>
                  <c:y val="-5.30402449693788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BB6106-D5E7-4D63-8618-10C8515C756F}" type="CATEGORYNAME">
                      <a:rPr lang="en-US" dirty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fld id="{C0F35A81-6BBF-42BA-83D7-36EF617957CA}" type="CELLREF">
                      <a:rPr lang="en-US" baseline="0" smtClean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[RIFCELLA]</a:t>
                    </a:fld>
                    <a:r>
                      <a:rPr lang="en-US" baseline="0" dirty="0"/>
                      <a:t>
</a:t>
                    </a:r>
                    <a:fld id="{41B4232F-DD68-4B75-B189-64EF36F14D3F}" type="PERCENTAGE">
                      <a:rPr lang="en-US" baseline="0" dirty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971653228846383"/>
                      <c:h val="0.23574580589706989"/>
                    </c:manualLayout>
                  </c15:layout>
                  <c15:dlblFieldTable>
                    <c15:dlblFTEntry>
                      <c15:txfldGUID>{C0F35A81-6BBF-42BA-83D7-36EF617957CA}</c15:txfldGUID>
                      <c15:f>Sheet1!$E$4</c15:f>
                      <c15:dlblFieldTableCache>
                        <c:ptCount val="1"/>
                        <c:pt idx="0">
                          <c:v>€ 0,06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E60B-4511-8E04-53B9D816EBC9}"/>
                </c:ext>
              </c:extLst>
            </c:dLbl>
            <c:dLbl>
              <c:idx val="3"/>
              <c:layout>
                <c:manualLayout>
                  <c:x val="0.22804307030251905"/>
                  <c:y val="-8.28461957606176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97AA17-5122-4888-B98B-948DE3C7050D}" type="CATEGORYNAME">
                      <a:rPr lang="en-US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fld id="{2CE9E113-816C-4375-A1A6-8B976E99E0A7}" type="CELLREF">
                      <a:rPr lang="en-US" baseline="0" smtClean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[RIFCELLA]</a:t>
                    </a:fld>
                    <a:r>
                      <a:rPr lang="en-US" baseline="0" dirty="0"/>
                      <a:t>
</a:t>
                    </a:r>
                    <a:fld id="{427BB787-D140-4343-AC60-0B65CA932DD0}" type="PERCENTAGE">
                      <a:rPr lang="en-US" baseline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117238105134895"/>
                      <c:h val="0.24999999999999994"/>
                    </c:manualLayout>
                  </c15:layout>
                  <c15:dlblFieldTable>
                    <c15:dlblFTEntry>
                      <c15:txfldGUID>{2CE9E113-816C-4375-A1A6-8B976E99E0A7}</c15:txfldGUID>
                      <c15:f>Sheet1!$E$5</c15:f>
                      <c15:dlblFieldTableCache>
                        <c:ptCount val="1"/>
                        <c:pt idx="0">
                          <c:v>€ 0,14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CB36-4D22-931C-5FDF5E9EFD65}"/>
                </c:ext>
              </c:extLst>
            </c:dLbl>
            <c:numFmt formatCode="0.0%" sourceLinked="0"/>
            <c:spPr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Contratt.te</c:v>
                </c:pt>
                <c:pt idx="1">
                  <c:v>Aggiudicate</c:v>
                </c:pt>
                <c:pt idx="2">
                  <c:v>Indette</c:v>
                </c:pt>
                <c:pt idx="3">
                  <c:v>RDA da aprire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6.4291341685999992</c:v>
                </c:pt>
                <c:pt idx="1">
                  <c:v>0.71564968200000001</c:v>
                </c:pt>
                <c:pt idx="2" formatCode="[$€-2]\ #,##0_);\([$€-2]\ #,##0\)">
                  <c:v>6.3244800000000004E-2</c:v>
                </c:pt>
                <c:pt idx="3" formatCode="[$€-2]\ #,##0_);\([$€-2]\ #,##0\)">
                  <c:v>0.13705159513419121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0B-4511-8E04-53B9D816EB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Sopra Soglia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71-4C2A-8B6D-F4A9C9AD851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71-4C2A-8B6D-F4A9C9AD8516}"/>
              </c:ext>
            </c:extLst>
          </c:dPt>
          <c:dPt>
            <c:idx val="2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471-4C2A-8B6D-F4A9C9AD85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1736-4181-9C16-00FB1891AD78}"/>
              </c:ext>
            </c:extLst>
          </c:dPt>
          <c:dLbls>
            <c:dLbl>
              <c:idx val="0"/>
              <c:layout>
                <c:manualLayout>
                  <c:x val="0.27549059760095684"/>
                  <c:y val="0.105128470783257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3E5AD5-E7C2-469D-BBA1-63E77C9D07F0}" type="CATEGORYNAME">
                      <a:rPr lang="en-US" dirty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fld id="{437EC9CD-5532-4F63-B1BF-AAAA6756B2EA}" type="CELLREF">
                      <a:rPr lang="en-US" baseline="0" smtClean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[RIFCELLA]</a:t>
                    </a:fld>
                    <a:r>
                      <a:rPr lang="en-US" baseline="0" dirty="0"/>
                      <a:t>
</a:t>
                    </a:r>
                    <a:fld id="{2AB52AA5-E5F3-46D1-B981-EF4D96EF3999}" type="PERCENTAGE">
                      <a:rPr lang="en-US" baseline="0" dirty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solidFill>
                  <a:srgbClr val="92D05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40443662014878"/>
                      <c:h val="0.25490859695169682"/>
                    </c:manualLayout>
                  </c15:layout>
                  <c15:dlblFieldTable>
                    <c15:dlblFTEntry>
                      <c15:txfldGUID>{437EC9CD-5532-4F63-B1BF-AAAA6756B2EA}</c15:txfldGUID>
                      <c15:f>Sheet1!$D$2</c15:f>
                      <c15:dlblFieldTableCache>
                        <c:ptCount val="1"/>
                        <c:pt idx="0">
                          <c:v>76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471-4C2A-8B6D-F4A9C9AD8516}"/>
                </c:ext>
              </c:extLst>
            </c:dLbl>
            <c:dLbl>
              <c:idx val="1"/>
              <c:layout>
                <c:manualLayout>
                  <c:x val="-0.25230653715827289"/>
                  <c:y val="0.434221078724808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710A585-06DA-4DFA-BEB4-C5A8A93220F4}" type="CATEGORYNAME">
                      <a:rPr lang="en-US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fld id="{4C5D40B5-8BFE-4FD5-9ECC-C82D8142E54A}" type="CELLREF">
                      <a:rPr lang="en-US" baseline="0" smtClean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[RIFCELLA]</a:t>
                    </a:fld>
                    <a:r>
                      <a:rPr lang="en-US" baseline="0" dirty="0"/>
                      <a:t>
</a:t>
                    </a:r>
                    <a:fld id="{406C4110-1C43-4256-8B58-634E285EA5FA}" type="PERCENTAGE">
                      <a:rPr lang="en-US" baseline="0"/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487803064108288"/>
                      <c:h val="0.24999999999999994"/>
                    </c:manualLayout>
                  </c15:layout>
                  <c15:dlblFieldTable>
                    <c15:dlblFTEntry>
                      <c15:txfldGUID>{4C5D40B5-8BFE-4FD5-9ECC-C82D8142E54A}</c15:txfldGUID>
                      <c15:f>Sheet1!$D$3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471-4C2A-8B6D-F4A9C9AD8516}"/>
                </c:ext>
              </c:extLst>
            </c:dLbl>
            <c:dLbl>
              <c:idx val="2"/>
              <c:layout>
                <c:manualLayout>
                  <c:x val="-0.34012712442871434"/>
                  <c:y val="-2.8406893217295205E-2"/>
                </c:manualLayout>
              </c:layout>
              <c:numFmt formatCode="0.0%" sourceLinked="0"/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87698128893049"/>
                      <c:h val="0.249999999999999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471-4C2A-8B6D-F4A9C9AD8516}"/>
                </c:ext>
              </c:extLst>
            </c:dLbl>
            <c:dLbl>
              <c:idx val="3"/>
              <c:layout>
                <c:manualLayout>
                  <c:x val="0.2700935655356077"/>
                  <c:y val="-8.2846003898635501E-2"/>
                </c:manualLayout>
              </c:layout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176446017453886"/>
                      <c:h val="0.249999999999999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736-4181-9C16-00FB1891AD78}"/>
                </c:ext>
              </c:extLst>
            </c:dLbl>
            <c:numFmt formatCode="0.0%" sourceLinked="0"/>
            <c:spPr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Contratt.te</c:v>
                </c:pt>
                <c:pt idx="1">
                  <c:v>Aggiudicate</c:v>
                </c:pt>
                <c:pt idx="2">
                  <c:v>Indette</c:v>
                </c:pt>
                <c:pt idx="3">
                  <c:v>RDA da aprire</c:v>
                </c:pt>
              </c:strCache>
            </c:strRef>
          </c:cat>
          <c:val>
            <c:numRef>
              <c:f>Sheet1!$B$2:$B$5</c:f>
              <c:numCache>
                <c:formatCode>_(* #,##0.00_);_(* \(#,##0.00\);_(* "-"??_);_(@_)</c:formatCode>
                <c:ptCount val="4"/>
                <c:pt idx="0">
                  <c:v>76</c:v>
                </c:pt>
                <c:pt idx="1">
                  <c:v>8</c:v>
                </c:pt>
                <c:pt idx="2" formatCode="#,##0_);\(#,##0\)">
                  <c:v>1</c:v>
                </c:pt>
                <c:pt idx="3" formatCode="#,##0_);\(#,##0\)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71-4C2A-8B6D-F4A9C9AD85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Sheet1!$A$2:$A$4</cx:f>
        <cx:lvl ptCount="3">
          <cx:pt idx="0">BASELINE TOTALE</cx:pt>
          <cx:pt idx="1">AFFIDAMENTI</cx:pt>
          <cx:pt idx="2">RECLUTAMENTI</cx:pt>
        </cx:lvl>
      </cx:strDim>
      <cx:numDim type="val">
        <cx:f>Sheet1!$B$2:$B$4</cx:f>
        <cx:lvl ptCount="3" formatCode="_(* #.##0,00_);_(* \(#.##0,00\);_(* &quot;-&quot;??_);_(@_)">
          <cx:pt idx="0">62.791564609614184</cx:pt>
          <cx:pt idx="1">-57.464476609614188</cx:pt>
          <cx:pt idx="2">-5.3270879999999998</cx:pt>
        </cx:lvl>
      </cx:numDim>
    </cx:data>
  </cx:chartData>
  <cx:chart>
    <cx:plotArea>
      <cx:plotAreaRegion>
        <cx:series layoutId="waterfall" uniqueId="{62D6676E-F0C2-4A8B-9DF9-B36E4E7BC3E6}">
          <cx:tx>
            <cx:txData>
              <cx:f>Sheet1!$B$1</cx:f>
              <cx:v>Series1</cx:v>
            </cx:txData>
          </cx:tx>
          <cx:dataPt idx="0">
            <cx:spPr>
              <a:solidFill>
                <a:srgbClr val="FFFFFF"/>
              </a:solidFill>
            </cx:spPr>
          </cx:dataPt>
          <cx:dataPt idx="1">
            <cx:spPr>
              <a:solidFill>
                <a:srgbClr val="EB6615">
                  <a:lumMod val="60000"/>
                  <a:lumOff val="40000"/>
                </a:srgbClr>
              </a:solidFill>
            </cx:spPr>
          </cx:dataPt>
          <cx:dataLabels pos="ctr">
            <cx:numFmt formatCode="0,00_);0,0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tx1"/>
                    </a:solidFill>
                  </a:defRPr>
                </a:pPr>
                <a:endParaRPr lang="en-US" sz="1197" b="1" i="0" u="none" strike="noStrike" baseline="0">
                  <a:solidFill>
                    <a:schemeClr val="tx1"/>
                  </a:solidFill>
                  <a:latin typeface="Calibri" panose="020F0502020204030204"/>
                </a:endParaRPr>
              </a:p>
            </cx:txPr>
            <cx:visibility seriesName="0" categoryName="0" value="1"/>
            <cx:separator>, </cx:separator>
            <cx:dataLabel idx="2">
              <cx:numFmt formatCode="0,00_);0,00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1197" b="1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5,33</a:t>
                  </a:r>
                </a:p>
              </cx:txPr>
              <cx:visibility seriesName="0" categoryName="0" value="1"/>
              <cx:separator>, </cx:separator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100" b="1" spc="0" baseline="0">
                <a:solidFill>
                  <a:schemeClr val="bg1"/>
                </a:solidFill>
              </a:defRPr>
            </a:pPr>
            <a:endParaRPr lang="en-US" sz="1100" b="1" i="0" u="none" strike="noStrike" spc="0" baseline="0">
              <a:solidFill>
                <a:schemeClr val="bg1"/>
              </a:solidFill>
              <a:latin typeface="Calibri" panose="020F0502020204030204"/>
            </a:endParaRPr>
          </a:p>
        </cx:txPr>
      </cx:axis>
      <cx:axis id="1">
        <cx:valScaling min="0"/>
        <cx:majorGridlines/>
        <cx:tickLabels/>
        <cx:numFmt formatCode="#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1">
                <a:solidFill>
                  <a:schemeClr val="bg1"/>
                </a:solidFill>
              </a:defRPr>
            </a:pPr>
            <a:endParaRPr lang="en-US" sz="1400" b="1" i="0" u="none" strike="noStrike" baseline="0">
              <a:solidFill>
                <a:schemeClr val="bg1"/>
              </a:solidFill>
              <a:latin typeface="Calibri" panose="020F0502020204030204"/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Sheet1!$A$2:$A$11</cx:f>
        <cx:lvl ptCount="10">
          <cx:pt idx="0">TOTALE</cx:pt>
          <cx:pt idx="1">INFN</cx:pt>
          <cx:pt idx="2">Uni-Vanvit</cx:pt>
          <cx:pt idx="3">Uni-SA</cx:pt>
          <cx:pt idx="4">Poli-BA</cx:pt>
          <cx:pt idx="5">INAF</cx:pt>
          <cx:pt idx="6">UNI-CT</cx:pt>
          <cx:pt idx="7">Uni-GE</cx:pt>
          <cx:pt idx="8">Uni-NA</cx:pt>
          <cx:pt idx="9">Uni-RM1</cx:pt>
        </cx:lvl>
      </cx:strDim>
      <cx:numDim type="val">
        <cx:f>Sheet1!$B$2:$B$11</cx:f>
        <cx:lvl ptCount="10" formatCode="_(* #.##0,00_);_(* \(#.##0,00\);_(* &quot;-&quot;??_);_(@_)">
          <cx:pt idx="0">57.464476609614188</cx:pt>
          <cx:pt idx="1">-52.191836609614185</cx:pt>
          <cx:pt idx="2">-2.867</cx:pt>
          <cx:pt idx="3">-1.2078</cx:pt>
          <cx:pt idx="4">-0.60446</cx:pt>
          <cx:pt idx="5">-0.49897999999999998</cx:pt>
          <cx:pt idx="6">-0.094399999999999998</cx:pt>
          <cx:pt idx="7">0</cx:pt>
          <cx:pt idx="8">0</cx:pt>
          <cx:pt idx="9">0</cx:pt>
        </cx:lvl>
      </cx:numDim>
    </cx:data>
  </cx:chartData>
  <cx:chart>
    <cx:plotArea>
      <cx:plotAreaRegion>
        <cx:series layoutId="waterfall" uniqueId="{A41BB8C0-9DA7-4D10-AF55-332960CFA7F5}">
          <cx:tx>
            <cx:txData>
              <cx:f>Sheet1!$B$1</cx:f>
              <cx:v>Series1</cx:v>
            </cx:txData>
          </cx:tx>
          <cx:spPr>
            <a:solidFill>
              <a:schemeClr val="accent4">
                <a:lumMod val="75000"/>
              </a:schemeClr>
            </a:solidFill>
            <a:ln>
              <a:noFill/>
            </a:ln>
          </cx:spPr>
          <cx:dataPt idx="0">
            <cx:spPr>
              <a:solidFill>
                <a:srgbClr val="FFFFFF"/>
              </a:solidFill>
            </cx:spPr>
          </cx:dataPt>
          <cx:dataPt idx="1">
            <cx:spPr>
              <a:solidFill>
                <a:srgbClr val="073779">
                  <a:lumMod val="40000"/>
                  <a:lumOff val="60000"/>
                </a:srgbClr>
              </a:solidFill>
            </cx:spPr>
          </cx:dataPt>
          <cx:dataLabels pos="outEnd">
            <cx:numFmt formatCode="0,00_);0,0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bg1"/>
                    </a:solidFill>
                  </a:defRPr>
                </a:pPr>
                <a:endParaRPr lang="en-US" sz="1197" b="1" i="0" u="none" strike="noStrike" baseline="0">
                  <a:solidFill>
                    <a:schemeClr val="bg1"/>
                  </a:solidFill>
                  <a:latin typeface="Calibri" panose="020F0502020204030204"/>
                </a:endParaRPr>
              </a:p>
            </cx:txPr>
            <cx:visibility seriesName="0" categoryName="0" value="1"/>
            <cx:separator>, </cx:separator>
            <cx:dataLabel idx="7">
              <cx:numFmt formatCode="-" sourceLinked="0"/>
              <cx:visibility seriesName="0" categoryName="0" value="1"/>
              <cx:separator>, </cx:separator>
            </cx:dataLabel>
            <cx:dataLabel idx="8">
              <cx:numFmt formatCode="-" sourceLinked="0"/>
              <cx:visibility seriesName="0" categoryName="0" value="1"/>
              <cx:separator>, </cx:separator>
            </cx:dataLabel>
            <cx:dataLabel idx="9">
              <cx:numFmt formatCode="-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/>
                  </a:pPr>
                  <a:r>
                    <a:rPr lang="en-US" sz="1197" b="1" i="0" u="none" strike="noStrike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Calibri" panose="020F0502020204030204"/>
                    </a:rPr>
                    <a:t>-</a:t>
                  </a:r>
                </a:p>
              </cx:txPr>
              <cx:visibility seriesName="0" categoryName="0" value="1"/>
              <cx:separator>, </cx:separator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100" b="1" spc="0" baseline="0">
                <a:solidFill>
                  <a:schemeClr val="bg1"/>
                </a:solidFill>
              </a:defRPr>
            </a:pPr>
            <a:endParaRPr lang="en-US" sz="1100" b="1" i="0" u="none" strike="noStrike" spc="0" baseline="0">
              <a:solidFill>
                <a:schemeClr val="bg1"/>
              </a:solidFill>
              <a:latin typeface="Calibri" panose="020F0502020204030204"/>
            </a:endParaRPr>
          </a:p>
        </cx:txPr>
      </cx:axis>
      <cx:axis id="1">
        <cx:valScaling min="0"/>
        <cx:majorGridlines/>
        <cx:tickLabels/>
        <cx:numFmt formatCode="#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1">
                <a:solidFill>
                  <a:schemeClr val="bg1"/>
                </a:solidFill>
              </a:defRPr>
            </a:pPr>
            <a:endParaRPr lang="en-US" sz="1400" b="1" i="0" u="none" strike="noStrike" baseline="0">
              <a:solidFill>
                <a:schemeClr val="bg1"/>
              </a:solidFill>
              <a:latin typeface="Calibri" panose="020F0502020204030204"/>
            </a:endParaRPr>
          </a:p>
        </cx:txPr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Sheet1!$A$2:$A$7</cx:f>
        <cx:lvl ptCount="6">
          <cx:pt idx="0">Baseline</cx:pt>
          <cx:pt idx="1">Contratt.te</cx:pt>
          <cx:pt idx="2">Avv. Urgenza</cx:pt>
          <cx:pt idx="3">Aggiudicate</cx:pt>
          <cx:pt idx="4">Indette</cx:pt>
          <cx:pt idx="5">RDA da aprire</cx:pt>
        </cx:lvl>
      </cx:strDim>
      <cx:numDim type="val">
        <cx:f>Sheet1!$B$2:$B$7</cx:f>
        <cx:lvl ptCount="6" formatCode="0,00">
          <cx:pt idx="0">52.191835609614188</cx:pt>
          <cx:pt idx="1">-41.866474913000012</cx:pt>
          <cx:pt idx="2">-7.4553988403199991</cx:pt>
          <cx:pt idx="3">-2.6696654611600001</cx:pt>
          <cx:pt idx="4">-0.063244800000000004</cx:pt>
          <cx:pt idx="5">-0.13705159513419121</cx:pt>
        </cx:lvl>
      </cx:numDim>
    </cx:data>
  </cx:chartData>
  <cx:chart>
    <cx:plotArea>
      <cx:plotAreaRegion>
        <cx:series layoutId="waterfall" uniqueId="{A41BB8C0-9DA7-4D10-AF55-332960CFA7F5}">
          <cx:tx>
            <cx:txData>
              <cx:f>Sheet1!$B$1</cx:f>
              <cx:v>Series1</cx:v>
            </cx:txData>
          </cx:tx>
          <cx:spPr>
            <a:solidFill>
              <a:schemeClr val="accent2"/>
            </a:solidFill>
            <a:ln>
              <a:noFill/>
            </a:ln>
          </cx:spPr>
          <cx:dataPt idx="1">
            <cx:spPr>
              <a:solidFill>
                <a:srgbClr val="92D050"/>
              </a:solidFill>
            </cx:spPr>
          </cx:dataPt>
          <cx:dataPt idx="2">
            <cx:spPr>
              <a:solidFill>
                <a:srgbClr val="FFC000"/>
              </a:solidFill>
            </cx:spPr>
          </cx:dataPt>
          <cx:dataPt idx="3">
            <cx:spPr>
              <a:solidFill>
                <a:srgbClr val="B523B4">
                  <a:lumMod val="20000"/>
                  <a:lumOff val="80000"/>
                </a:srgbClr>
              </a:solidFill>
            </cx:spPr>
          </cx:dataPt>
          <cx:dataLabels pos="outEnd">
            <cx:numFmt formatCode="0,00_);0,0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1">
                    <a:solidFill>
                      <a:schemeClr val="bg1"/>
                    </a:solidFill>
                  </a:defRPr>
                </a:pPr>
                <a:endParaRPr lang="en-US" sz="1400" b="1" i="0" u="none" strike="noStrike" baseline="0">
                  <a:solidFill>
                    <a:schemeClr val="bg1"/>
                  </a:solidFill>
                  <a:latin typeface="Calibri" panose="020F0502020204030204"/>
                </a:endParaRPr>
              </a:p>
            </cx:txPr>
            <cx:visibility seriesName="0" categoryName="0" value="1"/>
            <cx:separator>, </cx:separator>
            <cx:dataLabel idx="3">
              <cx:numFmt formatCode="0,00_);0,00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1400" b="1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2,67</a:t>
                  </a:r>
                </a:p>
              </cx:txPr>
              <cx:visibility seriesName="0" categoryName="0" value="1"/>
              <cx:separator>, </cx:separator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100" b="1" spc="0" baseline="0">
                <a:solidFill>
                  <a:schemeClr val="bg1"/>
                </a:solidFill>
              </a:defRPr>
            </a:pPr>
            <a:endParaRPr lang="en-US" sz="1100" b="1" i="0" u="none" strike="noStrike" spc="0" baseline="0">
              <a:solidFill>
                <a:schemeClr val="bg1"/>
              </a:solidFill>
              <a:latin typeface="Calibri" panose="020F0502020204030204"/>
            </a:endParaRPr>
          </a:p>
        </cx:txPr>
      </cx:axis>
      <cx:axis id="1">
        <cx:valScaling min="0"/>
        <cx:majorGridlines/>
        <cx:tickLabels/>
        <cx:numFmt formatCode="#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1">
                <a:solidFill>
                  <a:schemeClr val="bg1"/>
                </a:solidFill>
              </a:defRPr>
            </a:pPr>
            <a:endParaRPr lang="en-US" sz="1400" b="1" i="0" u="none" strike="noStrike" baseline="0">
              <a:solidFill>
                <a:schemeClr val="bg1"/>
              </a:solidFill>
              <a:latin typeface="Calibri" panose="020F0502020204030204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676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44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/>
              <a:t>IC photocatode areas pow(((10./2.)*2.54),2)*3.1415*5160=2.6E06 cm^2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/>
              <a:t>ARCA full photocatode areas pow(((3./2.)*2.54),2)*3.1415*18.*115.*2.*31.=5.8e06 cm^2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667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22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09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6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5"/>
          <p:cNvSpPr txBox="1">
            <a:spLocks noGrp="1"/>
          </p:cNvSpPr>
          <p:nvPr>
            <p:ph type="title"/>
          </p:nvPr>
        </p:nvSpPr>
        <p:spPr>
          <a:xfrm>
            <a:off x="2261443" y="1741288"/>
            <a:ext cx="4621114" cy="56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venir"/>
              <a:buNone/>
              <a:defRPr sz="28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body" idx="1"/>
          </p:nvPr>
        </p:nvSpPr>
        <p:spPr>
          <a:xfrm>
            <a:off x="2261443" y="2298836"/>
            <a:ext cx="4621114" cy="26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646464"/>
              </a:buClr>
              <a:buSzPts val="1980"/>
              <a:buFont typeface="Avenir"/>
              <a:buChar char="•"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54330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646464"/>
              </a:buClr>
              <a:buSzPts val="1980"/>
              <a:buFont typeface="Avenir"/>
              <a:buChar char="•"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354330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646464"/>
              </a:buClr>
              <a:buSzPts val="1980"/>
              <a:buFont typeface="Avenir"/>
              <a:buChar char="•"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354330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646464"/>
              </a:buClr>
              <a:buSzPts val="1980"/>
              <a:buFont typeface="Avenir"/>
              <a:buChar char="•"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354329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646464"/>
              </a:buClr>
              <a:buSzPts val="1980"/>
              <a:buFont typeface="Avenir"/>
              <a:buChar char="•"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sldNum" idx="12"/>
          </p:nvPr>
        </p:nvSpPr>
        <p:spPr>
          <a:xfrm>
            <a:off x="4480394" y="51619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i="0" u="none" strike="noStrike" cap="non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>
  <p:cSld name="Titolo verticale e test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9"/>
          <p:cNvSpPr txBox="1">
            <a:spLocks noGrp="1"/>
          </p:cNvSpPr>
          <p:nvPr>
            <p:ph type="title"/>
          </p:nvPr>
        </p:nvSpPr>
        <p:spPr>
          <a:xfrm>
            <a:off x="6629400" y="0"/>
            <a:ext cx="2057400" cy="647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body" idx="1"/>
          </p:nvPr>
        </p:nvSpPr>
        <p:spPr>
          <a:xfrm>
            <a:off x="457200" y="609601"/>
            <a:ext cx="6019800" cy="624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257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9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>
  <p:cSld name="Titolo e punti elenco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0"/>
          <p:cNvSpPr txBox="1">
            <a:spLocks noGrp="1"/>
          </p:cNvSpPr>
          <p:nvPr>
            <p:ph type="title"/>
          </p:nvPr>
        </p:nvSpPr>
        <p:spPr>
          <a:xfrm>
            <a:off x="1491257" y="1178718"/>
            <a:ext cx="6161486" cy="75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venir"/>
              <a:buNone/>
              <a:defRPr sz="30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body" idx="1"/>
          </p:nvPr>
        </p:nvSpPr>
        <p:spPr>
          <a:xfrm>
            <a:off x="1491257" y="1922115"/>
            <a:ext cx="6161486" cy="354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marL="457200" lvl="0" indent="-36576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646464"/>
              </a:buClr>
              <a:buSzPts val="2160"/>
              <a:buFont typeface="Avenir"/>
              <a:buChar char="•"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6576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646464"/>
              </a:buClr>
              <a:buSzPts val="2160"/>
              <a:buFont typeface="Avenir"/>
              <a:buChar char="•"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36576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646464"/>
              </a:buClr>
              <a:buSzPts val="2160"/>
              <a:buFont typeface="Avenir"/>
              <a:buChar char="•"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36576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646464"/>
              </a:buClr>
              <a:buSzPts val="2160"/>
              <a:buFont typeface="Avenir"/>
              <a:buChar char="•"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36576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646464"/>
              </a:buClr>
              <a:buSzPts val="2160"/>
              <a:buFont typeface="Avenir"/>
              <a:buChar char="•"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0"/>
          <p:cNvSpPr txBox="1">
            <a:spLocks noGrp="1"/>
          </p:cNvSpPr>
          <p:nvPr>
            <p:ph type="sldNum" idx="12"/>
          </p:nvPr>
        </p:nvSpPr>
        <p:spPr>
          <a:xfrm>
            <a:off x="4451976" y="5739556"/>
            <a:ext cx="224776" cy="25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  <a:defRPr sz="1200" b="0"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  <a:defRPr sz="1200" b="0"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  <a:defRPr sz="1200" b="0"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  <a:defRPr sz="1200" b="0"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  <a:defRPr sz="1200" b="0"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  <a:defRPr sz="1200" b="0"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  <a:defRPr sz="1200" b="0"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  <a:defRPr sz="1200" b="0"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  <a:defRPr sz="1200" b="0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i="0" u="none" strike="noStrike" cap="non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1EB06-0090-43D3-9159-FF32DD747ED5}" type="datetimeFigureOut">
              <a:rPr lang="it-IT" smtClean="0"/>
              <a:t>13/03/24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620000" y="29013"/>
            <a:ext cx="1066800" cy="307736"/>
          </a:xfrm>
        </p:spPr>
        <p:txBody>
          <a:bodyPr/>
          <a:lstStyle/>
          <a:p>
            <a:fld id="{35A730F7-7C9D-430E-8AAF-D1F479E2F6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903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0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848600" cy="32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5400"/>
              <a:buFont typeface="Arial"/>
              <a:buNone/>
              <a:defRPr sz="5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1"/>
          </p:nvPr>
        </p:nvSpPr>
        <p:spPr>
          <a:xfrm>
            <a:off x="685800" y="3505200"/>
            <a:ext cx="64008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>
                <a:solidFill>
                  <a:srgbClr val="4040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>
                <a:solidFill>
                  <a:srgbClr val="40404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>
                <a:solidFill>
                  <a:srgbClr val="40404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>
                <a:solidFill>
                  <a:srgbClr val="40404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>
                <a:solidFill>
                  <a:srgbClr val="40404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36" name="Google Shape;36;p50"/>
          <p:cNvCxnSpPr/>
          <p:nvPr/>
        </p:nvCxnSpPr>
        <p:spPr>
          <a:xfrm>
            <a:off x="685799" y="3398519"/>
            <a:ext cx="7848601" cy="1590"/>
          </a:xfrm>
          <a:prstGeom prst="straightConnector1">
            <a:avLst/>
          </a:prstGeom>
          <a:noFill/>
          <a:ln w="19050" cap="flat" cmpd="sng">
            <a:solidFill>
              <a:srgbClr val="1782BF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32788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993340-A76A-2366-E439-DEC2F0A8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C45BB9-A515-D650-608D-3B49BFD38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4EB3F1-7828-D017-1177-FB65DAFC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3015-8258-4E7A-976E-453965997450}" type="datetime1">
              <a:rPr lang="it-IT" smtClean="0"/>
              <a:t>14/03/24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97F086-55BE-4A3A-E2FF-C440AC0A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1693BE-9DAB-A7BC-5673-CB609122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9013"/>
            <a:ext cx="1066800" cy="307736"/>
          </a:xfrm>
        </p:spPr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86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title"/>
          </p:nvPr>
        </p:nvSpPr>
        <p:spPr>
          <a:xfrm>
            <a:off x="457200" y="45720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257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 txBox="1">
            <a:spLocks noGrp="1"/>
          </p:cNvSpPr>
          <p:nvPr>
            <p:ph type="title"/>
          </p:nvPr>
        </p:nvSpPr>
        <p:spPr>
          <a:xfrm>
            <a:off x="722312" y="647700"/>
            <a:ext cx="7772401" cy="391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E9"/>
              </a:buClr>
              <a:buSzPts val="4800"/>
              <a:buFont typeface="Arial"/>
              <a:buNone/>
              <a:defRPr sz="4800" cap="none">
                <a:solidFill>
                  <a:srgbClr val="62BCE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2"/>
          <p:cNvSpPr txBox="1">
            <a:spLocks noGrp="1"/>
          </p:cNvSpPr>
          <p:nvPr>
            <p:ph type="body" idx="1"/>
          </p:nvPr>
        </p:nvSpPr>
        <p:spPr>
          <a:xfrm>
            <a:off x="722312" y="4626864"/>
            <a:ext cx="7772401" cy="223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BCE9"/>
              </a:buClr>
              <a:buSzPts val="2400"/>
              <a:buFont typeface="Arial"/>
              <a:buNone/>
              <a:defRPr>
                <a:solidFill>
                  <a:srgbClr val="62BCE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BCE9"/>
              </a:buClr>
              <a:buSzPts val="2400"/>
              <a:buFont typeface="Arial"/>
              <a:buNone/>
              <a:defRPr>
                <a:solidFill>
                  <a:srgbClr val="62BCE9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BCE9"/>
              </a:buClr>
              <a:buSzPts val="2400"/>
              <a:buFont typeface="Arial"/>
              <a:buNone/>
              <a:defRPr>
                <a:solidFill>
                  <a:srgbClr val="62BCE9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BCE9"/>
              </a:buClr>
              <a:buSzPts val="2400"/>
              <a:buFont typeface="Arial"/>
              <a:buNone/>
              <a:defRPr>
                <a:solidFill>
                  <a:srgbClr val="62BCE9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BCE9"/>
              </a:buClr>
              <a:buSzPts val="2400"/>
              <a:buFont typeface="Arial"/>
              <a:buNone/>
              <a:defRPr>
                <a:solidFill>
                  <a:srgbClr val="62BCE9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2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45" name="Google Shape;45;p52"/>
          <p:cNvCxnSpPr/>
          <p:nvPr/>
        </p:nvCxnSpPr>
        <p:spPr>
          <a:xfrm>
            <a:off x="731519" y="4599431"/>
            <a:ext cx="7848601" cy="1590"/>
          </a:xfrm>
          <a:prstGeom prst="straightConnector1">
            <a:avLst/>
          </a:prstGeom>
          <a:noFill/>
          <a:ln w="19050" cap="flat" cmpd="sng">
            <a:solidFill>
              <a:srgbClr val="62BCE9"/>
            </a:solidFill>
            <a:prstDash val="solid"/>
            <a:bevel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>
  <p:cSld name="Contenuto 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3"/>
          <p:cNvSpPr txBox="1">
            <a:spLocks noGrp="1"/>
          </p:cNvSpPr>
          <p:nvPr>
            <p:ph type="title"/>
          </p:nvPr>
        </p:nvSpPr>
        <p:spPr>
          <a:xfrm>
            <a:off x="457200" y="384050"/>
            <a:ext cx="8229600" cy="128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3"/>
          <p:cNvSpPr txBox="1">
            <a:spLocks noGrp="1"/>
          </p:cNvSpPr>
          <p:nvPr>
            <p:ph type="body" idx="1"/>
          </p:nvPr>
        </p:nvSpPr>
        <p:spPr>
          <a:xfrm>
            <a:off x="457200" y="1673351"/>
            <a:ext cx="4038600" cy="5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797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2800"/>
            </a:lvl1pPr>
            <a:lvl2pPr marL="914400" lvl="1" indent="-3797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2800"/>
            </a:lvl2pPr>
            <a:lvl3pPr marL="1371600" lvl="2" indent="-3886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2800"/>
            </a:lvl3pPr>
            <a:lvl4pPr marL="1828800" lvl="3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/>
            </a:lvl4pPr>
            <a:lvl5pPr marL="2286000" lvl="4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800"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3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4"/>
          <p:cNvSpPr txBox="1">
            <a:spLocks noGrp="1"/>
          </p:cNvSpPr>
          <p:nvPr>
            <p:ph type="title"/>
          </p:nvPr>
        </p:nvSpPr>
        <p:spPr>
          <a:xfrm>
            <a:off x="457200" y="474946"/>
            <a:ext cx="8229600" cy="110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4"/>
          <p:cNvSpPr txBox="1">
            <a:spLocks noGrp="1"/>
          </p:cNvSpPr>
          <p:nvPr>
            <p:ph type="body" idx="1"/>
          </p:nvPr>
        </p:nvSpPr>
        <p:spPr>
          <a:xfrm>
            <a:off x="457200" y="1582455"/>
            <a:ext cx="3931921" cy="827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82BF"/>
              </a:buClr>
              <a:buSzPts val="2000"/>
              <a:buFont typeface="Arial"/>
              <a:buNone/>
              <a:defRPr sz="2000">
                <a:solidFill>
                  <a:srgbClr val="1782BF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82BF"/>
              </a:buClr>
              <a:buSzPts val="2000"/>
              <a:buFont typeface="Arial"/>
              <a:buNone/>
              <a:defRPr sz="2000">
                <a:solidFill>
                  <a:srgbClr val="1782BF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82BF"/>
              </a:buClr>
              <a:buSzPts val="2000"/>
              <a:buFont typeface="Arial"/>
              <a:buNone/>
              <a:defRPr sz="2000">
                <a:solidFill>
                  <a:srgbClr val="1782BF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82BF"/>
              </a:buClr>
              <a:buSzPts val="2000"/>
              <a:buFont typeface="Arial"/>
              <a:buNone/>
              <a:defRPr sz="2000">
                <a:solidFill>
                  <a:srgbClr val="1782BF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82BF"/>
              </a:buClr>
              <a:buSzPts val="2000"/>
              <a:buFont typeface="Arial"/>
              <a:buNone/>
              <a:defRPr sz="2000">
                <a:solidFill>
                  <a:srgbClr val="1782B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54" name="Google Shape;54;p54"/>
          <p:cNvCxnSpPr/>
          <p:nvPr/>
        </p:nvCxnSpPr>
        <p:spPr>
          <a:xfrm flipH="1">
            <a:off x="4571999" y="1691641"/>
            <a:ext cx="796" cy="4709161"/>
          </a:xfrm>
          <a:prstGeom prst="straightConnector1">
            <a:avLst/>
          </a:prstGeom>
          <a:noFill/>
          <a:ln w="19050" cap="flat" cmpd="sng">
            <a:solidFill>
              <a:srgbClr val="1782BF"/>
            </a:solidFill>
            <a:prstDash val="solid"/>
            <a:bevel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>
  <p:cSld name="Vuot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2139696" cy="205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body" idx="1"/>
          </p:nvPr>
        </p:nvSpPr>
        <p:spPr>
          <a:xfrm>
            <a:off x="2971800" y="792079"/>
            <a:ext cx="5715000" cy="606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0132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720"/>
              <a:buChar char="•"/>
              <a:defRPr sz="3200"/>
            </a:lvl1pPr>
            <a:lvl2pPr marL="914400" lvl="1" indent="-40131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720"/>
              <a:buChar char="•"/>
              <a:defRPr sz="3200"/>
            </a:lvl2pPr>
            <a:lvl3pPr marL="1371600" lvl="2" indent="-4114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80"/>
              <a:buChar char="•"/>
              <a:defRPr sz="3200"/>
            </a:lvl3pPr>
            <a:lvl4pPr marL="1828800" lvl="3" indent="-431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cxnSp>
        <p:nvCxnSpPr>
          <p:cNvPr id="61" name="Google Shape;61;p56"/>
          <p:cNvCxnSpPr/>
          <p:nvPr/>
        </p:nvCxnSpPr>
        <p:spPr>
          <a:xfrm flipH="1">
            <a:off x="2775009" y="792079"/>
            <a:ext cx="1590" cy="5577841"/>
          </a:xfrm>
          <a:prstGeom prst="straightConnector1">
            <a:avLst/>
          </a:prstGeom>
          <a:noFill/>
          <a:ln w="19050" cap="flat" cmpd="sng">
            <a:solidFill>
              <a:srgbClr val="1782BF"/>
            </a:solidFill>
            <a:prstDash val="solid"/>
            <a:bevel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2142681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7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2139696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57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>
  <p:cSld name="Titolo e testo vertica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8"/>
          <p:cNvSpPr txBox="1">
            <a:spLocks noGrp="1"/>
          </p:cNvSpPr>
          <p:nvPr>
            <p:ph type="title"/>
          </p:nvPr>
        </p:nvSpPr>
        <p:spPr>
          <a:xfrm>
            <a:off x="457200" y="45720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257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8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/>
          <p:nvPr/>
        </p:nvSpPr>
        <p:spPr>
          <a:xfrm>
            <a:off x="0" y="220785"/>
            <a:ext cx="9144000" cy="228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44"/>
          <p:cNvSpPr/>
          <p:nvPr/>
        </p:nvSpPr>
        <p:spPr>
          <a:xfrm>
            <a:off x="0" y="-1"/>
            <a:ext cx="9144000" cy="3657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44"/>
          <p:cNvSpPr txBox="1">
            <a:spLocks noGrp="1"/>
          </p:cNvSpPr>
          <p:nvPr>
            <p:ph type="title"/>
          </p:nvPr>
        </p:nvSpPr>
        <p:spPr>
          <a:xfrm>
            <a:off x="457200" y="45720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5814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4"/>
          <p:cNvSpPr txBox="1">
            <a:spLocks noGrp="1"/>
          </p:cNvSpPr>
          <p:nvPr>
            <p:ph type="sldNum" idx="12"/>
          </p:nvPr>
        </p:nvSpPr>
        <p:spPr>
          <a:xfrm>
            <a:off x="7620000" y="38471"/>
            <a:ext cx="1066800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../media/image1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>
            <a:spLocks noGrp="1"/>
          </p:cNvSpPr>
          <p:nvPr>
            <p:ph type="title"/>
          </p:nvPr>
        </p:nvSpPr>
        <p:spPr>
          <a:xfrm>
            <a:off x="2073293" y="455641"/>
            <a:ext cx="6397607" cy="1066508"/>
          </a:xfrm>
          <a:prstGeom prst="rect">
            <a:avLst/>
          </a:prstGeom>
          <a:noFill/>
          <a:ln>
            <a:noFill/>
          </a:ln>
          <a:effectLst>
            <a:outerShdw rotWithShape="0">
              <a:srgbClr val="000000"/>
            </a:outerShdw>
          </a:effectLst>
        </p:spPr>
        <p:txBody>
          <a:bodyPr spcFirstLastPara="1" wrap="square" lIns="28575" tIns="28575" rIns="28575" bIns="285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Avenir"/>
              <a:buNone/>
            </a:pPr>
            <a:r>
              <a:rPr lang="it-IT" sz="4900" dirty="0">
                <a:latin typeface="Avenir"/>
                <a:ea typeface="Avenir"/>
                <a:cs typeface="Avenir"/>
                <a:sym typeface="Avenir"/>
              </a:rPr>
              <a:t>KM3NeT &amp; KM3NeT4RR</a:t>
            </a:r>
            <a:endParaRPr dirty="0"/>
          </a:p>
        </p:txBody>
      </p:sp>
      <p:sp>
        <p:nvSpPr>
          <p:cNvPr id="83" name="Google Shape;83;p1"/>
          <p:cNvSpPr txBox="1"/>
          <p:nvPr/>
        </p:nvSpPr>
        <p:spPr>
          <a:xfrm>
            <a:off x="188340" y="2567842"/>
            <a:ext cx="876732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1800"/>
              <a:buFont typeface="Avenir"/>
              <a:buNone/>
            </a:pPr>
            <a:r>
              <a:rPr lang="it-IT" sz="2800" b="0" i="0" u="none" strike="noStrike" cap="none" dirty="0">
                <a:solidFill>
                  <a:srgbClr val="FFFB00"/>
                </a:solidFill>
                <a:latin typeface="Avenir"/>
                <a:ea typeface="Avenir"/>
                <a:cs typeface="Avenir"/>
                <a:sym typeface="Avenir"/>
              </a:rPr>
              <a:t>G. CUTTONE</a:t>
            </a:r>
            <a:endParaRPr sz="2800" b="0" i="0" u="none" strike="noStrike" cap="none" dirty="0">
              <a:solidFill>
                <a:srgbClr val="FFFB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1300"/>
              <a:buFont typeface="Avenir"/>
              <a:buNone/>
            </a:pPr>
            <a:r>
              <a:rPr lang="it-IT" sz="2800" b="0" i="0" u="none" strike="noStrike" cap="none" dirty="0">
                <a:solidFill>
                  <a:srgbClr val="FFFB00"/>
                </a:solidFill>
                <a:latin typeface="Avenir"/>
                <a:ea typeface="Avenir"/>
                <a:cs typeface="Avenir"/>
                <a:sym typeface="Avenir"/>
              </a:rPr>
              <a:t>FOR </a:t>
            </a:r>
            <a:r>
              <a:rPr lang="it-IT" sz="2800" b="0" i="0" u="none" strike="noStrike" cap="none">
                <a:solidFill>
                  <a:srgbClr val="FFFB00"/>
                </a:solidFill>
                <a:latin typeface="Avenir"/>
                <a:ea typeface="Avenir"/>
                <a:cs typeface="Avenir"/>
                <a:sym typeface="Avenir"/>
              </a:rPr>
              <a:t>THE KM3NET &amp;KM3NET4RR COLLABORATIONS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D7FF"/>
              </a:buClr>
              <a:buSzPts val="1300"/>
              <a:buFont typeface="Avenir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D7FF"/>
              </a:buClr>
              <a:buSzPts val="1600"/>
              <a:buFont typeface="Avenir"/>
              <a:buNone/>
            </a:pPr>
            <a:r>
              <a:rPr lang="it-IT" sz="1600" b="0" i="0" u="none" strike="noStrike" cap="none" dirty="0">
                <a:solidFill>
                  <a:srgbClr val="55D7FF"/>
                </a:solidFill>
                <a:latin typeface="Avenir"/>
                <a:ea typeface="Avenir"/>
                <a:cs typeface="Avenir"/>
                <a:sym typeface="Avenir"/>
              </a:rPr>
              <a:t>INFN - LABORATORI NAZIONALI DEL SUD (ITALY)</a:t>
            </a:r>
            <a:endParaRPr dirty="0"/>
          </a:p>
        </p:txBody>
      </p:sp>
      <p:pic>
        <p:nvPicPr>
          <p:cNvPr id="84" name="Google Shape;84;p1" descr="Linea Line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100" y="2070100"/>
            <a:ext cx="7797800" cy="1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KM3NeT_logo_web_shades_wihite-bg-jpe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56" y="5518413"/>
            <a:ext cx="1261245" cy="130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6F5C4FB-F609-6343-99B7-4FA0DD3C5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171" y="5627414"/>
            <a:ext cx="2129829" cy="1182056"/>
          </a:xfrm>
          <a:prstGeom prst="rect">
            <a:avLst/>
          </a:prstGeom>
        </p:spPr>
      </p:pic>
      <p:sp>
        <p:nvSpPr>
          <p:cNvPr id="7" name="LNS 5/07/2021">
            <a:extLst>
              <a:ext uri="{FF2B5EF4-FFF2-40B4-BE49-F238E27FC236}">
                <a16:creationId xmlns:a16="http://schemas.microsoft.com/office/drawing/2014/main" id="{F2887D39-2AEB-6343-B1E8-669727421D2C}"/>
              </a:ext>
            </a:extLst>
          </p:cNvPr>
          <p:cNvSpPr txBox="1"/>
          <p:nvPr/>
        </p:nvSpPr>
        <p:spPr>
          <a:xfrm>
            <a:off x="2073293" y="6414291"/>
            <a:ext cx="418310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sz="1600" dirty="0"/>
              <a:t>Caserta 15</a:t>
            </a:r>
            <a:r>
              <a:rPr sz="1600" dirty="0"/>
              <a:t>/</a:t>
            </a:r>
            <a:r>
              <a:rPr lang="it-IT" sz="1600" dirty="0"/>
              <a:t>03</a:t>
            </a:r>
            <a:r>
              <a:rPr sz="1600" dirty="0"/>
              <a:t>/202</a:t>
            </a:r>
            <a:r>
              <a:rPr lang="it-IT" sz="1600" dirty="0"/>
              <a:t>4</a:t>
            </a:r>
          </a:p>
          <a:p>
            <a:endParaRPr sz="1600" dirty="0"/>
          </a:p>
        </p:txBody>
      </p:sp>
      <p:pic>
        <p:nvPicPr>
          <p:cNvPr id="3" name="Immagine 2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D0253D70-4268-6AF1-87B8-C9A583898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6" y="488524"/>
            <a:ext cx="1550566" cy="15505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84E10D-6E46-8E42-9640-213326A8C60D}"/>
              </a:ext>
            </a:extLst>
          </p:cNvPr>
          <p:cNvSpPr txBox="1"/>
          <p:nvPr/>
        </p:nvSpPr>
        <p:spPr>
          <a:xfrm>
            <a:off x="1574310" y="-99841"/>
            <a:ext cx="738439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ARCA Sea Op: LOM release view on the boat</a:t>
            </a:r>
          </a:p>
        </p:txBody>
      </p:sp>
      <p:pic>
        <p:nvPicPr>
          <p:cNvPr id="2" name="230916_LOM_release">
            <a:hlinkClick r:id="" action="ppaction://media"/>
            <a:extLst>
              <a:ext uri="{FF2B5EF4-FFF2-40B4-BE49-F238E27FC236}">
                <a16:creationId xmlns:a16="http://schemas.microsoft.com/office/drawing/2014/main" id="{385A2092-A81C-E839-582C-274C9F4192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2711024" y="-446120"/>
            <a:ext cx="3721951" cy="80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84E10D-6E46-8E42-9640-213326A8C60D}"/>
              </a:ext>
            </a:extLst>
          </p:cNvPr>
          <p:cNvSpPr txBox="1"/>
          <p:nvPr/>
        </p:nvSpPr>
        <p:spPr>
          <a:xfrm>
            <a:off x="551056" y="-44604"/>
            <a:ext cx="804188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 Big Milestone: ARCA Phase 1 completed !</a:t>
            </a:r>
          </a:p>
        </p:txBody>
      </p:sp>
      <p:pic>
        <p:nvPicPr>
          <p:cNvPr id="2" name="KM3NeT_fireworks">
            <a:hlinkClick r:id="" action="ppaction://media"/>
            <a:extLst>
              <a:ext uri="{FF2B5EF4-FFF2-40B4-BE49-F238E27FC236}">
                <a16:creationId xmlns:a16="http://schemas.microsoft.com/office/drawing/2014/main" id="{41F9CB80-D2EF-D563-18B2-62970D998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056" y="936434"/>
            <a:ext cx="7689561" cy="57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2A6B4D7-24B5-E641-842D-B65FD707F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746"/>
            <a:ext cx="4524651" cy="641998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CAE3F8-9F50-8F4A-9ABE-193FDA7832CF}"/>
              </a:ext>
            </a:extLst>
          </p:cNvPr>
          <p:cNvSpPr txBox="1"/>
          <p:nvPr/>
        </p:nvSpPr>
        <p:spPr>
          <a:xfrm>
            <a:off x="4752755" y="2984031"/>
            <a:ext cx="4204997" cy="2862322"/>
          </a:xfrm>
          <a:prstGeom prst="rect">
            <a:avLst/>
          </a:prstGeom>
          <a:solidFill>
            <a:srgbClr val="005493"/>
          </a:solidFill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Co-</a:t>
            </a:r>
            <a:r>
              <a:rPr lang="it-IT" sz="1800" dirty="0" err="1">
                <a:solidFill>
                  <a:schemeClr val="bg1"/>
                </a:solidFill>
              </a:rPr>
              <a:t>Applicants</a:t>
            </a:r>
            <a:endParaRPr lang="it-IT" sz="1800" dirty="0">
              <a:solidFill>
                <a:schemeClr val="bg1"/>
              </a:solidFill>
            </a:endParaRPr>
          </a:p>
          <a:p>
            <a:endParaRPr lang="it-IT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INAF (OA-Catania and OA-Palermo)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Politecnico Bari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Università Campania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Università Catania (DFA - DEI)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Università Genova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Università Sapienza Roma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Università Salerno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Università Federico II Napoli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EA0E5A-0E67-3149-9C63-35F3EDC1C020}"/>
              </a:ext>
            </a:extLst>
          </p:cNvPr>
          <p:cNvSpPr txBox="1"/>
          <p:nvPr/>
        </p:nvSpPr>
        <p:spPr>
          <a:xfrm>
            <a:off x="5326912" y="553676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KM3NeT4RR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B8479B-E839-4849-B536-4F51927DBE7B}"/>
              </a:ext>
            </a:extLst>
          </p:cNvPr>
          <p:cNvSpPr txBox="1"/>
          <p:nvPr/>
        </p:nvSpPr>
        <p:spPr>
          <a:xfrm>
            <a:off x="4913241" y="5870728"/>
            <a:ext cx="3842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Budget 67.2 M€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</a:rPr>
              <a:t>(97% in Southern </a:t>
            </a:r>
            <a:r>
              <a:rPr lang="it-IT" sz="2800" dirty="0" err="1">
                <a:solidFill>
                  <a:srgbClr val="FF0000"/>
                </a:solidFill>
              </a:rPr>
              <a:t>Italy</a:t>
            </a:r>
            <a:r>
              <a:rPr lang="it-IT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2093EEA-CC4D-3849-A111-5A577C65C8FB}"/>
              </a:ext>
            </a:extLst>
          </p:cNvPr>
          <p:cNvSpPr/>
          <p:nvPr/>
        </p:nvSpPr>
        <p:spPr>
          <a:xfrm>
            <a:off x="4556090" y="1048221"/>
            <a:ext cx="458790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FF00"/>
                </a:solidFill>
              </a:rPr>
              <a:t>The </a:t>
            </a:r>
            <a:r>
              <a:rPr lang="it-IT" sz="1800" b="1" dirty="0" err="1">
                <a:solidFill>
                  <a:srgbClr val="FFFF00"/>
                </a:solidFill>
              </a:rPr>
              <a:t>proposal</a:t>
            </a:r>
            <a:r>
              <a:rPr lang="it-IT" sz="1800" b="1" dirty="0">
                <a:solidFill>
                  <a:srgbClr val="FFFF00"/>
                </a:solidFill>
              </a:rPr>
              <a:t> </a:t>
            </a:r>
            <a:r>
              <a:rPr lang="it-IT" sz="1800" b="1" dirty="0" err="1">
                <a:solidFill>
                  <a:srgbClr val="FFFF00"/>
                </a:solidFill>
              </a:rPr>
              <a:t>has</a:t>
            </a:r>
            <a:r>
              <a:rPr lang="it-IT" sz="1800" b="1" dirty="0">
                <a:solidFill>
                  <a:srgbClr val="FFFF00"/>
                </a:solidFill>
              </a:rPr>
              <a:t> </a:t>
            </a:r>
            <a:r>
              <a:rPr lang="it-IT" sz="1800" b="1" dirty="0" err="1">
                <a:solidFill>
                  <a:srgbClr val="FFFF00"/>
                </a:solidFill>
              </a:rPr>
              <a:t>been</a:t>
            </a:r>
            <a:r>
              <a:rPr lang="it-IT" sz="1800" b="1" dirty="0">
                <a:solidFill>
                  <a:srgbClr val="FFFF00"/>
                </a:solidFill>
              </a:rPr>
              <a:t> </a:t>
            </a:r>
            <a:r>
              <a:rPr lang="it-IT" sz="1800" b="1" dirty="0" err="1">
                <a:solidFill>
                  <a:srgbClr val="FFFF00"/>
                </a:solidFill>
              </a:rPr>
              <a:t>possible</a:t>
            </a:r>
            <a:r>
              <a:rPr lang="it-IT" sz="1800" b="1" dirty="0">
                <a:solidFill>
                  <a:srgbClr val="FFFF00"/>
                </a:solidFill>
              </a:rPr>
              <a:t> </a:t>
            </a:r>
            <a:r>
              <a:rPr lang="it-IT" sz="1800" b="1" dirty="0" err="1">
                <a:solidFill>
                  <a:srgbClr val="FFFF00"/>
                </a:solidFill>
              </a:rPr>
              <a:t>because</a:t>
            </a:r>
            <a:r>
              <a:rPr lang="it-IT" sz="1800" b="1" dirty="0">
                <a:solidFill>
                  <a:srgbClr val="FFFF00"/>
                </a:solidFill>
              </a:rPr>
              <a:t> of Km3NeT </a:t>
            </a:r>
            <a:r>
              <a:rPr lang="it-IT" sz="1800" b="1" dirty="0" err="1">
                <a:solidFill>
                  <a:srgbClr val="FFFF00"/>
                </a:solidFill>
              </a:rPr>
              <a:t>is</a:t>
            </a:r>
            <a:r>
              <a:rPr lang="it-IT" sz="1800" b="1" dirty="0">
                <a:solidFill>
                  <a:srgbClr val="FFFF00"/>
                </a:solidFill>
              </a:rPr>
              <a:t>: </a:t>
            </a:r>
          </a:p>
          <a:p>
            <a:endParaRPr lang="it-IT" sz="18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FFFF00"/>
                </a:solidFill>
              </a:rPr>
              <a:t>ESFRI 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FFFF00"/>
                </a:solidFill>
              </a:rPr>
              <a:t>PNIR 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FFFF00"/>
                </a:solidFill>
              </a:rPr>
              <a:t>Strategic RI for the </a:t>
            </a:r>
            <a:r>
              <a:rPr lang="it-IT" sz="1800" b="1" dirty="0" err="1">
                <a:solidFill>
                  <a:srgbClr val="FFFF00"/>
                </a:solidFill>
              </a:rPr>
              <a:t>Sicilian</a:t>
            </a:r>
            <a:r>
              <a:rPr lang="it-IT" sz="1800" b="1" dirty="0">
                <a:solidFill>
                  <a:srgbClr val="FFFF00"/>
                </a:solidFill>
              </a:rPr>
              <a:t> </a:t>
            </a:r>
            <a:r>
              <a:rPr lang="it-IT" sz="1800" b="1" dirty="0" err="1">
                <a:solidFill>
                  <a:srgbClr val="FFFF00"/>
                </a:solidFill>
              </a:rPr>
              <a:t>Region</a:t>
            </a:r>
            <a:endParaRPr lang="it-IT" sz="1800" b="1" dirty="0">
              <a:solidFill>
                <a:srgbClr val="FFFF00"/>
              </a:solidFill>
            </a:endParaRPr>
          </a:p>
          <a:p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3F80AB-665C-75A4-EA21-39E8F7D81761}"/>
              </a:ext>
            </a:extLst>
          </p:cNvPr>
          <p:cNvSpPr txBox="1"/>
          <p:nvPr/>
        </p:nvSpPr>
        <p:spPr>
          <a:xfrm>
            <a:off x="1516566" y="401444"/>
            <a:ext cx="300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ETS: Mariangela Segreto</a:t>
            </a:r>
          </a:p>
          <a:p>
            <a:r>
              <a:rPr lang="it-IT" b="1" dirty="0">
                <a:solidFill>
                  <a:srgbClr val="C00000"/>
                </a:solidFill>
              </a:rPr>
              <a:t>IN2P3 Nantes</a:t>
            </a:r>
          </a:p>
        </p:txBody>
      </p:sp>
    </p:spTree>
    <p:extLst>
      <p:ext uri="{BB962C8B-B14F-4D97-AF65-F5344CB8AC3E}">
        <p14:creationId xmlns:p14="http://schemas.microsoft.com/office/powerpoint/2010/main" val="113772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7472CA5-D56F-EBB3-A33B-E381F5E8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" y="656749"/>
            <a:ext cx="9110294" cy="599144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54F2960-9BE4-3D71-6A71-ACEC20B5B4E8}"/>
              </a:ext>
            </a:extLst>
          </p:cNvPr>
          <p:cNvSpPr/>
          <p:nvPr/>
        </p:nvSpPr>
        <p:spPr>
          <a:xfrm>
            <a:off x="2605277" y="41262"/>
            <a:ext cx="39228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</a:rPr>
              <a:t>KM3NeT4RR – in a </a:t>
            </a:r>
            <a:r>
              <a:rPr lang="it-IT" sz="2200" b="1" dirty="0" err="1">
                <a:solidFill>
                  <a:schemeClr val="bg1"/>
                </a:solidFill>
              </a:rPr>
              <a:t>nutshell</a:t>
            </a:r>
            <a:r>
              <a:rPr lang="it-IT" sz="2200" b="1" dirty="0">
                <a:solidFill>
                  <a:schemeClr val="bg1"/>
                </a:solidFill>
              </a:rPr>
              <a:t> 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45640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4"/>
          <p:cNvSpPr txBox="1">
            <a:spLocks noGrp="1"/>
          </p:cNvSpPr>
          <p:nvPr>
            <p:ph type="title"/>
          </p:nvPr>
        </p:nvSpPr>
        <p:spPr>
          <a:xfrm>
            <a:off x="0" y="-197568"/>
            <a:ext cx="8817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2400"/>
              <a:buFont typeface="Arial"/>
              <a:buNone/>
            </a:pPr>
            <a:r>
              <a:rPr lang="it-IT" sz="2300" dirty="0">
                <a:solidFill>
                  <a:srgbClr val="FFFF00"/>
                </a:solidFill>
              </a:rPr>
              <a:t>KM3NeT4RR: KM3NeT for </a:t>
            </a:r>
            <a:r>
              <a:rPr lang="it-IT" sz="2300" dirty="0" err="1">
                <a:solidFill>
                  <a:srgbClr val="FFFF00"/>
                </a:solidFill>
              </a:rPr>
              <a:t>Next</a:t>
            </a:r>
            <a:r>
              <a:rPr lang="it-IT" sz="2300" dirty="0">
                <a:solidFill>
                  <a:srgbClr val="FFFF00"/>
                </a:solidFill>
              </a:rPr>
              <a:t> Generation EU  (PNRR in </a:t>
            </a:r>
            <a:r>
              <a:rPr lang="it-IT" sz="2300" dirty="0" err="1">
                <a:solidFill>
                  <a:srgbClr val="FFFF00"/>
                </a:solidFill>
              </a:rPr>
              <a:t>Italy</a:t>
            </a:r>
            <a:r>
              <a:rPr lang="it-IT" sz="2300" dirty="0">
                <a:solidFill>
                  <a:srgbClr val="FFFF00"/>
                </a:solidFill>
              </a:rPr>
              <a:t>)</a:t>
            </a:r>
            <a:endParaRPr sz="3900" dirty="0">
              <a:solidFill>
                <a:srgbClr val="FFFF00"/>
              </a:solidFill>
            </a:endParaRPr>
          </a:p>
        </p:txBody>
      </p:sp>
      <p:sp>
        <p:nvSpPr>
          <p:cNvPr id="611" name="Google Shape;611;p34"/>
          <p:cNvSpPr txBox="1">
            <a:spLocks noGrp="1"/>
          </p:cNvSpPr>
          <p:nvPr>
            <p:ph type="body" idx="1"/>
          </p:nvPr>
        </p:nvSpPr>
        <p:spPr>
          <a:xfrm>
            <a:off x="0" y="870460"/>
            <a:ext cx="9144000" cy="5898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82870" lvl="0" indent="-18287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WP1– Management </a:t>
            </a:r>
            <a:r>
              <a:rPr lang="it-IT" sz="2000" dirty="0">
                <a:solidFill>
                  <a:schemeClr val="bg1"/>
                </a:solidFill>
              </a:rPr>
              <a:t>-</a:t>
            </a:r>
            <a:r>
              <a:rPr lang="it-IT" sz="2000" dirty="0"/>
              <a:t> </a:t>
            </a:r>
            <a:r>
              <a:rPr lang="it-IT" sz="2000" dirty="0">
                <a:solidFill>
                  <a:schemeClr val="bg1"/>
                </a:solidFill>
              </a:rPr>
              <a:t>In </a:t>
            </a:r>
            <a:r>
              <a:rPr lang="it-IT" sz="2000" dirty="0" err="1">
                <a:solidFill>
                  <a:schemeClr val="bg1"/>
                </a:solidFill>
              </a:rPr>
              <a:t>this</a:t>
            </a:r>
            <a:r>
              <a:rPr lang="it-IT" sz="2000" dirty="0">
                <a:solidFill>
                  <a:schemeClr val="bg1"/>
                </a:solidFill>
              </a:rPr>
              <a:t> WP the </a:t>
            </a:r>
            <a:r>
              <a:rPr lang="it-IT" sz="2000" dirty="0" err="1">
                <a:solidFill>
                  <a:schemeClr val="bg1"/>
                </a:solidFill>
              </a:rPr>
              <a:t>coordination</a:t>
            </a:r>
            <a:r>
              <a:rPr lang="it-IT" sz="2000" dirty="0">
                <a:solidFill>
                  <a:schemeClr val="bg1"/>
                </a:solidFill>
              </a:rPr>
              <a:t> and management of </a:t>
            </a:r>
            <a:r>
              <a:rPr lang="it-IT" sz="2000" dirty="0" err="1">
                <a:solidFill>
                  <a:schemeClr val="bg1"/>
                </a:solidFill>
              </a:rPr>
              <a:t>all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project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activities</a:t>
            </a:r>
            <a:r>
              <a:rPr lang="it-IT" sz="2000" dirty="0">
                <a:solidFill>
                  <a:schemeClr val="bg1"/>
                </a:solidFill>
              </a:rPr>
              <a:t> (</a:t>
            </a:r>
            <a:r>
              <a:rPr lang="it-IT" sz="2000" dirty="0" err="1">
                <a:solidFill>
                  <a:schemeClr val="bg1"/>
                </a:solidFill>
              </a:rPr>
              <a:t>technical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administrative</a:t>
            </a:r>
            <a:r>
              <a:rPr lang="it-IT" sz="2000" dirty="0">
                <a:solidFill>
                  <a:schemeClr val="bg1"/>
                </a:solidFill>
              </a:rPr>
              <a:t>, and </a:t>
            </a:r>
            <a:r>
              <a:rPr lang="it-IT" sz="2000" dirty="0" err="1">
                <a:solidFill>
                  <a:schemeClr val="bg1"/>
                </a:solidFill>
              </a:rPr>
              <a:t>financial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  <a:r>
              <a:rPr lang="it-IT" sz="2000" dirty="0" err="1">
                <a:solidFill>
                  <a:schemeClr val="bg1"/>
                </a:solidFill>
              </a:rPr>
              <a:t>will</a:t>
            </a:r>
            <a:r>
              <a:rPr lang="it-IT" sz="2000" dirty="0">
                <a:solidFill>
                  <a:schemeClr val="bg1"/>
                </a:solidFill>
              </a:rPr>
              <a:t> be </a:t>
            </a:r>
            <a:r>
              <a:rPr lang="it-IT" sz="2000" dirty="0" err="1">
                <a:solidFill>
                  <a:schemeClr val="bg1"/>
                </a:solidFill>
              </a:rPr>
              <a:t>addressed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  <a:endParaRPr sz="2000" dirty="0">
              <a:solidFill>
                <a:schemeClr val="bg1"/>
              </a:solidFill>
            </a:endParaRPr>
          </a:p>
          <a:p>
            <a:pPr marL="182870" lvl="0" indent="-18287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WP2– </a:t>
            </a:r>
            <a:r>
              <a:rPr lang="it-IT" sz="2000" dirty="0" err="1">
                <a:solidFill>
                  <a:srgbClr val="FF0000"/>
                </a:solidFill>
              </a:rPr>
              <a:t>Upgrading</a:t>
            </a:r>
            <a:r>
              <a:rPr lang="it-IT" sz="2000" dirty="0">
                <a:solidFill>
                  <a:srgbClr val="FF0000"/>
                </a:solidFill>
              </a:rPr>
              <a:t> of the </a:t>
            </a:r>
            <a:r>
              <a:rPr lang="it-IT" sz="2000" dirty="0" err="1">
                <a:solidFill>
                  <a:srgbClr val="FF0000"/>
                </a:solidFill>
              </a:rPr>
              <a:t>infrastructures</a:t>
            </a:r>
            <a:r>
              <a:rPr lang="it-IT" sz="2000" dirty="0"/>
              <a:t>.</a:t>
            </a:r>
            <a:r>
              <a:rPr lang="it-IT" sz="2000" dirty="0">
                <a:solidFill>
                  <a:schemeClr val="bg1"/>
                </a:solidFill>
              </a:rPr>
              <a:t> - To </a:t>
            </a:r>
            <a:r>
              <a:rPr lang="it-IT" sz="2000" dirty="0" err="1">
                <a:solidFill>
                  <a:schemeClr val="bg1"/>
                </a:solidFill>
              </a:rPr>
              <a:t>assure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reinforcement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underwater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infrastructure</a:t>
            </a:r>
            <a:r>
              <a:rPr lang="it-IT" sz="2000" dirty="0">
                <a:solidFill>
                  <a:schemeClr val="bg1"/>
                </a:solidFill>
              </a:rPr>
              <a:t> an </a:t>
            </a:r>
            <a:r>
              <a:rPr lang="it-IT" sz="2000" dirty="0" err="1">
                <a:solidFill>
                  <a:schemeClr val="bg1"/>
                </a:solidFill>
              </a:rPr>
              <a:t>adequate</a:t>
            </a:r>
            <a:r>
              <a:rPr lang="it-IT" sz="2000" dirty="0">
                <a:solidFill>
                  <a:schemeClr val="bg1"/>
                </a:solidFill>
              </a:rPr>
              <a:t> upgrade of </a:t>
            </a:r>
            <a:r>
              <a:rPr lang="it-IT" sz="2000" dirty="0" err="1">
                <a:solidFill>
                  <a:schemeClr val="bg1"/>
                </a:solidFill>
              </a:rPr>
              <a:t>all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onshore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laboratories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needed</a:t>
            </a:r>
            <a:r>
              <a:rPr lang="it-IT" sz="2000" dirty="0">
                <a:solidFill>
                  <a:schemeClr val="bg1"/>
                </a:solidFill>
              </a:rPr>
              <a:t>. The upgrade of the Capo Passero </a:t>
            </a:r>
            <a:r>
              <a:rPr lang="it-IT" sz="2000" dirty="0" err="1">
                <a:solidFill>
                  <a:schemeClr val="bg1"/>
                </a:solidFill>
              </a:rPr>
              <a:t>shore</a:t>
            </a:r>
            <a:r>
              <a:rPr lang="it-IT" sz="2000" dirty="0">
                <a:solidFill>
                  <a:schemeClr val="bg1"/>
                </a:solidFill>
              </a:rPr>
              <a:t> station, </a:t>
            </a:r>
            <a:r>
              <a:rPr lang="it-IT" sz="2000" dirty="0" err="1">
                <a:solidFill>
                  <a:schemeClr val="bg1"/>
                </a:solidFill>
              </a:rPr>
              <a:t>that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hosts</a:t>
            </a:r>
            <a:r>
              <a:rPr lang="it-IT" sz="2000" dirty="0">
                <a:solidFill>
                  <a:schemeClr val="bg1"/>
                </a:solidFill>
              </a:rPr>
              <a:t> the Data </a:t>
            </a:r>
            <a:r>
              <a:rPr lang="it-IT" sz="2000" dirty="0" err="1">
                <a:solidFill>
                  <a:schemeClr val="bg1"/>
                </a:solidFill>
              </a:rPr>
              <a:t>Acquisition</a:t>
            </a:r>
            <a:r>
              <a:rPr lang="it-IT" sz="2000" dirty="0">
                <a:solidFill>
                  <a:schemeClr val="bg1"/>
                </a:solidFill>
              </a:rPr>
              <a:t> System and the control </a:t>
            </a:r>
            <a:r>
              <a:rPr lang="it-IT" sz="2000" dirty="0" err="1">
                <a:solidFill>
                  <a:schemeClr val="bg1"/>
                </a:solidFill>
              </a:rPr>
              <a:t>system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subsea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equipment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needed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Upgrades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existing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laboratories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that</a:t>
            </a:r>
            <a:r>
              <a:rPr lang="it-IT" sz="2000" dirty="0">
                <a:solidFill>
                  <a:schemeClr val="bg1"/>
                </a:solidFill>
              </a:rPr>
              <a:t> are </a:t>
            </a:r>
            <a:r>
              <a:rPr lang="it-IT" sz="2000" dirty="0" err="1">
                <a:solidFill>
                  <a:schemeClr val="bg1"/>
                </a:solidFill>
              </a:rPr>
              <a:t>integration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sites</a:t>
            </a:r>
            <a:r>
              <a:rPr lang="it-IT" sz="2000" dirty="0">
                <a:solidFill>
                  <a:schemeClr val="bg1"/>
                </a:solidFill>
              </a:rPr>
              <a:t> are </a:t>
            </a:r>
            <a:r>
              <a:rPr lang="it-IT" sz="2000" dirty="0" err="1">
                <a:solidFill>
                  <a:schemeClr val="bg1"/>
                </a:solidFill>
              </a:rPr>
              <a:t>also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requested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This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needed</a:t>
            </a:r>
            <a:r>
              <a:rPr lang="it-IT" sz="2000" dirty="0">
                <a:solidFill>
                  <a:schemeClr val="bg1"/>
                </a:solidFill>
              </a:rPr>
              <a:t> to face the </a:t>
            </a:r>
            <a:r>
              <a:rPr lang="it-IT" sz="2000" dirty="0" err="1">
                <a:solidFill>
                  <a:schemeClr val="bg1"/>
                </a:solidFill>
              </a:rPr>
              <a:t>integration</a:t>
            </a:r>
            <a:r>
              <a:rPr lang="it-IT" sz="2000" dirty="0">
                <a:solidFill>
                  <a:schemeClr val="bg1"/>
                </a:solidFill>
              </a:rPr>
              <a:t> rate </a:t>
            </a:r>
            <a:r>
              <a:rPr lang="it-IT" sz="2000" dirty="0" err="1">
                <a:solidFill>
                  <a:schemeClr val="bg1"/>
                </a:solidFill>
              </a:rPr>
              <a:t>required</a:t>
            </a:r>
            <a:r>
              <a:rPr lang="it-IT" sz="2000" dirty="0">
                <a:solidFill>
                  <a:schemeClr val="bg1"/>
                </a:solidFill>
              </a:rPr>
              <a:t> by the </a:t>
            </a:r>
            <a:r>
              <a:rPr lang="it-IT" sz="2000" dirty="0" err="1">
                <a:solidFill>
                  <a:schemeClr val="bg1"/>
                </a:solidFill>
              </a:rPr>
              <a:t>project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endParaRPr sz="2000" dirty="0">
              <a:solidFill>
                <a:schemeClr val="bg1"/>
              </a:solidFill>
            </a:endParaRPr>
          </a:p>
          <a:p>
            <a:pPr marL="182870" lvl="0" indent="-18287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WP3 – Caserta </a:t>
            </a:r>
            <a:r>
              <a:rPr lang="it-IT" sz="2000" dirty="0" err="1">
                <a:solidFill>
                  <a:srgbClr val="FF0000"/>
                </a:solidFill>
              </a:rPr>
              <a:t>upgrading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>
                <a:solidFill>
                  <a:schemeClr val="bg1"/>
                </a:solidFill>
              </a:rPr>
              <a:t>-</a:t>
            </a:r>
            <a:r>
              <a:rPr lang="it-IT" sz="2000" dirty="0"/>
              <a:t> </a:t>
            </a:r>
            <a:r>
              <a:rPr lang="it-IT" sz="2000" dirty="0" err="1">
                <a:solidFill>
                  <a:schemeClr val="bg1"/>
                </a:solidFill>
              </a:rPr>
              <a:t>Selected</a:t>
            </a:r>
            <a:r>
              <a:rPr lang="it-IT" sz="2000" dirty="0">
                <a:solidFill>
                  <a:schemeClr val="bg1"/>
                </a:solidFill>
              </a:rPr>
              <a:t> INFN </a:t>
            </a:r>
            <a:r>
              <a:rPr lang="it-IT" sz="2000" dirty="0" err="1">
                <a:solidFill>
                  <a:schemeClr val="bg1"/>
                </a:solidFill>
              </a:rPr>
              <a:t>laboratories</a:t>
            </a:r>
            <a:r>
              <a:rPr lang="it-IT" sz="2000" dirty="0">
                <a:solidFill>
                  <a:schemeClr val="bg1"/>
                </a:solidFill>
              </a:rPr>
              <a:t> are </a:t>
            </a:r>
            <a:r>
              <a:rPr lang="it-IT" sz="2000" dirty="0" err="1">
                <a:solidFill>
                  <a:schemeClr val="bg1"/>
                </a:solidFill>
              </a:rPr>
              <a:t>devoted</a:t>
            </a:r>
            <a:r>
              <a:rPr lang="it-IT" sz="2000" dirty="0">
                <a:solidFill>
                  <a:schemeClr val="bg1"/>
                </a:solidFill>
              </a:rPr>
              <a:t> to the </a:t>
            </a:r>
            <a:r>
              <a:rPr lang="it-IT" sz="2000" dirty="0" err="1">
                <a:solidFill>
                  <a:schemeClr val="bg1"/>
                </a:solidFill>
              </a:rPr>
              <a:t>Detection</a:t>
            </a:r>
            <a:r>
              <a:rPr lang="it-IT" sz="2000" dirty="0">
                <a:solidFill>
                  <a:schemeClr val="bg1"/>
                </a:solidFill>
              </a:rPr>
              <a:t> Unit </a:t>
            </a:r>
            <a:r>
              <a:rPr lang="it-IT" sz="2000" dirty="0" err="1">
                <a:solidFill>
                  <a:schemeClr val="bg1"/>
                </a:solidFill>
              </a:rPr>
              <a:t>integration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process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This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activity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requires</a:t>
            </a:r>
            <a:r>
              <a:rPr lang="it-IT" sz="2000" dirty="0">
                <a:solidFill>
                  <a:schemeClr val="bg1"/>
                </a:solidFill>
              </a:rPr>
              <a:t> a large </a:t>
            </a:r>
            <a:r>
              <a:rPr lang="it-IT" sz="2000" dirty="0" err="1">
                <a:solidFill>
                  <a:schemeClr val="bg1"/>
                </a:solidFill>
              </a:rPr>
              <a:t>laboratory</a:t>
            </a:r>
            <a:r>
              <a:rPr lang="it-IT" sz="2000" dirty="0">
                <a:solidFill>
                  <a:schemeClr val="bg1"/>
                </a:solidFill>
              </a:rPr>
              <a:t> with special </a:t>
            </a:r>
            <a:r>
              <a:rPr lang="it-IT" sz="2000" dirty="0" err="1">
                <a:solidFill>
                  <a:schemeClr val="bg1"/>
                </a:solidFill>
              </a:rPr>
              <a:t>equipment</a:t>
            </a:r>
            <a:r>
              <a:rPr lang="it-IT" sz="2000" dirty="0">
                <a:solidFill>
                  <a:schemeClr val="bg1"/>
                </a:solidFill>
              </a:rPr>
              <a:t> (</a:t>
            </a:r>
            <a:r>
              <a:rPr lang="it-IT" sz="2000" dirty="0" err="1">
                <a:solidFill>
                  <a:schemeClr val="bg1"/>
                </a:solidFill>
              </a:rPr>
              <a:t>overhead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crane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customs</a:t>
            </a:r>
            <a:r>
              <a:rPr lang="it-IT" sz="2000" dirty="0">
                <a:solidFill>
                  <a:schemeClr val="bg1"/>
                </a:solidFill>
              </a:rPr>
              <a:t> made big </a:t>
            </a:r>
            <a:r>
              <a:rPr lang="it-IT" sz="2000" dirty="0" err="1">
                <a:solidFill>
                  <a:schemeClr val="bg1"/>
                </a:solidFill>
              </a:rPr>
              <a:t>instruments</a:t>
            </a:r>
            <a:r>
              <a:rPr lang="it-IT" sz="2000" dirty="0">
                <a:solidFill>
                  <a:schemeClr val="bg1"/>
                </a:solidFill>
              </a:rPr>
              <a:t>, ...). To </a:t>
            </a:r>
            <a:r>
              <a:rPr lang="it-IT" sz="2000" dirty="0" err="1">
                <a:solidFill>
                  <a:schemeClr val="bg1"/>
                </a:solidFill>
              </a:rPr>
              <a:t>increment</a:t>
            </a:r>
            <a:r>
              <a:rPr lang="it-IT" sz="2000" dirty="0">
                <a:solidFill>
                  <a:schemeClr val="bg1"/>
                </a:solidFill>
              </a:rPr>
              <a:t> the DU rate </a:t>
            </a:r>
            <a:r>
              <a:rPr lang="it-IT" sz="2000" dirty="0" err="1">
                <a:solidFill>
                  <a:schemeClr val="bg1"/>
                </a:solidFill>
              </a:rPr>
              <a:t>integration</a:t>
            </a:r>
            <a:r>
              <a:rPr lang="it-IT" sz="2000" dirty="0">
                <a:solidFill>
                  <a:schemeClr val="bg1"/>
                </a:solidFill>
              </a:rPr>
              <a:t>, the </a:t>
            </a:r>
            <a:r>
              <a:rPr lang="it-IT" sz="2000" dirty="0" err="1">
                <a:solidFill>
                  <a:schemeClr val="bg1"/>
                </a:solidFill>
              </a:rPr>
              <a:t>extension</a:t>
            </a:r>
            <a:r>
              <a:rPr lang="it-IT" sz="2000" dirty="0">
                <a:solidFill>
                  <a:schemeClr val="bg1"/>
                </a:solidFill>
              </a:rPr>
              <a:t> of the </a:t>
            </a:r>
            <a:r>
              <a:rPr lang="it-IT" sz="2000" dirty="0" err="1">
                <a:solidFill>
                  <a:schemeClr val="bg1"/>
                </a:solidFill>
              </a:rPr>
              <a:t>already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existing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laboratory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located</a:t>
            </a:r>
            <a:r>
              <a:rPr lang="it-IT" sz="2000" dirty="0">
                <a:solidFill>
                  <a:schemeClr val="bg1"/>
                </a:solidFill>
              </a:rPr>
              <a:t> in Caserta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needed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This</a:t>
            </a:r>
            <a:r>
              <a:rPr lang="it-IT" sz="2000" dirty="0">
                <a:solidFill>
                  <a:schemeClr val="bg1"/>
                </a:solidFill>
              </a:rPr>
              <a:t> WP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devoted</a:t>
            </a:r>
            <a:r>
              <a:rPr lang="it-IT" sz="2000" dirty="0">
                <a:solidFill>
                  <a:schemeClr val="bg1"/>
                </a:solidFill>
              </a:rPr>
              <a:t> to the design and </a:t>
            </a:r>
            <a:r>
              <a:rPr lang="it-IT" sz="2000" dirty="0" err="1">
                <a:solidFill>
                  <a:schemeClr val="bg1"/>
                </a:solidFill>
              </a:rPr>
              <a:t>realization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chemeClr val="bg1"/>
                </a:solidFill>
              </a:rPr>
              <a:t>this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extension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  <a:endParaRPr sz="2000" dirty="0">
              <a:solidFill>
                <a:schemeClr val="bg1"/>
              </a:solidFill>
            </a:endParaRPr>
          </a:p>
          <a:p>
            <a:pPr marL="182870" lvl="0" indent="-18287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WP4 – Salerno </a:t>
            </a:r>
            <a:r>
              <a:rPr lang="it-IT" sz="2000" dirty="0" err="1">
                <a:solidFill>
                  <a:srgbClr val="FF0000"/>
                </a:solidFill>
              </a:rPr>
              <a:t>upgrading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>
                <a:solidFill>
                  <a:schemeClr val="bg1"/>
                </a:solidFill>
              </a:rPr>
              <a:t>-To </a:t>
            </a:r>
            <a:r>
              <a:rPr lang="it-IT" sz="2000" dirty="0" err="1">
                <a:solidFill>
                  <a:schemeClr val="bg1"/>
                </a:solidFill>
              </a:rPr>
              <a:t>increment</a:t>
            </a:r>
            <a:r>
              <a:rPr lang="it-IT" sz="2000" dirty="0">
                <a:solidFill>
                  <a:schemeClr val="bg1"/>
                </a:solidFill>
              </a:rPr>
              <a:t> the production rate of the Digital Optical </a:t>
            </a:r>
            <a:r>
              <a:rPr lang="it-IT" sz="2000" dirty="0" err="1">
                <a:solidFill>
                  <a:schemeClr val="bg1"/>
                </a:solidFill>
              </a:rPr>
              <a:t>Module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construction</a:t>
            </a:r>
            <a:r>
              <a:rPr lang="it-IT" sz="2000" dirty="0">
                <a:solidFill>
                  <a:schemeClr val="bg1"/>
                </a:solidFill>
              </a:rPr>
              <a:t> of a </a:t>
            </a:r>
            <a:r>
              <a:rPr lang="it-IT" sz="2000" dirty="0" err="1">
                <a:solidFill>
                  <a:schemeClr val="bg1"/>
                </a:solidFill>
              </a:rPr>
              <a:t>dedicated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infrastructure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at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University</a:t>
            </a:r>
            <a:r>
              <a:rPr lang="it-IT" sz="2000" dirty="0">
                <a:solidFill>
                  <a:schemeClr val="bg1"/>
                </a:solidFill>
              </a:rPr>
              <a:t> of Salerno for DOM </a:t>
            </a:r>
            <a:r>
              <a:rPr lang="it-IT" sz="2000" dirty="0" err="1">
                <a:solidFill>
                  <a:schemeClr val="bg1"/>
                </a:solidFill>
              </a:rPr>
              <a:t>integration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requested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Strengthening</a:t>
            </a:r>
            <a:r>
              <a:rPr lang="it-IT" sz="2000" dirty="0">
                <a:solidFill>
                  <a:schemeClr val="bg1"/>
                </a:solidFill>
              </a:rPr>
              <a:t> of the Database and test/reporting software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also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requested</a:t>
            </a:r>
            <a:r>
              <a:rPr lang="it-IT" sz="1800" dirty="0">
                <a:solidFill>
                  <a:schemeClr val="bg1"/>
                </a:solidFill>
              </a:rPr>
              <a:t>. </a:t>
            </a:r>
            <a:endParaRPr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5"/>
          <p:cNvSpPr txBox="1">
            <a:spLocks noGrp="1"/>
          </p:cNvSpPr>
          <p:nvPr>
            <p:ph type="title"/>
          </p:nvPr>
        </p:nvSpPr>
        <p:spPr>
          <a:xfrm>
            <a:off x="0" y="-133216"/>
            <a:ext cx="9144000" cy="61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ct val="100000"/>
              <a:buFont typeface="Arial"/>
              <a:buNone/>
            </a:pPr>
            <a:r>
              <a:rPr lang="it-IT" sz="2400" dirty="0">
                <a:solidFill>
                  <a:srgbClr val="FFFF00"/>
                </a:solidFill>
              </a:rPr>
              <a:t>KM3NeT4RR: KM3NeT for </a:t>
            </a:r>
            <a:r>
              <a:rPr lang="it-IT" sz="2400" dirty="0" err="1">
                <a:solidFill>
                  <a:srgbClr val="FFFF00"/>
                </a:solidFill>
              </a:rPr>
              <a:t>Next</a:t>
            </a:r>
            <a:r>
              <a:rPr lang="it-IT" sz="2400" dirty="0">
                <a:solidFill>
                  <a:srgbClr val="FFFF00"/>
                </a:solidFill>
              </a:rPr>
              <a:t> Generation EU (PNRR in </a:t>
            </a:r>
            <a:r>
              <a:rPr lang="it-IT" sz="2400" dirty="0" err="1">
                <a:solidFill>
                  <a:srgbClr val="FFFF00"/>
                </a:solidFill>
              </a:rPr>
              <a:t>Italy</a:t>
            </a:r>
            <a:r>
              <a:rPr lang="it-IT" sz="2400" dirty="0">
                <a:solidFill>
                  <a:srgbClr val="FFFF00"/>
                </a:solidFill>
              </a:rPr>
              <a:t>)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617" name="Google Shape;617;p35"/>
          <p:cNvSpPr txBox="1">
            <a:spLocks noGrp="1"/>
          </p:cNvSpPr>
          <p:nvPr>
            <p:ph type="body" idx="1"/>
          </p:nvPr>
        </p:nvSpPr>
        <p:spPr>
          <a:xfrm>
            <a:off x="0" y="489456"/>
            <a:ext cx="9144000" cy="629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10000"/>
          </a:bodyPr>
          <a:lstStyle/>
          <a:p>
            <a:pPr marL="182870" lvl="0" indent="-18287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Char char="•"/>
            </a:pPr>
            <a:r>
              <a:rPr lang="it-IT" sz="1900" dirty="0">
                <a:solidFill>
                  <a:srgbClr val="FF0000"/>
                </a:solidFill>
              </a:rPr>
              <a:t>WP5 – </a:t>
            </a:r>
            <a:r>
              <a:rPr lang="it-IT" sz="1900" dirty="0" err="1">
                <a:solidFill>
                  <a:srgbClr val="FF0000"/>
                </a:solidFill>
              </a:rPr>
              <a:t>Seafloor</a:t>
            </a:r>
            <a:r>
              <a:rPr lang="it-IT" sz="1900" dirty="0">
                <a:solidFill>
                  <a:srgbClr val="FF0000"/>
                </a:solidFill>
              </a:rPr>
              <a:t> </a:t>
            </a:r>
            <a:r>
              <a:rPr lang="it-IT" sz="1900" dirty="0" err="1">
                <a:solidFill>
                  <a:srgbClr val="FF0000"/>
                </a:solidFill>
              </a:rPr>
              <a:t>upgrading</a:t>
            </a:r>
            <a:r>
              <a:rPr lang="it-IT" sz="1900" dirty="0">
                <a:solidFill>
                  <a:srgbClr val="FF0000"/>
                </a:solidFill>
              </a:rPr>
              <a:t> </a:t>
            </a:r>
            <a:r>
              <a:rPr lang="it-IT" sz="1900" dirty="0">
                <a:solidFill>
                  <a:schemeClr val="bg1"/>
                </a:solidFill>
              </a:rPr>
              <a:t>- An </a:t>
            </a:r>
            <a:r>
              <a:rPr lang="it-IT" sz="1900" dirty="0" err="1">
                <a:solidFill>
                  <a:schemeClr val="bg1"/>
                </a:solidFill>
              </a:rPr>
              <a:t>important</a:t>
            </a:r>
            <a:r>
              <a:rPr lang="it-IT" sz="1900" dirty="0">
                <a:solidFill>
                  <a:schemeClr val="bg1"/>
                </a:solidFill>
              </a:rPr>
              <a:t> part of the offshore IR </a:t>
            </a:r>
            <a:r>
              <a:rPr lang="it-IT" sz="1900" dirty="0" err="1">
                <a:solidFill>
                  <a:schemeClr val="bg1"/>
                </a:solidFill>
              </a:rPr>
              <a:t>is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seafloor</a:t>
            </a:r>
            <a:r>
              <a:rPr lang="it-IT" sz="1900" dirty="0">
                <a:solidFill>
                  <a:schemeClr val="bg1"/>
                </a:solidFill>
              </a:rPr>
              <a:t> network (Second CTF and 6 </a:t>
            </a:r>
            <a:r>
              <a:rPr lang="it-IT" sz="1900" dirty="0" err="1">
                <a:solidFill>
                  <a:schemeClr val="bg1"/>
                </a:solidFill>
              </a:rPr>
              <a:t>Jbs</a:t>
            </a:r>
            <a:r>
              <a:rPr lang="it-IT" sz="1900" dirty="0">
                <a:solidFill>
                  <a:schemeClr val="bg1"/>
                </a:solidFill>
              </a:rPr>
              <a:t>) </a:t>
            </a:r>
            <a:r>
              <a:rPr lang="it-IT" sz="1900" dirty="0" err="1">
                <a:solidFill>
                  <a:schemeClr val="bg1"/>
                </a:solidFill>
              </a:rPr>
              <a:t>that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connects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Detection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Units</a:t>
            </a:r>
            <a:r>
              <a:rPr lang="it-IT" sz="1900" dirty="0">
                <a:solidFill>
                  <a:schemeClr val="bg1"/>
                </a:solidFill>
              </a:rPr>
              <a:t> to the </a:t>
            </a:r>
            <a:r>
              <a:rPr lang="it-IT" sz="1900" dirty="0" err="1">
                <a:solidFill>
                  <a:schemeClr val="bg1"/>
                </a:solidFill>
              </a:rPr>
              <a:t>shore</a:t>
            </a:r>
            <a:r>
              <a:rPr lang="it-IT" sz="1900" dirty="0">
                <a:solidFill>
                  <a:schemeClr val="bg1"/>
                </a:solidFill>
              </a:rPr>
              <a:t> station and </a:t>
            </a:r>
            <a:r>
              <a:rPr lang="it-IT" sz="1900" dirty="0" err="1">
                <a:solidFill>
                  <a:schemeClr val="bg1"/>
                </a:solidFill>
              </a:rPr>
              <a:t>assure</a:t>
            </a:r>
            <a:r>
              <a:rPr lang="it-IT" sz="1900" dirty="0">
                <a:solidFill>
                  <a:schemeClr val="bg1"/>
                </a:solidFill>
              </a:rPr>
              <a:t> the inter-DU connection. The </a:t>
            </a:r>
            <a:r>
              <a:rPr lang="it-IT" sz="1900" dirty="0" err="1">
                <a:solidFill>
                  <a:schemeClr val="bg1"/>
                </a:solidFill>
              </a:rPr>
              <a:t>power</a:t>
            </a:r>
            <a:r>
              <a:rPr lang="it-IT" sz="1900" dirty="0">
                <a:solidFill>
                  <a:schemeClr val="bg1"/>
                </a:solidFill>
              </a:rPr>
              <a:t>/data are </a:t>
            </a:r>
            <a:r>
              <a:rPr lang="it-IT" sz="1900" dirty="0" err="1">
                <a:solidFill>
                  <a:schemeClr val="bg1"/>
                </a:solidFill>
              </a:rPr>
              <a:t>transferred</a:t>
            </a:r>
            <a:r>
              <a:rPr lang="it-IT" sz="1900" dirty="0">
                <a:solidFill>
                  <a:schemeClr val="bg1"/>
                </a:solidFill>
              </a:rPr>
              <a:t> to/from the </a:t>
            </a:r>
            <a:r>
              <a:rPr lang="it-IT" sz="1900" dirty="0" err="1">
                <a:solidFill>
                  <a:schemeClr val="bg1"/>
                </a:solidFill>
              </a:rPr>
              <a:t>infrastructure</a:t>
            </a:r>
            <a:r>
              <a:rPr lang="it-IT" sz="1900" dirty="0">
                <a:solidFill>
                  <a:schemeClr val="bg1"/>
                </a:solidFill>
              </a:rPr>
              <a:t> via </a:t>
            </a:r>
            <a:r>
              <a:rPr lang="it-IT" sz="1900" dirty="0" err="1">
                <a:solidFill>
                  <a:schemeClr val="bg1"/>
                </a:solidFill>
              </a:rPr>
              <a:t>main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electro-optic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cables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connected</a:t>
            </a:r>
            <a:r>
              <a:rPr lang="it-IT" sz="1900" dirty="0">
                <a:solidFill>
                  <a:schemeClr val="bg1"/>
                </a:solidFill>
              </a:rPr>
              <a:t> to </a:t>
            </a:r>
            <a:r>
              <a:rPr lang="it-IT" sz="1900" dirty="0" err="1">
                <a:solidFill>
                  <a:schemeClr val="bg1"/>
                </a:solidFill>
              </a:rPr>
              <a:t>JBs</a:t>
            </a:r>
            <a:r>
              <a:rPr lang="it-IT" sz="1900" dirty="0">
                <a:solidFill>
                  <a:schemeClr val="bg1"/>
                </a:solidFill>
              </a:rPr>
              <a:t>. The </a:t>
            </a:r>
            <a:r>
              <a:rPr lang="it-IT" sz="1900" dirty="0" err="1">
                <a:solidFill>
                  <a:schemeClr val="bg1"/>
                </a:solidFill>
              </a:rPr>
              <a:t>extension</a:t>
            </a:r>
            <a:r>
              <a:rPr lang="it-IT" sz="1900" dirty="0">
                <a:solidFill>
                  <a:schemeClr val="bg1"/>
                </a:solidFill>
              </a:rPr>
              <a:t> of the </a:t>
            </a:r>
            <a:r>
              <a:rPr lang="it-IT" sz="1900" dirty="0" err="1">
                <a:solidFill>
                  <a:schemeClr val="bg1"/>
                </a:solidFill>
              </a:rPr>
              <a:t>existing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seafloor</a:t>
            </a:r>
            <a:r>
              <a:rPr lang="it-IT" sz="1900" dirty="0">
                <a:solidFill>
                  <a:schemeClr val="bg1"/>
                </a:solidFill>
              </a:rPr>
              <a:t> network </a:t>
            </a:r>
            <a:r>
              <a:rPr lang="it-IT" sz="1900" dirty="0" err="1">
                <a:solidFill>
                  <a:schemeClr val="bg1"/>
                </a:solidFill>
              </a:rPr>
              <a:t>is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main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activity</a:t>
            </a:r>
            <a:r>
              <a:rPr lang="it-IT" sz="1900" dirty="0">
                <a:solidFill>
                  <a:schemeClr val="bg1"/>
                </a:solidFill>
              </a:rPr>
              <a:t> of </a:t>
            </a:r>
            <a:r>
              <a:rPr lang="it-IT" sz="1900" dirty="0" err="1">
                <a:solidFill>
                  <a:schemeClr val="bg1"/>
                </a:solidFill>
              </a:rPr>
              <a:t>this</a:t>
            </a:r>
            <a:r>
              <a:rPr lang="it-IT" sz="1900" dirty="0">
                <a:solidFill>
                  <a:schemeClr val="bg1"/>
                </a:solidFill>
              </a:rPr>
              <a:t> WP. </a:t>
            </a:r>
            <a:endParaRPr sz="1900" dirty="0">
              <a:solidFill>
                <a:schemeClr val="bg1"/>
              </a:solidFill>
            </a:endParaRPr>
          </a:p>
          <a:p>
            <a:pPr marL="182870" lvl="0" indent="-18287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85000"/>
              <a:buChar char="•"/>
            </a:pPr>
            <a:r>
              <a:rPr lang="it-IT" sz="1900" dirty="0">
                <a:solidFill>
                  <a:srgbClr val="FF0000"/>
                </a:solidFill>
              </a:rPr>
              <a:t>WP6 – DU </a:t>
            </a:r>
            <a:r>
              <a:rPr lang="it-IT" sz="1900" dirty="0" err="1">
                <a:solidFill>
                  <a:srgbClr val="FF0000"/>
                </a:solidFill>
              </a:rPr>
              <a:t>integrationt</a:t>
            </a:r>
            <a:r>
              <a:rPr lang="it-IT" sz="1900" dirty="0">
                <a:solidFill>
                  <a:srgbClr val="FF0000"/>
                </a:solidFill>
              </a:rPr>
              <a:t> </a:t>
            </a:r>
            <a:r>
              <a:rPr lang="it-IT" sz="1900" dirty="0">
                <a:solidFill>
                  <a:schemeClr val="bg1"/>
                </a:solidFill>
              </a:rPr>
              <a:t>- The </a:t>
            </a:r>
            <a:r>
              <a:rPr lang="it-IT" sz="1900" dirty="0" err="1">
                <a:solidFill>
                  <a:schemeClr val="bg1"/>
                </a:solidFill>
              </a:rPr>
              <a:t>Procurement</a:t>
            </a:r>
            <a:r>
              <a:rPr lang="it-IT" sz="1900" dirty="0">
                <a:solidFill>
                  <a:schemeClr val="bg1"/>
                </a:solidFill>
              </a:rPr>
              <a:t> and </a:t>
            </a:r>
            <a:r>
              <a:rPr lang="it-IT" sz="1900" dirty="0" err="1">
                <a:solidFill>
                  <a:schemeClr val="bg1"/>
                </a:solidFill>
              </a:rPr>
              <a:t>construction</a:t>
            </a:r>
            <a:r>
              <a:rPr lang="it-IT" sz="1900" dirty="0">
                <a:solidFill>
                  <a:schemeClr val="bg1"/>
                </a:solidFill>
              </a:rPr>
              <a:t> of </a:t>
            </a:r>
            <a:r>
              <a:rPr lang="it-IT" sz="1900" dirty="0" err="1">
                <a:solidFill>
                  <a:schemeClr val="bg1"/>
                </a:solidFill>
              </a:rPr>
              <a:t>all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components</a:t>
            </a:r>
            <a:r>
              <a:rPr lang="it-IT" sz="1900" dirty="0">
                <a:solidFill>
                  <a:schemeClr val="bg1"/>
                </a:solidFill>
              </a:rPr>
              <a:t> of 65 </a:t>
            </a:r>
            <a:r>
              <a:rPr lang="it-IT" sz="1900" dirty="0" err="1">
                <a:solidFill>
                  <a:schemeClr val="bg1"/>
                </a:solidFill>
              </a:rPr>
              <a:t>Detection</a:t>
            </a:r>
            <a:r>
              <a:rPr lang="it-IT" sz="1900" dirty="0">
                <a:solidFill>
                  <a:schemeClr val="bg1"/>
                </a:solidFill>
              </a:rPr>
              <a:t> Unit of the ARCA detector </a:t>
            </a:r>
            <a:r>
              <a:rPr lang="it-IT" sz="1900" dirty="0" err="1">
                <a:solidFill>
                  <a:schemeClr val="bg1"/>
                </a:solidFill>
              </a:rPr>
              <a:t>is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aim</a:t>
            </a:r>
            <a:r>
              <a:rPr lang="it-IT" sz="1900" dirty="0">
                <a:solidFill>
                  <a:schemeClr val="bg1"/>
                </a:solidFill>
              </a:rPr>
              <a:t> of </a:t>
            </a:r>
            <a:r>
              <a:rPr lang="it-IT" sz="1900" dirty="0" err="1">
                <a:solidFill>
                  <a:schemeClr val="bg1"/>
                </a:solidFill>
              </a:rPr>
              <a:t>this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WP.The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increased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size</a:t>
            </a:r>
            <a:r>
              <a:rPr lang="it-IT" sz="1900" dirty="0">
                <a:solidFill>
                  <a:schemeClr val="bg1"/>
                </a:solidFill>
              </a:rPr>
              <a:t> of the detector </a:t>
            </a:r>
            <a:r>
              <a:rPr lang="it-IT" sz="1900" dirty="0" err="1">
                <a:solidFill>
                  <a:schemeClr val="bg1"/>
                </a:solidFill>
              </a:rPr>
              <a:t>will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allow</a:t>
            </a:r>
            <a:r>
              <a:rPr lang="it-IT" sz="1900" dirty="0">
                <a:solidFill>
                  <a:schemeClr val="bg1"/>
                </a:solidFill>
              </a:rPr>
              <a:t> an </a:t>
            </a:r>
            <a:r>
              <a:rPr lang="it-IT" sz="1900" dirty="0" err="1">
                <a:solidFill>
                  <a:schemeClr val="bg1"/>
                </a:solidFill>
              </a:rPr>
              <a:t>improvement</a:t>
            </a:r>
            <a:r>
              <a:rPr lang="it-IT" sz="1900" dirty="0">
                <a:solidFill>
                  <a:schemeClr val="bg1"/>
                </a:solidFill>
              </a:rPr>
              <a:t> of the detector </a:t>
            </a:r>
            <a:r>
              <a:rPr lang="it-IT" sz="1900" dirty="0" err="1">
                <a:solidFill>
                  <a:schemeClr val="bg1"/>
                </a:solidFill>
              </a:rPr>
              <a:t>sensitivity</a:t>
            </a:r>
            <a:r>
              <a:rPr lang="it-IT" sz="1900" dirty="0">
                <a:solidFill>
                  <a:schemeClr val="bg1"/>
                </a:solidFill>
              </a:rPr>
              <a:t> to </a:t>
            </a:r>
            <a:r>
              <a:rPr lang="it-IT" sz="1900" dirty="0" err="1">
                <a:solidFill>
                  <a:schemeClr val="bg1"/>
                </a:solidFill>
              </a:rPr>
              <a:t>cosmic</a:t>
            </a:r>
            <a:r>
              <a:rPr lang="it-IT" sz="1900" dirty="0">
                <a:solidFill>
                  <a:schemeClr val="bg1"/>
                </a:solidFill>
              </a:rPr>
              <a:t> neutrino </a:t>
            </a:r>
            <a:r>
              <a:rPr lang="it-IT" sz="1900" dirty="0" err="1">
                <a:solidFill>
                  <a:schemeClr val="bg1"/>
                </a:solidFill>
              </a:rPr>
              <a:t>fluxes</a:t>
            </a:r>
            <a:r>
              <a:rPr lang="it-IT" sz="1900" dirty="0">
                <a:solidFill>
                  <a:schemeClr val="bg1"/>
                </a:solidFill>
              </a:rPr>
              <a:t>, </a:t>
            </a:r>
            <a:r>
              <a:rPr lang="it-IT" sz="1900" dirty="0" err="1">
                <a:solidFill>
                  <a:schemeClr val="bg1"/>
                </a:solidFill>
              </a:rPr>
              <a:t>thus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also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increasing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importance</a:t>
            </a:r>
            <a:r>
              <a:rPr lang="it-IT" sz="1900" dirty="0">
                <a:solidFill>
                  <a:schemeClr val="bg1"/>
                </a:solidFill>
              </a:rPr>
              <a:t> of the detector in the </a:t>
            </a:r>
            <a:r>
              <a:rPr lang="it-IT" sz="1900" dirty="0" err="1">
                <a:solidFill>
                  <a:schemeClr val="bg1"/>
                </a:solidFill>
              </a:rPr>
              <a:t>multimessenger</a:t>
            </a:r>
            <a:r>
              <a:rPr lang="it-IT" sz="1900" dirty="0">
                <a:solidFill>
                  <a:schemeClr val="bg1"/>
                </a:solidFill>
              </a:rPr>
              <a:t> scenario. </a:t>
            </a:r>
            <a:endParaRPr sz="1900" dirty="0">
              <a:solidFill>
                <a:schemeClr val="bg1"/>
              </a:solidFill>
            </a:endParaRPr>
          </a:p>
          <a:p>
            <a:pPr marL="182870" lvl="0" indent="-182870" algn="just">
              <a:buSzPct val="85000"/>
            </a:pPr>
            <a:r>
              <a:rPr lang="it-IT" sz="1900" dirty="0">
                <a:solidFill>
                  <a:srgbClr val="FF0000"/>
                </a:solidFill>
              </a:rPr>
              <a:t>WP7 – </a:t>
            </a:r>
            <a:r>
              <a:rPr lang="it-IT" sz="1900" dirty="0" err="1">
                <a:solidFill>
                  <a:srgbClr val="FF0000"/>
                </a:solidFill>
              </a:rPr>
              <a:t>Multimessenger</a:t>
            </a:r>
            <a:r>
              <a:rPr lang="it-IT" sz="1900" dirty="0">
                <a:solidFill>
                  <a:srgbClr val="FF0000"/>
                </a:solidFill>
              </a:rPr>
              <a:t> </a:t>
            </a:r>
            <a:r>
              <a:rPr lang="it-IT" sz="1900" dirty="0" err="1">
                <a:solidFill>
                  <a:srgbClr val="FF0000"/>
                </a:solidFill>
              </a:rPr>
              <a:t>liasons</a:t>
            </a:r>
            <a:r>
              <a:rPr lang="it-IT" sz="1900" dirty="0"/>
              <a:t>. </a:t>
            </a:r>
            <a:r>
              <a:rPr lang="it-IT" sz="1900" dirty="0">
                <a:solidFill>
                  <a:schemeClr val="bg1"/>
                </a:solidFill>
              </a:rPr>
              <a:t>- </a:t>
            </a:r>
            <a:r>
              <a:rPr lang="it-IT" sz="1900" dirty="0" err="1">
                <a:solidFill>
                  <a:schemeClr val="bg1"/>
                </a:solidFill>
              </a:rPr>
              <a:t>This</a:t>
            </a:r>
            <a:r>
              <a:rPr lang="it-IT" sz="1900" dirty="0">
                <a:solidFill>
                  <a:schemeClr val="bg1"/>
                </a:solidFill>
              </a:rPr>
              <a:t> WP </a:t>
            </a:r>
            <a:r>
              <a:rPr lang="it-IT" sz="1900" dirty="0" err="1">
                <a:solidFill>
                  <a:schemeClr val="bg1"/>
                </a:solidFill>
              </a:rPr>
              <a:t>addresses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items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that</a:t>
            </a:r>
            <a:r>
              <a:rPr lang="it-IT" sz="1900" dirty="0">
                <a:solidFill>
                  <a:schemeClr val="bg1"/>
                </a:solidFill>
              </a:rPr>
              <a:t> are </a:t>
            </a:r>
            <a:r>
              <a:rPr lang="it-IT" sz="1900" dirty="0" err="1">
                <a:solidFill>
                  <a:schemeClr val="bg1"/>
                </a:solidFill>
              </a:rPr>
              <a:t>strictly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related</a:t>
            </a:r>
            <a:r>
              <a:rPr lang="it-IT" sz="1900" dirty="0">
                <a:solidFill>
                  <a:schemeClr val="bg1"/>
                </a:solidFill>
              </a:rPr>
              <a:t> to the </a:t>
            </a:r>
            <a:r>
              <a:rPr lang="it-IT" sz="1900" dirty="0" err="1">
                <a:solidFill>
                  <a:schemeClr val="bg1"/>
                </a:solidFill>
              </a:rPr>
              <a:t>multimessenger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activities</a:t>
            </a:r>
            <a:r>
              <a:rPr lang="it-IT" sz="1900" dirty="0">
                <a:solidFill>
                  <a:schemeClr val="bg1"/>
                </a:solidFill>
              </a:rPr>
              <a:t>. The upgrade to </a:t>
            </a:r>
            <a:r>
              <a:rPr lang="it-IT" sz="1900" dirty="0" err="1">
                <a:solidFill>
                  <a:schemeClr val="bg1"/>
                </a:solidFill>
              </a:rPr>
              <a:t>higher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frequencies</a:t>
            </a:r>
            <a:r>
              <a:rPr lang="it-IT" sz="1900" dirty="0">
                <a:solidFill>
                  <a:schemeClr val="bg1"/>
                </a:solidFill>
              </a:rPr>
              <a:t> of an INAF radio </a:t>
            </a:r>
            <a:r>
              <a:rPr lang="it-IT" sz="1900" dirty="0" err="1">
                <a:solidFill>
                  <a:schemeClr val="bg1"/>
                </a:solidFill>
              </a:rPr>
              <a:t>telescope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located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near</a:t>
            </a:r>
            <a:r>
              <a:rPr lang="it-IT" sz="1900" dirty="0">
                <a:solidFill>
                  <a:schemeClr val="bg1"/>
                </a:solidFill>
              </a:rPr>
              <a:t> Noto (</a:t>
            </a:r>
            <a:r>
              <a:rPr lang="it-IT" sz="1900" dirty="0" err="1">
                <a:solidFill>
                  <a:schemeClr val="bg1"/>
                </a:solidFill>
              </a:rPr>
              <a:t>Sicily</a:t>
            </a:r>
            <a:r>
              <a:rPr lang="it-IT" sz="1900" dirty="0">
                <a:solidFill>
                  <a:schemeClr val="bg1"/>
                </a:solidFill>
              </a:rPr>
              <a:t>) </a:t>
            </a:r>
            <a:r>
              <a:rPr lang="it-IT" sz="1900" dirty="0" err="1">
                <a:solidFill>
                  <a:schemeClr val="bg1"/>
                </a:solidFill>
              </a:rPr>
              <a:t>is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requested</a:t>
            </a:r>
            <a:r>
              <a:rPr lang="it-IT" sz="1900" dirty="0">
                <a:solidFill>
                  <a:schemeClr val="bg1"/>
                </a:solidFill>
              </a:rPr>
              <a:t>. </a:t>
            </a:r>
            <a:r>
              <a:rPr lang="it-IT" sz="1900" dirty="0" err="1">
                <a:solidFill>
                  <a:schemeClr val="bg1"/>
                </a:solidFill>
              </a:rPr>
              <a:t>Recent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studies</a:t>
            </a:r>
            <a:r>
              <a:rPr lang="it-IT" sz="1900" dirty="0">
                <a:solidFill>
                  <a:schemeClr val="bg1"/>
                </a:solidFill>
              </a:rPr>
              <a:t> and some </a:t>
            </a:r>
            <a:r>
              <a:rPr lang="it-IT" sz="1900" dirty="0" err="1">
                <a:solidFill>
                  <a:schemeClr val="bg1"/>
                </a:solidFill>
              </a:rPr>
              <a:t>experimental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evidence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point</a:t>
            </a:r>
            <a:r>
              <a:rPr lang="it-IT" sz="1900" dirty="0">
                <a:solidFill>
                  <a:schemeClr val="bg1"/>
                </a:solidFill>
              </a:rPr>
              <a:t> out </a:t>
            </a:r>
            <a:r>
              <a:rPr lang="it-IT" sz="1900" dirty="0" err="1">
                <a:solidFill>
                  <a:schemeClr val="bg1"/>
                </a:solidFill>
              </a:rPr>
              <a:t>that</a:t>
            </a:r>
            <a:r>
              <a:rPr lang="it-IT" sz="1900" dirty="0">
                <a:solidFill>
                  <a:schemeClr val="bg1"/>
                </a:solidFill>
              </a:rPr>
              <a:t> high </a:t>
            </a:r>
            <a:r>
              <a:rPr lang="it-IT" sz="1900" dirty="0" err="1">
                <a:solidFill>
                  <a:schemeClr val="bg1"/>
                </a:solidFill>
              </a:rPr>
              <a:t>frequency</a:t>
            </a:r>
            <a:r>
              <a:rPr lang="it-IT" sz="1900" dirty="0">
                <a:solidFill>
                  <a:schemeClr val="bg1"/>
                </a:solidFill>
              </a:rPr>
              <a:t> radio </a:t>
            </a:r>
            <a:r>
              <a:rPr lang="it-IT" sz="1900" dirty="0" err="1">
                <a:solidFill>
                  <a:schemeClr val="bg1"/>
                </a:solidFill>
              </a:rPr>
              <a:t>emitting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sources</a:t>
            </a:r>
            <a:r>
              <a:rPr lang="it-IT" sz="1900" dirty="0">
                <a:solidFill>
                  <a:schemeClr val="bg1"/>
                </a:solidFill>
              </a:rPr>
              <a:t> are </a:t>
            </a:r>
            <a:r>
              <a:rPr lang="it-IT" sz="1900" dirty="0" err="1">
                <a:solidFill>
                  <a:schemeClr val="bg1"/>
                </a:solidFill>
              </a:rPr>
              <a:t>good</a:t>
            </a:r>
            <a:r>
              <a:rPr lang="it-IT" sz="1900" dirty="0">
                <a:solidFill>
                  <a:schemeClr val="bg1"/>
                </a:solidFill>
              </a:rPr>
              <a:t> neutrino </a:t>
            </a:r>
            <a:r>
              <a:rPr lang="it-IT" sz="1900" dirty="0" err="1">
                <a:solidFill>
                  <a:schemeClr val="bg1"/>
                </a:solidFill>
              </a:rPr>
              <a:t>candidates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thus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making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this</a:t>
            </a:r>
            <a:r>
              <a:rPr lang="it-IT" sz="1900" dirty="0">
                <a:solidFill>
                  <a:schemeClr val="bg1"/>
                </a:solidFill>
              </a:rPr>
              <a:t> upgrade and </a:t>
            </a:r>
            <a:r>
              <a:rPr lang="it-IT" sz="1900" dirty="0" err="1">
                <a:solidFill>
                  <a:schemeClr val="bg1"/>
                </a:solidFill>
              </a:rPr>
              <a:t>collaboration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even</a:t>
            </a:r>
            <a:r>
              <a:rPr lang="it-IT" sz="1900" dirty="0">
                <a:solidFill>
                  <a:schemeClr val="bg1"/>
                </a:solidFill>
              </a:rPr>
              <a:t> more </a:t>
            </a:r>
            <a:r>
              <a:rPr lang="it-IT" sz="1900" dirty="0" err="1">
                <a:solidFill>
                  <a:schemeClr val="bg1"/>
                </a:solidFill>
              </a:rPr>
              <a:t>important</a:t>
            </a:r>
            <a:r>
              <a:rPr lang="it-IT" sz="1900" dirty="0">
                <a:solidFill>
                  <a:schemeClr val="bg1"/>
                </a:solidFill>
              </a:rPr>
              <a:t>. </a:t>
            </a:r>
            <a:r>
              <a:rPr lang="it-IT" sz="1900" dirty="0" err="1">
                <a:solidFill>
                  <a:schemeClr val="bg1"/>
                </a:solidFill>
              </a:rPr>
              <a:t>Follow-ups</a:t>
            </a:r>
            <a:r>
              <a:rPr lang="it-IT" sz="1900" dirty="0">
                <a:solidFill>
                  <a:schemeClr val="bg1"/>
                </a:solidFill>
              </a:rPr>
              <a:t> of </a:t>
            </a:r>
            <a:r>
              <a:rPr lang="it-IT" sz="1900" dirty="0" err="1">
                <a:solidFill>
                  <a:schemeClr val="bg1"/>
                </a:solidFill>
              </a:rPr>
              <a:t>sources</a:t>
            </a:r>
            <a:r>
              <a:rPr lang="it-IT" sz="1900" dirty="0">
                <a:solidFill>
                  <a:schemeClr val="bg1"/>
                </a:solidFill>
              </a:rPr>
              <a:t> in the radio and gamma </a:t>
            </a:r>
            <a:r>
              <a:rPr lang="it-IT" sz="1900" dirty="0" err="1">
                <a:solidFill>
                  <a:schemeClr val="bg1"/>
                </a:solidFill>
              </a:rPr>
              <a:t>emission</a:t>
            </a:r>
            <a:r>
              <a:rPr lang="it-IT" sz="1900" dirty="0">
                <a:solidFill>
                  <a:schemeClr val="bg1"/>
                </a:solidFill>
              </a:rPr>
              <a:t> band are </a:t>
            </a:r>
            <a:r>
              <a:rPr lang="it-IT" sz="1900" dirty="0" err="1">
                <a:solidFill>
                  <a:schemeClr val="bg1"/>
                </a:solidFill>
              </a:rPr>
              <a:t>also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foreseen</a:t>
            </a:r>
            <a:r>
              <a:rPr lang="it-IT" sz="1900" dirty="0">
                <a:solidFill>
                  <a:schemeClr val="bg1"/>
                </a:solidFill>
              </a:rPr>
              <a:t>. </a:t>
            </a:r>
            <a:r>
              <a:rPr lang="it-IT" sz="1900" dirty="0" err="1">
                <a:solidFill>
                  <a:schemeClr val="bg1"/>
                </a:solidFill>
              </a:rPr>
              <a:t>Modelization</a:t>
            </a:r>
            <a:r>
              <a:rPr lang="it-IT" sz="1900" dirty="0">
                <a:solidFill>
                  <a:schemeClr val="bg1"/>
                </a:solidFill>
              </a:rPr>
              <a:t> of neutrino </a:t>
            </a:r>
            <a:r>
              <a:rPr lang="it-IT" sz="1900" dirty="0" err="1">
                <a:solidFill>
                  <a:schemeClr val="bg1"/>
                </a:solidFill>
              </a:rPr>
              <a:t>emission</a:t>
            </a:r>
            <a:r>
              <a:rPr lang="it-IT" sz="1900" dirty="0">
                <a:solidFill>
                  <a:schemeClr val="bg1"/>
                </a:solidFill>
              </a:rPr>
              <a:t> from </a:t>
            </a:r>
            <a:r>
              <a:rPr lang="it-IT" sz="1900" dirty="0" err="1">
                <a:solidFill>
                  <a:schemeClr val="bg1"/>
                </a:solidFill>
              </a:rPr>
              <a:t>other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sources</a:t>
            </a:r>
            <a:r>
              <a:rPr lang="it-IT" sz="1900" dirty="0">
                <a:solidFill>
                  <a:schemeClr val="bg1"/>
                </a:solidFill>
              </a:rPr>
              <a:t> of </a:t>
            </a:r>
            <a:r>
              <a:rPr lang="it-IT" sz="1900" dirty="0" err="1">
                <a:solidFill>
                  <a:schemeClr val="bg1"/>
                </a:solidFill>
              </a:rPr>
              <a:t>cosmicneutrinos</a:t>
            </a:r>
            <a:r>
              <a:rPr lang="it-IT" sz="1900" dirty="0">
                <a:solidFill>
                  <a:schemeClr val="bg1"/>
                </a:solidFill>
              </a:rPr>
              <a:t> and </a:t>
            </a:r>
            <a:r>
              <a:rPr lang="it-IT" sz="1900" dirty="0" err="1">
                <a:solidFill>
                  <a:schemeClr val="bg1"/>
                </a:solidFill>
              </a:rPr>
              <a:t>activities</a:t>
            </a:r>
            <a:r>
              <a:rPr lang="it-IT" sz="1900" dirty="0">
                <a:solidFill>
                  <a:schemeClr val="bg1"/>
                </a:solidFill>
              </a:rPr>
              <a:t> for training of </a:t>
            </a:r>
            <a:r>
              <a:rPr lang="it-IT" sz="1900" dirty="0" err="1">
                <a:solidFill>
                  <a:schemeClr val="bg1"/>
                </a:solidFill>
              </a:rPr>
              <a:t>Phd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students</a:t>
            </a:r>
            <a:r>
              <a:rPr lang="it-IT" sz="1900" dirty="0">
                <a:solidFill>
                  <a:schemeClr val="bg1"/>
                </a:solidFill>
              </a:rPr>
              <a:t> are </a:t>
            </a:r>
            <a:r>
              <a:rPr lang="it-IT" sz="1900" dirty="0" err="1">
                <a:solidFill>
                  <a:schemeClr val="bg1"/>
                </a:solidFill>
              </a:rPr>
              <a:t>also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comprises</a:t>
            </a:r>
            <a:r>
              <a:rPr lang="it-IT" sz="1900" dirty="0">
                <a:solidFill>
                  <a:schemeClr val="bg1"/>
                </a:solidFill>
              </a:rPr>
              <a:t> in </a:t>
            </a:r>
            <a:r>
              <a:rPr lang="it-IT" sz="1900" dirty="0" err="1">
                <a:solidFill>
                  <a:schemeClr val="bg1"/>
                </a:solidFill>
              </a:rPr>
              <a:t>this</a:t>
            </a:r>
            <a:r>
              <a:rPr lang="it-IT" sz="1900" dirty="0">
                <a:solidFill>
                  <a:schemeClr val="bg1"/>
                </a:solidFill>
              </a:rPr>
              <a:t> WG.</a:t>
            </a:r>
            <a:endParaRPr sz="1900" dirty="0">
              <a:solidFill>
                <a:schemeClr val="bg1"/>
              </a:solidFill>
            </a:endParaRPr>
          </a:p>
          <a:p>
            <a:pPr marL="182870" lvl="0" indent="-182870" algn="just">
              <a:buSzPct val="85000"/>
            </a:pPr>
            <a:r>
              <a:rPr lang="it-IT" sz="1900" dirty="0">
                <a:solidFill>
                  <a:srgbClr val="FF0000"/>
                </a:solidFill>
              </a:rPr>
              <a:t>WP8 – </a:t>
            </a:r>
            <a:r>
              <a:rPr lang="it-IT" sz="1900" dirty="0" err="1">
                <a:solidFill>
                  <a:srgbClr val="FF0000"/>
                </a:solidFill>
              </a:rPr>
              <a:t>Education</a:t>
            </a:r>
            <a:r>
              <a:rPr lang="it-IT" sz="1900" dirty="0">
                <a:solidFill>
                  <a:srgbClr val="FF0000"/>
                </a:solidFill>
              </a:rPr>
              <a:t> training and </a:t>
            </a:r>
            <a:r>
              <a:rPr lang="it-IT" sz="1900" dirty="0" err="1">
                <a:solidFill>
                  <a:srgbClr val="FF0000"/>
                </a:solidFill>
              </a:rPr>
              <a:t>outreach</a:t>
            </a:r>
            <a:r>
              <a:rPr lang="it-IT" sz="1900" dirty="0">
                <a:solidFill>
                  <a:srgbClr val="FF0000"/>
                </a:solidFill>
              </a:rPr>
              <a:t> </a:t>
            </a:r>
            <a:r>
              <a:rPr lang="it-IT" sz="1900" dirty="0">
                <a:solidFill>
                  <a:schemeClr val="bg1"/>
                </a:solidFill>
              </a:rPr>
              <a:t>- </a:t>
            </a:r>
            <a:r>
              <a:rPr lang="it-IT" sz="1900" dirty="0" err="1">
                <a:solidFill>
                  <a:schemeClr val="bg1"/>
                </a:solidFill>
              </a:rPr>
              <a:t>This</a:t>
            </a:r>
            <a:r>
              <a:rPr lang="it-IT" sz="1900" dirty="0">
                <a:solidFill>
                  <a:schemeClr val="bg1"/>
                </a:solidFill>
              </a:rPr>
              <a:t> WP </a:t>
            </a:r>
            <a:r>
              <a:rPr lang="it-IT" sz="1900" dirty="0" err="1">
                <a:solidFill>
                  <a:schemeClr val="bg1"/>
                </a:solidFill>
              </a:rPr>
              <a:t>addresses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education</a:t>
            </a:r>
            <a:r>
              <a:rPr lang="it-IT" sz="1900" dirty="0">
                <a:solidFill>
                  <a:schemeClr val="bg1"/>
                </a:solidFill>
              </a:rPr>
              <a:t>, training and </a:t>
            </a:r>
            <a:r>
              <a:rPr lang="it-IT" sz="1900" dirty="0" err="1">
                <a:solidFill>
                  <a:schemeClr val="bg1"/>
                </a:solidFill>
              </a:rPr>
              <a:t>outreach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activities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paying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particular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attention</a:t>
            </a:r>
            <a:r>
              <a:rPr lang="it-IT" sz="1900" dirty="0">
                <a:solidFill>
                  <a:schemeClr val="bg1"/>
                </a:solidFill>
              </a:rPr>
              <a:t> to the </a:t>
            </a:r>
            <a:r>
              <a:rPr lang="it-IT" sz="1900" dirty="0" err="1">
                <a:solidFill>
                  <a:schemeClr val="bg1"/>
                </a:solidFill>
              </a:rPr>
              <a:t>development</a:t>
            </a:r>
            <a:r>
              <a:rPr lang="it-IT" sz="1900" dirty="0">
                <a:solidFill>
                  <a:schemeClr val="bg1"/>
                </a:solidFill>
              </a:rPr>
              <a:t> of the </a:t>
            </a:r>
            <a:r>
              <a:rPr lang="it-IT" sz="1900" dirty="0" err="1">
                <a:solidFill>
                  <a:schemeClr val="bg1"/>
                </a:solidFill>
              </a:rPr>
              <a:t>enterprise</a:t>
            </a:r>
            <a:r>
              <a:rPr lang="it-IT" sz="1900" dirty="0">
                <a:solidFill>
                  <a:schemeClr val="bg1"/>
                </a:solidFill>
              </a:rPr>
              <a:t> culture </a:t>
            </a:r>
            <a:r>
              <a:rPr lang="it-IT" sz="1900" dirty="0" err="1">
                <a:solidFill>
                  <a:schemeClr val="bg1"/>
                </a:solidFill>
              </a:rPr>
              <a:t>related</a:t>
            </a:r>
            <a:r>
              <a:rPr lang="it-IT" sz="1900" dirty="0">
                <a:solidFill>
                  <a:schemeClr val="bg1"/>
                </a:solidFill>
              </a:rPr>
              <a:t> to </a:t>
            </a:r>
            <a:r>
              <a:rPr lang="it-IT" sz="1900" dirty="0" err="1">
                <a:solidFill>
                  <a:schemeClr val="bg1"/>
                </a:solidFill>
              </a:rPr>
              <a:t>opportunities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offered</a:t>
            </a:r>
            <a:r>
              <a:rPr lang="it-IT" sz="1900" dirty="0">
                <a:solidFill>
                  <a:schemeClr val="bg1"/>
                </a:solidFill>
              </a:rPr>
              <a:t> by the </a:t>
            </a:r>
            <a:r>
              <a:rPr lang="it-IT" sz="1900" dirty="0" err="1">
                <a:solidFill>
                  <a:schemeClr val="bg1"/>
                </a:solidFill>
              </a:rPr>
              <a:t>research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infrastructure</a:t>
            </a:r>
            <a:r>
              <a:rPr lang="it-IT" sz="1900" dirty="0">
                <a:solidFill>
                  <a:schemeClr val="bg1"/>
                </a:solidFill>
              </a:rPr>
              <a:t> in the </a:t>
            </a:r>
            <a:r>
              <a:rPr lang="it-IT" sz="1900" dirty="0" err="1">
                <a:solidFill>
                  <a:schemeClr val="bg1"/>
                </a:solidFill>
              </a:rPr>
              <a:t>creation</a:t>
            </a:r>
            <a:r>
              <a:rPr lang="it-IT" sz="1900" dirty="0">
                <a:solidFill>
                  <a:schemeClr val="bg1"/>
                </a:solidFill>
              </a:rPr>
              <a:t> of </a:t>
            </a:r>
            <a:r>
              <a:rPr lang="it-IT" sz="1900" dirty="0" err="1">
                <a:solidFill>
                  <a:schemeClr val="bg1"/>
                </a:solidFill>
              </a:rPr>
              <a:t>added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economical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value</a:t>
            </a:r>
            <a:r>
              <a:rPr lang="it-IT" sz="1900" dirty="0">
                <a:solidFill>
                  <a:schemeClr val="bg1"/>
                </a:solidFill>
              </a:rPr>
              <a:t> and for the </a:t>
            </a:r>
            <a:r>
              <a:rPr lang="it-IT" sz="1900" dirty="0" err="1">
                <a:solidFill>
                  <a:schemeClr val="bg1"/>
                </a:solidFill>
              </a:rPr>
              <a:t>growth</a:t>
            </a:r>
            <a:r>
              <a:rPr lang="it-IT" sz="1900" dirty="0">
                <a:solidFill>
                  <a:schemeClr val="bg1"/>
                </a:solidFill>
              </a:rPr>
              <a:t> of </a:t>
            </a:r>
            <a:r>
              <a:rPr lang="it-IT" sz="1900" dirty="0" err="1">
                <a:solidFill>
                  <a:schemeClr val="bg1"/>
                </a:solidFill>
              </a:rPr>
              <a:t>our</a:t>
            </a:r>
            <a:r>
              <a:rPr lang="it-IT" sz="1900" dirty="0">
                <a:solidFill>
                  <a:schemeClr val="bg1"/>
                </a:solidFill>
              </a:rPr>
              <a:t> country and in </a:t>
            </a:r>
            <a:r>
              <a:rPr lang="it-IT" sz="1900" dirty="0" err="1">
                <a:solidFill>
                  <a:schemeClr val="bg1"/>
                </a:solidFill>
              </a:rPr>
              <a:t>particular</a:t>
            </a:r>
            <a:r>
              <a:rPr lang="it-IT" sz="1900" dirty="0">
                <a:solidFill>
                  <a:schemeClr val="bg1"/>
                </a:solidFill>
              </a:rPr>
              <a:t> of the </a:t>
            </a:r>
            <a:r>
              <a:rPr lang="it-IT" sz="1900" dirty="0" err="1">
                <a:solidFill>
                  <a:schemeClr val="bg1"/>
                </a:solidFill>
              </a:rPr>
              <a:t>southern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regions.This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will</a:t>
            </a:r>
            <a:r>
              <a:rPr lang="it-IT" sz="1900" dirty="0">
                <a:solidFill>
                  <a:schemeClr val="bg1"/>
                </a:solidFill>
              </a:rPr>
              <a:t> be </a:t>
            </a:r>
            <a:r>
              <a:rPr lang="it-IT" sz="1900" dirty="0" err="1">
                <a:solidFill>
                  <a:schemeClr val="bg1"/>
                </a:solidFill>
              </a:rPr>
              <a:t>achieved</a:t>
            </a:r>
            <a:r>
              <a:rPr lang="it-IT" sz="1900" dirty="0">
                <a:solidFill>
                  <a:schemeClr val="bg1"/>
                </a:solidFill>
              </a:rPr>
              <a:t> by </a:t>
            </a:r>
            <a:r>
              <a:rPr lang="it-IT" sz="1900" dirty="0" err="1">
                <a:solidFill>
                  <a:schemeClr val="bg1"/>
                </a:solidFill>
              </a:rPr>
              <a:t>means</a:t>
            </a:r>
            <a:r>
              <a:rPr lang="it-IT" sz="1900" dirty="0">
                <a:solidFill>
                  <a:schemeClr val="bg1"/>
                </a:solidFill>
              </a:rPr>
              <a:t> of innovative </a:t>
            </a:r>
            <a:r>
              <a:rPr lang="it-IT" sz="1900" dirty="0" err="1">
                <a:solidFill>
                  <a:schemeClr val="bg1"/>
                </a:solidFill>
              </a:rPr>
              <a:t>education</a:t>
            </a:r>
            <a:r>
              <a:rPr lang="it-IT" sz="1900" dirty="0">
                <a:solidFill>
                  <a:schemeClr val="bg1"/>
                </a:solidFill>
              </a:rPr>
              <a:t> and training rooms </a:t>
            </a:r>
            <a:r>
              <a:rPr lang="it-IT" sz="1900" dirty="0" err="1">
                <a:solidFill>
                  <a:schemeClr val="bg1"/>
                </a:solidFill>
              </a:rPr>
              <a:t>devoted</a:t>
            </a:r>
            <a:r>
              <a:rPr lang="it-IT" sz="1900" dirty="0">
                <a:solidFill>
                  <a:schemeClr val="bg1"/>
                </a:solidFill>
              </a:rPr>
              <a:t> to STEM </a:t>
            </a:r>
            <a:r>
              <a:rPr lang="it-IT" sz="1900" dirty="0" err="1">
                <a:solidFill>
                  <a:schemeClr val="bg1"/>
                </a:solidFill>
              </a:rPr>
              <a:t>valorization</a:t>
            </a:r>
            <a:r>
              <a:rPr lang="it-IT" sz="1900" dirty="0">
                <a:solidFill>
                  <a:schemeClr val="bg1"/>
                </a:solidFill>
              </a:rPr>
              <a:t> and to the </a:t>
            </a:r>
            <a:r>
              <a:rPr lang="it-IT" sz="1900" dirty="0" err="1">
                <a:solidFill>
                  <a:schemeClr val="bg1"/>
                </a:solidFill>
              </a:rPr>
              <a:t>multimessenger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astrophysics</a:t>
            </a:r>
            <a:r>
              <a:rPr lang="it-IT" sz="1900" dirty="0">
                <a:solidFill>
                  <a:schemeClr val="bg1"/>
                </a:solidFill>
              </a:rPr>
              <a:t> and </a:t>
            </a:r>
            <a:r>
              <a:rPr lang="it-IT" sz="1900" dirty="0" err="1">
                <a:solidFill>
                  <a:schemeClr val="bg1"/>
                </a:solidFill>
              </a:rPr>
              <a:t>related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technologies</a:t>
            </a:r>
            <a:endParaRPr sz="1900" dirty="0">
              <a:solidFill>
                <a:schemeClr val="bg1"/>
              </a:solidFill>
            </a:endParaRPr>
          </a:p>
          <a:p>
            <a:pPr marL="182870" lvl="0" indent="-10190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85000"/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F21C1D-0A6D-3107-0B24-816695E28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96" y="458217"/>
            <a:ext cx="5465915" cy="46081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7B61398-C731-ECFF-58F5-E5856DC2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066342"/>
            <a:ext cx="9144000" cy="176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24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Inside the PNRR (Piano Nazionale di Ripresa e Resilienza) a call dedicated to the reinforcement of existing research infrastructures has been published at the end of 2021. Dead line for submission end of February. Duration of the project 3 years…"/>
          <p:cNvSpPr txBox="1">
            <a:spLocks noGrp="1"/>
          </p:cNvSpPr>
          <p:nvPr>
            <p:ph type="body" sz="half" idx="1"/>
          </p:nvPr>
        </p:nvSpPr>
        <p:spPr>
          <a:xfrm>
            <a:off x="90895" y="783108"/>
            <a:ext cx="4905121" cy="5787241"/>
          </a:xfrm>
          <a:prstGeom prst="rect">
            <a:avLst/>
          </a:prstGeom>
          <a:solidFill>
            <a:srgbClr val="FFFFFF"/>
          </a:solidFill>
          <a:ln w="26425">
            <a:solidFill>
              <a:schemeClr val="accent1"/>
            </a:solidFill>
            <a:bevel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</p:spPr>
        <p:txBody>
          <a:bodyPr>
            <a:normAutofit lnSpcReduction="10000"/>
          </a:bodyPr>
          <a:lstStyle/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r>
              <a:rPr lang="it-IT" sz="2400" b="1" dirty="0">
                <a:solidFill>
                  <a:schemeClr val="accent1"/>
                </a:solidFill>
              </a:rPr>
              <a:t>ARCA Detector with Km3NeT4RR</a:t>
            </a:r>
          </a:p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endParaRPr dirty="0">
              <a:solidFill>
                <a:schemeClr val="accent1"/>
              </a:solidFill>
            </a:endParaRPr>
          </a:p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r>
              <a:rPr lang="fr-FR" sz="2000" dirty="0">
                <a:solidFill>
                  <a:schemeClr val="accent1"/>
                </a:solidFill>
              </a:rPr>
              <a:t>KM3NeT4RR </a:t>
            </a:r>
            <a:r>
              <a:rPr lang="fr-FR" sz="2000" dirty="0" err="1">
                <a:solidFill>
                  <a:schemeClr val="accent1"/>
                </a:solidFill>
              </a:rPr>
              <a:t>approved</a:t>
            </a:r>
            <a:r>
              <a:rPr lang="fr-FR" sz="2000" dirty="0">
                <a:solidFill>
                  <a:schemeClr val="accent1"/>
                </a:solidFill>
              </a:rPr>
              <a:t> for </a:t>
            </a:r>
            <a:r>
              <a:rPr lang="fr-FR" sz="2000" b="1" dirty="0">
                <a:solidFill>
                  <a:srgbClr val="C00000"/>
                </a:solidFill>
              </a:rPr>
              <a:t>67.2 M€</a:t>
            </a:r>
            <a:r>
              <a:rPr lang="fr-FR" sz="2000" dirty="0">
                <a:solidFill>
                  <a:schemeClr val="accent1"/>
                </a:solidFill>
              </a:rPr>
              <a:t> :</a:t>
            </a:r>
            <a:endParaRPr sz="2000" dirty="0">
              <a:solidFill>
                <a:schemeClr val="accent1"/>
              </a:solidFill>
            </a:endParaRPr>
          </a:p>
          <a:p>
            <a:pPr marL="235818" indent="-235818" defTabSz="448033">
              <a:spcBef>
                <a:spcPts val="0"/>
              </a:spcBef>
              <a:buClrTx/>
              <a:buSzPct val="100000"/>
              <a:buFontTx/>
              <a:defRPr sz="1764"/>
            </a:pPr>
            <a:r>
              <a:rPr sz="2000" dirty="0">
                <a:solidFill>
                  <a:schemeClr val="accent1"/>
                </a:solidFill>
              </a:rPr>
              <a:t>5</a:t>
            </a:r>
            <a:r>
              <a:rPr lang="fr-FR" sz="2000" dirty="0">
                <a:solidFill>
                  <a:schemeClr val="accent1"/>
                </a:solidFill>
              </a:rPr>
              <a:t>5</a:t>
            </a:r>
            <a:r>
              <a:rPr sz="2000" dirty="0">
                <a:solidFill>
                  <a:schemeClr val="accent1"/>
                </a:solidFill>
              </a:rPr>
              <a:t> DUs </a:t>
            </a:r>
            <a:r>
              <a:rPr lang="it-IT" sz="2000" dirty="0">
                <a:solidFill>
                  <a:schemeClr val="accent1"/>
                </a:solidFill>
              </a:rPr>
              <a:t>(</a:t>
            </a:r>
            <a:r>
              <a:rPr lang="it-IT" sz="2000" dirty="0" err="1">
                <a:solidFill>
                  <a:schemeClr val="accent1"/>
                </a:solidFill>
              </a:rPr>
              <a:t>Initial</a:t>
            </a:r>
            <a:r>
              <a:rPr lang="it-IT" sz="2000" dirty="0">
                <a:solidFill>
                  <a:schemeClr val="accent1"/>
                </a:solidFill>
              </a:rPr>
              <a:t> </a:t>
            </a:r>
            <a:r>
              <a:rPr lang="it-IT" sz="2000" dirty="0" err="1">
                <a:solidFill>
                  <a:schemeClr val="accent1"/>
                </a:solidFill>
              </a:rPr>
              <a:t>Request</a:t>
            </a:r>
            <a:r>
              <a:rPr lang="it-IT" sz="2000" dirty="0">
                <a:solidFill>
                  <a:schemeClr val="accent1"/>
                </a:solidFill>
              </a:rPr>
              <a:t> for 65 </a:t>
            </a:r>
            <a:r>
              <a:rPr lang="it-IT" sz="2000" dirty="0" err="1">
                <a:solidFill>
                  <a:schemeClr val="accent1"/>
                </a:solidFill>
              </a:rPr>
              <a:t>Dus</a:t>
            </a:r>
            <a:r>
              <a:rPr lang="it-IT" sz="2000" dirty="0">
                <a:solidFill>
                  <a:schemeClr val="accent1"/>
                </a:solidFill>
              </a:rPr>
              <a:t>)</a:t>
            </a:r>
            <a:endParaRPr sz="2000" dirty="0">
              <a:solidFill>
                <a:schemeClr val="accent1"/>
              </a:solidFill>
            </a:endParaRPr>
          </a:p>
          <a:p>
            <a:pPr marL="176864" indent="-176864" defTabSz="448033">
              <a:spcBef>
                <a:spcPts val="0"/>
              </a:spcBef>
              <a:buClrTx/>
              <a:buSzPct val="100000"/>
              <a:buFontTx/>
              <a:defRPr sz="1764"/>
            </a:pPr>
            <a:r>
              <a:rPr sz="2000" dirty="0">
                <a:solidFill>
                  <a:schemeClr val="accent1"/>
                </a:solidFill>
              </a:rPr>
              <a:t>The related sea floor infrastructure </a:t>
            </a:r>
            <a:endParaRPr lang="fr-FR" sz="2000" dirty="0">
              <a:solidFill>
                <a:schemeClr val="accent1"/>
              </a:solidFill>
            </a:endParaRPr>
          </a:p>
          <a:p>
            <a:pPr marL="0" indent="0" defTabSz="448033">
              <a:spcBef>
                <a:spcPts val="0"/>
              </a:spcBef>
              <a:buClrTx/>
              <a:buSzPct val="100000"/>
              <a:buNone/>
              <a:defRPr sz="1764"/>
            </a:pPr>
            <a:r>
              <a:rPr lang="en-GB" sz="2000" dirty="0">
                <a:solidFill>
                  <a:schemeClr val="accent1"/>
                </a:solidFill>
              </a:rPr>
              <a:t>   </a:t>
            </a:r>
            <a:r>
              <a:rPr sz="2000" dirty="0">
                <a:solidFill>
                  <a:schemeClr val="accent1"/>
                </a:solidFill>
              </a:rPr>
              <a:t>(</a:t>
            </a:r>
            <a:r>
              <a:rPr lang="fr-FR" sz="2000" dirty="0">
                <a:solidFill>
                  <a:schemeClr val="accent1"/>
                </a:solidFill>
              </a:rPr>
              <a:t>5</a:t>
            </a:r>
            <a:r>
              <a:rPr sz="2000" dirty="0">
                <a:solidFill>
                  <a:schemeClr val="accent1"/>
                </a:solidFill>
              </a:rPr>
              <a:t> JBs + 1CTF + IL cables)</a:t>
            </a:r>
          </a:p>
          <a:p>
            <a:pPr marL="176864" indent="-176864" defTabSz="448033">
              <a:spcBef>
                <a:spcPts val="0"/>
              </a:spcBef>
              <a:buClrTx/>
              <a:buSzPct val="100000"/>
              <a:buFontTx/>
              <a:defRPr sz="1764"/>
            </a:pPr>
            <a:r>
              <a:rPr sz="2000" dirty="0">
                <a:solidFill>
                  <a:schemeClr val="accent1"/>
                </a:solidFill>
              </a:rPr>
              <a:t>The reinforcement of INFN KM3NeT laboratories</a:t>
            </a:r>
          </a:p>
          <a:p>
            <a:pPr marL="176864" indent="-176864" defTabSz="448033">
              <a:spcBef>
                <a:spcPts val="0"/>
              </a:spcBef>
              <a:buClrTx/>
              <a:buSzPct val="100000"/>
              <a:buFontTx/>
              <a:defRPr sz="1764"/>
            </a:pPr>
            <a:r>
              <a:rPr sz="2000" u="sng" dirty="0">
                <a:solidFill>
                  <a:schemeClr val="accent1"/>
                </a:solidFill>
              </a:rPr>
              <a:t>Human resources</a:t>
            </a:r>
          </a:p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endParaRPr sz="2000" dirty="0">
              <a:solidFill>
                <a:schemeClr val="accent1"/>
              </a:solidFill>
            </a:endParaRPr>
          </a:p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r>
              <a:rPr sz="2000" dirty="0">
                <a:solidFill>
                  <a:schemeClr val="accent1"/>
                </a:solidFill>
              </a:rPr>
              <a:t>This funds will allow the completion of the first block and the construction of about </a:t>
            </a:r>
            <a:r>
              <a:rPr lang="fr-FR" sz="2000" dirty="0">
                <a:solidFill>
                  <a:schemeClr val="accent1"/>
                </a:solidFill>
              </a:rPr>
              <a:t>1</a:t>
            </a:r>
            <a:r>
              <a:rPr sz="2000" dirty="0">
                <a:solidFill>
                  <a:schemeClr val="accent1"/>
                </a:solidFill>
              </a:rPr>
              <a:t>5 DUs of the second block of the ARCA detector.</a:t>
            </a:r>
            <a:endParaRPr lang="it-IT" sz="2000" dirty="0">
              <a:solidFill>
                <a:schemeClr val="accent1"/>
              </a:solidFill>
            </a:endParaRPr>
          </a:p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endParaRPr lang="it-IT" sz="2000" dirty="0">
              <a:solidFill>
                <a:schemeClr val="accent1"/>
              </a:solidFill>
            </a:endParaRPr>
          </a:p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r>
              <a:rPr lang="fr-FR" sz="2000" dirty="0">
                <a:solidFill>
                  <a:schemeClr val="accent1"/>
                </a:solidFill>
              </a:rPr>
              <a:t>Marine Ops </a:t>
            </a:r>
            <a:r>
              <a:rPr lang="fr-FR" sz="2000" dirty="0" err="1">
                <a:solidFill>
                  <a:schemeClr val="accent1"/>
                </a:solidFill>
              </a:rPr>
              <a:t>will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be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funded</a:t>
            </a:r>
            <a:r>
              <a:rPr lang="fr-FR" sz="2000" dirty="0">
                <a:solidFill>
                  <a:schemeClr val="accent1"/>
                </a:solidFill>
              </a:rPr>
              <a:t> by INFN</a:t>
            </a:r>
          </a:p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endParaRPr lang="en-GB" sz="2000" dirty="0">
              <a:solidFill>
                <a:schemeClr val="accent1"/>
              </a:solidFill>
            </a:endParaRPr>
          </a:p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endParaRPr lang="en-GB" sz="2000" dirty="0">
              <a:solidFill>
                <a:schemeClr val="accent1"/>
              </a:solidFill>
            </a:endParaRPr>
          </a:p>
          <a:p>
            <a:pPr marL="0" indent="0" defTabSz="448033">
              <a:spcBef>
                <a:spcPts val="0"/>
              </a:spcBef>
              <a:buClrTx/>
              <a:buSzTx/>
              <a:buFontTx/>
              <a:buNone/>
              <a:defRPr sz="1764"/>
            </a:pPr>
            <a:r>
              <a:rPr lang="en-GB" sz="2000" dirty="0">
                <a:solidFill>
                  <a:schemeClr val="accent1"/>
                </a:solidFill>
              </a:rPr>
              <a:t>Another PNRR call for Environment (ITINERIS) includes 1JB </a:t>
            </a:r>
            <a:endParaRPr sz="2000" dirty="0">
              <a:solidFill>
                <a:schemeClr val="accent1"/>
              </a:solidFill>
            </a:endParaRPr>
          </a:p>
        </p:txBody>
      </p:sp>
      <p:sp>
        <p:nvSpPr>
          <p:cNvPr id="124" name="PNRR italian proposal"/>
          <p:cNvSpPr txBox="1">
            <a:spLocks noGrp="1"/>
          </p:cNvSpPr>
          <p:nvPr>
            <p:ph type="title"/>
          </p:nvPr>
        </p:nvSpPr>
        <p:spPr>
          <a:xfrm>
            <a:off x="864532" y="-92325"/>
            <a:ext cx="8229601" cy="8045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spc="-90"/>
            </a:lvl1pPr>
          </a:lstStyle>
          <a:p>
            <a:r>
              <a:rPr dirty="0">
                <a:solidFill>
                  <a:schemeClr val="bg1"/>
                </a:solidFill>
              </a:rPr>
              <a:t>PNRR proposal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successfully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approved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604C26-2D72-391D-61DE-E7E58CBD5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84" y="783107"/>
            <a:ext cx="3834047" cy="57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17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E57ED6-B368-71AA-C761-7AF5CC73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97" y="479407"/>
            <a:ext cx="6211229" cy="636714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8038CA-07FC-F419-685D-F41F2A5C2FB1}"/>
              </a:ext>
            </a:extLst>
          </p:cNvPr>
          <p:cNvSpPr txBox="1"/>
          <p:nvPr/>
        </p:nvSpPr>
        <p:spPr>
          <a:xfrm>
            <a:off x="572949" y="0"/>
            <a:ext cx="7875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2000" b="1" dirty="0">
                <a:solidFill>
                  <a:schemeClr val="bg1"/>
                </a:solidFill>
              </a:rPr>
              <a:t>Total budget </a:t>
            </a:r>
            <a:r>
              <a:rPr lang="it-IT" altLang="it-IT" sz="2000" b="1" dirty="0" err="1">
                <a:solidFill>
                  <a:schemeClr val="bg1"/>
                </a:solidFill>
              </a:rPr>
              <a:t>divided</a:t>
            </a:r>
            <a:r>
              <a:rPr lang="it-IT" altLang="it-IT" sz="2000" b="1" dirty="0">
                <a:solidFill>
                  <a:schemeClr val="bg1"/>
                </a:solidFill>
              </a:rPr>
              <a:t> by </a:t>
            </a:r>
            <a:r>
              <a:rPr lang="it-IT" altLang="it-IT" sz="2000" b="1" dirty="0" err="1">
                <a:solidFill>
                  <a:schemeClr val="bg1"/>
                </a:solidFill>
              </a:rPr>
              <a:t>geographical</a:t>
            </a:r>
            <a:r>
              <a:rPr lang="it-IT" altLang="it-IT" sz="2000" b="1" dirty="0">
                <a:solidFill>
                  <a:schemeClr val="bg1"/>
                </a:solidFill>
              </a:rPr>
              <a:t> area and cost </a:t>
            </a:r>
            <a:r>
              <a:rPr lang="it-IT" altLang="it-IT" sz="2000" b="1" dirty="0" err="1">
                <a:solidFill>
                  <a:schemeClr val="bg1"/>
                </a:solidFill>
              </a:rPr>
              <a:t>categories</a:t>
            </a:r>
            <a:r>
              <a:rPr lang="it-IT" altLang="it-IT" sz="20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2533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23F1567-CD15-1DFC-B3A9-BAD4898AD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367386"/>
              </p:ext>
            </p:extLst>
          </p:nvPr>
        </p:nvGraphicFramePr>
        <p:xfrm>
          <a:off x="0" y="959005"/>
          <a:ext cx="9144000" cy="5018045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47058">
                  <a:extLst>
                    <a:ext uri="{9D8B030D-6E8A-4147-A177-3AD203B41FA5}">
                      <a16:colId xmlns:a16="http://schemas.microsoft.com/office/drawing/2014/main" val="2438099944"/>
                    </a:ext>
                  </a:extLst>
                </a:gridCol>
                <a:gridCol w="747058">
                  <a:extLst>
                    <a:ext uri="{9D8B030D-6E8A-4147-A177-3AD203B41FA5}">
                      <a16:colId xmlns:a16="http://schemas.microsoft.com/office/drawing/2014/main" val="1884772930"/>
                    </a:ext>
                  </a:extLst>
                </a:gridCol>
                <a:gridCol w="1165411">
                  <a:extLst>
                    <a:ext uri="{9D8B030D-6E8A-4147-A177-3AD203B41FA5}">
                      <a16:colId xmlns:a16="http://schemas.microsoft.com/office/drawing/2014/main" val="1304492704"/>
                    </a:ext>
                  </a:extLst>
                </a:gridCol>
                <a:gridCol w="1090706">
                  <a:extLst>
                    <a:ext uri="{9D8B030D-6E8A-4147-A177-3AD203B41FA5}">
                      <a16:colId xmlns:a16="http://schemas.microsoft.com/office/drawing/2014/main" val="2388644108"/>
                    </a:ext>
                  </a:extLst>
                </a:gridCol>
                <a:gridCol w="1165411">
                  <a:extLst>
                    <a:ext uri="{9D8B030D-6E8A-4147-A177-3AD203B41FA5}">
                      <a16:colId xmlns:a16="http://schemas.microsoft.com/office/drawing/2014/main" val="289774496"/>
                    </a:ext>
                  </a:extLst>
                </a:gridCol>
                <a:gridCol w="866590">
                  <a:extLst>
                    <a:ext uri="{9D8B030D-6E8A-4147-A177-3AD203B41FA5}">
                      <a16:colId xmlns:a16="http://schemas.microsoft.com/office/drawing/2014/main" val="2646235803"/>
                    </a:ext>
                  </a:extLst>
                </a:gridCol>
                <a:gridCol w="1150470">
                  <a:extLst>
                    <a:ext uri="{9D8B030D-6E8A-4147-A177-3AD203B41FA5}">
                      <a16:colId xmlns:a16="http://schemas.microsoft.com/office/drawing/2014/main" val="2067863692"/>
                    </a:ext>
                  </a:extLst>
                </a:gridCol>
                <a:gridCol w="1332065">
                  <a:extLst>
                    <a:ext uri="{9D8B030D-6E8A-4147-A177-3AD203B41FA5}">
                      <a16:colId xmlns:a16="http://schemas.microsoft.com/office/drawing/2014/main" val="2000035757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4146347081"/>
                    </a:ext>
                  </a:extLst>
                </a:gridCol>
              </a:tblGrid>
              <a:tr h="16253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 err="1">
                          <a:effectLst/>
                        </a:rPr>
                        <a:t>Applicant</a:t>
                      </a:r>
                      <a:r>
                        <a:rPr lang="it-IT" sz="1100" b="1" u="none" strike="noStrike" dirty="0">
                          <a:effectLst/>
                        </a:rPr>
                        <a:t> / Co-</a:t>
                      </a:r>
                      <a:r>
                        <a:rPr lang="it-IT" sz="1100" b="1" u="none" strike="noStrike" dirty="0" err="1">
                          <a:effectLst/>
                        </a:rPr>
                        <a:t>applicant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% on </a:t>
                      </a:r>
                      <a:r>
                        <a:rPr lang="it-IT" sz="1100" b="1" u="none" strike="noStrike" dirty="0" err="1">
                          <a:effectLst/>
                        </a:rPr>
                        <a:t>total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 TOTAL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a. Fixed term personnel specifically hired for the project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b. Scientific instrumentation and technological equipment, software licenses and patent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</a:rPr>
                        <a:t>c. Open Access, Trans National Access, FAIR </a:t>
                      </a:r>
                      <a:r>
                        <a:rPr lang="it-IT" sz="1100" b="1" u="none" strike="noStrike" dirty="0" err="1">
                          <a:effectLst/>
                        </a:rPr>
                        <a:t>principle</a:t>
                      </a:r>
                      <a:r>
                        <a:rPr lang="it-IT" sz="1100" b="1" u="none" strike="noStrike" dirty="0">
                          <a:effectLst/>
                        </a:rPr>
                        <a:t> </a:t>
                      </a:r>
                      <a:r>
                        <a:rPr lang="it-IT" sz="1100" b="1" u="none" strike="noStrike" dirty="0" err="1">
                          <a:effectLst/>
                        </a:rPr>
                        <a:t>implementation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d. Civil infrastructures and related systems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e. Indirect costs, including running costs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</a:rPr>
                        <a:t>f. Training activities</a:t>
                      </a:r>
                      <a:endParaRPr lang="it-IT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002908"/>
                  </a:ext>
                </a:extLst>
              </a:tr>
              <a:tr h="30842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INFN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59.330.290,48 €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3.257.034,00 €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52.136.835,61 €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55.000,00 €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3.881.420,87 €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0,00 €</a:t>
                      </a:r>
                      <a:endParaRPr lang="it-IT" sz="1100" b="1" i="0" u="none" strike="noStrike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6958944"/>
                  </a:ext>
                </a:extLst>
              </a:tr>
              <a:tr h="30842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INAF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989.407,60 €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425.700,00 €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498.980,00 €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64.727,60 €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3238362"/>
                  </a:ext>
                </a:extLst>
              </a:tr>
              <a:tr h="30842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Poli-BA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780.565,00 €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125.040,00 €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296.460,00 €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308.000,00 €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51.065,00 €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0,00 €</a:t>
                      </a:r>
                      <a:endParaRPr lang="it-IT" sz="1100" b="1" i="0" u="none" strike="noStrike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1603036"/>
                  </a:ext>
                </a:extLst>
              </a:tr>
              <a:tr h="4626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Uni-Campania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3.512.583,16 €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306.168,00 €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183.000,00 €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2.684.000,00 €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229.795,16 €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109.620,00 €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3184720"/>
                  </a:ext>
                </a:extLst>
              </a:tr>
              <a:tr h="30842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Uni-CT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329.200,48 €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213.264,00 €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24.400,00 €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21.536,48 €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70.000,00 €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944862"/>
                  </a:ext>
                </a:extLst>
              </a:tr>
              <a:tr h="30842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Uni-SA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1.726.697,52 €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405.936,00 €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0,00 €</a:t>
                      </a:r>
                      <a:endParaRPr lang="it-IT" sz="1100" b="1" i="0" u="none" strike="noStrike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1.207.800,00 €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112.961,52 €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6388744"/>
                  </a:ext>
                </a:extLst>
              </a:tr>
              <a:tr h="30842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Uni-Napoli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231.389,64 €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106.632,00 €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0,00 €</a:t>
                      </a:r>
                      <a:endParaRPr lang="it-IT" sz="1100" b="1" i="0" u="none" strike="noStrike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15.137,64 €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109.620,00 €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8881111"/>
                  </a:ext>
                </a:extLst>
              </a:tr>
              <a:tr h="30842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Uni-</a:t>
                      </a:r>
                      <a:r>
                        <a:rPr lang="it-IT" sz="1100" b="1" u="none" strike="noStrike" dirty="0" err="1">
                          <a:effectLst/>
                        </a:rPr>
                        <a:t>Ge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172.742,94 €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106.632,00 €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0,00 €</a:t>
                      </a:r>
                      <a:endParaRPr lang="it-IT" sz="1100" b="1" i="0" u="none" strike="noStrike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11.300,94 €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54.810,00 €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6999249"/>
                  </a:ext>
                </a:extLst>
              </a:tr>
              <a:tr h="4626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Uni-Sapienza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114.096,24 €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106.632,00 €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0,00 €</a:t>
                      </a:r>
                      <a:endParaRPr lang="it-IT" sz="1100" b="1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0,00 €</a:t>
                      </a:r>
                      <a:endParaRPr lang="it-IT" sz="1100" b="1" i="0" u="none" strike="noStrike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7.464,24 €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0,00 €</a:t>
                      </a:r>
                      <a:endParaRPr lang="it-IT" sz="1100" b="1" i="0" u="none" strike="noStrike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0393586"/>
                  </a:ext>
                </a:extLst>
              </a:tr>
              <a:tr h="30842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u="none" strike="noStrike" dirty="0">
                          <a:effectLst/>
                        </a:rPr>
                        <a:t> TOTAL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67.186.973,06 €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5.053.038,00 €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53.115.275,61 €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24.400,00 €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4.254.800,00 €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4.395.409,45 €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344.050,00 €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490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943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KM3NeT"/>
          <p:cNvSpPr txBox="1">
            <a:spLocks noGrp="1"/>
          </p:cNvSpPr>
          <p:nvPr>
            <p:ph type="title"/>
          </p:nvPr>
        </p:nvSpPr>
        <p:spPr>
          <a:xfrm>
            <a:off x="3374674" y="-4934"/>
            <a:ext cx="1784161" cy="562571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>
            <a:normAutofit/>
          </a:bodyPr>
          <a:lstStyle>
            <a:lvl1pPr>
              <a:defRPr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KM3NeT</a:t>
            </a:r>
          </a:p>
        </p:txBody>
      </p:sp>
      <p:grpSp>
        <p:nvGrpSpPr>
          <p:cNvPr id="152" name="Raggruppa"/>
          <p:cNvGrpSpPr/>
          <p:nvPr/>
        </p:nvGrpSpPr>
        <p:grpSpPr>
          <a:xfrm>
            <a:off x="26655" y="586881"/>
            <a:ext cx="9117345" cy="260179"/>
            <a:chOff x="0" y="0"/>
            <a:chExt cx="9150098" cy="238945"/>
          </a:xfrm>
        </p:grpSpPr>
        <p:sp>
          <p:nvSpPr>
            <p:cNvPr id="150" name="Rettangolo"/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 w="3175" cap="flat">
              <a:noFill/>
              <a:miter lim="400000"/>
            </a:ln>
            <a:effectLst/>
          </p:spPr>
          <p:txBody>
            <a:bodyPr wrap="square" lIns="20091" tIns="20091" rIns="20091" bIns="20091" numCol="1" anchor="ctr">
              <a:noAutofit/>
            </a:bodyPr>
            <a:lstStyle/>
            <a:p>
              <a:pPr algn="ctr" defTabSz="410765">
                <a:defRPr sz="1400" cap="all" spc="224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51" name="Rettangolo"/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 flip="none" rotWithShape="1"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20091" tIns="20091" rIns="20091" bIns="20091" numCol="1" anchor="ctr">
              <a:noAutofit/>
            </a:bodyPr>
            <a:lstStyle/>
            <a:p>
              <a:pPr algn="ctr" defTabSz="410765">
                <a:defRPr sz="1400" cap="all" spc="224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</p:grpSp>
      <p:sp>
        <p:nvSpPr>
          <p:cNvPr id="153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1228" y="623817"/>
            <a:ext cx="127001" cy="19258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0091" tIns="20091" rIns="20091" bIns="20091" anchor="t"/>
          <a:lstStyle>
            <a:lvl1pPr algn="ctr" defTabSz="410765">
              <a:defRPr sz="900" b="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54" name="1 collaboration 1 technology  👉 2 detectors"/>
          <p:cNvSpPr txBox="1"/>
          <p:nvPr/>
        </p:nvSpPr>
        <p:spPr>
          <a:xfrm>
            <a:off x="1269011" y="808285"/>
            <a:ext cx="6274401" cy="56134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1 collaboration 1 technology  👉 2 detectors</a:t>
            </a:r>
          </a:p>
        </p:txBody>
      </p:sp>
      <p:sp>
        <p:nvSpPr>
          <p:cNvPr id="155" name="ARCA (Astroparticle Research with Cosmics in the Abyss)…"/>
          <p:cNvSpPr txBox="1"/>
          <p:nvPr/>
        </p:nvSpPr>
        <p:spPr>
          <a:xfrm>
            <a:off x="-311546" y="1485222"/>
            <a:ext cx="9435515" cy="2849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81526" lvl="1" indent="-200526" defTabSz="914353">
              <a:spcBef>
                <a:spcPts val="500"/>
              </a:spcBef>
              <a:buSzPct val="1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>
                <a:solidFill>
                  <a:srgbClr val="FFFB00"/>
                </a:solidFill>
              </a:rPr>
              <a:t>ARCA</a:t>
            </a:r>
            <a:r>
              <a:rPr dirty="0"/>
              <a:t> (</a:t>
            </a:r>
            <a:r>
              <a:rPr dirty="0" err="1">
                <a:solidFill>
                  <a:srgbClr val="FFFB00"/>
                </a:solidFill>
              </a:rPr>
              <a:t>A</a:t>
            </a:r>
            <a:r>
              <a:rPr dirty="0" err="1"/>
              <a:t>stroparticle</a:t>
            </a:r>
            <a:r>
              <a:rPr dirty="0"/>
              <a:t> </a:t>
            </a:r>
            <a:r>
              <a:rPr dirty="0">
                <a:solidFill>
                  <a:srgbClr val="FFFB00"/>
                </a:solidFill>
              </a:rPr>
              <a:t>R</a:t>
            </a:r>
            <a:r>
              <a:rPr dirty="0"/>
              <a:t>esearch with </a:t>
            </a:r>
            <a:r>
              <a:rPr dirty="0" err="1">
                <a:solidFill>
                  <a:srgbClr val="FFFB00"/>
                </a:solidFill>
              </a:rPr>
              <a:t>C</a:t>
            </a:r>
            <a:r>
              <a:rPr dirty="0" err="1"/>
              <a:t>osmics</a:t>
            </a:r>
            <a:r>
              <a:rPr dirty="0"/>
              <a:t> in the </a:t>
            </a:r>
            <a:r>
              <a:rPr dirty="0">
                <a:solidFill>
                  <a:srgbClr val="FFFB00"/>
                </a:solidFill>
              </a:rPr>
              <a:t>A</a:t>
            </a:r>
            <a:r>
              <a:rPr dirty="0"/>
              <a:t>byss)</a:t>
            </a:r>
          </a:p>
          <a:p>
            <a:pPr marL="962526" lvl="2" indent="-200526" defTabSz="1300480">
              <a:spcBef>
                <a:spcPts val="900"/>
              </a:spcBef>
              <a:buSzPct val="1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/>
              <a:t>observation of high energy (GeV ÷ </a:t>
            </a:r>
            <a:r>
              <a:rPr dirty="0" err="1"/>
              <a:t>PeV</a:t>
            </a:r>
            <a:r>
              <a:rPr dirty="0"/>
              <a:t>) neutrino sources 👉 a telescope offshore Capo </a:t>
            </a:r>
            <a:r>
              <a:rPr dirty="0" err="1"/>
              <a:t>Passero</a:t>
            </a:r>
            <a:r>
              <a:rPr dirty="0"/>
              <a:t> (Sicily-Italy) is in construction at a depth of 3500m</a:t>
            </a:r>
            <a:r>
              <a:rPr lang="it-IT" dirty="0"/>
              <a:t>. </a:t>
            </a:r>
            <a:r>
              <a:rPr lang="it-IT" b="1" dirty="0">
                <a:solidFill>
                  <a:srgbClr val="FFFF00"/>
                </a:solidFill>
              </a:rPr>
              <a:t>INFN Budget </a:t>
            </a:r>
            <a:r>
              <a:rPr lang="it-IT" b="1" dirty="0" err="1">
                <a:solidFill>
                  <a:srgbClr val="FFFF00"/>
                </a:solidFill>
              </a:rPr>
              <a:t>mainly</a:t>
            </a:r>
            <a:r>
              <a:rPr lang="it-IT" b="1" dirty="0">
                <a:solidFill>
                  <a:srgbClr val="FFFF00"/>
                </a:solidFill>
              </a:rPr>
              <a:t> from </a:t>
            </a:r>
            <a:r>
              <a:rPr lang="it-IT" b="1" dirty="0" err="1">
                <a:solidFill>
                  <a:srgbClr val="FFFF00"/>
                </a:solidFill>
              </a:rPr>
              <a:t>external</a:t>
            </a:r>
            <a:r>
              <a:rPr lang="it-IT" b="1" dirty="0">
                <a:solidFill>
                  <a:srgbClr val="FFFF00"/>
                </a:solidFill>
              </a:rPr>
              <a:t> funds </a:t>
            </a:r>
            <a:endParaRPr dirty="0"/>
          </a:p>
          <a:p>
            <a:pPr marL="581526" lvl="1" indent="-200526" defTabSz="914353">
              <a:spcBef>
                <a:spcPts val="500"/>
              </a:spcBef>
              <a:buSzPct val="1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>
                <a:solidFill>
                  <a:srgbClr val="FFFB00"/>
                </a:solidFill>
              </a:rPr>
              <a:t>ORCA</a:t>
            </a:r>
            <a:r>
              <a:rPr dirty="0"/>
              <a:t> (</a:t>
            </a:r>
            <a:r>
              <a:rPr dirty="0">
                <a:solidFill>
                  <a:srgbClr val="FFFB00"/>
                </a:solidFill>
              </a:rPr>
              <a:t>O</a:t>
            </a:r>
            <a:r>
              <a:rPr dirty="0"/>
              <a:t>scillation </a:t>
            </a:r>
            <a:r>
              <a:rPr dirty="0">
                <a:solidFill>
                  <a:srgbClr val="FFFB00"/>
                </a:solidFill>
              </a:rPr>
              <a:t>R</a:t>
            </a:r>
            <a:r>
              <a:rPr dirty="0"/>
              <a:t>esearch with </a:t>
            </a:r>
            <a:r>
              <a:rPr dirty="0" err="1">
                <a:solidFill>
                  <a:srgbClr val="FFFB00"/>
                </a:solidFill>
              </a:rPr>
              <a:t>C</a:t>
            </a:r>
            <a:r>
              <a:rPr dirty="0" err="1"/>
              <a:t>osmics</a:t>
            </a:r>
            <a:r>
              <a:rPr dirty="0"/>
              <a:t> in the </a:t>
            </a:r>
            <a:r>
              <a:rPr dirty="0">
                <a:solidFill>
                  <a:srgbClr val="FFFB00"/>
                </a:solidFill>
              </a:rPr>
              <a:t>A</a:t>
            </a:r>
            <a:r>
              <a:rPr dirty="0"/>
              <a:t>byss)</a:t>
            </a:r>
          </a:p>
          <a:p>
            <a:pPr marL="962526" lvl="2" indent="-200526" defTabSz="1300480">
              <a:spcBef>
                <a:spcPts val="900"/>
              </a:spcBef>
              <a:buSzPct val="100000"/>
              <a:buChar char="•"/>
              <a:defRPr sz="2000">
                <a:solidFill>
                  <a:srgbClr val="FFFFFF"/>
                </a:solidFill>
              </a:defRPr>
            </a:pPr>
            <a:r>
              <a:rPr dirty="0"/>
              <a:t>determination of the neutrino mass hierarchy 👉 a detector offshore Toulon (France) able to detect neutrinos of tens of GeV is in construction at a depth of 2500m</a:t>
            </a:r>
          </a:p>
        </p:txBody>
      </p:sp>
      <p:grpSp>
        <p:nvGrpSpPr>
          <p:cNvPr id="161" name="Raggruppa"/>
          <p:cNvGrpSpPr/>
          <p:nvPr/>
        </p:nvGrpSpPr>
        <p:grpSpPr>
          <a:xfrm>
            <a:off x="5158835" y="4085112"/>
            <a:ext cx="3951157" cy="2880948"/>
            <a:chOff x="0" y="0"/>
            <a:chExt cx="3699790" cy="2659099"/>
          </a:xfrm>
        </p:grpSpPr>
        <p:grpSp>
          <p:nvGrpSpPr>
            <p:cNvPr id="159" name="Raggruppa"/>
            <p:cNvGrpSpPr/>
            <p:nvPr/>
          </p:nvGrpSpPr>
          <p:grpSpPr>
            <a:xfrm>
              <a:off x="0" y="-1"/>
              <a:ext cx="3699791" cy="2659101"/>
              <a:chOff x="0" y="0"/>
              <a:chExt cx="3699790" cy="2659099"/>
            </a:xfrm>
          </p:grpSpPr>
          <p:pic>
            <p:nvPicPr>
              <p:cNvPr id="156" name="Schermata 2019-07-18 alle 19.08.38.png" descr="Schermata 2019-07-18 alle 19.08.38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3699791" cy="251330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>
                <a:outerShdw dir="5400000" rotWithShape="0">
                  <a:srgbClr val="000000"/>
                </a:outerShdw>
              </a:effectLst>
            </p:spPr>
          </p:pic>
          <p:sp>
            <p:nvSpPr>
              <p:cNvPr id="157" name="ORCA"/>
              <p:cNvSpPr txBox="1"/>
              <p:nvPr/>
            </p:nvSpPr>
            <p:spPr>
              <a:xfrm>
                <a:off x="397259" y="788180"/>
                <a:ext cx="1127104" cy="7436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ctr">
                <a:noAutofit/>
              </a:bodyPr>
              <a:lstStyle>
                <a:lvl1pPr algn="ctr" defTabSz="584200">
                  <a:defRPr sz="2600">
                    <a:solidFill>
                      <a:srgbClr val="FFFFFF"/>
                    </a:solidFill>
                    <a:latin typeface="Avenir Light"/>
                    <a:ea typeface="Avenir Light"/>
                    <a:cs typeface="Avenir Light"/>
                    <a:sym typeface="Avenir Light"/>
                  </a:defRPr>
                </a:lvl1pPr>
              </a:lstStyle>
              <a:p>
                <a:r>
                  <a:rPr dirty="0"/>
                  <a:t>ORCA</a:t>
                </a:r>
              </a:p>
            </p:txBody>
          </p:sp>
          <p:sp>
            <p:nvSpPr>
              <p:cNvPr id="158" name="ARCA"/>
              <p:cNvSpPr txBox="1"/>
              <p:nvPr/>
            </p:nvSpPr>
            <p:spPr>
              <a:xfrm>
                <a:off x="2294248" y="1865237"/>
                <a:ext cx="1310578" cy="793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ctr">
                <a:noAutofit/>
              </a:bodyPr>
              <a:lstStyle>
                <a:lvl1pPr algn="ctr" defTabSz="584200">
                  <a:defRPr sz="2600">
                    <a:solidFill>
                      <a:srgbClr val="FFFFFF"/>
                    </a:solidFill>
                    <a:latin typeface="Avenir Light"/>
                    <a:ea typeface="Avenir Light"/>
                    <a:cs typeface="Avenir Light"/>
                    <a:sym typeface="Avenir Light"/>
                  </a:defRPr>
                </a:lvl1pPr>
              </a:lstStyle>
              <a:p>
                <a:r>
                  <a:t>ARCA</a:t>
                </a:r>
              </a:p>
            </p:txBody>
          </p:sp>
        </p:grpSp>
        <p:pic>
          <p:nvPicPr>
            <p:cNvPr id="160" name="Schermata 2019-07-18 alle 19.14.13.png" descr="Schermata 2019-07-18 alle 19.14.1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6881" y="1953121"/>
              <a:ext cx="183273" cy="22909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62" name="Detectors in construction"/>
          <p:cNvSpPr txBox="1"/>
          <p:nvPr/>
        </p:nvSpPr>
        <p:spPr>
          <a:xfrm>
            <a:off x="494311" y="5387110"/>
            <a:ext cx="3648992" cy="500154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Detectors in construction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445858E-705D-165A-ECFE-EA03F8984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4"/>
          <a:stretch/>
        </p:blipFill>
        <p:spPr>
          <a:xfrm>
            <a:off x="933014" y="484351"/>
            <a:ext cx="7199402" cy="634019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A11025-462D-1C6B-7766-DB0639064F07}"/>
              </a:ext>
            </a:extLst>
          </p:cNvPr>
          <p:cNvSpPr txBox="1"/>
          <p:nvPr/>
        </p:nvSpPr>
        <p:spPr>
          <a:xfrm>
            <a:off x="377974" y="33455"/>
            <a:ext cx="81051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INFN – Budget </a:t>
            </a:r>
            <a:r>
              <a:rPr lang="it-IT" sz="2000" b="1" dirty="0" err="1">
                <a:solidFill>
                  <a:schemeClr val="bg1"/>
                </a:solidFill>
              </a:rPr>
              <a:t>divided</a:t>
            </a:r>
            <a:r>
              <a:rPr lang="it-IT" sz="2000" b="1" dirty="0">
                <a:solidFill>
                  <a:schemeClr val="bg1"/>
                </a:solidFill>
              </a:rPr>
              <a:t> by </a:t>
            </a:r>
            <a:r>
              <a:rPr lang="it-IT" sz="2000" b="1" dirty="0" err="1">
                <a:solidFill>
                  <a:schemeClr val="bg1"/>
                </a:solidFill>
              </a:rPr>
              <a:t>geographical</a:t>
            </a:r>
            <a:r>
              <a:rPr lang="it-IT" sz="2000" b="1" dirty="0">
                <a:solidFill>
                  <a:schemeClr val="bg1"/>
                </a:solidFill>
              </a:rPr>
              <a:t> area and cost </a:t>
            </a:r>
            <a:r>
              <a:rPr lang="it-IT" sz="2000" b="1" dirty="0" err="1">
                <a:solidFill>
                  <a:schemeClr val="bg1"/>
                </a:solidFill>
              </a:rPr>
              <a:t>categories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7459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946238"/>
              </p:ext>
            </p:extLst>
          </p:nvPr>
        </p:nvGraphicFramePr>
        <p:xfrm>
          <a:off x="345688" y="635619"/>
          <a:ext cx="8363414" cy="5687123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3225464">
                  <a:extLst>
                    <a:ext uri="{9D8B030D-6E8A-4147-A177-3AD203B41FA5}">
                      <a16:colId xmlns:a16="http://schemas.microsoft.com/office/drawing/2014/main" val="1542668508"/>
                    </a:ext>
                  </a:extLst>
                </a:gridCol>
                <a:gridCol w="2375489">
                  <a:extLst>
                    <a:ext uri="{9D8B030D-6E8A-4147-A177-3AD203B41FA5}">
                      <a16:colId xmlns:a16="http://schemas.microsoft.com/office/drawing/2014/main" val="908878613"/>
                    </a:ext>
                  </a:extLst>
                </a:gridCol>
                <a:gridCol w="2762461">
                  <a:extLst>
                    <a:ext uri="{9D8B030D-6E8A-4147-A177-3AD203B41FA5}">
                      <a16:colId xmlns:a16="http://schemas.microsoft.com/office/drawing/2014/main" val="3962912591"/>
                    </a:ext>
                  </a:extLst>
                </a:gridCol>
              </a:tblGrid>
              <a:tr h="75108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Operating Unit INFN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on </a:t>
                      </a:r>
                      <a:r>
                        <a:rPr lang="it-IT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it-IT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</a:rPr>
                        <a:t> </a:t>
                      </a:r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590687"/>
                  </a:ext>
                </a:extLst>
              </a:tr>
              <a:tr h="75081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INFN-BA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14%</a:t>
                      </a:r>
                      <a:endParaRPr lang="it-IT" sz="1600" b="1" i="1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9.696.472,65 €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6142300"/>
                  </a:ext>
                </a:extLst>
              </a:tr>
              <a:tr h="43112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INFN-BO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1%</a:t>
                      </a:r>
                      <a:endParaRPr lang="it-IT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798.025,26 €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4170365"/>
                  </a:ext>
                </a:extLst>
              </a:tr>
              <a:tr h="75081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INFN-CT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14%</a:t>
                      </a:r>
                      <a:endParaRPr lang="it-IT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8.867.415,28 €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3413338"/>
                  </a:ext>
                </a:extLst>
              </a:tr>
              <a:tr h="75081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INFN-GE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0,2%</a:t>
                      </a:r>
                      <a:endParaRPr lang="it-IT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192.908,16 €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0425302"/>
                  </a:ext>
                </a:extLst>
              </a:tr>
              <a:tr h="75081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INFN-LNS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35%</a:t>
                      </a:r>
                      <a:endParaRPr lang="it-IT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22.325.060,71 €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6577217"/>
                  </a:ext>
                </a:extLst>
              </a:tr>
              <a:tr h="75081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INFN-NA</a:t>
                      </a:r>
                      <a:endParaRPr lang="it-IT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25%</a:t>
                      </a:r>
                      <a:endParaRPr lang="it-IT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16.807.719,34 €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7854110"/>
                  </a:ext>
                </a:extLst>
              </a:tr>
              <a:tr h="75081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INFN-RM1</a:t>
                      </a:r>
                      <a:endParaRPr lang="it-IT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1%</a:t>
                      </a:r>
                      <a:endParaRPr lang="it-IT" sz="1600" b="1" i="1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642.689,08 €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6167188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635487" y="30564"/>
            <a:ext cx="5083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INFN - Budget </a:t>
            </a:r>
            <a:r>
              <a:rPr lang="it-IT" sz="2000" b="1" dirty="0" err="1">
                <a:solidFill>
                  <a:schemeClr val="bg1"/>
                </a:solidFill>
              </a:rPr>
              <a:t>divided</a:t>
            </a:r>
            <a:r>
              <a:rPr lang="it-IT" sz="2000" b="1" dirty="0">
                <a:solidFill>
                  <a:schemeClr val="bg1"/>
                </a:solidFill>
              </a:rPr>
              <a:t> by </a:t>
            </a:r>
            <a:r>
              <a:rPr lang="it-IT" sz="2000" b="1" dirty="0" err="1">
                <a:solidFill>
                  <a:schemeClr val="bg1"/>
                </a:solidFill>
              </a:rPr>
              <a:t>operating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unit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6160365"/>
            <a:ext cx="8538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INFN – LNS </a:t>
            </a:r>
            <a:r>
              <a:rPr lang="it-IT" sz="1600" b="1" dirty="0" err="1">
                <a:solidFill>
                  <a:schemeClr val="bg1"/>
                </a:solidFill>
              </a:rPr>
              <a:t>also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includes</a:t>
            </a:r>
            <a:r>
              <a:rPr lang="it-IT" sz="1600" b="1" dirty="0">
                <a:solidFill>
                  <a:schemeClr val="bg1"/>
                </a:solidFill>
              </a:rPr>
              <a:t> the cost for the </a:t>
            </a:r>
            <a:r>
              <a:rPr lang="it-IT" sz="1600" b="1" dirty="0" err="1">
                <a:solidFill>
                  <a:schemeClr val="bg1"/>
                </a:solidFill>
              </a:rPr>
              <a:t>Infrastructure</a:t>
            </a:r>
            <a:r>
              <a:rPr lang="it-IT" sz="1600" b="1" dirty="0">
                <a:solidFill>
                  <a:schemeClr val="bg1"/>
                </a:solidFill>
              </a:rPr>
              <a:t> Manager </a:t>
            </a:r>
            <a:r>
              <a:rPr lang="it-IT" sz="1600" b="1" dirty="0" err="1">
                <a:solidFill>
                  <a:schemeClr val="bg1"/>
                </a:solidFill>
              </a:rPr>
              <a:t>contract</a:t>
            </a:r>
            <a:r>
              <a:rPr lang="it-IT" sz="1600" b="1" dirty="0">
                <a:solidFill>
                  <a:schemeClr val="bg1"/>
                </a:solidFill>
              </a:rPr>
              <a:t>: S. Ciancio in place on April 1° 23 </a:t>
            </a:r>
          </a:p>
        </p:txBody>
      </p:sp>
    </p:spTree>
    <p:extLst>
      <p:ext uri="{BB962C8B-B14F-4D97-AF65-F5344CB8AC3E}">
        <p14:creationId xmlns:p14="http://schemas.microsoft.com/office/powerpoint/2010/main" val="1666299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702990"/>
              </p:ext>
            </p:extLst>
          </p:nvPr>
        </p:nvGraphicFramePr>
        <p:xfrm>
          <a:off x="0" y="1918010"/>
          <a:ext cx="9144000" cy="34903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8514">
                  <a:extLst>
                    <a:ext uri="{9D8B030D-6E8A-4147-A177-3AD203B41FA5}">
                      <a16:colId xmlns:a16="http://schemas.microsoft.com/office/drawing/2014/main" val="3777802775"/>
                    </a:ext>
                  </a:extLst>
                </a:gridCol>
                <a:gridCol w="1144823">
                  <a:extLst>
                    <a:ext uri="{9D8B030D-6E8A-4147-A177-3AD203B41FA5}">
                      <a16:colId xmlns:a16="http://schemas.microsoft.com/office/drawing/2014/main" val="3251337605"/>
                    </a:ext>
                  </a:extLst>
                </a:gridCol>
                <a:gridCol w="1104056">
                  <a:extLst>
                    <a:ext uri="{9D8B030D-6E8A-4147-A177-3AD203B41FA5}">
                      <a16:colId xmlns:a16="http://schemas.microsoft.com/office/drawing/2014/main" val="1626134549"/>
                    </a:ext>
                  </a:extLst>
                </a:gridCol>
                <a:gridCol w="1230268">
                  <a:extLst>
                    <a:ext uri="{9D8B030D-6E8A-4147-A177-3AD203B41FA5}">
                      <a16:colId xmlns:a16="http://schemas.microsoft.com/office/drawing/2014/main" val="2835637322"/>
                    </a:ext>
                  </a:extLst>
                </a:gridCol>
                <a:gridCol w="1198755">
                  <a:extLst>
                    <a:ext uri="{9D8B030D-6E8A-4147-A177-3AD203B41FA5}">
                      <a16:colId xmlns:a16="http://schemas.microsoft.com/office/drawing/2014/main" val="2491973454"/>
                    </a:ext>
                  </a:extLst>
                </a:gridCol>
                <a:gridCol w="1217340">
                  <a:extLst>
                    <a:ext uri="{9D8B030D-6E8A-4147-A177-3AD203B41FA5}">
                      <a16:colId xmlns:a16="http://schemas.microsoft.com/office/drawing/2014/main" val="1334630337"/>
                    </a:ext>
                  </a:extLst>
                </a:gridCol>
                <a:gridCol w="1240574">
                  <a:extLst>
                    <a:ext uri="{9D8B030D-6E8A-4147-A177-3AD203B41FA5}">
                      <a16:colId xmlns:a16="http://schemas.microsoft.com/office/drawing/2014/main" val="971863713"/>
                    </a:ext>
                  </a:extLst>
                </a:gridCol>
                <a:gridCol w="989670">
                  <a:extLst>
                    <a:ext uri="{9D8B030D-6E8A-4147-A177-3AD203B41FA5}">
                      <a16:colId xmlns:a16="http://schemas.microsoft.com/office/drawing/2014/main" val="454097811"/>
                    </a:ext>
                  </a:extLst>
                </a:gridCol>
              </a:tblGrid>
              <a:tr h="13686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Unit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Fixed term personnel specifically hired for the project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b. Scientific instrumentation and technological equipment, software licenses and patent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Open Access, Trans National Access, FAIR </a:t>
                      </a:r>
                      <a:r>
                        <a:rPr lang="it-IT" sz="12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principle</a:t>
                      </a:r>
                      <a:r>
                        <a:rPr lang="it-IT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implementation</a:t>
                      </a:r>
                      <a:endParaRPr lang="it-IT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d. Civil infrastructures and related systems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 Indirect costs, including running costs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 Training </a:t>
                      </a:r>
                      <a:r>
                        <a:rPr lang="it-IT" sz="12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endParaRPr lang="it-IT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686442"/>
                  </a:ext>
                </a:extLst>
              </a:tr>
              <a:tr h="2679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INFN-BA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9.696.472,65 €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299.304,00 €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8.707.819,97 €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55.000,00 €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634.348,68 €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219083"/>
                  </a:ext>
                </a:extLst>
              </a:tr>
              <a:tr h="2679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INFN-BO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798.025,26 €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213.288,00 €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532.530,00 €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52.207,26 €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451188"/>
                  </a:ext>
                </a:extLst>
              </a:tr>
              <a:tr h="2679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INFN-CT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8.867.415,28 €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299.304,00 €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7.988.000,00 €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580.111,28 €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580042"/>
                  </a:ext>
                </a:extLst>
              </a:tr>
              <a:tr h="2679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INFN-GE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192.908,16 €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99.768,00 €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80.520,00 €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12.620,16 €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864286"/>
                  </a:ext>
                </a:extLst>
              </a:tr>
              <a:tr h="3910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INFN-LNS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22.325.060,71 €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1.148.154,00 €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19.716.388,72 €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1.460.517,99 €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26894"/>
                  </a:ext>
                </a:extLst>
              </a:tr>
              <a:tr h="3910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INFN-NA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16.807.719,34 €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897.912,00 €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14.810.236,92 €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1.099.570,42 €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258545"/>
                  </a:ext>
                </a:extLst>
              </a:tr>
              <a:tr h="2679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INFN-RM1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642.689,08 €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299.304,00 €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301.340,00 €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42.045,08 €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0,00 €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87102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025421" y="20087"/>
            <a:ext cx="7476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INFN - Budget </a:t>
            </a:r>
            <a:r>
              <a:rPr lang="it-IT" sz="2000" b="1" dirty="0" err="1">
                <a:solidFill>
                  <a:schemeClr val="bg1"/>
                </a:solidFill>
              </a:rPr>
              <a:t>divided</a:t>
            </a:r>
            <a:r>
              <a:rPr lang="it-IT" sz="2000" b="1" dirty="0">
                <a:solidFill>
                  <a:schemeClr val="bg1"/>
                </a:solidFill>
              </a:rPr>
              <a:t> by </a:t>
            </a:r>
            <a:r>
              <a:rPr lang="it-IT" sz="2000" b="1" dirty="0" err="1">
                <a:solidFill>
                  <a:schemeClr val="bg1"/>
                </a:solidFill>
              </a:rPr>
              <a:t>operating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unit</a:t>
            </a:r>
            <a:r>
              <a:rPr lang="it-IT" sz="2000" b="1" dirty="0">
                <a:solidFill>
                  <a:schemeClr val="bg1"/>
                </a:solidFill>
              </a:rPr>
              <a:t> and cost </a:t>
            </a:r>
            <a:r>
              <a:rPr lang="it-IT" sz="2000" b="1" dirty="0" err="1">
                <a:solidFill>
                  <a:schemeClr val="bg1"/>
                </a:solidFill>
              </a:rPr>
              <a:t>ca</a:t>
            </a:r>
            <a:r>
              <a:rPr lang="it-IT" sz="2000" dirty="0" err="1">
                <a:solidFill>
                  <a:schemeClr val="bg1"/>
                </a:solidFill>
              </a:rPr>
              <a:t>tegories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8F1B39-2561-A8C2-A1CB-A38F9DEF4313}"/>
              </a:ext>
            </a:extLst>
          </p:cNvPr>
          <p:cNvSpPr txBox="1"/>
          <p:nvPr/>
        </p:nvSpPr>
        <p:spPr>
          <a:xfrm>
            <a:off x="1946475" y="5296142"/>
            <a:ext cx="46634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/>
              <a:t>(INFN – LNS </a:t>
            </a:r>
            <a:r>
              <a:rPr lang="it-IT" sz="1050" dirty="0" err="1"/>
              <a:t>also</a:t>
            </a:r>
            <a:r>
              <a:rPr lang="it-IT" sz="1050" dirty="0"/>
              <a:t> </a:t>
            </a:r>
            <a:r>
              <a:rPr lang="it-IT" sz="1050" dirty="0" err="1"/>
              <a:t>includes</a:t>
            </a:r>
            <a:r>
              <a:rPr lang="it-IT" sz="1050" dirty="0"/>
              <a:t> the cost for the </a:t>
            </a:r>
            <a:r>
              <a:rPr lang="it-IT" sz="1050" dirty="0" err="1"/>
              <a:t>Infrastructure</a:t>
            </a:r>
            <a:r>
              <a:rPr lang="it-IT" sz="1050" dirty="0"/>
              <a:t> Manager </a:t>
            </a:r>
            <a:r>
              <a:rPr lang="it-IT" sz="1050" dirty="0" err="1"/>
              <a:t>contract</a:t>
            </a:r>
            <a:r>
              <a:rPr lang="it-IT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3251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8"/>
          <p:cNvSpPr txBox="1">
            <a:spLocks noGrp="1"/>
          </p:cNvSpPr>
          <p:nvPr>
            <p:ph type="title"/>
          </p:nvPr>
        </p:nvSpPr>
        <p:spPr>
          <a:xfrm>
            <a:off x="76200" y="-404440"/>
            <a:ext cx="899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ct val="100000"/>
              <a:buFont typeface="Arial"/>
              <a:buNone/>
            </a:pPr>
            <a:r>
              <a:rPr lang="it-IT" dirty="0">
                <a:solidFill>
                  <a:srgbClr val="FFFF00"/>
                </a:solidFill>
              </a:rPr>
              <a:t>KM3NeT4RR – INFN </a:t>
            </a:r>
            <a:r>
              <a:rPr lang="it-IT" dirty="0" err="1">
                <a:solidFill>
                  <a:srgbClr val="FFFF00"/>
                </a:solidFill>
              </a:rPr>
              <a:t>personnel</a:t>
            </a:r>
            <a:r>
              <a:rPr lang="it-IT" dirty="0">
                <a:solidFill>
                  <a:srgbClr val="FFFF00"/>
                </a:solidFill>
              </a:rPr>
              <a:t> to be </a:t>
            </a:r>
            <a:r>
              <a:rPr lang="it-IT" dirty="0" err="1">
                <a:solidFill>
                  <a:srgbClr val="FFFF00"/>
                </a:solidFill>
              </a:rPr>
              <a:t>hired</a:t>
            </a:r>
            <a:endParaRPr dirty="0">
              <a:solidFill>
                <a:srgbClr val="FFFF00"/>
              </a:solidFill>
            </a:endParaRPr>
          </a:p>
        </p:txBody>
      </p:sp>
      <p:graphicFrame>
        <p:nvGraphicFramePr>
          <p:cNvPr id="636" name="Google Shape;636;p38"/>
          <p:cNvGraphicFramePr/>
          <p:nvPr>
            <p:extLst>
              <p:ext uri="{D42A27DB-BD31-4B8C-83A1-F6EECF244321}">
                <p14:modId xmlns:p14="http://schemas.microsoft.com/office/powerpoint/2010/main" val="948150190"/>
              </p:ext>
            </p:extLst>
          </p:nvPr>
        </p:nvGraphicFramePr>
        <p:xfrm>
          <a:off x="139700" y="551967"/>
          <a:ext cx="8864599" cy="4978394"/>
        </p:xfrm>
        <a:graphic>
          <a:graphicData uri="http://schemas.openxmlformats.org/drawingml/2006/table">
            <a:tbl>
              <a:tblPr firstRow="1" bandRow="1">
                <a:noFill/>
                <a:tableStyleId>{027BC01C-D99D-4A0A-A9CD-76533D2A9612}</a:tableStyleId>
              </a:tblPr>
              <a:tblGrid>
                <a:gridCol w="1363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6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69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Op. Unit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Profile</a:t>
                      </a: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N. of Units</a:t>
                      </a: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Activity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 dirty="0" err="1"/>
                        <a:t>Estimated</a:t>
                      </a:r>
                      <a:r>
                        <a:rPr lang="it-IT" sz="1400" u="none" strike="noStrike" cap="none" dirty="0"/>
                        <a:t> </a:t>
                      </a:r>
                      <a:r>
                        <a:rPr lang="it-IT" sz="1400" u="none" strike="noStrike" cap="none" dirty="0" err="1"/>
                        <a:t>cost</a:t>
                      </a:r>
                      <a:endParaRPr sz="1400" u="none" strike="noStrike" cap="none" dirty="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INFN-BA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CTER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3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Detector Integration</a:t>
                      </a:r>
                      <a:endParaRPr sz="1400" dirty="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€ 299.304</a:t>
                      </a:r>
                      <a:endParaRPr sz="14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33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INFN-BO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CTER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1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Det. Integration, site upgrade, test benches</a:t>
                      </a: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€ 99.768</a:t>
                      </a:r>
                      <a:endParaRPr sz="14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INFN-BO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Tecnologo III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1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Test benches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€ 113.520</a:t>
                      </a:r>
                      <a:endParaRPr sz="14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35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INFN-CT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CTER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3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JB integration and test, detector integration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€ 298.304</a:t>
                      </a:r>
                      <a:endParaRPr sz="14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INFN-GE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CTER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1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Detector Integration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€ 99.768</a:t>
                      </a:r>
                      <a:endParaRPr sz="14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INFN-LNS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CTER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 dirty="0"/>
                        <a:t>9</a:t>
                      </a:r>
                      <a:endParaRPr sz="1400" dirty="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Shore station, detector integration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 dirty="0"/>
                        <a:t>€ 894.912</a:t>
                      </a:r>
                      <a:endParaRPr sz="1400" dirty="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INFN-LNS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Tecnologo III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 dirty="0"/>
                        <a:t>2</a:t>
                      </a:r>
                      <a:endParaRPr sz="1400" dirty="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Seafloor network design and installation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 dirty="0"/>
                        <a:t>€ 227.040</a:t>
                      </a:r>
                      <a:endParaRPr sz="1400" dirty="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INFN-NA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CTER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9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Site upgrade, detector integration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€ 897.512</a:t>
                      </a:r>
                      <a:endParaRPr sz="14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INFN-RM1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CTER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 dirty="0"/>
                        <a:t>1</a:t>
                      </a:r>
                      <a:endParaRPr sz="1400" dirty="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JB integration and test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 dirty="0"/>
                        <a:t>€ 99.768</a:t>
                      </a:r>
                      <a:endParaRPr sz="1400" dirty="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Uni-Vanvit</a:t>
                      </a: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Technician</a:t>
                      </a: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2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Detector integration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€ 199.536</a:t>
                      </a:r>
                      <a:endParaRPr sz="14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Uni-SA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Technician</a:t>
                      </a: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/>
                        <a:t>3</a:t>
                      </a:r>
                      <a:endParaRPr sz="14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it-IT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Detector integration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r>
                        <a:rPr lang="it-IT" sz="1400" u="none" strike="noStrike" cap="none" dirty="0"/>
                        <a:t>€ 299.304</a:t>
                      </a:r>
                      <a:endParaRPr sz="1400" dirty="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D6BB4C51-1D28-174A-BAB2-DF61F0C50511}"/>
              </a:ext>
            </a:extLst>
          </p:cNvPr>
          <p:cNvSpPr/>
          <p:nvPr/>
        </p:nvSpPr>
        <p:spPr>
          <a:xfrm>
            <a:off x="0" y="5580185"/>
            <a:ext cx="90971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err="1">
                <a:solidFill>
                  <a:srgbClr val="FFFF00"/>
                </a:solidFill>
              </a:rPr>
              <a:t>Being</a:t>
            </a:r>
            <a:r>
              <a:rPr lang="it-IT" sz="2000" b="1" dirty="0">
                <a:solidFill>
                  <a:srgbClr val="FFFF00"/>
                </a:solidFill>
              </a:rPr>
              <a:t> in mass production and </a:t>
            </a:r>
            <a:r>
              <a:rPr lang="it-IT" sz="2000" b="1" dirty="0" err="1">
                <a:solidFill>
                  <a:srgbClr val="FFFF00"/>
                </a:solidFill>
              </a:rPr>
              <a:t>having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all</a:t>
            </a:r>
            <a:r>
              <a:rPr lang="it-IT" sz="2000" b="1" dirty="0">
                <a:solidFill>
                  <a:srgbClr val="FFFF00"/>
                </a:solidFill>
              </a:rPr>
              <a:t> the </a:t>
            </a:r>
            <a:r>
              <a:rPr lang="it-IT" sz="2000" b="1" dirty="0" err="1">
                <a:solidFill>
                  <a:srgbClr val="FFFF00"/>
                </a:solidFill>
              </a:rPr>
              <a:t>procedures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defined</a:t>
            </a:r>
            <a:r>
              <a:rPr lang="it-IT" sz="2000" b="1" dirty="0">
                <a:solidFill>
                  <a:srgbClr val="FFFF00"/>
                </a:solidFill>
              </a:rPr>
              <a:t>, new </a:t>
            </a:r>
            <a:r>
              <a:rPr lang="it-IT" sz="2000" b="1" dirty="0" err="1">
                <a:solidFill>
                  <a:srgbClr val="FFFF00"/>
                </a:solidFill>
              </a:rPr>
              <a:t>technicians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has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been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inserted</a:t>
            </a:r>
            <a:r>
              <a:rPr lang="it-IT" sz="2000" b="1" dirty="0">
                <a:solidFill>
                  <a:srgbClr val="FFFF00"/>
                </a:solidFill>
              </a:rPr>
              <a:t> in the </a:t>
            </a:r>
            <a:r>
              <a:rPr lang="it-IT" sz="2000" b="1" dirty="0" err="1">
                <a:solidFill>
                  <a:srgbClr val="FFFF00"/>
                </a:solidFill>
              </a:rPr>
              <a:t>integration</a:t>
            </a:r>
            <a:r>
              <a:rPr lang="it-IT" sz="2000" b="1" dirty="0">
                <a:solidFill>
                  <a:srgbClr val="FFFF00"/>
                </a:solidFill>
              </a:rPr>
              <a:t> teams  </a:t>
            </a:r>
            <a:r>
              <a:rPr lang="it-IT" sz="2000" b="1" dirty="0" err="1">
                <a:solidFill>
                  <a:srgbClr val="FFFF00"/>
                </a:solidFill>
              </a:rPr>
              <a:t>already</a:t>
            </a:r>
            <a:r>
              <a:rPr lang="it-IT" sz="2000" b="1" dirty="0">
                <a:solidFill>
                  <a:srgbClr val="FFFF00"/>
                </a:solidFill>
              </a:rPr>
              <a:t> working. </a:t>
            </a:r>
            <a:r>
              <a:rPr lang="it-IT" sz="2000" b="1" dirty="0">
                <a:solidFill>
                  <a:srgbClr val="FFC000"/>
                </a:solidFill>
              </a:rPr>
              <a:t>FULLY IN OPERATION. </a:t>
            </a:r>
            <a:r>
              <a:rPr lang="it-IT" sz="22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Pay</a:t>
            </a:r>
            <a:r>
              <a:rPr lang="it-IT" sz="2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attention</a:t>
            </a:r>
            <a:r>
              <a:rPr lang="it-IT" sz="2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at</a:t>
            </a:r>
            <a:r>
              <a:rPr lang="it-IT" sz="2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each</a:t>
            </a:r>
            <a:r>
              <a:rPr lang="it-IT" sz="2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single </a:t>
            </a:r>
            <a:r>
              <a:rPr lang="it-IT" sz="22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contract</a:t>
            </a:r>
            <a:r>
              <a:rPr lang="it-IT" sz="2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conclusion</a:t>
            </a:r>
            <a:r>
              <a:rPr lang="it-IT" sz="22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47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1">
            <a:extLst>
              <a:ext uri="{FF2B5EF4-FFF2-40B4-BE49-F238E27FC236}">
                <a16:creationId xmlns:a16="http://schemas.microsoft.com/office/drawing/2014/main" id="{185AF3BC-2F9A-0982-0C28-95195C14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561" y="964679"/>
            <a:ext cx="7153072" cy="670857"/>
          </a:xfrm>
        </p:spPr>
        <p:txBody>
          <a:bodyPr>
            <a:noAutofit/>
          </a:bodyPr>
          <a:lstStyle/>
          <a:p>
            <a:pPr algn="ctr">
              <a:buClr>
                <a:srgbClr val="D93E2B"/>
              </a:buClr>
              <a:buSzPts val="3040"/>
            </a:pPr>
            <a:r>
              <a:rPr lang="it-IT" sz="3200" b="1" dirty="0">
                <a:solidFill>
                  <a:srgbClr val="FFFF00"/>
                </a:solidFill>
                <a:latin typeface="Avenir"/>
              </a:rPr>
              <a:t>TOTALE COSTI DIRETTI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65B8EF1-72A8-AFB5-157E-3C5DE23A6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611" y="5908431"/>
            <a:ext cx="1710966" cy="949587"/>
          </a:xfrm>
          <a:prstGeom prst="rect">
            <a:avLst/>
          </a:prstGeom>
        </p:spPr>
      </p:pic>
      <p:grpSp>
        <p:nvGrpSpPr>
          <p:cNvPr id="12" name="Google Shape;657;p40">
            <a:extLst>
              <a:ext uri="{FF2B5EF4-FFF2-40B4-BE49-F238E27FC236}">
                <a16:creationId xmlns:a16="http://schemas.microsoft.com/office/drawing/2014/main" id="{196B25C3-7774-292A-722A-C9210119BEF0}"/>
              </a:ext>
            </a:extLst>
          </p:cNvPr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15" name="Google Shape;659;p40">
              <a:extLst>
                <a:ext uri="{FF2B5EF4-FFF2-40B4-BE49-F238E27FC236}">
                  <a16:creationId xmlns:a16="http://schemas.microsoft.com/office/drawing/2014/main" id="{70DCFB9A-5B3A-95FF-F561-12C717AA8A0B}"/>
                </a:ext>
              </a:extLst>
            </p:cNvPr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58;p40">
              <a:extLst>
                <a:ext uri="{FF2B5EF4-FFF2-40B4-BE49-F238E27FC236}">
                  <a16:creationId xmlns:a16="http://schemas.microsoft.com/office/drawing/2014/main" id="{27A60247-D672-AF8B-11B6-E2ACA7EA61A6}"/>
                </a:ext>
              </a:extLst>
            </p:cNvPr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660;p40">
            <a:extLst>
              <a:ext uri="{FF2B5EF4-FFF2-40B4-BE49-F238E27FC236}">
                <a16:creationId xmlns:a16="http://schemas.microsoft.com/office/drawing/2014/main" id="{F34B0CB6-2A55-C23C-F31B-7C053EF9FD68}"/>
              </a:ext>
            </a:extLst>
          </p:cNvPr>
          <p:cNvSpPr txBox="1">
            <a:spLocks/>
          </p:cNvSpPr>
          <p:nvPr/>
        </p:nvSpPr>
        <p:spPr>
          <a:xfrm>
            <a:off x="208850" y="6238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00"/>
              <a:buFont typeface="Avenir"/>
              <a:buNone/>
            </a:pPr>
            <a:fld id="{00000000-1234-1234-1234-123412341234}" type="slidenum">
              <a:rPr lang="it-IT" sz="900" b="0" smtClean="0">
                <a:latin typeface="Avenir"/>
                <a:ea typeface="Avenir"/>
                <a:cs typeface="Avenir"/>
                <a:sym typeface="Avenir"/>
              </a:rPr>
              <a:pPr algn="ctr">
                <a:buSzPts val="900"/>
                <a:buFont typeface="Avenir"/>
                <a:buNone/>
              </a:pPr>
              <a:t>24</a:t>
            </a:fld>
            <a:endParaRPr lang="it-IT" sz="900" b="0" dirty="0"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0" name="Chart 39">
                <a:extLst>
                  <a:ext uri="{FF2B5EF4-FFF2-40B4-BE49-F238E27FC236}">
                    <a16:creationId xmlns:a16="http://schemas.microsoft.com/office/drawing/2014/main" id="{551EA748-1CF5-44BD-3160-8212FEB1CF8F}"/>
                  </a:ext>
                </a:extLst>
              </p:cNvPr>
              <p:cNvGraphicFramePr/>
              <p:nvPr/>
            </p:nvGraphicFramePr>
            <p:xfrm>
              <a:off x="816078" y="2155678"/>
              <a:ext cx="6577779" cy="356616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0" name="Chart 39">
                <a:extLst>
                  <a:ext uri="{FF2B5EF4-FFF2-40B4-BE49-F238E27FC236}">
                    <a16:creationId xmlns:a16="http://schemas.microsoft.com/office/drawing/2014/main" id="{551EA748-1CF5-44BD-3160-8212FEB1CF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6078" y="2155678"/>
                <a:ext cx="6577779" cy="356616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EA77746-9929-8636-8D5C-F3ACB21CBCC4}"/>
              </a:ext>
            </a:extLst>
          </p:cNvPr>
          <p:cNvSpPr txBox="1"/>
          <p:nvPr/>
        </p:nvSpPr>
        <p:spPr>
          <a:xfrm>
            <a:off x="435976" y="219050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€M</a:t>
            </a:r>
          </a:p>
        </p:txBody>
      </p:sp>
      <p:sp>
        <p:nvSpPr>
          <p:cNvPr id="45" name="CasellaDiTesto 3">
            <a:extLst>
              <a:ext uri="{FF2B5EF4-FFF2-40B4-BE49-F238E27FC236}">
                <a16:creationId xmlns:a16="http://schemas.microsoft.com/office/drawing/2014/main" id="{1BDB2570-FB19-D8D0-4547-D63EB6792BEC}"/>
              </a:ext>
            </a:extLst>
          </p:cNvPr>
          <p:cNvSpPr txBox="1"/>
          <p:nvPr/>
        </p:nvSpPr>
        <p:spPr>
          <a:xfrm>
            <a:off x="791064" y="6021636"/>
            <a:ext cx="80498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F</a:t>
            </a:r>
            <a:r>
              <a:rPr lang="it-IT" sz="900" i="1" dirty="0">
                <a:solidFill>
                  <a:schemeClr val="bg1"/>
                </a:solidFill>
              </a:rPr>
              <a:t>onte: Decreto di ammissione al finanziamento 123 del 21-06-2022</a:t>
            </a:r>
          </a:p>
        </p:txBody>
      </p:sp>
      <p:pic>
        <p:nvPicPr>
          <p:cNvPr id="2" name="Immagine 1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D5D9AEC5-BEF9-AFC6-5EE1-6BC303EF3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473" y="816402"/>
            <a:ext cx="1550566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9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0E662-A02B-1742-3E7F-2B94DF73E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1">
            <a:extLst>
              <a:ext uri="{FF2B5EF4-FFF2-40B4-BE49-F238E27FC236}">
                <a16:creationId xmlns:a16="http://schemas.microsoft.com/office/drawing/2014/main" id="{74518631-8F87-5BEC-5129-B79FCB1E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7" y="931228"/>
            <a:ext cx="9113570" cy="670857"/>
          </a:xfrm>
        </p:spPr>
        <p:txBody>
          <a:bodyPr>
            <a:noAutofit/>
          </a:bodyPr>
          <a:lstStyle/>
          <a:p>
            <a:pPr algn="ctr">
              <a:buClr>
                <a:srgbClr val="D93E2B"/>
              </a:buClr>
              <a:buSzPts val="3040"/>
            </a:pPr>
            <a:r>
              <a:rPr lang="it-IT" sz="3200" b="1" dirty="0">
                <a:solidFill>
                  <a:srgbClr val="FFFF00"/>
                </a:solidFill>
                <a:latin typeface="Avenir"/>
              </a:rPr>
              <a:t>TOTALE AFFIDAMENTI PER COSTI DIRETTI PER ENTE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B4B9627-9F86-6217-52BC-1DE4595C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611" y="5908431"/>
            <a:ext cx="1710966" cy="949587"/>
          </a:xfrm>
          <a:prstGeom prst="rect">
            <a:avLst/>
          </a:prstGeom>
        </p:spPr>
      </p:pic>
      <p:grpSp>
        <p:nvGrpSpPr>
          <p:cNvPr id="12" name="Google Shape;657;p40">
            <a:extLst>
              <a:ext uri="{FF2B5EF4-FFF2-40B4-BE49-F238E27FC236}">
                <a16:creationId xmlns:a16="http://schemas.microsoft.com/office/drawing/2014/main" id="{993E5B83-234C-CC17-92F1-4495F18EB947}"/>
              </a:ext>
            </a:extLst>
          </p:cNvPr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15" name="Google Shape;659;p40">
              <a:extLst>
                <a:ext uri="{FF2B5EF4-FFF2-40B4-BE49-F238E27FC236}">
                  <a16:creationId xmlns:a16="http://schemas.microsoft.com/office/drawing/2014/main" id="{C460725C-05D3-006B-F7EA-C2178C2FBF51}"/>
                </a:ext>
              </a:extLst>
            </p:cNvPr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58;p40">
              <a:extLst>
                <a:ext uri="{FF2B5EF4-FFF2-40B4-BE49-F238E27FC236}">
                  <a16:creationId xmlns:a16="http://schemas.microsoft.com/office/drawing/2014/main" id="{1D04893C-D286-6F50-F100-AE7B7BFC86EE}"/>
                </a:ext>
              </a:extLst>
            </p:cNvPr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660;p40">
            <a:extLst>
              <a:ext uri="{FF2B5EF4-FFF2-40B4-BE49-F238E27FC236}">
                <a16:creationId xmlns:a16="http://schemas.microsoft.com/office/drawing/2014/main" id="{6CF4C6DC-110E-57EC-F797-59F6B21780D6}"/>
              </a:ext>
            </a:extLst>
          </p:cNvPr>
          <p:cNvSpPr txBox="1">
            <a:spLocks/>
          </p:cNvSpPr>
          <p:nvPr/>
        </p:nvSpPr>
        <p:spPr>
          <a:xfrm>
            <a:off x="208850" y="6238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00"/>
              <a:buFont typeface="Avenir"/>
              <a:buNone/>
            </a:pPr>
            <a:fld id="{00000000-1234-1234-1234-123412341234}" type="slidenum">
              <a:rPr lang="it-IT" sz="900" b="0" smtClean="0">
                <a:latin typeface="Avenir"/>
                <a:ea typeface="Avenir"/>
                <a:cs typeface="Avenir"/>
                <a:sym typeface="Avenir"/>
              </a:rPr>
              <a:pPr algn="ctr">
                <a:buSzPts val="900"/>
                <a:buFont typeface="Avenir"/>
                <a:buNone/>
              </a:pPr>
              <a:t>25</a:t>
            </a:fld>
            <a:endParaRPr lang="it-IT" sz="900" b="0" dirty="0"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86CDB85E-12DF-144E-C855-EBFA59DEB38F}"/>
                  </a:ext>
                </a:extLst>
              </p:cNvPr>
              <p:cNvGraphicFramePr/>
              <p:nvPr/>
            </p:nvGraphicFramePr>
            <p:xfrm>
              <a:off x="812887" y="2155678"/>
              <a:ext cx="6562768" cy="356616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7" name="Chart 16">
                <a:extLst>
                  <a:ext uri="{FF2B5EF4-FFF2-40B4-BE49-F238E27FC236}">
                    <a16:creationId xmlns:a16="http://schemas.microsoft.com/office/drawing/2014/main" id="{86CDB85E-12DF-144E-C855-EBFA59DEB3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2887" y="2155678"/>
                <a:ext cx="6562768" cy="356616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0A4FC48-89AF-456E-CB30-108BCDAAAD06}"/>
              </a:ext>
            </a:extLst>
          </p:cNvPr>
          <p:cNvSpPr txBox="1"/>
          <p:nvPr/>
        </p:nvSpPr>
        <p:spPr>
          <a:xfrm>
            <a:off x="435976" y="219050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€M</a:t>
            </a:r>
          </a:p>
        </p:txBody>
      </p:sp>
      <p:sp>
        <p:nvSpPr>
          <p:cNvPr id="36" name="CasellaDiTesto 3">
            <a:extLst>
              <a:ext uri="{FF2B5EF4-FFF2-40B4-BE49-F238E27FC236}">
                <a16:creationId xmlns:a16="http://schemas.microsoft.com/office/drawing/2014/main" id="{37720244-8A4A-6C84-3E77-624F93560AD8}"/>
              </a:ext>
            </a:extLst>
          </p:cNvPr>
          <p:cNvSpPr txBox="1"/>
          <p:nvPr/>
        </p:nvSpPr>
        <p:spPr>
          <a:xfrm>
            <a:off x="791064" y="6021636"/>
            <a:ext cx="80498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F</a:t>
            </a:r>
            <a:r>
              <a:rPr lang="it-IT" sz="900" i="1" dirty="0">
                <a:solidFill>
                  <a:schemeClr val="bg1"/>
                </a:solidFill>
              </a:rPr>
              <a:t>onte: Decreto di ammissione al finanziamento 123 del 21-06-2022</a:t>
            </a:r>
          </a:p>
        </p:txBody>
      </p:sp>
      <p:pic>
        <p:nvPicPr>
          <p:cNvPr id="2" name="Immagine 1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5B4561D1-35C4-5913-5579-A267C917E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811" y="1290118"/>
            <a:ext cx="1550566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39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848A5-8DF7-5965-4800-BF819D8C6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9" name="Chart 28">
                <a:extLst>
                  <a:ext uri="{FF2B5EF4-FFF2-40B4-BE49-F238E27FC236}">
                    <a16:creationId xmlns:a16="http://schemas.microsoft.com/office/drawing/2014/main" id="{0E50E015-36AA-9A85-BCE1-E9019491204A}"/>
                  </a:ext>
                </a:extLst>
              </p:cNvPr>
              <p:cNvGraphicFramePr/>
              <p:nvPr/>
            </p:nvGraphicFramePr>
            <p:xfrm>
              <a:off x="676685" y="2038010"/>
              <a:ext cx="6599186" cy="361479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9" name="Chart 28">
                <a:extLst>
                  <a:ext uri="{FF2B5EF4-FFF2-40B4-BE49-F238E27FC236}">
                    <a16:creationId xmlns:a16="http://schemas.microsoft.com/office/drawing/2014/main" id="{0E50E015-36AA-9A85-BCE1-E901949120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6685" y="2038010"/>
                <a:ext cx="6599186" cy="3614797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itolo 1">
            <a:extLst>
              <a:ext uri="{FF2B5EF4-FFF2-40B4-BE49-F238E27FC236}">
                <a16:creationId xmlns:a16="http://schemas.microsoft.com/office/drawing/2014/main" id="{30418BBE-CF1B-2C96-6A84-3FFDFB15B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6525" y="-118784"/>
            <a:ext cx="9442040" cy="670857"/>
          </a:xfrm>
        </p:spPr>
        <p:txBody>
          <a:bodyPr>
            <a:noAutofit/>
          </a:bodyPr>
          <a:lstStyle/>
          <a:p>
            <a:pPr algn="ctr">
              <a:buClr>
                <a:srgbClr val="D93E2B"/>
              </a:buClr>
              <a:buSzPts val="3040"/>
            </a:pPr>
            <a:r>
              <a:rPr lang="it-IT" sz="2800" b="1" dirty="0">
                <a:solidFill>
                  <a:srgbClr val="FFFF00"/>
                </a:solidFill>
                <a:latin typeface="Avenir"/>
              </a:rPr>
              <a:t>TOTALE AFFIDAMENTI PER COSTI DIRETTI - INFN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97CC3-1528-C073-AD25-874E43FD0342}"/>
              </a:ext>
            </a:extLst>
          </p:cNvPr>
          <p:cNvSpPr txBox="1"/>
          <p:nvPr/>
        </p:nvSpPr>
        <p:spPr>
          <a:xfrm>
            <a:off x="283394" y="211666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>
                <a:solidFill>
                  <a:schemeClr val="bg1"/>
                </a:solidFill>
              </a:rPr>
              <a:t>€M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263AC7-2F86-7013-21E9-6C0DF1D53FA0}"/>
              </a:ext>
            </a:extLst>
          </p:cNvPr>
          <p:cNvSpPr/>
          <p:nvPr/>
        </p:nvSpPr>
        <p:spPr>
          <a:xfrm>
            <a:off x="1150377" y="2059649"/>
            <a:ext cx="748482" cy="32459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schemeClr val="bg1"/>
                </a:solidFill>
              </a:rPr>
              <a:t>100%</a:t>
            </a:r>
            <a:endParaRPr lang="it-IT" sz="900" b="1" i="1" dirty="0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C881B13-090F-A660-1B11-9796EC72D669}"/>
              </a:ext>
            </a:extLst>
          </p:cNvPr>
          <p:cNvSpPr/>
          <p:nvPr/>
        </p:nvSpPr>
        <p:spPr>
          <a:xfrm>
            <a:off x="3208161" y="2059649"/>
            <a:ext cx="748482" cy="32459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14,3%</a:t>
            </a:r>
            <a:endParaRPr lang="it-IT" sz="900" b="1" i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6C21EF8-4B93-375A-621F-59A320DD2152}"/>
              </a:ext>
            </a:extLst>
          </p:cNvPr>
          <p:cNvSpPr/>
          <p:nvPr/>
        </p:nvSpPr>
        <p:spPr>
          <a:xfrm>
            <a:off x="4237053" y="2059649"/>
            <a:ext cx="748482" cy="3245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/>
              <a:t>5,1%</a:t>
            </a:r>
            <a:endParaRPr lang="it-IT" sz="900" b="1" i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7C83DC2-D7CB-E829-C7E0-A35462E44E92}"/>
              </a:ext>
            </a:extLst>
          </p:cNvPr>
          <p:cNvSpPr/>
          <p:nvPr/>
        </p:nvSpPr>
        <p:spPr>
          <a:xfrm>
            <a:off x="5265945" y="2059649"/>
            <a:ext cx="748482" cy="324594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/>
              <a:t>0,1%</a:t>
            </a:r>
            <a:endParaRPr lang="it-IT" sz="900" b="1" i="1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E81F571-7612-60FC-E0B3-1BFAB3ADE2CC}"/>
              </a:ext>
            </a:extLst>
          </p:cNvPr>
          <p:cNvSpPr/>
          <p:nvPr/>
        </p:nvSpPr>
        <p:spPr>
          <a:xfrm>
            <a:off x="6294837" y="2059649"/>
            <a:ext cx="748482" cy="324594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0,3%</a:t>
            </a:r>
            <a:endParaRPr lang="it-IT" sz="900" b="1" i="1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9557A09-0E5F-5279-118E-65141E9A5D3C}"/>
              </a:ext>
            </a:extLst>
          </p:cNvPr>
          <p:cNvSpPr/>
          <p:nvPr/>
        </p:nvSpPr>
        <p:spPr>
          <a:xfrm>
            <a:off x="2179269" y="2059649"/>
            <a:ext cx="748482" cy="324594"/>
          </a:xfrm>
          <a:prstGeom prst="ellipse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80,2%</a:t>
            </a:r>
            <a:endParaRPr lang="it-IT" sz="900" b="1" i="1" dirty="0">
              <a:solidFill>
                <a:schemeClr val="tx1"/>
              </a:solidFill>
            </a:endParaRP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5A74DC5A-1518-21F2-59E8-E5035EA126DC}"/>
              </a:ext>
            </a:extLst>
          </p:cNvPr>
          <p:cNvSpPr/>
          <p:nvPr/>
        </p:nvSpPr>
        <p:spPr>
          <a:xfrm>
            <a:off x="3956643" y="3991760"/>
            <a:ext cx="892876" cy="53578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1224"/>
              <a:gd name="adj6" fmla="val -38959"/>
            </a:avLst>
          </a:prstGeom>
          <a:solidFill>
            <a:srgbClr val="FFC000"/>
          </a:solidFill>
          <a:ln w="127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tx1"/>
                </a:solidFill>
              </a:rPr>
              <a:t>procedure sopra soglia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6BA3BFE-B90A-54E8-735F-1B688241D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611" y="5908431"/>
            <a:ext cx="1710966" cy="949587"/>
          </a:xfrm>
          <a:prstGeom prst="rect">
            <a:avLst/>
          </a:prstGeom>
        </p:spPr>
      </p:pic>
      <p:grpSp>
        <p:nvGrpSpPr>
          <p:cNvPr id="12" name="Google Shape;657;p40">
            <a:extLst>
              <a:ext uri="{FF2B5EF4-FFF2-40B4-BE49-F238E27FC236}">
                <a16:creationId xmlns:a16="http://schemas.microsoft.com/office/drawing/2014/main" id="{97960575-3E21-4562-0EDB-764DAB7EE950}"/>
              </a:ext>
            </a:extLst>
          </p:cNvPr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15" name="Google Shape;659;p40">
              <a:extLst>
                <a:ext uri="{FF2B5EF4-FFF2-40B4-BE49-F238E27FC236}">
                  <a16:creationId xmlns:a16="http://schemas.microsoft.com/office/drawing/2014/main" id="{9758AD01-559D-D6F6-783C-3773276794D9}"/>
                </a:ext>
              </a:extLst>
            </p:cNvPr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58;p40">
              <a:extLst>
                <a:ext uri="{FF2B5EF4-FFF2-40B4-BE49-F238E27FC236}">
                  <a16:creationId xmlns:a16="http://schemas.microsoft.com/office/drawing/2014/main" id="{5AB484A3-445E-E3F7-F0D6-AF5F5D736211}"/>
                </a:ext>
              </a:extLst>
            </p:cNvPr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660;p40">
            <a:extLst>
              <a:ext uri="{FF2B5EF4-FFF2-40B4-BE49-F238E27FC236}">
                <a16:creationId xmlns:a16="http://schemas.microsoft.com/office/drawing/2014/main" id="{3B91CC4A-4C82-D974-CFD6-CF1977AE4954}"/>
              </a:ext>
            </a:extLst>
          </p:cNvPr>
          <p:cNvSpPr txBox="1">
            <a:spLocks/>
          </p:cNvSpPr>
          <p:nvPr/>
        </p:nvSpPr>
        <p:spPr>
          <a:xfrm>
            <a:off x="208850" y="6238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00"/>
              <a:buFont typeface="Avenir"/>
              <a:buNone/>
            </a:pPr>
            <a:fld id="{00000000-1234-1234-1234-123412341234}" type="slidenum">
              <a:rPr lang="it-IT" sz="900" b="0" smtClean="0">
                <a:latin typeface="Avenir"/>
                <a:ea typeface="Avenir"/>
                <a:cs typeface="Avenir"/>
                <a:sym typeface="Avenir"/>
              </a:rPr>
              <a:pPr algn="ctr">
                <a:buSzPts val="900"/>
                <a:buFont typeface="Avenir"/>
                <a:buNone/>
              </a:pPr>
              <a:t>26</a:t>
            </a:fld>
            <a:endParaRPr lang="it-IT" sz="900" b="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CasellaDiTesto 3">
            <a:extLst>
              <a:ext uri="{FF2B5EF4-FFF2-40B4-BE49-F238E27FC236}">
                <a16:creationId xmlns:a16="http://schemas.microsoft.com/office/drawing/2014/main" id="{BEC02C8B-3EF9-DB09-11C9-F879000C8ECF}"/>
              </a:ext>
            </a:extLst>
          </p:cNvPr>
          <p:cNvSpPr txBox="1"/>
          <p:nvPr/>
        </p:nvSpPr>
        <p:spPr>
          <a:xfrm>
            <a:off x="784837" y="6010119"/>
            <a:ext cx="6579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dirty="0">
                <a:solidFill>
                  <a:schemeClr val="bg1"/>
                </a:solidFill>
              </a:rPr>
              <a:t>Nota: stato di avanzamento alla data del 13/03/2024 sulla base dei dati estratti da RDA e delle informazioni ricevute dai RUP</a:t>
            </a:r>
          </a:p>
        </p:txBody>
      </p:sp>
      <p:pic>
        <p:nvPicPr>
          <p:cNvPr id="3" name="Immagine 2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E08BD903-4ADE-67D5-A6BD-B1E20C58C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501" y="905410"/>
            <a:ext cx="1372146" cy="137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2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F765E-FE58-FB81-A600-D745D2A53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1">
            <a:extLst>
              <a:ext uri="{FF2B5EF4-FFF2-40B4-BE49-F238E27FC236}">
                <a16:creationId xmlns:a16="http://schemas.microsoft.com/office/drawing/2014/main" id="{C9A85AA4-E867-2694-BD25-665373E2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62" y="964673"/>
            <a:ext cx="8717270" cy="670857"/>
          </a:xfrm>
        </p:spPr>
        <p:txBody>
          <a:bodyPr>
            <a:noAutofit/>
          </a:bodyPr>
          <a:lstStyle/>
          <a:p>
            <a:pPr algn="ctr">
              <a:buClr>
                <a:srgbClr val="D93E2B"/>
              </a:buClr>
              <a:buSzPts val="3040"/>
            </a:pPr>
            <a:r>
              <a:rPr lang="it-IT" sz="3200" b="1" dirty="0">
                <a:solidFill>
                  <a:srgbClr val="FFFF00"/>
                </a:solidFill>
                <a:latin typeface="Avenir"/>
              </a:rPr>
              <a:t>AFFIDAMENTI PER COSTI DIRETTI – INFN</a:t>
            </a:r>
            <a:br>
              <a:rPr lang="it-IT" sz="3200" b="1" dirty="0">
                <a:solidFill>
                  <a:srgbClr val="FFFF00"/>
                </a:solidFill>
                <a:latin typeface="Avenir"/>
              </a:rPr>
            </a:br>
            <a:r>
              <a:rPr lang="it-IT" sz="3200" b="1" dirty="0">
                <a:solidFill>
                  <a:srgbClr val="FFFF00"/>
                </a:solidFill>
                <a:latin typeface="Avenir"/>
              </a:rPr>
              <a:t>SOPRASOGLIA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F10130-C8D1-71B8-FF7D-AAA86FB1B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611" y="5908431"/>
            <a:ext cx="1710966" cy="949587"/>
          </a:xfrm>
          <a:prstGeom prst="rect">
            <a:avLst/>
          </a:prstGeom>
        </p:spPr>
      </p:pic>
      <p:grpSp>
        <p:nvGrpSpPr>
          <p:cNvPr id="12" name="Google Shape;657;p40">
            <a:extLst>
              <a:ext uri="{FF2B5EF4-FFF2-40B4-BE49-F238E27FC236}">
                <a16:creationId xmlns:a16="http://schemas.microsoft.com/office/drawing/2014/main" id="{D375725E-ECBE-9805-5CB3-B8805DA42039}"/>
              </a:ext>
            </a:extLst>
          </p:cNvPr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15" name="Google Shape;659;p40">
              <a:extLst>
                <a:ext uri="{FF2B5EF4-FFF2-40B4-BE49-F238E27FC236}">
                  <a16:creationId xmlns:a16="http://schemas.microsoft.com/office/drawing/2014/main" id="{B4CB8E5D-D59B-FA81-CE1D-33F6D75923CA}"/>
                </a:ext>
              </a:extLst>
            </p:cNvPr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58;p40">
              <a:extLst>
                <a:ext uri="{FF2B5EF4-FFF2-40B4-BE49-F238E27FC236}">
                  <a16:creationId xmlns:a16="http://schemas.microsoft.com/office/drawing/2014/main" id="{B7F4FA9C-714B-B61E-D425-31C73DC8EF7B}"/>
                </a:ext>
              </a:extLst>
            </p:cNvPr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660;p40">
            <a:extLst>
              <a:ext uri="{FF2B5EF4-FFF2-40B4-BE49-F238E27FC236}">
                <a16:creationId xmlns:a16="http://schemas.microsoft.com/office/drawing/2014/main" id="{0E35C260-2BEB-6E12-9B53-5F1A9F7A9044}"/>
              </a:ext>
            </a:extLst>
          </p:cNvPr>
          <p:cNvSpPr txBox="1">
            <a:spLocks/>
          </p:cNvSpPr>
          <p:nvPr/>
        </p:nvSpPr>
        <p:spPr>
          <a:xfrm>
            <a:off x="208850" y="6238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00"/>
              <a:buFont typeface="Avenir"/>
              <a:buNone/>
            </a:pPr>
            <a:fld id="{00000000-1234-1234-1234-123412341234}" type="slidenum">
              <a:rPr lang="it-IT" sz="900" b="0" smtClean="0">
                <a:latin typeface="Avenir"/>
                <a:ea typeface="Avenir"/>
                <a:cs typeface="Avenir"/>
                <a:sym typeface="Avenir"/>
              </a:rPr>
              <a:pPr algn="ctr">
                <a:buSzPts val="900"/>
                <a:buFont typeface="Avenir"/>
                <a:buNone/>
              </a:pPr>
              <a:t>27</a:t>
            </a:fld>
            <a:endParaRPr lang="it-IT" sz="900" b="0" dirty="0">
              <a:latin typeface="Avenir"/>
              <a:ea typeface="Avenir"/>
              <a:cs typeface="Avenir"/>
              <a:sym typeface="Avenir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99F1178-5D8E-E4BC-AA73-51DDCF29E6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851" y="2806360"/>
          <a:ext cx="3926232" cy="2606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60F2EBC-F124-C664-CD9A-34D01416D7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8183" y="2806360"/>
          <a:ext cx="3926232" cy="2606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894840-13ED-D978-2F3D-C0790BA4E31B}"/>
              </a:ext>
            </a:extLst>
          </p:cNvPr>
          <p:cNvSpPr txBox="1"/>
          <p:nvPr/>
        </p:nvSpPr>
        <p:spPr>
          <a:xfrm>
            <a:off x="784837" y="2097261"/>
            <a:ext cx="2858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IMPORTO DELLE PROCEDURE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TOT €44,85M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5A5B8-94B9-7D70-256D-F8C832C5D1DE}"/>
              </a:ext>
            </a:extLst>
          </p:cNvPr>
          <p:cNvSpPr txBox="1"/>
          <p:nvPr/>
        </p:nvSpPr>
        <p:spPr>
          <a:xfrm>
            <a:off x="5023375" y="2107745"/>
            <a:ext cx="2411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NUMERO DI PROCEDURE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TOT #23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10FBEFD4-D67A-2EF7-21AF-ACBEF2A92A16}"/>
              </a:ext>
            </a:extLst>
          </p:cNvPr>
          <p:cNvSpPr txBox="1"/>
          <p:nvPr/>
        </p:nvSpPr>
        <p:spPr>
          <a:xfrm>
            <a:off x="784837" y="6010119"/>
            <a:ext cx="6579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dirty="0">
                <a:solidFill>
                  <a:schemeClr val="bg1"/>
                </a:solidFill>
              </a:rPr>
              <a:t>Nota: stato di avanzamento alla data del 13/03/2024 sulla base dei dati estratti da RDA e delle informazioni ricevute dai RUP</a:t>
            </a:r>
          </a:p>
        </p:txBody>
      </p:sp>
      <p:pic>
        <p:nvPicPr>
          <p:cNvPr id="6" name="Immagine 5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86CCABC5-07AD-8DF2-BB21-835319CA6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434" y="1228008"/>
            <a:ext cx="1550566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28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8E6F5-E584-712E-8E51-7C6E02003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1">
            <a:extLst>
              <a:ext uri="{FF2B5EF4-FFF2-40B4-BE49-F238E27FC236}">
                <a16:creationId xmlns:a16="http://schemas.microsoft.com/office/drawing/2014/main" id="{CB42FBEF-1D66-94C6-E7F2-13310CD5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" y="964673"/>
            <a:ext cx="8717270" cy="670857"/>
          </a:xfrm>
        </p:spPr>
        <p:txBody>
          <a:bodyPr>
            <a:noAutofit/>
          </a:bodyPr>
          <a:lstStyle/>
          <a:p>
            <a:pPr algn="ctr">
              <a:buClr>
                <a:srgbClr val="D93E2B"/>
              </a:buClr>
              <a:buSzPts val="3040"/>
            </a:pPr>
            <a:r>
              <a:rPr lang="it-IT" sz="3200" b="1" dirty="0">
                <a:solidFill>
                  <a:srgbClr val="FFFF00"/>
                </a:solidFill>
                <a:latin typeface="Avenir"/>
              </a:rPr>
              <a:t>AFFIDAMENTI PER COSTI DIRETTI – INFN</a:t>
            </a:r>
            <a:br>
              <a:rPr lang="it-IT" sz="3200" b="1" dirty="0">
                <a:solidFill>
                  <a:srgbClr val="FFFF00"/>
                </a:solidFill>
                <a:latin typeface="Avenir"/>
              </a:rPr>
            </a:br>
            <a:r>
              <a:rPr lang="it-IT" sz="3200" b="1" dirty="0">
                <a:solidFill>
                  <a:srgbClr val="FFFF00"/>
                </a:solidFill>
                <a:latin typeface="Avenir"/>
              </a:rPr>
              <a:t>SOTTOSOGLIA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36C8E66-94EC-AAE7-66A9-DF8510376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611" y="5908431"/>
            <a:ext cx="1710966" cy="949587"/>
          </a:xfrm>
          <a:prstGeom prst="rect">
            <a:avLst/>
          </a:prstGeom>
        </p:spPr>
      </p:pic>
      <p:grpSp>
        <p:nvGrpSpPr>
          <p:cNvPr id="12" name="Google Shape;657;p40">
            <a:extLst>
              <a:ext uri="{FF2B5EF4-FFF2-40B4-BE49-F238E27FC236}">
                <a16:creationId xmlns:a16="http://schemas.microsoft.com/office/drawing/2014/main" id="{7F337C5A-8108-E340-E432-CF2B7CA4446C}"/>
              </a:ext>
            </a:extLst>
          </p:cNvPr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15" name="Google Shape;659;p40">
              <a:extLst>
                <a:ext uri="{FF2B5EF4-FFF2-40B4-BE49-F238E27FC236}">
                  <a16:creationId xmlns:a16="http://schemas.microsoft.com/office/drawing/2014/main" id="{95B26A17-7FE9-5D8E-4A62-145FBA3C4E73}"/>
                </a:ext>
              </a:extLst>
            </p:cNvPr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58;p40">
              <a:extLst>
                <a:ext uri="{FF2B5EF4-FFF2-40B4-BE49-F238E27FC236}">
                  <a16:creationId xmlns:a16="http://schemas.microsoft.com/office/drawing/2014/main" id="{5F2F3727-3197-64F3-9DFE-138C58623D6D}"/>
                </a:ext>
              </a:extLst>
            </p:cNvPr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660;p40">
            <a:extLst>
              <a:ext uri="{FF2B5EF4-FFF2-40B4-BE49-F238E27FC236}">
                <a16:creationId xmlns:a16="http://schemas.microsoft.com/office/drawing/2014/main" id="{5BA164CB-593B-FF07-1FD0-4CB6F11C37F2}"/>
              </a:ext>
            </a:extLst>
          </p:cNvPr>
          <p:cNvSpPr txBox="1">
            <a:spLocks/>
          </p:cNvSpPr>
          <p:nvPr/>
        </p:nvSpPr>
        <p:spPr>
          <a:xfrm>
            <a:off x="208850" y="6238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00"/>
              <a:buFont typeface="Avenir"/>
              <a:buNone/>
            </a:pPr>
            <a:fld id="{00000000-1234-1234-1234-123412341234}" type="slidenum">
              <a:rPr lang="it-IT" sz="900" b="0" smtClean="0">
                <a:latin typeface="Avenir"/>
                <a:ea typeface="Avenir"/>
                <a:cs typeface="Avenir"/>
                <a:sym typeface="Avenir"/>
              </a:rPr>
              <a:pPr algn="ctr">
                <a:buSzPts val="900"/>
                <a:buFont typeface="Avenir"/>
                <a:buNone/>
              </a:pPr>
              <a:t>28</a:t>
            </a:fld>
            <a:endParaRPr lang="it-IT" sz="900" b="0" dirty="0">
              <a:latin typeface="Avenir"/>
              <a:ea typeface="Avenir"/>
              <a:cs typeface="Avenir"/>
              <a:sym typeface="Avenir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FCC51D5-94C8-3ACA-8A86-89FF34B5D6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851" y="2806360"/>
          <a:ext cx="3926232" cy="2606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ACE7142-B056-D69B-2DC9-B8CEE8359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8183" y="2806360"/>
          <a:ext cx="3926232" cy="2606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2DD73DB-56A6-A28E-976A-121307711CC7}"/>
              </a:ext>
            </a:extLst>
          </p:cNvPr>
          <p:cNvSpPr txBox="1"/>
          <p:nvPr/>
        </p:nvSpPr>
        <p:spPr>
          <a:xfrm>
            <a:off x="784837" y="2097261"/>
            <a:ext cx="2858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IMPORTO DELLE PROCEDURE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TOT €7,35M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75A89-4B30-198A-8DFC-6C6B6B5F0856}"/>
              </a:ext>
            </a:extLst>
          </p:cNvPr>
          <p:cNvSpPr txBox="1"/>
          <p:nvPr/>
        </p:nvSpPr>
        <p:spPr>
          <a:xfrm>
            <a:off x="5023375" y="2107745"/>
            <a:ext cx="2411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NUMERO DI PROCEDURE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TOT #87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C743038F-5D69-0645-791C-7D22C1761C24}"/>
              </a:ext>
            </a:extLst>
          </p:cNvPr>
          <p:cNvSpPr txBox="1"/>
          <p:nvPr/>
        </p:nvSpPr>
        <p:spPr>
          <a:xfrm>
            <a:off x="784837" y="6010119"/>
            <a:ext cx="6579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dirty="0">
                <a:solidFill>
                  <a:schemeClr val="bg1"/>
                </a:solidFill>
              </a:rPr>
              <a:t>Nota: stato di avanzamento alla data del 13/03/2024 sulla base dei dati estratti da RDA e delle informazioni ricevute dai RUP</a:t>
            </a:r>
          </a:p>
        </p:txBody>
      </p:sp>
      <p:pic>
        <p:nvPicPr>
          <p:cNvPr id="7" name="Immagine 6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78B96E26-E09C-B1AA-E2C9-D1EAF3D1A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434" y="1242608"/>
            <a:ext cx="1550566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68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BF138-0685-7A28-A2FE-CE841D23F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1">
            <a:extLst>
              <a:ext uri="{FF2B5EF4-FFF2-40B4-BE49-F238E27FC236}">
                <a16:creationId xmlns:a16="http://schemas.microsoft.com/office/drawing/2014/main" id="{A4635904-FF24-3210-8E7D-5E48587D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561" y="964679"/>
            <a:ext cx="7153072" cy="670857"/>
          </a:xfrm>
        </p:spPr>
        <p:txBody>
          <a:bodyPr>
            <a:noAutofit/>
          </a:bodyPr>
          <a:lstStyle/>
          <a:p>
            <a:pPr algn="ctr">
              <a:buClr>
                <a:srgbClr val="D93E2B"/>
              </a:buClr>
              <a:buSzPts val="3040"/>
            </a:pPr>
            <a:r>
              <a:rPr lang="it-IT" sz="3200" b="1" dirty="0">
                <a:solidFill>
                  <a:srgbClr val="FFFF00"/>
                </a:solidFill>
                <a:latin typeface="Avenir"/>
              </a:rPr>
              <a:t>AFFIDAMENTI PER COSTI DIRETTI</a:t>
            </a:r>
            <a:br>
              <a:rPr lang="it-IT" sz="3200" b="1" dirty="0">
                <a:solidFill>
                  <a:srgbClr val="FFFF00"/>
                </a:solidFill>
                <a:latin typeface="Avenir"/>
              </a:rPr>
            </a:br>
            <a:r>
              <a:rPr lang="it-IT" sz="3200" b="1" dirty="0">
                <a:solidFill>
                  <a:srgbClr val="FFFF00"/>
                </a:solidFill>
                <a:latin typeface="Avenir"/>
              </a:rPr>
              <a:t>PARTNER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A8CB625-4B92-12B1-42A4-C4459DF9A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611" y="5908431"/>
            <a:ext cx="1710966" cy="949587"/>
          </a:xfrm>
          <a:prstGeom prst="rect">
            <a:avLst/>
          </a:prstGeom>
        </p:spPr>
      </p:pic>
      <p:grpSp>
        <p:nvGrpSpPr>
          <p:cNvPr id="12" name="Google Shape;657;p40">
            <a:extLst>
              <a:ext uri="{FF2B5EF4-FFF2-40B4-BE49-F238E27FC236}">
                <a16:creationId xmlns:a16="http://schemas.microsoft.com/office/drawing/2014/main" id="{5608B00E-F1E4-5118-BDBE-2DE670B90E71}"/>
              </a:ext>
            </a:extLst>
          </p:cNvPr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15" name="Google Shape;659;p40">
              <a:extLst>
                <a:ext uri="{FF2B5EF4-FFF2-40B4-BE49-F238E27FC236}">
                  <a16:creationId xmlns:a16="http://schemas.microsoft.com/office/drawing/2014/main" id="{C2E0E554-23A3-5715-C024-6F47F26E2432}"/>
                </a:ext>
              </a:extLst>
            </p:cNvPr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58;p40">
              <a:extLst>
                <a:ext uri="{FF2B5EF4-FFF2-40B4-BE49-F238E27FC236}">
                  <a16:creationId xmlns:a16="http://schemas.microsoft.com/office/drawing/2014/main" id="{BC702FBE-67D8-F695-17D4-363B91D61B20}"/>
                </a:ext>
              </a:extLst>
            </p:cNvPr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660;p40">
            <a:extLst>
              <a:ext uri="{FF2B5EF4-FFF2-40B4-BE49-F238E27FC236}">
                <a16:creationId xmlns:a16="http://schemas.microsoft.com/office/drawing/2014/main" id="{80EB7055-05A6-023D-90C6-781CC4AD1740}"/>
              </a:ext>
            </a:extLst>
          </p:cNvPr>
          <p:cNvSpPr txBox="1">
            <a:spLocks/>
          </p:cNvSpPr>
          <p:nvPr/>
        </p:nvSpPr>
        <p:spPr>
          <a:xfrm>
            <a:off x="208850" y="6238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00"/>
              <a:buFont typeface="Avenir"/>
              <a:buNone/>
            </a:pPr>
            <a:fld id="{00000000-1234-1234-1234-123412341234}" type="slidenum">
              <a:rPr lang="it-IT" sz="900" b="0" smtClean="0">
                <a:latin typeface="Avenir"/>
                <a:ea typeface="Avenir"/>
                <a:cs typeface="Avenir"/>
                <a:sym typeface="Avenir"/>
              </a:rPr>
              <a:pPr algn="ctr">
                <a:buSzPts val="900"/>
                <a:buFont typeface="Avenir"/>
                <a:buNone/>
              </a:pPr>
              <a:t>29</a:t>
            </a:fld>
            <a:endParaRPr lang="it-IT" sz="900" b="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" name="CasellaDiTesto 3">
            <a:extLst>
              <a:ext uri="{FF2B5EF4-FFF2-40B4-BE49-F238E27FC236}">
                <a16:creationId xmlns:a16="http://schemas.microsoft.com/office/drawing/2014/main" id="{41D41B78-62F6-BF46-64C8-722A2E00AEF1}"/>
              </a:ext>
            </a:extLst>
          </p:cNvPr>
          <p:cNvSpPr txBox="1"/>
          <p:nvPr/>
        </p:nvSpPr>
        <p:spPr>
          <a:xfrm>
            <a:off x="201127" y="6434591"/>
            <a:ext cx="80498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F</a:t>
            </a:r>
            <a:r>
              <a:rPr lang="it-IT" sz="900" i="1" dirty="0">
                <a:solidFill>
                  <a:schemeClr val="bg1"/>
                </a:solidFill>
              </a:rPr>
              <a:t>onte: Decreto di ammissione al finanziamento 123 del 21-06-2022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3F49DA7-4AD4-8B34-0CDC-E05F3BB78747}"/>
              </a:ext>
            </a:extLst>
          </p:cNvPr>
          <p:cNvGraphicFramePr>
            <a:graphicFrameLocks noGrp="1"/>
          </p:cNvGraphicFramePr>
          <p:nvPr/>
        </p:nvGraphicFramePr>
        <p:xfrm>
          <a:off x="207006" y="1743261"/>
          <a:ext cx="7078696" cy="4617720"/>
        </p:xfrm>
        <a:graphic>
          <a:graphicData uri="http://schemas.openxmlformats.org/drawingml/2006/table">
            <a:tbl>
              <a:tblPr/>
              <a:tblGrid>
                <a:gridCol w="961305">
                  <a:extLst>
                    <a:ext uri="{9D8B030D-6E8A-4147-A177-3AD203B41FA5}">
                      <a16:colId xmlns:a16="http://schemas.microsoft.com/office/drawing/2014/main" val="1903540724"/>
                    </a:ext>
                  </a:extLst>
                </a:gridCol>
                <a:gridCol w="873913">
                  <a:extLst>
                    <a:ext uri="{9D8B030D-6E8A-4147-A177-3AD203B41FA5}">
                      <a16:colId xmlns:a16="http://schemas.microsoft.com/office/drawing/2014/main" val="1277007484"/>
                    </a:ext>
                  </a:extLst>
                </a:gridCol>
                <a:gridCol w="873913">
                  <a:extLst>
                    <a:ext uri="{9D8B030D-6E8A-4147-A177-3AD203B41FA5}">
                      <a16:colId xmlns:a16="http://schemas.microsoft.com/office/drawing/2014/main" val="3040987592"/>
                    </a:ext>
                  </a:extLst>
                </a:gridCol>
                <a:gridCol w="873913">
                  <a:extLst>
                    <a:ext uri="{9D8B030D-6E8A-4147-A177-3AD203B41FA5}">
                      <a16:colId xmlns:a16="http://schemas.microsoft.com/office/drawing/2014/main" val="2303755399"/>
                    </a:ext>
                  </a:extLst>
                </a:gridCol>
                <a:gridCol w="873913">
                  <a:extLst>
                    <a:ext uri="{9D8B030D-6E8A-4147-A177-3AD203B41FA5}">
                      <a16:colId xmlns:a16="http://schemas.microsoft.com/office/drawing/2014/main" val="4138672349"/>
                    </a:ext>
                  </a:extLst>
                </a:gridCol>
                <a:gridCol w="873913">
                  <a:extLst>
                    <a:ext uri="{9D8B030D-6E8A-4147-A177-3AD203B41FA5}">
                      <a16:colId xmlns:a16="http://schemas.microsoft.com/office/drawing/2014/main" val="1660302025"/>
                    </a:ext>
                  </a:extLst>
                </a:gridCol>
                <a:gridCol w="873913">
                  <a:extLst>
                    <a:ext uri="{9D8B030D-6E8A-4147-A177-3AD203B41FA5}">
                      <a16:colId xmlns:a16="http://schemas.microsoft.com/office/drawing/2014/main" val="2946054269"/>
                    </a:ext>
                  </a:extLst>
                </a:gridCol>
                <a:gridCol w="873913">
                  <a:extLst>
                    <a:ext uri="{9D8B030D-6E8A-4147-A177-3AD203B41FA5}">
                      <a16:colId xmlns:a16="http://schemas.microsoft.com/office/drawing/2014/main" val="2202358704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Uni-Vanvitelli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Uni-SA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Poli-BA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OACT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OAPa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Uni-CT-DEI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3991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604.460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604.460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467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604.460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604.460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3354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5977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183.000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183.000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2916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305.000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305.000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4136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3468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793.000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793.000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9525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854.000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854.000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1587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671.000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671.000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799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61.000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61.000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339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2.867.000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2.867.000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868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975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1.207.800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1.207.800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277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1.207.800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1.207.800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40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986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401.380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401.380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996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97.600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97.600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8704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401.380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97.600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498.980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9492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289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94.400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94.400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924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94.400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94.400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3332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07463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2.867.000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1.207.800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604.460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401.380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97.600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94.400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5.272.640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490022"/>
                  </a:ext>
                </a:extLst>
              </a:tr>
            </a:tbl>
          </a:graphicData>
        </a:graphic>
      </p:graphicFrame>
      <p:pic>
        <p:nvPicPr>
          <p:cNvPr id="2" name="Immagine 1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CA540887-FF3C-31F8-BA8E-F791551C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11" y="1373221"/>
            <a:ext cx="1550566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5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2"/>
          <p:cNvGrpSpPr/>
          <p:nvPr/>
        </p:nvGrpSpPr>
        <p:grpSpPr>
          <a:xfrm>
            <a:off x="-3050" y="809215"/>
            <a:ext cx="9150101" cy="238947"/>
            <a:chOff x="0" y="0"/>
            <a:chExt cx="9150099" cy="238946"/>
          </a:xfrm>
        </p:grpSpPr>
        <p:sp>
          <p:nvSpPr>
            <p:cNvPr id="91" name="Google Shape;91;p2"/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2793251" y="28611"/>
            <a:ext cx="4298919" cy="562571"/>
          </a:xfrm>
          <a:prstGeom prst="rect">
            <a:avLst/>
          </a:prstGeom>
          <a:noFill/>
          <a:ln>
            <a:noFill/>
          </a:ln>
          <a:effectLst>
            <a:outerShdw blurRad="1270000" rotWithShape="0">
              <a:srgbClr val="000000"/>
            </a:outerShdw>
          </a:effectLst>
        </p:spPr>
        <p:txBody>
          <a:bodyPr spcFirstLastPara="1" wrap="square" lIns="20075" tIns="20075" rIns="20075" bIns="200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venir"/>
              <a:buNone/>
            </a:pPr>
            <a:r>
              <a:rPr lang="it-IT" sz="2400" dirty="0">
                <a:latin typeface="Avenir"/>
                <a:ea typeface="Avenir"/>
                <a:cs typeface="Avenir"/>
                <a:sym typeface="Avenir"/>
              </a:rPr>
              <a:t>KM3NeT DETECTORS</a:t>
            </a:r>
            <a:endParaRPr sz="2400" dirty="0"/>
          </a:p>
        </p:txBody>
      </p:sp>
      <p:sp>
        <p:nvSpPr>
          <p:cNvPr id="94" name="Google Shape;94;p2"/>
          <p:cNvSpPr txBox="1">
            <a:spLocks noGrp="1"/>
          </p:cNvSpPr>
          <p:nvPr>
            <p:ph type="sldNum" idx="4294967295"/>
          </p:nvPr>
        </p:nvSpPr>
        <p:spPr>
          <a:xfrm>
            <a:off x="290437" y="838312"/>
            <a:ext cx="127001" cy="19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</a:pPr>
            <a:fld id="{00000000-1234-1234-1234-123412341234}" type="slidenum">
              <a:rPr lang="it-IT" sz="900" b="0">
                <a:latin typeface="Avenir"/>
                <a:ea typeface="Avenir"/>
                <a:cs typeface="Avenir"/>
                <a:sym typeface="Avenir"/>
              </a:rPr>
              <a:t>3</a:t>
            </a:fld>
            <a:endParaRPr sz="9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5" name="Google Shape;95;p2" descr="Schermata 2021-06-20 alle 16.52.56.png"/>
          <p:cNvPicPr preferRelativeResize="0"/>
          <p:nvPr/>
        </p:nvPicPr>
        <p:blipFill rotWithShape="1">
          <a:blip r:embed="rId3">
            <a:alphaModFix/>
          </a:blip>
          <a:srcRect t="2236"/>
          <a:stretch/>
        </p:blipFill>
        <p:spPr>
          <a:xfrm>
            <a:off x="1369098" y="1132381"/>
            <a:ext cx="6118304" cy="564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050" y="1132381"/>
            <a:ext cx="2215191" cy="1986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2"/>
          <p:cNvCxnSpPr/>
          <p:nvPr/>
        </p:nvCxnSpPr>
        <p:spPr>
          <a:xfrm>
            <a:off x="1803400" y="2717800"/>
            <a:ext cx="722148" cy="420639"/>
          </a:xfrm>
          <a:prstGeom prst="straightConnector1">
            <a:avLst/>
          </a:prstGeom>
          <a:noFill/>
          <a:ln w="26425" cap="flat" cmpd="sng">
            <a:solidFill>
              <a:srgbClr val="FFFFFF"/>
            </a:solidFill>
            <a:prstDash val="solid"/>
            <a:bevel/>
            <a:headEnd type="none" w="sm" len="sm"/>
            <a:tailEnd type="triangle" w="med" len="med"/>
          </a:ln>
        </p:spPr>
      </p:cxnSp>
      <p:pic>
        <p:nvPicPr>
          <p:cNvPr id="98" name="Google Shape;98;p2" descr="KM3NeT-String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4078" y="1132381"/>
            <a:ext cx="320852" cy="459323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7523337" y="5809839"/>
            <a:ext cx="1539923" cy="35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Detection Unit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119237" y="3114420"/>
            <a:ext cx="1565261" cy="35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Optical sensor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D3090-ED40-511D-CA33-542128B80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1">
            <a:extLst>
              <a:ext uri="{FF2B5EF4-FFF2-40B4-BE49-F238E27FC236}">
                <a16:creationId xmlns:a16="http://schemas.microsoft.com/office/drawing/2014/main" id="{0B2CD520-D596-135B-B2B8-4C9568BA5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62" y="964673"/>
            <a:ext cx="8717270" cy="670857"/>
          </a:xfrm>
        </p:spPr>
        <p:txBody>
          <a:bodyPr>
            <a:noAutofit/>
          </a:bodyPr>
          <a:lstStyle/>
          <a:p>
            <a:pPr algn="ctr">
              <a:buClr>
                <a:srgbClr val="D93E2B"/>
              </a:buClr>
              <a:buSzPts val="3040"/>
            </a:pPr>
            <a:r>
              <a:rPr lang="it-IT" sz="3200" b="1" dirty="0">
                <a:solidFill>
                  <a:srgbClr val="FFFF00"/>
                </a:solidFill>
                <a:latin typeface="Avenir"/>
              </a:rPr>
              <a:t>RECLUTAMENTI INFN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E15C16-BBD5-DF3E-133E-B639A9968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611" y="5908431"/>
            <a:ext cx="1710966" cy="949587"/>
          </a:xfrm>
          <a:prstGeom prst="rect">
            <a:avLst/>
          </a:prstGeom>
        </p:spPr>
      </p:pic>
      <p:grpSp>
        <p:nvGrpSpPr>
          <p:cNvPr id="12" name="Google Shape;657;p40">
            <a:extLst>
              <a:ext uri="{FF2B5EF4-FFF2-40B4-BE49-F238E27FC236}">
                <a16:creationId xmlns:a16="http://schemas.microsoft.com/office/drawing/2014/main" id="{2BCA5502-0792-0AAE-F627-1B4979773EA7}"/>
              </a:ext>
            </a:extLst>
          </p:cNvPr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15" name="Google Shape;659;p40">
              <a:extLst>
                <a:ext uri="{FF2B5EF4-FFF2-40B4-BE49-F238E27FC236}">
                  <a16:creationId xmlns:a16="http://schemas.microsoft.com/office/drawing/2014/main" id="{5BDE8636-E05F-1281-282D-DF8A69DD6ED4}"/>
                </a:ext>
              </a:extLst>
            </p:cNvPr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58;p40">
              <a:extLst>
                <a:ext uri="{FF2B5EF4-FFF2-40B4-BE49-F238E27FC236}">
                  <a16:creationId xmlns:a16="http://schemas.microsoft.com/office/drawing/2014/main" id="{03530B55-CBB6-0BC9-1727-69A74C320C8A}"/>
                </a:ext>
              </a:extLst>
            </p:cNvPr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660;p40">
            <a:extLst>
              <a:ext uri="{FF2B5EF4-FFF2-40B4-BE49-F238E27FC236}">
                <a16:creationId xmlns:a16="http://schemas.microsoft.com/office/drawing/2014/main" id="{EEE389A6-1503-AA28-8D32-FC123A45FBFC}"/>
              </a:ext>
            </a:extLst>
          </p:cNvPr>
          <p:cNvSpPr txBox="1">
            <a:spLocks/>
          </p:cNvSpPr>
          <p:nvPr/>
        </p:nvSpPr>
        <p:spPr>
          <a:xfrm>
            <a:off x="208850" y="6238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00"/>
              <a:buFont typeface="Avenir"/>
              <a:buNone/>
            </a:pPr>
            <a:fld id="{00000000-1234-1234-1234-123412341234}" type="slidenum">
              <a:rPr lang="it-IT" sz="900" b="0" smtClean="0">
                <a:latin typeface="Avenir"/>
                <a:ea typeface="Avenir"/>
                <a:cs typeface="Avenir"/>
                <a:sym typeface="Avenir"/>
              </a:rPr>
              <a:pPr algn="ctr">
                <a:buSzPts val="900"/>
                <a:buFont typeface="Avenir"/>
                <a:buNone/>
              </a:pPr>
              <a:t>30</a:t>
            </a:fld>
            <a:endParaRPr lang="it-IT" sz="900" b="0" dirty="0">
              <a:latin typeface="Avenir"/>
              <a:ea typeface="Avenir"/>
              <a:cs typeface="Avenir"/>
              <a:sym typeface="Avenir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510CC8-5AF2-9509-F791-E51ECE4E457E}"/>
              </a:ext>
            </a:extLst>
          </p:cNvPr>
          <p:cNvGraphicFramePr>
            <a:graphicFrameLocks noGrp="1"/>
          </p:cNvGraphicFramePr>
          <p:nvPr/>
        </p:nvGraphicFramePr>
        <p:xfrm>
          <a:off x="304801" y="1560872"/>
          <a:ext cx="7030063" cy="4886990"/>
        </p:xfrm>
        <a:graphic>
          <a:graphicData uri="http://schemas.openxmlformats.org/drawingml/2006/table">
            <a:tbl>
              <a:tblPr/>
              <a:tblGrid>
                <a:gridCol w="492502">
                  <a:extLst>
                    <a:ext uri="{9D8B030D-6E8A-4147-A177-3AD203B41FA5}">
                      <a16:colId xmlns:a16="http://schemas.microsoft.com/office/drawing/2014/main" val="3195749550"/>
                    </a:ext>
                  </a:extLst>
                </a:gridCol>
                <a:gridCol w="1247142">
                  <a:extLst>
                    <a:ext uri="{9D8B030D-6E8A-4147-A177-3AD203B41FA5}">
                      <a16:colId xmlns:a16="http://schemas.microsoft.com/office/drawing/2014/main" val="166987099"/>
                    </a:ext>
                  </a:extLst>
                </a:gridCol>
                <a:gridCol w="1016777">
                  <a:extLst>
                    <a:ext uri="{9D8B030D-6E8A-4147-A177-3AD203B41FA5}">
                      <a16:colId xmlns:a16="http://schemas.microsoft.com/office/drawing/2014/main" val="649333378"/>
                    </a:ext>
                  </a:extLst>
                </a:gridCol>
                <a:gridCol w="421009">
                  <a:extLst>
                    <a:ext uri="{9D8B030D-6E8A-4147-A177-3AD203B41FA5}">
                      <a16:colId xmlns:a16="http://schemas.microsoft.com/office/drawing/2014/main" val="789714261"/>
                    </a:ext>
                  </a:extLst>
                </a:gridCol>
                <a:gridCol w="421009">
                  <a:extLst>
                    <a:ext uri="{9D8B030D-6E8A-4147-A177-3AD203B41FA5}">
                      <a16:colId xmlns:a16="http://schemas.microsoft.com/office/drawing/2014/main" val="3611115873"/>
                    </a:ext>
                  </a:extLst>
                </a:gridCol>
                <a:gridCol w="421009">
                  <a:extLst>
                    <a:ext uri="{9D8B030D-6E8A-4147-A177-3AD203B41FA5}">
                      <a16:colId xmlns:a16="http://schemas.microsoft.com/office/drawing/2014/main" val="1895398038"/>
                    </a:ext>
                  </a:extLst>
                </a:gridCol>
                <a:gridCol w="563994">
                  <a:extLst>
                    <a:ext uri="{9D8B030D-6E8A-4147-A177-3AD203B41FA5}">
                      <a16:colId xmlns:a16="http://schemas.microsoft.com/office/drawing/2014/main" val="670212839"/>
                    </a:ext>
                  </a:extLst>
                </a:gridCol>
                <a:gridCol w="563994">
                  <a:extLst>
                    <a:ext uri="{9D8B030D-6E8A-4147-A177-3AD203B41FA5}">
                      <a16:colId xmlns:a16="http://schemas.microsoft.com/office/drawing/2014/main" val="2951926262"/>
                    </a:ext>
                  </a:extLst>
                </a:gridCol>
                <a:gridCol w="635485">
                  <a:extLst>
                    <a:ext uri="{9D8B030D-6E8A-4147-A177-3AD203B41FA5}">
                      <a16:colId xmlns:a16="http://schemas.microsoft.com/office/drawing/2014/main" val="2230398838"/>
                    </a:ext>
                  </a:extLst>
                </a:gridCol>
                <a:gridCol w="1247142">
                  <a:extLst>
                    <a:ext uri="{9D8B030D-6E8A-4147-A177-3AD203B41FA5}">
                      <a16:colId xmlns:a16="http://schemas.microsoft.com/office/drawing/2014/main" val="2186620453"/>
                    </a:ext>
                  </a:extLst>
                </a:gridCol>
              </a:tblGrid>
              <a:tr h="199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RECLUTATO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DECORRENZA INCARICO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ATTIVITA'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DATA INIZIO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DATA FINE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MESI PARZIALI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MESI TOTALI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760785"/>
                  </a:ext>
                </a:extLst>
              </a:tr>
              <a:tr h="11072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CIANCIO Sebastiano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03-04-23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03-04-23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02-03-26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348199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Anastasi Massimo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02-01-23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02-01-23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30-11-23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432951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Sciuto</a:t>
                      </a:r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Davide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30-11-24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504328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ZITO Daniele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14-11-23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707530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15-11-23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14-05-24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90558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14-11-24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802426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15-11-24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38690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PLATANIA Luca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625905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FELICE Fabiano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20-06-25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978805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TANGORRA CASCIONE Riccardo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16-07-25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752001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COPPOLINO Lucio Mirko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38119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RICCERI Rita Domenica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07701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CAMMARATA Francesco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256271"/>
                  </a:ext>
                </a:extLst>
              </a:tr>
              <a:tr h="903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CAVALLARO Bern. Maria Concetta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610224"/>
                  </a:ext>
                </a:extLst>
              </a:tr>
              <a:tr h="11072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CASSESE Simone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23737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 GIOSA Alessandro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02-07-25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918113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RUBINI Domenico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02-07-25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377307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 CERBO Umberto Maria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250525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LIBRIZZI Emiliano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01-09-23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01-09-23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31-08-25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38949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OTRANTO Pietro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01-09-23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01-09-23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31-08-25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31597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478885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921223"/>
                  </a:ext>
                </a:extLst>
              </a:tr>
              <a:tr h="1153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93353"/>
                  </a:ext>
                </a:extLst>
              </a:tr>
              <a:tr h="11072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MORGA Michele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02-07-25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7086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APRILE Ximenes Nicola Maria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379341"/>
                  </a:ext>
                </a:extLst>
              </a:tr>
              <a:tr h="1153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TATONE Francesca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495205"/>
                  </a:ext>
                </a:extLst>
              </a:tr>
              <a:tr h="11995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CAFICI Emanuele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31-05-24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966617"/>
                  </a:ext>
                </a:extLst>
              </a:tr>
              <a:tr h="11995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853863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IMPERIALE Gianfranco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31-05-24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734564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01-06-24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42813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RICHICHI Giovanni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02-07-25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89256"/>
                  </a:ext>
                </a:extLst>
              </a:tr>
              <a:tr h="11072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RAGONESI Salvatore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04-09-23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04-09-23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03-03-24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463483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04-03-24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03-09-24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6196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04-09-24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03-09-25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597624"/>
                  </a:ext>
                </a:extLst>
              </a:tr>
              <a:tr h="1153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BENFENATI Francesco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15/05/23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15/05/23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14-05-25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628623"/>
                  </a:ext>
                </a:extLst>
              </a:tr>
              <a:tr h="110724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RM1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TUDORACHE Alexandru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01-09-23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01-09-23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30-11-23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987126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01-12-23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31-08-25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771816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Passaro Gianluca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23-01-23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23-01-23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22-11-23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1513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23-11-23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22-09-24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244482"/>
                  </a:ext>
                </a:extLst>
              </a:tr>
              <a:tr h="11072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PAESANI Daniele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03-07-23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039780"/>
                  </a:ext>
                </a:extLst>
              </a:tr>
              <a:tr h="1153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03-12-23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02-07-25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355497"/>
                  </a:ext>
                </a:extLst>
              </a:tr>
              <a:tr h="1153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BARUZZI Alberto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06-11-23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06-11-23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05-11-25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851115"/>
                  </a:ext>
                </a:extLst>
              </a:tr>
            </a:tbl>
          </a:graphicData>
        </a:graphic>
      </p:graphicFrame>
      <p:pic>
        <p:nvPicPr>
          <p:cNvPr id="2" name="Immagine 1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8CE0F2E1-20F0-FFB1-95C6-6D45765CB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11" y="860247"/>
            <a:ext cx="1550566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86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1829D-38D0-FAC6-EDBB-9EF3129D8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1">
            <a:extLst>
              <a:ext uri="{FF2B5EF4-FFF2-40B4-BE49-F238E27FC236}">
                <a16:creationId xmlns:a16="http://schemas.microsoft.com/office/drawing/2014/main" id="{9F8A3B23-65AC-B1F7-6050-A125420A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62" y="964673"/>
            <a:ext cx="8717270" cy="670857"/>
          </a:xfrm>
        </p:spPr>
        <p:txBody>
          <a:bodyPr>
            <a:noAutofit/>
          </a:bodyPr>
          <a:lstStyle/>
          <a:p>
            <a:pPr algn="ctr">
              <a:buClr>
                <a:srgbClr val="D93E2B"/>
              </a:buClr>
              <a:buSzPts val="3040"/>
            </a:pPr>
            <a:r>
              <a:rPr lang="it-IT" sz="3200" b="1" dirty="0">
                <a:solidFill>
                  <a:srgbClr val="FFFF00"/>
                </a:solidFill>
                <a:latin typeface="Avenir"/>
              </a:rPr>
              <a:t>RECLUTAMENTI PARTNER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A155C7-802B-A07E-882E-599FEEC5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611" y="5908431"/>
            <a:ext cx="1710966" cy="949587"/>
          </a:xfrm>
          <a:prstGeom prst="rect">
            <a:avLst/>
          </a:prstGeom>
        </p:spPr>
      </p:pic>
      <p:grpSp>
        <p:nvGrpSpPr>
          <p:cNvPr id="12" name="Google Shape;657;p40">
            <a:extLst>
              <a:ext uri="{FF2B5EF4-FFF2-40B4-BE49-F238E27FC236}">
                <a16:creationId xmlns:a16="http://schemas.microsoft.com/office/drawing/2014/main" id="{00B2BF03-AE91-2B35-14AE-8524864435FA}"/>
              </a:ext>
            </a:extLst>
          </p:cNvPr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15" name="Google Shape;659;p40">
              <a:extLst>
                <a:ext uri="{FF2B5EF4-FFF2-40B4-BE49-F238E27FC236}">
                  <a16:creationId xmlns:a16="http://schemas.microsoft.com/office/drawing/2014/main" id="{AE9DAEC4-5B6C-25DA-CF2E-00F9BE92BC4F}"/>
                </a:ext>
              </a:extLst>
            </p:cNvPr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58;p40">
              <a:extLst>
                <a:ext uri="{FF2B5EF4-FFF2-40B4-BE49-F238E27FC236}">
                  <a16:creationId xmlns:a16="http://schemas.microsoft.com/office/drawing/2014/main" id="{D2CB462D-5AF4-80BD-8EE2-0CF04EE8FB38}"/>
                </a:ext>
              </a:extLst>
            </p:cNvPr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660;p40">
            <a:extLst>
              <a:ext uri="{FF2B5EF4-FFF2-40B4-BE49-F238E27FC236}">
                <a16:creationId xmlns:a16="http://schemas.microsoft.com/office/drawing/2014/main" id="{424390C0-E984-5E3F-B2C9-6860BF07270A}"/>
              </a:ext>
            </a:extLst>
          </p:cNvPr>
          <p:cNvSpPr txBox="1">
            <a:spLocks/>
          </p:cNvSpPr>
          <p:nvPr/>
        </p:nvSpPr>
        <p:spPr>
          <a:xfrm>
            <a:off x="208850" y="6238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00"/>
              <a:buFont typeface="Avenir"/>
              <a:buNone/>
            </a:pPr>
            <a:fld id="{00000000-1234-1234-1234-123412341234}" type="slidenum">
              <a:rPr lang="it-IT" sz="900" b="0" smtClean="0">
                <a:latin typeface="Avenir"/>
                <a:ea typeface="Avenir"/>
                <a:cs typeface="Avenir"/>
                <a:sym typeface="Avenir"/>
              </a:rPr>
              <a:pPr algn="ctr">
                <a:buSzPts val="900"/>
                <a:buFont typeface="Avenir"/>
                <a:buNone/>
              </a:pPr>
              <a:t>31</a:t>
            </a:fld>
            <a:endParaRPr lang="it-IT" sz="900" b="0" dirty="0">
              <a:latin typeface="Avenir"/>
              <a:ea typeface="Avenir"/>
              <a:cs typeface="Avenir"/>
              <a:sym typeface="Avenir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B9D6F9-F70C-5F57-F601-F438379A21B7}"/>
              </a:ext>
            </a:extLst>
          </p:cNvPr>
          <p:cNvGraphicFramePr>
            <a:graphicFrameLocks noGrp="1"/>
          </p:cNvGraphicFramePr>
          <p:nvPr/>
        </p:nvGraphicFramePr>
        <p:xfrm>
          <a:off x="311783" y="1557742"/>
          <a:ext cx="7052578" cy="4657652"/>
        </p:xfrm>
        <a:graphic>
          <a:graphicData uri="http://schemas.openxmlformats.org/drawingml/2006/table">
            <a:tbl>
              <a:tblPr/>
              <a:tblGrid>
                <a:gridCol w="494079">
                  <a:extLst>
                    <a:ext uri="{9D8B030D-6E8A-4147-A177-3AD203B41FA5}">
                      <a16:colId xmlns:a16="http://schemas.microsoft.com/office/drawing/2014/main" val="2470230680"/>
                    </a:ext>
                  </a:extLst>
                </a:gridCol>
                <a:gridCol w="1251135">
                  <a:extLst>
                    <a:ext uri="{9D8B030D-6E8A-4147-A177-3AD203B41FA5}">
                      <a16:colId xmlns:a16="http://schemas.microsoft.com/office/drawing/2014/main" val="3274911151"/>
                    </a:ext>
                  </a:extLst>
                </a:gridCol>
                <a:gridCol w="1020034">
                  <a:extLst>
                    <a:ext uri="{9D8B030D-6E8A-4147-A177-3AD203B41FA5}">
                      <a16:colId xmlns:a16="http://schemas.microsoft.com/office/drawing/2014/main" val="4222544963"/>
                    </a:ext>
                  </a:extLst>
                </a:gridCol>
                <a:gridCol w="348285">
                  <a:extLst>
                    <a:ext uri="{9D8B030D-6E8A-4147-A177-3AD203B41FA5}">
                      <a16:colId xmlns:a16="http://schemas.microsoft.com/office/drawing/2014/main" val="2327992343"/>
                    </a:ext>
                  </a:extLst>
                </a:gridCol>
                <a:gridCol w="496430">
                  <a:extLst>
                    <a:ext uri="{9D8B030D-6E8A-4147-A177-3AD203B41FA5}">
                      <a16:colId xmlns:a16="http://schemas.microsoft.com/office/drawing/2014/main" val="1649888563"/>
                    </a:ext>
                  </a:extLst>
                </a:gridCol>
                <a:gridCol w="422358">
                  <a:extLst>
                    <a:ext uri="{9D8B030D-6E8A-4147-A177-3AD203B41FA5}">
                      <a16:colId xmlns:a16="http://schemas.microsoft.com/office/drawing/2014/main" val="3149128206"/>
                    </a:ext>
                  </a:extLst>
                </a:gridCol>
                <a:gridCol w="565800">
                  <a:extLst>
                    <a:ext uri="{9D8B030D-6E8A-4147-A177-3AD203B41FA5}">
                      <a16:colId xmlns:a16="http://schemas.microsoft.com/office/drawing/2014/main" val="4260958685"/>
                    </a:ext>
                  </a:extLst>
                </a:gridCol>
                <a:gridCol w="565800">
                  <a:extLst>
                    <a:ext uri="{9D8B030D-6E8A-4147-A177-3AD203B41FA5}">
                      <a16:colId xmlns:a16="http://schemas.microsoft.com/office/drawing/2014/main" val="3810119060"/>
                    </a:ext>
                  </a:extLst>
                </a:gridCol>
                <a:gridCol w="637522">
                  <a:extLst>
                    <a:ext uri="{9D8B030D-6E8A-4147-A177-3AD203B41FA5}">
                      <a16:colId xmlns:a16="http://schemas.microsoft.com/office/drawing/2014/main" val="3241882416"/>
                    </a:ext>
                  </a:extLst>
                </a:gridCol>
                <a:gridCol w="1251135">
                  <a:extLst>
                    <a:ext uri="{9D8B030D-6E8A-4147-A177-3AD203B41FA5}">
                      <a16:colId xmlns:a16="http://schemas.microsoft.com/office/drawing/2014/main" val="351624472"/>
                    </a:ext>
                  </a:extLst>
                </a:gridCol>
              </a:tblGrid>
              <a:tr h="15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RECLUTATO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DECORRENZA INCARICO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ATTIVITA'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DATA INIZIO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DATA FINE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MESI PARZIALI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MESI TOTALI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414843"/>
                  </a:ext>
                </a:extLst>
              </a:tr>
              <a:tr h="1339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Ricercatore III liv 30m - Loru Sara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01-08-23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01-08-23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31-07-24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239136"/>
                  </a:ext>
                </a:extLst>
              </a:tr>
              <a:tr h="24549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Tecnologo III liv 30m - Alan Cosimo Ruggeri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01-08-23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01-08-23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31-07-24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334348"/>
                  </a:ext>
                </a:extLst>
              </a:tr>
              <a:tr h="2454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OAPa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Ricercatore III liv 30m - Sabina Ustamujic Salihovic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07-08-23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07-08-23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06-08-24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546298"/>
                  </a:ext>
                </a:extLst>
              </a:tr>
              <a:tr h="2454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Poli-BA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tecnologo 24m - Maria Francesca Bruno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31-03-23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31-03-23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30-03-25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32742"/>
                  </a:ext>
                </a:extLst>
              </a:tr>
              <a:tr h="2454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Sapienza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RTDA 24m - Massimo Mastrodicasa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09-06-23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08-06-26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749190"/>
                  </a:ext>
                </a:extLst>
              </a:tr>
              <a:tr h="24549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Uni-Campania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PHD 30m - Maria Rosaria Musone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01-12-22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01-12-22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30-11-25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111446"/>
                  </a:ext>
                </a:extLst>
              </a:tr>
              <a:tr h="13390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PHD 30m - Maria Lucia Mitsou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01-12-22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01-12-22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30-11-25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680414"/>
                  </a:ext>
                </a:extLst>
              </a:tr>
              <a:tr h="24549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RTDA 24m - Elia Lizeth Morales Gallegos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01-05-23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30-04-26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596348"/>
                  </a:ext>
                </a:extLst>
              </a:tr>
              <a:tr h="13390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Tecnico 24m - Cinotti Pasquale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30-11-25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402436"/>
                  </a:ext>
                </a:extLst>
              </a:tr>
              <a:tr h="13948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Tecnico 24m - Pizza Enrico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30-11-25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02867"/>
                  </a:ext>
                </a:extLst>
              </a:tr>
              <a:tr h="1339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Uni-CT-DFA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RTDA 24m - Giovanna Ferrara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01-03-23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01-03-23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28-02-26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463460"/>
                  </a:ext>
                </a:extLst>
              </a:tr>
              <a:tr h="13948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RTDA 24m - Iara Tosta E Melo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01-03-23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01-03-23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28-02-26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157180"/>
                  </a:ext>
                </a:extLst>
              </a:tr>
              <a:tr h="1339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Uni-GE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RTDA 24m - Francesca Badaracco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796064"/>
                  </a:ext>
                </a:extLst>
              </a:tr>
              <a:tr h="13948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PHD 30m - Vittorio Parisi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08429"/>
                  </a:ext>
                </a:extLst>
              </a:tr>
              <a:tr h="1450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Uni-NA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RTDA 24m - Antonio Condorelli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19-12-23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18-12-26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421469"/>
                  </a:ext>
                </a:extLst>
              </a:tr>
              <a:tr h="13390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PHD 30m - Veronica Oliviero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31-12-25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924939"/>
                  </a:ext>
                </a:extLst>
              </a:tr>
              <a:tr h="13390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PHD 30m - Riccardo Maria Bozza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01-01-23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31-12-25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666188"/>
                  </a:ext>
                </a:extLst>
              </a:tr>
              <a:tr h="14506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Uni-SA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RTDA 24m - Chiara Poirè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27-03-23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27-03-23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26-03-26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098704"/>
                  </a:ext>
                </a:extLst>
              </a:tr>
              <a:tr h="13390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CTER 24m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070039"/>
                  </a:ext>
                </a:extLst>
              </a:tr>
              <a:tr h="13390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CTER 24m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8969"/>
                  </a:ext>
                </a:extLst>
              </a:tr>
              <a:tr h="13390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CTER 24m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CANCELLED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367223"/>
                  </a:ext>
                </a:extLst>
              </a:tr>
            </a:tbl>
          </a:graphicData>
        </a:graphic>
      </p:graphicFrame>
      <p:pic>
        <p:nvPicPr>
          <p:cNvPr id="2" name="Immagine 1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7B8C9B62-1D80-1A3C-C809-9269C28C4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11" y="860247"/>
            <a:ext cx="1550566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91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47BE98-7EAE-1F4E-2E46-4619156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RICHIESTE FOE KM3-2023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DA96F4-5933-AC2F-8B88-D16482576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059" y="1600200"/>
            <a:ext cx="8876370" cy="5257800"/>
          </a:xfrm>
        </p:spPr>
        <p:txBody>
          <a:bodyPr/>
          <a:lstStyle/>
          <a:p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Per queste specifiche voci si richiede quindi la assegnazione urgente ai:</a:t>
            </a:r>
          </a:p>
          <a:p>
            <a:endParaRPr lang="it-IT" sz="20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• LNS sul programmatico “Km3net_it “ capitolo U3010102008 per €</a:t>
            </a:r>
            <a:endParaRPr lang="it-IT" sz="20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1.100.000</a:t>
            </a:r>
          </a:p>
          <a:p>
            <a:endParaRPr lang="it-IT" sz="20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• Sez. di Napoli sul programmatico “</a:t>
            </a:r>
            <a:r>
              <a:rPr lang="it-IT" sz="20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Attr</a:t>
            </a:r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. </a:t>
            </a:r>
            <a:r>
              <a:rPr lang="it-IT" sz="20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Serv</a:t>
            </a:r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. Base - Trasporti, Traslochi</a:t>
            </a:r>
            <a:endParaRPr lang="it-IT" sz="20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E Facchinaggio capitolo” U1030213003 per € 300.000</a:t>
            </a:r>
          </a:p>
          <a:p>
            <a:endParaRPr lang="it-IT" sz="20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Tale assegnazione trova già copertura sulla assegnazione FOE Progetti Internazionali</a:t>
            </a:r>
            <a:r>
              <a:rPr lang="it-IT" sz="20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2023, già disponibile.</a:t>
            </a:r>
            <a:endParaRPr lang="it-IT" sz="20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9886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471711-BEEE-29E1-B59C-CB0311C7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473" y="-390289"/>
            <a:ext cx="5441795" cy="11430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RICHIESTE FOE KM3-2024</a:t>
            </a:r>
            <a:endParaRPr lang="it-IT" sz="32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582297-04EC-52E8-9BED-DC64E0544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84717"/>
            <a:ext cx="8229600" cy="114300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OPERAZIONI MARINE DEL 26-27: € 2.400.000</a:t>
            </a:r>
          </a:p>
          <a:p>
            <a:r>
              <a:rPr lang="it-IT" dirty="0">
                <a:solidFill>
                  <a:schemeClr val="bg1"/>
                </a:solidFill>
              </a:rPr>
              <a:t>TRASPORTI: € 500.000</a:t>
            </a:r>
          </a:p>
          <a:p>
            <a:endParaRPr lang="it-IT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A419A1DE-A2B1-CC44-0CB2-18EAEFCA6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281429"/>
              </p:ext>
            </p:extLst>
          </p:nvPr>
        </p:nvGraphicFramePr>
        <p:xfrm>
          <a:off x="223024" y="1287967"/>
          <a:ext cx="8842919" cy="5253865"/>
        </p:xfrm>
        <a:graphic>
          <a:graphicData uri="http://schemas.openxmlformats.org/drawingml/2006/table">
            <a:tbl>
              <a:tblPr/>
              <a:tblGrid>
                <a:gridCol w="1483114">
                  <a:extLst>
                    <a:ext uri="{9D8B030D-6E8A-4147-A177-3AD203B41FA5}">
                      <a16:colId xmlns:a16="http://schemas.microsoft.com/office/drawing/2014/main" val="2388974522"/>
                    </a:ext>
                  </a:extLst>
                </a:gridCol>
                <a:gridCol w="1471961">
                  <a:extLst>
                    <a:ext uri="{9D8B030D-6E8A-4147-A177-3AD203B41FA5}">
                      <a16:colId xmlns:a16="http://schemas.microsoft.com/office/drawing/2014/main" val="3210287560"/>
                    </a:ext>
                  </a:extLst>
                </a:gridCol>
                <a:gridCol w="1471961">
                  <a:extLst>
                    <a:ext uri="{9D8B030D-6E8A-4147-A177-3AD203B41FA5}">
                      <a16:colId xmlns:a16="http://schemas.microsoft.com/office/drawing/2014/main" val="217918584"/>
                    </a:ext>
                  </a:extLst>
                </a:gridCol>
                <a:gridCol w="1471961">
                  <a:extLst>
                    <a:ext uri="{9D8B030D-6E8A-4147-A177-3AD203B41FA5}">
                      <a16:colId xmlns:a16="http://schemas.microsoft.com/office/drawing/2014/main" val="1470793667"/>
                    </a:ext>
                  </a:extLst>
                </a:gridCol>
                <a:gridCol w="1471961">
                  <a:extLst>
                    <a:ext uri="{9D8B030D-6E8A-4147-A177-3AD203B41FA5}">
                      <a16:colId xmlns:a16="http://schemas.microsoft.com/office/drawing/2014/main" val="11002129"/>
                    </a:ext>
                  </a:extLst>
                </a:gridCol>
                <a:gridCol w="1471961">
                  <a:extLst>
                    <a:ext uri="{9D8B030D-6E8A-4147-A177-3AD203B41FA5}">
                      <a16:colId xmlns:a16="http://schemas.microsoft.com/office/drawing/2014/main" val="353033520"/>
                    </a:ext>
                  </a:extLst>
                </a:gridCol>
              </a:tblGrid>
              <a:tr h="678426">
                <a:tc>
                  <a:txBody>
                    <a:bodyPr/>
                    <a:lstStyle/>
                    <a:p>
                      <a:br>
                        <a:rPr lang="it-IT" sz="1100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Numero di pezzi (1 = "a corpo")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Costo unitario (IVA esclusa)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it-IT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Costo totale (IVA esclusa)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it-IT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Costo totale (IVA inclusa)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Costo totale (incluso contingencies)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824399"/>
                  </a:ext>
                </a:extLst>
              </a:tr>
              <a:tr h="508819"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Componenti per processo 4 (integrazione DU)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23.400 €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23.400 €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28.548 €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557205"/>
                  </a:ext>
                </a:extLst>
              </a:tr>
              <a:tr h="169606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Idrofoni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34.160 €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35.000 €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271511"/>
                  </a:ext>
                </a:extLst>
              </a:tr>
              <a:tr h="339213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Connettori per Idrofoni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21.960 €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57660"/>
                  </a:ext>
                </a:extLst>
              </a:tr>
              <a:tr h="339213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Supporti per sistema acustico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6.100 €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92707"/>
                  </a:ext>
                </a:extLst>
              </a:tr>
              <a:tr h="339213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Sfere in vetro (DOM)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950 €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199.500 €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243.390 €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250.000 €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816291"/>
                  </a:ext>
                </a:extLst>
              </a:tr>
              <a:tr h="508819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Materiale per integrazione DOM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9.760 €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385899"/>
                  </a:ext>
                </a:extLst>
              </a:tr>
              <a:tr h="508819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Sfere in vetro (galleggiamento LOM)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14.400 €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17.568 €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435549"/>
                  </a:ext>
                </a:extLst>
              </a:tr>
              <a:tr h="508819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Componenti per integrazione DOM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12.200 €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7036244"/>
                  </a:ext>
                </a:extLst>
              </a:tr>
              <a:tr h="169606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Penetratori DOM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13.200 €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16.104 €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413309"/>
                  </a:ext>
                </a:extLst>
              </a:tr>
              <a:tr h="169606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Gel ottico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75.000 €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75.000 €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91.500 €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95.000 €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58384"/>
                  </a:ext>
                </a:extLst>
              </a:tr>
              <a:tr h="339213">
                <a:tc>
                  <a:txBody>
                    <a:bodyPr/>
                    <a:lstStyle/>
                    <a:p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Connettori elettro ottici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7.500 €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82.500 €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100.650 €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829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br>
                        <a:rPr lang="it-IT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60278"/>
                  </a:ext>
                </a:extLst>
              </a:tr>
              <a:tr h="339213"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b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581.940 €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600.000 €</a:t>
                      </a:r>
                    </a:p>
                  </a:txBody>
                  <a:tcPr marL="37859" marR="3785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387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089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C87EC1-2EEC-DA13-FDFF-FD89FF98E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912" y="-22300"/>
            <a:ext cx="5040352" cy="412594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RICHIESTE FOE KM3-2025</a:t>
            </a:r>
            <a:endParaRPr lang="it-IT" sz="28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B4F121-2301-2164-0A8B-D944AF1E5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65303"/>
            <a:ext cx="9043639" cy="4755995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solidFill>
                  <a:schemeClr val="bg1"/>
                </a:solidFill>
              </a:rPr>
              <a:t>OPERAZIONI MARINE DEL 26-27: € 2.400.000</a:t>
            </a:r>
          </a:p>
          <a:p>
            <a:r>
              <a:rPr lang="it-IT" dirty="0">
                <a:solidFill>
                  <a:schemeClr val="bg1"/>
                </a:solidFill>
              </a:rPr>
              <a:t>TRASPORTI: € 500.000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2 Coppie Cavi </a:t>
            </a:r>
            <a:r>
              <a:rPr lang="it-IT" dirty="0" err="1">
                <a:solidFill>
                  <a:schemeClr val="bg1"/>
                </a:solidFill>
              </a:rPr>
              <a:t>Intelink</a:t>
            </a:r>
            <a:r>
              <a:rPr lang="it-IT" dirty="0">
                <a:solidFill>
                  <a:schemeClr val="bg1"/>
                </a:solidFill>
              </a:rPr>
              <a:t> CTF3-JB € 1.000.000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b="1" i="1" dirty="0">
                <a:solidFill>
                  <a:srgbClr val="FFFF00"/>
                </a:solidFill>
                <a:effectLst/>
                <a:latin typeface="Helvetica" pitchFamily="2" charset="0"/>
              </a:rPr>
              <a:t>Si sottolinea che a fronte di una richiesta presentata sulla base dei costi </a:t>
            </a:r>
            <a:r>
              <a:rPr lang="it-IT" b="1" i="1" dirty="0" err="1">
                <a:solidFill>
                  <a:srgbClr val="FFFF00"/>
                </a:solidFill>
                <a:effectLst/>
                <a:latin typeface="Helvetica" pitchFamily="2" charset="0"/>
              </a:rPr>
              <a:t>complessiviprevisti</a:t>
            </a:r>
            <a:r>
              <a:rPr lang="it-IT" b="1" i="1" dirty="0">
                <a:solidFill>
                  <a:srgbClr val="FFFF00"/>
                </a:solidFill>
                <a:effectLst/>
                <a:latin typeface="Helvetica" pitchFamily="2" charset="0"/>
              </a:rPr>
              <a:t> a Gennaio 2022 (pari a circa 55 M€), e tenuto conto in particolare dell’impatto della</a:t>
            </a:r>
            <a:r>
              <a:rPr lang="it-IT" b="1" dirty="0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it-IT" b="1" i="1" dirty="0">
                <a:solidFill>
                  <a:srgbClr val="FFFF00"/>
                </a:solidFill>
                <a:effectLst/>
                <a:latin typeface="Helvetica" pitchFamily="2" charset="0"/>
              </a:rPr>
              <a:t>Guerra Russo-Ucraina sulla disponibilità e sui costi del Titanio (materiale di elezione per</a:t>
            </a:r>
            <a:r>
              <a:rPr lang="it-IT" b="1" dirty="0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it-IT" b="1" i="1" dirty="0">
                <a:solidFill>
                  <a:srgbClr val="FFFF00"/>
                </a:solidFill>
                <a:effectLst/>
                <a:latin typeface="Helvetica" pitchFamily="2" charset="0"/>
              </a:rPr>
              <a:t>connettori e rete di fondo), e più in generale dell’aumento dei costi, gli extra costi richiesti complessivamente fra 2023 e 2024 sono stati di circa 2 M€, pari a meno del 5% del costo</a:t>
            </a:r>
            <a:r>
              <a:rPr lang="it-IT" b="1" dirty="0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it-IT" b="1" i="1" dirty="0">
                <a:solidFill>
                  <a:srgbClr val="FFFF00"/>
                </a:solidFill>
                <a:effectLst/>
                <a:latin typeface="Helvetica" pitchFamily="2" charset="0"/>
              </a:rPr>
              <a:t>complessivo di progetto PNRR.</a:t>
            </a:r>
            <a:endParaRPr lang="it-IT" b="1" dirty="0">
              <a:solidFill>
                <a:srgbClr val="FFFF00"/>
              </a:solidFill>
              <a:effectLst/>
              <a:latin typeface="Helvetica" pitchFamily="2" charset="0"/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131445" indent="0" algn="just">
              <a:buNone/>
            </a:pPr>
            <a:endParaRPr lang="it-IT" dirty="0">
              <a:solidFill>
                <a:schemeClr val="bg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0509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81BE46A-FB14-42EB-5BDA-C0D05CF95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1" y="24017"/>
            <a:ext cx="5464097" cy="23495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C011D2-53BE-0224-FDB8-5D2F3BA3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748" y="2219094"/>
            <a:ext cx="5464097" cy="461489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2619D1-DD34-63A9-2F2B-8E554C9CCC6B}"/>
              </a:ext>
            </a:extLst>
          </p:cNvPr>
          <p:cNvSpPr txBox="1"/>
          <p:nvPr/>
        </p:nvSpPr>
        <p:spPr>
          <a:xfrm>
            <a:off x="11155" y="3166946"/>
            <a:ext cx="3780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>
                <a:solidFill>
                  <a:schemeClr val="bg1"/>
                </a:solidFill>
              </a:rPr>
              <a:t>IDMAR4SICILY </a:t>
            </a:r>
          </a:p>
          <a:p>
            <a:pPr algn="ctr"/>
            <a:r>
              <a:rPr lang="it-IT" sz="1800" b="1">
                <a:solidFill>
                  <a:schemeClr val="bg1"/>
                </a:solidFill>
              </a:rPr>
              <a:t>(</a:t>
            </a:r>
            <a:r>
              <a:rPr lang="it-IT" sz="1800" b="1" dirty="0">
                <a:solidFill>
                  <a:schemeClr val="bg1"/>
                </a:solidFill>
              </a:rPr>
              <a:t>INFN,UNICT, UNIPA, INGV)</a:t>
            </a:r>
          </a:p>
          <a:p>
            <a:endParaRPr lang="it-IT" sz="1800" b="1" dirty="0">
              <a:solidFill>
                <a:schemeClr val="bg1"/>
              </a:solidFill>
            </a:endParaRPr>
          </a:p>
          <a:p>
            <a:r>
              <a:rPr lang="it-IT" sz="1800" b="1" dirty="0">
                <a:solidFill>
                  <a:schemeClr val="bg1"/>
                </a:solidFill>
              </a:rPr>
              <a:t>Bando previsto settembre 2024</a:t>
            </a:r>
          </a:p>
          <a:p>
            <a:r>
              <a:rPr lang="it-IT" sz="1800" b="1" dirty="0">
                <a:solidFill>
                  <a:schemeClr val="bg1"/>
                </a:solidFill>
              </a:rPr>
              <a:t>Durata 3 anni</a:t>
            </a:r>
          </a:p>
          <a:p>
            <a:r>
              <a:rPr lang="it-IT" sz="1800" b="1" dirty="0">
                <a:solidFill>
                  <a:schemeClr val="bg1"/>
                </a:solidFill>
              </a:rPr>
              <a:t>Intensità di finanziamento 80%</a:t>
            </a:r>
          </a:p>
        </p:txBody>
      </p:sp>
    </p:spTree>
    <p:extLst>
      <p:ext uri="{BB962C8B-B14F-4D97-AF65-F5344CB8AC3E}">
        <p14:creationId xmlns:p14="http://schemas.microsoft.com/office/powerpoint/2010/main" val="549343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40"/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658" name="Google Shape;658;p40"/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0" name="Google Shape;660;p40"/>
          <p:cNvSpPr txBox="1">
            <a:spLocks noGrp="1"/>
          </p:cNvSpPr>
          <p:nvPr>
            <p:ph type="sldNum" idx="4294967295"/>
          </p:nvPr>
        </p:nvSpPr>
        <p:spPr>
          <a:xfrm>
            <a:off x="208850" y="623817"/>
            <a:ext cx="171757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</a:pPr>
            <a:fld id="{00000000-1234-1234-1234-123412341234}" type="slidenum">
              <a:rPr lang="it-IT" sz="900" b="0">
                <a:latin typeface="Avenir"/>
                <a:ea typeface="Avenir"/>
                <a:cs typeface="Avenir"/>
                <a:sym typeface="Avenir"/>
              </a:rPr>
              <a:t>36</a:t>
            </a:fld>
            <a:endParaRPr sz="9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" name="Google Shape;85;p1" descr="KM3NeT_logo_web_shades_wihite-bg-jpeg.jpg">
            <a:extLst>
              <a:ext uri="{FF2B5EF4-FFF2-40B4-BE49-F238E27FC236}">
                <a16:creationId xmlns:a16="http://schemas.microsoft.com/office/drawing/2014/main" id="{8A085A00-2186-4948-B35A-9F23629D1B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1518" y="1359878"/>
            <a:ext cx="1503246" cy="14502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56;p40">
            <a:extLst>
              <a:ext uri="{FF2B5EF4-FFF2-40B4-BE49-F238E27FC236}">
                <a16:creationId xmlns:a16="http://schemas.microsoft.com/office/drawing/2014/main" id="{AD1AA76C-444E-B849-8FC0-EE347227CE0F}"/>
              </a:ext>
            </a:extLst>
          </p:cNvPr>
          <p:cNvSpPr txBox="1">
            <a:spLocks/>
          </p:cNvSpPr>
          <p:nvPr/>
        </p:nvSpPr>
        <p:spPr>
          <a:xfrm>
            <a:off x="79525" y="789528"/>
            <a:ext cx="8557249" cy="2020580"/>
          </a:xfrm>
          <a:prstGeom prst="rect">
            <a:avLst/>
          </a:prstGeom>
          <a:noFill/>
          <a:ln>
            <a:noFill/>
          </a:ln>
          <a:effectLst>
            <a:outerShdw blurRad="1270000" rotWithShape="0">
              <a:srgbClr val="000000"/>
            </a:outerShdw>
          </a:effectLst>
        </p:spPr>
        <p:txBody>
          <a:bodyPr spcFirstLastPara="1" wrap="square" lIns="45700" tIns="45700" rIns="45700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3E2B"/>
              </a:buClr>
              <a:buSzPts val="4900"/>
              <a:buFont typeface="Arial"/>
              <a:buNone/>
              <a:defRPr sz="4900" b="0" i="0" u="none" strike="noStrike" cap="none">
                <a:solidFill>
                  <a:srgbClr val="D93E2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2BF"/>
              </a:buClr>
              <a:buSzPts val="1800"/>
              <a:buFont typeface="Arial"/>
              <a:buNone/>
              <a:defRPr sz="4000" b="0" i="0" u="none" strike="noStrike" cap="none">
                <a:solidFill>
                  <a:srgbClr val="1782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40"/>
              <a:buFont typeface="Avenir"/>
              <a:buNone/>
            </a:pPr>
            <a:r>
              <a:rPr lang="it-IT" sz="3200" b="1" dirty="0" err="1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Thank</a:t>
            </a:r>
            <a:r>
              <a:rPr lang="it-IT" sz="3200" b="1" dirty="0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3200" b="1" dirty="0" err="1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You</a:t>
            </a:r>
            <a:r>
              <a:rPr lang="it-IT" sz="3200" b="1" dirty="0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 for </a:t>
            </a:r>
            <a:r>
              <a:rPr lang="it-IT" sz="3200" b="1" dirty="0" err="1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your</a:t>
            </a:r>
            <a:r>
              <a:rPr lang="it-IT" sz="3200" b="1" dirty="0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3200" b="1" dirty="0" err="1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Attention</a:t>
            </a:r>
            <a:r>
              <a:rPr lang="it-IT" sz="3200" b="1" dirty="0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 from:</a:t>
            </a:r>
          </a:p>
          <a:p>
            <a:pPr algn="ctr">
              <a:buSzPts val="3040"/>
            </a:pPr>
            <a:endParaRPr lang="it-IT" sz="3200" b="1" dirty="0">
              <a:solidFill>
                <a:srgbClr val="FFFF00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buSzPts val="3040"/>
            </a:pPr>
            <a:r>
              <a:rPr lang="it-IT" sz="3200" b="1" dirty="0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Km3NeT &amp; Km3NeT4RR</a:t>
            </a:r>
          </a:p>
          <a:p>
            <a:pPr>
              <a:buSzPts val="3040"/>
              <a:buFont typeface="Avenir"/>
              <a:buNone/>
            </a:pPr>
            <a:endParaRPr lang="it-IT" sz="304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8D47463-169B-4A42-81B3-52FE1A50B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611" y="5908431"/>
            <a:ext cx="1710966" cy="949587"/>
          </a:xfrm>
          <a:prstGeom prst="rect">
            <a:avLst/>
          </a:prstGeom>
        </p:spPr>
      </p:pic>
      <p:pic>
        <p:nvPicPr>
          <p:cNvPr id="4" name="Immagine 3" descr="Immagine che contiene cielo, aria aperta, acqua, terreno&#10;&#10;Descrizione generata automaticamente">
            <a:extLst>
              <a:ext uri="{FF2B5EF4-FFF2-40B4-BE49-F238E27FC236}">
                <a16:creationId xmlns:a16="http://schemas.microsoft.com/office/drawing/2014/main" id="{C5A7C206-19F3-0F7E-426E-496C63D18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1" y="2473569"/>
            <a:ext cx="7295718" cy="4053177"/>
          </a:xfrm>
          <a:prstGeom prst="rect">
            <a:avLst/>
          </a:prstGeom>
        </p:spPr>
      </p:pic>
      <p:pic>
        <p:nvPicPr>
          <p:cNvPr id="2" name="Immagine 1" descr="Immagine che contiene logo, Elementi grafici, cerchio, Carattere&#10;&#10;Descrizione generata automaticamente">
            <a:extLst>
              <a:ext uri="{FF2B5EF4-FFF2-40B4-BE49-F238E27FC236}">
                <a16:creationId xmlns:a16="http://schemas.microsoft.com/office/drawing/2014/main" id="{CB81BAD1-449F-585C-9C27-0FF2B757F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343" y="3429000"/>
            <a:ext cx="1550566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76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660C6033-C1CA-3549-AA90-6DDA46574689}"/>
              </a:ext>
            </a:extLst>
          </p:cNvPr>
          <p:cNvGrpSpPr/>
          <p:nvPr/>
        </p:nvGrpSpPr>
        <p:grpSpPr>
          <a:xfrm>
            <a:off x="228222" y="883321"/>
            <a:ext cx="8769367" cy="5869941"/>
            <a:chOff x="228222" y="883321"/>
            <a:chExt cx="8769367" cy="5869941"/>
          </a:xfrm>
        </p:grpSpPr>
        <p:sp>
          <p:nvSpPr>
            <p:cNvPr id="89" name="Google Shape;89;p1"/>
            <p:cNvSpPr/>
            <p:nvPr/>
          </p:nvSpPr>
          <p:spPr>
            <a:xfrm>
              <a:off x="228222" y="3490897"/>
              <a:ext cx="8687555" cy="3262365"/>
            </a:xfrm>
            <a:prstGeom prst="roundRect">
              <a:avLst>
                <a:gd name="adj" fmla="val 9169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240799" y="2065239"/>
              <a:ext cx="8687556" cy="1338287"/>
            </a:xfrm>
            <a:prstGeom prst="roundRect">
              <a:avLst>
                <a:gd name="adj" fmla="val 16667"/>
              </a:avLst>
            </a:prstGeom>
            <a:solidFill>
              <a:srgbClr val="8DA9DB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240798" y="883321"/>
              <a:ext cx="8687556" cy="1116545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92;p1"/>
            <p:cNvGrpSpPr/>
            <p:nvPr/>
          </p:nvGrpSpPr>
          <p:grpSpPr>
            <a:xfrm>
              <a:off x="240798" y="904997"/>
              <a:ext cx="8756791" cy="5174831"/>
              <a:chOff x="13505" y="-37294"/>
              <a:chExt cx="11675720" cy="6820581"/>
            </a:xfrm>
          </p:grpSpPr>
          <p:sp>
            <p:nvSpPr>
              <p:cNvPr id="93" name="Google Shape;93;p1"/>
              <p:cNvSpPr/>
              <p:nvPr/>
            </p:nvSpPr>
            <p:spPr>
              <a:xfrm>
                <a:off x="8319167" y="3612794"/>
                <a:ext cx="2703817" cy="722139"/>
              </a:xfrm>
              <a:prstGeom prst="roundRect">
                <a:avLst>
                  <a:gd name="adj" fmla="val 16667"/>
                </a:avLst>
              </a:prstGeom>
              <a:solidFill>
                <a:srgbClr val="8DA9DB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  <a:reflection stA="28000" endPos="26000" dist="50800" dir="5400000" sy="-100000" algn="bl" rotWithShape="0"/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105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Equality, Diversity, Inclusion Committee</a:t>
                </a:r>
                <a:endParaRPr sz="1050"/>
              </a:p>
              <a:p>
                <a:pPr algn="ctr"/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C. James/E. Tzamariudaki </a:t>
                </a:r>
                <a:endParaRPr sz="1050"/>
              </a:p>
            </p:txBody>
          </p:sp>
          <p:sp>
            <p:nvSpPr>
              <p:cNvPr id="94" name="Google Shape;94;p1"/>
              <p:cNvSpPr/>
              <p:nvPr/>
            </p:nvSpPr>
            <p:spPr>
              <a:xfrm>
                <a:off x="1762547" y="3440673"/>
                <a:ext cx="6272947" cy="1111270"/>
              </a:xfrm>
              <a:prstGeom prst="roundRect">
                <a:avLst>
                  <a:gd name="adj" fmla="val 16667"/>
                </a:avLst>
              </a:prstGeom>
              <a:solidFill>
                <a:srgbClr val="8DA9DB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  <a:reflection stA="28000" endPos="26000" dist="50800" dir="5400000" sy="-100000" algn="bl" rotWithShape="0"/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endParaRPr sz="9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r>
                  <a:rPr lang="en-US" sz="900" b="1" i="1" u="sng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Spokesperson/Chair:</a:t>
                </a:r>
                <a:r>
                  <a:rPr lang="en-US" sz="900" i="1" u="sng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P. Coyle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	                          </a:t>
                </a:r>
                <a:r>
                  <a:rPr lang="en-US" sz="900" b="1" i="1" dirty="0">
                    <a:latin typeface="Calibri"/>
                    <a:ea typeface="Calibri"/>
                    <a:cs typeface="Calibri"/>
                    <a:sym typeface="Calibri"/>
                  </a:rPr>
                  <a:t>Site Manager KM3NeT-Fr: </a:t>
                </a:r>
                <a:r>
                  <a:rPr lang="en-US" sz="900" i="1" dirty="0">
                    <a:latin typeface="Calibri"/>
                    <a:ea typeface="Calibri"/>
                    <a:cs typeface="Calibri"/>
                    <a:sym typeface="Calibri"/>
                  </a:rPr>
                  <a:t>N. </a:t>
                </a:r>
                <a:r>
                  <a:rPr lang="en-US" sz="900" i="1" dirty="0" err="1">
                    <a:latin typeface="Calibri"/>
                    <a:ea typeface="Calibri"/>
                    <a:cs typeface="Calibri"/>
                    <a:sym typeface="Calibri"/>
                  </a:rPr>
                  <a:t>Lumb</a:t>
                </a:r>
                <a:endParaRPr sz="9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r>
                  <a:rPr lang="en-US" sz="900" b="1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Deputy Spokesperson: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R. Coniglione	                         </a:t>
                </a:r>
                <a:r>
                  <a:rPr lang="en-US" sz="1050" b="1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900" b="1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Site Manager KM3NeT-It: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Biagi</a:t>
                </a:r>
                <a:r>
                  <a:rPr lang="en-US" sz="105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</a:p>
              <a:p>
                <a:r>
                  <a:rPr lang="en-US" sz="900" b="1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Technical Project Manager: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M. Lindsey Clark.              </a:t>
                </a:r>
                <a:r>
                  <a:rPr lang="en-US" sz="900" b="1" i="1" dirty="0">
                    <a:latin typeface="Calibri"/>
                    <a:ea typeface="Calibri"/>
                    <a:cs typeface="Calibri"/>
                    <a:sym typeface="Calibri"/>
                  </a:rPr>
                  <a:t> Site Manager KM3NeT-Gr: </a:t>
                </a:r>
                <a:r>
                  <a:rPr lang="en-US" sz="900" i="1" dirty="0">
                    <a:latin typeface="Calibri"/>
                    <a:ea typeface="Calibri"/>
                    <a:cs typeface="Calibri"/>
                    <a:sym typeface="Calibri"/>
                  </a:rPr>
                  <a:t>C. </a:t>
                </a:r>
                <a:r>
                  <a:rPr lang="en-US" sz="900" i="1" dirty="0" err="1">
                    <a:latin typeface="Calibri"/>
                    <a:ea typeface="Calibri"/>
                    <a:cs typeface="Calibri"/>
                    <a:sym typeface="Calibri"/>
                  </a:rPr>
                  <a:t>Markou</a:t>
                </a:r>
                <a:endParaRPr lang="en-US" sz="1050" dirty="0"/>
              </a:p>
              <a:p>
                <a:r>
                  <a:rPr lang="en-US" sz="900" b="1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Physics &amp; Software Manager: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Heijboer</a:t>
                </a:r>
                <a:endParaRPr lang="en-US" sz="1050" dirty="0"/>
              </a:p>
              <a:p>
                <a:endParaRPr sz="9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"/>
              <p:cNvSpPr/>
              <p:nvPr/>
            </p:nvSpPr>
            <p:spPr>
              <a:xfrm>
                <a:off x="3490700" y="64946"/>
                <a:ext cx="2926391" cy="5166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sx="99000" sy="99000" algn="tl" rotWithShape="0">
                  <a:srgbClr val="000000">
                    <a:alpha val="40000"/>
                  </a:srgbClr>
                </a:outerShdw>
                <a:reflection stA="30000" endPos="15000" dist="50800" dir="5400000" sy="-100000" algn="bl" rotWithShape="0"/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135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Resource Review Board</a:t>
                </a:r>
                <a:endParaRPr sz="1050"/>
              </a:p>
              <a:p>
                <a:pPr algn="ctr"/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Chair: S. Bentvelsen</a:t>
                </a:r>
                <a:endParaRPr sz="1050"/>
              </a:p>
            </p:txBody>
          </p:sp>
          <p:sp>
            <p:nvSpPr>
              <p:cNvPr id="96" name="Google Shape;96;p1"/>
              <p:cNvSpPr/>
              <p:nvPr/>
            </p:nvSpPr>
            <p:spPr>
              <a:xfrm>
                <a:off x="3821213" y="1575696"/>
                <a:ext cx="2155615" cy="463084"/>
              </a:xfrm>
              <a:prstGeom prst="roundRect">
                <a:avLst>
                  <a:gd name="adj" fmla="val 16667"/>
                </a:avLst>
              </a:prstGeom>
              <a:solidFill>
                <a:srgbClr val="DDEAF6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  <a:reflection stA="30000" endPos="15000" dist="50800" dir="5400000" sy="-100000" algn="bl" rotWithShape="0"/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135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Institute Board</a:t>
                </a:r>
                <a:endParaRPr sz="1050"/>
              </a:p>
              <a:p>
                <a:pPr algn="ctr"/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Chair: U. Katz</a:t>
                </a:r>
                <a:endParaRPr sz="1050"/>
              </a:p>
            </p:txBody>
          </p:sp>
          <p:sp>
            <p:nvSpPr>
              <p:cNvPr id="97" name="Google Shape;97;p1"/>
              <p:cNvSpPr/>
              <p:nvPr/>
            </p:nvSpPr>
            <p:spPr>
              <a:xfrm>
                <a:off x="5284279" y="2297971"/>
                <a:ext cx="3682142" cy="909456"/>
              </a:xfrm>
              <a:prstGeom prst="roundRect">
                <a:avLst>
                  <a:gd name="adj" fmla="val 16667"/>
                </a:avLst>
              </a:prstGeom>
              <a:solidFill>
                <a:srgbClr val="DDEAF6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sx="99000" sy="99000" algn="tl" rotWithShape="0">
                  <a:srgbClr val="000000">
                    <a:alpha val="40000"/>
                  </a:srgbClr>
                </a:outerShdw>
                <a:reflection stA="30000" endPos="15000" dist="50800" dir="5400000" sy="-100000" algn="bl" rotWithShape="0"/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r>
                  <a:rPr lang="en-US" sz="9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Publication Committee: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Margiotta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/E.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Tzamariudaki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9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Conference Committee: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Markou</a:t>
                </a:r>
                <a:endParaRPr sz="1050" dirty="0"/>
              </a:p>
              <a:p>
                <a:r>
                  <a:rPr lang="en-US" sz="9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Outreach Committee: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Circella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/G. De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Wasseige</a:t>
                </a:r>
                <a:endParaRPr sz="1050" dirty="0"/>
              </a:p>
              <a:p>
                <a:r>
                  <a:rPr lang="en-US" sz="9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Open Science Committee:</a:t>
                </a:r>
                <a:r>
                  <a:rPr lang="en-US" sz="900" b="1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J. Schnabel/ R.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Gracia</a:t>
                </a:r>
                <a:endParaRPr sz="1050" dirty="0"/>
              </a:p>
            </p:txBody>
          </p:sp>
          <p:sp>
            <p:nvSpPr>
              <p:cNvPr id="98" name="Google Shape;98;p1"/>
              <p:cNvSpPr/>
              <p:nvPr/>
            </p:nvSpPr>
            <p:spPr>
              <a:xfrm>
                <a:off x="6057244" y="4899218"/>
                <a:ext cx="5044638" cy="1805686"/>
              </a:xfrm>
              <a:prstGeom prst="roundRect">
                <a:avLst>
                  <a:gd name="adj" fmla="val 16667"/>
                </a:avLst>
              </a:prstGeom>
              <a:solidFill>
                <a:srgbClr val="8DA9DB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  <a:reflection stA="28000" endPos="26000" dist="50800" dir="5400000" sy="-100000" algn="bl" rotWithShape="0"/>
              </a:effectLst>
            </p:spPr>
            <p:txBody>
              <a:bodyPr spcFirstLastPara="1" wrap="square" lIns="0" tIns="8100" rIns="68569" bIns="34275" anchor="t" anchorCtr="1">
                <a:noAutofit/>
              </a:bodyPr>
              <a:lstStyle/>
              <a:p>
                <a:endParaRPr sz="825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1"/>
              <p:cNvSpPr/>
              <p:nvPr/>
            </p:nvSpPr>
            <p:spPr>
              <a:xfrm>
                <a:off x="1167933" y="2279361"/>
                <a:ext cx="3281112" cy="906066"/>
              </a:xfrm>
              <a:prstGeom prst="roundRect">
                <a:avLst>
                  <a:gd name="adj" fmla="val 16667"/>
                </a:avLst>
              </a:prstGeom>
              <a:solidFill>
                <a:srgbClr val="DDEAF6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sx="99000" sy="99000" algn="tl" rotWithShape="0">
                  <a:srgbClr val="000000">
                    <a:alpha val="40000"/>
                  </a:srgbClr>
                </a:outerShdw>
                <a:reflection stA="30000" endPos="15000" dist="50800" dir="5400000" sy="-100000" algn="bl" rotWithShape="0"/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r>
                  <a:rPr lang="en-US" sz="9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GNN Liaison Officer: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U. Katz</a:t>
                </a:r>
                <a:endParaRPr sz="1050" dirty="0"/>
              </a:p>
              <a:p>
                <a:r>
                  <a:rPr lang="en-US" sz="9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EU Liaison Officer: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M. de Jong</a:t>
                </a:r>
                <a:endParaRPr sz="1050" dirty="0"/>
              </a:p>
              <a:p>
                <a:r>
                  <a:rPr lang="en-US" sz="9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QA/QC Manager</a:t>
                </a:r>
                <a:r>
                  <a:rPr lang="en-US" sz="900" b="1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TBD</a:t>
                </a:r>
                <a:endParaRPr sz="1050" dirty="0"/>
              </a:p>
              <a:p>
                <a:r>
                  <a:rPr lang="en-US" sz="9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Early Career scientists: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Mancsak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/ J. Schnabel </a:t>
                </a:r>
                <a:endParaRPr sz="1050" dirty="0"/>
              </a:p>
            </p:txBody>
          </p:sp>
          <p:sp>
            <p:nvSpPr>
              <p:cNvPr id="100" name="Google Shape;100;p1"/>
              <p:cNvSpPr/>
              <p:nvPr/>
            </p:nvSpPr>
            <p:spPr>
              <a:xfrm>
                <a:off x="5512149" y="891035"/>
                <a:ext cx="3562418" cy="45329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sx="99000" sy="99000" algn="tl" rotWithShape="0">
                  <a:srgbClr val="000000">
                    <a:alpha val="40000"/>
                  </a:srgbClr>
                </a:outerShdw>
                <a:reflection stA="30000" endPos="15000" dist="50800" dir="5400000" sy="-100000" algn="bl" rotWithShape="0"/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90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Scientific and Technical Advisory Committee</a:t>
                </a:r>
                <a:endParaRPr sz="1050"/>
              </a:p>
              <a:p>
                <a:pPr algn="ctr"/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Chair: D. Bortoletto</a:t>
                </a:r>
                <a:endParaRPr sz="105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"/>
              <p:cNvSpPr txBox="1"/>
              <p:nvPr/>
            </p:nvSpPr>
            <p:spPr>
              <a:xfrm rot="16200000">
                <a:off x="10728862" y="493021"/>
                <a:ext cx="1274435" cy="369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350" b="1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Oversight</a:t>
                </a:r>
                <a:endParaRPr sz="1050"/>
              </a:p>
            </p:txBody>
          </p:sp>
          <p:sp>
            <p:nvSpPr>
              <p:cNvPr id="102" name="Google Shape;102;p1"/>
              <p:cNvSpPr txBox="1"/>
              <p:nvPr/>
            </p:nvSpPr>
            <p:spPr>
              <a:xfrm rot="16200000">
                <a:off x="10584008" y="2046552"/>
                <a:ext cx="1564144" cy="646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350" b="1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Governance</a:t>
                </a:r>
                <a:endParaRPr sz="1050"/>
              </a:p>
            </p:txBody>
          </p:sp>
          <p:sp>
            <p:nvSpPr>
              <p:cNvPr id="103" name="Google Shape;103;p1"/>
              <p:cNvSpPr txBox="1"/>
              <p:nvPr/>
            </p:nvSpPr>
            <p:spPr>
              <a:xfrm rot="16200000">
                <a:off x="9936959" y="4901131"/>
                <a:ext cx="2858242" cy="369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350" b="1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Executive Management</a:t>
                </a:r>
                <a:endParaRPr sz="1050"/>
              </a:p>
            </p:txBody>
          </p:sp>
          <p:sp>
            <p:nvSpPr>
              <p:cNvPr id="104" name="Google Shape;104;p1"/>
              <p:cNvSpPr txBox="1"/>
              <p:nvPr/>
            </p:nvSpPr>
            <p:spPr>
              <a:xfrm>
                <a:off x="10927597" y="6553189"/>
                <a:ext cx="742107" cy="215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600" i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24/01/22</a:t>
                </a:r>
                <a:endParaRPr sz="1050"/>
              </a:p>
            </p:txBody>
          </p:sp>
          <p:sp>
            <p:nvSpPr>
              <p:cNvPr id="105" name="Google Shape;105;p1"/>
              <p:cNvSpPr/>
              <p:nvPr/>
            </p:nvSpPr>
            <p:spPr>
              <a:xfrm>
                <a:off x="1830804" y="896293"/>
                <a:ext cx="2354868" cy="449221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sx="99000" sy="99000" algn="tl" rotWithShape="0">
                  <a:srgbClr val="000000">
                    <a:alpha val="40000"/>
                  </a:srgbClr>
                </a:outerShdw>
                <a:reflection stA="30000" endPos="15000" dist="50800" dir="5400000" sy="-100000" algn="bl" rotWithShape="0"/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90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Financial Resource Manager</a:t>
                </a:r>
                <a:br>
                  <a:rPr lang="en-US" sz="825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A. van Rijn</a:t>
                </a:r>
                <a:endParaRPr sz="825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"/>
              <p:cNvSpPr/>
              <p:nvPr/>
            </p:nvSpPr>
            <p:spPr>
              <a:xfrm>
                <a:off x="230814" y="4899219"/>
                <a:ext cx="3562572" cy="1884068"/>
              </a:xfrm>
              <a:prstGeom prst="roundRect">
                <a:avLst>
                  <a:gd name="adj" fmla="val 16667"/>
                </a:avLst>
              </a:prstGeom>
              <a:solidFill>
                <a:srgbClr val="8DA9DB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  <a:reflection stA="28000" endPos="26000" dist="50800" dir="5400000" sy="-100000" algn="bl" rotWithShape="0"/>
              </a:effectLst>
            </p:spPr>
            <p:txBody>
              <a:bodyPr spcFirstLastPara="1" wrap="square" lIns="0" tIns="8100" rIns="68569" bIns="34275" anchor="t" anchorCtr="1">
                <a:noAutofit/>
              </a:bodyPr>
              <a:lstStyle/>
              <a:p>
                <a:endParaRPr sz="9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r>
                  <a:rPr lang="en-US" sz="900" i="1" u="sng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Chair: A. </a:t>
                </a:r>
                <a:r>
                  <a:rPr lang="en-US" sz="900" i="1" u="sng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Heijboer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Astronomy:</a:t>
                </a:r>
                <a:r>
                  <a:rPr lang="en-US" sz="1050" dirty="0">
                    <a:ea typeface="Calibri"/>
                  </a:rPr>
                  <a:t>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Dornic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/G. Illuminati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Oscillations: </a:t>
                </a:r>
                <a:r>
                  <a:rPr lang="en-US" sz="1050" dirty="0">
                    <a:ea typeface="Calibri"/>
                  </a:rPr>
                  <a:t> 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J. Brunner/J. Coelho</a:t>
                </a:r>
                <a:b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Dark Matter/Exotics: S.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Gozzini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/Y.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Tayalati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Software/computing: K. Graf/M.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Bouwhuis</a:t>
                </a:r>
                <a:b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Processing/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DataQuality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 L. Fusco/A. Domi</a:t>
                </a:r>
                <a:b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Simulations:  C. Distefano</a:t>
                </a:r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Cosmic Rays: R. Bruijn</a:t>
                </a:r>
                <a:endParaRPr sz="1050" dirty="0"/>
              </a:p>
              <a:p>
                <a:endParaRPr sz="825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7" name="Google Shape;107;p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3505" y="-37294"/>
                <a:ext cx="800459" cy="8284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8" name="Google Shape;108;p1"/>
              <p:cNvSpPr/>
              <p:nvPr/>
            </p:nvSpPr>
            <p:spPr>
              <a:xfrm>
                <a:off x="419968" y="4889815"/>
                <a:ext cx="3081293" cy="338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120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Science Steering Committee</a:t>
                </a:r>
                <a:endParaRPr sz="135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9" name="Google Shape;109;p1"/>
              <p:cNvSpPr/>
              <p:nvPr/>
            </p:nvSpPr>
            <p:spPr>
              <a:xfrm>
                <a:off x="7025326" y="4883830"/>
                <a:ext cx="3180680" cy="338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120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Technical Steering Committee</a:t>
                </a:r>
                <a:endParaRPr sz="1050" i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0" name="Google Shape;110;p1"/>
              <p:cNvSpPr/>
              <p:nvPr/>
            </p:nvSpPr>
            <p:spPr>
              <a:xfrm>
                <a:off x="8576141" y="5339435"/>
                <a:ext cx="2596564" cy="1384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DU integration: D. van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Eijk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/C.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Mollo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*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Mechanics: E.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Berbee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Electronics: D. Real/ D. Calvo*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PMT: P.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Migliozzi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DOM integration: D.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Vivolo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DAQ: T.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Chiarusi</a:t>
                </a: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"/>
              <p:cNvSpPr/>
              <p:nvPr/>
            </p:nvSpPr>
            <p:spPr>
              <a:xfrm>
                <a:off x="6128067" y="5155729"/>
                <a:ext cx="4845918" cy="1546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900" i="1" u="sng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Chair: P. Coyle/M. Lindsey Clark</a:t>
                </a:r>
                <a:endParaRPr sz="1050"/>
              </a:p>
              <a:p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Qualification: S. Henry</a:t>
                </a:r>
                <a:endParaRPr sz="1050"/>
              </a:p>
              <a:p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Power system: R. Cocimano/C.Nicolau*</a:t>
                </a:r>
                <a:endParaRPr sz="1050"/>
              </a:p>
              <a:p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Optical system: A. D’Amico</a:t>
                </a:r>
                <a:endParaRPr sz="1050"/>
              </a:p>
              <a:p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Calibration: D. Samtleben/R. Lahmann*</a:t>
                </a:r>
                <a:endParaRPr sz="1050"/>
              </a:p>
              <a:p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BM integration: I. Sgura</a:t>
                </a:r>
                <a:endParaRPr sz="1050"/>
              </a:p>
              <a:p>
                <a:r>
                  <a:rPr lang="en-US" sz="9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Det operations: A. Enzenhofer/P. Piattelli</a:t>
                </a:r>
                <a:endParaRPr sz="1050"/>
              </a:p>
              <a:p>
                <a:r>
                  <a:rPr lang="en-US" sz="788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* Deputy Coordinator</a:t>
                </a:r>
                <a:endParaRPr sz="1050"/>
              </a:p>
            </p:txBody>
          </p:sp>
          <p:sp>
            <p:nvSpPr>
              <p:cNvPr id="112" name="Google Shape;112;p1"/>
              <p:cNvSpPr/>
              <p:nvPr/>
            </p:nvSpPr>
            <p:spPr>
              <a:xfrm>
                <a:off x="3836069" y="3407827"/>
                <a:ext cx="2446504" cy="369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135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Management Team</a:t>
                </a:r>
                <a:endParaRPr sz="135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3" name="Google Shape;113;p1"/>
              <p:cNvSpPr/>
              <p:nvPr/>
            </p:nvSpPr>
            <p:spPr>
              <a:xfrm>
                <a:off x="3925174" y="4899218"/>
                <a:ext cx="2036596" cy="1805687"/>
              </a:xfrm>
              <a:prstGeom prst="roundRect">
                <a:avLst>
                  <a:gd name="adj" fmla="val 16667"/>
                </a:avLst>
              </a:prstGeom>
              <a:solidFill>
                <a:srgbClr val="8DA9DB"/>
              </a:solidFill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  <a:reflection stA="28000" endPos="26000" dist="50800" dir="5400000" sy="-100000" algn="bl" rotWithShape="0"/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endParaRPr sz="900" i="1" u="sng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r>
                  <a:rPr lang="en-US" sz="900" i="1" u="sng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Chair: M. Lindsey Clark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Procurement Manager: M.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Circella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System Engineer: E.J.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Buis</a:t>
                </a:r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/S. Henry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R.A.M.S Manager: TBD</a:t>
                </a:r>
                <a:endParaRPr sz="1050" dirty="0"/>
              </a:p>
              <a:p>
                <a:r>
                  <a:rPr lang="en-US" sz="9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Project Control </a:t>
                </a:r>
                <a:r>
                  <a:rPr lang="en-US" sz="9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Officer:TBD</a:t>
                </a:r>
                <a:endParaRPr sz="1050" dirty="0"/>
              </a:p>
              <a:p>
                <a:pPr algn="ctr"/>
                <a:endParaRPr sz="9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/>
                <a:endParaRPr sz="825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4" name="Google Shape;114;p1"/>
            <p:cNvSpPr/>
            <p:nvPr/>
          </p:nvSpPr>
          <p:spPr>
            <a:xfrm>
              <a:off x="3338123" y="4576541"/>
              <a:ext cx="1149594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2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Office</a:t>
              </a:r>
              <a:endParaRPr sz="1050" i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 rot="10800000">
              <a:off x="3864166" y="1368646"/>
              <a:ext cx="111131" cy="727772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 rot="10800000">
              <a:off x="4701997" y="1374164"/>
              <a:ext cx="111131" cy="208758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 rot="10800000">
              <a:off x="3083804" y="1377353"/>
              <a:ext cx="111131" cy="208758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 rot="10800000">
              <a:off x="3864168" y="2472601"/>
              <a:ext cx="111130" cy="1027520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 rot="10800000">
              <a:off x="4419202" y="2471767"/>
              <a:ext cx="103027" cy="184923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 rot="10800000">
              <a:off x="3266897" y="2468822"/>
              <a:ext cx="103027" cy="192887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 rot="10800000">
              <a:off x="3857243" y="4341105"/>
              <a:ext cx="124979" cy="253915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 rot="10800000">
              <a:off x="5212871" y="4331528"/>
              <a:ext cx="124979" cy="253915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 rot="10800000">
              <a:off x="2432387" y="4336916"/>
              <a:ext cx="124979" cy="253915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 rot="5400000">
              <a:off x="6291450" y="3824347"/>
              <a:ext cx="135872" cy="221318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5337850" y="1014144"/>
              <a:ext cx="1698745" cy="3399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sx="99000" sy="99000" algn="tl" rotWithShape="0">
                <a:srgbClr val="000000">
                  <a:alpha val="40000"/>
                </a:srgbClr>
              </a:outerShdw>
              <a:reflection stA="30000" endPos="15000" dist="50800" dir="5400000" sy="-100000" algn="bl" rotWithShape="0"/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9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Ethics Committee</a:t>
              </a:r>
              <a:endParaRPr sz="1050"/>
            </a:p>
            <a:p>
              <a:pPr algn="ctr"/>
              <a:r>
                <a:rPr lang="en-US" sz="9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Chair: TBD</a:t>
              </a:r>
              <a:endParaRPr sz="10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 rot="5400000">
              <a:off x="5139733" y="1023329"/>
              <a:ext cx="111131" cy="271248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213F76"/>
                </a:gs>
                <a:gs pos="8000">
                  <a:srgbClr val="213F76"/>
                </a:gs>
                <a:gs pos="36000">
                  <a:srgbClr val="2F5CAB"/>
                </a:gs>
                <a:gs pos="90000">
                  <a:srgbClr val="9CC2E5"/>
                </a:gs>
                <a:gs pos="100000">
                  <a:srgbClr val="9CC2E5"/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08;p3">
              <a:extLst>
                <a:ext uri="{FF2B5EF4-FFF2-40B4-BE49-F238E27FC236}">
                  <a16:creationId xmlns:a16="http://schemas.microsoft.com/office/drawing/2014/main" id="{D670A285-7FB6-9643-B386-98119D45FB57}"/>
                </a:ext>
              </a:extLst>
            </p:cNvPr>
            <p:cNvSpPr/>
            <p:nvPr/>
          </p:nvSpPr>
          <p:spPr>
            <a:xfrm>
              <a:off x="5401860" y="2693681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08;p3">
              <a:extLst>
                <a:ext uri="{FF2B5EF4-FFF2-40B4-BE49-F238E27FC236}">
                  <a16:creationId xmlns:a16="http://schemas.microsoft.com/office/drawing/2014/main" id="{FB29EE36-9193-B942-B4DD-4DC08B1336E7}"/>
                </a:ext>
              </a:extLst>
            </p:cNvPr>
            <p:cNvSpPr/>
            <p:nvPr/>
          </p:nvSpPr>
          <p:spPr>
            <a:xfrm>
              <a:off x="5275360" y="2974853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08;p3">
              <a:extLst>
                <a:ext uri="{FF2B5EF4-FFF2-40B4-BE49-F238E27FC236}">
                  <a16:creationId xmlns:a16="http://schemas.microsoft.com/office/drawing/2014/main" id="{9CB48A41-6FFD-484E-8838-9F9CF1D1CC13}"/>
                </a:ext>
              </a:extLst>
            </p:cNvPr>
            <p:cNvSpPr/>
            <p:nvPr/>
          </p:nvSpPr>
          <p:spPr>
            <a:xfrm>
              <a:off x="5415957" y="5110421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08;p3">
              <a:extLst>
                <a:ext uri="{FF2B5EF4-FFF2-40B4-BE49-F238E27FC236}">
                  <a16:creationId xmlns:a16="http://schemas.microsoft.com/office/drawing/2014/main" id="{6A442C8D-764C-1641-8631-C0B73E557CCF}"/>
                </a:ext>
              </a:extLst>
            </p:cNvPr>
            <p:cNvSpPr/>
            <p:nvPr/>
          </p:nvSpPr>
          <p:spPr>
            <a:xfrm>
              <a:off x="3077920" y="5137981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08;p3">
              <a:extLst>
                <a:ext uri="{FF2B5EF4-FFF2-40B4-BE49-F238E27FC236}">
                  <a16:creationId xmlns:a16="http://schemas.microsoft.com/office/drawing/2014/main" id="{78DB9732-4A56-9443-8E0F-D59B10ED9E19}"/>
                </a:ext>
              </a:extLst>
            </p:cNvPr>
            <p:cNvSpPr/>
            <p:nvPr/>
          </p:nvSpPr>
          <p:spPr>
            <a:xfrm>
              <a:off x="1551387" y="5553749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08;p3">
              <a:extLst>
                <a:ext uri="{FF2B5EF4-FFF2-40B4-BE49-F238E27FC236}">
                  <a16:creationId xmlns:a16="http://schemas.microsoft.com/office/drawing/2014/main" id="{265D3C10-D522-9347-A4E6-81578F57C90E}"/>
                </a:ext>
              </a:extLst>
            </p:cNvPr>
            <p:cNvSpPr/>
            <p:nvPr/>
          </p:nvSpPr>
          <p:spPr>
            <a:xfrm>
              <a:off x="1677092" y="4985007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08;p3">
              <a:extLst>
                <a:ext uri="{FF2B5EF4-FFF2-40B4-BE49-F238E27FC236}">
                  <a16:creationId xmlns:a16="http://schemas.microsoft.com/office/drawing/2014/main" id="{9DE510FF-6DE2-CB46-B625-41D671FFCC7C}"/>
                </a:ext>
              </a:extLst>
            </p:cNvPr>
            <p:cNvSpPr/>
            <p:nvPr/>
          </p:nvSpPr>
          <p:spPr>
            <a:xfrm>
              <a:off x="1176092" y="5691469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08;p3">
              <a:extLst>
                <a:ext uri="{FF2B5EF4-FFF2-40B4-BE49-F238E27FC236}">
                  <a16:creationId xmlns:a16="http://schemas.microsoft.com/office/drawing/2014/main" id="{5E307F31-F1BD-354C-8AEA-04934AEB54E4}"/>
                </a:ext>
              </a:extLst>
            </p:cNvPr>
            <p:cNvSpPr/>
            <p:nvPr/>
          </p:nvSpPr>
          <p:spPr>
            <a:xfrm>
              <a:off x="2673550" y="3882383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08;p3">
              <a:extLst>
                <a:ext uri="{FF2B5EF4-FFF2-40B4-BE49-F238E27FC236}">
                  <a16:creationId xmlns:a16="http://schemas.microsoft.com/office/drawing/2014/main" id="{472FFECF-0840-A443-AD8A-9C1C9E8A36CC}"/>
                </a:ext>
              </a:extLst>
            </p:cNvPr>
            <p:cNvSpPr/>
            <p:nvPr/>
          </p:nvSpPr>
          <p:spPr>
            <a:xfrm>
              <a:off x="5452974" y="5525028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08;p3">
              <a:extLst>
                <a:ext uri="{FF2B5EF4-FFF2-40B4-BE49-F238E27FC236}">
                  <a16:creationId xmlns:a16="http://schemas.microsoft.com/office/drawing/2014/main" id="{208EB4F6-F4F8-A843-B531-2546169E65FE}"/>
                </a:ext>
              </a:extLst>
            </p:cNvPr>
            <p:cNvSpPr/>
            <p:nvPr/>
          </p:nvSpPr>
          <p:spPr>
            <a:xfrm>
              <a:off x="6883545" y="5511709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08;p3">
              <a:extLst>
                <a:ext uri="{FF2B5EF4-FFF2-40B4-BE49-F238E27FC236}">
                  <a16:creationId xmlns:a16="http://schemas.microsoft.com/office/drawing/2014/main" id="{F71D2546-8276-0441-B306-44C9A391DAEC}"/>
                </a:ext>
              </a:extLst>
            </p:cNvPr>
            <p:cNvSpPr/>
            <p:nvPr/>
          </p:nvSpPr>
          <p:spPr>
            <a:xfrm>
              <a:off x="6973519" y="5815249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08;p3">
              <a:extLst>
                <a:ext uri="{FF2B5EF4-FFF2-40B4-BE49-F238E27FC236}">
                  <a16:creationId xmlns:a16="http://schemas.microsoft.com/office/drawing/2014/main" id="{594B7939-69AA-914D-B3DE-2F28A7CB8437}"/>
                </a:ext>
              </a:extLst>
            </p:cNvPr>
            <p:cNvSpPr/>
            <p:nvPr/>
          </p:nvSpPr>
          <p:spPr>
            <a:xfrm>
              <a:off x="6109783" y="5654837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08;p3">
              <a:extLst>
                <a:ext uri="{FF2B5EF4-FFF2-40B4-BE49-F238E27FC236}">
                  <a16:creationId xmlns:a16="http://schemas.microsoft.com/office/drawing/2014/main" id="{FBDAF63C-1B29-5B42-AF42-F81D5E6F90A1}"/>
                </a:ext>
              </a:extLst>
            </p:cNvPr>
            <p:cNvSpPr/>
            <p:nvPr/>
          </p:nvSpPr>
          <p:spPr>
            <a:xfrm>
              <a:off x="5145626" y="3867070"/>
              <a:ext cx="804317" cy="202176"/>
            </a:xfrm>
            <a:prstGeom prst="ellipse">
              <a:avLst/>
            </a:prstGeom>
            <a:noFill/>
            <a:ln w="26425" cap="flat" cmpd="sng">
              <a:solidFill>
                <a:srgbClr val="FF260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38100" dist="25400" dir="27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52E89449-27ED-5945-88FD-B488DCD9C6A8}"/>
              </a:ext>
            </a:extLst>
          </p:cNvPr>
          <p:cNvSpPr/>
          <p:nvPr/>
        </p:nvSpPr>
        <p:spPr>
          <a:xfrm>
            <a:off x="2314300" y="-25642"/>
            <a:ext cx="4483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KM3NeT ORGANIZATION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56" name="Google Shape;108;p3">
            <a:extLst>
              <a:ext uri="{FF2B5EF4-FFF2-40B4-BE49-F238E27FC236}">
                <a16:creationId xmlns:a16="http://schemas.microsoft.com/office/drawing/2014/main" id="{5D7853A5-D297-5846-9AC5-FB3ED415CF92}"/>
              </a:ext>
            </a:extLst>
          </p:cNvPr>
          <p:cNvSpPr/>
          <p:nvPr/>
        </p:nvSpPr>
        <p:spPr>
          <a:xfrm>
            <a:off x="7364488" y="5674014"/>
            <a:ext cx="804317" cy="202176"/>
          </a:xfrm>
          <a:prstGeom prst="ellipse">
            <a:avLst/>
          </a:prstGeom>
          <a:noFill/>
          <a:ln w="26425" cap="flat" cmpd="sng">
            <a:solidFill>
              <a:srgbClr val="FF26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108;p3">
            <a:extLst>
              <a:ext uri="{FF2B5EF4-FFF2-40B4-BE49-F238E27FC236}">
                <a16:creationId xmlns:a16="http://schemas.microsoft.com/office/drawing/2014/main" id="{CEFE195F-8E06-1A4B-927C-ED18B291CAB7}"/>
              </a:ext>
            </a:extLst>
          </p:cNvPr>
          <p:cNvSpPr/>
          <p:nvPr/>
        </p:nvSpPr>
        <p:spPr>
          <a:xfrm>
            <a:off x="6193614" y="5094148"/>
            <a:ext cx="804317" cy="202176"/>
          </a:xfrm>
          <a:prstGeom prst="ellipse">
            <a:avLst/>
          </a:prstGeom>
          <a:noFill/>
          <a:ln w="26425" cap="flat" cmpd="sng">
            <a:solidFill>
              <a:srgbClr val="FF26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108;p3">
            <a:extLst>
              <a:ext uri="{FF2B5EF4-FFF2-40B4-BE49-F238E27FC236}">
                <a16:creationId xmlns:a16="http://schemas.microsoft.com/office/drawing/2014/main" id="{2E27DE61-0A17-D44E-B884-911CE4132F5B}"/>
              </a:ext>
            </a:extLst>
          </p:cNvPr>
          <p:cNvSpPr/>
          <p:nvPr/>
        </p:nvSpPr>
        <p:spPr>
          <a:xfrm>
            <a:off x="7843988" y="4982638"/>
            <a:ext cx="804317" cy="202176"/>
          </a:xfrm>
          <a:prstGeom prst="ellipse">
            <a:avLst/>
          </a:prstGeom>
          <a:noFill/>
          <a:ln w="26425" cap="flat" cmpd="sng">
            <a:solidFill>
              <a:srgbClr val="FF26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" descr="20210412-PP-D53-ORIG-11902 - Version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8992" y="2501569"/>
            <a:ext cx="2509274" cy="334569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2932231" y="-19237"/>
            <a:ext cx="3536512" cy="562571"/>
          </a:xfrm>
          <a:prstGeom prst="rect">
            <a:avLst/>
          </a:prstGeom>
          <a:noFill/>
          <a:ln>
            <a:noFill/>
          </a:ln>
          <a:effectLst>
            <a:outerShdw blurRad="1270000" rotWithShape="0">
              <a:srgbClr val="000000"/>
            </a:outerShdw>
          </a:effectLst>
        </p:spPr>
        <p:txBody>
          <a:bodyPr spcFirstLastPara="1" wrap="square" lIns="20075" tIns="20075" rIns="20075" bIns="200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venir"/>
              <a:buNone/>
            </a:pPr>
            <a:r>
              <a:rPr lang="it-IT" dirty="0">
                <a:latin typeface="Avenir"/>
                <a:ea typeface="Avenir"/>
                <a:cs typeface="Avenir"/>
                <a:sym typeface="Avenir"/>
              </a:rPr>
              <a:t>THE TECHNOLOGY</a:t>
            </a:r>
            <a:endParaRPr dirty="0"/>
          </a:p>
        </p:txBody>
      </p:sp>
      <p:grpSp>
        <p:nvGrpSpPr>
          <p:cNvPr id="125" name="Google Shape;125;p4"/>
          <p:cNvGrpSpPr/>
          <p:nvPr/>
        </p:nvGrpSpPr>
        <p:grpSpPr>
          <a:xfrm>
            <a:off x="-4875" y="608114"/>
            <a:ext cx="9150101" cy="238947"/>
            <a:chOff x="0" y="0"/>
            <a:chExt cx="9150099" cy="238946"/>
          </a:xfrm>
        </p:grpSpPr>
        <p:sp>
          <p:nvSpPr>
            <p:cNvPr id="126" name="Google Shape;126;p4"/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4"/>
          <p:cNvSpPr txBox="1">
            <a:spLocks noGrp="1"/>
          </p:cNvSpPr>
          <p:nvPr>
            <p:ph type="sldNum" idx="4294967295"/>
          </p:nvPr>
        </p:nvSpPr>
        <p:spPr>
          <a:xfrm>
            <a:off x="231228" y="623817"/>
            <a:ext cx="127001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</a:pPr>
            <a:fld id="{00000000-1234-1234-1234-123412341234}" type="slidenum">
              <a:rPr lang="it-IT" sz="900" b="0">
                <a:latin typeface="Avenir"/>
                <a:ea typeface="Avenir"/>
                <a:cs typeface="Avenir"/>
                <a:sym typeface="Avenir"/>
              </a:rPr>
              <a:t>5</a:t>
            </a:fld>
            <a:endParaRPr sz="9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85760" y="857541"/>
            <a:ext cx="7515274" cy="145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None/>
            </a:pPr>
            <a:r>
              <a:rPr lang="it-IT" sz="2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The basic elements:</a:t>
            </a:r>
            <a:endParaRPr/>
          </a:p>
          <a:p>
            <a:pPr marL="771978" marR="0" lvl="1" indent="-3020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20"/>
              <a:buFont typeface="Avenir"/>
              <a:buChar char="•"/>
            </a:pPr>
            <a:r>
              <a:rPr lang="it-IT" sz="1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Optical sensors 👉 DOMs </a:t>
            </a:r>
            <a:r>
              <a:rPr lang="it-IT"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(Digital Optical Module)</a:t>
            </a:r>
            <a:endParaRPr/>
          </a:p>
          <a:p>
            <a:pPr marL="771978" marR="0" lvl="1" indent="-3020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20"/>
              <a:buFont typeface="Avenir"/>
              <a:buChar char="•"/>
            </a:pPr>
            <a:r>
              <a:rPr lang="it-IT" sz="1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Strings 👉 DU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(Detection Unit)</a:t>
            </a:r>
            <a:endParaRPr/>
          </a:p>
          <a:p>
            <a:pPr marL="771978" marR="0" lvl="1" indent="-3020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20"/>
              <a:buFont typeface="Avenir"/>
              <a:buChar char="•"/>
            </a:pPr>
            <a:r>
              <a:rPr lang="it-IT" sz="1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Seafloor network 👉 Electro-optical cables and JBs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(Junction Boxes)</a:t>
            </a:r>
            <a:endParaRPr/>
          </a:p>
        </p:txBody>
      </p:sp>
      <p:pic>
        <p:nvPicPr>
          <p:cNvPr id="130" name="Google Shape;130;p4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69" y="2501569"/>
            <a:ext cx="1991321" cy="178593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>
            <a:off x="128303" y="4488454"/>
            <a:ext cx="2207988" cy="138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</a:pPr>
            <a:r>
              <a:rPr lang="it-IT"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DOM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 is a 17” glass sphere with inside:</a:t>
            </a:r>
            <a:endParaRPr/>
          </a:p>
          <a:p>
            <a:pPr marL="363817" marR="0" lvl="1" indent="-1479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31 3” PMTs (photocathode aerea ≃ 3 × 10” PMTs)</a:t>
            </a:r>
            <a:endParaRPr/>
          </a:p>
          <a:p>
            <a:pPr marL="363817" marR="0" lvl="1" indent="-1479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LED and Piezo</a:t>
            </a:r>
            <a:endParaRPr/>
          </a:p>
          <a:p>
            <a:pPr marL="363817" marR="0" lvl="1" indent="-1479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Front-end electronics -&gt; FPGA</a:t>
            </a:r>
            <a:endParaRPr/>
          </a:p>
        </p:txBody>
      </p:sp>
      <p:pic>
        <p:nvPicPr>
          <p:cNvPr id="132" name="Google Shape;132;p4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4544" y="2367349"/>
            <a:ext cx="1046742" cy="4153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2445006" y="6387256"/>
            <a:ext cx="487225" cy="45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</a:pPr>
            <a:r>
              <a:rPr lang="it-IT"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DU</a:t>
            </a:r>
            <a:endParaRPr/>
          </a:p>
        </p:txBody>
      </p:sp>
      <p:sp>
        <p:nvSpPr>
          <p:cNvPr id="134" name="Google Shape;134;p4"/>
          <p:cNvSpPr txBox="1"/>
          <p:nvPr/>
        </p:nvSpPr>
        <p:spPr>
          <a:xfrm>
            <a:off x="3340269" y="6330935"/>
            <a:ext cx="2207997" cy="34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None/>
            </a:pPr>
            <a:r>
              <a:rPr lang="it-IT" sz="2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18 </a:t>
            </a:r>
            <a:r>
              <a:rPr lang="it-IT" sz="2000" b="0" i="0" u="none" strike="noStrike" cap="none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DOMs</a:t>
            </a:r>
            <a:r>
              <a:rPr lang="it-IT" sz="2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in a DU</a:t>
            </a:r>
            <a:endParaRPr dirty="0"/>
          </a:p>
        </p:txBody>
      </p:sp>
      <p:sp>
        <p:nvSpPr>
          <p:cNvPr id="135" name="Google Shape;135;p4"/>
          <p:cNvSpPr txBox="1"/>
          <p:nvPr/>
        </p:nvSpPr>
        <p:spPr>
          <a:xfrm>
            <a:off x="3414305" y="5456286"/>
            <a:ext cx="866954" cy="3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None/>
            </a:pPr>
            <a:r>
              <a:rPr lang="it-IT" sz="2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Anchor</a:t>
            </a:r>
            <a:endParaRPr/>
          </a:p>
        </p:txBody>
      </p:sp>
      <p:sp>
        <p:nvSpPr>
          <p:cNvPr id="136" name="Google Shape;136;p4"/>
          <p:cNvSpPr txBox="1"/>
          <p:nvPr/>
        </p:nvSpPr>
        <p:spPr>
          <a:xfrm>
            <a:off x="4993863" y="4660570"/>
            <a:ext cx="617526" cy="3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None/>
            </a:pPr>
            <a:r>
              <a:rPr lang="it-IT" sz="2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LOM</a:t>
            </a:r>
            <a:endParaRPr/>
          </a:p>
        </p:txBody>
      </p:sp>
      <p:sp>
        <p:nvSpPr>
          <p:cNvPr id="137" name="Google Shape;137;p4"/>
          <p:cNvSpPr txBox="1"/>
          <p:nvPr/>
        </p:nvSpPr>
        <p:spPr>
          <a:xfrm rot="-5400000">
            <a:off x="2130394" y="4490987"/>
            <a:ext cx="686259" cy="17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</a:pPr>
            <a:r>
              <a:rPr lang="it-IT" sz="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700 m / 200 m</a:t>
            </a:r>
            <a:endParaRPr/>
          </a:p>
        </p:txBody>
      </p:sp>
      <p:sp>
        <p:nvSpPr>
          <p:cNvPr id="138" name="Google Shape;138;p4"/>
          <p:cNvSpPr/>
          <p:nvPr/>
        </p:nvSpPr>
        <p:spPr>
          <a:xfrm>
            <a:off x="47936" y="2393211"/>
            <a:ext cx="2207988" cy="4375437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2379526" y="2393211"/>
            <a:ext cx="3326780" cy="4375437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767400" y="2393211"/>
            <a:ext cx="3295649" cy="4375437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7046674" y="2426938"/>
            <a:ext cx="391822" cy="45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</a:pPr>
            <a:r>
              <a:rPr lang="it-IT"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JB</a:t>
            </a:r>
            <a:endParaRPr/>
          </a:p>
        </p:txBody>
      </p:sp>
      <p:pic>
        <p:nvPicPr>
          <p:cNvPr id="142" name="Google Shape;142;p4" descr="20210409-PP-D53-ORIG-11817.jpg"/>
          <p:cNvPicPr preferRelativeResize="0"/>
          <p:nvPr/>
        </p:nvPicPr>
        <p:blipFill rotWithShape="1">
          <a:blip r:embed="rId6">
            <a:alphaModFix/>
          </a:blip>
          <a:srcRect l="25256" r="21290"/>
          <a:stretch/>
        </p:blipFill>
        <p:spPr>
          <a:xfrm>
            <a:off x="5980196" y="2933512"/>
            <a:ext cx="2869976" cy="357853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4018424" y="5910320"/>
            <a:ext cx="1535482" cy="38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None/>
            </a:pPr>
            <a:r>
              <a:rPr lang="it-IT" sz="2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Base </a:t>
            </a:r>
            <a:r>
              <a:rPr lang="it-IT" sz="2000" b="0" i="0" u="none" strike="noStrike" cap="none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Module</a:t>
            </a:r>
            <a:endParaRPr dirty="0"/>
          </a:p>
        </p:txBody>
      </p:sp>
      <p:cxnSp>
        <p:nvCxnSpPr>
          <p:cNvPr id="144" name="Google Shape;144;p4"/>
          <p:cNvCxnSpPr/>
          <p:nvPr/>
        </p:nvCxnSpPr>
        <p:spPr>
          <a:xfrm rot="10800000">
            <a:off x="4394278" y="5385940"/>
            <a:ext cx="260755" cy="557118"/>
          </a:xfrm>
          <a:prstGeom prst="straightConnector1">
            <a:avLst/>
          </a:prstGeom>
          <a:noFill/>
          <a:ln w="26425" cap="flat" cmpd="sng">
            <a:solidFill>
              <a:srgbClr val="FFFFFF"/>
            </a:solidFill>
            <a:prstDash val="solid"/>
            <a:bevel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/>
          <p:nvPr/>
        </p:nvSpPr>
        <p:spPr>
          <a:xfrm>
            <a:off x="4650363" y="874760"/>
            <a:ext cx="4454377" cy="4873527"/>
          </a:xfrm>
          <a:prstGeom prst="rect">
            <a:avLst/>
          </a:prstGeom>
          <a:solidFill>
            <a:srgbClr val="FFFFFF"/>
          </a:solidFill>
          <a:ln w="26425" cap="flat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5400" dir="27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"/>
          <p:cNvSpPr txBox="1">
            <a:spLocks noGrp="1"/>
          </p:cNvSpPr>
          <p:nvPr>
            <p:ph type="title"/>
          </p:nvPr>
        </p:nvSpPr>
        <p:spPr>
          <a:xfrm>
            <a:off x="2992061" y="12413"/>
            <a:ext cx="3753008" cy="562571"/>
          </a:xfrm>
          <a:prstGeom prst="rect">
            <a:avLst/>
          </a:prstGeom>
          <a:noFill/>
          <a:ln>
            <a:noFill/>
          </a:ln>
          <a:effectLst>
            <a:outerShdw blurRad="1270000" rotWithShape="0">
              <a:srgbClr val="000000"/>
            </a:outerShdw>
          </a:effectLst>
        </p:spPr>
        <p:txBody>
          <a:bodyPr spcFirstLastPara="1" wrap="square" lIns="20075" tIns="20075" rIns="20075" bIns="200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venir"/>
              <a:buNone/>
            </a:pPr>
            <a:r>
              <a:rPr lang="it-IT" dirty="0">
                <a:latin typeface="Avenir"/>
                <a:ea typeface="Avenir"/>
                <a:cs typeface="Avenir"/>
                <a:sym typeface="Avenir"/>
              </a:rPr>
              <a:t>THE DETECTORS</a:t>
            </a:r>
            <a:endParaRPr dirty="0"/>
          </a:p>
        </p:txBody>
      </p:sp>
      <p:grpSp>
        <p:nvGrpSpPr>
          <p:cNvPr id="151" name="Google Shape;151;p5"/>
          <p:cNvGrpSpPr/>
          <p:nvPr/>
        </p:nvGrpSpPr>
        <p:grpSpPr>
          <a:xfrm>
            <a:off x="26655" y="608114"/>
            <a:ext cx="9150101" cy="238947"/>
            <a:chOff x="0" y="0"/>
            <a:chExt cx="9150099" cy="238946"/>
          </a:xfrm>
        </p:grpSpPr>
        <p:sp>
          <p:nvSpPr>
            <p:cNvPr id="152" name="Google Shape;152;p5"/>
            <p:cNvSpPr/>
            <p:nvPr/>
          </p:nvSpPr>
          <p:spPr>
            <a:xfrm>
              <a:off x="0" y="0"/>
              <a:ext cx="597611" cy="236637"/>
            </a:xfrm>
            <a:prstGeom prst="rect">
              <a:avLst/>
            </a:prstGeom>
            <a:solidFill>
              <a:srgbClr val="1E3C6E"/>
            </a:soli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92852" y="2308"/>
              <a:ext cx="8557247" cy="236638"/>
            </a:xfrm>
            <a:prstGeom prst="rect">
              <a:avLst/>
            </a:prstGeom>
            <a:gradFill>
              <a:gsLst>
                <a:gs pos="0">
                  <a:srgbClr val="1B6CBD"/>
                </a:gs>
                <a:gs pos="100000">
                  <a:srgbClr val="1E356C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20075" tIns="20075" rIns="20075" bIns="200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 txBox="1">
            <a:spLocks noGrp="1"/>
          </p:cNvSpPr>
          <p:nvPr>
            <p:ph type="sldNum" idx="4294967295"/>
          </p:nvPr>
        </p:nvSpPr>
        <p:spPr>
          <a:xfrm>
            <a:off x="231228" y="623817"/>
            <a:ext cx="127001" cy="1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</a:pPr>
            <a:fld id="{00000000-1234-1234-1234-123412341234}" type="slidenum">
              <a:rPr lang="it-IT" sz="900" b="0">
                <a:latin typeface="Avenir"/>
                <a:ea typeface="Avenir"/>
                <a:cs typeface="Avenir"/>
                <a:sym typeface="Avenir"/>
              </a:rPr>
              <a:t>6</a:t>
            </a:fld>
            <a:endParaRPr sz="9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5" name="Google Shape;155;p5" descr="Schermata 2021-05-13 alle 11.57.5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031" y="961057"/>
            <a:ext cx="4179094" cy="372368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4960638" y="983009"/>
            <a:ext cx="865786" cy="80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ARCA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(Italy)</a:t>
            </a:r>
            <a:endParaRPr/>
          </a:p>
        </p:txBody>
      </p:sp>
      <p:sp>
        <p:nvSpPr>
          <p:cNvPr id="157" name="Google Shape;157;p5"/>
          <p:cNvSpPr txBox="1"/>
          <p:nvPr/>
        </p:nvSpPr>
        <p:spPr>
          <a:xfrm>
            <a:off x="3482392" y="995709"/>
            <a:ext cx="911201" cy="77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ORCA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(France)</a:t>
            </a:r>
            <a:endParaRPr/>
          </a:p>
        </p:txBody>
      </p:sp>
      <p:cxnSp>
        <p:nvCxnSpPr>
          <p:cNvPr id="158" name="Google Shape;158;p5"/>
          <p:cNvCxnSpPr/>
          <p:nvPr/>
        </p:nvCxnSpPr>
        <p:spPr>
          <a:xfrm>
            <a:off x="839390" y="4384476"/>
            <a:ext cx="1462862" cy="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triangle" w="med" len="med"/>
            <a:tailEnd type="triangle" w="med" len="med"/>
          </a:ln>
        </p:spPr>
      </p:cxnSp>
      <p:sp>
        <p:nvSpPr>
          <p:cNvPr id="159" name="Google Shape;159;p5"/>
          <p:cNvSpPr txBox="1"/>
          <p:nvPr/>
        </p:nvSpPr>
        <p:spPr>
          <a:xfrm>
            <a:off x="1223600" y="4074644"/>
            <a:ext cx="481738" cy="28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200m</a:t>
            </a:r>
            <a:endParaRPr/>
          </a:p>
        </p:txBody>
      </p:sp>
      <p:sp>
        <p:nvSpPr>
          <p:cNvPr id="160" name="Google Shape;160;p5"/>
          <p:cNvSpPr txBox="1"/>
          <p:nvPr/>
        </p:nvSpPr>
        <p:spPr>
          <a:xfrm>
            <a:off x="4674353" y="5916321"/>
            <a:ext cx="4262222" cy="794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rPr>
              <a:t>ARCA</a:t>
            </a:r>
            <a:r>
              <a:rPr lang="it-IT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composed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of 2 building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blocks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of 115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DUs</a:t>
            </a:r>
            <a:r>
              <a:rPr lang="it-IT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each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with 90 m DU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interspacing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and 36m inter DOM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spacing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(Total Volume </a:t>
            </a:r>
            <a:r>
              <a:rPr lang="it-IT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~ 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km</a:t>
            </a:r>
            <a:r>
              <a:rPr lang="it-IT" sz="1600" b="0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sp>
        <p:nvSpPr>
          <p:cNvPr id="161" name="Google Shape;161;p5"/>
          <p:cNvSpPr txBox="1"/>
          <p:nvPr/>
        </p:nvSpPr>
        <p:spPr>
          <a:xfrm>
            <a:off x="242037" y="4947613"/>
            <a:ext cx="4070066" cy="101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it-IT" sz="1600" b="1" i="0" u="none" strike="noStrike" cap="none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rPr>
              <a:t>RCA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composed of 1 building block of 115 DUs with 20 m DU interspacing and 9m inter DOM spacing (7 Mton)</a:t>
            </a:r>
            <a:endParaRPr/>
          </a:p>
        </p:txBody>
      </p:sp>
      <p:sp>
        <p:nvSpPr>
          <p:cNvPr id="162" name="Google Shape;162;p5"/>
          <p:cNvSpPr txBox="1"/>
          <p:nvPr/>
        </p:nvSpPr>
        <p:spPr>
          <a:xfrm>
            <a:off x="8306196" y="1647973"/>
            <a:ext cx="443537" cy="3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JBs</a:t>
            </a:r>
            <a:endParaRPr/>
          </a:p>
        </p:txBody>
      </p:sp>
      <p:cxnSp>
        <p:nvCxnSpPr>
          <p:cNvPr id="163" name="Google Shape;163;p5"/>
          <p:cNvCxnSpPr/>
          <p:nvPr/>
        </p:nvCxnSpPr>
        <p:spPr>
          <a:xfrm flipH="1">
            <a:off x="7741523" y="1867083"/>
            <a:ext cx="185330" cy="56128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164" name="Google Shape;164;p5"/>
          <p:cNvCxnSpPr/>
          <p:nvPr/>
        </p:nvCxnSpPr>
        <p:spPr>
          <a:xfrm flipH="1">
            <a:off x="7731612" y="1861467"/>
            <a:ext cx="108623" cy="27938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65" name="Google Shape;165;p5"/>
          <p:cNvSpPr txBox="1"/>
          <p:nvPr/>
        </p:nvSpPr>
        <p:spPr>
          <a:xfrm>
            <a:off x="3046497" y="1647973"/>
            <a:ext cx="443537" cy="3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JBs</a:t>
            </a:r>
            <a:endParaRPr/>
          </a:p>
        </p:txBody>
      </p:sp>
      <p:cxnSp>
        <p:nvCxnSpPr>
          <p:cNvPr id="166" name="Google Shape;166;p5"/>
          <p:cNvCxnSpPr/>
          <p:nvPr/>
        </p:nvCxnSpPr>
        <p:spPr>
          <a:xfrm>
            <a:off x="3150682" y="1966642"/>
            <a:ext cx="1" cy="20984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167" name="Google Shape;167;p5"/>
          <p:cNvCxnSpPr/>
          <p:nvPr/>
        </p:nvCxnSpPr>
        <p:spPr>
          <a:xfrm flipH="1">
            <a:off x="5339467" y="2470471"/>
            <a:ext cx="108624" cy="27938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68" name="Google Shape;168;p5"/>
          <p:cNvSpPr txBox="1"/>
          <p:nvPr/>
        </p:nvSpPr>
        <p:spPr>
          <a:xfrm>
            <a:off x="7324079" y="861547"/>
            <a:ext cx="1520751" cy="21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nir"/>
              <a:buNone/>
            </a:pPr>
            <a:r>
              <a:rPr lang="it-IT" sz="1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Main electro-optical cable</a:t>
            </a:r>
            <a:endParaRPr/>
          </a:p>
        </p:txBody>
      </p:sp>
      <p:cxnSp>
        <p:nvCxnSpPr>
          <p:cNvPr id="169" name="Google Shape;169;p5"/>
          <p:cNvCxnSpPr/>
          <p:nvPr/>
        </p:nvCxnSpPr>
        <p:spPr>
          <a:xfrm flipH="1">
            <a:off x="7534473" y="1097387"/>
            <a:ext cx="280362" cy="28036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70" name="Google Shape;170;p5"/>
          <p:cNvSpPr txBox="1"/>
          <p:nvPr/>
        </p:nvSpPr>
        <p:spPr>
          <a:xfrm>
            <a:off x="532148" y="1504723"/>
            <a:ext cx="1118262" cy="16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venir"/>
              <a:buNone/>
            </a:pPr>
            <a:r>
              <a:rPr lang="it-IT" sz="7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Main electro-optical cables</a:t>
            </a:r>
            <a:endParaRPr/>
          </a:p>
        </p:txBody>
      </p:sp>
      <p:cxnSp>
        <p:nvCxnSpPr>
          <p:cNvPr id="171" name="Google Shape;171;p5"/>
          <p:cNvCxnSpPr/>
          <p:nvPr/>
        </p:nvCxnSpPr>
        <p:spPr>
          <a:xfrm flipH="1">
            <a:off x="561724" y="1700631"/>
            <a:ext cx="108624" cy="27938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pic>
        <p:nvPicPr>
          <p:cNvPr id="172" name="Google Shape;172;p5" descr="Ipotesi3_OVL_100k_real_rev5.2_full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2518" y="492123"/>
            <a:ext cx="4397625" cy="622319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4822589" y="2200423"/>
            <a:ext cx="1520751" cy="21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nir"/>
              <a:buNone/>
            </a:pPr>
            <a:r>
              <a:rPr lang="it-IT" sz="1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Main electro-optical cable</a:t>
            </a:r>
            <a:endParaRPr/>
          </a:p>
        </p:txBody>
      </p:sp>
      <p:cxnSp>
        <p:nvCxnSpPr>
          <p:cNvPr id="174" name="Google Shape;174;p5"/>
          <p:cNvCxnSpPr/>
          <p:nvPr/>
        </p:nvCxnSpPr>
        <p:spPr>
          <a:xfrm flipH="1">
            <a:off x="8234690" y="2026512"/>
            <a:ext cx="278117" cy="27811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2"/>
          <p:cNvSpPr/>
          <p:nvPr/>
        </p:nvSpPr>
        <p:spPr>
          <a:xfrm>
            <a:off x="105727" y="33491"/>
            <a:ext cx="9038273" cy="438581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001B50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2"/>
          <p:cNvSpPr txBox="1"/>
          <p:nvPr/>
        </p:nvSpPr>
        <p:spPr>
          <a:xfrm>
            <a:off x="0" y="0"/>
            <a:ext cx="49434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entury Gothic"/>
              <a:buNone/>
            </a:pPr>
            <a:r>
              <a:rPr lang="it-IT" sz="24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Funding</a:t>
            </a:r>
            <a:endParaRPr/>
          </a:p>
        </p:txBody>
      </p:sp>
      <p:pic>
        <p:nvPicPr>
          <p:cNvPr id="595" name="Google Shape;59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6522" y="18510"/>
            <a:ext cx="443810" cy="459343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7" name="Google Shape;597;p32"/>
          <p:cNvSpPr/>
          <p:nvPr/>
        </p:nvSpPr>
        <p:spPr>
          <a:xfrm>
            <a:off x="38822" y="4272225"/>
            <a:ext cx="910517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400"/>
            </a:pPr>
            <a:r>
              <a:rPr lang="it-IT" sz="2400" b="1" dirty="0">
                <a:solidFill>
                  <a:schemeClr val="bg1"/>
                </a:solidFill>
              </a:rPr>
              <a:t>Thanks to </a:t>
            </a:r>
            <a:r>
              <a:rPr lang="it-IT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KM3NeT4RR </a:t>
            </a:r>
            <a:r>
              <a:rPr lang="it-IT" sz="24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dedicated</a:t>
            </a:r>
            <a:r>
              <a:rPr lang="it-IT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staff </a:t>
            </a:r>
            <a:r>
              <a:rPr lang="it-IT" sz="24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hired</a:t>
            </a:r>
            <a:r>
              <a:rPr lang="it-IT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New MOU </a:t>
            </a:r>
            <a:r>
              <a:rPr lang="it-IT" sz="24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signed</a:t>
            </a:r>
            <a:endParaRPr lang="it-IT" sz="2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dirty="0">
                <a:solidFill>
                  <a:schemeClr val="bg1"/>
                </a:solidFill>
              </a:rPr>
              <a:t>KM3NeT AISBL </a:t>
            </a:r>
            <a:r>
              <a:rPr lang="it-IT" sz="2400" b="1" dirty="0" err="1">
                <a:solidFill>
                  <a:schemeClr val="bg1"/>
                </a:solidFill>
              </a:rPr>
              <a:t>is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going</a:t>
            </a:r>
            <a:r>
              <a:rPr lang="it-IT" sz="2400" b="1" dirty="0">
                <a:solidFill>
                  <a:schemeClr val="bg1"/>
                </a:solidFill>
              </a:rPr>
              <a:t> to be </a:t>
            </a:r>
            <a:r>
              <a:rPr lang="it-IT" sz="2400" b="1" dirty="0" err="1">
                <a:solidFill>
                  <a:schemeClr val="bg1"/>
                </a:solidFill>
              </a:rPr>
              <a:t>realized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as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legal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entity</a:t>
            </a:r>
            <a:r>
              <a:rPr lang="it-IT" sz="2400" b="1" dirty="0">
                <a:solidFill>
                  <a:schemeClr val="bg1"/>
                </a:solidFill>
              </a:rPr>
              <a:t>.</a:t>
            </a:r>
            <a:endParaRPr sz="2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32"/>
          <p:cNvSpPr/>
          <p:nvPr/>
        </p:nvSpPr>
        <p:spPr>
          <a:xfrm>
            <a:off x="-27941" y="1063668"/>
            <a:ext cx="9171941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75 ARCA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DUs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funded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(IDMAR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Sicilian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Project+PACK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MUR Project) 🡺 </a:t>
            </a:r>
            <a:r>
              <a:rPr lang="it-IT" sz="2400" dirty="0" err="1">
                <a:solidFill>
                  <a:srgbClr val="FFFF00"/>
                </a:solidFill>
              </a:rPr>
              <a:t>integration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completed</a:t>
            </a:r>
            <a:r>
              <a:rPr lang="it-IT" sz="2400" dirty="0">
                <a:solidFill>
                  <a:srgbClr val="FFFF00"/>
                </a:solidFill>
              </a:rPr>
              <a:t> on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July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2023</a:t>
            </a:r>
            <a:endParaRPr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KM3NeT4RR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started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dec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1° 2022 for 30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months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 dirty="0">
                <a:solidFill>
                  <a:srgbClr val="FFFF00"/>
                </a:solidFill>
              </a:rPr>
              <a:t>50 ARCA </a:t>
            </a:r>
            <a:r>
              <a:rPr lang="it-IT" sz="2400" dirty="0" err="1">
                <a:solidFill>
                  <a:srgbClr val="FFFF00"/>
                </a:solidFill>
              </a:rPr>
              <a:t>DUs</a:t>
            </a:r>
            <a:r>
              <a:rPr lang="it-IT" sz="2400" dirty="0">
                <a:solidFill>
                  <a:srgbClr val="FFFF00"/>
                </a:solidFill>
              </a:rPr>
              <a:t> funded+CTF3 and 7 </a:t>
            </a:r>
            <a:r>
              <a:rPr lang="it-IT" sz="2400" dirty="0" err="1">
                <a:solidFill>
                  <a:srgbClr val="FFFF00"/>
                </a:solidFill>
              </a:rPr>
              <a:t>JBs</a:t>
            </a:r>
            <a:r>
              <a:rPr lang="it-IT" sz="2400" dirty="0">
                <a:solidFill>
                  <a:srgbClr val="FFFF00"/>
                </a:solidFill>
              </a:rPr>
              <a:t> (1 from ITINERIS)</a:t>
            </a:r>
            <a:endParaRPr lang="it-IT" sz="2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33 ORCA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DUs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funded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🡺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September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2022</a:t>
            </a:r>
            <a:endParaRPr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funding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needed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by ~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early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2022 (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yet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r>
              <a:rPr lang="it-IT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4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 Placeholder 6"/>
          <p:cNvSpPr txBox="1">
            <a:spLocks noGrp="1"/>
          </p:cNvSpPr>
          <p:nvPr>
            <p:ph type="sldNum" sz="quarter" idx="4294967295"/>
          </p:nvPr>
        </p:nvSpPr>
        <p:spPr>
          <a:xfrm>
            <a:off x="8644076" y="6531292"/>
            <a:ext cx="258624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4E10D-6E46-8E42-9640-213326A8C60D}"/>
              </a:ext>
            </a:extLst>
          </p:cNvPr>
          <p:cNvSpPr txBox="1"/>
          <p:nvPr/>
        </p:nvSpPr>
        <p:spPr>
          <a:xfrm>
            <a:off x="883290" y="-45985"/>
            <a:ext cx="799192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Current Status: 46 DUs deployed (44 operational)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95B39-4640-BF4B-BA3D-5E2D09A1ED2C}"/>
              </a:ext>
            </a:extLst>
          </p:cNvPr>
          <p:cNvSpPr txBox="1"/>
          <p:nvPr/>
        </p:nvSpPr>
        <p:spPr>
          <a:xfrm>
            <a:off x="1378226" y="673372"/>
            <a:ext cx="129137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ARCA28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00749-9CD2-1B49-8969-2014E98BD5F3}"/>
              </a:ext>
            </a:extLst>
          </p:cNvPr>
          <p:cNvSpPr txBox="1"/>
          <p:nvPr/>
        </p:nvSpPr>
        <p:spPr>
          <a:xfrm>
            <a:off x="6145978" y="660119"/>
            <a:ext cx="158152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ORCA18.5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7A73AD-3878-B847-8E84-BA3E181D4A9C}"/>
              </a:ext>
            </a:extLst>
          </p:cNvPr>
          <p:cNvSpPr txBox="1"/>
          <p:nvPr/>
        </p:nvSpPr>
        <p:spPr>
          <a:xfrm>
            <a:off x="204379" y="3506517"/>
            <a:ext cx="4272963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07/11/22:	</a:t>
            </a: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+CTF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</a:rPr>
              <a:t>20/04/23:	Lost DU38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</a:rPr>
              <a:t>19/05/23: 	Lost DU42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</a:rPr>
              <a:t>06/23:	Sea op cancelled (boat unavailable)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</a:rPr>
              <a:t>09/23:	-DU38, -DU42, +9DUs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</a:rPr>
              <a:t>							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9/24: +2DU, +2WRJB, +21-27WRDU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135D0-9836-A94C-A574-4737F9C465CE}"/>
              </a:ext>
            </a:extLst>
          </p:cNvPr>
          <p:cNvSpPr txBox="1"/>
          <p:nvPr/>
        </p:nvSpPr>
        <p:spPr>
          <a:xfrm>
            <a:off x="4983586" y="3707458"/>
            <a:ext cx="3956035" cy="2490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>
                <a:solidFill>
                  <a:schemeClr val="bg1"/>
                </a:solidFill>
              </a:rPr>
              <a:t>5/1/23: 	Lost 15/18 DOMs on DU36</a:t>
            </a: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4/23:		+3DUs, +1RAB</a:t>
            </a: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4/23:		+</a:t>
            </a:r>
            <a:r>
              <a:rPr lang="en-US" sz="1600" dirty="0" err="1">
                <a:solidFill>
                  <a:schemeClr val="bg1"/>
                </a:solidFill>
              </a:rPr>
              <a:t>PreBJS</a:t>
            </a:r>
            <a:endParaRPr lang="en-US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11/23	+DU89 (not connected)</a:t>
            </a: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Ready to go:	+7DUs, +CU, </a:t>
            </a:r>
          </a:p>
          <a:p>
            <a:pPr marL="0" marR="0" indent="0" algn="l" defTabSz="457200" rtl="0" fontAlgn="auto" latinLnBrk="0" hangingPunc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                              recover 2 DUs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EE3A0-7FED-8D2E-C7A4-DA92FF9C7363}"/>
              </a:ext>
            </a:extLst>
          </p:cNvPr>
          <p:cNvSpPr/>
          <p:nvPr/>
        </p:nvSpPr>
        <p:spPr>
          <a:xfrm>
            <a:off x="81555" y="673372"/>
            <a:ext cx="4516371" cy="6005793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7E206E-0A84-18D1-6B1D-9FF43935BE6A}"/>
              </a:ext>
            </a:extLst>
          </p:cNvPr>
          <p:cNvSpPr/>
          <p:nvPr/>
        </p:nvSpPr>
        <p:spPr>
          <a:xfrm>
            <a:off x="4656352" y="660118"/>
            <a:ext cx="4367512" cy="6005793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87F7E4-773C-EE30-137E-8A72E5E1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30" y="1392413"/>
            <a:ext cx="3994915" cy="1766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66581-29CE-6FE8-7494-5B2491450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135" y="1207333"/>
            <a:ext cx="3956035" cy="20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77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BE1A33-00AD-4C21-80A5-F4A6890C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4DDC0DC-549D-43D7-8FC0-4DBBD4EF7A15}" type="slidenum">
              <a:rPr lang="en-GB" smtClean="0"/>
              <a:pPr algn="l"/>
              <a:t>9</a:t>
            </a:fld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86358B-8E8B-4022-9232-9C67B4933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" y="2339799"/>
            <a:ext cx="4622946" cy="2598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2B74EC-4426-3FE2-ABDE-521C01425F36}"/>
              </a:ext>
            </a:extLst>
          </p:cNvPr>
          <p:cNvSpPr txBox="1"/>
          <p:nvPr/>
        </p:nvSpPr>
        <p:spPr>
          <a:xfrm>
            <a:off x="1516564" y="11176"/>
            <a:ext cx="52273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ARCA 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Sea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Op: Sept 11-23,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0D8FC-3F8A-A56E-24E5-00D1CECECCF6}"/>
              </a:ext>
            </a:extLst>
          </p:cNvPr>
          <p:cNvSpPr txBox="1"/>
          <p:nvPr/>
        </p:nvSpPr>
        <p:spPr>
          <a:xfrm>
            <a:off x="2949262" y="1094704"/>
            <a:ext cx="21682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dirty="0">
                <a:solidFill>
                  <a:srgbClr val="00B050"/>
                </a:solidFill>
              </a:rPr>
              <a:t>-DU38, -DU42, +9 DUs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3EC3C-2589-5FDA-5621-01FE0E01C3DA}"/>
              </a:ext>
            </a:extLst>
          </p:cNvPr>
          <p:cNvSpPr txBox="1"/>
          <p:nvPr/>
        </p:nvSpPr>
        <p:spPr>
          <a:xfrm>
            <a:off x="2751359" y="641900"/>
            <a:ext cx="25640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j-lt"/>
                <a:ea typeface="+mj-ea"/>
                <a:cs typeface="+mj-cs"/>
                <a:sym typeface="Calibri"/>
              </a:rPr>
              <a:t>Two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j-lt"/>
                <a:ea typeface="+mj-ea"/>
                <a:cs typeface="+mj-cs"/>
                <a:sym typeface="Calibri"/>
              </a:rPr>
              <a:t>weeks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j-lt"/>
                <a:ea typeface="+mj-ea"/>
                <a:cs typeface="+mj-cs"/>
                <a:sym typeface="Calibri"/>
              </a:rPr>
              <a:t>, 2 </a:t>
            </a: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j-lt"/>
                <a:ea typeface="+mj-ea"/>
                <a:cs typeface="+mj-cs"/>
                <a:sym typeface="Calibri"/>
              </a:rPr>
              <a:t>hitches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48BA6-6E07-0A8F-31E6-50DE20B31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47" y="2339799"/>
            <a:ext cx="4292600" cy="322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568511-56D6-CFF1-3CA3-8BA1E721E7DE}"/>
              </a:ext>
            </a:extLst>
          </p:cNvPr>
          <p:cNvSpPr txBox="1"/>
          <p:nvPr/>
        </p:nvSpPr>
        <p:spPr>
          <a:xfrm>
            <a:off x="1107583" y="1918952"/>
            <a:ext cx="25160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Optimus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prime (</a:t>
            </a: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Turkey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82B61-9CB2-FB83-B7D7-24556EA3086B}"/>
              </a:ext>
            </a:extLst>
          </p:cNvPr>
          <p:cNvSpPr txBox="1"/>
          <p:nvPr/>
        </p:nvSpPr>
        <p:spPr>
          <a:xfrm>
            <a:off x="5834130" y="1957589"/>
            <a:ext cx="112626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Control room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4D576F-6F39-3CDE-B30F-EA7B2DDA26CB}"/>
              </a:ext>
            </a:extLst>
          </p:cNvPr>
          <p:cNvSpPr txBox="1"/>
          <p:nvPr/>
        </p:nvSpPr>
        <p:spPr>
          <a:xfrm>
            <a:off x="69853" y="5631364"/>
            <a:ext cx="9004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</a:rPr>
              <a:t>Already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Booked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even</a:t>
            </a:r>
            <a:r>
              <a:rPr lang="it-IT" sz="2800" b="1" dirty="0">
                <a:solidFill>
                  <a:srgbClr val="FFFF00"/>
                </a:solidFill>
              </a:rPr>
              <a:t> for </a:t>
            </a:r>
            <a:r>
              <a:rPr lang="it-IT" sz="2800" b="1" dirty="0" err="1">
                <a:solidFill>
                  <a:srgbClr val="FFFF00"/>
                </a:solidFill>
              </a:rPr>
              <a:t>September</a:t>
            </a:r>
            <a:r>
              <a:rPr lang="it-IT" sz="2800" b="1" dirty="0">
                <a:solidFill>
                  <a:srgbClr val="FFFF00"/>
                </a:solidFill>
              </a:rPr>
              <a:t> 2024 Sea Ops.</a:t>
            </a:r>
          </a:p>
          <a:p>
            <a:r>
              <a:rPr lang="it-IT" sz="2800" b="1" dirty="0">
                <a:solidFill>
                  <a:srgbClr val="FFFF00"/>
                </a:solidFill>
              </a:rPr>
              <a:t>New </a:t>
            </a:r>
            <a:r>
              <a:rPr lang="it-IT" sz="2800" b="1" dirty="0" err="1">
                <a:solidFill>
                  <a:srgbClr val="FFFF00"/>
                </a:solidFill>
              </a:rPr>
              <a:t>Contract</a:t>
            </a:r>
            <a:r>
              <a:rPr lang="it-IT" sz="2800" b="1" dirty="0">
                <a:solidFill>
                  <a:srgbClr val="FFFF00"/>
                </a:solidFill>
              </a:rPr>
              <a:t> with MTS </a:t>
            </a:r>
            <a:r>
              <a:rPr lang="it-IT" sz="2800" b="1" dirty="0" err="1">
                <a:solidFill>
                  <a:srgbClr val="FFFF00"/>
                </a:solidFill>
              </a:rPr>
              <a:t>assigned</a:t>
            </a:r>
            <a:endParaRPr lang="it-IT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F39F9B5129D4E458705727B94F5D18A" ma:contentTypeVersion="8" ma:contentTypeDescription="Creare un nuovo documento." ma:contentTypeScope="" ma:versionID="eaad1868385172b52c64c9868f9b8df5">
  <xsd:schema xmlns:xsd="http://www.w3.org/2001/XMLSchema" xmlns:xs="http://www.w3.org/2001/XMLSchema" xmlns:p="http://schemas.microsoft.com/office/2006/metadata/properties" xmlns:ns1="http://schemas.microsoft.com/sharepoint/v3" xmlns:ns2="99f19382-0b1b-4889-8817-06dce0a189ee" xmlns:ns3="fa0f20e7-38b6-40ed-a7f6-34b1e1b64974" targetNamespace="http://schemas.microsoft.com/office/2006/metadata/properties" ma:root="true" ma:fieldsID="94071ab90e31b7d426525df0441a5b1f" ns1:_="" ns2:_="" ns3:_="">
    <xsd:import namespace="http://schemas.microsoft.com/sharepoint/v3"/>
    <xsd:import namespace="99f19382-0b1b-4889-8817-06dce0a189ee"/>
    <xsd:import namespace="fa0f20e7-38b6-40ed-a7f6-34b1e1b649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Proprietà criteri di conformità unificati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Azione interfaccia utente criteri di conformità unificat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19382-0b1b-4889-8817-06dce0a18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f20e7-38b6-40ed-a7f6-34b1e1b649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1A4225E-41C6-49FE-BB1B-F659CAECEE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A01D15-9DAA-4E3A-9B49-945AF3FD18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9f19382-0b1b-4889-8817-06dce0a189ee"/>
    <ds:schemaRef ds:uri="fa0f20e7-38b6-40ed-a7f6-34b1e1b649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99734A-DB58-46AD-AC6E-5A239B6C2BC7}">
  <ds:schemaRefs>
    <ds:schemaRef ds:uri="http://schemas.microsoft.com/office/2006/documentManagement/types"/>
    <ds:schemaRef ds:uri="http://purl.org/dc/terms/"/>
    <ds:schemaRef ds:uri="http://purl.org/dc/dcmitype/"/>
    <ds:schemaRef ds:uri="99f19382-0b1b-4889-8817-06dce0a189e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fa0f20e7-38b6-40ed-a7f6-34b1e1b64974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125082</TotalTime>
  <Words>4061</Words>
  <Application>Microsoft Macintosh PowerPoint</Application>
  <PresentationFormat>Presentazione su schermo (4:3)</PresentationFormat>
  <Paragraphs>1405</Paragraphs>
  <Slides>36</Slides>
  <Notes>13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6" baseType="lpstr">
      <vt:lpstr>Calibri</vt:lpstr>
      <vt:lpstr>Avenir Medium</vt:lpstr>
      <vt:lpstr>Arial</vt:lpstr>
      <vt:lpstr>Avenir Light</vt:lpstr>
      <vt:lpstr>Times New Roman</vt:lpstr>
      <vt:lpstr>Helvetica</vt:lpstr>
      <vt:lpstr>Helvetica Neue</vt:lpstr>
      <vt:lpstr>Avenir</vt:lpstr>
      <vt:lpstr>Century Gothic</vt:lpstr>
      <vt:lpstr>Default</vt:lpstr>
      <vt:lpstr>KM3NeT &amp; KM3NeT4RR</vt:lpstr>
      <vt:lpstr>KM3NeT</vt:lpstr>
      <vt:lpstr>KM3NeT DETECTORS</vt:lpstr>
      <vt:lpstr>Presentazione standard di PowerPoint</vt:lpstr>
      <vt:lpstr>THE TECHNOLOGY</vt:lpstr>
      <vt:lpstr>THE DETECTORS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KM3NeT4RR: KM3NeT for Next Generation EU  (PNRR in Italy)</vt:lpstr>
      <vt:lpstr>KM3NeT4RR: KM3NeT for Next Generation EU (PNRR in Italy)</vt:lpstr>
      <vt:lpstr>Presentazione standard di PowerPoint</vt:lpstr>
      <vt:lpstr>PNRR proposal successfully approved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KM3NeT4RR – INFN personnel to be hired</vt:lpstr>
      <vt:lpstr>TOTALE COSTI DIRETTI</vt:lpstr>
      <vt:lpstr>TOTALE AFFIDAMENTI PER COSTI DIRETTI PER ENTE</vt:lpstr>
      <vt:lpstr>TOTALE AFFIDAMENTI PER COSTI DIRETTI - INFN</vt:lpstr>
      <vt:lpstr>AFFIDAMENTI PER COSTI DIRETTI – INFN SOPRASOGLIA</vt:lpstr>
      <vt:lpstr>AFFIDAMENTI PER COSTI DIRETTI – INFN SOTTOSOGLIA</vt:lpstr>
      <vt:lpstr>AFFIDAMENTI PER COSTI DIRETTI PARTNER</vt:lpstr>
      <vt:lpstr>RECLUTAMENTI INFN</vt:lpstr>
      <vt:lpstr>RECLUTAMENTI PARTNER</vt:lpstr>
      <vt:lpstr>RICHIESTE FOE KM3-2023</vt:lpstr>
      <vt:lpstr>RICHIESTE FOE KM3-2024</vt:lpstr>
      <vt:lpstr>RICHIESTE FOE KM3-2025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KM3NET</dc:title>
  <cp:lastModifiedBy>Giacomo Cuttone</cp:lastModifiedBy>
  <cp:revision>81</cp:revision>
  <cp:lastPrinted>2022-03-08T10:39:57Z</cp:lastPrinted>
  <dcterms:modified xsi:type="dcterms:W3CDTF">2024-03-15T08:30:37Z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0x010100BF39F9B5129D4E458705727B94F5D18A</vt:lpwstr>
  </property>
</Properties>
</file>