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1" r:id="rId1"/>
  </p:sldMasterIdLst>
  <p:notesMasterIdLst>
    <p:notesMasterId r:id="rId7"/>
  </p:notesMasterIdLst>
  <p:sldIdLst>
    <p:sldId id="263" r:id="rId2"/>
    <p:sldId id="287" r:id="rId3"/>
    <p:sldId id="285" r:id="rId4"/>
    <p:sldId id="289" r:id="rId5"/>
    <p:sldId id="28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7" autoAdjust="0"/>
    <p:restoredTop sz="95859"/>
  </p:normalViewPr>
  <p:slideViewPr>
    <p:cSldViewPr snapToGrid="0" snapToObjects="1">
      <p:cViewPr varScale="1">
        <p:scale>
          <a:sx n="81" d="100"/>
          <a:sy n="81" d="100"/>
        </p:scale>
        <p:origin x="595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14FCC7-B95D-9C4B-B6EB-09F413291004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FDB19C-B3E7-6A40-8800-BDF518439DA3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711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FDB19C-B3E7-6A40-8800-BDF518439DA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994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0" y="-8467"/>
            <a:ext cx="12188825" cy="6866467"/>
            <a:chOff x="0" y="-8467"/>
            <a:chExt cx="12188825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938999" y="3589867"/>
              <a:ext cx="1249826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27341" y="6041362"/>
            <a:ext cx="911939" cy="365125"/>
          </a:xfrm>
        </p:spPr>
        <p:txBody>
          <a:bodyPr/>
          <a:lstStyle/>
          <a:p>
            <a:fld id="{BB15BF0B-501F-7041-A4A3-6C7656AADF06}" type="datetimeFigureOut">
              <a:rPr lang="it-IT" smtClean="0"/>
              <a:t>12/03/2024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6304" y="6041362"/>
            <a:ext cx="4840564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166028" y="6041362"/>
            <a:ext cx="683339" cy="365125"/>
          </a:xfrm>
        </p:spPr>
        <p:txBody>
          <a:bodyPr/>
          <a:lstStyle/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="" xmlns:a16="http://schemas.microsoft.com/office/drawing/2014/main" id="{37E3C895-7AF6-B4CE-B8B5-9ABDF598FD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68346" y="0"/>
            <a:ext cx="2006600" cy="1511300"/>
          </a:xfrm>
          <a:prstGeom prst="rect">
            <a:avLst/>
          </a:prstGeom>
        </p:spPr>
      </p:pic>
      <p:pic>
        <p:nvPicPr>
          <p:cNvPr id="1025" name="Picture 1" descr="page1image18046064">
            <a:extLst>
              <a:ext uri="{FF2B5EF4-FFF2-40B4-BE49-F238E27FC236}">
                <a16:creationId xmlns="" xmlns:a16="http://schemas.microsoft.com/office/drawing/2014/main" id="{A8BB3CEA-D7E7-89FB-392E-385B521BDD7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9429" y="5979848"/>
            <a:ext cx="2197833" cy="853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magine 8">
            <a:extLst>
              <a:ext uri="{FF2B5EF4-FFF2-40B4-BE49-F238E27FC236}">
                <a16:creationId xmlns="" xmlns:a16="http://schemas.microsoft.com/office/drawing/2014/main" id="{210D4F6F-D595-B5CF-B763-E4400E19BB8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131153" y="6098994"/>
            <a:ext cx="993404" cy="662269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="" xmlns:a16="http://schemas.microsoft.com/office/drawing/2014/main" id="{7DF1BB25-0894-E8BF-2931-F9A614DED238}"/>
              </a:ext>
            </a:extLst>
          </p:cNvPr>
          <p:cNvSpPr txBox="1"/>
          <p:nvPr userDrawn="1"/>
        </p:nvSpPr>
        <p:spPr>
          <a:xfrm>
            <a:off x="7059424" y="6098994"/>
            <a:ext cx="124982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700" b="0" dirty="0">
                <a:solidFill>
                  <a:srgbClr val="212121"/>
                </a:solidFill>
                <a:effectLst/>
                <a:latin typeface="Roboto Condensed" panose="020F0502020204030204" pitchFamily="34" charset="0"/>
              </a:rPr>
              <a:t>PRIMA </a:t>
            </a:r>
            <a:r>
              <a:rPr lang="it-IT" sz="700" b="0" dirty="0" err="1">
                <a:solidFill>
                  <a:srgbClr val="212121"/>
                </a:solidFill>
                <a:effectLst/>
                <a:latin typeface="Roboto Condensed" panose="020F0502020204030204" pitchFamily="34" charset="0"/>
              </a:rPr>
              <a:t>programme</a:t>
            </a:r>
            <a:r>
              <a:rPr lang="it-IT" sz="700" b="0" dirty="0">
                <a:solidFill>
                  <a:srgbClr val="212121"/>
                </a:solidFill>
                <a:effectLst/>
                <a:latin typeface="Roboto Condensed" panose="020F0502020204030204" pitchFamily="34" charset="0"/>
              </a:rPr>
              <a:t> </a:t>
            </a:r>
            <a:r>
              <a:rPr lang="it-IT" sz="700" b="0" dirty="0" err="1">
                <a:solidFill>
                  <a:srgbClr val="212121"/>
                </a:solidFill>
                <a:effectLst/>
                <a:latin typeface="Roboto Condensed" panose="020F0502020204030204" pitchFamily="34" charset="0"/>
              </a:rPr>
              <a:t>is</a:t>
            </a:r>
            <a:r>
              <a:rPr lang="it-IT" sz="700" b="0" dirty="0">
                <a:solidFill>
                  <a:srgbClr val="212121"/>
                </a:solidFill>
                <a:effectLst/>
                <a:latin typeface="Roboto Condensed" panose="020F0502020204030204" pitchFamily="34" charset="0"/>
              </a:rPr>
              <a:t> </a:t>
            </a:r>
            <a:r>
              <a:rPr lang="it-IT" sz="700" b="0" dirty="0" err="1">
                <a:solidFill>
                  <a:srgbClr val="212121"/>
                </a:solidFill>
                <a:effectLst/>
                <a:latin typeface="Roboto Condensed" panose="020F0502020204030204" pitchFamily="34" charset="0"/>
              </a:rPr>
              <a:t>supported</a:t>
            </a:r>
            <a:r>
              <a:rPr lang="it-IT" sz="700" b="0" dirty="0">
                <a:solidFill>
                  <a:srgbClr val="212121"/>
                </a:solidFill>
                <a:effectLst/>
                <a:latin typeface="Roboto Condensed" panose="020F0502020204030204" pitchFamily="34" charset="0"/>
              </a:rPr>
              <a:t> by Horizon 2020, the </a:t>
            </a:r>
            <a:r>
              <a:rPr lang="it-IT" sz="700" b="0" dirty="0" err="1">
                <a:solidFill>
                  <a:srgbClr val="212121"/>
                </a:solidFill>
                <a:effectLst/>
                <a:latin typeface="Roboto Condensed" panose="020F0502020204030204" pitchFamily="34" charset="0"/>
              </a:rPr>
              <a:t>European</a:t>
            </a:r>
            <a:r>
              <a:rPr lang="it-IT" sz="700" b="0" dirty="0">
                <a:solidFill>
                  <a:srgbClr val="212121"/>
                </a:solidFill>
                <a:effectLst/>
                <a:latin typeface="Roboto Condensed" panose="020F0502020204030204" pitchFamily="34" charset="0"/>
              </a:rPr>
              <a:t> </a:t>
            </a:r>
            <a:r>
              <a:rPr lang="it-IT" sz="700" b="0" dirty="0" err="1">
                <a:solidFill>
                  <a:srgbClr val="212121"/>
                </a:solidFill>
                <a:effectLst/>
                <a:latin typeface="Roboto Condensed" panose="020F0502020204030204" pitchFamily="34" charset="0"/>
              </a:rPr>
              <a:t>Union’s</a:t>
            </a:r>
            <a:r>
              <a:rPr lang="it-IT" sz="700" b="0" dirty="0">
                <a:solidFill>
                  <a:srgbClr val="212121"/>
                </a:solidFill>
                <a:effectLst/>
                <a:latin typeface="Roboto Condensed" panose="020F0502020204030204" pitchFamily="34" charset="0"/>
              </a:rPr>
              <a:t> Framework </a:t>
            </a:r>
            <a:r>
              <a:rPr lang="it-IT" sz="700" b="0" dirty="0" err="1">
                <a:solidFill>
                  <a:srgbClr val="212121"/>
                </a:solidFill>
                <a:effectLst/>
                <a:latin typeface="Roboto Condensed" panose="020F0502020204030204" pitchFamily="34" charset="0"/>
              </a:rPr>
              <a:t>Programme</a:t>
            </a:r>
            <a:r>
              <a:rPr lang="it-IT" sz="700" b="0" dirty="0">
                <a:solidFill>
                  <a:srgbClr val="212121"/>
                </a:solidFill>
                <a:effectLst/>
                <a:latin typeface="Roboto Condensed" panose="020F0502020204030204" pitchFamily="34" charset="0"/>
              </a:rPr>
              <a:t> for </a:t>
            </a:r>
            <a:r>
              <a:rPr lang="it-IT" sz="700" b="0" dirty="0" err="1">
                <a:solidFill>
                  <a:srgbClr val="212121"/>
                </a:solidFill>
                <a:effectLst/>
                <a:latin typeface="Roboto Condensed" panose="020F0502020204030204" pitchFamily="34" charset="0"/>
              </a:rPr>
              <a:t>Research</a:t>
            </a:r>
            <a:r>
              <a:rPr lang="it-IT" sz="700" b="0" dirty="0">
                <a:solidFill>
                  <a:srgbClr val="212121"/>
                </a:solidFill>
                <a:effectLst/>
                <a:latin typeface="Roboto Condensed" panose="020F0502020204030204" pitchFamily="34" charset="0"/>
              </a:rPr>
              <a:t> and Innovation.</a:t>
            </a:r>
          </a:p>
        </p:txBody>
      </p:sp>
    </p:spTree>
    <p:extLst>
      <p:ext uri="{BB962C8B-B14F-4D97-AF65-F5344CB8AC3E}">
        <p14:creationId xmlns:p14="http://schemas.microsoft.com/office/powerpoint/2010/main" val="2264983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BF0B-501F-7041-A4A3-6C7656AADF06}" type="datetimeFigureOut">
              <a:rPr lang="it-IT" smtClean="0"/>
              <a:t>12/03/2024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0027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BF0B-501F-7041-A4A3-6C7656AADF06}" type="datetimeFigureOut">
              <a:rPr lang="it-IT" smtClean="0"/>
              <a:t>12/03/2024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0404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BF0B-501F-7041-A4A3-6C7656AADF06}" type="datetimeFigureOut">
              <a:rPr lang="it-IT" smtClean="0"/>
              <a:t>12/03/2024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9294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BF0B-501F-7041-A4A3-6C7656AADF06}" type="datetimeFigureOut">
              <a:rPr lang="it-IT" smtClean="0"/>
              <a:t>12/03/2024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0167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BF0B-501F-7041-A4A3-6C7656AADF06}" type="datetimeFigureOut">
              <a:rPr lang="it-IT" smtClean="0"/>
              <a:t>12/03/2024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26213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BF0B-501F-7041-A4A3-6C7656AADF06}" type="datetimeFigureOut">
              <a:rPr lang="it-IT" smtClean="0"/>
              <a:t>12/03/2024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11462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BF0B-501F-7041-A4A3-6C7656AADF06}" type="datetimeFigureOut">
              <a:rPr lang="it-IT" smtClean="0"/>
              <a:t>12/03/2024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896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368366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368366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57633" y="6065837"/>
            <a:ext cx="911939" cy="365125"/>
          </a:xfrm>
        </p:spPr>
        <p:txBody>
          <a:bodyPr/>
          <a:lstStyle/>
          <a:p>
            <a:fld id="{BB15BF0B-501F-7041-A4A3-6C7656AADF06}" type="datetimeFigureOut">
              <a:rPr lang="it-IT" smtClean="0"/>
              <a:t>12/03/2024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7334" y="6041362"/>
            <a:ext cx="7187510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62361" y="6065837"/>
            <a:ext cx="683339" cy="365125"/>
          </a:xfrm>
        </p:spPr>
        <p:txBody>
          <a:bodyPr/>
          <a:lstStyle/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06145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BF0B-501F-7041-A4A3-6C7656AADF06}" type="datetimeFigureOut">
              <a:rPr lang="it-IT" smtClean="0"/>
              <a:t>12/03/2024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1963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BF0B-501F-7041-A4A3-6C7656AADF06}" type="datetimeFigureOut">
              <a:rPr lang="it-IT" smtClean="0"/>
              <a:t>12/03/2024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79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BF0B-501F-7041-A4A3-6C7656AADF06}" type="datetimeFigureOut">
              <a:rPr lang="it-IT" smtClean="0"/>
              <a:t>12/03/2024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1136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BF0B-501F-7041-A4A3-6C7656AADF06}" type="datetimeFigureOut">
              <a:rPr lang="it-IT" smtClean="0"/>
              <a:t>12/03/2024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083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BF0B-501F-7041-A4A3-6C7656AADF06}" type="datetimeFigureOut">
              <a:rPr lang="it-IT" smtClean="0"/>
              <a:t>12/03/2024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3421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BF0B-501F-7041-A4A3-6C7656AADF06}" type="datetimeFigureOut">
              <a:rPr lang="it-IT" smtClean="0"/>
              <a:t>12/03/2024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8885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5BF0B-501F-7041-A4A3-6C7656AADF06}" type="datetimeFigureOut">
              <a:rPr lang="it-IT" smtClean="0"/>
              <a:t>12/03/2024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2859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 userDrawn="1"/>
        </p:nvGrpSpPr>
        <p:grpSpPr>
          <a:xfrm>
            <a:off x="0" y="-8467"/>
            <a:ext cx="12188825" cy="6866467"/>
            <a:chOff x="0" y="-8467"/>
            <a:chExt cx="12188825" cy="6866467"/>
          </a:xfrm>
        </p:grpSpPr>
        <p:sp>
          <p:nvSpPr>
            <p:cNvPr id="28" name="Isosceles Triangle 27"/>
            <p:cNvSpPr/>
            <p:nvPr/>
          </p:nvSpPr>
          <p:spPr>
            <a:xfrm>
              <a:off x="9747593" y="4397829"/>
              <a:ext cx="2441232" cy="2460171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 dirty="0"/>
            </a:p>
          </p:txBody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80279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5BF0B-501F-7041-A4A3-6C7656AADF06}" type="datetimeFigureOut">
              <a:rPr lang="it-IT" smtClean="0"/>
              <a:t>12/03/2024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F166092-FE09-1C49-A08F-40532F8F732C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="" xmlns:a16="http://schemas.microsoft.com/office/drawing/2014/main" id="{291DAE06-F419-DA25-072E-6961264734EE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557834" y="5723136"/>
            <a:ext cx="14339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755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833" r:id="rId12"/>
    <p:sldLayoutId id="2147483834" r:id="rId13"/>
    <p:sldLayoutId id="2147483835" r:id="rId14"/>
    <p:sldLayoutId id="2147483836" r:id="rId15"/>
    <p:sldLayoutId id="214748383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2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2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2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2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2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="" xmlns:a16="http://schemas.microsoft.com/office/drawing/2014/main" id="{C0B67E28-5808-5A67-F825-D27ECD991A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7567" y="2421468"/>
            <a:ext cx="7766936" cy="1646302"/>
          </a:xfrm>
          <a:noFill/>
        </p:spPr>
        <p:txBody>
          <a:bodyPr/>
          <a:lstStyle/>
          <a:p>
            <a:r>
              <a:rPr lang="en-GB" sz="3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  <a:sym typeface="Helvetica Neue"/>
              </a:rPr>
              <a:t>Project Technical Board meeting</a:t>
            </a:r>
          </a:p>
        </p:txBody>
      </p:sp>
      <p:sp>
        <p:nvSpPr>
          <p:cNvPr id="5" name="Sottotitolo 4">
            <a:extLst>
              <a:ext uri="{FF2B5EF4-FFF2-40B4-BE49-F238E27FC236}">
                <a16:creationId xmlns="" xmlns:a16="http://schemas.microsoft.com/office/drawing/2014/main" id="{270FA3EA-73B9-5BD7-DA6D-B9D113D731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02467" y="4254033"/>
            <a:ext cx="7766936" cy="1096899"/>
          </a:xfrm>
        </p:spPr>
        <p:txBody>
          <a:bodyPr>
            <a:noAutofit/>
          </a:bodyPr>
          <a:lstStyle/>
          <a:p>
            <a:r>
              <a:rPr lang="en-GB" sz="1400" b="1" dirty="0" err="1">
                <a:solidFill>
                  <a:schemeClr val="accent5">
                    <a:lumMod val="75000"/>
                  </a:schemeClr>
                </a:solidFill>
              </a:rPr>
              <a:t>Antonella</a:t>
            </a:r>
            <a:r>
              <a:rPr lang="en-GB" sz="14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1400" b="1" dirty="0" err="1">
                <a:solidFill>
                  <a:schemeClr val="accent5">
                    <a:lumMod val="75000"/>
                  </a:schemeClr>
                </a:solidFill>
              </a:rPr>
              <a:t>Sciuto</a:t>
            </a:r>
            <a:r>
              <a:rPr lang="en-GB" sz="14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r>
              <a:rPr lang="en-GB" sz="1400" b="1" dirty="0">
                <a:solidFill>
                  <a:schemeClr val="accent5">
                    <a:lumMod val="75000"/>
                  </a:schemeClr>
                </a:solidFill>
              </a:rPr>
              <a:t>WP 3 Leader &amp; CNR unit coordinator</a:t>
            </a:r>
          </a:p>
          <a:p>
            <a:r>
              <a:rPr lang="en-GB" sz="1400" b="1" dirty="0">
                <a:solidFill>
                  <a:schemeClr val="accent5">
                    <a:lumMod val="75000"/>
                  </a:schemeClr>
                </a:solidFill>
              </a:rPr>
              <a:t>SWRIPS  PTB third Meeting</a:t>
            </a:r>
          </a:p>
          <a:p>
            <a:r>
              <a:rPr lang="en-GB" sz="1400" b="1" dirty="0" smtClean="0">
                <a:solidFill>
                  <a:schemeClr val="accent5">
                    <a:lumMod val="75000"/>
                  </a:schemeClr>
                </a:solidFill>
              </a:rPr>
              <a:t>Catania, 12 March </a:t>
            </a:r>
            <a:r>
              <a:rPr lang="en-GB" sz="1400" b="1" dirty="0">
                <a:solidFill>
                  <a:schemeClr val="accent5">
                    <a:lumMod val="75000"/>
                  </a:schemeClr>
                </a:solidFill>
              </a:rPr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4132584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964674" y="883558"/>
            <a:ext cx="8188751" cy="3077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WP3 aim:</a:t>
            </a:r>
            <a:br>
              <a:rPr lang="en-GB" sz="3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r>
              <a:rPr lang="en-GB" sz="2400" dirty="0"/>
              <a:t/>
            </a:r>
            <a:br>
              <a:rPr lang="en-GB" sz="2400" dirty="0"/>
            </a:br>
            <a:r>
              <a:rPr lang="en-US" sz="2400" dirty="0" smtClean="0"/>
              <a:t>development of sensing systems and in particular</a:t>
            </a:r>
          </a:p>
          <a:p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smtClean="0"/>
              <a:t>=&gt;of </a:t>
            </a:r>
            <a:r>
              <a:rPr lang="en-GB" sz="2400" dirty="0"/>
              <a:t>an </a:t>
            </a:r>
            <a:r>
              <a:rPr lang="en-US" sz="2400" dirty="0"/>
              <a:t>in-line test system for continuous monitoring of the </a:t>
            </a:r>
            <a:r>
              <a:rPr lang="en-US" sz="2400" b="1" dirty="0"/>
              <a:t>physical and chemical </a:t>
            </a:r>
            <a:r>
              <a:rPr lang="en-US" sz="2400" dirty="0"/>
              <a:t>parameters of the purified water to be re-used for irrigation.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098034" y="5076697"/>
            <a:ext cx="9447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err="1" smtClean="0">
                <a:solidFill>
                  <a:srgbClr val="FF0000"/>
                </a:solidFill>
              </a:rPr>
              <a:t>Few</a:t>
            </a:r>
            <a:r>
              <a:rPr lang="it-IT" sz="2400" b="1" dirty="0" smtClean="0">
                <a:solidFill>
                  <a:srgbClr val="FF0000"/>
                </a:solidFill>
              </a:rPr>
              <a:t> news to be </a:t>
            </a:r>
            <a:r>
              <a:rPr lang="it-IT" sz="2400" b="1" dirty="0" err="1" smtClean="0">
                <a:solidFill>
                  <a:srgbClr val="FF0000"/>
                </a:solidFill>
              </a:rPr>
              <a:t>shared</a:t>
            </a:r>
            <a:r>
              <a:rPr lang="it-IT" sz="2400" b="1" dirty="0" smtClean="0">
                <a:solidFill>
                  <a:srgbClr val="FF0000"/>
                </a:solidFill>
              </a:rPr>
              <a:t>  </a:t>
            </a:r>
            <a:r>
              <a:rPr lang="it-IT" sz="2400" b="1" dirty="0" err="1" smtClean="0">
                <a:solidFill>
                  <a:srgbClr val="FF0000"/>
                </a:solidFill>
              </a:rPr>
              <a:t>after</a:t>
            </a:r>
            <a:r>
              <a:rPr lang="it-IT" sz="2400" b="1" dirty="0" smtClean="0">
                <a:solidFill>
                  <a:srgbClr val="FF0000"/>
                </a:solidFill>
              </a:rPr>
              <a:t> </a:t>
            </a:r>
            <a:r>
              <a:rPr lang="it-IT" sz="2400" b="1" dirty="0" err="1" smtClean="0">
                <a:solidFill>
                  <a:srgbClr val="FF0000"/>
                </a:solidFill>
              </a:rPr>
              <a:t>our</a:t>
            </a:r>
            <a:r>
              <a:rPr lang="it-IT" sz="2400" b="1" dirty="0" smtClean="0">
                <a:solidFill>
                  <a:srgbClr val="FF0000"/>
                </a:solidFill>
              </a:rPr>
              <a:t> last </a:t>
            </a:r>
            <a:r>
              <a:rPr lang="it-IT" sz="2400" b="1" dirty="0" err="1" smtClean="0">
                <a:solidFill>
                  <a:srgbClr val="FF0000"/>
                </a:solidFill>
              </a:rPr>
              <a:t>Techinal</a:t>
            </a:r>
            <a:r>
              <a:rPr lang="it-IT" sz="2400" b="1" dirty="0" smtClean="0">
                <a:solidFill>
                  <a:srgbClr val="FF0000"/>
                </a:solidFill>
              </a:rPr>
              <a:t> Board Meeting…..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730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882C70E-8C75-2905-C47A-B4EE1CEC7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364503"/>
            <a:ext cx="10163491" cy="13208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WP3 report on </a:t>
            </a:r>
            <a:r>
              <a:rPr lang="en-GB" dirty="0" smtClean="0">
                <a:solidFill>
                  <a:schemeClr val="tx1"/>
                </a:solidFill>
              </a:rPr>
              <a:t>performed/running activities </a:t>
            </a:r>
            <a:r>
              <a:rPr lang="en-GB" dirty="0" smtClean="0"/>
              <a:t>in the period February/March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D6A6E131-5FBD-D55F-1960-4B12BAC13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434" y="2041136"/>
            <a:ext cx="9368366" cy="388077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100" dirty="0"/>
              <a:t>Task 3.1: It is Running the </a:t>
            </a:r>
            <a:r>
              <a:rPr lang="en-US" sz="2100" b="1" dirty="0"/>
              <a:t>Design</a:t>
            </a:r>
            <a:r>
              <a:rPr lang="en-US" sz="2100" dirty="0"/>
              <a:t> of Silicon Carbide photo-detectors to be used for the development of portable spectroscopic systems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100" dirty="0"/>
              <a:t>Task 3.2: We started the laboratory activity on </a:t>
            </a:r>
            <a:r>
              <a:rPr lang="en-US" sz="2100" b="1" dirty="0" smtClean="0"/>
              <a:t>polymer based sensor </a:t>
            </a:r>
            <a:r>
              <a:rPr lang="en-US" sz="2100" dirty="0"/>
              <a:t>for </a:t>
            </a:r>
            <a:r>
              <a:rPr lang="en-US" sz="2100" dirty="0" smtClean="0"/>
              <a:t>pesticides. We are selecting </a:t>
            </a:r>
            <a:r>
              <a:rPr lang="en-US" sz="2100" dirty="0"/>
              <a:t>polymers to be tested. The polymer must be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 smtClean="0"/>
              <a:t>transparent (in the UV and in VIS) </a:t>
            </a: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 smtClean="0"/>
              <a:t>Insoluble </a:t>
            </a:r>
            <a:r>
              <a:rPr lang="en-US" sz="2000" dirty="0"/>
              <a:t>in water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 smtClean="0"/>
              <a:t>spreadable on solid </a:t>
            </a:r>
            <a:r>
              <a:rPr lang="en-US" sz="2000" dirty="0"/>
              <a:t>substrate (plastic, glass or </a:t>
            </a:r>
            <a:r>
              <a:rPr lang="en-US" sz="2000" dirty="0" smtClean="0"/>
              <a:t>quartz) or prepared in free standing films.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100" dirty="0" smtClean="0"/>
              <a:t>Task 3.3: </a:t>
            </a:r>
            <a:r>
              <a:rPr lang="it-IT" sz="2100" b="1" dirty="0"/>
              <a:t>LED </a:t>
            </a:r>
            <a:r>
              <a:rPr lang="it-IT" sz="2100" b="1" dirty="0" err="1"/>
              <a:t>sources</a:t>
            </a:r>
            <a:r>
              <a:rPr lang="it-IT" sz="2100" b="1" dirty="0"/>
              <a:t> </a:t>
            </a:r>
            <a:r>
              <a:rPr lang="it-IT" sz="2100" dirty="0"/>
              <a:t>(</a:t>
            </a:r>
            <a:r>
              <a:rPr lang="en-US" sz="2100" dirty="0"/>
              <a:t>operating at the wavelengths of interest: 234, 265, 280, 300 and 355 nm) have been </a:t>
            </a:r>
            <a:r>
              <a:rPr lang="en-US" sz="2100" b="1" dirty="0"/>
              <a:t>purchased</a:t>
            </a:r>
            <a:r>
              <a:rPr lang="en-US" sz="2100" dirty="0"/>
              <a:t> and have already been </a:t>
            </a:r>
            <a:r>
              <a:rPr lang="en-US" sz="2100" b="1" dirty="0"/>
              <a:t>delivered</a:t>
            </a:r>
            <a:r>
              <a:rPr lang="en-US" sz="2100" dirty="0"/>
              <a:t>.</a:t>
            </a:r>
            <a:endParaRPr lang="en-GB" sz="2100" dirty="0"/>
          </a:p>
          <a:p>
            <a:pPr>
              <a:buFont typeface="Wingdings" panose="05000000000000000000" pitchFamily="2" charset="2"/>
              <a:buChar char="§"/>
            </a:pPr>
            <a:endParaRPr lang="en-US" sz="2100" dirty="0"/>
          </a:p>
          <a:p>
            <a:endParaRPr lang="en-US" sz="2000" dirty="0">
              <a:solidFill>
                <a:srgbClr val="00B050"/>
              </a:solidFill>
            </a:endParaRP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635480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882C70E-8C75-2905-C47A-B4EE1CEC7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364503"/>
            <a:ext cx="10163491" cy="13208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WP3 </a:t>
            </a:r>
            <a:r>
              <a:rPr lang="en-GB" dirty="0" smtClean="0">
                <a:solidFill>
                  <a:schemeClr val="tx1"/>
                </a:solidFill>
              </a:rPr>
              <a:t>short </a:t>
            </a:r>
            <a:r>
              <a:rPr lang="en-GB" dirty="0">
                <a:solidFill>
                  <a:schemeClr val="tx1"/>
                </a:solidFill>
              </a:rPr>
              <a:t>term planned </a:t>
            </a:r>
            <a:r>
              <a:rPr lang="en-GB" dirty="0" smtClean="0">
                <a:solidFill>
                  <a:schemeClr val="tx1"/>
                </a:solidFill>
              </a:rPr>
              <a:t>activities</a:t>
            </a:r>
            <a:r>
              <a:rPr lang="en-GB" dirty="0">
                <a:solidFill>
                  <a:schemeClr val="tx1"/>
                </a:solidFill>
              </a:rPr>
              <a:t/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/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</a:rPr>
              <a:t/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/>
            </a:r>
            <a:br>
              <a:rPr lang="en-GB" dirty="0">
                <a:solidFill>
                  <a:schemeClr val="tx1"/>
                </a:solidFill>
              </a:rPr>
            </a:b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D6A6E131-5FBD-D55F-1960-4B12BAC13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434" y="1830121"/>
            <a:ext cx="9368366" cy="1917914"/>
          </a:xfrm>
        </p:spPr>
        <p:txBody>
          <a:bodyPr>
            <a:normAutofit/>
          </a:bodyPr>
          <a:lstStyle/>
          <a:p>
            <a:r>
              <a:rPr lang="it-IT" sz="2000" dirty="0" smtClean="0">
                <a:solidFill>
                  <a:schemeClr val="tx1"/>
                </a:solidFill>
              </a:rPr>
              <a:t>Task 3.2 </a:t>
            </a:r>
            <a:r>
              <a:rPr lang="it-IT" sz="2000" dirty="0" err="1" smtClean="0">
                <a:solidFill>
                  <a:schemeClr val="tx1"/>
                </a:solidFill>
              </a:rPr>
              <a:t>Polimeric</a:t>
            </a:r>
            <a:r>
              <a:rPr lang="it-IT" sz="2000" dirty="0" smtClean="0">
                <a:solidFill>
                  <a:schemeClr val="tx1"/>
                </a:solidFill>
              </a:rPr>
              <a:t> </a:t>
            </a:r>
            <a:r>
              <a:rPr lang="it-IT" sz="2000" dirty="0" err="1" smtClean="0">
                <a:solidFill>
                  <a:schemeClr val="tx1"/>
                </a:solidFill>
              </a:rPr>
              <a:t>Substrates</a:t>
            </a:r>
            <a:r>
              <a:rPr lang="it-IT" sz="2000" dirty="0" smtClean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will</a:t>
            </a:r>
            <a:r>
              <a:rPr lang="it-IT" sz="2000" dirty="0">
                <a:solidFill>
                  <a:schemeClr val="tx1"/>
                </a:solidFill>
              </a:rPr>
              <a:t> be </a:t>
            </a:r>
            <a:r>
              <a:rPr lang="it-IT" sz="2000" dirty="0" err="1">
                <a:solidFill>
                  <a:schemeClr val="tx1"/>
                </a:solidFill>
              </a:rPr>
              <a:t>prepared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>
                <a:solidFill>
                  <a:schemeClr val="tx1"/>
                </a:solidFill>
              </a:rPr>
              <a:t>using</a:t>
            </a:r>
            <a:r>
              <a:rPr lang="it-IT" sz="2000" dirty="0">
                <a:solidFill>
                  <a:schemeClr val="tx1"/>
                </a:solidFill>
              </a:rPr>
              <a:t> green processing and </a:t>
            </a:r>
            <a:r>
              <a:rPr lang="it-IT" sz="2000" dirty="0" err="1">
                <a:solidFill>
                  <a:schemeClr val="tx1"/>
                </a:solidFill>
              </a:rPr>
              <a:t>will</a:t>
            </a:r>
            <a:r>
              <a:rPr lang="it-IT" sz="2000" dirty="0">
                <a:solidFill>
                  <a:schemeClr val="tx1"/>
                </a:solidFill>
              </a:rPr>
              <a:t> be </a:t>
            </a:r>
            <a:r>
              <a:rPr lang="it-IT" sz="2000" dirty="0" err="1">
                <a:solidFill>
                  <a:schemeClr val="tx1"/>
                </a:solidFill>
              </a:rPr>
              <a:t>optically</a:t>
            </a:r>
            <a:r>
              <a:rPr lang="it-IT" sz="2000" dirty="0">
                <a:solidFill>
                  <a:schemeClr val="tx1"/>
                </a:solidFill>
              </a:rPr>
              <a:t> </a:t>
            </a:r>
            <a:r>
              <a:rPr lang="it-IT" sz="2000" dirty="0" err="1" smtClean="0">
                <a:solidFill>
                  <a:schemeClr val="tx1"/>
                </a:solidFill>
              </a:rPr>
              <a:t>characterised</a:t>
            </a:r>
            <a:r>
              <a:rPr lang="it-IT" sz="2000" dirty="0" smtClean="0">
                <a:solidFill>
                  <a:schemeClr val="tx1"/>
                </a:solidFill>
              </a:rPr>
              <a:t>.</a:t>
            </a:r>
            <a:r>
              <a:rPr lang="en-US" sz="2000" dirty="0">
                <a:solidFill>
                  <a:schemeClr val="tx1"/>
                </a:solidFill>
              </a:rPr>
              <a:t> Functionalization procedure will be fixed after preliminary detection test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2000" dirty="0">
                <a:solidFill>
                  <a:schemeClr val="tx1"/>
                </a:solidFill>
              </a:rPr>
              <a:t>Task 3.3 LEDs will be characterized to obtain the optical spectra and the operative conditions. </a:t>
            </a:r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Titolo 1">
            <a:extLst>
              <a:ext uri="{FF2B5EF4-FFF2-40B4-BE49-F238E27FC236}">
                <a16:creationId xmlns="" xmlns:a16="http://schemas.microsoft.com/office/drawing/2014/main" id="{6882C70E-8C75-2905-C47A-B4EE1CEC7F52}"/>
              </a:ext>
            </a:extLst>
          </p:cNvPr>
          <p:cNvSpPr txBox="1">
            <a:spLocks/>
          </p:cNvSpPr>
          <p:nvPr/>
        </p:nvSpPr>
        <p:spPr>
          <a:xfrm>
            <a:off x="842434" y="4369858"/>
            <a:ext cx="10163491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dirty="0" smtClean="0"/>
              <a:t>WP3 Task 3.4 </a:t>
            </a:r>
            <a:r>
              <a:rPr lang="en-GB" sz="3200" dirty="0" smtClean="0">
                <a:solidFill>
                  <a:srgbClr val="FFC000"/>
                </a:solidFill>
              </a:rPr>
              <a:t>will start in Month 12</a:t>
            </a:r>
          </a:p>
          <a:p>
            <a:r>
              <a:rPr lang="en-GB" sz="3200" dirty="0" smtClean="0">
                <a:solidFill>
                  <a:srgbClr val="FFC000"/>
                </a:solidFill>
              </a:rPr>
              <a:t>  </a:t>
            </a:r>
          </a:p>
          <a:p>
            <a:r>
              <a:rPr lang="en-US" sz="3200" dirty="0" smtClean="0"/>
              <a:t>WP3 Task 3.5 </a:t>
            </a:r>
            <a:r>
              <a:rPr lang="en-GB" sz="3200" dirty="0" smtClean="0">
                <a:solidFill>
                  <a:srgbClr val="FFC000"/>
                </a:solidFill>
              </a:rPr>
              <a:t> will start in Month 6 </a:t>
            </a:r>
            <a:br>
              <a:rPr lang="en-GB" sz="3200" dirty="0" smtClean="0">
                <a:solidFill>
                  <a:srgbClr val="FFC000"/>
                </a:solidFill>
              </a:rPr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782313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A362393-4C10-F3E5-4061-68B0CAD06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590" y="170688"/>
            <a:ext cx="10876110" cy="1320800"/>
          </a:xfrm>
        </p:spPr>
        <p:txBody>
          <a:bodyPr>
            <a:normAutofit/>
          </a:bodyPr>
          <a:lstStyle/>
          <a:p>
            <a:pPr lvl="1" algn="l" defTabSz="457200" rtl="0">
              <a:spcBef>
                <a:spcPct val="0"/>
              </a:spcBef>
            </a:pPr>
            <a:r>
              <a:rPr lang="en-GB" sz="3200" dirty="0" smtClean="0"/>
              <a:t>WP3 technical and scientific meeting calendar </a:t>
            </a:r>
            <a:r>
              <a:rPr lang="en-GB" sz="2000" dirty="0" smtClean="0"/>
              <a:t>(</a:t>
            </a:r>
            <a:r>
              <a:rPr lang="it-IT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every</a:t>
            </a:r>
            <a:r>
              <a:rPr lang="it-IT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</a:t>
            </a:r>
            <a:r>
              <a:rPr lang="it-IT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</a:t>
            </a:r>
            <a:r>
              <a:rPr lang="it-IT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months</a:t>
            </a:r>
            <a:r>
              <a:rPr lang="it-IT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it-IT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it-IT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GB" sz="2000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xmlns="" id="{F9274063-1A6B-4739-6865-B1C3A1293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438" y="862077"/>
            <a:ext cx="11215962" cy="4553712"/>
          </a:xfrm>
        </p:spPr>
        <p:txBody>
          <a:bodyPr>
            <a:noAutofit/>
          </a:bodyPr>
          <a:lstStyle/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it-IT" sz="1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coordination</a:t>
            </a:r>
            <a:r>
              <a:rPr lang="it-IT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meeting 30 </a:t>
            </a:r>
            <a:r>
              <a:rPr lang="it-IT" sz="1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January</a:t>
            </a:r>
            <a:r>
              <a:rPr lang="it-IT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’24 </a:t>
            </a:r>
            <a:endParaRPr lang="it-IT" sz="18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it-IT" sz="1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deliverable</a:t>
            </a:r>
            <a:r>
              <a:rPr lang="it-IT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meeting 24 April ’24 =&gt; </a:t>
            </a:r>
            <a:r>
              <a:rPr lang="en-US" sz="1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D3.1 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Design and flow chart preparation for the fabrication of </a:t>
            </a:r>
            <a:r>
              <a:rPr lang="en-US" sz="18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SiC</a:t>
            </a:r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sensors (task 3.1)-M6  </a:t>
            </a:r>
            <a:r>
              <a:rPr lang="en-US" sz="1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(April 2024) 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it-IT" sz="1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coordination</a:t>
            </a:r>
            <a:r>
              <a:rPr lang="it-IT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meeting 21 </a:t>
            </a:r>
            <a:r>
              <a:rPr lang="it-IT" sz="1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July</a:t>
            </a:r>
            <a:r>
              <a:rPr lang="it-IT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’24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deliverable</a:t>
            </a: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meeting 22 </a:t>
            </a:r>
            <a:r>
              <a:rPr lang="it-IT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November</a:t>
            </a: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’24=&gt;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D3.2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Report on sensors fabrication and on their electro-optical characterization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&amp; </a:t>
            </a:r>
            <a:r>
              <a:rPr lang="en-US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D3.3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Large area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SiC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sensors ready and operating in deep-UV and electro-optical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characterised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(task 3.1)-M14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(December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2024)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deliverable</a:t>
            </a: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meeting </a:t>
            </a: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January</a:t>
            </a: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‘25=&gt;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D3.4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Optically sensible polymeric substrates for pollutant detection made and tested (task 3.2)-M16 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(February 2025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deliverable</a:t>
            </a: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meeting </a:t>
            </a:r>
            <a:r>
              <a:rPr lang="it-IT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April ’25 =&gt; 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D3.5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Spectroscopy apparatus assembled and readout software deployed and running (task 3.3) (M18)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(April 2025)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it-IT" sz="1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coordination</a:t>
            </a:r>
            <a:r>
              <a:rPr lang="it-IT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meeting </a:t>
            </a:r>
            <a:r>
              <a:rPr lang="it-IT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July</a:t>
            </a:r>
            <a:r>
              <a:rPr lang="it-IT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’25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it-IT" sz="1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deliverable</a:t>
            </a:r>
            <a:r>
              <a:rPr lang="it-IT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meeting </a:t>
            </a:r>
            <a:r>
              <a:rPr lang="it-IT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November</a:t>
            </a:r>
            <a:r>
              <a:rPr lang="it-IT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’25=&gt;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D3.6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Report on the tests and calibration curves of the spectroscopy apparatus (task 3.4) (M25) 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(November 2025</a:t>
            </a:r>
            <a:r>
              <a:rPr lang="en-US" sz="1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</a:p>
          <a:p>
            <a:pPr marL="342900" lvl="1" indent="-342900">
              <a:buFont typeface="Wingdings" panose="05000000000000000000" pitchFamily="2" charset="2"/>
              <a:buChar char="Ø"/>
            </a:pPr>
            <a:r>
              <a:rPr lang="it-IT" sz="1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deliverable</a:t>
            </a:r>
            <a:r>
              <a:rPr lang="it-IT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it-IT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meeting  </a:t>
            </a:r>
            <a:r>
              <a:rPr lang="it-IT" sz="1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June</a:t>
            </a:r>
            <a:r>
              <a:rPr lang="it-IT" sz="1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’25=&gt; 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D3.7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Data network and remote control software (task 3.5) (M32) </a:t>
            </a:r>
            <a:r>
              <a:rPr lang="en-US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(June </a:t>
            </a:r>
            <a:r>
              <a:rPr lang="en-US" sz="18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2026) </a:t>
            </a:r>
            <a:endParaRPr lang="en-US" sz="18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endParaRPr lang="it-IT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it-IT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it-IT" sz="18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it-IT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39590" y="6172926"/>
            <a:ext cx="105713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Tasks </a:t>
            </a:r>
            <a:r>
              <a:rPr lang="en-GB" dirty="0">
                <a:solidFill>
                  <a:srgbClr val="FF0000"/>
                </a:solidFill>
              </a:rPr>
              <a:t>activity will be discussed and planned during the WP </a:t>
            </a:r>
            <a:r>
              <a:rPr lang="en-GB" dirty="0" smtClean="0">
                <a:solidFill>
                  <a:srgbClr val="FF0000"/>
                </a:solidFill>
              </a:rPr>
              <a:t>meetings. Further Task meetings </a:t>
            </a:r>
            <a:r>
              <a:rPr lang="en-GB" dirty="0">
                <a:solidFill>
                  <a:srgbClr val="FF0000"/>
                </a:solidFill>
              </a:rPr>
              <a:t>will be planned if necessary during the project period.</a:t>
            </a:r>
          </a:p>
        </p:txBody>
      </p:sp>
      <p:sp>
        <p:nvSpPr>
          <p:cNvPr id="6" name="Rettangolo 5"/>
          <p:cNvSpPr/>
          <p:nvPr/>
        </p:nvSpPr>
        <p:spPr>
          <a:xfrm>
            <a:off x="239438" y="1272619"/>
            <a:ext cx="11610055" cy="697583"/>
          </a:xfrm>
          <a:prstGeom prst="rect">
            <a:avLst/>
          </a:prstGeom>
          <a:solidFill>
            <a:schemeClr val="accent1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86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rips" id="{3D4BC877-A299-3542-970E-16BEE71FD0AC}" vid="{E6525844-3F3B-4641-BAA6-F77AE21FE3D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Sfaccettatura</Template>
  <TotalTime>786</TotalTime>
  <Words>443</Words>
  <Application>Microsoft Office PowerPoint</Application>
  <PresentationFormat>Widescreen</PresentationFormat>
  <Paragraphs>37</Paragraphs>
  <Slides>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5" baseType="lpstr">
      <vt:lpstr>Arial</vt:lpstr>
      <vt:lpstr>Calibri</vt:lpstr>
      <vt:lpstr>Helvetica Neue</vt:lpstr>
      <vt:lpstr>Roboto Condensed</vt:lpstr>
      <vt:lpstr>Symbol</vt:lpstr>
      <vt:lpstr>Times New Roman</vt:lpstr>
      <vt:lpstr>Trebuchet MS</vt:lpstr>
      <vt:lpstr>Wingdings</vt:lpstr>
      <vt:lpstr>Wingdings 3</vt:lpstr>
      <vt:lpstr>Sfaccettatura</vt:lpstr>
      <vt:lpstr>Project Technical Board meeting</vt:lpstr>
      <vt:lpstr>Presentazione standard di PowerPoint</vt:lpstr>
      <vt:lpstr>WP3 report on performed/running activities in the period February/March     </vt:lpstr>
      <vt:lpstr>WP3 short term planned activities    </vt:lpstr>
      <vt:lpstr>WP3 technical and scientific meeting calendar (every 3 months )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Sustainable Water Re-use with Innovative Purification and Sensing system for the agri-food supply chain</dc:title>
  <dc:creator>Alessia Tricomi</dc:creator>
  <cp:lastModifiedBy>EPCOS2</cp:lastModifiedBy>
  <cp:revision>86</cp:revision>
  <dcterms:created xsi:type="dcterms:W3CDTF">2023-11-08T10:03:44Z</dcterms:created>
  <dcterms:modified xsi:type="dcterms:W3CDTF">2024-03-12T14:03:55Z</dcterms:modified>
</cp:coreProperties>
</file>