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62" r:id="rId2"/>
    <p:sldId id="266" r:id="rId3"/>
    <p:sldId id="258" r:id="rId4"/>
    <p:sldId id="267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5" roundtripDataSignature="AMtx7mhL5jgUaR6Ct8+Ynq/cA3DcYGQ7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bdelwaheb RAI" initials="" lastIdx="1" clrIdx="0"/>
  <p:cmAuthor id="1" name="Sarah Tebbi" initials="" lastIdx="1" clrIdx="1"/>
  <p:cmAuthor id="2" name="ULStudent:RYMA.MERDOUD" initials="RM" lastIdx="1" clrIdx="2"/>
  <p:cmAuthor id="3" name="boudraa1414@gmail.com" initials="b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9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095E9-979C-482C-BB6D-93AB48AA80AA}">
  <a:tblStyle styleId="{92E095E9-979C-482C-BB6D-93AB48AA80A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16" autoAdjust="0"/>
    <p:restoredTop sz="83241" autoAdjust="0"/>
  </p:normalViewPr>
  <p:slideViewPr>
    <p:cSldViewPr snapToGrid="0">
      <p:cViewPr>
        <p:scale>
          <a:sx n="124" d="100"/>
          <a:sy n="12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a6076627f1_8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a6076627f1_8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Effectivement</a:t>
            </a:r>
            <a:r>
              <a:rPr lang="en-GB"/>
              <a:t> </a:t>
            </a:r>
            <a:endParaRPr/>
          </a:p>
        </p:txBody>
      </p:sp>
      <p:sp>
        <p:nvSpPr>
          <p:cNvPr id="144" name="Google Shape;144;g2a6076627f1_8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416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4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9368366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dt" idx="10"/>
          </p:nvPr>
        </p:nvSpPr>
        <p:spPr>
          <a:xfrm>
            <a:off x="8157633" y="6065837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7187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sldNum" idx="12"/>
          </p:nvPr>
        </p:nvSpPr>
        <p:spPr>
          <a:xfrm>
            <a:off x="9362361" y="6065837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5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13" name="Google Shape;113;p25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4" name="Google Shape;114;p25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6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body" idx="1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2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25" name="Google Shape;125;p2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>
            <a:spLocks noGrp="1"/>
          </p:cNvSpPr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8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6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3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92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body" idx="4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9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0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marL="914400" lvl="1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marL="1371600" lvl="2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marL="1828800" lvl="3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marL="2286000" lvl="4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>
            <a:spLocks noGrp="1"/>
          </p:cNvSpPr>
          <p:nvPr>
            <p:ph type="pic" idx="2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21"/>
          <p:cNvSpPr txBox="1">
            <a:spLocks noGrp="1"/>
          </p:cNvSpPr>
          <p:nvPr>
            <p:ph type="body" idx="1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>
  <p:cSld name="Titolo e sottotitolo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2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sz="44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body" idx="1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marL="2743200" lvl="5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marL="3200400" lvl="6" indent="-320039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marL="3657600" lvl="7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marL="4114800" lvl="8" indent="-32004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8" name="Google Shape;98;p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99" name="Google Shape;99;p23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0">
                <a:solidFill>
                  <a:srgbClr val="9EDFF5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2"/>
          <p:cNvGrpSpPr/>
          <p:nvPr/>
        </p:nvGrpSpPr>
        <p:grpSpPr>
          <a:xfrm>
            <a:off x="0" y="-8467"/>
            <a:ext cx="12188825" cy="6866467"/>
            <a:chOff x="0" y="-8467"/>
            <a:chExt cx="12188825" cy="6866467"/>
          </a:xfrm>
        </p:grpSpPr>
        <p:sp>
          <p:nvSpPr>
            <p:cNvPr id="11" name="Google Shape;11;p12"/>
            <p:cNvSpPr/>
            <p:nvPr/>
          </p:nvSpPr>
          <p:spPr>
            <a:xfrm>
              <a:off x="9747593" y="4397829"/>
              <a:ext cx="2441232" cy="2460171"/>
            </a:xfrm>
            <a:prstGeom prst="triangle">
              <a:avLst>
                <a:gd name="adj" fmla="val 100000"/>
              </a:avLst>
            </a:prstGeom>
            <a:solidFill>
              <a:srgbClr val="9EDFF5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" name="Google Shape;12;p12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6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2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 extrusionOk="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8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sp>
        <p:nvSpPr>
          <p:cNvPr id="14" name="Google Shape;14;p12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004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40"/>
              <a:buFont typeface="Noto Sans Symbols"/>
              <a:buChar char="►"/>
              <a:defRPr sz="18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988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280"/>
              <a:buFont typeface="Noto Sans Symbols"/>
              <a:buChar char="►"/>
              <a:defRPr sz="1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99719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120"/>
              <a:buFont typeface="Noto Sans Symbols"/>
              <a:buChar char="►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8956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8956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8956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89559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sz="12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dt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ft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u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9" name="Google Shape;19;p12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10557834" y="5723136"/>
            <a:ext cx="1433951" cy="108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749B7BE4-EABA-8860-5243-2B0CF541EE2A}"/>
              </a:ext>
            </a:extLst>
          </p:cNvPr>
          <p:cNvSpPr txBox="1"/>
          <p:nvPr/>
        </p:nvSpPr>
        <p:spPr>
          <a:xfrm>
            <a:off x="804108" y="2152629"/>
            <a:ext cx="111577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rgbClr val="0070C0"/>
                </a:solidFill>
              </a:rPr>
              <a:t>Sustainable Water Re-use with Innovative Purification and Sensing system for the agri-food supply chain (SWRIPS)</a:t>
            </a:r>
            <a:endParaRPr lang="fr-FR" sz="4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79E4D2-901B-6B2B-5670-E74BEF0B943E}"/>
              </a:ext>
            </a:extLst>
          </p:cNvPr>
          <p:cNvCxnSpPr/>
          <p:nvPr/>
        </p:nvCxnSpPr>
        <p:spPr>
          <a:xfrm>
            <a:off x="1225455" y="4435522"/>
            <a:ext cx="987552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B15929-7F90-3372-6752-AECC13D84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746" y="239609"/>
            <a:ext cx="1782342" cy="9233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54B0D7-D0A9-28E4-B64B-24311A673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8805" y="1230847"/>
            <a:ext cx="2066224" cy="79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017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77334" y="300648"/>
            <a:ext cx="9368366" cy="915338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b="1" dirty="0"/>
              <a:t>Research activities of WP1 (U-</a:t>
            </a:r>
            <a:r>
              <a:rPr lang="en-US" sz="2800" b="1" dirty="0" err="1"/>
              <a:t>Bouira</a:t>
            </a:r>
            <a:r>
              <a:rPr lang="en-US" sz="2800" b="1" dirty="0"/>
              <a:t>-</a:t>
            </a:r>
            <a:r>
              <a:rPr lang="fr-FR" sz="2800" dirty="0"/>
              <a:t>EN</a:t>
            </a:r>
            <a:r>
              <a:rPr lang="en-US" sz="2800" b="1" dirty="0"/>
              <a:t>SA) Algeria.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36C87E-B546-7B40-2700-5C66488ED80D}"/>
              </a:ext>
            </a:extLst>
          </p:cNvPr>
          <p:cNvSpPr txBox="1"/>
          <p:nvPr/>
        </p:nvSpPr>
        <p:spPr>
          <a:xfrm>
            <a:off x="263347" y="1182231"/>
            <a:ext cx="583265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rebuchet MS" panose="020B0703020202090204" pitchFamily="34" charset="0"/>
              </a:rPr>
              <a:t>1/ Characterization of discharge </a:t>
            </a:r>
            <a:r>
              <a:rPr lang="en-US" sz="2000" b="1" dirty="0">
                <a:solidFill>
                  <a:srgbClr val="FF0000"/>
                </a:solidFill>
                <a:latin typeface="Trebuchet MS" panose="020B0703020202090204" pitchFamily="34" charset="0"/>
              </a:rPr>
              <a:t>water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rebuchet MS" panose="020B0703020202090204" pitchFamily="34" charset="0"/>
              </a:rPr>
              <a:t> from the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Trebuchet MS" panose="020B0703020202090204" pitchFamily="34" charset="0"/>
              </a:rPr>
              <a:t>Falait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Trebuchet MS" panose="020B0703020202090204" pitchFamily="34" charset="0"/>
              </a:rPr>
              <a:t> cheese dairy :</a:t>
            </a:r>
          </a:p>
          <a:p>
            <a:endParaRPr lang="en-US" sz="2000" dirty="0">
              <a:latin typeface="Trebuchet MS" panose="020B0703020202090204" pitchFamily="34" charset="0"/>
            </a:endParaRPr>
          </a:p>
          <a:p>
            <a:r>
              <a:rPr lang="en-US" sz="2000" dirty="0">
                <a:latin typeface="Trebuchet MS" panose="020B0703020202090204" pitchFamily="34" charset="0"/>
              </a:rPr>
              <a:t>Sampling of waste water from the </a:t>
            </a:r>
            <a:r>
              <a:rPr lang="en-US" sz="2000" dirty="0" err="1">
                <a:latin typeface="Trebuchet MS" panose="020B0703020202090204" pitchFamily="34" charset="0"/>
              </a:rPr>
              <a:t>Falait</a:t>
            </a:r>
            <a:r>
              <a:rPr lang="en-US" sz="2000" dirty="0">
                <a:latin typeface="Trebuchet MS" panose="020B0703020202090204" pitchFamily="34" charset="0"/>
              </a:rPr>
              <a:t> cheese factory was carried out on 29/02/2024. This water was characterized in the laboratory of the Office National of sanitation (ONA) Algiers.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4C16845-F1CD-CB32-53D2-4029AF8C5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8859" y="1141356"/>
            <a:ext cx="3566841" cy="2951537"/>
          </a:xfrm>
          <a:prstGeom prst="rect">
            <a:avLst/>
          </a:prstGeom>
        </p:spPr>
      </p:pic>
      <p:pic>
        <p:nvPicPr>
          <p:cNvPr id="8" name="Image 1">
            <a:extLst>
              <a:ext uri="{FF2B5EF4-FFF2-40B4-BE49-F238E27FC236}">
                <a16:creationId xmlns:a16="http://schemas.microsoft.com/office/drawing/2014/main" id="{C26D997B-D6AB-55B0-325D-0CC142188C9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347" y="4448014"/>
            <a:ext cx="11548085" cy="198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754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031" y="266893"/>
            <a:ext cx="1067977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in WP1 :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400" b="1" dirty="0">
                <a:effectLst/>
                <a:latin typeface="Trebuchet MS" panose="020B0703020202090204" pitchFamily="34" charset="0"/>
              </a:rPr>
              <a:t>Task 1.1 Characterization of </a:t>
            </a:r>
            <a:r>
              <a:rPr lang="en-US" sz="2400" b="1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water</a:t>
            </a:r>
            <a:r>
              <a:rPr lang="en-US" sz="2400" b="1" dirty="0">
                <a:effectLst/>
                <a:latin typeface="Trebuchet MS" panose="020B0703020202090204" pitchFamily="34" charset="0"/>
              </a:rPr>
              <a:t>/soil/agri-food products </a:t>
            </a:r>
            <a:br>
              <a:rPr lang="en-US" sz="1200" dirty="0"/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942349-898E-B868-4009-8D8AC6562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544362"/>
              </p:ext>
            </p:extLst>
          </p:nvPr>
        </p:nvGraphicFramePr>
        <p:xfrm>
          <a:off x="1534332" y="1789170"/>
          <a:ext cx="7927961" cy="4106076"/>
        </p:xfrm>
        <a:graphic>
          <a:graphicData uri="http://schemas.openxmlformats.org/drawingml/2006/table">
            <a:tbl>
              <a:tblPr firstRow="1" firstCol="1" bandRow="1">
                <a:tableStyleId>{92E095E9-979C-482C-BB6D-93AB48AA80AA}</a:tableStyleId>
              </a:tblPr>
              <a:tblGrid>
                <a:gridCol w="4740380">
                  <a:extLst>
                    <a:ext uri="{9D8B030D-6E8A-4147-A177-3AD203B41FA5}">
                      <a16:colId xmlns:a16="http://schemas.microsoft.com/office/drawing/2014/main" val="2533986372"/>
                    </a:ext>
                  </a:extLst>
                </a:gridCol>
                <a:gridCol w="3187581">
                  <a:extLst>
                    <a:ext uri="{9D8B030D-6E8A-4147-A177-3AD203B41FA5}">
                      <a16:colId xmlns:a16="http://schemas.microsoft.com/office/drawing/2014/main" val="1143966716"/>
                    </a:ext>
                  </a:extLst>
                </a:gridCol>
              </a:tblGrid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pH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9 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93969591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Conductivity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1314 µS/cm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97491309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Chemical oxygen demand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8678 mg/L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4526937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Biological oxygen demand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4000 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27728980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Nitrates NNO3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29 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11872080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Cupper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&lt;0,05mg/L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4368524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Pb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&lt;0,2 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66572462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Nickel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&lt;0,1 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08903867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Cadmium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&lt;0,05 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61093078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Zinc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&lt;0,05 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3691986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iron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0,4 mg/L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91744700"/>
                  </a:ext>
                </a:extLst>
              </a:tr>
              <a:tr h="3421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Manganese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0,1 mg/L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74674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92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435" y="1989769"/>
            <a:ext cx="9360976" cy="28784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According to the results obtained, the effluent from the </a:t>
            </a:r>
            <a:r>
              <a:rPr lang="en-US" sz="2000" dirty="0" err="1">
                <a:solidFill>
                  <a:schemeClr val="tx1"/>
                </a:solidFill>
              </a:rPr>
              <a:t>Falait</a:t>
            </a:r>
            <a:r>
              <a:rPr lang="en-US" sz="2000" dirty="0">
                <a:solidFill>
                  <a:schemeClr val="tx1"/>
                </a:solidFill>
              </a:rPr>
              <a:t> cheese dairy is </a:t>
            </a:r>
            <a:r>
              <a:rPr lang="en-US" sz="2000" b="1" dirty="0">
                <a:solidFill>
                  <a:schemeClr val="tx1"/>
                </a:solidFill>
              </a:rPr>
              <a:t>characterized by a high COD (</a:t>
            </a:r>
            <a:r>
              <a:rPr lang="en-US" sz="2000" dirty="0">
                <a:solidFill>
                  <a:schemeClr val="tx1"/>
                </a:solidFill>
              </a:rPr>
              <a:t>Chemical Oxygen Demand) and </a:t>
            </a:r>
            <a:r>
              <a:rPr lang="en-US" sz="2000" b="1" dirty="0">
                <a:solidFill>
                  <a:schemeClr val="tx1"/>
                </a:solidFill>
              </a:rPr>
              <a:t>BOD </a:t>
            </a:r>
            <a:r>
              <a:rPr lang="en-US" sz="2000" dirty="0">
                <a:solidFill>
                  <a:schemeClr val="tx1"/>
                </a:solidFill>
              </a:rPr>
              <a:t>(Biochemical Oxygen Demand) load, indicating a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high organic load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A COD/BOD5 ratio &gt; 2 indicates difficult biodegradation of the effluent. In our case, this ratio was 2.1.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CCBFC-E249-3186-5A1E-88C13932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1" y="266893"/>
            <a:ext cx="1067977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in WP1 :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400" dirty="0">
                <a:effectLst/>
                <a:latin typeface="Trebuchet MS" panose="020B0703020202090204" pitchFamily="34" charset="0"/>
              </a:rPr>
              <a:t>Task 1.1 Characterization of </a:t>
            </a:r>
            <a:r>
              <a:rPr lang="en-US" sz="2400" b="1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water</a:t>
            </a:r>
            <a:r>
              <a:rPr lang="en-US" sz="2400" b="1" dirty="0">
                <a:effectLst/>
                <a:latin typeface="Trebuchet MS" panose="020B0703020202090204" pitchFamily="34" charset="0"/>
              </a:rPr>
              <a:t>/</a:t>
            </a:r>
            <a:r>
              <a:rPr lang="en-US" sz="2400" dirty="0">
                <a:effectLst/>
                <a:latin typeface="Trebuchet MS" panose="020B0703020202090204" pitchFamily="34" charset="0"/>
              </a:rPr>
              <a:t>soil/agri-food products </a:t>
            </a:r>
            <a:br>
              <a:rPr lang="en-US" sz="1200" dirty="0"/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12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435" y="1989769"/>
            <a:ext cx="9360976" cy="28784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conductivity of the water is also high</a:t>
            </a:r>
            <a:r>
              <a:rPr lang="en-US" sz="2000" dirty="0">
                <a:solidFill>
                  <a:schemeClr val="tx1"/>
                </a:solidFill>
              </a:rPr>
              <a:t>. Conductivity provides information on the quantity of cations and anions present in the water; the higher the concentration of dissolved solutes, the higher the conductivity.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In addition,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heavy metals </a:t>
            </a:r>
            <a:r>
              <a:rPr lang="en-US" sz="2000" b="1" dirty="0">
                <a:solidFill>
                  <a:schemeClr val="tx1"/>
                </a:solidFill>
              </a:rPr>
              <a:t>are present in wastewater in very small quantities </a:t>
            </a:r>
            <a:r>
              <a:rPr lang="en-US" sz="2000" dirty="0">
                <a:solidFill>
                  <a:schemeClr val="tx1"/>
                </a:solidFill>
              </a:rPr>
              <a:t>and do not exceed the standards imposed by legislative and regulatory texts for the reuse of treated wastewater in irrigation.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5DF1DD-6C0E-7102-2EB5-AF8E42357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in WP1 :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400" dirty="0">
                <a:effectLst/>
                <a:latin typeface="Trebuchet MS" panose="020B0703020202090204" pitchFamily="34" charset="0"/>
              </a:rPr>
              <a:t>Task 1.1 Characterization of </a:t>
            </a:r>
            <a:r>
              <a:rPr lang="en-US" sz="2400" b="1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water</a:t>
            </a:r>
            <a:r>
              <a:rPr lang="en-US" sz="2400" b="1" dirty="0">
                <a:effectLst/>
                <a:latin typeface="Trebuchet MS" panose="020B0703020202090204" pitchFamily="34" charset="0"/>
              </a:rPr>
              <a:t>/</a:t>
            </a:r>
            <a:r>
              <a:rPr lang="en-US" sz="2400" dirty="0">
                <a:effectLst/>
                <a:latin typeface="Trebuchet MS" panose="020B0703020202090204" pitchFamily="34" charset="0"/>
              </a:rPr>
              <a:t>soil/agri-food products </a:t>
            </a:r>
            <a:br>
              <a:rPr lang="en-US" sz="1200" dirty="0"/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11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435" y="1989769"/>
            <a:ext cx="9360976" cy="28784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2/ Soil characteristics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To determine the main </a:t>
            </a:r>
            <a:r>
              <a:rPr lang="en-US" sz="2000" dirty="0" err="1">
                <a:solidFill>
                  <a:schemeClr val="tx1"/>
                </a:solidFill>
              </a:rPr>
              <a:t>physico</a:t>
            </a:r>
            <a:r>
              <a:rPr lang="en-US" sz="2000" dirty="0">
                <a:solidFill>
                  <a:schemeClr val="tx1"/>
                </a:solidFill>
              </a:rPr>
              <a:t>-chemical characteristics of our experimental site, sampling of the initial soil was carried out before sowing using a hand auger for the [0-50cm] layer at depth, at 03 locations on the diagonal of the experimental field to form a composite sample.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 err="1">
                <a:solidFill>
                  <a:schemeClr val="tx1"/>
                </a:solidFill>
              </a:rPr>
              <a:t>physico</a:t>
            </a:r>
            <a:r>
              <a:rPr lang="en-US" sz="2000" dirty="0">
                <a:solidFill>
                  <a:schemeClr val="tx1"/>
                </a:solidFill>
              </a:rPr>
              <a:t>-chemical analyses were carried out on a portion of each sample.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CCBFC-E249-3186-5A1E-88C13932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1" y="266893"/>
            <a:ext cx="1067977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in WP1 :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400" b="1" dirty="0">
                <a:effectLst/>
                <a:latin typeface="Trebuchet MS" panose="020B0703020202090204" pitchFamily="34" charset="0"/>
              </a:rPr>
              <a:t>Task 1.1 Characterization of water/</a:t>
            </a:r>
            <a:r>
              <a:rPr lang="en-US" sz="2400" b="1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soil</a:t>
            </a:r>
            <a:r>
              <a:rPr lang="en-US" sz="2400" b="1" dirty="0">
                <a:effectLst/>
                <a:latin typeface="Trebuchet MS" panose="020B0703020202090204" pitchFamily="34" charset="0"/>
              </a:rPr>
              <a:t>/agri-food products </a:t>
            </a:r>
            <a:br>
              <a:rPr lang="en-US" sz="1200" dirty="0"/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5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CCBFC-E249-3186-5A1E-88C13932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1" y="266893"/>
            <a:ext cx="1067977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in WP1 :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400" b="1" dirty="0">
                <a:effectLst/>
                <a:latin typeface="Trebuchet MS" panose="020B0703020202090204" pitchFamily="34" charset="0"/>
              </a:rPr>
              <a:t>Task 1.1 Characterization of water/</a:t>
            </a:r>
            <a:r>
              <a:rPr lang="en-US" sz="2400" b="1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soil</a:t>
            </a:r>
            <a:r>
              <a:rPr lang="en-US" sz="2400" b="1" dirty="0">
                <a:effectLst/>
                <a:latin typeface="Trebuchet MS" panose="020B0703020202090204" pitchFamily="34" charset="0"/>
              </a:rPr>
              <a:t>/agri-food products </a:t>
            </a:r>
            <a:br>
              <a:rPr lang="en-US" sz="1200" dirty="0"/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0B4CA50-DE5A-D599-36CA-9132CD08B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081340"/>
              </p:ext>
            </p:extLst>
          </p:nvPr>
        </p:nvGraphicFramePr>
        <p:xfrm>
          <a:off x="1166191" y="1150684"/>
          <a:ext cx="8808674" cy="543646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{92E095E9-979C-482C-BB6D-93AB48AA80AA}</a:tableStyleId>
              </a:tblPr>
              <a:tblGrid>
                <a:gridCol w="1707436">
                  <a:extLst>
                    <a:ext uri="{9D8B030D-6E8A-4147-A177-3AD203B41FA5}">
                      <a16:colId xmlns:a16="http://schemas.microsoft.com/office/drawing/2014/main" val="1818499054"/>
                    </a:ext>
                  </a:extLst>
                </a:gridCol>
                <a:gridCol w="1040836">
                  <a:extLst>
                    <a:ext uri="{9D8B030D-6E8A-4147-A177-3AD203B41FA5}">
                      <a16:colId xmlns:a16="http://schemas.microsoft.com/office/drawing/2014/main" val="2710352788"/>
                    </a:ext>
                  </a:extLst>
                </a:gridCol>
                <a:gridCol w="987374">
                  <a:extLst>
                    <a:ext uri="{9D8B030D-6E8A-4147-A177-3AD203B41FA5}">
                      <a16:colId xmlns:a16="http://schemas.microsoft.com/office/drawing/2014/main" val="1194595449"/>
                    </a:ext>
                  </a:extLst>
                </a:gridCol>
                <a:gridCol w="1539534">
                  <a:extLst>
                    <a:ext uri="{9D8B030D-6E8A-4147-A177-3AD203B41FA5}">
                      <a16:colId xmlns:a16="http://schemas.microsoft.com/office/drawing/2014/main" val="300013804"/>
                    </a:ext>
                  </a:extLst>
                </a:gridCol>
                <a:gridCol w="1766747">
                  <a:extLst>
                    <a:ext uri="{9D8B030D-6E8A-4147-A177-3AD203B41FA5}">
                      <a16:colId xmlns:a16="http://schemas.microsoft.com/office/drawing/2014/main" val="58111605"/>
                    </a:ext>
                  </a:extLst>
                </a:gridCol>
                <a:gridCol w="1766747">
                  <a:extLst>
                    <a:ext uri="{9D8B030D-6E8A-4147-A177-3AD203B41FA5}">
                      <a16:colId xmlns:a16="http://schemas.microsoft.com/office/drawing/2014/main" val="1258189970"/>
                    </a:ext>
                  </a:extLst>
                </a:gridCol>
              </a:tblGrid>
              <a:tr h="33119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400" b="1" kern="100" dirty="0" err="1">
                          <a:effectLst/>
                        </a:rPr>
                        <a:t>Analysis</a:t>
                      </a:r>
                      <a:r>
                        <a:rPr lang="fr-FR" sz="1400" b="1" kern="100" dirty="0">
                          <a:effectLst/>
                        </a:rPr>
                        <a:t> type</a:t>
                      </a:r>
                      <a:endParaRPr lang="en-US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400" b="1" kern="100" dirty="0" err="1">
                          <a:effectLst/>
                        </a:rPr>
                        <a:t>Parameters</a:t>
                      </a:r>
                      <a:endParaRPr lang="en-US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400" b="1" kern="100" dirty="0" err="1">
                          <a:effectLst/>
                        </a:rPr>
                        <a:t>Results</a:t>
                      </a:r>
                      <a:endParaRPr lang="en-US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400" b="1" kern="100" dirty="0" err="1">
                          <a:effectLst/>
                        </a:rPr>
                        <a:t>Soil</a:t>
                      </a:r>
                      <a:r>
                        <a:rPr lang="fr-FR" sz="1400" b="1" kern="100" dirty="0">
                          <a:effectLst/>
                        </a:rPr>
                        <a:t> </a:t>
                      </a:r>
                      <a:r>
                        <a:rPr lang="fr-FR" sz="1400" b="1" kern="100" dirty="0" err="1">
                          <a:effectLst/>
                        </a:rPr>
                        <a:t>characteristics</a:t>
                      </a:r>
                      <a:endParaRPr lang="en-US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400" b="1" kern="100" dirty="0">
                          <a:effectLst/>
                        </a:rPr>
                        <a:t>Method</a:t>
                      </a:r>
                      <a:endParaRPr lang="en-US" sz="12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3790276625"/>
                  </a:ext>
                </a:extLst>
              </a:tr>
              <a:tr h="163872">
                <a:tc rowSpan="5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Particle</a:t>
                      </a:r>
                      <a:r>
                        <a:rPr lang="fr-FR" sz="1200" kern="100" dirty="0">
                          <a:effectLst/>
                        </a:rPr>
                        <a:t> size </a:t>
                      </a:r>
                      <a:r>
                        <a:rPr lang="fr-FR" sz="1200" kern="100" dirty="0" err="1">
                          <a:effectLst/>
                        </a:rPr>
                        <a:t>analysis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 anchor="ctr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Clay (%)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18,8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rowSpan="5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Loamy</a:t>
                      </a:r>
                      <a:r>
                        <a:rPr lang="fr-FR" sz="1200" kern="100" dirty="0">
                          <a:effectLst/>
                        </a:rPr>
                        <a:t> texture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rowSpan="5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Robinson’s</a:t>
                      </a:r>
                      <a:r>
                        <a:rPr lang="fr-FR" sz="1200" kern="100" dirty="0">
                          <a:effectLst/>
                        </a:rPr>
                        <a:t> pipette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1163648740"/>
                  </a:ext>
                </a:extLst>
              </a:tr>
              <a:tr h="163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Silt  (%)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Thin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21,6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127077"/>
                  </a:ext>
                </a:extLst>
              </a:tr>
              <a:tr h="331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Chunky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42,03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275656"/>
                  </a:ext>
                </a:extLst>
              </a:tr>
              <a:tr h="163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Stand (%)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Thin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15,08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945734"/>
                  </a:ext>
                </a:extLst>
              </a:tr>
              <a:tr h="331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Chunky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2,19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824771"/>
                  </a:ext>
                </a:extLst>
              </a:tr>
              <a:tr h="335100">
                <a:tc rowSpan="9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Chemical </a:t>
                      </a:r>
                      <a:r>
                        <a:rPr lang="fr-FR" sz="1200" kern="100" dirty="0" err="1">
                          <a:effectLst/>
                        </a:rPr>
                        <a:t>analysis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 anchor="ctr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Total </a:t>
                      </a:r>
                      <a:r>
                        <a:rPr lang="fr-FR" sz="1200" kern="100" dirty="0" err="1">
                          <a:effectLst/>
                        </a:rPr>
                        <a:t>Limenstone</a:t>
                      </a:r>
                      <a:r>
                        <a:rPr lang="fr-FR" sz="1200" kern="100" dirty="0">
                          <a:effectLst/>
                        </a:rPr>
                        <a:t> (%)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0,22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Non </a:t>
                      </a:r>
                      <a:r>
                        <a:rPr lang="fr-FR" sz="1200" kern="100" dirty="0" err="1">
                          <a:effectLst/>
                        </a:rPr>
                        <a:t>Calcareous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BERNARD </a:t>
                      </a:r>
                      <a:r>
                        <a:rPr lang="fr-FR" sz="1200" kern="100" dirty="0" err="1">
                          <a:effectLst/>
                        </a:rPr>
                        <a:t>calcimeter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2338219500"/>
                  </a:ext>
                </a:extLst>
              </a:tr>
              <a:tr h="507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Assimilable </a:t>
                      </a:r>
                      <a:r>
                        <a:rPr lang="fr-FR" sz="1200" kern="100" dirty="0" err="1">
                          <a:effectLst/>
                        </a:rPr>
                        <a:t>nitrogen</a:t>
                      </a:r>
                      <a:r>
                        <a:rPr lang="fr-FR" sz="1200" kern="100" dirty="0">
                          <a:effectLst/>
                        </a:rPr>
                        <a:t> (ppm)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46,55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Moderately </a:t>
                      </a:r>
                      <a:r>
                        <a:rPr lang="fr-FR" sz="1200" kern="100" dirty="0" err="1">
                          <a:effectLst/>
                        </a:rPr>
                        <a:t>poor</a:t>
                      </a:r>
                      <a:r>
                        <a:rPr lang="fr-FR" sz="1200" kern="100" dirty="0">
                          <a:effectLst/>
                        </a:rPr>
                        <a:t> </a:t>
                      </a:r>
                      <a:r>
                        <a:rPr lang="fr-FR" sz="1200" kern="100" dirty="0" err="1">
                          <a:effectLst/>
                        </a:rPr>
                        <a:t>soil</a:t>
                      </a:r>
                      <a:r>
                        <a:rPr lang="fr-FR" sz="1200" kern="100" dirty="0">
                          <a:effectLst/>
                        </a:rPr>
                        <a:t>.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Minéralisator</a:t>
                      </a:r>
                      <a:r>
                        <a:rPr lang="fr-FR" sz="1200" kern="100" dirty="0">
                          <a:effectLst/>
                        </a:rPr>
                        <a:t>, </a:t>
                      </a:r>
                      <a:r>
                        <a:rPr lang="fr-FR" sz="1200" kern="100" dirty="0" err="1">
                          <a:effectLst/>
                        </a:rPr>
                        <a:t>distillator</a:t>
                      </a:r>
                      <a:r>
                        <a:rPr lang="fr-FR" sz="1200" kern="100" dirty="0">
                          <a:effectLst/>
                        </a:rPr>
                        <a:t>, </a:t>
                      </a:r>
                      <a:r>
                        <a:rPr lang="fr-FR" sz="1200" kern="100" dirty="0" err="1">
                          <a:effectLst/>
                        </a:rPr>
                        <a:t>agitator</a:t>
                      </a:r>
                      <a:r>
                        <a:rPr lang="fr-FR" sz="1200" kern="100" dirty="0">
                          <a:effectLst/>
                        </a:rPr>
                        <a:t>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534179593"/>
                  </a:ext>
                </a:extLst>
              </a:tr>
              <a:tr h="163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pH</a:t>
                      </a:r>
                      <a:r>
                        <a:rPr lang="fr-FR" sz="1200" kern="100" baseline="-25000" dirty="0" err="1">
                          <a:effectLst/>
                        </a:rPr>
                        <a:t>water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7,5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pH neutral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pH </a:t>
                      </a:r>
                      <a:r>
                        <a:rPr lang="fr-FR" sz="1200" kern="100" dirty="0" err="1">
                          <a:effectLst/>
                        </a:rPr>
                        <a:t>meter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1715361231"/>
                  </a:ext>
                </a:extLst>
              </a:tr>
              <a:tr h="3311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pH</a:t>
                      </a:r>
                      <a:r>
                        <a:rPr lang="fr-FR" sz="1200" kern="100" baseline="-25000">
                          <a:effectLst/>
                        </a:rPr>
                        <a:t>KCl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6,47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pH acide to neutral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679698"/>
                  </a:ext>
                </a:extLst>
              </a:tr>
              <a:tr h="163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∆pH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1,03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Désaturated</a:t>
                      </a:r>
                      <a:r>
                        <a:rPr lang="fr-FR" sz="1200" kern="100" dirty="0">
                          <a:effectLst/>
                        </a:rPr>
                        <a:t> </a:t>
                      </a:r>
                      <a:r>
                        <a:rPr lang="fr-FR" sz="1200" kern="100" dirty="0" err="1">
                          <a:effectLst/>
                        </a:rPr>
                        <a:t>soil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pH</a:t>
                      </a:r>
                      <a:r>
                        <a:rPr lang="fr-FR" sz="1200" kern="100" baseline="-25000">
                          <a:effectLst/>
                        </a:rPr>
                        <a:t>eau</a:t>
                      </a:r>
                      <a:r>
                        <a:rPr lang="fr-FR" sz="1200" kern="100">
                          <a:effectLst/>
                        </a:rPr>
                        <a:t> - pH</a:t>
                      </a:r>
                      <a:r>
                        <a:rPr lang="fr-FR" sz="1200" kern="100" baseline="-25000">
                          <a:effectLst/>
                        </a:rPr>
                        <a:t>KCl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3091516549"/>
                  </a:ext>
                </a:extLst>
              </a:tr>
              <a:tr h="163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CE (ms/cm)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0,07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Sol non salé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Conductimètre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1803102564"/>
                  </a:ext>
                </a:extLst>
              </a:tr>
              <a:tr h="33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Assimilable </a:t>
                      </a:r>
                      <a:r>
                        <a:rPr lang="fr-FR" sz="1200" kern="100" dirty="0" err="1">
                          <a:effectLst/>
                        </a:rPr>
                        <a:t>phosphor</a:t>
                      </a:r>
                      <a:r>
                        <a:rPr lang="fr-FR" sz="1200" kern="100" dirty="0">
                          <a:effectLst/>
                        </a:rPr>
                        <a:t> (ppm)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5,02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Poor </a:t>
                      </a:r>
                      <a:r>
                        <a:rPr lang="fr-FR" sz="1200" kern="100" dirty="0" err="1">
                          <a:effectLst/>
                        </a:rPr>
                        <a:t>soil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JORET –HEBERT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3406036032"/>
                  </a:ext>
                </a:extLst>
              </a:tr>
              <a:tr h="163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Total </a:t>
                      </a:r>
                      <a:r>
                        <a:rPr lang="fr-FR" sz="1200" kern="100" dirty="0" err="1">
                          <a:effectLst/>
                        </a:rPr>
                        <a:t>azot</a:t>
                      </a:r>
                      <a:r>
                        <a:rPr lang="fr-FR" sz="1200" kern="100" dirty="0">
                          <a:effectLst/>
                        </a:rPr>
                        <a:t> (%)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>
                          <a:effectLst/>
                        </a:rPr>
                        <a:t>0.13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moderate</a:t>
                      </a:r>
                      <a:r>
                        <a:rPr lang="fr-FR" sz="1200" kern="100" dirty="0">
                          <a:effectLst/>
                        </a:rPr>
                        <a:t>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KDJELDAHL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1096610282"/>
                  </a:ext>
                </a:extLst>
              </a:tr>
              <a:tr h="5075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Exchangeable</a:t>
                      </a:r>
                      <a:r>
                        <a:rPr lang="fr-FR" sz="1200" kern="100" dirty="0">
                          <a:effectLst/>
                        </a:rPr>
                        <a:t> Potassium (</a:t>
                      </a:r>
                      <a:r>
                        <a:rPr lang="fr-FR" sz="1200" kern="100" dirty="0" err="1">
                          <a:effectLst/>
                        </a:rPr>
                        <a:t>meq</a:t>
                      </a:r>
                      <a:r>
                        <a:rPr lang="fr-FR" sz="1200" kern="100" dirty="0">
                          <a:effectLst/>
                        </a:rPr>
                        <a:t>/100 g sol)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7,4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Moderately </a:t>
                      </a:r>
                      <a:r>
                        <a:rPr lang="fr-FR" sz="1200" kern="100" dirty="0" err="1">
                          <a:effectLst/>
                        </a:rPr>
                        <a:t>poor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Flame </a:t>
                      </a:r>
                      <a:r>
                        <a:rPr lang="fr-FR" sz="1200" kern="100" dirty="0" err="1">
                          <a:effectLst/>
                        </a:rPr>
                        <a:t>spectroscopy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1123675382"/>
                  </a:ext>
                </a:extLst>
              </a:tr>
              <a:tr h="335100">
                <a:tc row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 err="1">
                          <a:effectLst/>
                        </a:rPr>
                        <a:t>Biological</a:t>
                      </a:r>
                      <a:r>
                        <a:rPr lang="fr-FR" sz="1200" kern="100" dirty="0">
                          <a:effectLst/>
                        </a:rPr>
                        <a:t> </a:t>
                      </a:r>
                      <a:r>
                        <a:rPr lang="fr-FR" sz="1200" kern="100" dirty="0" err="1">
                          <a:effectLst/>
                        </a:rPr>
                        <a:t>analysis</a:t>
                      </a:r>
                      <a:r>
                        <a:rPr lang="fr-FR" sz="1200" kern="100" dirty="0">
                          <a:effectLst/>
                        </a:rPr>
                        <a:t> 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 anchor="ctr"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Carbone (%)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2,21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Moderately </a:t>
                      </a:r>
                      <a:r>
                        <a:rPr lang="fr-FR" sz="1200" kern="100" dirty="0" err="1">
                          <a:effectLst/>
                        </a:rPr>
                        <a:t>poor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ANNE </a:t>
                      </a:r>
                      <a:r>
                        <a:rPr lang="fr-FR" sz="1200" kern="100" dirty="0" err="1">
                          <a:effectLst/>
                        </a:rPr>
                        <a:t>method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322021878"/>
                  </a:ext>
                </a:extLst>
              </a:tr>
              <a:tr h="33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Matière Organique (%)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3,80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Moderately </a:t>
                      </a:r>
                      <a:r>
                        <a:rPr lang="fr-FR" sz="1200" kern="100" dirty="0" err="1">
                          <a:effectLst/>
                        </a:rPr>
                        <a:t>poor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MO (%) = 1,72 X C (%)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37074889"/>
                  </a:ext>
                </a:extLst>
              </a:tr>
              <a:tr h="335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Ratio C/N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>
                          <a:effectLst/>
                        </a:rPr>
                        <a:t>0,58</a:t>
                      </a:r>
                      <a:endParaRPr lang="en-US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Low </a:t>
                      </a:r>
                      <a:r>
                        <a:rPr lang="fr-FR" sz="1200" kern="100" dirty="0" err="1">
                          <a:effectLst/>
                        </a:rPr>
                        <a:t>biological</a:t>
                      </a:r>
                      <a:r>
                        <a:rPr lang="fr-FR" sz="1200" kern="100" dirty="0">
                          <a:effectLst/>
                        </a:rPr>
                        <a:t> </a:t>
                      </a:r>
                      <a:r>
                        <a:rPr lang="fr-FR" sz="1200" kern="100" dirty="0" err="1">
                          <a:effectLst/>
                        </a:rPr>
                        <a:t>activity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200" kern="100" dirty="0">
                          <a:effectLst/>
                        </a:rPr>
                        <a:t>C/N = C (%) / N (%)</a:t>
                      </a:r>
                      <a:endParaRPr lang="en-US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609" marR="30609" marT="6122" marB="0"/>
                </a:tc>
                <a:extLst>
                  <a:ext uri="{0D108BD9-81ED-4DB2-BD59-A6C34878D82A}">
                    <a16:rowId xmlns:a16="http://schemas.microsoft.com/office/drawing/2014/main" val="9695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064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435" y="1989769"/>
            <a:ext cx="9360976" cy="28784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According to the results of </a:t>
            </a:r>
            <a:r>
              <a:rPr lang="en-US" sz="2000" dirty="0" err="1">
                <a:solidFill>
                  <a:schemeClr val="tx1"/>
                </a:solidFill>
              </a:rPr>
              <a:t>physico</a:t>
            </a:r>
            <a:r>
              <a:rPr lang="en-US" sz="2000" dirty="0">
                <a:solidFill>
                  <a:schemeClr val="tx1"/>
                </a:solidFill>
              </a:rPr>
              <a:t>-chemical analyses, the soil on our site has a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silty texture at a depth of 60 cm</a:t>
            </a:r>
            <a:r>
              <a:rPr lang="en-US" sz="2000" dirty="0">
                <a:solidFill>
                  <a:schemeClr val="tx1"/>
                </a:solidFill>
              </a:rPr>
              <a:t>, with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low salinity </a:t>
            </a:r>
            <a:r>
              <a:rPr lang="en-US" sz="2000" dirty="0">
                <a:solidFill>
                  <a:schemeClr val="tx1"/>
                </a:solidFill>
              </a:rPr>
              <a:t>and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an electrical conductivity </a:t>
            </a:r>
            <a:r>
              <a:rPr lang="en-US" sz="2000" dirty="0">
                <a:solidFill>
                  <a:schemeClr val="tx1"/>
                </a:solidFill>
              </a:rPr>
              <a:t>of less than 4 </a:t>
            </a:r>
            <a:r>
              <a:rPr lang="en-US" sz="2000" dirty="0" err="1">
                <a:solidFill>
                  <a:schemeClr val="tx1"/>
                </a:solidFill>
              </a:rPr>
              <a:t>mmhos</a:t>
            </a:r>
            <a:r>
              <a:rPr lang="en-US" sz="2000" dirty="0">
                <a:solidFill>
                  <a:schemeClr val="tx1"/>
                </a:solidFill>
              </a:rPr>
              <a:t>/cm. 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 The soil is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moderately low in potassium, assimilable phosphorus, assimilable and total nitrogen, organic matter and total carbon</a:t>
            </a:r>
            <a:r>
              <a:rPr lang="en-US" sz="2000" dirty="0">
                <a:solidFill>
                  <a:schemeClr val="tx1"/>
                </a:solidFill>
              </a:rPr>
              <a:t>, which explains the low biological activity, a sign of soil fertility.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CCBFC-E249-3186-5A1E-88C13932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1" y="266893"/>
            <a:ext cx="1067977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in WP1 :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400" b="1" dirty="0">
                <a:effectLst/>
                <a:latin typeface="Trebuchet MS" panose="020B0703020202090204" pitchFamily="34" charset="0"/>
              </a:rPr>
              <a:t>Task 1.1 Characterization of water/</a:t>
            </a:r>
            <a:r>
              <a:rPr lang="en-US" sz="2400" b="1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soil</a:t>
            </a:r>
            <a:r>
              <a:rPr lang="en-US" sz="2400" b="1" dirty="0">
                <a:effectLst/>
                <a:latin typeface="Trebuchet MS" panose="020B0703020202090204" pitchFamily="34" charset="0"/>
              </a:rPr>
              <a:t>/agri-food products </a:t>
            </a:r>
            <a:br>
              <a:rPr lang="en-US" sz="1200" dirty="0"/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803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435" y="1989769"/>
            <a:ext cx="9360976" cy="2878462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The hydraulic conductivity of the soil was estimated using HYDRUS software, at 5.95 mm/h for a depth of 60 cm.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</a:rPr>
              <a:t>Remark: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The date for planting tomatoes in open fields is scheduled for the week of 25 to 29 March 2024, after which the crop will not be able to develop.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1527" y="643642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CCBFC-E249-3186-5A1E-88C13932E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1" y="266893"/>
            <a:ext cx="1067977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  <a:t>Implication in WP1 : </a:t>
            </a:r>
            <a:br>
              <a:rPr lang="en-US" dirty="0">
                <a:solidFill>
                  <a:schemeClr val="accent1">
                    <a:lumMod val="75000"/>
                  </a:schemeClr>
                </a:solidFill>
                <a:latin typeface="Trebuchet MS" charset="0"/>
                <a:ea typeface="Trebuchet MS" charset="0"/>
                <a:cs typeface="Trebuchet MS" charset="0"/>
              </a:rPr>
            </a:br>
            <a:r>
              <a:rPr lang="en-US" sz="2400" b="1" dirty="0">
                <a:effectLst/>
                <a:latin typeface="Trebuchet MS" panose="020B0703020202090204" pitchFamily="34" charset="0"/>
              </a:rPr>
              <a:t>Task 1.1 Characterization of water/</a:t>
            </a:r>
            <a:r>
              <a:rPr lang="en-US" sz="2400" b="1" dirty="0">
                <a:solidFill>
                  <a:srgbClr val="FF0000"/>
                </a:solidFill>
                <a:effectLst/>
                <a:latin typeface="Trebuchet MS" panose="020B0703020202090204" pitchFamily="34" charset="0"/>
              </a:rPr>
              <a:t>soil</a:t>
            </a:r>
            <a:r>
              <a:rPr lang="en-US" sz="2400" b="1" dirty="0">
                <a:effectLst/>
                <a:latin typeface="Trebuchet MS" panose="020B0703020202090204" pitchFamily="34" charset="0"/>
              </a:rPr>
              <a:t>/agri-food products </a:t>
            </a:r>
            <a:br>
              <a:rPr lang="en-US" sz="1200" dirty="0"/>
            </a:b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90288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749</Words>
  <Application>Microsoft Macintosh PowerPoint</Application>
  <PresentationFormat>Widescreen</PresentationFormat>
  <Paragraphs>127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Noto Sans Symbols</vt:lpstr>
      <vt:lpstr>Times New Roman</vt:lpstr>
      <vt:lpstr>Trebuchet MS</vt:lpstr>
      <vt:lpstr>Wingdings</vt:lpstr>
      <vt:lpstr>Sfaccettatura</vt:lpstr>
      <vt:lpstr>PowerPoint Presentation</vt:lpstr>
      <vt:lpstr>Research activities of WP1 (U-Bouira-ENSA) Algeria. </vt:lpstr>
      <vt:lpstr>Implication in WP1 :  Task 1.1 Characterization of water/soil/agri-food products  </vt:lpstr>
      <vt:lpstr>Implication in WP1 :  Task 1.1 Characterization of water/soil/agri-food products  </vt:lpstr>
      <vt:lpstr>Implication in WP1 :  Task 1.1 Characterization of water/soil/agri-food products  </vt:lpstr>
      <vt:lpstr>Implication in WP1 :  Task 1.1 Characterization of water/soil/agri-food products  </vt:lpstr>
      <vt:lpstr>Implication in WP1 :  Task 1.1 Characterization of water/soil/agri-food products  </vt:lpstr>
      <vt:lpstr>Implication in WP1 :  Task 1.1 Characterization of water/soil/agri-food products  </vt:lpstr>
      <vt:lpstr>Implication in WP1 :  Task 1.1 Characterization of water/soil/agri-food products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Analysis of the water/land/agro-ecosystem</dc:title>
  <dc:creator>Alessia Tricomi</dc:creator>
  <cp:lastModifiedBy>sara oumenoune tebbi</cp:lastModifiedBy>
  <cp:revision>30</cp:revision>
  <dcterms:created xsi:type="dcterms:W3CDTF">2023-11-08T10:03:44Z</dcterms:created>
  <dcterms:modified xsi:type="dcterms:W3CDTF">2024-03-13T16:39:46Z</dcterms:modified>
</cp:coreProperties>
</file>