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54" r:id="rId2"/>
    <p:sldId id="386" r:id="rId3"/>
    <p:sldId id="355" r:id="rId4"/>
    <p:sldId id="356" r:id="rId5"/>
    <p:sldId id="359" r:id="rId6"/>
    <p:sldId id="340" r:id="rId7"/>
    <p:sldId id="341" r:id="rId8"/>
    <p:sldId id="346" r:id="rId9"/>
    <p:sldId id="390" r:id="rId10"/>
    <p:sldId id="387" r:id="rId11"/>
    <p:sldId id="391" r:id="rId12"/>
    <p:sldId id="353" r:id="rId13"/>
    <p:sldId id="388" r:id="rId14"/>
    <p:sldId id="389" r:id="rId15"/>
    <p:sldId id="393" r:id="rId16"/>
    <p:sldId id="256" r:id="rId17"/>
    <p:sldId id="257" r:id="rId18"/>
    <p:sldId id="258" r:id="rId19"/>
    <p:sldId id="259" r:id="rId20"/>
    <p:sldId id="395" r:id="rId21"/>
    <p:sldId id="348" r:id="rId22"/>
    <p:sldId id="350" r:id="rId23"/>
    <p:sldId id="351" r:id="rId24"/>
    <p:sldId id="352" r:id="rId25"/>
    <p:sldId id="349" r:id="rId26"/>
    <p:sldId id="394" r:id="rId27"/>
  </p:sldIdLst>
  <p:sldSz cx="12192000" cy="6858000"/>
  <p:notesSz cx="6858000" cy="9144000"/>
  <p:defaultTextStyle>
    <a:defPPr>
      <a:defRPr lang="de-CH"/>
    </a:defPPr>
    <a:lvl1pPr algn="l" rtl="0" eaLnBrk="0" fontAlgn="base" hangingPunct="0">
      <a:spcBef>
        <a:spcPct val="50000"/>
      </a:spcBef>
      <a:spcAft>
        <a:spcPct val="0"/>
      </a:spcAft>
      <a:defRPr sz="1600" kern="1200">
        <a:solidFill>
          <a:schemeClr val="tx1"/>
        </a:solidFill>
        <a:latin typeface="Arial" charset="0"/>
        <a:ea typeface="Arial" charset="0"/>
        <a:cs typeface="Arial" charset="0"/>
      </a:defRPr>
    </a:lvl1pPr>
    <a:lvl2pPr marL="457189" algn="l" rtl="0" eaLnBrk="0" fontAlgn="base" hangingPunct="0">
      <a:spcBef>
        <a:spcPct val="50000"/>
      </a:spcBef>
      <a:spcAft>
        <a:spcPct val="0"/>
      </a:spcAft>
      <a:defRPr sz="1600" kern="1200">
        <a:solidFill>
          <a:schemeClr val="tx1"/>
        </a:solidFill>
        <a:latin typeface="Arial" charset="0"/>
        <a:ea typeface="Arial" charset="0"/>
        <a:cs typeface="Arial" charset="0"/>
      </a:defRPr>
    </a:lvl2pPr>
    <a:lvl3pPr marL="914377" algn="l" rtl="0" eaLnBrk="0" fontAlgn="base" hangingPunct="0">
      <a:spcBef>
        <a:spcPct val="50000"/>
      </a:spcBef>
      <a:spcAft>
        <a:spcPct val="0"/>
      </a:spcAft>
      <a:defRPr sz="1600" kern="1200">
        <a:solidFill>
          <a:schemeClr val="tx1"/>
        </a:solidFill>
        <a:latin typeface="Arial" charset="0"/>
        <a:ea typeface="Arial" charset="0"/>
        <a:cs typeface="Arial" charset="0"/>
      </a:defRPr>
    </a:lvl3pPr>
    <a:lvl4pPr marL="1371566" algn="l" rtl="0" eaLnBrk="0" fontAlgn="base" hangingPunct="0">
      <a:spcBef>
        <a:spcPct val="50000"/>
      </a:spcBef>
      <a:spcAft>
        <a:spcPct val="0"/>
      </a:spcAft>
      <a:defRPr sz="1600" kern="1200">
        <a:solidFill>
          <a:schemeClr val="tx1"/>
        </a:solidFill>
        <a:latin typeface="Arial" charset="0"/>
        <a:ea typeface="Arial" charset="0"/>
        <a:cs typeface="Arial" charset="0"/>
      </a:defRPr>
    </a:lvl4pPr>
    <a:lvl5pPr marL="1828754" algn="l" rtl="0" eaLnBrk="0" fontAlgn="base" hangingPunct="0">
      <a:spcBef>
        <a:spcPct val="50000"/>
      </a:spcBef>
      <a:spcAft>
        <a:spcPct val="0"/>
      </a:spcAft>
      <a:defRPr sz="1600" kern="1200">
        <a:solidFill>
          <a:schemeClr val="tx1"/>
        </a:solidFill>
        <a:latin typeface="Arial" charset="0"/>
        <a:ea typeface="Arial" charset="0"/>
        <a:cs typeface="Arial" charset="0"/>
      </a:defRPr>
    </a:lvl5pPr>
    <a:lvl6pPr marL="2285943" algn="l" defTabSz="457189" rtl="0" eaLnBrk="1" latinLnBrk="0" hangingPunct="1">
      <a:defRPr sz="1600" kern="1200">
        <a:solidFill>
          <a:schemeClr val="tx1"/>
        </a:solidFill>
        <a:latin typeface="Arial" charset="0"/>
        <a:ea typeface="Arial" charset="0"/>
        <a:cs typeface="Arial" charset="0"/>
      </a:defRPr>
    </a:lvl6pPr>
    <a:lvl7pPr marL="2743131" algn="l" defTabSz="457189" rtl="0" eaLnBrk="1" latinLnBrk="0" hangingPunct="1">
      <a:defRPr sz="1600" kern="1200">
        <a:solidFill>
          <a:schemeClr val="tx1"/>
        </a:solidFill>
        <a:latin typeface="Arial" charset="0"/>
        <a:ea typeface="Arial" charset="0"/>
        <a:cs typeface="Arial" charset="0"/>
      </a:defRPr>
    </a:lvl7pPr>
    <a:lvl8pPr marL="3200320" algn="l" defTabSz="457189" rtl="0" eaLnBrk="1" latinLnBrk="0" hangingPunct="1">
      <a:defRPr sz="1600" kern="1200">
        <a:solidFill>
          <a:schemeClr val="tx1"/>
        </a:solidFill>
        <a:latin typeface="Arial" charset="0"/>
        <a:ea typeface="Arial" charset="0"/>
        <a:cs typeface="Arial" charset="0"/>
      </a:defRPr>
    </a:lvl8pPr>
    <a:lvl9pPr marL="3657509" algn="l" defTabSz="457189" rtl="0" eaLnBrk="1" latinLnBrk="0" hangingPunct="1">
      <a:defRPr sz="16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F5"/>
    <a:srgbClr val="030337"/>
    <a:srgbClr val="474747"/>
    <a:srgbClr val="005E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660"/>
  </p:normalViewPr>
  <p:slideViewPr>
    <p:cSldViewPr snapToGrid="0">
      <p:cViewPr varScale="1">
        <p:scale>
          <a:sx n="114" d="100"/>
          <a:sy n="114"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22116-40E0-4F68-B385-3BD6AD3C399B}" type="datetimeFigureOut">
              <a:rPr lang="de-CH" smtClean="0"/>
              <a:t>10.04.2024</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04577-131A-4C2D-A73C-8410E582BC1C}" type="slidenum">
              <a:rPr lang="de-CH" smtClean="0"/>
              <a:t>‹#›</a:t>
            </a:fld>
            <a:endParaRPr lang="de-CH"/>
          </a:p>
        </p:txBody>
      </p:sp>
    </p:spTree>
    <p:extLst>
      <p:ext uri="{BB962C8B-B14F-4D97-AF65-F5344CB8AC3E}">
        <p14:creationId xmlns:p14="http://schemas.microsoft.com/office/powerpoint/2010/main" val="65582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spcBef>
                <a:spcPts val="1200"/>
              </a:spcBef>
              <a:buNone/>
            </a:pPr>
            <a:r>
              <a:rPr lang="en-US" altLang="zh-CN" sz="1800" dirty="0">
                <a:effectLst/>
                <a:latin typeface="Times New Roman" panose="02020603050405020304" pitchFamily="18" charset="0"/>
                <a:ea typeface="宋体" panose="02010600030101010101" pitchFamily="2" charset="-122"/>
              </a:rPr>
              <a:t>The current layout of the </a:t>
            </a:r>
            <a:r>
              <a:rPr lang="en-US" altLang="zh-CN" sz="1800" dirty="0" err="1">
                <a:effectLst/>
                <a:latin typeface="Times New Roman" panose="02020603050405020304" pitchFamily="18" charset="0"/>
                <a:ea typeface="宋体" panose="02010600030101010101" pitchFamily="2" charset="-122"/>
              </a:rPr>
              <a:t>μE1</a:t>
            </a:r>
            <a:r>
              <a:rPr lang="en-US" altLang="zh-CN" sz="1800" dirty="0">
                <a:effectLst/>
                <a:latin typeface="Times New Roman" panose="02020603050405020304" pitchFamily="18" charset="0"/>
                <a:ea typeface="宋体" panose="02010600030101010101" pitchFamily="2" charset="-122"/>
              </a:rPr>
              <a:t> is given here. Initially, the </a:t>
            </a:r>
            <a:r>
              <a:rPr lang="en-US" altLang="zh-CN" sz="1800" dirty="0" err="1">
                <a:effectLst/>
                <a:latin typeface="Times New Roman" panose="02020603050405020304" pitchFamily="18" charset="0"/>
                <a:ea typeface="宋体" panose="02010600030101010101" pitchFamily="2" charset="-122"/>
              </a:rPr>
              <a:t>pions</a:t>
            </a:r>
            <a:r>
              <a:rPr lang="en-US" altLang="zh-CN" sz="1800" dirty="0">
                <a:effectLst/>
                <a:latin typeface="Times New Roman" panose="02020603050405020304" pitchFamily="18" charset="0"/>
                <a:ea typeface="宋体" panose="02010600030101010101" pitchFamily="2" charset="-122"/>
              </a:rPr>
              <a:t> generated from the production target are collected using a triplet of quadrupoles, and are momentum selected by the first bending magnet. The </a:t>
            </a:r>
            <a:r>
              <a:rPr lang="en-US" altLang="zh-CN" sz="1800" dirty="0" err="1">
                <a:effectLst/>
                <a:latin typeface="Times New Roman" panose="02020603050405020304" pitchFamily="18" charset="0"/>
                <a:ea typeface="宋体" panose="02010600030101010101" pitchFamily="2" charset="-122"/>
              </a:rPr>
              <a:t>pions</a:t>
            </a:r>
            <a:r>
              <a:rPr lang="en-US" altLang="zh-CN" sz="1800" dirty="0">
                <a:effectLst/>
                <a:latin typeface="Times New Roman" panose="02020603050405020304" pitchFamily="18" charset="0"/>
                <a:ea typeface="宋体" panose="02010600030101010101" pitchFamily="2" charset="-122"/>
              </a:rPr>
              <a:t> are then transported to a super conducting solenoid and decay into muons in flight.</a:t>
            </a:r>
          </a:p>
          <a:p>
            <a:pPr marL="0" indent="0">
              <a:lnSpc>
                <a:spcPct val="150000"/>
              </a:lnSpc>
              <a:spcBef>
                <a:spcPts val="1200"/>
              </a:spcBef>
              <a:buNone/>
            </a:pPr>
            <a:r>
              <a:rPr lang="en-US" altLang="zh-CN" sz="1800" dirty="0">
                <a:effectLst/>
                <a:latin typeface="Times New Roman" panose="02020603050405020304" pitchFamily="18" charset="0"/>
                <a:ea typeface="宋体" panose="02010600030101010101" pitchFamily="2" charset="-122"/>
              </a:rPr>
              <a:t>At the exit of this channel, decay muons can be obtained with the maximum momentum of 125 MeV/c. </a:t>
            </a:r>
          </a:p>
          <a:p>
            <a:pPr marL="0" indent="0">
              <a:lnSpc>
                <a:spcPct val="150000"/>
              </a:lnSpc>
              <a:spcBef>
                <a:spcPts val="1200"/>
              </a:spcBef>
              <a:buNone/>
            </a:pPr>
            <a:r>
              <a:rPr lang="en-US" altLang="zh-CN" sz="1800" dirty="0">
                <a:effectLst/>
                <a:latin typeface="Times New Roman" panose="02020603050405020304" pitchFamily="18" charset="0"/>
                <a:ea typeface="宋体" panose="02010600030101010101" pitchFamily="2" charset="-122"/>
              </a:rPr>
              <a:t>Compared to </a:t>
            </a:r>
            <a:r>
              <a:rPr lang="en-US" altLang="zh-CN" sz="1800" dirty="0" err="1">
                <a:effectLst/>
                <a:latin typeface="Times New Roman" panose="02020603050405020304" pitchFamily="18" charset="0"/>
                <a:ea typeface="宋体" panose="02010600030101010101" pitchFamily="2" charset="-122"/>
              </a:rPr>
              <a:t>piE1</a:t>
            </a:r>
            <a:r>
              <a:rPr lang="en-US" altLang="zh-CN" sz="1800" dirty="0">
                <a:effectLst/>
                <a:latin typeface="Times New Roman" panose="02020603050405020304" pitchFamily="18" charset="0"/>
                <a:ea typeface="宋体" panose="02010600030101010101" pitchFamily="2" charset="-122"/>
              </a:rPr>
              <a:t>, a broader spectrum and higher intensity of negative muons are available. </a:t>
            </a:r>
          </a:p>
          <a:p>
            <a:pPr marL="0" indent="0">
              <a:lnSpc>
                <a:spcPct val="150000"/>
              </a:lnSpc>
              <a:spcBef>
                <a:spcPts val="1200"/>
              </a:spcBef>
              <a:buNone/>
            </a:pPr>
            <a:r>
              <a:rPr lang="en-US" altLang="zh-CN" sz="1800" dirty="0">
                <a:effectLst/>
                <a:latin typeface="Times New Roman" panose="02020603050405020304" pitchFamily="18" charset="0"/>
                <a:ea typeface="宋体" panose="02010600030101010101" pitchFamily="2" charset="-122"/>
              </a:rPr>
              <a:t>The decay muon is transported to experiment port through the following rather complex muon extraction system. </a:t>
            </a:r>
          </a:p>
          <a:p>
            <a:pPr marL="0" indent="0">
              <a:lnSpc>
                <a:spcPct val="150000"/>
              </a:lnSpc>
              <a:spcBef>
                <a:spcPts val="1200"/>
              </a:spcBef>
              <a:buNone/>
            </a:pPr>
            <a:r>
              <a:rPr lang="en-US" altLang="zh-CN" sz="1800" dirty="0">
                <a:effectLst/>
                <a:latin typeface="Times New Roman" panose="02020603050405020304" pitchFamily="18" charset="0"/>
                <a:ea typeface="宋体" panose="02010600030101010101" pitchFamily="2" charset="-122"/>
              </a:rPr>
              <a:t>allow to select the momentum and 13 quadrupole magnets control the envelope of muon beam to get good properties. At present, the U-version beamline is operating for a </a:t>
            </a:r>
            <a:r>
              <a:rPr lang="en-US" altLang="zh-CN" sz="1800" dirty="0" err="1">
                <a:effectLst/>
                <a:latin typeface="Times New Roman" panose="02020603050405020304" pitchFamily="18" charset="0"/>
                <a:ea typeface="宋体" panose="02010600030101010101" pitchFamily="2" charset="-122"/>
              </a:rPr>
              <a:t>μSR</a:t>
            </a:r>
            <a:r>
              <a:rPr lang="en-US" altLang="zh-CN" sz="1800" dirty="0">
                <a:effectLst/>
                <a:latin typeface="Times New Roman" panose="02020603050405020304" pitchFamily="18" charset="0"/>
                <a:ea typeface="宋体" panose="02010600030101010101" pitchFamily="2" charset="-122"/>
              </a:rPr>
              <a:t> facility, GPD spectrometer. there is still space available in the experiment area for a new branch</a:t>
            </a:r>
            <a:endParaRPr lang="zh-CN" altLang="en-US" dirty="0"/>
          </a:p>
        </p:txBody>
      </p:sp>
    </p:spTree>
    <p:extLst>
      <p:ext uri="{BB962C8B-B14F-4D97-AF65-F5344CB8AC3E}">
        <p14:creationId xmlns:p14="http://schemas.microsoft.com/office/powerpoint/2010/main" val="344004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second part of design is to achieve a negative muon beam on the new branch with a narrow momentum distribution, which is required for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MIXE</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technique.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our plan, the slit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FS81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with horizontal jaws is employed to manipulate the beam momentum width.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total opening of the jaws is 25 cm.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So as the</a:t>
            </a:r>
            <a:r>
              <a:rPr lang="en-US" altLang="zh-CN" sz="1800" kern="1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dashed line shown in the beam optics, a big momentum dispersion of 4 cm is generated at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FS81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by the operation of the triplet in front.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And finally, an achromatic beam is obtained at the sample position. The muon distribution of the beam indicates the circle beam spot</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de-CH" dirty="0"/>
          </a:p>
        </p:txBody>
      </p:sp>
    </p:spTree>
    <p:extLst>
      <p:ext uri="{BB962C8B-B14F-4D97-AF65-F5344CB8AC3E}">
        <p14:creationId xmlns:p14="http://schemas.microsoft.com/office/powerpoint/2010/main" val="128186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our design, the last bending magnet is rotated by 20 degrees, and a new triplet or doublet of quadrupole magnets is added on this side to focus the muon to the sample area.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When a negative muon beam is required, we just operate the beam from GPD to this side. That will be easy.</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Hence, the calculation task consists of two parts: designing the beam envelope on the right side for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MIXE</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and refitting the beam optics of the left branch for GPD with the rotated bending magnet. If we want to proceed with any construction, it is important, however, to minimize any potential change to the existing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μSR</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applications.</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de-CH" dirty="0"/>
          </a:p>
        </p:txBody>
      </p:sp>
    </p:spTree>
    <p:extLst>
      <p:ext uri="{BB962C8B-B14F-4D97-AF65-F5344CB8AC3E}">
        <p14:creationId xmlns:p14="http://schemas.microsoft.com/office/powerpoint/2010/main" val="127512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Based on the previous research, The beam envelope calculations are carried out using the programs “TRANSPORT” with the current GPD settings. Since beamline settings from the production target to the muon decay channel are unchanged, the calculation is performed from the exit of the decay channel to the end. The lower half of the plot shows the horizontal beam envelope, and the upper half shows the vertical beam envelope.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To ensure minimal </a:t>
            </a:r>
            <a:r>
              <a:rPr lang="en-GB" altLang="zh-CN" sz="4000" b="0" i="0" dirty="0">
                <a:solidFill>
                  <a:srgbClr val="333333"/>
                </a:solidFill>
                <a:effectLst/>
                <a:latin typeface="Arial" panose="020B0604020202020204" pitchFamily="34" charset="0"/>
              </a:rPr>
              <a:t>impact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on the transmission of positive muons to the GPD, it is crucial to maintain the beam spot and achromatic beam at these two positions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Achromatic means the momentum dispersion of beamline is removed and all the particles will pass through the same trajectory. </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zh-CN" altLang="en-US" dirty="0"/>
          </a:p>
        </p:txBody>
      </p:sp>
    </p:spTree>
    <p:extLst>
      <p:ext uri="{BB962C8B-B14F-4D97-AF65-F5344CB8AC3E}">
        <p14:creationId xmlns:p14="http://schemas.microsoft.com/office/powerpoint/2010/main" val="60711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Now, we can go back to the design of new branch.</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the sketches provide us more details about the change.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red line is center of beam line.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 mentioned earlier, if we rotate this magnet by 20 degrees, a nearly symmetrical layout between the two sides will be created and provide enough space for both branches with a deflection angle of 40 degrees.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Specially, due to the trapezoidal magnet poles of dipole, the pole face rotations are completely different for each branch at the entrance and exit of bending magnet. </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de-CH" dirty="0"/>
          </a:p>
        </p:txBody>
      </p:sp>
    </p:spTree>
    <p:extLst>
      <p:ext uri="{BB962C8B-B14F-4D97-AF65-F5344CB8AC3E}">
        <p14:creationId xmlns:p14="http://schemas.microsoft.com/office/powerpoint/2010/main" val="18943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Now, we can go back to the design of new branch.</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the sketches provide us more details about the change.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red line is center of beam line.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 mentioned earlier, if we rotate this magnet by 20 degrees, a nearly symmetrical layout between the two sides will be created and provide enough space for both branches with a deflection angle of 40 degrees.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Specially, due to the trapezoidal magnet poles of dipole, the pole face rotations are completely different for each branch at the entrance and exit of bending magnet. </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de-CH" dirty="0"/>
          </a:p>
        </p:txBody>
      </p:sp>
    </p:spTree>
    <p:extLst>
      <p:ext uri="{BB962C8B-B14F-4D97-AF65-F5344CB8AC3E}">
        <p14:creationId xmlns:p14="http://schemas.microsoft.com/office/powerpoint/2010/main" val="161787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second part of design is to achieve a negative muon beam on the new branch with a narrow momentum distribution, which is required for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MIXE</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technique.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our plan, the slit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FS81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with horizontal jaws is employed to manipulate the beam momentum width.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total opening of the jaws is 25 cm.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So as the</a:t>
            </a:r>
            <a:r>
              <a:rPr lang="en-US" altLang="zh-CN" sz="1800" kern="1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dashed line shown in the beam optics, a big momentum dispersion of 4 cm is generated at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FS81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by the operation of the triplet in front.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And finally, an achromatic beam is obtained at the sample position. The muon distribution of the beam indicates the circle beam spot</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de-CH" dirty="0"/>
          </a:p>
        </p:txBody>
      </p:sp>
    </p:spTree>
    <p:extLst>
      <p:ext uri="{BB962C8B-B14F-4D97-AF65-F5344CB8AC3E}">
        <p14:creationId xmlns:p14="http://schemas.microsoft.com/office/powerpoint/2010/main" val="39558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second part of design is to achieve a negative muon beam on the new branch with a narrow momentum distribution, which is required for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MIXE</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technique.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our plan, the slit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FS81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with horizontal jaws is employed to manipulate the beam momentum width.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total opening of the jaws is 25 cm.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So as the</a:t>
            </a:r>
            <a:r>
              <a:rPr lang="en-US" altLang="zh-CN" sz="1800" kern="1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dashed line shown in the beam optics, a big momentum dispersion of 4 cm is generated at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FS81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by the operation of the triplet in front.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And finally, an achromatic beam is obtained at the sample position. The muon distribution of the beam indicates the circle beam spot</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endParaRPr lang="de-CH" dirty="0"/>
          </a:p>
        </p:txBody>
      </p:sp>
    </p:spTree>
    <p:extLst>
      <p:ext uri="{BB962C8B-B14F-4D97-AF65-F5344CB8AC3E}">
        <p14:creationId xmlns:p14="http://schemas.microsoft.com/office/powerpoint/2010/main" val="134538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How can we control the momentum distribution with the optics?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basically, the momentum dispersion of a beam will cause that different parts of the beam to deviate from the desired path, resulting in a larger beam.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for example, the black line represents a beam optics with </a:t>
            </a:r>
            <a:r>
              <a:rPr lang="en-US" altLang="zh-CN" sz="1800" dirty="0" err="1">
                <a:effectLst/>
                <a:latin typeface="Times New Roman" panose="02020603050405020304" pitchFamily="18" charset="0"/>
                <a:ea typeface="宋体" panose="02010600030101010101" pitchFamily="2" charset="-122"/>
              </a:rPr>
              <a:t>dp</a:t>
            </a:r>
            <a:r>
              <a:rPr lang="en-US" altLang="zh-CN" sz="1800" dirty="0">
                <a:effectLst/>
                <a:latin typeface="Times New Roman" panose="02020603050405020304" pitchFamily="18" charset="0"/>
                <a:ea typeface="宋体" panose="02010600030101010101" pitchFamily="2" charset="-122"/>
              </a:rPr>
              <a:t>/p of 3%, while the red lines are </a:t>
            </a:r>
            <a:r>
              <a:rPr lang="en-US" altLang="zh-CN" sz="1800" dirty="0" err="1">
                <a:effectLst/>
                <a:latin typeface="Times New Roman" panose="02020603050405020304" pitchFamily="18" charset="0"/>
                <a:ea typeface="宋体" panose="02010600030101010101" pitchFamily="2" charset="-122"/>
              </a:rPr>
              <a:t>dp</a:t>
            </a:r>
            <a:r>
              <a:rPr lang="en-US" altLang="zh-CN" sz="1800" dirty="0">
                <a:effectLst/>
                <a:latin typeface="Times New Roman" panose="02020603050405020304" pitchFamily="18" charset="0"/>
                <a:ea typeface="宋体" panose="02010600030101010101" pitchFamily="2" charset="-122"/>
              </a:rPr>
              <a:t>/p = 0%, 1%, and 2%, respectively.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At the position of zero dispersion, that means dashed line is zero, all the lines overlap, indicating that muons follow the same path.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However, as we move towards the slit, the black envelope becomes much larger compared to the red envelopes.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This plot from TURTLE simulation represents the muon distribution on the slit.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The color of muon point corresponds to their momentum and the reference momentum is </a:t>
            </a:r>
            <a:r>
              <a:rPr lang="en-US" altLang="zh-CN" sz="1800" dirty="0" err="1">
                <a:effectLst/>
                <a:latin typeface="Times New Roman" panose="02020603050405020304" pitchFamily="18" charset="0"/>
                <a:ea typeface="宋体" panose="02010600030101010101" pitchFamily="2" charset="-122"/>
              </a:rPr>
              <a:t>100MeV</a:t>
            </a:r>
            <a:r>
              <a:rPr lang="en-US" altLang="zh-CN" sz="1800" dirty="0">
                <a:effectLst/>
                <a:latin typeface="Times New Roman" panose="02020603050405020304" pitchFamily="18" charset="0"/>
                <a:ea typeface="宋体" panose="02010600030101010101" pitchFamily="2" charset="-122"/>
              </a:rPr>
              <a:t>/c.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The muons with different momentum will pass through different trajectories.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dirty="0">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dirty="0">
                <a:effectLst/>
                <a:latin typeface="Times New Roman" panose="02020603050405020304" pitchFamily="18" charset="0"/>
                <a:ea typeface="宋体" panose="02010600030101010101" pitchFamily="2" charset="-122"/>
              </a:rPr>
              <a:t>Therefore, the desired momentum distribution at the end of the beamline can be achieved by closing the jaws. </a:t>
            </a:r>
            <a:endParaRPr lang="en-US" altLang="zh-CN" b="1" dirty="0">
              <a:latin typeface="Times New Roman" panose="02020603050405020304" pitchFamily="18" charset="0"/>
              <a:cs typeface="Times New Roman" panose="02020603050405020304" pitchFamily="18" charset="0"/>
            </a:endParaRPr>
          </a:p>
          <a:p>
            <a:endParaRPr lang="de-CH" dirty="0"/>
          </a:p>
        </p:txBody>
      </p:sp>
    </p:spTree>
    <p:extLst>
      <p:ext uri="{BB962C8B-B14F-4D97-AF65-F5344CB8AC3E}">
        <p14:creationId xmlns:p14="http://schemas.microsoft.com/office/powerpoint/2010/main" val="116371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Using the TURTLE program, we can simulate this process.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top images show the beam distribution after silt and the bottom row is the beam distribution at the end of beam line.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Initially, when the slit is fully opened, the momentum distribution reaches the maximum value, as the slit narrows down,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beam becomes more and more focused on a narrow range of momentum values,</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068070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2" descr="U:\20160506_PSI_Luftbild_0292.jpg"/>
          <p:cNvPicPr>
            <a:picLocks noChangeArrowheads="1"/>
          </p:cNvPicPr>
          <p:nvPr/>
        </p:nvPicPr>
        <p:blipFill rotWithShape="1">
          <a:blip r:embed="rId2" cstate="print">
            <a:extLst>
              <a:ext uri="{28A0092B-C50C-407E-A947-70E740481C1C}">
                <a14:useLocalDpi xmlns:a14="http://schemas.microsoft.com/office/drawing/2010/main"/>
              </a:ext>
            </a:extLst>
          </a:blip>
          <a:srcRect l="-139"/>
          <a:stretch/>
        </p:blipFill>
        <p:spPr bwMode="auto">
          <a:xfrm>
            <a:off x="4347390" y="260651"/>
            <a:ext cx="6741180" cy="316834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bwMode="auto">
          <a:xfrm>
            <a:off x="-3" y="260650"/>
            <a:ext cx="4203947" cy="3168351"/>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3200" dirty="0">
              <a:ln>
                <a:solidFill>
                  <a:srgbClr val="FFFFFF"/>
                </a:solidFill>
              </a:ln>
              <a:latin typeface="Times" charset="0"/>
            </a:endParaRPr>
          </a:p>
        </p:txBody>
      </p:sp>
      <p:pic>
        <p:nvPicPr>
          <p:cNvPr id="5" name="Bild 24" descr="PSI-Logo_narrow_30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07017" y="548697"/>
            <a:ext cx="1627200" cy="57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15"/>
          <p:cNvSpPr>
            <a:spLocks noChangeArrowheads="1"/>
          </p:cNvSpPr>
          <p:nvPr/>
        </p:nvSpPr>
        <p:spPr bwMode="auto">
          <a:xfrm>
            <a:off x="1104016" y="6042000"/>
            <a:ext cx="816000" cy="816000"/>
          </a:xfrm>
          <a:prstGeom prst="rect">
            <a:avLst/>
          </a:prstGeom>
          <a:solidFill>
            <a:srgbClr val="B9B9B9"/>
          </a:solidFill>
          <a:ln>
            <a:noFill/>
          </a:ln>
        </p:spPr>
        <p:txBody>
          <a:bodyPr/>
          <a:lstStyle/>
          <a:p>
            <a:pPr>
              <a:spcBef>
                <a:spcPct val="0"/>
              </a:spcBef>
            </a:pPr>
            <a:endParaRPr lang="de-DE" sz="3200" dirty="0">
              <a:latin typeface="Times" charset="0"/>
            </a:endParaRPr>
          </a:p>
        </p:txBody>
      </p:sp>
      <p:sp>
        <p:nvSpPr>
          <p:cNvPr id="1027" name="Rectangle 8"/>
          <p:cNvSpPr>
            <a:spLocks noGrp="1" noChangeArrowheads="1"/>
          </p:cNvSpPr>
          <p:nvPr>
            <p:ph type="title"/>
          </p:nvPr>
        </p:nvSpPr>
        <p:spPr>
          <a:xfrm>
            <a:off x="1085866" y="4365104"/>
            <a:ext cx="10625665" cy="1080120"/>
          </a:xfrm>
        </p:spPr>
        <p:txBody>
          <a:bodyPr/>
          <a:lstStyle>
            <a:lvl1pPr>
              <a:lnSpc>
                <a:spcPct val="100000"/>
              </a:lnSpc>
              <a:defRPr sz="3333">
                <a:solidFill>
                  <a:srgbClr val="686868"/>
                </a:solidFill>
                <a:latin typeface="Humanst521 BT" panose="020B0602020204020204" pitchFamily="34" charset="0"/>
                <a:ea typeface="Humanst521 Lt BT" panose="020B0402020204020304" pitchFamily="34" charset="0"/>
              </a:defRPr>
            </a:lvl1pPr>
          </a:lstStyle>
          <a:p>
            <a:pPr lvl="0"/>
            <a:r>
              <a:rPr lang="en-US" noProof="0"/>
              <a:t>Click to edit Master title style</a:t>
            </a:r>
            <a:endParaRPr lang="en-GB" noProof="0" dirty="0"/>
          </a:p>
        </p:txBody>
      </p:sp>
      <p:sp>
        <p:nvSpPr>
          <p:cNvPr id="69649" name="Rectangle 17"/>
          <p:cNvSpPr>
            <a:spLocks noGrp="1" noChangeArrowheads="1"/>
          </p:cNvSpPr>
          <p:nvPr>
            <p:ph type="subTitle" sz="quarter" idx="1" hasCustomPrompt="1"/>
          </p:nvPr>
        </p:nvSpPr>
        <p:spPr bwMode="auto">
          <a:xfrm>
            <a:off x="1104017" y="3928576"/>
            <a:ext cx="10607516" cy="3645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2000" b="1" baseline="0">
                <a:solidFill>
                  <a:srgbClr val="969696"/>
                </a:solidFill>
                <a:ea typeface="Humanst521 Lt BT" panose="020B0402020204020304" pitchFamily="34" charset="0"/>
              </a:defRPr>
            </a:lvl1pPr>
          </a:lstStyle>
          <a:p>
            <a:r>
              <a:rPr lang="en-GB" noProof="0" dirty="0"/>
              <a:t>Philipp Schmidt-Wellenburg ::  Scientist  ::  Paul Scherrer Institute</a:t>
            </a:r>
          </a:p>
        </p:txBody>
      </p:sp>
      <p:sp>
        <p:nvSpPr>
          <p:cNvPr id="10" name="Rechteck 1"/>
          <p:cNvSpPr>
            <a:spLocks noChangeArrowheads="1"/>
          </p:cNvSpPr>
          <p:nvPr/>
        </p:nvSpPr>
        <p:spPr bwMode="auto">
          <a:xfrm>
            <a:off x="7248128" y="3196597"/>
            <a:ext cx="3840427" cy="232404"/>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1200" b="1" i="0" kern="0" spc="41" dirty="0">
                <a:solidFill>
                  <a:srgbClr val="505150"/>
                </a:solidFill>
                <a:latin typeface="Humanst521 BT" panose="020B0602020204020204" pitchFamily="34" charset="0"/>
                <a:cs typeface="Arial" charset="0"/>
              </a:rPr>
              <a:t>WIR SCHAFFEN WISSEN – HEUTE FÜR MORGEN</a:t>
            </a:r>
          </a:p>
        </p:txBody>
      </p:sp>
      <p:sp>
        <p:nvSpPr>
          <p:cNvPr id="9" name="Rechteck 8"/>
          <p:cNvSpPr/>
          <p:nvPr/>
        </p:nvSpPr>
        <p:spPr bwMode="auto">
          <a:xfrm>
            <a:off x="11232000" y="260650"/>
            <a:ext cx="960000" cy="3168351"/>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3200" dirty="0">
              <a:ln>
                <a:solidFill>
                  <a:srgbClr val="FFFFFF"/>
                </a:solidFill>
              </a:ln>
              <a:latin typeface="Times" charset="0"/>
            </a:endParaRPr>
          </a:p>
        </p:txBody>
      </p:sp>
      <p:sp>
        <p:nvSpPr>
          <p:cNvPr id="12" name="Textplatzhalter 11"/>
          <p:cNvSpPr>
            <a:spLocks noGrp="1"/>
          </p:cNvSpPr>
          <p:nvPr>
            <p:ph type="body" sz="quarter" idx="11" hasCustomPrompt="1"/>
          </p:nvPr>
        </p:nvSpPr>
        <p:spPr>
          <a:xfrm>
            <a:off x="1104901" y="5534100"/>
            <a:ext cx="10606617" cy="391177"/>
          </a:xfrm>
        </p:spPr>
        <p:txBody>
          <a:bodyPr/>
          <a:lstStyle>
            <a:lvl1pPr marL="0" indent="0">
              <a:buNone/>
              <a:defRPr sz="2000" b="1">
                <a:solidFill>
                  <a:srgbClr val="969696"/>
                </a:solidFill>
              </a:defRPr>
            </a:lvl1pPr>
            <a:lvl2pPr marL="237047" indent="0">
              <a:buNone/>
              <a:defRPr sz="2000" b="1"/>
            </a:lvl2pPr>
            <a:lvl3pPr marL="474097" indent="0">
              <a:buNone/>
              <a:defRPr sz="2000" b="1"/>
            </a:lvl3pPr>
            <a:lvl4pPr marL="719613" indent="0">
              <a:buNone/>
              <a:defRPr sz="2000" b="1"/>
            </a:lvl4pPr>
            <a:lvl5pPr marL="956661" indent="0">
              <a:buNone/>
              <a:defRPr sz="2000" b="1"/>
            </a:lvl5pPr>
          </a:lstStyle>
          <a:p>
            <a:pPr lvl="0"/>
            <a:r>
              <a:rPr lang="en-GB" noProof="0" dirty="0"/>
              <a:t>Insert the occasion and date of your presentation here</a:t>
            </a:r>
          </a:p>
        </p:txBody>
      </p:sp>
      <p:pic>
        <p:nvPicPr>
          <p:cNvPr id="16" name="Picture 1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00257" y="4008622"/>
            <a:ext cx="3588263" cy="2791884"/>
          </a:xfrm>
          <a:prstGeom prst="rect">
            <a:avLst/>
          </a:prstGeom>
        </p:spPr>
      </p:pic>
    </p:spTree>
    <p:extLst>
      <p:ext uri="{BB962C8B-B14F-4D97-AF65-F5344CB8AC3E}">
        <p14:creationId xmlns:p14="http://schemas.microsoft.com/office/powerpoint/2010/main" val="42663794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el und zwei Inhalte">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lvl1pPr>
              <a:defRPr>
                <a:latin typeface="Humanst521 BT" panose="020B0602020204020204" pitchFamily="34" charset="0"/>
              </a:defRPr>
            </a:lvl1pPr>
          </a:lstStyle>
          <a:p>
            <a:r>
              <a:rPr lang="en-US" noProof="0"/>
              <a:t>Click to edit Master title style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Humanst521 Lt BT" panose="020B0402020204020304" pitchFamily="34" charset="0"/>
              </a:defRPr>
            </a:lvl1pPr>
          </a:lstStyle>
          <a:p>
            <a:fld id="{E4808659-4515-4E95-90AE-A8F16A682C29}" type="slidenum">
              <a:rPr lang="de-CH" smtClean="0"/>
              <a:t>‹#›</a:t>
            </a:fld>
            <a:endParaRPr lang="de-CH"/>
          </a:p>
        </p:txBody>
      </p:sp>
      <p:sp>
        <p:nvSpPr>
          <p:cNvPr id="10" name="Textplatzhalter 1"/>
          <p:cNvSpPr>
            <a:spLocks noGrp="1"/>
          </p:cNvSpPr>
          <p:nvPr>
            <p:ph idx="1"/>
          </p:nvPr>
        </p:nvSpPr>
        <p:spPr>
          <a:xfrm>
            <a:off x="1153886" y="1341439"/>
            <a:ext cx="4942116" cy="5102904"/>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
        <p:nvSpPr>
          <p:cNvPr id="12" name="Textplatzhalter 1"/>
          <p:cNvSpPr>
            <a:spLocks noGrp="1"/>
          </p:cNvSpPr>
          <p:nvPr>
            <p:ph idx="10"/>
          </p:nvPr>
        </p:nvSpPr>
        <p:spPr>
          <a:xfrm>
            <a:off x="6357259" y="1341439"/>
            <a:ext cx="5356376" cy="5102904"/>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Tree>
    <p:extLst>
      <p:ext uri="{BB962C8B-B14F-4D97-AF65-F5344CB8AC3E}">
        <p14:creationId xmlns:p14="http://schemas.microsoft.com/office/powerpoint/2010/main" val="19430007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8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390653" y="1341438"/>
            <a:ext cx="5041900" cy="4679951"/>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474121" lvl="0" indent="-474121">
              <a:buFontTx/>
              <a:buBlip>
                <a:blip r:embed="rId2"/>
              </a:buBlip>
            </a:pPr>
            <a:r>
              <a:rPr lang="en-GB" noProof="0" dirty="0" err="1"/>
              <a:t>Mastertextformat</a:t>
            </a:r>
            <a:r>
              <a:rPr lang="en-GB" noProof="0" dirty="0"/>
              <a:t> </a:t>
            </a:r>
            <a:r>
              <a:rPr lang="en-GB" noProof="0" dirty="0" err="1"/>
              <a:t>bearbeiten</a:t>
            </a:r>
            <a:endParaRPr lang="en-GB" noProof="0" dirty="0"/>
          </a:p>
          <a:p>
            <a:pPr marL="592652" lvl="1" indent="-355591">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16" name="Titel 15"/>
          <p:cNvSpPr>
            <a:spLocks noGrp="1"/>
          </p:cNvSpPr>
          <p:nvPr>
            <p:ph type="title"/>
          </p:nvPr>
        </p:nvSpPr>
        <p:spPr/>
        <p:txBody>
          <a:bodyPr/>
          <a:lstStyle>
            <a:lvl1pPr>
              <a:defRPr>
                <a:latin typeface="Humanst521 Lt BT" panose="020B0402020204020304" pitchFamily="34" charset="0"/>
              </a:defRPr>
            </a:lvl1pPr>
          </a:lstStyle>
          <a:p>
            <a:r>
              <a:rPr lang="en-US" noProof="0"/>
              <a:t>Click to edit Master title style</a:t>
            </a:r>
            <a:endParaRPr lang="en-GB" noProof="0" dirty="0"/>
          </a:p>
        </p:txBody>
      </p:sp>
      <p:sp>
        <p:nvSpPr>
          <p:cNvPr id="8" name="Inhaltsplatzhalter 10"/>
          <p:cNvSpPr>
            <a:spLocks noGrp="1"/>
          </p:cNvSpPr>
          <p:nvPr>
            <p:ph sz="quarter" idx="18" hasCustomPrompt="1"/>
          </p:nvPr>
        </p:nvSpPr>
        <p:spPr>
          <a:xfrm>
            <a:off x="6671735" y="1337870"/>
            <a:ext cx="5041900" cy="4679951"/>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474121" lvl="0" indent="-474121">
              <a:buFontTx/>
              <a:buBlip>
                <a:blip r:embed="rId2"/>
              </a:buBlip>
            </a:pPr>
            <a:r>
              <a:rPr lang="en-GB" noProof="0" dirty="0" err="1"/>
              <a:t>Mastertextformat</a:t>
            </a:r>
            <a:r>
              <a:rPr lang="en-GB" noProof="0" dirty="0"/>
              <a:t> </a:t>
            </a:r>
            <a:r>
              <a:rPr lang="en-GB" noProof="0" dirty="0" err="1"/>
              <a:t>bearbeiten</a:t>
            </a:r>
            <a:endParaRPr lang="en-GB" noProof="0" dirty="0"/>
          </a:p>
          <a:p>
            <a:pPr marL="592652" lvl="1" indent="-355591">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Humanst521 Lt BT" panose="020B0402020204020304" pitchFamily="34" charset="0"/>
              </a:defRPr>
            </a:lvl1pPr>
          </a:lstStyle>
          <a:p>
            <a:fld id="{E4808659-4515-4E95-90AE-A8F16A682C29}" type="slidenum">
              <a:rPr lang="de-CH" smtClean="0"/>
              <a:t>‹#›</a:t>
            </a:fld>
            <a:endParaRPr lang="de-CH"/>
          </a:p>
        </p:txBody>
      </p:sp>
    </p:spTree>
    <p:extLst>
      <p:ext uri="{BB962C8B-B14F-4D97-AF65-F5344CB8AC3E}">
        <p14:creationId xmlns:p14="http://schemas.microsoft.com/office/powerpoint/2010/main" val="150137553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el und zwei Inhalte">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lvl1pPr>
              <a:defRPr>
                <a:latin typeface="Humanst521 BT" panose="020B0602020204020204" pitchFamily="34" charset="0"/>
              </a:defRPr>
            </a:lvl1pPr>
          </a:lstStyle>
          <a:p>
            <a:r>
              <a:rPr lang="en-US" noProof="0"/>
              <a:t>Click to edit Master title style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Humanst521 BT" panose="020B0602020204020204" pitchFamily="34" charset="0"/>
              </a:defRPr>
            </a:lvl1pPr>
          </a:lstStyle>
          <a:p>
            <a:fld id="{E4808659-4515-4E95-90AE-A8F16A682C29}" type="slidenum">
              <a:rPr lang="de-CH" smtClean="0"/>
              <a:t>‹#›</a:t>
            </a:fld>
            <a:endParaRPr lang="de-CH"/>
          </a:p>
        </p:txBody>
      </p:sp>
      <p:sp>
        <p:nvSpPr>
          <p:cNvPr id="10" name="Textplatzhalter 1"/>
          <p:cNvSpPr>
            <a:spLocks noGrp="1"/>
          </p:cNvSpPr>
          <p:nvPr>
            <p:ph idx="1"/>
          </p:nvPr>
        </p:nvSpPr>
        <p:spPr>
          <a:xfrm>
            <a:off x="1084213" y="1834605"/>
            <a:ext cx="5093067" cy="4911627"/>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
        <p:nvSpPr>
          <p:cNvPr id="12" name="Textplatzhalter 1"/>
          <p:cNvSpPr>
            <a:spLocks noGrp="1"/>
          </p:cNvSpPr>
          <p:nvPr>
            <p:ph idx="10"/>
          </p:nvPr>
        </p:nvSpPr>
        <p:spPr>
          <a:xfrm>
            <a:off x="6357259" y="1834605"/>
            <a:ext cx="5356376" cy="4911627"/>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
        <p:nvSpPr>
          <p:cNvPr id="3" name="Text Placeholder 2"/>
          <p:cNvSpPr>
            <a:spLocks noGrp="1"/>
          </p:cNvSpPr>
          <p:nvPr>
            <p:ph type="body" sz="quarter" idx="11" hasCustomPrompt="1"/>
          </p:nvPr>
        </p:nvSpPr>
        <p:spPr>
          <a:xfrm>
            <a:off x="1083912" y="1162051"/>
            <a:ext cx="5093377" cy="672555"/>
          </a:xfrm>
        </p:spPr>
        <p:txBody>
          <a:bodyPr/>
          <a:lstStyle>
            <a:lvl1pPr marL="116414" indent="0">
              <a:buNone/>
              <a:defRPr baseline="0">
                <a:solidFill>
                  <a:schemeClr val="tx1">
                    <a:lumMod val="75000"/>
                    <a:lumOff val="25000"/>
                  </a:schemeClr>
                </a:solidFill>
                <a:latin typeface="Calibri" panose="020F0502020204030204" pitchFamily="34" charset="0"/>
              </a:defRPr>
            </a:lvl1pPr>
          </a:lstStyle>
          <a:p>
            <a:pPr lvl="0"/>
            <a:r>
              <a:rPr lang="en-US" dirty="0"/>
              <a:t>Click to change header</a:t>
            </a:r>
          </a:p>
        </p:txBody>
      </p:sp>
      <p:sp>
        <p:nvSpPr>
          <p:cNvPr id="8" name="Text Placeholder 2"/>
          <p:cNvSpPr>
            <a:spLocks noGrp="1"/>
          </p:cNvSpPr>
          <p:nvPr>
            <p:ph type="body" sz="quarter" idx="12" hasCustomPrompt="1"/>
          </p:nvPr>
        </p:nvSpPr>
        <p:spPr>
          <a:xfrm>
            <a:off x="6357258" y="1162051"/>
            <a:ext cx="5356377" cy="672555"/>
          </a:xfrm>
        </p:spPr>
        <p:txBody>
          <a:bodyPr vert="horz" lIns="0" tIns="0" rIns="0" bIns="0" rtlCol="0">
            <a:noAutofit/>
          </a:bodyPr>
          <a:lstStyle>
            <a:lvl1pPr>
              <a:defRPr lang="en-US" dirty="0">
                <a:solidFill>
                  <a:schemeClr val="tx1">
                    <a:lumMod val="75000"/>
                    <a:lumOff val="25000"/>
                  </a:schemeClr>
                </a:solidFill>
                <a:latin typeface="Calibri" panose="020F0502020204030204" pitchFamily="34" charset="0"/>
              </a:defRPr>
            </a:lvl1pPr>
          </a:lstStyle>
          <a:p>
            <a:pPr marL="116414" lvl="0" indent="0">
              <a:buNone/>
            </a:pPr>
            <a:r>
              <a:rPr lang="en-US" dirty="0"/>
              <a:t>Click to change header</a:t>
            </a:r>
          </a:p>
        </p:txBody>
      </p:sp>
    </p:spTree>
    <p:extLst>
      <p:ext uri="{BB962C8B-B14F-4D97-AF65-F5344CB8AC3E}">
        <p14:creationId xmlns:p14="http://schemas.microsoft.com/office/powerpoint/2010/main" val="30587793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el und zwei Inhalte">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lvl1pPr>
              <a:defRPr>
                <a:latin typeface="Humanst521 BT" panose="020B0602020204020204" pitchFamily="34" charset="0"/>
              </a:defRPr>
            </a:lvl1pPr>
          </a:lstStyle>
          <a:p>
            <a:r>
              <a:rPr lang="en-US" noProof="0"/>
              <a:t>Click to edit Master title style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mn-lt"/>
              </a:defRPr>
            </a:lvl1pPr>
          </a:lstStyle>
          <a:p>
            <a:fld id="{E4808659-4515-4E95-90AE-A8F16A682C29}" type="slidenum">
              <a:rPr lang="de-CH" smtClean="0"/>
              <a:t>‹#›</a:t>
            </a:fld>
            <a:endParaRPr lang="de-CH"/>
          </a:p>
        </p:txBody>
      </p:sp>
      <p:sp>
        <p:nvSpPr>
          <p:cNvPr id="10" name="Textplatzhalter 1"/>
          <p:cNvSpPr>
            <a:spLocks noGrp="1"/>
          </p:cNvSpPr>
          <p:nvPr>
            <p:ph idx="1"/>
          </p:nvPr>
        </p:nvSpPr>
        <p:spPr>
          <a:xfrm>
            <a:off x="1153886" y="1341439"/>
            <a:ext cx="4942116" cy="5102904"/>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
        <p:nvSpPr>
          <p:cNvPr id="12" name="Textplatzhalter 1"/>
          <p:cNvSpPr>
            <a:spLocks noGrp="1"/>
          </p:cNvSpPr>
          <p:nvPr>
            <p:ph idx="10"/>
          </p:nvPr>
        </p:nvSpPr>
        <p:spPr>
          <a:xfrm>
            <a:off x="6357259" y="1341439"/>
            <a:ext cx="5356376" cy="5102904"/>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Tree>
    <p:extLst>
      <p:ext uri="{BB962C8B-B14F-4D97-AF65-F5344CB8AC3E}">
        <p14:creationId xmlns:p14="http://schemas.microsoft.com/office/powerpoint/2010/main" val="21757446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390653" y="1341438"/>
            <a:ext cx="5041900" cy="4679951"/>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474121" lvl="0" indent="-474121">
              <a:buFontTx/>
              <a:buBlip>
                <a:blip r:embed="rId2"/>
              </a:buBlip>
            </a:pPr>
            <a:r>
              <a:rPr lang="en-GB" noProof="0" dirty="0" err="1"/>
              <a:t>Mastertextformat</a:t>
            </a:r>
            <a:r>
              <a:rPr lang="en-GB" noProof="0" dirty="0"/>
              <a:t> </a:t>
            </a:r>
            <a:r>
              <a:rPr lang="en-GB" noProof="0" dirty="0" err="1"/>
              <a:t>bearbeiten</a:t>
            </a:r>
            <a:endParaRPr lang="en-GB" noProof="0" dirty="0"/>
          </a:p>
          <a:p>
            <a:pPr marL="592652" lvl="1" indent="-355591">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16" name="Titel 15"/>
          <p:cNvSpPr>
            <a:spLocks noGrp="1"/>
          </p:cNvSpPr>
          <p:nvPr>
            <p:ph type="title"/>
          </p:nvPr>
        </p:nvSpPr>
        <p:spPr/>
        <p:txBody>
          <a:bodyPr/>
          <a:lstStyle>
            <a:lvl1pPr>
              <a:defRPr>
                <a:latin typeface="+mn-lt"/>
              </a:defRPr>
            </a:lvl1pPr>
          </a:lstStyle>
          <a:p>
            <a:r>
              <a:rPr lang="en-US" noProof="0"/>
              <a:t>Click to edit Master title style</a:t>
            </a:r>
            <a:endParaRPr lang="en-GB" noProof="0" dirty="0"/>
          </a:p>
        </p:txBody>
      </p:sp>
      <p:sp>
        <p:nvSpPr>
          <p:cNvPr id="8" name="Inhaltsplatzhalter 10"/>
          <p:cNvSpPr>
            <a:spLocks noGrp="1"/>
          </p:cNvSpPr>
          <p:nvPr>
            <p:ph sz="quarter" idx="18" hasCustomPrompt="1"/>
          </p:nvPr>
        </p:nvSpPr>
        <p:spPr>
          <a:xfrm>
            <a:off x="6671735" y="1337870"/>
            <a:ext cx="5041900" cy="4679951"/>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474121" lvl="0" indent="-474121">
              <a:buFontTx/>
              <a:buBlip>
                <a:blip r:embed="rId2"/>
              </a:buBlip>
            </a:pPr>
            <a:r>
              <a:rPr lang="en-GB" noProof="0" dirty="0" err="1"/>
              <a:t>Mastertextformat</a:t>
            </a:r>
            <a:r>
              <a:rPr lang="en-GB" noProof="0" dirty="0"/>
              <a:t> </a:t>
            </a:r>
            <a:r>
              <a:rPr lang="en-GB" noProof="0" dirty="0" err="1"/>
              <a:t>bearbeiten</a:t>
            </a:r>
            <a:endParaRPr lang="en-GB" noProof="0" dirty="0"/>
          </a:p>
          <a:p>
            <a:pPr marL="592652" lvl="1" indent="-355591">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mn-lt"/>
              </a:defRPr>
            </a:lvl1pPr>
          </a:lstStyle>
          <a:p>
            <a:fld id="{E4808659-4515-4E95-90AE-A8F16A682C29}" type="slidenum">
              <a:rPr lang="de-CH" smtClean="0"/>
              <a:t>‹#›</a:t>
            </a:fld>
            <a:endParaRPr lang="de-CH"/>
          </a:p>
        </p:txBody>
      </p:sp>
    </p:spTree>
    <p:extLst>
      <p:ext uri="{BB962C8B-B14F-4D97-AF65-F5344CB8AC3E}">
        <p14:creationId xmlns:p14="http://schemas.microsoft.com/office/powerpoint/2010/main" val="40892063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el und Inhalt">
    <p:bg>
      <p:bgPr>
        <a:solidFill>
          <a:schemeClr val="bg1"/>
        </a:solidFill>
        <a:effectLst/>
      </p:bgPr>
    </p:bg>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latin typeface="Humanst521 BT" panose="020B0602020204020204" pitchFamily="34" charset="0"/>
              </a:defRPr>
            </a:lvl1pPr>
          </a:lstStyle>
          <a:p>
            <a:r>
              <a:rPr lang="en-US" noProof="0"/>
              <a:t>Click to edit Master title style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Humanst521 Lt BT" panose="020B0402020204020304" pitchFamily="34" charset="0"/>
              </a:defRPr>
            </a:lvl1pPr>
          </a:lstStyle>
          <a:p>
            <a:fld id="{E4808659-4515-4E95-90AE-A8F16A682C29}" type="slidenum">
              <a:rPr lang="de-CH" smtClean="0"/>
              <a:t>‹#›</a:t>
            </a:fld>
            <a:endParaRPr lang="de-CH"/>
          </a:p>
        </p:txBody>
      </p:sp>
      <p:sp>
        <p:nvSpPr>
          <p:cNvPr id="5" name="Textplatzhalter 1"/>
          <p:cNvSpPr>
            <a:spLocks noGrp="1"/>
          </p:cNvSpPr>
          <p:nvPr>
            <p:ph idx="1"/>
          </p:nvPr>
        </p:nvSpPr>
        <p:spPr>
          <a:xfrm>
            <a:off x="1390651" y="1341439"/>
            <a:ext cx="10322983" cy="4679951"/>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Tree>
    <p:extLst>
      <p:ext uri="{BB962C8B-B14F-4D97-AF65-F5344CB8AC3E}">
        <p14:creationId xmlns:p14="http://schemas.microsoft.com/office/powerpoint/2010/main" val="345658636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788" marR="0" indent="-177788" algn="l" defTabSz="914332"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74" marR="0" indent="-177788" algn="l" defTabSz="914332"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11" marR="0" indent="-184138" algn="l" defTabSz="914332"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497" marR="0" indent="-177788" algn="l" defTabSz="914332"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284" marR="0" indent="-177788" algn="l" defTabSz="914332"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58" indent="-179376">
              <a:lnSpc>
                <a:spcPct val="110000"/>
              </a:lnSpc>
              <a:buClr>
                <a:schemeClr val="tx1"/>
              </a:buClr>
              <a:buFont typeface="Symbol" panose="05050102010706020507" pitchFamily="18" charset="2"/>
              <a:buChar char="-"/>
              <a:defRPr sz="1500"/>
            </a:lvl6pPr>
            <a:lvl7pPr marL="1257207" indent="-182550">
              <a:lnSpc>
                <a:spcPct val="110000"/>
              </a:lnSpc>
              <a:buFont typeface="Symbol" panose="05050102010706020507" pitchFamily="18" charset="2"/>
              <a:buChar char="-"/>
              <a:defRPr sz="1500"/>
            </a:lvl7pPr>
            <a:lvl8pPr marL="1436580" indent="-179376">
              <a:lnSpc>
                <a:spcPct val="110000"/>
              </a:lnSpc>
              <a:buFont typeface="Symbol" panose="05050102010706020507" pitchFamily="18" charset="2"/>
              <a:buChar char="-"/>
              <a:defRPr sz="1500"/>
            </a:lvl8pPr>
            <a:lvl9pPr marL="1614368" indent="-177788">
              <a:lnSpc>
                <a:spcPct val="110000"/>
              </a:lnSpc>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a:xfrm>
            <a:off x="2769615" y="288002"/>
            <a:ext cx="8944033" cy="508500"/>
          </a:xfrm>
        </p:spPr>
        <p:txBody>
          <a:bodyPr/>
          <a:lstStyle>
            <a:lvl1pPr>
              <a:defRPr sz="2400"/>
            </a:lvl1pPr>
          </a:lstStyle>
          <a:p>
            <a:r>
              <a:rPr lang="en-US"/>
              <a:t>Click to edit Master title style</a:t>
            </a:r>
            <a:endParaRPr lang="en-GB" dirty="0"/>
          </a:p>
        </p:txBody>
      </p:sp>
      <p:sp>
        <p:nvSpPr>
          <p:cNvPr id="14" name="Foliennummernplatzhalter 13"/>
          <p:cNvSpPr>
            <a:spLocks noGrp="1"/>
          </p:cNvSpPr>
          <p:nvPr>
            <p:ph type="sldNum" sz="quarter" idx="16"/>
          </p:nvPr>
        </p:nvSpPr>
        <p:spPr>
          <a:xfrm>
            <a:off x="10724188" y="6661152"/>
            <a:ext cx="394339" cy="138499"/>
          </a:xfrm>
        </p:spPr>
        <p:txBody>
          <a:bodyPr/>
          <a:lstStyle/>
          <a:p>
            <a:fld id="{E4808659-4515-4E95-90AE-A8F16A682C29}" type="slidenum">
              <a:rPr lang="de-CH" smtClean="0"/>
              <a:t>‹#›</a:t>
            </a:fld>
            <a:endParaRPr lang="de-CH"/>
          </a:p>
        </p:txBody>
      </p:sp>
    </p:spTree>
    <p:extLst>
      <p:ext uri="{BB962C8B-B14F-4D97-AF65-F5344CB8AC3E}">
        <p14:creationId xmlns:p14="http://schemas.microsoft.com/office/powerpoint/2010/main" val="338976006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el und zwei Inhalte">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lvl1pPr>
              <a:defRPr>
                <a:latin typeface="Humanst521 BT" panose="020B0602020204020204" pitchFamily="34" charset="0"/>
              </a:defRPr>
            </a:lvl1pPr>
          </a:lstStyle>
          <a:p>
            <a:r>
              <a:rPr lang="en-US" noProof="0"/>
              <a:t>Click to edit Master title style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mn-lt"/>
              </a:defRPr>
            </a:lvl1pPr>
          </a:lstStyle>
          <a:p>
            <a:fld id="{E4808659-4515-4E95-90AE-A8F16A682C29}" type="slidenum">
              <a:rPr lang="de-CH" smtClean="0"/>
              <a:t>‹#›</a:t>
            </a:fld>
            <a:endParaRPr lang="de-CH"/>
          </a:p>
        </p:txBody>
      </p:sp>
      <p:sp>
        <p:nvSpPr>
          <p:cNvPr id="10" name="Textplatzhalter 1"/>
          <p:cNvSpPr>
            <a:spLocks noGrp="1"/>
          </p:cNvSpPr>
          <p:nvPr>
            <p:ph idx="1"/>
          </p:nvPr>
        </p:nvSpPr>
        <p:spPr>
          <a:xfrm>
            <a:off x="1153886" y="1341439"/>
            <a:ext cx="4942116" cy="5102904"/>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
        <p:nvSpPr>
          <p:cNvPr id="12" name="Textplatzhalter 1"/>
          <p:cNvSpPr>
            <a:spLocks noGrp="1"/>
          </p:cNvSpPr>
          <p:nvPr>
            <p:ph idx="10"/>
          </p:nvPr>
        </p:nvSpPr>
        <p:spPr>
          <a:xfrm>
            <a:off x="6357259" y="1341439"/>
            <a:ext cx="5356376" cy="5102904"/>
          </a:xfrm>
          <a:prstGeom prst="rect">
            <a:avLst/>
          </a:prstGeom>
        </p:spPr>
        <p:txBody>
          <a:bodyPr vert="horz" lIns="0" tIns="0" rIns="0" bIns="0" rtlCol="0">
            <a:noAutofit/>
          </a:bodyPr>
          <a:lstStyle>
            <a:lvl1pPr>
              <a:defRPr/>
            </a:lvl1pPr>
            <a:lvl2pPr>
              <a:defRPr/>
            </a:lvl2pPr>
            <a:lvl5pPr>
              <a:defRPr/>
            </a:lvl5pPr>
            <a:lvl6pPr>
              <a:defRPr/>
            </a:lvl6pPr>
            <a:lvl7pPr>
              <a:defRPr/>
            </a:lvl7pPr>
            <a:lvl8pPr>
              <a:defRPr/>
            </a:lvl8pPr>
            <a:lvl9pPr>
              <a:defRPr/>
            </a:lvl9pPr>
          </a:lstStyle>
          <a:p>
            <a:pPr marL="237061" lvl="0" indent="-237061"/>
            <a:r>
              <a:rPr lang="en-US" noProof="0"/>
              <a:t>Click to edit Master text styles</a:t>
            </a:r>
          </a:p>
          <a:p>
            <a:pPr marL="237061" lvl="1" indent="-237061"/>
            <a:r>
              <a:rPr lang="en-US" noProof="0"/>
              <a:t>Second level</a:t>
            </a:r>
          </a:p>
          <a:p>
            <a:pPr marL="237061" lvl="2" indent="-237061"/>
            <a:r>
              <a:rPr lang="en-US" noProof="0"/>
              <a:t>Third level</a:t>
            </a:r>
          </a:p>
          <a:p>
            <a:pPr marL="237061" lvl="3" indent="-237061"/>
            <a:r>
              <a:rPr lang="en-US" noProof="0"/>
              <a:t>Fourth level</a:t>
            </a:r>
          </a:p>
          <a:p>
            <a:pPr marL="237061" lvl="4" indent="-237061"/>
            <a:r>
              <a:rPr lang="en-US" noProof="0"/>
              <a:t>Fifth level</a:t>
            </a:r>
            <a:endParaRPr lang="en-GB" noProof="0" dirty="0"/>
          </a:p>
        </p:txBody>
      </p:sp>
    </p:spTree>
    <p:extLst>
      <p:ext uri="{BB962C8B-B14F-4D97-AF65-F5344CB8AC3E}">
        <p14:creationId xmlns:p14="http://schemas.microsoft.com/office/powerpoint/2010/main" val="163379958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B84F-02B7-F86F-249C-8002C14AA2D5}"/>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4B3EF6-BF46-AB92-B6C0-B4B98585E21B}"/>
              </a:ext>
            </a:extLst>
          </p:cNvPr>
          <p:cNvSpPr>
            <a:spLocks noGrp="1"/>
          </p:cNvSpPr>
          <p:nvPr>
            <p:ph idx="1"/>
          </p:nvPr>
        </p:nvSpPr>
        <p:spPr/>
        <p:txBody>
          <a:bodyPr/>
          <a:lstStyle>
            <a:lvl1pPr>
              <a:defRPr/>
            </a:lvl1pPr>
            <a:lvl2pPr>
              <a:defRPr/>
            </a:lvl2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BB6788-D57C-9F96-8D88-F818B1CD3422}"/>
              </a:ext>
            </a:extLst>
          </p:cNvPr>
          <p:cNvSpPr>
            <a:spLocks noGrp="1"/>
          </p:cNvSpPr>
          <p:nvPr>
            <p:ph type="dt" sz="half" idx="10"/>
          </p:nvPr>
        </p:nvSpPr>
        <p:spPr/>
        <p:txBody>
          <a:bodyPr/>
          <a:lstStyle>
            <a:lvl1pPr>
              <a:defRPr>
                <a:latin typeface="Humanst521 Lt BT" panose="020B0402020204020304" pitchFamily="34" charset="0"/>
              </a:defRPr>
            </a:lvl1pPr>
          </a:lstStyle>
          <a:p>
            <a:fld id="{04B6ED89-8A0D-4580-AD75-3BA5BD036078}" type="datetimeFigureOut">
              <a:rPr lang="de-CH" smtClean="0"/>
              <a:t>10.04.2024</a:t>
            </a:fld>
            <a:endParaRPr lang="de-CH"/>
          </a:p>
        </p:txBody>
      </p:sp>
      <p:sp>
        <p:nvSpPr>
          <p:cNvPr id="5" name="Footer Placeholder 4">
            <a:extLst>
              <a:ext uri="{FF2B5EF4-FFF2-40B4-BE49-F238E27FC236}">
                <a16:creationId xmlns:a16="http://schemas.microsoft.com/office/drawing/2014/main" id="{01C026BA-8376-29CC-97B5-8E8403B13D72}"/>
              </a:ext>
            </a:extLst>
          </p:cNvPr>
          <p:cNvSpPr>
            <a:spLocks noGrp="1"/>
          </p:cNvSpPr>
          <p:nvPr>
            <p:ph type="ftr" sz="quarter" idx="11"/>
          </p:nvPr>
        </p:nvSpPr>
        <p:spPr/>
        <p:txBody>
          <a:bodyPr/>
          <a:lstStyle>
            <a:lvl1pPr>
              <a:defRPr>
                <a:latin typeface="Humanst521 Lt BT" panose="020B0402020204020304" pitchFamily="34" charset="0"/>
              </a:defRPr>
            </a:lvl1pPr>
          </a:lstStyle>
          <a:p>
            <a:endParaRPr lang="de-CH"/>
          </a:p>
        </p:txBody>
      </p:sp>
      <p:sp>
        <p:nvSpPr>
          <p:cNvPr id="6" name="Slide Number Placeholder 5">
            <a:extLst>
              <a:ext uri="{FF2B5EF4-FFF2-40B4-BE49-F238E27FC236}">
                <a16:creationId xmlns:a16="http://schemas.microsoft.com/office/drawing/2014/main" id="{26CF0D21-1F12-6094-20B0-467C0B58D00D}"/>
              </a:ext>
            </a:extLst>
          </p:cNvPr>
          <p:cNvSpPr>
            <a:spLocks noGrp="1"/>
          </p:cNvSpPr>
          <p:nvPr>
            <p:ph type="sldNum" sz="quarter" idx="12"/>
          </p:nvPr>
        </p:nvSpPr>
        <p:spPr/>
        <p:txBody>
          <a:bodyPr/>
          <a:lstStyle>
            <a:lvl1pPr>
              <a:defRPr/>
            </a:lvl1pPr>
          </a:lstStyle>
          <a:p>
            <a:fld id="{E4808659-4515-4E95-90AE-A8F16A682C29}" type="slidenum">
              <a:rPr lang="de-CH" smtClean="0"/>
              <a:t>‹#›</a:t>
            </a:fld>
            <a:endParaRPr lang="de-CH"/>
          </a:p>
        </p:txBody>
      </p:sp>
    </p:spTree>
    <p:extLst>
      <p:ext uri="{BB962C8B-B14F-4D97-AF65-F5344CB8AC3E}">
        <p14:creationId xmlns:p14="http://schemas.microsoft.com/office/powerpoint/2010/main" val="13821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237050" marR="0" indent="-237050" algn="l" defTabSz="1219108"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2267">
                <a:latin typeface="Humanst521 BT" panose="020B0602020204020204" pitchFamily="34" charset="0"/>
              </a:defRPr>
            </a:lvl1pPr>
            <a:lvl2pPr marL="474097" marR="0" indent="-237050"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2pPr>
            <a:lvl3pPr marL="719614" marR="0" indent="-245517"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3pPr>
            <a:lvl4pPr marL="956663" marR="0" indent="-237050"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4pPr>
            <a:lvl5pPr marL="1193711" marR="0" indent="-237050"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5pPr>
            <a:lvl6pPr marL="1432878" indent="-239167">
              <a:lnSpc>
                <a:spcPct val="110000"/>
              </a:lnSpc>
              <a:buClr>
                <a:schemeClr val="tx1"/>
              </a:buClr>
              <a:buFont typeface="Symbol" panose="05050102010706020507" pitchFamily="18" charset="2"/>
              <a:buChar char="-"/>
              <a:defRPr sz="2000"/>
            </a:lvl6pPr>
            <a:lvl7pPr marL="1676275" indent="-243399">
              <a:lnSpc>
                <a:spcPct val="110000"/>
              </a:lnSpc>
              <a:buFont typeface="Symbol" panose="05050102010706020507" pitchFamily="18" charset="2"/>
              <a:buChar char="-"/>
              <a:defRPr sz="2000"/>
            </a:lvl7pPr>
            <a:lvl8pPr marL="1915440" indent="-239167">
              <a:lnSpc>
                <a:spcPct val="110000"/>
              </a:lnSpc>
              <a:buFont typeface="Symbol" panose="05050102010706020507" pitchFamily="18" charset="2"/>
              <a:buChar char="-"/>
              <a:defRPr sz="2000"/>
            </a:lvl8pPr>
            <a:lvl9pPr marL="2152490" indent="-237050">
              <a:lnSpc>
                <a:spcPct val="110000"/>
              </a:lnSpc>
              <a:buFont typeface="Symbol" panose="05050102010706020507" pitchFamily="18" charset="2"/>
              <a:buChar char="-"/>
              <a:defRPr sz="20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Titel 9"/>
          <p:cNvSpPr>
            <a:spLocks noGrp="1"/>
          </p:cNvSpPr>
          <p:nvPr>
            <p:ph type="title" hasCustomPrompt="1"/>
          </p:nvPr>
        </p:nvSpPr>
        <p:spPr>
          <a:xfrm>
            <a:off x="2769615" y="288001"/>
            <a:ext cx="8944033" cy="508500"/>
          </a:xfrm>
        </p:spPr>
        <p:txBody>
          <a:bodyPr/>
          <a:lstStyle>
            <a:lvl1pPr>
              <a:defRPr sz="3200"/>
            </a:lvl1pPr>
          </a:lstStyle>
          <a:p>
            <a:r>
              <a:rPr lang="en-GB" noProof="0" dirty="0">
                <a:effectLst/>
              </a:rPr>
              <a:t>Enter slide title</a:t>
            </a:r>
            <a:endParaRPr lang="en-GB" noProof="0" dirty="0"/>
          </a:p>
        </p:txBody>
      </p:sp>
      <p:sp>
        <p:nvSpPr>
          <p:cNvPr id="14" name="Foliennummernplatzhalter 13"/>
          <p:cNvSpPr>
            <a:spLocks noGrp="1"/>
          </p:cNvSpPr>
          <p:nvPr>
            <p:ph type="sldNum" sz="quarter" idx="16"/>
          </p:nvPr>
        </p:nvSpPr>
        <p:spPr/>
        <p:txBody>
          <a:bodyPr/>
          <a:lstStyle/>
          <a:p>
            <a:fld id="{E4808659-4515-4E95-90AE-A8F16A682C29}" type="slidenum">
              <a:rPr lang="de-CH" smtClean="0"/>
              <a:t>‹#›</a:t>
            </a:fld>
            <a:endParaRPr lang="de-CH"/>
          </a:p>
        </p:txBody>
      </p:sp>
    </p:spTree>
    <p:extLst>
      <p:ext uri="{BB962C8B-B14F-4D97-AF65-F5344CB8AC3E}">
        <p14:creationId xmlns:p14="http://schemas.microsoft.com/office/powerpoint/2010/main" val="12804164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3CB2-A5F4-E002-361C-A2BA7997C5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a:extLst>
              <a:ext uri="{FF2B5EF4-FFF2-40B4-BE49-F238E27FC236}">
                <a16:creationId xmlns:a16="http://schemas.microsoft.com/office/drawing/2014/main" id="{B100166C-98C2-0057-F293-D437385EB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a:extLst>
              <a:ext uri="{FF2B5EF4-FFF2-40B4-BE49-F238E27FC236}">
                <a16:creationId xmlns:a16="http://schemas.microsoft.com/office/drawing/2014/main" id="{F2DC1B1F-9211-32C9-BD8F-53628B7D0FA0}"/>
              </a:ext>
            </a:extLst>
          </p:cNvPr>
          <p:cNvSpPr>
            <a:spLocks noGrp="1"/>
          </p:cNvSpPr>
          <p:nvPr>
            <p:ph type="dt" sz="half" idx="10"/>
          </p:nvPr>
        </p:nvSpPr>
        <p:spPr/>
        <p:txBody>
          <a:bodyPr/>
          <a:lstStyle/>
          <a:p>
            <a:fld id="{04B6ED89-8A0D-4580-AD75-3BA5BD036078}" type="datetimeFigureOut">
              <a:rPr lang="de-CH" smtClean="0"/>
              <a:t>10.04.2024</a:t>
            </a:fld>
            <a:endParaRPr lang="de-CH"/>
          </a:p>
        </p:txBody>
      </p:sp>
      <p:sp>
        <p:nvSpPr>
          <p:cNvPr id="5" name="Footer Placeholder 4">
            <a:extLst>
              <a:ext uri="{FF2B5EF4-FFF2-40B4-BE49-F238E27FC236}">
                <a16:creationId xmlns:a16="http://schemas.microsoft.com/office/drawing/2014/main" id="{0F9EB18B-A8F6-3223-DECA-A9873B7D84F1}"/>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3278C418-41DA-CCEA-9A10-538EC36ADF1E}"/>
              </a:ext>
            </a:extLst>
          </p:cNvPr>
          <p:cNvSpPr>
            <a:spLocks noGrp="1"/>
          </p:cNvSpPr>
          <p:nvPr>
            <p:ph type="sldNum" sz="quarter" idx="12"/>
          </p:nvPr>
        </p:nvSpPr>
        <p:spPr/>
        <p:txBody>
          <a:bodyPr/>
          <a:lstStyle/>
          <a:p>
            <a:fld id="{E4808659-4515-4E95-90AE-A8F16A682C29}" type="slidenum">
              <a:rPr lang="de-CH" smtClean="0"/>
              <a:t>‹#›</a:t>
            </a:fld>
            <a:endParaRPr lang="de-CH"/>
          </a:p>
        </p:txBody>
      </p:sp>
    </p:spTree>
    <p:extLst>
      <p:ext uri="{BB962C8B-B14F-4D97-AF65-F5344CB8AC3E}">
        <p14:creationId xmlns:p14="http://schemas.microsoft.com/office/powerpoint/2010/main" val="220955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grey)">
    <p:spTree>
      <p:nvGrpSpPr>
        <p:cNvPr id="1" name=""/>
        <p:cNvGrpSpPr/>
        <p:nvPr/>
      </p:nvGrpSpPr>
      <p:grpSpPr>
        <a:xfrm>
          <a:off x="0" y="0"/>
          <a:ext cx="0" cy="0"/>
          <a:chOff x="0" y="0"/>
          <a:chExt cx="0" cy="0"/>
        </a:xfrm>
      </p:grpSpPr>
      <p:sp>
        <p:nvSpPr>
          <p:cNvPr id="2" name="Rechteck 1"/>
          <p:cNvSpPr/>
          <p:nvPr/>
        </p:nvSpPr>
        <p:spPr bwMode="auto">
          <a:xfrm>
            <a:off x="1102800" y="1412886"/>
            <a:ext cx="10754783"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08"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dirty="0">
              <a:ln>
                <a:noFill/>
              </a:ln>
              <a:solidFill>
                <a:schemeClr val="tx1"/>
              </a:solidFill>
              <a:effectLst/>
              <a:latin typeface="Times" charset="0"/>
            </a:endParaRPr>
          </a:p>
        </p:txBody>
      </p:sp>
      <p:sp>
        <p:nvSpPr>
          <p:cNvPr id="10" name="Titel 9"/>
          <p:cNvSpPr>
            <a:spLocks noGrp="1"/>
          </p:cNvSpPr>
          <p:nvPr>
            <p:ph type="title" hasCustomPrompt="1"/>
          </p:nvPr>
        </p:nvSpPr>
        <p:spPr>
          <a:xfrm>
            <a:off x="2769615" y="288001"/>
            <a:ext cx="8944033" cy="508500"/>
          </a:xfrm>
        </p:spPr>
        <p:txBody>
          <a:bodyPr/>
          <a:lstStyle>
            <a:lvl1pPr>
              <a:defRPr spc="0" baseline="0"/>
            </a:lvl1pPr>
          </a:lstStyle>
          <a:p>
            <a:r>
              <a:rPr lang="en-GB" noProof="0" dirty="0">
                <a:effectLst/>
              </a:rPr>
              <a:t>Enter slide title</a:t>
            </a:r>
            <a:endParaRPr lang="en-GB" dirty="0"/>
          </a:p>
        </p:txBody>
      </p:sp>
      <p:sp>
        <p:nvSpPr>
          <p:cNvPr id="14" name="Foliennummernplatzhalter 13"/>
          <p:cNvSpPr>
            <a:spLocks noGrp="1"/>
          </p:cNvSpPr>
          <p:nvPr>
            <p:ph type="sldNum" sz="quarter" idx="16"/>
          </p:nvPr>
        </p:nvSpPr>
        <p:spPr/>
        <p:txBody>
          <a:bodyPr/>
          <a:lstStyle/>
          <a:p>
            <a:fld id="{E4808659-4515-4E95-90AE-A8F16A682C29}" type="slidenum">
              <a:rPr lang="de-CH" smtClean="0"/>
              <a:t>‹#›</a:t>
            </a:fld>
            <a:endParaRPr lang="de-CH"/>
          </a:p>
        </p:txBody>
      </p:sp>
      <p:sp>
        <p:nvSpPr>
          <p:cNvPr id="9" name="Inhaltsplatzhalter 7"/>
          <p:cNvSpPr>
            <a:spLocks noGrp="1"/>
          </p:cNvSpPr>
          <p:nvPr>
            <p:ph sz="quarter" idx="13" hasCustomPrompt="1"/>
          </p:nvPr>
        </p:nvSpPr>
        <p:spPr>
          <a:xfrm>
            <a:off x="1246455" y="1484781"/>
            <a:ext cx="10514177" cy="4608515"/>
          </a:xfrm>
        </p:spPr>
        <p:txBody>
          <a:bodyPr/>
          <a:lstStyle>
            <a:lvl1pPr marL="237050" marR="0" indent="-237050" algn="l" defTabSz="1219108"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2267">
                <a:latin typeface="Humanst521 BT" panose="020B0602020204020204" pitchFamily="34" charset="0"/>
              </a:defRPr>
            </a:lvl1pPr>
            <a:lvl2pPr marL="474097" marR="0" indent="-237050"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2pPr>
            <a:lvl3pPr marL="719614" marR="0" indent="-245517"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3pPr>
            <a:lvl4pPr marL="956663" marR="0" indent="-237050"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4pPr>
            <a:lvl5pPr marL="1193711" marR="0" indent="-237050" algn="l" defTabSz="1219108"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2267">
                <a:latin typeface="Humanst521 BT" panose="020B0602020204020204" pitchFamily="34" charset="0"/>
              </a:defRPr>
            </a:lvl5pPr>
            <a:lvl6pPr marL="1432878" indent="-239167">
              <a:lnSpc>
                <a:spcPct val="110000"/>
              </a:lnSpc>
              <a:buClr>
                <a:schemeClr val="tx1"/>
              </a:buClr>
              <a:buFont typeface="Symbol" panose="05050102010706020507" pitchFamily="18" charset="2"/>
              <a:buChar char="-"/>
              <a:defRPr sz="2000"/>
            </a:lvl6pPr>
            <a:lvl7pPr marL="1676275" indent="-243399">
              <a:lnSpc>
                <a:spcPct val="110000"/>
              </a:lnSpc>
              <a:buFont typeface="Symbol" panose="05050102010706020507" pitchFamily="18" charset="2"/>
              <a:buChar char="-"/>
              <a:defRPr sz="2000"/>
            </a:lvl7pPr>
            <a:lvl8pPr marL="1915440" indent="-239167">
              <a:lnSpc>
                <a:spcPct val="110000"/>
              </a:lnSpc>
              <a:buFont typeface="Symbol" panose="05050102010706020507" pitchFamily="18" charset="2"/>
              <a:buChar char="-"/>
              <a:defRPr sz="2000"/>
            </a:lvl8pPr>
            <a:lvl9pPr marL="2152490" indent="-237050">
              <a:lnSpc>
                <a:spcPct val="110000"/>
              </a:lnSpc>
              <a:buFont typeface="Symbol" panose="05050102010706020507" pitchFamily="18" charset="2"/>
              <a:buChar char="-"/>
              <a:defRPr sz="20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5808449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390658" y="1341442"/>
            <a:ext cx="5041900" cy="4679951"/>
          </a:xfrm>
        </p:spPr>
        <p:txBody>
          <a:bodyPr/>
          <a:lstStyle>
            <a:lvl1pPr marL="237050" indent="-237050">
              <a:buClr>
                <a:schemeClr val="tx1"/>
              </a:buClr>
              <a:buFont typeface="Arial" panose="020B0604020202020204" pitchFamily="34" charset="0"/>
              <a:buChar char="•"/>
              <a:defRPr sz="2267"/>
            </a:lvl1pPr>
            <a:lvl2pPr marL="474097" indent="-237050">
              <a:buSzPct val="100000"/>
              <a:buFont typeface="Symbol" panose="05050102010706020507" pitchFamily="18" charset="2"/>
              <a:buChar char="-"/>
              <a:defRPr sz="2267"/>
            </a:lvl2pPr>
            <a:lvl3pPr marL="719614" indent="-245517">
              <a:buFont typeface="Symbol" panose="05050102010706020507" pitchFamily="18" charset="2"/>
              <a:buChar char="-"/>
              <a:defRPr sz="2267"/>
            </a:lvl3pPr>
            <a:lvl4pPr marL="956663" indent="-237050">
              <a:buFont typeface="Symbol" panose="05050102010706020507" pitchFamily="18" charset="2"/>
              <a:buChar char="-"/>
              <a:defRPr sz="2267"/>
            </a:lvl4pPr>
            <a:lvl5pPr marL="1193711" indent="-237050">
              <a:buFont typeface="Symbol" panose="05050102010706020507" pitchFamily="18" charset="2"/>
              <a:buChar char="-"/>
              <a:defRPr sz="2267"/>
            </a:lvl5pPr>
            <a:lvl6pPr marL="1432878" indent="-239167">
              <a:buFont typeface="Symbol" panose="05050102010706020507" pitchFamily="18" charset="2"/>
              <a:buChar char="-"/>
              <a:defRPr sz="2000"/>
            </a:lvl6pPr>
            <a:lvl7pPr marL="1676275" indent="-243399">
              <a:buFont typeface="Symbol" panose="05050102010706020507" pitchFamily="18" charset="2"/>
              <a:buChar char="-"/>
              <a:defRPr sz="2000"/>
            </a:lvl7pPr>
            <a:lvl8pPr marL="1915440" indent="-239167">
              <a:buFont typeface="Symbol" panose="05050102010706020507" pitchFamily="18" charset="2"/>
              <a:buChar char="-"/>
              <a:defRPr sz="2000"/>
            </a:lvl8pPr>
            <a:lvl9pPr marL="2152490" indent="-237050">
              <a:buFont typeface="Symbol" panose="05050102010706020507" pitchFamily="18" charset="2"/>
              <a:buChar char="-"/>
              <a:defRPr sz="20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5" name="Foliennummernplatzhalter 14"/>
          <p:cNvSpPr>
            <a:spLocks noGrp="1"/>
          </p:cNvSpPr>
          <p:nvPr>
            <p:ph type="sldNum" sz="quarter" idx="17"/>
          </p:nvPr>
        </p:nvSpPr>
        <p:spPr/>
        <p:txBody>
          <a:bodyPr/>
          <a:lstStyle/>
          <a:p>
            <a:fld id="{E4808659-4515-4E95-90AE-A8F16A682C29}" type="slidenum">
              <a:rPr lang="de-CH" smtClean="0"/>
              <a:t>‹#›</a:t>
            </a:fld>
            <a:endParaRPr lang="de-CH"/>
          </a:p>
        </p:txBody>
      </p:sp>
      <p:sp>
        <p:nvSpPr>
          <p:cNvPr id="16" name="Titel 15"/>
          <p:cNvSpPr>
            <a:spLocks noGrp="1"/>
          </p:cNvSpPr>
          <p:nvPr>
            <p:ph type="title" hasCustomPrompt="1"/>
          </p:nvPr>
        </p:nvSpPr>
        <p:spPr>
          <a:xfrm>
            <a:off x="2769615" y="288001"/>
            <a:ext cx="8944033" cy="508500"/>
          </a:xfrm>
        </p:spPr>
        <p:txBody>
          <a:bodyPr/>
          <a:lstStyle>
            <a:lvl1pPr>
              <a:defRPr/>
            </a:lvl1pPr>
          </a:lstStyle>
          <a:p>
            <a:r>
              <a:rPr lang="en-GB" noProof="0" dirty="0">
                <a:effectLst/>
              </a:rPr>
              <a:t>Enter slide title</a:t>
            </a:r>
            <a:endParaRPr lang="en-GB" dirty="0"/>
          </a:p>
        </p:txBody>
      </p:sp>
      <p:sp>
        <p:nvSpPr>
          <p:cNvPr id="8" name="Inhaltsplatzhalter 10"/>
          <p:cNvSpPr>
            <a:spLocks noGrp="1"/>
          </p:cNvSpPr>
          <p:nvPr>
            <p:ph sz="quarter" idx="18" hasCustomPrompt="1"/>
          </p:nvPr>
        </p:nvSpPr>
        <p:spPr>
          <a:xfrm>
            <a:off x="6671742" y="1337875"/>
            <a:ext cx="5041900" cy="4679951"/>
          </a:xfrm>
        </p:spPr>
        <p:txBody>
          <a:bodyPr/>
          <a:lstStyle>
            <a:lvl1pPr marL="237050" indent="-237050">
              <a:buClr>
                <a:schemeClr val="tx1"/>
              </a:buClr>
              <a:buFont typeface="Arial" panose="020B0604020202020204" pitchFamily="34" charset="0"/>
              <a:buChar char="•"/>
              <a:defRPr sz="2267"/>
            </a:lvl1pPr>
            <a:lvl2pPr marL="474097" indent="-237050">
              <a:buSzPct val="100000"/>
              <a:buFont typeface="Symbol" panose="05050102010706020507" pitchFamily="18" charset="2"/>
              <a:buChar char="-"/>
              <a:defRPr sz="2267"/>
            </a:lvl2pPr>
            <a:lvl3pPr marL="719614" indent="-245517">
              <a:buFont typeface="Symbol" panose="05050102010706020507" pitchFamily="18" charset="2"/>
              <a:buChar char="-"/>
              <a:defRPr sz="2267"/>
            </a:lvl3pPr>
            <a:lvl4pPr marL="956663" indent="-237050">
              <a:buFont typeface="Symbol" panose="05050102010706020507" pitchFamily="18" charset="2"/>
              <a:buChar char="-"/>
              <a:defRPr sz="2267"/>
            </a:lvl4pPr>
            <a:lvl5pPr marL="1193711" indent="-237050">
              <a:buFont typeface="Symbol" panose="05050102010706020507" pitchFamily="18" charset="2"/>
              <a:buChar char="-"/>
              <a:defRPr sz="2267"/>
            </a:lvl5pPr>
            <a:lvl6pPr marL="1432878" indent="-239167">
              <a:buFont typeface="Symbol" panose="05050102010706020507" pitchFamily="18" charset="2"/>
              <a:buChar char="-"/>
              <a:defRPr sz="2000"/>
            </a:lvl6pPr>
            <a:lvl7pPr marL="1676275" indent="-243399">
              <a:buFont typeface="Symbol" panose="05050102010706020507" pitchFamily="18" charset="2"/>
              <a:buChar char="-"/>
              <a:defRPr sz="2000"/>
            </a:lvl7pPr>
            <a:lvl8pPr marL="1915440" indent="-239167">
              <a:buFont typeface="Symbol" panose="05050102010706020507" pitchFamily="18" charset="2"/>
              <a:buChar char="-"/>
              <a:defRPr sz="2000"/>
            </a:lvl8pPr>
            <a:lvl9pPr marL="2152490" indent="-237050">
              <a:buFont typeface="Symbol" panose="05050102010706020507" pitchFamily="18" charset="2"/>
              <a:buChar char="-"/>
              <a:defRPr sz="20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4808226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ntents (grey)">
    <p:spTree>
      <p:nvGrpSpPr>
        <p:cNvPr id="1" name=""/>
        <p:cNvGrpSpPr/>
        <p:nvPr/>
      </p:nvGrpSpPr>
      <p:grpSpPr>
        <a:xfrm>
          <a:off x="0" y="0"/>
          <a:ext cx="0" cy="0"/>
          <a:chOff x="0" y="0"/>
          <a:chExt cx="0" cy="0"/>
        </a:xfrm>
      </p:grpSpPr>
      <p:sp>
        <p:nvSpPr>
          <p:cNvPr id="10" name="Rechteck 9"/>
          <p:cNvSpPr/>
          <p:nvPr/>
        </p:nvSpPr>
        <p:spPr bwMode="auto">
          <a:xfrm>
            <a:off x="1102800" y="1412886"/>
            <a:ext cx="10754783"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08"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dirty="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fld id="{E4808659-4515-4E95-90AE-A8F16A682C29}" type="slidenum">
              <a:rPr lang="de-CH" smtClean="0"/>
              <a:t>‹#›</a:t>
            </a:fld>
            <a:endParaRPr lang="de-CH"/>
          </a:p>
        </p:txBody>
      </p:sp>
      <p:sp>
        <p:nvSpPr>
          <p:cNvPr id="16" name="Titel 15"/>
          <p:cNvSpPr>
            <a:spLocks noGrp="1"/>
          </p:cNvSpPr>
          <p:nvPr>
            <p:ph type="title" hasCustomPrompt="1"/>
          </p:nvPr>
        </p:nvSpPr>
        <p:spPr>
          <a:xfrm>
            <a:off x="2769615" y="288001"/>
            <a:ext cx="8944033" cy="508500"/>
          </a:xfrm>
        </p:spPr>
        <p:txBody>
          <a:bodyPr/>
          <a:lstStyle>
            <a:lvl1pPr>
              <a:defRPr/>
            </a:lvl1pPr>
          </a:lstStyle>
          <a:p>
            <a:r>
              <a:rPr lang="en-GB" noProof="0" dirty="0">
                <a:effectLst/>
              </a:rPr>
              <a:t>Enter slide title</a:t>
            </a:r>
            <a:endParaRPr lang="en-GB" dirty="0"/>
          </a:p>
        </p:txBody>
      </p:sp>
      <p:sp>
        <p:nvSpPr>
          <p:cNvPr id="17" name="Inhaltsplatzhalter 10"/>
          <p:cNvSpPr>
            <a:spLocks noGrp="1"/>
          </p:cNvSpPr>
          <p:nvPr>
            <p:ph sz="quarter" idx="18" hasCustomPrompt="1"/>
          </p:nvPr>
        </p:nvSpPr>
        <p:spPr>
          <a:xfrm>
            <a:off x="1251230" y="1449814"/>
            <a:ext cx="5041900" cy="4571585"/>
          </a:xfrm>
        </p:spPr>
        <p:txBody>
          <a:bodyPr/>
          <a:lstStyle>
            <a:lvl1pPr marL="237050" indent="-237050">
              <a:buClr>
                <a:schemeClr val="tx1"/>
              </a:buClr>
              <a:buFont typeface="Arial" panose="020B0604020202020204" pitchFamily="34" charset="0"/>
              <a:buChar char="•"/>
              <a:defRPr sz="2267"/>
            </a:lvl1pPr>
            <a:lvl2pPr marL="474097" indent="-237050">
              <a:buSzPct val="100000"/>
              <a:buFont typeface="Symbol" panose="05050102010706020507" pitchFamily="18" charset="2"/>
              <a:buChar char="-"/>
              <a:defRPr sz="2267"/>
            </a:lvl2pPr>
            <a:lvl3pPr marL="719614" indent="-245517">
              <a:buFont typeface="Symbol" panose="05050102010706020507" pitchFamily="18" charset="2"/>
              <a:buChar char="-"/>
              <a:defRPr sz="2267"/>
            </a:lvl3pPr>
            <a:lvl4pPr marL="956663" indent="-237050">
              <a:buFont typeface="Symbol" panose="05050102010706020507" pitchFamily="18" charset="2"/>
              <a:buChar char="-"/>
              <a:defRPr sz="2267"/>
            </a:lvl4pPr>
            <a:lvl5pPr marL="1193711" indent="-237050">
              <a:buFont typeface="Symbol" panose="05050102010706020507" pitchFamily="18" charset="2"/>
              <a:buChar char="-"/>
              <a:defRPr sz="2267"/>
            </a:lvl5pPr>
            <a:lvl6pPr marL="1432878" indent="-239167">
              <a:buFont typeface="Symbol" panose="05050102010706020507" pitchFamily="18" charset="2"/>
              <a:buChar char="-"/>
              <a:defRPr sz="2000"/>
            </a:lvl6pPr>
            <a:lvl7pPr marL="1676275" indent="-243399">
              <a:buFont typeface="Symbol" panose="05050102010706020507" pitchFamily="18" charset="2"/>
              <a:buChar char="-"/>
              <a:defRPr sz="2000"/>
            </a:lvl7pPr>
            <a:lvl8pPr marL="1915440" indent="-239167">
              <a:buFont typeface="Symbol" panose="05050102010706020507" pitchFamily="18" charset="2"/>
              <a:buChar char="-"/>
              <a:defRPr sz="2000"/>
            </a:lvl8pPr>
            <a:lvl9pPr marL="2152490" indent="-237050">
              <a:buFont typeface="Symbol" panose="05050102010706020507" pitchFamily="18" charset="2"/>
              <a:buChar char="-"/>
              <a:defRPr sz="20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8" name="Inhaltsplatzhalter 10"/>
          <p:cNvSpPr>
            <a:spLocks noGrp="1"/>
          </p:cNvSpPr>
          <p:nvPr>
            <p:ph sz="quarter" idx="19" hasCustomPrompt="1"/>
          </p:nvPr>
        </p:nvSpPr>
        <p:spPr>
          <a:xfrm>
            <a:off x="6532314" y="1446237"/>
            <a:ext cx="5041900" cy="4575155"/>
          </a:xfrm>
        </p:spPr>
        <p:txBody>
          <a:bodyPr/>
          <a:lstStyle>
            <a:lvl1pPr marL="237050" indent="-237050">
              <a:buClr>
                <a:schemeClr val="tx1"/>
              </a:buClr>
              <a:buFont typeface="Arial" panose="020B0604020202020204" pitchFamily="34" charset="0"/>
              <a:buChar char="•"/>
              <a:defRPr sz="2267"/>
            </a:lvl1pPr>
            <a:lvl2pPr marL="474097" indent="-237050">
              <a:buSzPct val="100000"/>
              <a:buFont typeface="Symbol" panose="05050102010706020507" pitchFamily="18" charset="2"/>
              <a:buChar char="-"/>
              <a:defRPr sz="2267"/>
            </a:lvl2pPr>
            <a:lvl3pPr marL="719614" indent="-245517">
              <a:buFont typeface="Symbol" panose="05050102010706020507" pitchFamily="18" charset="2"/>
              <a:buChar char="-"/>
              <a:defRPr sz="2267"/>
            </a:lvl3pPr>
            <a:lvl4pPr marL="956663" indent="-237050">
              <a:buFont typeface="Symbol" panose="05050102010706020507" pitchFamily="18" charset="2"/>
              <a:buChar char="-"/>
              <a:defRPr sz="2267"/>
            </a:lvl4pPr>
            <a:lvl5pPr marL="1193711" indent="-237050">
              <a:buFont typeface="Symbol" panose="05050102010706020507" pitchFamily="18" charset="2"/>
              <a:buChar char="-"/>
              <a:defRPr sz="2267"/>
            </a:lvl5pPr>
            <a:lvl6pPr marL="1432878" indent="-239167">
              <a:buFont typeface="Symbol" panose="05050102010706020507" pitchFamily="18" charset="2"/>
              <a:buChar char="-"/>
              <a:defRPr sz="2000"/>
            </a:lvl6pPr>
            <a:lvl7pPr marL="1676275" indent="-243399">
              <a:buFont typeface="Symbol" panose="05050102010706020507" pitchFamily="18" charset="2"/>
              <a:buChar char="-"/>
              <a:defRPr sz="2000"/>
            </a:lvl7pPr>
            <a:lvl8pPr marL="1915440" indent="-239167">
              <a:buFont typeface="Symbol" panose="05050102010706020507" pitchFamily="18" charset="2"/>
              <a:buChar char="-"/>
              <a:defRPr sz="2000"/>
            </a:lvl8pPr>
            <a:lvl9pPr marL="2152490" indent="-237050">
              <a:buFont typeface="Symbol" panose="05050102010706020507" pitchFamily="18" charset="2"/>
              <a:buChar char="-"/>
              <a:defRPr sz="20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9763708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69615" y="288001"/>
            <a:ext cx="8944033" cy="508500"/>
          </a:xfrm>
        </p:spPr>
        <p:txBody>
          <a:bodyPr/>
          <a:lstStyle>
            <a:lvl1pPr>
              <a:defRPr/>
            </a:lvl1pPr>
          </a:lstStyle>
          <a:p>
            <a:r>
              <a:rPr lang="en-GB" noProof="0" dirty="0">
                <a:effectLst/>
              </a:rPr>
              <a:t>Enter slide title</a:t>
            </a:r>
            <a:endParaRPr lang="en-GB" dirty="0"/>
          </a:p>
        </p:txBody>
      </p:sp>
      <p:sp>
        <p:nvSpPr>
          <p:cNvPr id="5" name="Foliennummernplatzhalter 4"/>
          <p:cNvSpPr>
            <a:spLocks noGrp="1"/>
          </p:cNvSpPr>
          <p:nvPr>
            <p:ph type="sldNum" sz="quarter" idx="12"/>
          </p:nvPr>
        </p:nvSpPr>
        <p:spPr/>
        <p:txBody>
          <a:bodyPr/>
          <a:lstStyle/>
          <a:p>
            <a:fld id="{E4808659-4515-4E95-90AE-A8F16A682C29}" type="slidenum">
              <a:rPr lang="de-CH" smtClean="0"/>
              <a:t>‹#›</a:t>
            </a:fld>
            <a:endParaRPr lang="de-CH"/>
          </a:p>
        </p:txBody>
      </p:sp>
    </p:spTree>
    <p:extLst>
      <p:ext uri="{BB962C8B-B14F-4D97-AF65-F5344CB8AC3E}">
        <p14:creationId xmlns:p14="http://schemas.microsoft.com/office/powerpoint/2010/main" val="1769470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gre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69615" y="288001"/>
            <a:ext cx="8944033" cy="508500"/>
          </a:xfrm>
        </p:spPr>
        <p:txBody>
          <a:bodyPr/>
          <a:lstStyle>
            <a:lvl1pPr>
              <a:defRPr/>
            </a:lvl1pPr>
          </a:lstStyle>
          <a:p>
            <a:r>
              <a:rPr lang="en-GB" noProof="0" dirty="0">
                <a:effectLst/>
              </a:rPr>
              <a:t>Enter slide title</a:t>
            </a:r>
            <a:endParaRPr lang="en-GB" dirty="0"/>
          </a:p>
        </p:txBody>
      </p:sp>
      <p:sp>
        <p:nvSpPr>
          <p:cNvPr id="5" name="Foliennummernplatzhalter 4"/>
          <p:cNvSpPr>
            <a:spLocks noGrp="1"/>
          </p:cNvSpPr>
          <p:nvPr>
            <p:ph type="sldNum" sz="quarter" idx="12"/>
          </p:nvPr>
        </p:nvSpPr>
        <p:spPr/>
        <p:txBody>
          <a:bodyPr/>
          <a:lstStyle/>
          <a:p>
            <a:fld id="{E4808659-4515-4E95-90AE-A8F16A682C29}" type="slidenum">
              <a:rPr lang="de-CH" smtClean="0"/>
              <a:t>‹#›</a:t>
            </a:fld>
            <a:endParaRPr lang="de-CH"/>
          </a:p>
        </p:txBody>
      </p:sp>
      <p:sp>
        <p:nvSpPr>
          <p:cNvPr id="7" name="Rechteck 6"/>
          <p:cNvSpPr/>
          <p:nvPr/>
        </p:nvSpPr>
        <p:spPr bwMode="auto">
          <a:xfrm>
            <a:off x="1102800" y="1412886"/>
            <a:ext cx="10754783"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08"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26942015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on picture (high)">
    <p:spTree>
      <p:nvGrpSpPr>
        <p:cNvPr id="1" name=""/>
        <p:cNvGrpSpPr/>
        <p:nvPr/>
      </p:nvGrpSpPr>
      <p:grpSpPr>
        <a:xfrm>
          <a:off x="0" y="0"/>
          <a:ext cx="0" cy="0"/>
          <a:chOff x="0" y="0"/>
          <a:chExt cx="0" cy="0"/>
        </a:xfrm>
      </p:grpSpPr>
      <p:pic>
        <p:nvPicPr>
          <p:cNvPr id="8" name="Picture 2" descr="U:\20160506_PSI_Luftbild_0292.jpg"/>
          <p:cNvPicPr>
            <a:picLocks noChangeArrowheads="1"/>
          </p:cNvPicPr>
          <p:nvPr/>
        </p:nvPicPr>
        <p:blipFill rotWithShape="1">
          <a:blip r:embed="rId2" cstate="print">
            <a:extLst>
              <a:ext uri="{28A0092B-C50C-407E-A947-70E740481C1C}">
                <a14:useLocalDpi xmlns:a14="http://schemas.microsoft.com/office/drawing/2010/main"/>
              </a:ext>
            </a:extLst>
          </a:blip>
          <a:srcRect l="-1"/>
          <a:stretch/>
        </p:blipFill>
        <p:spPr bwMode="auto">
          <a:xfrm>
            <a:off x="1102794" y="1019814"/>
            <a:ext cx="11089207" cy="5577847"/>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fld id="{E4808659-4515-4E95-90AE-A8F16A682C29}" type="slidenum">
              <a:rPr lang="de-CH" smtClean="0"/>
              <a:t>‹#›</a:t>
            </a:fld>
            <a:endParaRPr lang="de-CH"/>
          </a:p>
        </p:txBody>
      </p:sp>
      <p:sp>
        <p:nvSpPr>
          <p:cNvPr id="12" name="Titel 11"/>
          <p:cNvSpPr>
            <a:spLocks noGrp="1"/>
          </p:cNvSpPr>
          <p:nvPr>
            <p:ph type="title" hasCustomPrompt="1"/>
          </p:nvPr>
        </p:nvSpPr>
        <p:spPr>
          <a:xfrm>
            <a:off x="2769615" y="288001"/>
            <a:ext cx="8944033" cy="508500"/>
          </a:xfrm>
        </p:spPr>
        <p:txBody>
          <a:bodyPr/>
          <a:lstStyle>
            <a:lvl1pPr>
              <a:defRPr/>
            </a:lvl1pPr>
          </a:lstStyle>
          <a:p>
            <a:r>
              <a:rPr lang="en-GB" noProof="0" dirty="0">
                <a:effectLst/>
              </a:rPr>
              <a:t>Enter slide title</a:t>
            </a:r>
            <a:endParaRPr lang="en-GB" noProof="0" dirty="0"/>
          </a:p>
        </p:txBody>
      </p:sp>
      <p:sp>
        <p:nvSpPr>
          <p:cNvPr id="14" name="Textplatzhalter 13"/>
          <p:cNvSpPr>
            <a:spLocks noGrp="1"/>
          </p:cNvSpPr>
          <p:nvPr>
            <p:ph type="body" sz="quarter" idx="13" hasCustomPrompt="1"/>
          </p:nvPr>
        </p:nvSpPr>
        <p:spPr>
          <a:xfrm>
            <a:off x="1102784" y="1019823"/>
            <a:ext cx="3052949" cy="5577839"/>
          </a:xfrm>
          <a:solidFill>
            <a:schemeClr val="bg1">
              <a:alpha val="75000"/>
            </a:schemeClr>
          </a:solidFill>
        </p:spPr>
        <p:txBody>
          <a:bodyPr lIns="72000" tIns="432000" rIns="36000" bIns="36000" anchor="t" anchorCtr="0"/>
          <a:lstStyle>
            <a:lvl1pPr marL="237050" indent="-237050">
              <a:lnSpc>
                <a:spcPct val="110000"/>
              </a:lnSpc>
              <a:spcAft>
                <a:spcPts val="0"/>
              </a:spcAft>
              <a:buFont typeface="Arial" panose="020B0604020202020204" pitchFamily="34" charset="0"/>
              <a:buChar char="•"/>
              <a:defRPr sz="2267"/>
            </a:lvl1pPr>
            <a:lvl2pPr>
              <a:lnSpc>
                <a:spcPct val="110000"/>
              </a:lnSpc>
              <a:spcBef>
                <a:spcPts val="0"/>
              </a:spcBef>
              <a:spcAft>
                <a:spcPts val="0"/>
              </a:spcAft>
              <a:defRPr sz="2267"/>
            </a:lvl2pPr>
            <a:lvl3pPr>
              <a:lnSpc>
                <a:spcPct val="110000"/>
              </a:lnSpc>
              <a:spcBef>
                <a:spcPts val="0"/>
              </a:spcBef>
              <a:spcAft>
                <a:spcPts val="0"/>
              </a:spcAft>
              <a:defRPr sz="2267"/>
            </a:lvl3pPr>
            <a:lvl4pPr>
              <a:lnSpc>
                <a:spcPct val="110000"/>
              </a:lnSpc>
              <a:spcBef>
                <a:spcPts val="0"/>
              </a:spcBef>
              <a:spcAft>
                <a:spcPts val="0"/>
              </a:spcAft>
              <a:defRPr sz="2267"/>
            </a:lvl4pPr>
            <a:lvl5pPr>
              <a:lnSpc>
                <a:spcPct val="110000"/>
              </a:lnSpc>
              <a:spcBef>
                <a:spcPts val="0"/>
              </a:spcBef>
              <a:spcAft>
                <a:spcPts val="0"/>
              </a:spcAft>
              <a:defRPr sz="2267"/>
            </a:lvl5pPr>
          </a:lstStyle>
          <a:p>
            <a:pPr lvl="0"/>
            <a:r>
              <a:rPr lang="en-GB" noProof="0" dirty="0"/>
              <a:t>Edit master text format</a:t>
            </a:r>
          </a:p>
          <a:p>
            <a:pPr lvl="1"/>
            <a:r>
              <a:rPr lang="en-GB" noProof="0" dirty="0"/>
              <a:t>Second level</a:t>
            </a:r>
            <a:endParaRPr lang="de-DE" dirty="0"/>
          </a:p>
          <a:p>
            <a:pPr lvl="2"/>
            <a:r>
              <a:rPr lang="en-GB" noProof="0" dirty="0"/>
              <a:t>Third level</a:t>
            </a:r>
            <a:endParaRPr lang="de-DE" dirty="0"/>
          </a:p>
          <a:p>
            <a:pPr lvl="3"/>
            <a:r>
              <a:rPr lang="en-GB" noProof="0" dirty="0"/>
              <a:t>Fourth level</a:t>
            </a:r>
            <a:endParaRPr lang="de-DE" dirty="0"/>
          </a:p>
          <a:p>
            <a:pPr lvl="4"/>
            <a:r>
              <a:rPr lang="en-GB" noProof="0" dirty="0"/>
              <a:t>Fifth level</a:t>
            </a:r>
            <a:endParaRPr lang="en-GB" dirty="0"/>
          </a:p>
        </p:txBody>
      </p:sp>
      <p:pic>
        <p:nvPicPr>
          <p:cNvPr id="9" name="Bild 14" descr="PSI-Logo_narrow_30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02685" y="285757"/>
            <a:ext cx="1353600" cy="4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2"/>
          <p:cNvSpPr>
            <a:spLocks noChangeArrowheads="1"/>
          </p:cNvSpPr>
          <p:nvPr/>
        </p:nvSpPr>
        <p:spPr bwMode="auto">
          <a:xfrm>
            <a:off x="16" y="1019813"/>
            <a:ext cx="864000" cy="864000"/>
          </a:xfrm>
          <a:prstGeom prst="rect">
            <a:avLst/>
          </a:prstGeom>
          <a:solidFill>
            <a:srgbClr val="B9B9B9"/>
          </a:solidFill>
          <a:ln>
            <a:noFill/>
          </a:ln>
        </p:spPr>
        <p:txBody>
          <a:bodyPr/>
          <a:lstStyle/>
          <a:p>
            <a:pPr>
              <a:spcBef>
                <a:spcPct val="0"/>
              </a:spcBef>
            </a:pPr>
            <a:endParaRPr lang="de-DE" sz="3200" dirty="0">
              <a:latin typeface="Times" charset="0"/>
            </a:endParaRPr>
          </a:p>
        </p:txBody>
      </p:sp>
    </p:spTree>
    <p:extLst>
      <p:ext uri="{BB962C8B-B14F-4D97-AF65-F5344CB8AC3E}">
        <p14:creationId xmlns:p14="http://schemas.microsoft.com/office/powerpoint/2010/main" val="8975069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el und Inhalt">
    <p:bg>
      <p:bgPr>
        <a:solidFill>
          <a:schemeClr val="bg1"/>
        </a:solidFill>
        <a:effectLst/>
      </p:bgPr>
    </p:bg>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a:lvl9pPr>
          </a:lstStyle>
          <a:p>
            <a:pPr marL="474121" lvl="0" indent="-474121">
              <a:buFontTx/>
              <a:buBlip>
                <a:blip r:embed="rId3"/>
              </a:buBlip>
            </a:pPr>
            <a:r>
              <a:rPr lang="en-GB" noProof="0" dirty="0" err="1"/>
              <a:t>Mastertextformat</a:t>
            </a:r>
            <a:r>
              <a:rPr lang="en-GB" noProof="0" dirty="0"/>
              <a:t> </a:t>
            </a:r>
            <a:r>
              <a:rPr lang="en-GB" noProof="0" dirty="0" err="1"/>
              <a:t>bearbeiten</a:t>
            </a:r>
            <a:endParaRPr lang="en-GB" noProof="0" dirty="0"/>
          </a:p>
          <a:p>
            <a:pPr marL="592652" lvl="1" indent="-355591">
              <a:buFont typeface="Courier New" panose="02070309020205020404" pitchFamily="49" charset="0"/>
              <a:buChar char="o"/>
            </a:pPr>
            <a:r>
              <a:rPr lang="en-GB" noProof="0" dirty="0" err="1"/>
              <a:t>Zweite</a:t>
            </a:r>
            <a:r>
              <a:rPr lang="en-GB" noProof="0" dirty="0"/>
              <a:t> </a:t>
            </a:r>
            <a:r>
              <a:rPr lang="en-GB" noProof="0" dirty="0" err="1"/>
              <a:t>Ebene</a:t>
            </a:r>
            <a:endParaRPr lang="en-GB" noProof="0" dirty="0"/>
          </a:p>
          <a:p>
            <a:pPr lvl="2">
              <a:buFont typeface="Courier New" panose="02070309020205020404" pitchFamily="49" charset="0"/>
              <a:buChar char="o"/>
            </a:pPr>
            <a:r>
              <a:rPr lang="en-GB" noProof="0" dirty="0" err="1"/>
              <a:t>Dritte</a:t>
            </a:r>
            <a:r>
              <a:rPr lang="en-GB" noProof="0" dirty="0"/>
              <a:t> </a:t>
            </a:r>
            <a:r>
              <a:rPr lang="en-GB" noProof="0" dirty="0" err="1"/>
              <a:t>Ebene</a:t>
            </a:r>
            <a:endParaRPr lang="en-GB" noProof="0" dirty="0"/>
          </a:p>
          <a:p>
            <a:pPr lvl="3">
              <a:buFont typeface="Courier New" panose="02070309020205020404" pitchFamily="49" charset="0"/>
              <a:buChar char="o"/>
            </a:pPr>
            <a:r>
              <a:rPr lang="en-GB" noProof="0" dirty="0" err="1"/>
              <a:t>Vierte</a:t>
            </a:r>
            <a:r>
              <a:rPr lang="en-GB" noProof="0" dirty="0"/>
              <a:t> </a:t>
            </a:r>
            <a:r>
              <a:rPr lang="en-GB" noProof="0" dirty="0" err="1"/>
              <a:t>Ebene</a:t>
            </a:r>
            <a:endParaRPr lang="en-GB" noProof="0" dirty="0"/>
          </a:p>
          <a:p>
            <a:pPr lvl="4">
              <a:buFont typeface="Courier New" panose="02070309020205020404" pitchFamily="49" charset="0"/>
              <a:buChar char="o"/>
            </a:pPr>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24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lvl1pPr>
              <a:defRPr>
                <a:latin typeface="Humanst521 Lt BT" panose="020B0402020204020304" pitchFamily="34" charset="0"/>
              </a:defRPr>
            </a:lvl1pPr>
          </a:lstStyle>
          <a:p>
            <a:r>
              <a:rPr lang="en-US" noProof="0"/>
              <a:t>Click to edit Master title style</a:t>
            </a:r>
            <a:endParaRPr lang="en-GB" noProof="0" dirty="0"/>
          </a:p>
        </p:txBody>
      </p:sp>
      <p:sp>
        <p:nvSpPr>
          <p:cNvPr id="6" name="Foliennummernplatzhalter 5"/>
          <p:cNvSpPr>
            <a:spLocks noGrp="1"/>
          </p:cNvSpPr>
          <p:nvPr>
            <p:ph type="sldNum" sz="quarter" idx="4"/>
          </p:nvPr>
        </p:nvSpPr>
        <p:spPr>
          <a:xfrm>
            <a:off x="56439" y="6624108"/>
            <a:ext cx="767656" cy="196851"/>
          </a:xfrm>
          <a:prstGeom prst="rect">
            <a:avLst/>
          </a:prstGeom>
        </p:spPr>
        <p:txBody>
          <a:bodyPr vert="horz" wrap="square" lIns="0" tIns="0" rIns="0" bIns="0" numCol="1" anchor="t" anchorCtr="0" compatLnSpc="1">
            <a:prstTxWarp prst="textNoShape">
              <a:avLst/>
            </a:prstTxWarp>
          </a:bodyPr>
          <a:lstStyle>
            <a:lvl1pPr algn="l">
              <a:spcBef>
                <a:spcPct val="0"/>
              </a:spcBef>
              <a:defRPr sz="1200" smtClean="0">
                <a:latin typeface="Humanst521 Lt BT" panose="020B0402020204020304" pitchFamily="34" charset="0"/>
              </a:defRPr>
            </a:lvl1pPr>
          </a:lstStyle>
          <a:p>
            <a:fld id="{E4808659-4515-4E95-90AE-A8F16A682C29}" type="slidenum">
              <a:rPr lang="de-CH" smtClean="0"/>
              <a:t>‹#›</a:t>
            </a:fld>
            <a:endParaRPr lang="de-CH"/>
          </a:p>
        </p:txBody>
      </p:sp>
    </p:spTree>
    <p:extLst>
      <p:ext uri="{BB962C8B-B14F-4D97-AF65-F5344CB8AC3E}">
        <p14:creationId xmlns:p14="http://schemas.microsoft.com/office/powerpoint/2010/main" val="3771359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769616" y="279415"/>
            <a:ext cx="7934897" cy="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de-CH" dirty="0">
                <a:effectLst/>
              </a:rPr>
              <a:t>Enter </a:t>
            </a:r>
            <a:r>
              <a:rPr lang="de-CH" dirty="0" err="1">
                <a:effectLst/>
              </a:rPr>
              <a:t>slide</a:t>
            </a:r>
            <a:r>
              <a:rPr lang="de-CH" dirty="0">
                <a:effectLst/>
              </a:rPr>
              <a:t> title</a:t>
            </a:r>
            <a:endParaRPr lang="en-GB" noProof="0" dirty="0"/>
          </a:p>
        </p:txBody>
      </p:sp>
      <p:sp>
        <p:nvSpPr>
          <p:cNvPr id="18" name="Foliennummernplatzhalter 5"/>
          <p:cNvSpPr>
            <a:spLocks noGrp="1"/>
          </p:cNvSpPr>
          <p:nvPr>
            <p:ph type="sldNum" sz="quarter" idx="4"/>
          </p:nvPr>
        </p:nvSpPr>
        <p:spPr>
          <a:xfrm>
            <a:off x="10941749" y="6624000"/>
            <a:ext cx="767656" cy="196851"/>
          </a:xfrm>
          <a:prstGeom prst="rect">
            <a:avLst/>
          </a:prstGeom>
        </p:spPr>
        <p:txBody>
          <a:bodyPr vert="horz" wrap="square" lIns="0" tIns="0" rIns="0" bIns="0" numCol="1" anchor="t" anchorCtr="0" compatLnSpc="1">
            <a:prstTxWarp prst="textNoShape">
              <a:avLst/>
            </a:prstTxWarp>
          </a:bodyPr>
          <a:lstStyle>
            <a:lvl1pPr>
              <a:spcBef>
                <a:spcPct val="0"/>
              </a:spcBef>
              <a:defRPr sz="1067" smtClean="0">
                <a:latin typeface="+mn-lt"/>
              </a:defRPr>
            </a:lvl1pPr>
          </a:lstStyle>
          <a:p>
            <a:fld id="{E4808659-4515-4E95-90AE-A8F16A682C29}" type="slidenum">
              <a:rPr lang="de-CH" smtClean="0"/>
              <a:t>‹#›</a:t>
            </a:fld>
            <a:endParaRPr lang="de-CH"/>
          </a:p>
        </p:txBody>
      </p:sp>
      <p:sp>
        <p:nvSpPr>
          <p:cNvPr id="2" name="Textplatzhalter 1"/>
          <p:cNvSpPr>
            <a:spLocks noGrp="1"/>
          </p:cNvSpPr>
          <p:nvPr>
            <p:ph type="body" idx="1"/>
          </p:nvPr>
        </p:nvSpPr>
        <p:spPr>
          <a:xfrm>
            <a:off x="1390667" y="1341443"/>
            <a:ext cx="10322983" cy="4679951"/>
          </a:xfrm>
          <a:prstGeom prst="rect">
            <a:avLst/>
          </a:prstGeom>
        </p:spPr>
        <p:txBody>
          <a:bodyPr vert="horz" lIns="0" tIns="0" rIns="0" bIns="0" rtlCol="0">
            <a:noAutofit/>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pic>
        <p:nvPicPr>
          <p:cNvPr id="8" name="Bild 14" descr="PSI-Logo_narrow_30k.eps"/>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auto">
          <a:xfrm>
            <a:off x="1082740" y="293524"/>
            <a:ext cx="1353600" cy="4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780794" y="61197"/>
            <a:ext cx="1318601" cy="1025951"/>
          </a:xfrm>
          <a:prstGeom prst="rect">
            <a:avLst/>
          </a:prstGeom>
        </p:spPr>
      </p:pic>
    </p:spTree>
    <p:extLst>
      <p:ext uri="{BB962C8B-B14F-4D97-AF65-F5344CB8AC3E}">
        <p14:creationId xmlns:p14="http://schemas.microsoft.com/office/powerpoint/2010/main" val="1999444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txStyles>
    <p:titleStyle>
      <a:lvl1pPr marL="0" marR="0" indent="0" algn="l" defTabSz="1219170" rtl="0" eaLnBrk="1" fontAlgn="base" latinLnBrk="0" hangingPunct="1">
        <a:lnSpc>
          <a:spcPct val="100000"/>
        </a:lnSpc>
        <a:spcBef>
          <a:spcPct val="0"/>
        </a:spcBef>
        <a:spcAft>
          <a:spcPct val="0"/>
        </a:spcAft>
        <a:buClrTx/>
        <a:buSzTx/>
        <a:buFontTx/>
        <a:buNone/>
        <a:tabLst/>
        <a:defRPr sz="3200" kern="1000" spc="0">
          <a:solidFill>
            <a:srgbClr val="686868"/>
          </a:solidFill>
          <a:latin typeface="Humanst521 BT" panose="020B0602020204020204" pitchFamily="34" charset="0"/>
          <a:ea typeface="+mj-ea"/>
          <a:cs typeface="+mj-cs"/>
        </a:defRPr>
      </a:lvl1pPr>
      <a:lvl2pPr algn="l" rtl="0" eaLnBrk="1" fontAlgn="base" hangingPunct="1">
        <a:spcBef>
          <a:spcPct val="0"/>
        </a:spcBef>
        <a:spcAft>
          <a:spcPct val="0"/>
        </a:spcAft>
        <a:defRPr sz="3333">
          <a:solidFill>
            <a:srgbClr val="505150"/>
          </a:solidFill>
          <a:latin typeface="Georgia" charset="0"/>
          <a:ea typeface="Arial" pitchFamily="-108" charset="-128"/>
          <a:cs typeface="Arial" pitchFamily="-108" charset="-128"/>
        </a:defRPr>
      </a:lvl2pPr>
      <a:lvl3pPr algn="l" rtl="0" eaLnBrk="1" fontAlgn="base" hangingPunct="1">
        <a:spcBef>
          <a:spcPct val="0"/>
        </a:spcBef>
        <a:spcAft>
          <a:spcPct val="0"/>
        </a:spcAft>
        <a:defRPr sz="3333">
          <a:solidFill>
            <a:srgbClr val="505150"/>
          </a:solidFill>
          <a:latin typeface="Georgia" charset="0"/>
          <a:ea typeface="Arial" pitchFamily="-108" charset="-128"/>
          <a:cs typeface="Arial" pitchFamily="-108" charset="-128"/>
        </a:defRPr>
      </a:lvl3pPr>
      <a:lvl4pPr algn="l" rtl="0" eaLnBrk="1" fontAlgn="base" hangingPunct="1">
        <a:spcBef>
          <a:spcPct val="0"/>
        </a:spcBef>
        <a:spcAft>
          <a:spcPct val="0"/>
        </a:spcAft>
        <a:defRPr sz="3333">
          <a:solidFill>
            <a:srgbClr val="505150"/>
          </a:solidFill>
          <a:latin typeface="Georgia" charset="0"/>
          <a:ea typeface="Arial" pitchFamily="-108" charset="-128"/>
          <a:cs typeface="Arial" pitchFamily="-108" charset="-128"/>
        </a:defRPr>
      </a:lvl4pPr>
      <a:lvl5pPr algn="l" rtl="0" eaLnBrk="1" fontAlgn="base" hangingPunct="1">
        <a:spcBef>
          <a:spcPct val="0"/>
        </a:spcBef>
        <a:spcAft>
          <a:spcPct val="0"/>
        </a:spcAft>
        <a:defRPr sz="3333">
          <a:solidFill>
            <a:srgbClr val="505150"/>
          </a:solidFill>
          <a:latin typeface="Georgia" charset="0"/>
          <a:ea typeface="Arial" pitchFamily="-108" charset="-128"/>
          <a:cs typeface="Arial" pitchFamily="-108" charset="-128"/>
        </a:defRPr>
      </a:lvl5pPr>
      <a:lvl6pPr marL="609555" algn="l" rtl="0" eaLnBrk="1" fontAlgn="base" hangingPunct="1">
        <a:spcBef>
          <a:spcPct val="0"/>
        </a:spcBef>
        <a:spcAft>
          <a:spcPct val="0"/>
        </a:spcAft>
        <a:defRPr sz="4267" b="1">
          <a:solidFill>
            <a:schemeClr val="tx2"/>
          </a:solidFill>
          <a:latin typeface="Arial Narrow" pitchFamily="34" charset="0"/>
        </a:defRPr>
      </a:lvl6pPr>
      <a:lvl7pPr marL="1219108" algn="l" rtl="0" eaLnBrk="1" fontAlgn="base" hangingPunct="1">
        <a:spcBef>
          <a:spcPct val="0"/>
        </a:spcBef>
        <a:spcAft>
          <a:spcPct val="0"/>
        </a:spcAft>
        <a:defRPr sz="4267" b="1">
          <a:solidFill>
            <a:schemeClr val="tx2"/>
          </a:solidFill>
          <a:latin typeface="Arial Narrow" pitchFamily="34" charset="0"/>
        </a:defRPr>
      </a:lvl7pPr>
      <a:lvl8pPr marL="1828664" algn="l" rtl="0" eaLnBrk="1" fontAlgn="base" hangingPunct="1">
        <a:spcBef>
          <a:spcPct val="0"/>
        </a:spcBef>
        <a:spcAft>
          <a:spcPct val="0"/>
        </a:spcAft>
        <a:defRPr sz="4267" b="1">
          <a:solidFill>
            <a:schemeClr val="tx2"/>
          </a:solidFill>
          <a:latin typeface="Arial Narrow" pitchFamily="34" charset="0"/>
        </a:defRPr>
      </a:lvl8pPr>
      <a:lvl9pPr marL="2438218" algn="l" rtl="0" eaLnBrk="1" fontAlgn="base" hangingPunct="1">
        <a:spcBef>
          <a:spcPct val="0"/>
        </a:spcBef>
        <a:spcAft>
          <a:spcPct val="0"/>
        </a:spcAft>
        <a:defRPr sz="4267" b="1">
          <a:solidFill>
            <a:schemeClr val="tx2"/>
          </a:solidFill>
          <a:latin typeface="Arial Narrow" pitchFamily="34" charset="0"/>
        </a:defRPr>
      </a:lvl9pPr>
    </p:titleStyle>
    <p:bodyStyle>
      <a:lvl1pPr marL="237050" indent="-237050" algn="l" rtl="0" eaLnBrk="1" fontAlgn="base" hangingPunct="1">
        <a:lnSpc>
          <a:spcPct val="110000"/>
        </a:lnSpc>
        <a:spcBef>
          <a:spcPct val="0"/>
        </a:spcBef>
        <a:spcAft>
          <a:spcPct val="0"/>
        </a:spcAft>
        <a:buClr>
          <a:schemeClr val="tx1"/>
        </a:buClr>
        <a:buFont typeface="Arial" panose="020B0604020202020204" pitchFamily="34" charset="0"/>
        <a:buChar char="•"/>
        <a:defRPr sz="2267" kern="1200" spc="0" baseline="0">
          <a:solidFill>
            <a:schemeClr val="tx1"/>
          </a:solidFill>
          <a:latin typeface="Humanst521 Lt BT" panose="020B0402020204020304" pitchFamily="34" charset="0"/>
          <a:ea typeface="+mn-ea"/>
          <a:cs typeface="+mn-cs"/>
        </a:defRPr>
      </a:lvl1pPr>
      <a:lvl2pPr marL="474097" indent="-23705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2267" kern="1200" spc="0" baseline="0">
          <a:solidFill>
            <a:schemeClr val="tx1"/>
          </a:solidFill>
          <a:latin typeface="Humanst521 Lt BT" panose="020B0402020204020304" pitchFamily="34" charset="0"/>
          <a:ea typeface="+mn-ea"/>
          <a:cs typeface="+mn-cs"/>
        </a:defRPr>
      </a:lvl2pPr>
      <a:lvl3pPr marL="474097" indent="245517" algn="l" rtl="0" eaLnBrk="1" fontAlgn="base" hangingPunct="1">
        <a:lnSpc>
          <a:spcPct val="110000"/>
        </a:lnSpc>
        <a:spcBef>
          <a:spcPct val="0"/>
        </a:spcBef>
        <a:spcAft>
          <a:spcPct val="0"/>
        </a:spcAft>
        <a:buFont typeface="Symbol" panose="05050102010706020507" pitchFamily="18" charset="2"/>
        <a:buChar char="-"/>
        <a:defRPr sz="2267" spc="0" baseline="0">
          <a:solidFill>
            <a:schemeClr val="tx1"/>
          </a:solidFill>
          <a:latin typeface="Humanst521 Lt BT" panose="020B0402020204020304" pitchFamily="34" charset="0"/>
          <a:ea typeface="ＭＳ Ｐゴシック" charset="-128"/>
          <a:cs typeface="ＭＳ Ｐゴシック" charset="-128"/>
        </a:defRPr>
      </a:lvl3pPr>
      <a:lvl4pPr marL="956663" indent="-237050" algn="l" rtl="0" eaLnBrk="1" fontAlgn="base" hangingPunct="1">
        <a:lnSpc>
          <a:spcPct val="110000"/>
        </a:lnSpc>
        <a:spcBef>
          <a:spcPct val="0"/>
        </a:spcBef>
        <a:spcAft>
          <a:spcPct val="0"/>
        </a:spcAft>
        <a:buFont typeface="Symbol" panose="05050102010706020507" pitchFamily="18" charset="2"/>
        <a:buChar char="-"/>
        <a:defRPr sz="2267" kern="1200" spc="0" baseline="0">
          <a:solidFill>
            <a:schemeClr val="tx1"/>
          </a:solidFill>
          <a:latin typeface="Humanst521 Lt BT" panose="020B0402020204020304" pitchFamily="34" charset="0"/>
          <a:ea typeface="ＭＳ Ｐゴシック" charset="0"/>
          <a:cs typeface="ＭＳ Ｐゴシック" charset="0"/>
        </a:defRPr>
      </a:lvl4pPr>
      <a:lvl5pPr marL="1193711" indent="-237050" algn="l" rtl="0" eaLnBrk="1" fontAlgn="base" hangingPunct="1">
        <a:lnSpc>
          <a:spcPct val="110000"/>
        </a:lnSpc>
        <a:spcBef>
          <a:spcPct val="0"/>
        </a:spcBef>
        <a:spcAft>
          <a:spcPct val="0"/>
        </a:spcAft>
        <a:buFont typeface="Symbol" panose="05050102010706020507" pitchFamily="18" charset="2"/>
        <a:buChar char="-"/>
        <a:defRPr sz="2267" kern="1200" spc="0" baseline="0">
          <a:solidFill>
            <a:schemeClr val="tx1"/>
          </a:solidFill>
          <a:latin typeface="Humanst521 Lt BT" panose="020B0402020204020304" pitchFamily="34" charset="0"/>
          <a:ea typeface="+mn-ea"/>
          <a:cs typeface="ＭＳ Ｐゴシック" charset="0"/>
        </a:defRPr>
      </a:lvl5pPr>
      <a:lvl6pPr marL="1432878" indent="-239167"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6pPr>
      <a:lvl7pPr marL="1676275" indent="-243399"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7pPr>
      <a:lvl8pPr marL="1915440" indent="-239167"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8pPr>
      <a:lvl9pPr marL="2152490" indent="-237050"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9pPr>
    </p:bodyStyle>
    <p:otherStyle>
      <a:defPPr>
        <a:defRPr lang="de-DE"/>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08"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5"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tmp"/><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10.png"/><Relationship Id="rId7" Type="http://schemas.openxmlformats.org/officeDocument/2006/relationships/image" Target="../media/image43.tm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tmp"/><Relationship Id="rId11" Type="http://schemas.openxmlformats.org/officeDocument/2006/relationships/image" Target="../media/image190.png"/><Relationship Id="rId5" Type="http://schemas.openxmlformats.org/officeDocument/2006/relationships/image" Target="../media/image41.tmp"/><Relationship Id="rId10" Type="http://schemas.openxmlformats.org/officeDocument/2006/relationships/image" Target="../media/image180.png"/><Relationship Id="rId4" Type="http://schemas.openxmlformats.org/officeDocument/2006/relationships/image" Target="../media/image40.tmp"/><Relationship Id="rId9" Type="http://schemas.openxmlformats.org/officeDocument/2006/relationships/image" Target="../media/image170.png"/></Relationships>
</file>

<file path=ppt/slides/_rels/slide19.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10.png"/><Relationship Id="rId7" Type="http://schemas.openxmlformats.org/officeDocument/2006/relationships/image" Target="../media/image47.tm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6.tmp"/><Relationship Id="rId11" Type="http://schemas.openxmlformats.org/officeDocument/2006/relationships/image" Target="../media/image270.png"/><Relationship Id="rId5" Type="http://schemas.openxmlformats.org/officeDocument/2006/relationships/image" Target="../media/image45.tmp"/><Relationship Id="rId10" Type="http://schemas.openxmlformats.org/officeDocument/2006/relationships/image" Target="../media/image26.png"/><Relationship Id="rId4" Type="http://schemas.openxmlformats.org/officeDocument/2006/relationships/image" Target="../media/image44.tmp"/><Relationship Id="rId9" Type="http://schemas.openxmlformats.org/officeDocument/2006/relationships/image" Target="../media/image25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jp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tmp"/><Relationship Id="rId3" Type="http://schemas.openxmlformats.org/officeDocument/2006/relationships/image" Target="../media/image48.png"/><Relationship Id="rId7" Type="http://schemas.openxmlformats.org/officeDocument/2006/relationships/image" Target="../media/image47.tmp"/><Relationship Id="rId12"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6.tmp"/><Relationship Id="rId11" Type="http://schemas.openxmlformats.org/officeDocument/2006/relationships/image" Target="../media/image52.png"/><Relationship Id="rId5" Type="http://schemas.openxmlformats.org/officeDocument/2006/relationships/image" Target="../media/image45.tmp"/><Relationship Id="rId10" Type="http://schemas.openxmlformats.org/officeDocument/2006/relationships/image" Target="../media/image51.png"/><Relationship Id="rId4" Type="http://schemas.openxmlformats.org/officeDocument/2006/relationships/image" Target="../media/image44.tmp"/><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2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61.tmp"/><Relationship Id="rId2" Type="http://schemas.openxmlformats.org/officeDocument/2006/relationships/image" Target="../media/image57.png"/><Relationship Id="rId1" Type="http://schemas.openxmlformats.org/officeDocument/2006/relationships/slideLayout" Target="../slideLayouts/slideLayout19.xml"/><Relationship Id="rId6" Type="http://schemas.openxmlformats.org/officeDocument/2006/relationships/image" Target="../media/image60.tmp"/><Relationship Id="rId5" Type="http://schemas.openxmlformats.org/officeDocument/2006/relationships/image" Target="../media/image59.tmp"/><Relationship Id="rId4" Type="http://schemas.openxmlformats.org/officeDocument/2006/relationships/image" Target="../media/image58.tm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7.png"/><Relationship Id="rId1" Type="http://schemas.openxmlformats.org/officeDocument/2006/relationships/slideLayout" Target="../slideLayouts/slideLayout19.xml"/><Relationship Id="rId6" Type="http://schemas.openxmlformats.org/officeDocument/2006/relationships/image" Target="../media/image62.tmp"/><Relationship Id="rId5" Type="http://schemas.openxmlformats.org/officeDocument/2006/relationships/image" Target="../media/image59.tmp"/><Relationship Id="rId4" Type="http://schemas.openxmlformats.org/officeDocument/2006/relationships/image" Target="../media/image58.tmp"/></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6.tmp"/><Relationship Id="rId7"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19.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47.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4F07-DB9F-FC02-261D-7EDE4BC46822}"/>
              </a:ext>
            </a:extLst>
          </p:cNvPr>
          <p:cNvSpPr>
            <a:spLocks noGrp="1"/>
          </p:cNvSpPr>
          <p:nvPr>
            <p:ph type="title"/>
          </p:nvPr>
        </p:nvSpPr>
        <p:spPr/>
        <p:txBody>
          <a:bodyPr/>
          <a:lstStyle/>
          <a:p>
            <a:r>
              <a:rPr lang="de-CH" dirty="0"/>
              <a:t>muE1 </a:t>
            </a:r>
            <a:r>
              <a:rPr lang="de-CH" dirty="0" err="1"/>
              <a:t>simulations</a:t>
            </a:r>
            <a:r>
              <a:rPr lang="de-CH" dirty="0"/>
              <a:t> – </a:t>
            </a:r>
            <a:r>
              <a:rPr lang="de-CH" dirty="0" err="1"/>
              <a:t>from</a:t>
            </a:r>
            <a:r>
              <a:rPr lang="de-CH" dirty="0"/>
              <a:t> </a:t>
            </a:r>
            <a:r>
              <a:rPr lang="de-CH" dirty="0" err="1"/>
              <a:t>pion</a:t>
            </a:r>
            <a:r>
              <a:rPr lang="de-CH" dirty="0"/>
              <a:t> </a:t>
            </a:r>
            <a:r>
              <a:rPr lang="de-CH" dirty="0" err="1"/>
              <a:t>to</a:t>
            </a:r>
            <a:r>
              <a:rPr lang="de-CH" dirty="0"/>
              <a:t> </a:t>
            </a:r>
            <a:r>
              <a:rPr lang="de-CH" dirty="0" err="1"/>
              <a:t>muon</a:t>
            </a:r>
            <a:endParaRPr lang="de-CH" dirty="0"/>
          </a:p>
        </p:txBody>
      </p:sp>
      <p:sp>
        <p:nvSpPr>
          <p:cNvPr id="3" name="Subtitle 2">
            <a:extLst>
              <a:ext uri="{FF2B5EF4-FFF2-40B4-BE49-F238E27FC236}">
                <a16:creationId xmlns:a16="http://schemas.microsoft.com/office/drawing/2014/main" id="{B3E39F7B-E0B3-E094-55C1-7FA82049E8DA}"/>
              </a:ext>
            </a:extLst>
          </p:cNvPr>
          <p:cNvSpPr>
            <a:spLocks noGrp="1"/>
          </p:cNvSpPr>
          <p:nvPr>
            <p:ph type="subTitle" sz="quarter" idx="1"/>
          </p:nvPr>
        </p:nvSpPr>
        <p:spPr/>
        <p:txBody>
          <a:bodyPr/>
          <a:lstStyle/>
          <a:p>
            <a:endParaRPr lang="de-CH"/>
          </a:p>
        </p:txBody>
      </p:sp>
      <p:sp>
        <p:nvSpPr>
          <p:cNvPr id="4" name="Text Placeholder 3">
            <a:extLst>
              <a:ext uri="{FF2B5EF4-FFF2-40B4-BE49-F238E27FC236}">
                <a16:creationId xmlns:a16="http://schemas.microsoft.com/office/drawing/2014/main" id="{0530EC30-9351-4F26-2DCE-CB4309D7496A}"/>
              </a:ext>
            </a:extLst>
          </p:cNvPr>
          <p:cNvSpPr>
            <a:spLocks noGrp="1"/>
          </p:cNvSpPr>
          <p:nvPr>
            <p:ph type="body" sz="quarter" idx="11"/>
          </p:nvPr>
        </p:nvSpPr>
        <p:spPr/>
        <p:txBody>
          <a:bodyPr/>
          <a:lstStyle/>
          <a:p>
            <a:r>
              <a:rPr lang="de-CH" dirty="0" err="1"/>
              <a:t>muEDM</a:t>
            </a:r>
            <a:r>
              <a:rPr lang="de-CH" dirty="0"/>
              <a:t> </a:t>
            </a:r>
            <a:r>
              <a:rPr lang="de-CH" dirty="0" err="1"/>
              <a:t>collaboration</a:t>
            </a:r>
            <a:r>
              <a:rPr lang="de-CH" dirty="0"/>
              <a:t> </a:t>
            </a:r>
            <a:r>
              <a:rPr lang="de-CH" dirty="0" err="1"/>
              <a:t>meeting</a:t>
            </a:r>
            <a:r>
              <a:rPr lang="de-CH" dirty="0"/>
              <a:t> :: Pisa :: 04./05.04.24</a:t>
            </a:r>
          </a:p>
        </p:txBody>
      </p:sp>
    </p:spTree>
    <p:extLst>
      <p:ext uri="{BB962C8B-B14F-4D97-AF65-F5344CB8AC3E}">
        <p14:creationId xmlns:p14="http://schemas.microsoft.com/office/powerpoint/2010/main" val="24572628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10</a:t>
            </a:fld>
            <a:endParaRPr lang="de-DE" dirty="0"/>
          </a:p>
        </p:txBody>
      </p:sp>
      <p:sp>
        <p:nvSpPr>
          <p:cNvPr id="89" name="文本框 8">
            <a:extLst>
              <a:ext uri="{FF2B5EF4-FFF2-40B4-BE49-F238E27FC236}">
                <a16:creationId xmlns:a16="http://schemas.microsoft.com/office/drawing/2014/main" id="{2A988DC8-67D6-4FE7-8586-47F2C411A98C}"/>
              </a:ext>
            </a:extLst>
          </p:cNvPr>
          <p:cNvSpPr txBox="1"/>
          <p:nvPr/>
        </p:nvSpPr>
        <p:spPr>
          <a:xfrm>
            <a:off x="1061736" y="1107283"/>
            <a:ext cx="10506873" cy="379656"/>
          </a:xfrm>
          <a:prstGeom prst="rect">
            <a:avLst/>
          </a:prstGeom>
          <a:noFill/>
        </p:spPr>
        <p:txBody>
          <a:bodyPr wrap="square" rtlCol="0">
            <a:spAutoFit/>
          </a:bodyPr>
          <a:lstStyle/>
          <a:p>
            <a:r>
              <a:rPr lang="en-US" altLang="zh-CN" sz="1867" dirty="0">
                <a:latin typeface="Times New Roman" panose="02020603050405020304" pitchFamily="18" charset="0"/>
                <a:cs typeface="Times New Roman" panose="02020603050405020304" pitchFamily="18" charset="0"/>
              </a:rPr>
              <a:t>For MIXE (straight ASK82):  Calculations of beam envelopes, 2</a:t>
            </a:r>
            <a:r>
              <a:rPr lang="en-US" altLang="zh-CN" sz="1867" baseline="30000" dirty="0">
                <a:latin typeface="Times New Roman" panose="02020603050405020304" pitchFamily="18" charset="0"/>
                <a:cs typeface="Times New Roman" panose="02020603050405020304" pitchFamily="18" charset="0"/>
              </a:rPr>
              <a:t>nd</a:t>
            </a:r>
            <a:r>
              <a:rPr lang="en-US" altLang="zh-CN" sz="1867" dirty="0">
                <a:latin typeface="Times New Roman" panose="02020603050405020304" pitchFamily="18" charset="0"/>
                <a:cs typeface="Times New Roman" panose="02020603050405020304" pitchFamily="18" charset="0"/>
              </a:rPr>
              <a:t> order calculation, </a:t>
            </a:r>
            <a:r>
              <a:rPr lang="el-GR" altLang="zh-CN" sz="1867" dirty="0">
                <a:latin typeface="Times New Roman" panose="02020603050405020304" pitchFamily="18" charset="0"/>
                <a:cs typeface="Times New Roman" panose="02020603050405020304" pitchFamily="18" charset="0"/>
              </a:rPr>
              <a:t>Δ</a:t>
            </a:r>
            <a:r>
              <a:rPr lang="en-US" altLang="zh-CN" sz="1867" dirty="0">
                <a:latin typeface="Times New Roman" panose="02020603050405020304" pitchFamily="18" charset="0"/>
                <a:cs typeface="Times New Roman" panose="02020603050405020304" pitchFamily="18" charset="0"/>
              </a:rPr>
              <a:t>p/p=3%</a:t>
            </a:r>
            <a:endParaRPr lang="zh-CN" altLang="en-US" sz="1867" dirty="0">
              <a:latin typeface="Times New Roman" panose="02020603050405020304" pitchFamily="18" charset="0"/>
              <a:cs typeface="Times New Roman" panose="02020603050405020304" pitchFamily="18" charset="0"/>
            </a:endParaRPr>
          </a:p>
        </p:txBody>
      </p:sp>
      <p:grpSp>
        <p:nvGrpSpPr>
          <p:cNvPr id="4" name="组合 3">
            <a:extLst>
              <a:ext uri="{FF2B5EF4-FFF2-40B4-BE49-F238E27FC236}">
                <a16:creationId xmlns:a16="http://schemas.microsoft.com/office/drawing/2014/main" id="{BB09019D-830E-B1EC-AC87-CC8D99193E48}"/>
              </a:ext>
            </a:extLst>
          </p:cNvPr>
          <p:cNvGrpSpPr/>
          <p:nvPr/>
        </p:nvGrpSpPr>
        <p:grpSpPr>
          <a:xfrm>
            <a:off x="389814" y="2650976"/>
            <a:ext cx="2178743" cy="3338904"/>
            <a:chOff x="292360" y="1988232"/>
            <a:chExt cx="1634057" cy="2504178"/>
          </a:xfrm>
        </p:grpSpPr>
        <p:cxnSp>
          <p:nvCxnSpPr>
            <p:cNvPr id="6" name="直接连接符 50">
              <a:extLst>
                <a:ext uri="{FF2B5EF4-FFF2-40B4-BE49-F238E27FC236}">
                  <a16:creationId xmlns:a16="http://schemas.microsoft.com/office/drawing/2014/main" id="{F48A35E6-F849-1D40-24A9-2A4245CCD9CA}"/>
                </a:ext>
              </a:extLst>
            </p:cNvPr>
            <p:cNvCxnSpPr>
              <a:cxnSpLocks/>
            </p:cNvCxnSpPr>
            <p:nvPr/>
          </p:nvCxnSpPr>
          <p:spPr>
            <a:xfrm rot="6300000">
              <a:off x="558493" y="3602994"/>
              <a:ext cx="1452637"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51">
              <a:extLst>
                <a:ext uri="{FF2B5EF4-FFF2-40B4-BE49-F238E27FC236}">
                  <a16:creationId xmlns:a16="http://schemas.microsoft.com/office/drawing/2014/main" id="{BF2AABB6-544D-50B0-BDFC-529B3E87143F}"/>
                </a:ext>
              </a:extLst>
            </p:cNvPr>
            <p:cNvCxnSpPr>
              <a:cxnSpLocks/>
            </p:cNvCxnSpPr>
            <p:nvPr/>
          </p:nvCxnSpPr>
          <p:spPr>
            <a:xfrm>
              <a:off x="294441" y="2085190"/>
              <a:ext cx="1068116"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grpSp>
          <p:nvGrpSpPr>
            <p:cNvPr id="8" name="组合 52">
              <a:extLst>
                <a:ext uri="{FF2B5EF4-FFF2-40B4-BE49-F238E27FC236}">
                  <a16:creationId xmlns:a16="http://schemas.microsoft.com/office/drawing/2014/main" id="{AE79F91F-D9A3-8FFC-BD05-84CB0216E545}"/>
                </a:ext>
              </a:extLst>
            </p:cNvPr>
            <p:cNvGrpSpPr/>
            <p:nvPr/>
          </p:nvGrpSpPr>
          <p:grpSpPr>
            <a:xfrm rot="20400000">
              <a:off x="1010031" y="3443263"/>
              <a:ext cx="536805" cy="310866"/>
              <a:chOff x="2492370" y="3166359"/>
              <a:chExt cx="904629" cy="523875"/>
            </a:xfrm>
          </p:grpSpPr>
          <p:sp>
            <p:nvSpPr>
              <p:cNvPr id="18" name="矩形: 圆角 53">
                <a:extLst>
                  <a:ext uri="{FF2B5EF4-FFF2-40B4-BE49-F238E27FC236}">
                    <a16:creationId xmlns:a16="http://schemas.microsoft.com/office/drawing/2014/main" id="{3760A6E2-99AE-F1AF-9CA8-068D75973709}"/>
                  </a:ext>
                </a:extLst>
              </p:cNvPr>
              <p:cNvSpPr/>
              <p:nvPr/>
            </p:nvSpPr>
            <p:spPr>
              <a:xfrm rot="7500000">
                <a:off x="2682748"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9" name="矩形 54">
                <a:extLst>
                  <a:ext uri="{FF2B5EF4-FFF2-40B4-BE49-F238E27FC236}">
                    <a16:creationId xmlns:a16="http://schemas.microsoft.com/office/drawing/2014/main" id="{E3910C3A-743D-6AFE-D8DD-F84346DF5942}"/>
                  </a:ext>
                </a:extLst>
              </p:cNvPr>
              <p:cNvSpPr/>
              <p:nvPr/>
            </p:nvSpPr>
            <p:spPr>
              <a:xfrm rot="7500000">
                <a:off x="2782685"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grpSp>
        <p:cxnSp>
          <p:nvCxnSpPr>
            <p:cNvPr id="9" name="直接连接符 56">
              <a:extLst>
                <a:ext uri="{FF2B5EF4-FFF2-40B4-BE49-F238E27FC236}">
                  <a16:creationId xmlns:a16="http://schemas.microsoft.com/office/drawing/2014/main" id="{3EB427D5-E323-9353-1A40-DC10C8EE18CC}"/>
                </a:ext>
              </a:extLst>
            </p:cNvPr>
            <p:cNvCxnSpPr>
              <a:cxnSpLocks/>
            </p:cNvCxnSpPr>
            <p:nvPr/>
          </p:nvCxnSpPr>
          <p:spPr>
            <a:xfrm rot="480000">
              <a:off x="292360" y="2114922"/>
              <a:ext cx="427246"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57">
              <a:extLst>
                <a:ext uri="{FF2B5EF4-FFF2-40B4-BE49-F238E27FC236}">
                  <a16:creationId xmlns:a16="http://schemas.microsoft.com/office/drawing/2014/main" id="{FD194457-5550-F9A5-8F97-ABC37743971E}"/>
                </a:ext>
              </a:extLst>
            </p:cNvPr>
            <p:cNvCxnSpPr>
              <a:cxnSpLocks/>
            </p:cNvCxnSpPr>
            <p:nvPr/>
          </p:nvCxnSpPr>
          <p:spPr>
            <a:xfrm rot="2700000">
              <a:off x="561106" y="2522290"/>
              <a:ext cx="10681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58">
              <a:extLst>
                <a:ext uri="{FF2B5EF4-FFF2-40B4-BE49-F238E27FC236}">
                  <a16:creationId xmlns:a16="http://schemas.microsoft.com/office/drawing/2014/main" id="{421B090F-B86E-8656-87B2-870C8D8AF92B}"/>
                </a:ext>
              </a:extLst>
            </p:cNvPr>
            <p:cNvCxnSpPr>
              <a:cxnSpLocks/>
            </p:cNvCxnSpPr>
            <p:nvPr/>
          </p:nvCxnSpPr>
          <p:spPr>
            <a:xfrm rot="6300000">
              <a:off x="1002205" y="3261025"/>
              <a:ext cx="7476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84">
              <a:extLst>
                <a:ext uri="{FF2B5EF4-FFF2-40B4-BE49-F238E27FC236}">
                  <a16:creationId xmlns:a16="http://schemas.microsoft.com/office/drawing/2014/main" id="{7C0CACD5-EE50-7995-DDBA-3BB2ED192620}"/>
                </a:ext>
              </a:extLst>
            </p:cNvPr>
            <p:cNvSpPr txBox="1"/>
            <p:nvPr/>
          </p:nvSpPr>
          <p:spPr>
            <a:xfrm rot="20788076">
              <a:off x="1241102" y="4065025"/>
              <a:ext cx="338498" cy="268532"/>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cxnSp>
          <p:nvCxnSpPr>
            <p:cNvPr id="15" name="直接连接符 59">
              <a:extLst>
                <a:ext uri="{FF2B5EF4-FFF2-40B4-BE49-F238E27FC236}">
                  <a16:creationId xmlns:a16="http://schemas.microsoft.com/office/drawing/2014/main" id="{51C3F8FC-6272-16AB-311C-076E23D0C912}"/>
                </a:ext>
              </a:extLst>
            </p:cNvPr>
            <p:cNvCxnSpPr>
              <a:cxnSpLocks/>
            </p:cNvCxnSpPr>
            <p:nvPr/>
          </p:nvCxnSpPr>
          <p:spPr>
            <a:xfrm rot="3900000">
              <a:off x="1068964" y="3960943"/>
              <a:ext cx="747681"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Rounded Rectangle 87">
              <a:extLst>
                <a:ext uri="{FF2B5EF4-FFF2-40B4-BE49-F238E27FC236}">
                  <a16:creationId xmlns:a16="http://schemas.microsoft.com/office/drawing/2014/main" id="{CE0AB170-D2F2-B192-5991-321308489288}"/>
                </a:ext>
              </a:extLst>
            </p:cNvPr>
            <p:cNvSpPr/>
            <p:nvPr/>
          </p:nvSpPr>
          <p:spPr bwMode="auto">
            <a:xfrm rot="20100000">
              <a:off x="1327391" y="4226808"/>
              <a:ext cx="599026" cy="265602"/>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MIXE</a:t>
              </a:r>
              <a:endParaRPr lang="de-CH" dirty="0">
                <a:latin typeface="Times" charset="0"/>
              </a:endParaRPr>
            </a:p>
          </p:txBody>
        </p:sp>
        <p:cxnSp>
          <p:nvCxnSpPr>
            <p:cNvPr id="17" name="直接连接符 3">
              <a:extLst>
                <a:ext uri="{FF2B5EF4-FFF2-40B4-BE49-F238E27FC236}">
                  <a16:creationId xmlns:a16="http://schemas.microsoft.com/office/drawing/2014/main" id="{2F6A1258-1F7B-A9B5-8C31-FDECC1503723}"/>
                </a:ext>
              </a:extLst>
            </p:cNvPr>
            <p:cNvCxnSpPr>
              <a:cxnSpLocks/>
            </p:cNvCxnSpPr>
            <p:nvPr/>
          </p:nvCxnSpPr>
          <p:spPr>
            <a:xfrm rot="900000">
              <a:off x="1163548" y="3242482"/>
              <a:ext cx="424995" cy="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grpSp>
        <p:nvGrpSpPr>
          <p:cNvPr id="2" name="组合 1">
            <a:extLst>
              <a:ext uri="{FF2B5EF4-FFF2-40B4-BE49-F238E27FC236}">
                <a16:creationId xmlns:a16="http://schemas.microsoft.com/office/drawing/2014/main" id="{F46783F9-C4AA-7520-962B-E0DABC52680E}"/>
              </a:ext>
            </a:extLst>
          </p:cNvPr>
          <p:cNvGrpSpPr/>
          <p:nvPr/>
        </p:nvGrpSpPr>
        <p:grpSpPr>
          <a:xfrm>
            <a:off x="2261959" y="1687599"/>
            <a:ext cx="6240691" cy="4761344"/>
            <a:chOff x="1696469" y="1265699"/>
            <a:chExt cx="4680518" cy="3571008"/>
          </a:xfrm>
        </p:grpSpPr>
        <p:pic>
          <p:nvPicPr>
            <p:cNvPr id="10" name="图片 3">
              <a:extLst>
                <a:ext uri="{FF2B5EF4-FFF2-40B4-BE49-F238E27FC236}">
                  <a16:creationId xmlns:a16="http://schemas.microsoft.com/office/drawing/2014/main" id="{272EBE24-1BC0-4957-CA6E-7B8990A65E72}"/>
                </a:ext>
              </a:extLst>
            </p:cNvPr>
            <p:cNvPicPr>
              <a:picLocks noChangeAspect="1"/>
            </p:cNvPicPr>
            <p:nvPr/>
          </p:nvPicPr>
          <p:blipFill rotWithShape="1">
            <a:blip r:embed="rId3"/>
            <a:srcRect r="28986"/>
            <a:stretch/>
          </p:blipFill>
          <p:spPr>
            <a:xfrm>
              <a:off x="2166504" y="1265699"/>
              <a:ext cx="3888429" cy="3492000"/>
            </a:xfrm>
            <a:prstGeom prst="rect">
              <a:avLst/>
            </a:prstGeom>
          </p:spPr>
        </p:pic>
        <p:cxnSp>
          <p:nvCxnSpPr>
            <p:cNvPr id="88" name="直接箭头连接符 6">
              <a:extLst>
                <a:ext uri="{FF2B5EF4-FFF2-40B4-BE49-F238E27FC236}">
                  <a16:creationId xmlns:a16="http://schemas.microsoft.com/office/drawing/2014/main" id="{DB728907-65D2-48F2-9CB6-5AC2BAB1B2AA}"/>
                </a:ext>
              </a:extLst>
            </p:cNvPr>
            <p:cNvCxnSpPr>
              <a:cxnSpLocks noChangeAspect="1"/>
            </p:cNvCxnSpPr>
            <p:nvPr/>
          </p:nvCxnSpPr>
          <p:spPr>
            <a:xfrm>
              <a:off x="5550877" y="2324039"/>
              <a:ext cx="0" cy="58396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20" name="组合 19">
              <a:extLst>
                <a:ext uri="{FF2B5EF4-FFF2-40B4-BE49-F238E27FC236}">
                  <a16:creationId xmlns:a16="http://schemas.microsoft.com/office/drawing/2014/main" id="{790E17FD-9A94-E2D9-B02B-8BAA03288EE9}"/>
                </a:ext>
              </a:extLst>
            </p:cNvPr>
            <p:cNvGrpSpPr>
              <a:grpSpLocks noChangeAspect="1"/>
            </p:cNvGrpSpPr>
            <p:nvPr/>
          </p:nvGrpSpPr>
          <p:grpSpPr>
            <a:xfrm>
              <a:off x="1696469" y="1491630"/>
              <a:ext cx="479533" cy="3345077"/>
              <a:chOff x="4356114" y="1505283"/>
              <a:chExt cx="453595" cy="3164144"/>
            </a:xfrm>
          </p:grpSpPr>
          <p:grpSp>
            <p:nvGrpSpPr>
              <p:cNvPr id="21" name="组合 20">
                <a:extLst>
                  <a:ext uri="{FF2B5EF4-FFF2-40B4-BE49-F238E27FC236}">
                    <a16:creationId xmlns:a16="http://schemas.microsoft.com/office/drawing/2014/main" id="{3D022347-977F-7BB5-ADAD-8822C1A9A406}"/>
                  </a:ext>
                </a:extLst>
              </p:cNvPr>
              <p:cNvGrpSpPr/>
              <p:nvPr/>
            </p:nvGrpSpPr>
            <p:grpSpPr>
              <a:xfrm>
                <a:off x="4533136" y="1505283"/>
                <a:ext cx="276573" cy="3164144"/>
                <a:chOff x="4208753" y="1505283"/>
                <a:chExt cx="276573" cy="3164144"/>
              </a:xfrm>
            </p:grpSpPr>
            <p:sp>
              <p:nvSpPr>
                <p:cNvPr id="23" name="文本框 22">
                  <a:extLst>
                    <a:ext uri="{FF2B5EF4-FFF2-40B4-BE49-F238E27FC236}">
                      <a16:creationId xmlns:a16="http://schemas.microsoft.com/office/drawing/2014/main" id="{94EE9FF3-CF30-47EA-1B0A-49696C97399C}"/>
                    </a:ext>
                  </a:extLst>
                </p:cNvPr>
                <p:cNvSpPr txBox="1"/>
                <p:nvPr/>
              </p:nvSpPr>
              <p:spPr>
                <a:xfrm>
                  <a:off x="4265095" y="3259659"/>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ED761302-D099-B670-8093-46F0CFA8223A}"/>
                    </a:ext>
                  </a:extLst>
                </p:cNvPr>
                <p:cNvSpPr txBox="1"/>
                <p:nvPr/>
              </p:nvSpPr>
              <p:spPr>
                <a:xfrm>
                  <a:off x="4265095" y="3552055"/>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524E9FB0-B5AF-C678-7BA3-002CF53B8F17}"/>
                    </a:ext>
                  </a:extLst>
                </p:cNvPr>
                <p:cNvSpPr txBox="1"/>
                <p:nvPr/>
              </p:nvSpPr>
              <p:spPr>
                <a:xfrm>
                  <a:off x="4208753" y="3844451"/>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64739DA5-148E-100D-B046-5C4B56B2B062}"/>
                    </a:ext>
                  </a:extLst>
                </p:cNvPr>
                <p:cNvSpPr txBox="1"/>
                <p:nvPr/>
              </p:nvSpPr>
              <p:spPr>
                <a:xfrm>
                  <a:off x="4208753" y="4136847"/>
                  <a:ext cx="276573"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0BC77884-F0F3-E3A0-BCDF-2F1E2C0F086A}"/>
                    </a:ext>
                  </a:extLst>
                </p:cNvPr>
                <p:cNvSpPr txBox="1"/>
                <p:nvPr/>
              </p:nvSpPr>
              <p:spPr>
                <a:xfrm>
                  <a:off x="4208753" y="4429246"/>
                  <a:ext cx="276573"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2128C0EE-E0D0-3D51-2680-26264265A94E}"/>
                    </a:ext>
                  </a:extLst>
                </p:cNvPr>
                <p:cNvSpPr txBox="1"/>
                <p:nvPr/>
              </p:nvSpPr>
              <p:spPr>
                <a:xfrm>
                  <a:off x="4265095" y="2967263"/>
                  <a:ext cx="203791"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5B960860-B26C-C293-E6AC-C855CC1980F3}"/>
                    </a:ext>
                  </a:extLst>
                </p:cNvPr>
                <p:cNvSpPr txBox="1"/>
                <p:nvPr/>
              </p:nvSpPr>
              <p:spPr>
                <a:xfrm>
                  <a:off x="4208753" y="1505283"/>
                  <a:ext cx="276573"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0855FAD3-8E0E-A26F-B15C-62AF9A96B96B}"/>
                    </a:ext>
                  </a:extLst>
                </p:cNvPr>
                <p:cNvSpPr txBox="1"/>
                <p:nvPr/>
              </p:nvSpPr>
              <p:spPr>
                <a:xfrm>
                  <a:off x="4208753" y="1797679"/>
                  <a:ext cx="276573"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A39F16C9-3717-E064-3629-EEE83F72B9B1}"/>
                    </a:ext>
                  </a:extLst>
                </p:cNvPr>
                <p:cNvSpPr txBox="1"/>
                <p:nvPr/>
              </p:nvSpPr>
              <p:spPr>
                <a:xfrm>
                  <a:off x="4208753" y="2090075"/>
                  <a:ext cx="276573"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2F7B55AF-296B-8179-FE21-EEFD6F51515F}"/>
                    </a:ext>
                  </a:extLst>
                </p:cNvPr>
                <p:cNvSpPr txBox="1"/>
                <p:nvPr/>
              </p:nvSpPr>
              <p:spPr>
                <a:xfrm>
                  <a:off x="4265095" y="2382471"/>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A3C1968F-321C-22F3-C0E4-722998F3EF22}"/>
                    </a:ext>
                  </a:extLst>
                </p:cNvPr>
                <p:cNvSpPr txBox="1"/>
                <p:nvPr/>
              </p:nvSpPr>
              <p:spPr>
                <a:xfrm>
                  <a:off x="4265095" y="2674867"/>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grpSp>
          <p:sp>
            <p:nvSpPr>
              <p:cNvPr id="22" name="文本框 21">
                <a:extLst>
                  <a:ext uri="{FF2B5EF4-FFF2-40B4-BE49-F238E27FC236}">
                    <a16:creationId xmlns:a16="http://schemas.microsoft.com/office/drawing/2014/main" id="{E64DA602-9507-E776-4268-20D7423734CF}"/>
                  </a:ext>
                </a:extLst>
              </p:cNvPr>
              <p:cNvSpPr txBox="1"/>
              <p:nvPr/>
            </p:nvSpPr>
            <p:spPr>
              <a:xfrm rot="5400000">
                <a:off x="4029719" y="3184966"/>
                <a:ext cx="914400"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err="1">
                    <a:solidFill>
                      <a:srgbClr val="000000"/>
                    </a:solidFill>
                    <a:latin typeface="Times New Roman" panose="02020603050405020304" pitchFamily="18" charset="0"/>
                    <a:cs typeface="Times New Roman" panose="02020603050405020304" pitchFamily="18" charset="0"/>
                  </a:rPr>
                  <a:t>XY</a:t>
                </a:r>
                <a:r>
                  <a:rPr lang="en-US" altLang="zh-CN" sz="1867" dirty="0">
                    <a:solidFill>
                      <a:srgbClr val="000000"/>
                    </a:solidFill>
                    <a:latin typeface="Times New Roman" panose="02020603050405020304" pitchFamily="18" charset="0"/>
                    <a:cs typeface="Times New Roman" panose="02020603050405020304" pitchFamily="18" charset="0"/>
                  </a:rPr>
                  <a:t> [cm]</a:t>
                </a:r>
              </a:p>
            </p:txBody>
          </p:sp>
        </p:grpSp>
        <p:grpSp>
          <p:nvGrpSpPr>
            <p:cNvPr id="34" name="组合 33">
              <a:extLst>
                <a:ext uri="{FF2B5EF4-FFF2-40B4-BE49-F238E27FC236}">
                  <a16:creationId xmlns:a16="http://schemas.microsoft.com/office/drawing/2014/main" id="{2D0352F3-2A9E-EFCA-43A6-AF366F0FA742}"/>
                </a:ext>
              </a:extLst>
            </p:cNvPr>
            <p:cNvGrpSpPr/>
            <p:nvPr/>
          </p:nvGrpSpPr>
          <p:grpSpPr>
            <a:xfrm>
              <a:off x="5801245" y="3174796"/>
              <a:ext cx="575742" cy="464367"/>
              <a:chOff x="8206312" y="3115426"/>
              <a:chExt cx="575742" cy="464367"/>
            </a:xfrm>
          </p:grpSpPr>
          <p:sp>
            <p:nvSpPr>
              <p:cNvPr id="35" name="文本框 34">
                <a:extLst>
                  <a:ext uri="{FF2B5EF4-FFF2-40B4-BE49-F238E27FC236}">
                    <a16:creationId xmlns:a16="http://schemas.microsoft.com/office/drawing/2014/main" id="{4EEC38AB-4AC8-4B47-5B86-3B5907D60898}"/>
                  </a:ext>
                </a:extLst>
              </p:cNvPr>
              <p:cNvSpPr txBox="1"/>
              <p:nvPr/>
            </p:nvSpPr>
            <p:spPr>
              <a:xfrm>
                <a:off x="8206312" y="3318183"/>
                <a:ext cx="575742"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a:solidFill>
                      <a:srgbClr val="000000"/>
                    </a:solidFill>
                    <a:latin typeface="Times New Roman" panose="02020603050405020304" pitchFamily="18" charset="0"/>
                    <a:cs typeface="Times New Roman" panose="02020603050405020304" pitchFamily="18" charset="0"/>
                  </a:rPr>
                  <a:t>S [m]</a:t>
                </a:r>
              </a:p>
            </p:txBody>
          </p:sp>
          <p:sp>
            <p:nvSpPr>
              <p:cNvPr id="36" name="文本框 35">
                <a:extLst>
                  <a:ext uri="{FF2B5EF4-FFF2-40B4-BE49-F238E27FC236}">
                    <a16:creationId xmlns:a16="http://schemas.microsoft.com/office/drawing/2014/main" id="{C1F73E79-592E-10D0-A922-EB893CC0BD05}"/>
                  </a:ext>
                </a:extLst>
              </p:cNvPr>
              <p:cNvSpPr txBox="1"/>
              <p:nvPr/>
            </p:nvSpPr>
            <p:spPr>
              <a:xfrm>
                <a:off x="8266047" y="3115426"/>
                <a:ext cx="292388" cy="253916"/>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grpSp>
      </p:grpSp>
      <p:sp>
        <p:nvSpPr>
          <p:cNvPr id="37" name="文本框 36">
            <a:extLst>
              <a:ext uri="{FF2B5EF4-FFF2-40B4-BE49-F238E27FC236}">
                <a16:creationId xmlns:a16="http://schemas.microsoft.com/office/drawing/2014/main" id="{6C8D4C60-B058-A6E2-EB19-F8D2FBF16D0D}"/>
              </a:ext>
            </a:extLst>
          </p:cNvPr>
          <p:cNvSpPr txBox="1"/>
          <p:nvPr/>
        </p:nvSpPr>
        <p:spPr>
          <a:xfrm>
            <a:off x="668992" y="3959840"/>
            <a:ext cx="935765" cy="379656"/>
          </a:xfrm>
          <a:prstGeom prst="rect">
            <a:avLst/>
          </a:prstGeom>
          <a:noFill/>
        </p:spPr>
        <p:txBody>
          <a:bodyPr wrap="square">
            <a:spAutoFit/>
          </a:bodyPr>
          <a:lstStyle/>
          <a:p>
            <a:r>
              <a:rPr lang="en-US" altLang="zh-CN" sz="1867" kern="0" dirty="0" err="1">
                <a:latin typeface="Times New Roman" panose="02020603050405020304" pitchFamily="18" charset="0"/>
                <a:ea typeface="宋体" panose="02010600030101010101" pitchFamily="2" charset="-122"/>
              </a:rPr>
              <a:t>FS81</a:t>
            </a:r>
            <a:endParaRPr lang="zh-CN" altLang="en-US" sz="1867" dirty="0"/>
          </a:p>
        </p:txBody>
      </p:sp>
      <p:pic>
        <p:nvPicPr>
          <p:cNvPr id="38" name="图片 37">
            <a:extLst>
              <a:ext uri="{FF2B5EF4-FFF2-40B4-BE49-F238E27FC236}">
                <a16:creationId xmlns:a16="http://schemas.microsoft.com/office/drawing/2014/main" id="{0167D2C5-FAAA-517E-2CE7-4B275F32A695}"/>
              </a:ext>
            </a:extLst>
          </p:cNvPr>
          <p:cNvPicPr>
            <a:picLocks noChangeAspect="1"/>
          </p:cNvPicPr>
          <p:nvPr/>
        </p:nvPicPr>
        <p:blipFill>
          <a:blip r:embed="rId4"/>
          <a:srcRect/>
          <a:stretch/>
        </p:blipFill>
        <p:spPr>
          <a:xfrm>
            <a:off x="8654199" y="3002418"/>
            <a:ext cx="2592000" cy="2646124"/>
          </a:xfrm>
          <a:prstGeom prst="rect">
            <a:avLst/>
          </a:prstGeom>
        </p:spPr>
      </p:pic>
      <p:sp>
        <p:nvSpPr>
          <p:cNvPr id="39" name="文本框 38">
            <a:extLst>
              <a:ext uri="{FF2B5EF4-FFF2-40B4-BE49-F238E27FC236}">
                <a16:creationId xmlns:a16="http://schemas.microsoft.com/office/drawing/2014/main" id="{F43EEB3D-CE5E-9663-16C0-D5A397BA7796}"/>
              </a:ext>
            </a:extLst>
          </p:cNvPr>
          <p:cNvSpPr txBox="1"/>
          <p:nvPr/>
        </p:nvSpPr>
        <p:spPr>
          <a:xfrm>
            <a:off x="8346130" y="1655143"/>
            <a:ext cx="3832079" cy="912942"/>
          </a:xfrm>
          <a:prstGeom prst="rect">
            <a:avLst/>
          </a:prstGeom>
          <a:noFill/>
        </p:spPr>
        <p:txBody>
          <a:bodyPr wrap="square">
            <a:spAutoFit/>
          </a:bodyPr>
          <a:lstStyle/>
          <a:p>
            <a:r>
              <a:rPr lang="en-US" altLang="zh-CN" sz="2133" kern="100" dirty="0">
                <a:latin typeface="Times New Roman" panose="02020603050405020304" pitchFamily="18" charset="0"/>
                <a:ea typeface="宋体" panose="02010600030101010101" pitchFamily="2" charset="-122"/>
                <a:cs typeface="Times New Roman" panose="02020603050405020304" pitchFamily="18" charset="0"/>
              </a:rPr>
              <a:t>total opening of slit ~25 cm</a:t>
            </a:r>
          </a:p>
          <a:p>
            <a:r>
              <a:rPr lang="en-US" altLang="zh-CN" sz="2133" kern="100" dirty="0">
                <a:latin typeface="Times New Roman" panose="02020603050405020304" pitchFamily="18" charset="0"/>
                <a:ea typeface="宋体" panose="02010600030101010101" pitchFamily="2" charset="-122"/>
                <a:cs typeface="Times New Roman" panose="02020603050405020304" pitchFamily="18" charset="0"/>
              </a:rPr>
              <a:t>big momentum dispersion ~4 cm</a:t>
            </a:r>
            <a:endParaRPr lang="zh-CN" altLang="en-US" sz="2133" dirty="0"/>
          </a:p>
        </p:txBody>
      </p:sp>
      <p:sp>
        <p:nvSpPr>
          <p:cNvPr id="11" name="TextBox 10">
            <a:extLst>
              <a:ext uri="{FF2B5EF4-FFF2-40B4-BE49-F238E27FC236}">
                <a16:creationId xmlns:a16="http://schemas.microsoft.com/office/drawing/2014/main" id="{D12DF95E-5FCE-8073-A2C4-7F4EA36965AA}"/>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Courtest</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116830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6C26B63-DDE6-713E-2385-408908FAE8BC}"/>
              </a:ext>
            </a:extLst>
          </p:cNvPr>
          <p:cNvPicPr>
            <a:picLocks noChangeAspect="1"/>
          </p:cNvPicPr>
          <p:nvPr/>
        </p:nvPicPr>
        <p:blipFill>
          <a:blip r:embed="rId3"/>
          <a:stretch>
            <a:fillRect/>
          </a:stretch>
        </p:blipFill>
        <p:spPr>
          <a:xfrm>
            <a:off x="2898702" y="1609773"/>
            <a:ext cx="5704696" cy="4791038"/>
          </a:xfrm>
          <a:prstGeom prst="rect">
            <a:avLst/>
          </a:prstGeom>
        </p:spPr>
      </p:pic>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11</a:t>
            </a:fld>
            <a:endParaRPr lang="de-DE" dirty="0"/>
          </a:p>
        </p:txBody>
      </p:sp>
      <p:sp>
        <p:nvSpPr>
          <p:cNvPr id="89" name="文本框 8">
            <a:extLst>
              <a:ext uri="{FF2B5EF4-FFF2-40B4-BE49-F238E27FC236}">
                <a16:creationId xmlns:a16="http://schemas.microsoft.com/office/drawing/2014/main" id="{2A988DC8-67D6-4FE7-8586-47F2C411A98C}"/>
              </a:ext>
            </a:extLst>
          </p:cNvPr>
          <p:cNvSpPr txBox="1"/>
          <p:nvPr/>
        </p:nvSpPr>
        <p:spPr>
          <a:xfrm>
            <a:off x="660400" y="1107283"/>
            <a:ext cx="10908209" cy="379656"/>
          </a:xfrm>
          <a:prstGeom prst="rect">
            <a:avLst/>
          </a:prstGeom>
          <a:noFill/>
        </p:spPr>
        <p:txBody>
          <a:bodyPr wrap="square" rtlCol="0">
            <a:spAutoFit/>
          </a:bodyPr>
          <a:lstStyle/>
          <a:p>
            <a:r>
              <a:rPr lang="en-US" altLang="zh-CN" sz="1867" dirty="0">
                <a:latin typeface="Times New Roman" panose="02020603050405020304" pitchFamily="18" charset="0"/>
                <a:cs typeface="Times New Roman" panose="02020603050405020304" pitchFamily="18" charset="0"/>
              </a:rPr>
              <a:t>For </a:t>
            </a:r>
            <a:r>
              <a:rPr lang="en-US" altLang="zh-CN" sz="1867" dirty="0" err="1">
                <a:latin typeface="Times New Roman" panose="02020603050405020304" pitchFamily="18" charset="0"/>
                <a:cs typeface="Times New Roman" panose="02020603050405020304" pitchFamily="18" charset="0"/>
              </a:rPr>
              <a:t>muEDM</a:t>
            </a:r>
            <a:r>
              <a:rPr lang="en-US" altLang="zh-CN" sz="1867" dirty="0">
                <a:latin typeface="Times New Roman" panose="02020603050405020304" pitchFamily="18" charset="0"/>
                <a:cs typeface="Times New Roman" panose="02020603050405020304" pitchFamily="18" charset="0"/>
              </a:rPr>
              <a:t> (-20</a:t>
            </a:r>
            <a:r>
              <a:rPr lang="de-CH" altLang="zh-CN" sz="1867" dirty="0">
                <a:latin typeface="Times New Roman" panose="02020603050405020304" pitchFamily="18" charset="0"/>
                <a:cs typeface="Times New Roman" panose="02020603050405020304" pitchFamily="18" charset="0"/>
              </a:rPr>
              <a:t>°</a:t>
            </a:r>
            <a:r>
              <a:rPr lang="en-US" altLang="zh-CN" sz="1867" dirty="0">
                <a:latin typeface="Times New Roman" panose="02020603050405020304" pitchFamily="18" charset="0"/>
                <a:cs typeface="Times New Roman" panose="02020603050405020304" pitchFamily="18" charset="0"/>
              </a:rPr>
              <a:t> ASK82):  Calculations of beam envelopes, 2</a:t>
            </a:r>
            <a:r>
              <a:rPr lang="en-US" altLang="zh-CN" sz="1867" baseline="30000" dirty="0">
                <a:latin typeface="Times New Roman" panose="02020603050405020304" pitchFamily="18" charset="0"/>
                <a:cs typeface="Times New Roman" panose="02020603050405020304" pitchFamily="18" charset="0"/>
              </a:rPr>
              <a:t>nd</a:t>
            </a:r>
            <a:r>
              <a:rPr lang="en-US" altLang="zh-CN" sz="1867" dirty="0">
                <a:latin typeface="Times New Roman" panose="02020603050405020304" pitchFamily="18" charset="0"/>
                <a:cs typeface="Times New Roman" panose="02020603050405020304" pitchFamily="18" charset="0"/>
              </a:rPr>
              <a:t> order calculation, </a:t>
            </a:r>
            <a:r>
              <a:rPr lang="el-GR" altLang="zh-CN" sz="1867" dirty="0">
                <a:latin typeface="Times New Roman" panose="02020603050405020304" pitchFamily="18" charset="0"/>
                <a:cs typeface="Times New Roman" panose="02020603050405020304" pitchFamily="18" charset="0"/>
              </a:rPr>
              <a:t>Δ</a:t>
            </a:r>
            <a:r>
              <a:rPr lang="en-US" altLang="zh-CN" sz="1867" dirty="0">
                <a:latin typeface="Times New Roman" panose="02020603050405020304" pitchFamily="18" charset="0"/>
                <a:cs typeface="Times New Roman" panose="02020603050405020304" pitchFamily="18" charset="0"/>
              </a:rPr>
              <a:t>p/p=3%</a:t>
            </a:r>
            <a:endParaRPr lang="zh-CN" altLang="en-US" sz="1867" dirty="0">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F46783F9-C4AA-7520-962B-E0DABC52680E}"/>
              </a:ext>
            </a:extLst>
          </p:cNvPr>
          <p:cNvGrpSpPr/>
          <p:nvPr/>
        </p:nvGrpSpPr>
        <p:grpSpPr>
          <a:xfrm>
            <a:off x="2261960" y="1988840"/>
            <a:ext cx="6423570" cy="4460103"/>
            <a:chOff x="1696470" y="1491630"/>
            <a:chExt cx="4817677" cy="3345077"/>
          </a:xfrm>
        </p:grpSpPr>
        <p:cxnSp>
          <p:nvCxnSpPr>
            <p:cNvPr id="88" name="直接箭头连接符 6">
              <a:extLst>
                <a:ext uri="{FF2B5EF4-FFF2-40B4-BE49-F238E27FC236}">
                  <a16:creationId xmlns:a16="http://schemas.microsoft.com/office/drawing/2014/main" id="{DB728907-65D2-48F2-9CB6-5AC2BAB1B2AA}"/>
                </a:ext>
              </a:extLst>
            </p:cNvPr>
            <p:cNvCxnSpPr>
              <a:cxnSpLocks noChangeAspect="1"/>
            </p:cNvCxnSpPr>
            <p:nvPr/>
          </p:nvCxnSpPr>
          <p:spPr>
            <a:xfrm>
              <a:off x="5550877" y="2324039"/>
              <a:ext cx="0" cy="58396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20" name="组合 19">
              <a:extLst>
                <a:ext uri="{FF2B5EF4-FFF2-40B4-BE49-F238E27FC236}">
                  <a16:creationId xmlns:a16="http://schemas.microsoft.com/office/drawing/2014/main" id="{790E17FD-9A94-E2D9-B02B-8BAA03288EE9}"/>
                </a:ext>
              </a:extLst>
            </p:cNvPr>
            <p:cNvGrpSpPr>
              <a:grpSpLocks noChangeAspect="1"/>
            </p:cNvGrpSpPr>
            <p:nvPr/>
          </p:nvGrpSpPr>
          <p:grpSpPr>
            <a:xfrm>
              <a:off x="1696470" y="1491630"/>
              <a:ext cx="479532" cy="3345077"/>
              <a:chOff x="4356114" y="1505283"/>
              <a:chExt cx="453594" cy="3164144"/>
            </a:xfrm>
          </p:grpSpPr>
          <p:grpSp>
            <p:nvGrpSpPr>
              <p:cNvPr id="21" name="组合 20">
                <a:extLst>
                  <a:ext uri="{FF2B5EF4-FFF2-40B4-BE49-F238E27FC236}">
                    <a16:creationId xmlns:a16="http://schemas.microsoft.com/office/drawing/2014/main" id="{3D022347-977F-7BB5-ADAD-8822C1A9A406}"/>
                  </a:ext>
                </a:extLst>
              </p:cNvPr>
              <p:cNvGrpSpPr/>
              <p:nvPr/>
            </p:nvGrpSpPr>
            <p:grpSpPr>
              <a:xfrm>
                <a:off x="4533136" y="1505283"/>
                <a:ext cx="276572" cy="3164144"/>
                <a:chOff x="4208753" y="1505283"/>
                <a:chExt cx="276572" cy="3164144"/>
              </a:xfrm>
            </p:grpSpPr>
            <p:sp>
              <p:nvSpPr>
                <p:cNvPr id="23" name="文本框 22">
                  <a:extLst>
                    <a:ext uri="{FF2B5EF4-FFF2-40B4-BE49-F238E27FC236}">
                      <a16:creationId xmlns:a16="http://schemas.microsoft.com/office/drawing/2014/main" id="{94EE9FF3-CF30-47EA-1B0A-49696C97399C}"/>
                    </a:ext>
                  </a:extLst>
                </p:cNvPr>
                <p:cNvSpPr txBox="1"/>
                <p:nvPr/>
              </p:nvSpPr>
              <p:spPr>
                <a:xfrm>
                  <a:off x="4265095" y="3259659"/>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ED761302-D099-B670-8093-46F0CFA8223A}"/>
                    </a:ext>
                  </a:extLst>
                </p:cNvPr>
                <p:cNvSpPr txBox="1"/>
                <p:nvPr/>
              </p:nvSpPr>
              <p:spPr>
                <a:xfrm>
                  <a:off x="4265095" y="3552055"/>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524E9FB0-B5AF-C678-7BA3-002CF53B8F17}"/>
                    </a:ext>
                  </a:extLst>
                </p:cNvPr>
                <p:cNvSpPr txBox="1"/>
                <p:nvPr/>
              </p:nvSpPr>
              <p:spPr>
                <a:xfrm>
                  <a:off x="4265095" y="3836585"/>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9</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64739DA5-148E-100D-B046-5C4B56B2B062}"/>
                    </a:ext>
                  </a:extLst>
                </p:cNvPr>
                <p:cNvSpPr txBox="1"/>
                <p:nvPr/>
              </p:nvSpPr>
              <p:spPr>
                <a:xfrm>
                  <a:off x="4208753" y="4136847"/>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0BC77884-F0F3-E3A0-BCDF-2F1E2C0F086A}"/>
                    </a:ext>
                  </a:extLst>
                </p:cNvPr>
                <p:cNvSpPr txBox="1"/>
                <p:nvPr/>
              </p:nvSpPr>
              <p:spPr>
                <a:xfrm>
                  <a:off x="4208753" y="4429246"/>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2128C0EE-E0D0-3D51-2680-26264265A94E}"/>
                    </a:ext>
                  </a:extLst>
                </p:cNvPr>
                <p:cNvSpPr txBox="1"/>
                <p:nvPr/>
              </p:nvSpPr>
              <p:spPr>
                <a:xfrm>
                  <a:off x="4265095" y="2967263"/>
                  <a:ext cx="203791"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5B960860-B26C-C293-E6AC-C855CC1980F3}"/>
                    </a:ext>
                  </a:extLst>
                </p:cNvPr>
                <p:cNvSpPr txBox="1"/>
                <p:nvPr/>
              </p:nvSpPr>
              <p:spPr>
                <a:xfrm>
                  <a:off x="4208753" y="1505283"/>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0855FAD3-8E0E-A26F-B15C-62AF9A96B96B}"/>
                    </a:ext>
                  </a:extLst>
                </p:cNvPr>
                <p:cNvSpPr txBox="1"/>
                <p:nvPr/>
              </p:nvSpPr>
              <p:spPr>
                <a:xfrm>
                  <a:off x="4208753" y="1797679"/>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A39F16C9-3717-E064-3629-EEE83F72B9B1}"/>
                    </a:ext>
                  </a:extLst>
                </p:cNvPr>
                <p:cNvSpPr txBox="1"/>
                <p:nvPr/>
              </p:nvSpPr>
              <p:spPr>
                <a:xfrm>
                  <a:off x="4265095" y="2075298"/>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9</a:t>
                  </a:r>
                  <a:endParaRPr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2F7B55AF-296B-8179-FE21-EEFD6F51515F}"/>
                    </a:ext>
                  </a:extLst>
                </p:cNvPr>
                <p:cNvSpPr txBox="1"/>
                <p:nvPr/>
              </p:nvSpPr>
              <p:spPr>
                <a:xfrm>
                  <a:off x="4265095" y="2382471"/>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A3C1968F-321C-22F3-C0E4-722998F3EF22}"/>
                    </a:ext>
                  </a:extLst>
                </p:cNvPr>
                <p:cNvSpPr txBox="1"/>
                <p:nvPr/>
              </p:nvSpPr>
              <p:spPr>
                <a:xfrm>
                  <a:off x="4265095" y="2674867"/>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grpSp>
          <p:sp>
            <p:nvSpPr>
              <p:cNvPr id="22" name="文本框 21">
                <a:extLst>
                  <a:ext uri="{FF2B5EF4-FFF2-40B4-BE49-F238E27FC236}">
                    <a16:creationId xmlns:a16="http://schemas.microsoft.com/office/drawing/2014/main" id="{E64DA602-9507-E776-4268-20D7423734CF}"/>
                  </a:ext>
                </a:extLst>
              </p:cNvPr>
              <p:cNvSpPr txBox="1"/>
              <p:nvPr/>
            </p:nvSpPr>
            <p:spPr>
              <a:xfrm rot="5400000">
                <a:off x="4029719" y="3184966"/>
                <a:ext cx="914400"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err="1">
                    <a:solidFill>
                      <a:srgbClr val="000000"/>
                    </a:solidFill>
                    <a:latin typeface="Times New Roman" panose="02020603050405020304" pitchFamily="18" charset="0"/>
                    <a:cs typeface="Times New Roman" panose="02020603050405020304" pitchFamily="18" charset="0"/>
                  </a:rPr>
                  <a:t>XY</a:t>
                </a:r>
                <a:r>
                  <a:rPr lang="en-US" altLang="zh-CN" sz="1867" dirty="0">
                    <a:solidFill>
                      <a:srgbClr val="000000"/>
                    </a:solidFill>
                    <a:latin typeface="Times New Roman" panose="02020603050405020304" pitchFamily="18" charset="0"/>
                    <a:cs typeface="Times New Roman" panose="02020603050405020304" pitchFamily="18" charset="0"/>
                  </a:rPr>
                  <a:t> [cm]</a:t>
                </a:r>
              </a:p>
            </p:txBody>
          </p:sp>
        </p:grpSp>
        <p:grpSp>
          <p:nvGrpSpPr>
            <p:cNvPr id="34" name="组合 33">
              <a:extLst>
                <a:ext uri="{FF2B5EF4-FFF2-40B4-BE49-F238E27FC236}">
                  <a16:creationId xmlns:a16="http://schemas.microsoft.com/office/drawing/2014/main" id="{2D0352F3-2A9E-EFCA-43A6-AF366F0FA742}"/>
                </a:ext>
              </a:extLst>
            </p:cNvPr>
            <p:cNvGrpSpPr/>
            <p:nvPr/>
          </p:nvGrpSpPr>
          <p:grpSpPr>
            <a:xfrm>
              <a:off x="5938405" y="3192813"/>
              <a:ext cx="575742" cy="464367"/>
              <a:chOff x="8343472" y="3133443"/>
              <a:chExt cx="575742" cy="464367"/>
            </a:xfrm>
          </p:grpSpPr>
          <p:sp>
            <p:nvSpPr>
              <p:cNvPr id="35" name="文本框 34">
                <a:extLst>
                  <a:ext uri="{FF2B5EF4-FFF2-40B4-BE49-F238E27FC236}">
                    <a16:creationId xmlns:a16="http://schemas.microsoft.com/office/drawing/2014/main" id="{4EEC38AB-4AC8-4B47-5B86-3B5907D60898}"/>
                  </a:ext>
                </a:extLst>
              </p:cNvPr>
              <p:cNvSpPr txBox="1"/>
              <p:nvPr/>
            </p:nvSpPr>
            <p:spPr>
              <a:xfrm>
                <a:off x="8343472" y="3336200"/>
                <a:ext cx="575742"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a:solidFill>
                      <a:srgbClr val="000000"/>
                    </a:solidFill>
                    <a:latin typeface="Times New Roman" panose="02020603050405020304" pitchFamily="18" charset="0"/>
                    <a:cs typeface="Times New Roman" panose="02020603050405020304" pitchFamily="18" charset="0"/>
                  </a:rPr>
                  <a:t>S [m]</a:t>
                </a:r>
              </a:p>
            </p:txBody>
          </p:sp>
          <p:sp>
            <p:nvSpPr>
              <p:cNvPr id="36" name="文本框 35">
                <a:extLst>
                  <a:ext uri="{FF2B5EF4-FFF2-40B4-BE49-F238E27FC236}">
                    <a16:creationId xmlns:a16="http://schemas.microsoft.com/office/drawing/2014/main" id="{C1F73E79-592E-10D0-A922-EB893CC0BD05}"/>
                  </a:ext>
                </a:extLst>
              </p:cNvPr>
              <p:cNvSpPr txBox="1"/>
              <p:nvPr/>
            </p:nvSpPr>
            <p:spPr>
              <a:xfrm>
                <a:off x="8403207" y="3133443"/>
                <a:ext cx="292388" cy="253916"/>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grpSp>
      </p:grpSp>
      <p:grpSp>
        <p:nvGrpSpPr>
          <p:cNvPr id="41" name="Group 40">
            <a:extLst>
              <a:ext uri="{FF2B5EF4-FFF2-40B4-BE49-F238E27FC236}">
                <a16:creationId xmlns:a16="http://schemas.microsoft.com/office/drawing/2014/main" id="{06254FF4-306F-DF85-2AE3-B50450469898}"/>
              </a:ext>
            </a:extLst>
          </p:cNvPr>
          <p:cNvGrpSpPr/>
          <p:nvPr/>
        </p:nvGrpSpPr>
        <p:grpSpPr>
          <a:xfrm>
            <a:off x="83280" y="1633632"/>
            <a:ext cx="2599396" cy="4323679"/>
            <a:chOff x="4192238" y="2042306"/>
            <a:chExt cx="2599396" cy="4323679"/>
          </a:xfrm>
        </p:grpSpPr>
        <p:grpSp>
          <p:nvGrpSpPr>
            <p:cNvPr id="42" name="Group 41">
              <a:extLst>
                <a:ext uri="{FF2B5EF4-FFF2-40B4-BE49-F238E27FC236}">
                  <a16:creationId xmlns:a16="http://schemas.microsoft.com/office/drawing/2014/main" id="{CF3EE1DA-E027-0FF8-11BD-A91F50BF0AA3}"/>
                </a:ext>
              </a:extLst>
            </p:cNvPr>
            <p:cNvGrpSpPr/>
            <p:nvPr/>
          </p:nvGrpSpPr>
          <p:grpSpPr>
            <a:xfrm>
              <a:off x="4192238" y="2042306"/>
              <a:ext cx="2599396" cy="4323679"/>
              <a:chOff x="4192238" y="2042306"/>
              <a:chExt cx="2599396" cy="4323679"/>
            </a:xfrm>
          </p:grpSpPr>
          <p:grpSp>
            <p:nvGrpSpPr>
              <p:cNvPr id="44" name="组合 5">
                <a:extLst>
                  <a:ext uri="{FF2B5EF4-FFF2-40B4-BE49-F238E27FC236}">
                    <a16:creationId xmlns:a16="http://schemas.microsoft.com/office/drawing/2014/main" id="{9448D30C-BC95-FB9C-886B-AEC0A20F4430}"/>
                  </a:ext>
                </a:extLst>
              </p:cNvPr>
              <p:cNvGrpSpPr/>
              <p:nvPr/>
            </p:nvGrpSpPr>
            <p:grpSpPr>
              <a:xfrm>
                <a:off x="4192238" y="2385226"/>
                <a:ext cx="1974719" cy="3582530"/>
                <a:chOff x="1373995" y="723105"/>
                <a:chExt cx="2116265" cy="3839324"/>
              </a:xfrm>
            </p:grpSpPr>
            <p:cxnSp>
              <p:nvCxnSpPr>
                <p:cNvPr id="55" name="直接连接符 10">
                  <a:extLst>
                    <a:ext uri="{FF2B5EF4-FFF2-40B4-BE49-F238E27FC236}">
                      <a16:creationId xmlns:a16="http://schemas.microsoft.com/office/drawing/2014/main" id="{DF1ED9C5-C3C8-F5C2-6636-C9C139C45493}"/>
                    </a:ext>
                  </a:extLst>
                </p:cNvPr>
                <p:cNvCxnSpPr>
                  <a:cxnSpLocks/>
                </p:cNvCxnSpPr>
                <p:nvPr/>
              </p:nvCxnSpPr>
              <p:spPr>
                <a:xfrm rot="480000">
                  <a:off x="1373995" y="936605"/>
                  <a:ext cx="720000"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11">
                  <a:extLst>
                    <a:ext uri="{FF2B5EF4-FFF2-40B4-BE49-F238E27FC236}">
                      <a16:creationId xmlns:a16="http://schemas.microsoft.com/office/drawing/2014/main" id="{554CA67E-32D5-C6CE-E846-663DAE37482A}"/>
                    </a:ext>
                  </a:extLst>
                </p:cNvPr>
                <p:cNvCxnSpPr>
                  <a:cxnSpLocks/>
                </p:cNvCxnSpPr>
                <p:nvPr/>
              </p:nvCxnSpPr>
              <p:spPr>
                <a:xfrm>
                  <a:off x="1377502" y="886500"/>
                  <a:ext cx="1800000"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57" name="直接连接符 12">
                  <a:extLst>
                    <a:ext uri="{FF2B5EF4-FFF2-40B4-BE49-F238E27FC236}">
                      <a16:creationId xmlns:a16="http://schemas.microsoft.com/office/drawing/2014/main" id="{AA985FE2-47DC-748E-3EF4-87086C9BE546}"/>
                    </a:ext>
                  </a:extLst>
                </p:cNvPr>
                <p:cNvCxnSpPr>
                  <a:cxnSpLocks/>
                </p:cNvCxnSpPr>
                <p:nvPr/>
              </p:nvCxnSpPr>
              <p:spPr>
                <a:xfrm rot="2700000">
                  <a:off x="1826888" y="162310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13">
                  <a:extLst>
                    <a:ext uri="{FF2B5EF4-FFF2-40B4-BE49-F238E27FC236}">
                      <a16:creationId xmlns:a16="http://schemas.microsoft.com/office/drawing/2014/main" id="{86E56ADD-6A0F-554A-D8D1-3682BC7239B3}"/>
                    </a:ext>
                  </a:extLst>
                </p:cNvPr>
                <p:cNvCxnSpPr>
                  <a:cxnSpLocks/>
                </p:cNvCxnSpPr>
                <p:nvPr/>
              </p:nvCxnSpPr>
              <p:spPr>
                <a:xfrm rot="6300000">
                  <a:off x="2570233" y="2868030"/>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14">
                  <a:extLst>
                    <a:ext uri="{FF2B5EF4-FFF2-40B4-BE49-F238E27FC236}">
                      <a16:creationId xmlns:a16="http://schemas.microsoft.com/office/drawing/2014/main" id="{FE6C249E-9C82-A703-FB9E-B2011CAC99FA}"/>
                    </a:ext>
                  </a:extLst>
                </p:cNvPr>
                <p:cNvCxnSpPr>
                  <a:cxnSpLocks/>
                  <a:endCxn id="50" idx="0"/>
                </p:cNvCxnSpPr>
                <p:nvPr/>
              </p:nvCxnSpPr>
              <p:spPr>
                <a:xfrm>
                  <a:off x="3037179" y="3476565"/>
                  <a:ext cx="453081" cy="10858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组合 6">
                <a:extLst>
                  <a:ext uri="{FF2B5EF4-FFF2-40B4-BE49-F238E27FC236}">
                    <a16:creationId xmlns:a16="http://schemas.microsoft.com/office/drawing/2014/main" id="{C17DECC5-5185-653C-1A19-4107CD700B41}"/>
                  </a:ext>
                </a:extLst>
              </p:cNvPr>
              <p:cNvGrpSpPr/>
              <p:nvPr/>
            </p:nvGrpSpPr>
            <p:grpSpPr>
              <a:xfrm rot="-2820000">
                <a:off x="5306869" y="4695540"/>
                <a:ext cx="844123" cy="488835"/>
                <a:chOff x="2498468" y="3166359"/>
                <a:chExt cx="904629" cy="523875"/>
              </a:xfrm>
            </p:grpSpPr>
            <p:sp>
              <p:nvSpPr>
                <p:cNvPr id="52" name="矩形: 圆角 7">
                  <a:extLst>
                    <a:ext uri="{FF2B5EF4-FFF2-40B4-BE49-F238E27FC236}">
                      <a16:creationId xmlns:a16="http://schemas.microsoft.com/office/drawing/2014/main" id="{E324E6B1-816E-E76B-6053-2E826ED65CFF}"/>
                    </a:ext>
                  </a:extLst>
                </p:cNvPr>
                <p:cNvSpPr/>
                <p:nvPr/>
              </p:nvSpPr>
              <p:spPr>
                <a:xfrm rot="7500000">
                  <a:off x="2688846"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53" name="矩形 8">
                  <a:extLst>
                    <a:ext uri="{FF2B5EF4-FFF2-40B4-BE49-F238E27FC236}">
                      <a16:creationId xmlns:a16="http://schemas.microsoft.com/office/drawing/2014/main" id="{791B102E-830C-4B3F-34AB-41DC21B519F2}"/>
                    </a:ext>
                  </a:extLst>
                </p:cNvPr>
                <p:cNvSpPr/>
                <p:nvPr/>
              </p:nvSpPr>
              <p:spPr>
                <a:xfrm rot="7500000">
                  <a:off x="2788783"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p>
              </p:txBody>
            </p:sp>
          </p:grpSp>
          <p:sp>
            <p:nvSpPr>
              <p:cNvPr id="46" name="TextBox 45">
                <a:extLst>
                  <a:ext uri="{FF2B5EF4-FFF2-40B4-BE49-F238E27FC236}">
                    <a16:creationId xmlns:a16="http://schemas.microsoft.com/office/drawing/2014/main" id="{B53C20E0-2979-0B6F-F659-76FD16344C78}"/>
                  </a:ext>
                </a:extLst>
              </p:cNvPr>
              <p:cNvSpPr txBox="1"/>
              <p:nvPr/>
            </p:nvSpPr>
            <p:spPr>
              <a:xfrm>
                <a:off x="5214423" y="2042306"/>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sp>
            <p:nvSpPr>
              <p:cNvPr id="50" name="Rounded Rectangle 87">
                <a:extLst>
                  <a:ext uri="{FF2B5EF4-FFF2-40B4-BE49-F238E27FC236}">
                    <a16:creationId xmlns:a16="http://schemas.microsoft.com/office/drawing/2014/main" id="{B2D85424-B61D-AF1E-A2A4-D2DFFDED4B82}"/>
                  </a:ext>
                </a:extLst>
              </p:cNvPr>
              <p:cNvSpPr/>
              <p:nvPr/>
            </p:nvSpPr>
            <p:spPr bwMode="auto">
              <a:xfrm rot="20100000">
                <a:off x="5718850" y="5948184"/>
                <a:ext cx="1072784" cy="41780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err="1">
                    <a:latin typeface="Times" charset="0"/>
                  </a:rPr>
                  <a:t>muEDM</a:t>
                </a:r>
                <a:endParaRPr lang="de-CH" dirty="0">
                  <a:latin typeface="Times" charset="0"/>
                </a:endParaRPr>
              </a:p>
            </p:txBody>
          </p:sp>
          <p:sp>
            <p:nvSpPr>
              <p:cNvPr id="51" name="TextBox 50">
                <a:extLst>
                  <a:ext uri="{FF2B5EF4-FFF2-40B4-BE49-F238E27FC236}">
                    <a16:creationId xmlns:a16="http://schemas.microsoft.com/office/drawing/2014/main" id="{F4529DDC-ED7E-386C-BEE2-F6699997E5BE}"/>
                  </a:ext>
                </a:extLst>
              </p:cNvPr>
              <p:cNvSpPr txBox="1"/>
              <p:nvPr/>
            </p:nvSpPr>
            <p:spPr>
              <a:xfrm rot="20574802">
                <a:off x="5655884" y="5536334"/>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grpSp>
        <p:sp>
          <p:nvSpPr>
            <p:cNvPr id="43" name="图形 11" descr="上一步 纯色填充">
              <a:extLst>
                <a:ext uri="{FF2B5EF4-FFF2-40B4-BE49-F238E27FC236}">
                  <a16:creationId xmlns:a16="http://schemas.microsoft.com/office/drawing/2014/main" id="{26FE0F0E-58A7-A5C8-1169-9B2E627D742B}"/>
                </a:ext>
              </a:extLst>
            </p:cNvPr>
            <p:cNvSpPr/>
            <p:nvPr/>
          </p:nvSpPr>
          <p:spPr>
            <a:xfrm rot="17643009">
              <a:off x="4937179" y="4270707"/>
              <a:ext cx="633391" cy="411767"/>
            </a:xfrm>
            <a:custGeom>
              <a:avLst/>
              <a:gdLst>
                <a:gd name="connsiteX0" fmla="*/ 0 w 762000"/>
                <a:gd name="connsiteY0" fmla="*/ 228600 h 561975"/>
                <a:gd name="connsiteX1" fmla="*/ 272415 w 762000"/>
                <a:gd name="connsiteY1" fmla="*/ 0 h 561975"/>
                <a:gd name="connsiteX2" fmla="*/ 272415 w 762000"/>
                <a:gd name="connsiteY2" fmla="*/ 133350 h 561975"/>
                <a:gd name="connsiteX3" fmla="*/ 762000 w 762000"/>
                <a:gd name="connsiteY3" fmla="*/ 561975 h 561975"/>
                <a:gd name="connsiteX4" fmla="*/ 272415 w 762000"/>
                <a:gd name="connsiteY4" fmla="*/ 333375 h 561975"/>
                <a:gd name="connsiteX5" fmla="*/ 272415 w 762000"/>
                <a:gd name="connsiteY5" fmla="*/ 457200 h 561975"/>
                <a:gd name="connsiteX6" fmla="*/ 0 w 762000"/>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561975">
                  <a:moveTo>
                    <a:pt x="0" y="228600"/>
                  </a:moveTo>
                  <a:lnTo>
                    <a:pt x="272415" y="0"/>
                  </a:lnTo>
                  <a:lnTo>
                    <a:pt x="272415" y="133350"/>
                  </a:lnTo>
                  <a:cubicBezTo>
                    <a:pt x="690563" y="137160"/>
                    <a:pt x="762000" y="561975"/>
                    <a:pt x="762000" y="561975"/>
                  </a:cubicBezTo>
                  <a:cubicBezTo>
                    <a:pt x="762000" y="561975"/>
                    <a:pt x="606743" y="336233"/>
                    <a:pt x="272415" y="333375"/>
                  </a:cubicBezTo>
                  <a:lnTo>
                    <a:pt x="272415" y="457200"/>
                  </a:lnTo>
                  <a:lnTo>
                    <a:pt x="0" y="228600"/>
                  </a:lnTo>
                  <a:close/>
                </a:path>
              </a:pathLst>
            </a:custGeom>
            <a:solidFill>
              <a:srgbClr val="FF0000"/>
            </a:solidFill>
            <a:ln w="9525" cap="flat">
              <a:solidFill>
                <a:srgbClr val="FF0000"/>
              </a:solidFill>
              <a:prstDash val="solid"/>
              <a:miter/>
            </a:ln>
          </p:spPr>
          <p:txBody>
            <a:bodyPr rtlCol="0" anchor="ctr"/>
            <a:lstStyle/>
            <a:p>
              <a:r>
                <a:rPr lang="en-US" altLang="zh-CN" sz="2133" dirty="0">
                  <a:latin typeface="Calibri" panose="020F0502020204030204" pitchFamily="34" charset="0"/>
                  <a:cs typeface="Calibri" panose="020F0502020204030204" pitchFamily="34" charset="0"/>
                </a:rPr>
                <a:t>40°</a:t>
              </a:r>
              <a:endParaRPr lang="zh-CN" altLang="en-US" sz="2133" dirty="0">
                <a:latin typeface="Calibri" panose="020F0502020204030204" pitchFamily="34" charset="0"/>
                <a:cs typeface="Calibri" panose="020F0502020204030204" pitchFamily="34" charset="0"/>
              </a:endParaRPr>
            </a:p>
          </p:txBody>
        </p:sp>
      </p:grpSp>
      <p:sp>
        <p:nvSpPr>
          <p:cNvPr id="4" name="TextBox 3">
            <a:extLst>
              <a:ext uri="{FF2B5EF4-FFF2-40B4-BE49-F238E27FC236}">
                <a16:creationId xmlns:a16="http://schemas.microsoft.com/office/drawing/2014/main" id="{DE7EF120-C24E-5BBB-A941-DC7D82B8F3FD}"/>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Courtesy</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2449421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910D-0981-198C-D589-B965A0882E23}"/>
              </a:ext>
            </a:extLst>
          </p:cNvPr>
          <p:cNvSpPr>
            <a:spLocks noGrp="1"/>
          </p:cNvSpPr>
          <p:nvPr>
            <p:ph type="title"/>
          </p:nvPr>
        </p:nvSpPr>
        <p:spPr>
          <a:xfrm>
            <a:off x="2769616" y="328106"/>
            <a:ext cx="7934897" cy="508500"/>
          </a:xfrm>
        </p:spPr>
        <p:txBody>
          <a:bodyPr/>
          <a:lstStyle/>
          <a:p>
            <a:r>
              <a:rPr lang="de-CH" dirty="0"/>
              <a:t>Transport </a:t>
            </a:r>
            <a:r>
              <a:rPr lang="de-CH" dirty="0" err="1"/>
              <a:t>results</a:t>
            </a:r>
            <a:r>
              <a:rPr lang="de-CH" dirty="0"/>
              <a:t> </a:t>
            </a:r>
            <a:r>
              <a:rPr lang="de-CH" dirty="0" err="1"/>
              <a:t>comparison</a:t>
            </a:r>
            <a:endParaRPr lang="de-CH" dirty="0"/>
          </a:p>
        </p:txBody>
      </p:sp>
      <p:sp>
        <p:nvSpPr>
          <p:cNvPr id="9" name="Content Placeholder 8">
            <a:extLst>
              <a:ext uri="{FF2B5EF4-FFF2-40B4-BE49-F238E27FC236}">
                <a16:creationId xmlns:a16="http://schemas.microsoft.com/office/drawing/2014/main" id="{37F7D263-C9AA-6AB8-2635-7D4BB925BAC0}"/>
              </a:ext>
            </a:extLst>
          </p:cNvPr>
          <p:cNvSpPr>
            <a:spLocks noGrp="1"/>
          </p:cNvSpPr>
          <p:nvPr>
            <p:ph idx="1"/>
          </p:nvPr>
        </p:nvSpPr>
        <p:spPr>
          <a:xfrm>
            <a:off x="8953500" y="1672995"/>
            <a:ext cx="2779200" cy="4679951"/>
          </a:xfrm>
        </p:spPr>
        <p:txBody>
          <a:bodyPr/>
          <a:lstStyle/>
          <a:p>
            <a:pPr marL="0" indent="0">
              <a:buNone/>
            </a:pPr>
            <a:r>
              <a:rPr lang="de-CH" dirty="0" err="1"/>
              <a:t>Two</a:t>
            </a:r>
            <a:r>
              <a:rPr lang="de-CH" dirty="0"/>
              <a:t> </a:t>
            </a:r>
            <a:r>
              <a:rPr lang="de-CH" dirty="0" err="1"/>
              <a:t>configurations</a:t>
            </a:r>
            <a:r>
              <a:rPr lang="de-CH" dirty="0"/>
              <a:t> </a:t>
            </a:r>
            <a:r>
              <a:rPr lang="de-CH" dirty="0" err="1"/>
              <a:t>of</a:t>
            </a:r>
            <a:r>
              <a:rPr lang="de-CH" dirty="0"/>
              <a:t> </a:t>
            </a:r>
            <a:br>
              <a:rPr lang="de-CH" dirty="0"/>
            </a:br>
            <a:r>
              <a:rPr lang="de-CH" dirty="0"/>
              <a:t>ASK82 </a:t>
            </a:r>
            <a:r>
              <a:rPr lang="en-US" dirty="0"/>
              <a:t>+ 2 Quads</a:t>
            </a:r>
            <a:endParaRPr lang="de-CH" dirty="0"/>
          </a:p>
          <a:p>
            <a:pPr marL="0" indent="0">
              <a:buNone/>
            </a:pPr>
            <a:r>
              <a:rPr lang="de-CH" dirty="0"/>
              <a:t>-- «</a:t>
            </a:r>
            <a:r>
              <a:rPr lang="de-CH" dirty="0" err="1"/>
              <a:t>tilted</a:t>
            </a:r>
            <a:r>
              <a:rPr lang="de-CH" dirty="0"/>
              <a:t>» </a:t>
            </a:r>
            <a:r>
              <a:rPr lang="de-CH" dirty="0" err="1"/>
              <a:t>by</a:t>
            </a:r>
            <a:r>
              <a:rPr lang="de-CH" dirty="0"/>
              <a:t> 20°</a:t>
            </a:r>
          </a:p>
          <a:p>
            <a:pPr marL="0" indent="0">
              <a:buNone/>
            </a:pPr>
            <a:r>
              <a:rPr lang="de-CH" dirty="0">
                <a:solidFill>
                  <a:srgbClr val="FF0000"/>
                </a:solidFill>
              </a:rPr>
              <a:t>-- «</a:t>
            </a:r>
            <a:r>
              <a:rPr lang="de-CH" dirty="0" err="1">
                <a:solidFill>
                  <a:srgbClr val="FF0000"/>
                </a:solidFill>
              </a:rPr>
              <a:t>straight</a:t>
            </a:r>
            <a:r>
              <a:rPr lang="de-CH" dirty="0">
                <a:solidFill>
                  <a:srgbClr val="FF0000"/>
                </a:solidFill>
              </a:rPr>
              <a:t>» </a:t>
            </a:r>
          </a:p>
        </p:txBody>
      </p:sp>
      <p:pic>
        <p:nvPicPr>
          <p:cNvPr id="11" name="Picture 10">
            <a:extLst>
              <a:ext uri="{FF2B5EF4-FFF2-40B4-BE49-F238E27FC236}">
                <a16:creationId xmlns:a16="http://schemas.microsoft.com/office/drawing/2014/main" id="{CE27CECC-5774-302F-A55B-8093A0AE35CB}"/>
              </a:ext>
            </a:extLst>
          </p:cNvPr>
          <p:cNvPicPr>
            <a:picLocks noChangeAspect="1"/>
          </p:cNvPicPr>
          <p:nvPr/>
        </p:nvPicPr>
        <p:blipFill>
          <a:blip r:embed="rId2"/>
          <a:stretch>
            <a:fillRect/>
          </a:stretch>
        </p:blipFill>
        <p:spPr>
          <a:xfrm>
            <a:off x="654611" y="1228725"/>
            <a:ext cx="7862284" cy="5024944"/>
          </a:xfrm>
          <a:prstGeom prst="rect">
            <a:avLst/>
          </a:prstGeom>
        </p:spPr>
      </p:pic>
      <p:sp>
        <p:nvSpPr>
          <p:cNvPr id="12" name="TextBox 11">
            <a:extLst>
              <a:ext uri="{FF2B5EF4-FFF2-40B4-BE49-F238E27FC236}">
                <a16:creationId xmlns:a16="http://schemas.microsoft.com/office/drawing/2014/main" id="{CFC0635E-5B97-DF8A-121E-94D1570B63AC}"/>
              </a:ext>
            </a:extLst>
          </p:cNvPr>
          <p:cNvSpPr txBox="1"/>
          <p:nvPr/>
        </p:nvSpPr>
        <p:spPr>
          <a:xfrm>
            <a:off x="369634" y="3409950"/>
            <a:ext cx="228600" cy="357694"/>
          </a:xfrm>
          <a:prstGeom prst="rect">
            <a:avLst/>
          </a:prstGeom>
          <a:noFill/>
        </p:spPr>
        <p:txBody>
          <a:bodyPr wrap="none" lIns="0" tIns="0" rIns="0" bIns="0" rtlCol="0">
            <a:noAutofit/>
          </a:bodyPr>
          <a:lstStyle/>
          <a:p>
            <a:pPr algn="r" eaLnBrk="1" hangingPunct="1">
              <a:lnSpc>
                <a:spcPct val="110000"/>
              </a:lnSpc>
              <a:spcBef>
                <a:spcPct val="0"/>
              </a:spcBef>
              <a:buClr>
                <a:srgbClr val="000000"/>
              </a:buClr>
            </a:pPr>
            <a:r>
              <a:rPr lang="de-CH" sz="1800" dirty="0">
                <a:solidFill>
                  <a:srgbClr val="000000"/>
                </a:solidFill>
                <a:latin typeface="Humanst521 Lt BT" panose="020B0402020204020304" pitchFamily="34" charset="0"/>
              </a:rPr>
              <a:t>3</a:t>
            </a:r>
          </a:p>
        </p:txBody>
      </p:sp>
      <p:sp>
        <p:nvSpPr>
          <p:cNvPr id="13" name="TextBox 12">
            <a:extLst>
              <a:ext uri="{FF2B5EF4-FFF2-40B4-BE49-F238E27FC236}">
                <a16:creationId xmlns:a16="http://schemas.microsoft.com/office/drawing/2014/main" id="{08435624-6BF3-34B8-0BC8-2C5784E5358C}"/>
              </a:ext>
            </a:extLst>
          </p:cNvPr>
          <p:cNvSpPr txBox="1"/>
          <p:nvPr/>
        </p:nvSpPr>
        <p:spPr>
          <a:xfrm>
            <a:off x="369634" y="2924175"/>
            <a:ext cx="228600" cy="357694"/>
          </a:xfrm>
          <a:prstGeom prst="rect">
            <a:avLst/>
          </a:prstGeom>
          <a:noFill/>
        </p:spPr>
        <p:txBody>
          <a:bodyPr wrap="none" lIns="0" tIns="0" rIns="0" bIns="0" rtlCol="0">
            <a:noAutofit/>
          </a:bodyPr>
          <a:lstStyle/>
          <a:p>
            <a:pPr algn="r" eaLnBrk="1" hangingPunct="1">
              <a:lnSpc>
                <a:spcPct val="110000"/>
              </a:lnSpc>
              <a:spcBef>
                <a:spcPct val="0"/>
              </a:spcBef>
              <a:buClr>
                <a:srgbClr val="000000"/>
              </a:buClr>
            </a:pPr>
            <a:r>
              <a:rPr lang="de-CH" sz="1800" dirty="0">
                <a:solidFill>
                  <a:srgbClr val="000000"/>
                </a:solidFill>
                <a:latin typeface="Humanst521 Lt BT" panose="020B0402020204020304" pitchFamily="34" charset="0"/>
              </a:rPr>
              <a:t>6</a:t>
            </a:r>
          </a:p>
        </p:txBody>
      </p:sp>
      <p:sp>
        <p:nvSpPr>
          <p:cNvPr id="15" name="TextBox 14">
            <a:extLst>
              <a:ext uri="{FF2B5EF4-FFF2-40B4-BE49-F238E27FC236}">
                <a16:creationId xmlns:a16="http://schemas.microsoft.com/office/drawing/2014/main" id="{F12C551A-0406-406F-1EB0-041FC5AF12A4}"/>
              </a:ext>
            </a:extLst>
          </p:cNvPr>
          <p:cNvSpPr txBox="1"/>
          <p:nvPr/>
        </p:nvSpPr>
        <p:spPr>
          <a:xfrm>
            <a:off x="369634" y="2502441"/>
            <a:ext cx="228600" cy="357694"/>
          </a:xfrm>
          <a:prstGeom prst="rect">
            <a:avLst/>
          </a:prstGeom>
          <a:noFill/>
        </p:spPr>
        <p:txBody>
          <a:bodyPr wrap="none" lIns="0" tIns="0" rIns="0" bIns="0" rtlCol="0">
            <a:noAutofit/>
          </a:bodyPr>
          <a:lstStyle/>
          <a:p>
            <a:pPr algn="r" eaLnBrk="1" hangingPunct="1">
              <a:lnSpc>
                <a:spcPct val="110000"/>
              </a:lnSpc>
              <a:spcBef>
                <a:spcPct val="0"/>
              </a:spcBef>
              <a:buClr>
                <a:srgbClr val="000000"/>
              </a:buClr>
            </a:pPr>
            <a:r>
              <a:rPr lang="de-CH" sz="1800" dirty="0">
                <a:solidFill>
                  <a:srgbClr val="000000"/>
                </a:solidFill>
                <a:latin typeface="Humanst521 Lt BT" panose="020B0402020204020304" pitchFamily="34" charset="0"/>
              </a:rPr>
              <a:t>9</a:t>
            </a:r>
          </a:p>
        </p:txBody>
      </p:sp>
      <p:sp>
        <p:nvSpPr>
          <p:cNvPr id="16" name="TextBox 15">
            <a:extLst>
              <a:ext uri="{FF2B5EF4-FFF2-40B4-BE49-F238E27FC236}">
                <a16:creationId xmlns:a16="http://schemas.microsoft.com/office/drawing/2014/main" id="{AA8F7D79-6C73-B797-97B8-A94F2E713DC9}"/>
              </a:ext>
            </a:extLst>
          </p:cNvPr>
          <p:cNvSpPr txBox="1"/>
          <p:nvPr/>
        </p:nvSpPr>
        <p:spPr>
          <a:xfrm>
            <a:off x="386457" y="2064696"/>
            <a:ext cx="228600" cy="357694"/>
          </a:xfrm>
          <a:prstGeom prst="rect">
            <a:avLst/>
          </a:prstGeom>
          <a:noFill/>
        </p:spPr>
        <p:txBody>
          <a:bodyPr wrap="none" lIns="0" tIns="0" rIns="0" bIns="0" rtlCol="0">
            <a:noAutofit/>
          </a:bodyPr>
          <a:lstStyle/>
          <a:p>
            <a:pPr algn="r" eaLnBrk="1" hangingPunct="1">
              <a:lnSpc>
                <a:spcPct val="110000"/>
              </a:lnSpc>
              <a:spcBef>
                <a:spcPct val="0"/>
              </a:spcBef>
              <a:buClr>
                <a:srgbClr val="000000"/>
              </a:buClr>
            </a:pPr>
            <a:r>
              <a:rPr lang="de-CH" sz="1800" dirty="0">
                <a:solidFill>
                  <a:srgbClr val="000000"/>
                </a:solidFill>
                <a:latin typeface="Humanst521 Lt BT" panose="020B0402020204020304" pitchFamily="34" charset="0"/>
              </a:rPr>
              <a:t>12</a:t>
            </a:r>
          </a:p>
        </p:txBody>
      </p:sp>
      <p:sp>
        <p:nvSpPr>
          <p:cNvPr id="17" name="TextBox 16">
            <a:extLst>
              <a:ext uri="{FF2B5EF4-FFF2-40B4-BE49-F238E27FC236}">
                <a16:creationId xmlns:a16="http://schemas.microsoft.com/office/drawing/2014/main" id="{4FA37AF3-9818-FF90-1155-BCFECB46BF12}"/>
              </a:ext>
            </a:extLst>
          </p:cNvPr>
          <p:cNvSpPr txBox="1"/>
          <p:nvPr/>
        </p:nvSpPr>
        <p:spPr>
          <a:xfrm>
            <a:off x="369634" y="1626952"/>
            <a:ext cx="228600" cy="357694"/>
          </a:xfrm>
          <a:prstGeom prst="rect">
            <a:avLst/>
          </a:prstGeom>
          <a:noFill/>
        </p:spPr>
        <p:txBody>
          <a:bodyPr wrap="none" lIns="0" tIns="0" rIns="0" bIns="0" rtlCol="0">
            <a:noAutofit/>
          </a:bodyPr>
          <a:lstStyle/>
          <a:p>
            <a:pPr algn="r" eaLnBrk="1" hangingPunct="1">
              <a:lnSpc>
                <a:spcPct val="110000"/>
              </a:lnSpc>
              <a:spcBef>
                <a:spcPct val="0"/>
              </a:spcBef>
              <a:buClr>
                <a:srgbClr val="000000"/>
              </a:buClr>
            </a:pPr>
            <a:r>
              <a:rPr lang="de-CH" sz="1800" dirty="0">
                <a:solidFill>
                  <a:srgbClr val="000000"/>
                </a:solidFill>
                <a:latin typeface="Humanst521 Lt BT" panose="020B0402020204020304" pitchFamily="34" charset="0"/>
              </a:rPr>
              <a:t>15</a:t>
            </a:r>
          </a:p>
        </p:txBody>
      </p:sp>
    </p:spTree>
    <p:extLst>
      <p:ext uri="{BB962C8B-B14F-4D97-AF65-F5344CB8AC3E}">
        <p14:creationId xmlns:p14="http://schemas.microsoft.com/office/powerpoint/2010/main" val="297502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13</a:t>
            </a:fld>
            <a:endParaRPr lang="de-DE" dirty="0"/>
          </a:p>
        </p:txBody>
      </p:sp>
      <p:sp>
        <p:nvSpPr>
          <p:cNvPr id="89" name="文本框 8">
            <a:extLst>
              <a:ext uri="{FF2B5EF4-FFF2-40B4-BE49-F238E27FC236}">
                <a16:creationId xmlns:a16="http://schemas.microsoft.com/office/drawing/2014/main" id="{2A988DC8-67D6-4FE7-8586-47F2C411A98C}"/>
              </a:ext>
            </a:extLst>
          </p:cNvPr>
          <p:cNvSpPr txBox="1"/>
          <p:nvPr/>
        </p:nvSpPr>
        <p:spPr>
          <a:xfrm>
            <a:off x="1061736" y="1107283"/>
            <a:ext cx="10794905" cy="379656"/>
          </a:xfrm>
          <a:prstGeom prst="rect">
            <a:avLst/>
          </a:prstGeom>
          <a:noFill/>
        </p:spPr>
        <p:txBody>
          <a:bodyPr wrap="square" rtlCol="0">
            <a:spAutoFit/>
          </a:bodyPr>
          <a:lstStyle/>
          <a:p>
            <a:r>
              <a:rPr lang="en-US" altLang="zh-CN" sz="1867" dirty="0">
                <a:latin typeface="Times New Roman" panose="02020603050405020304" pitchFamily="18" charset="0"/>
                <a:cs typeface="Times New Roman" panose="02020603050405020304" pitchFamily="18" charset="0"/>
              </a:rPr>
              <a:t>For </a:t>
            </a:r>
            <a:r>
              <a:rPr lang="en-US" altLang="zh-CN" sz="1867" dirty="0" err="1">
                <a:latin typeface="Times New Roman" panose="02020603050405020304" pitchFamily="18" charset="0"/>
                <a:cs typeface="Times New Roman" panose="02020603050405020304" pitchFamily="18" charset="0"/>
              </a:rPr>
              <a:t>muEDM</a:t>
            </a:r>
            <a:r>
              <a:rPr lang="en-US" altLang="zh-CN" sz="1867" dirty="0">
                <a:latin typeface="Times New Roman" panose="02020603050405020304" pitchFamily="18" charset="0"/>
                <a:cs typeface="Times New Roman" panose="02020603050405020304" pitchFamily="18" charset="0"/>
              </a:rPr>
              <a:t> (straight ASK82):  Calculations of beam envelopes,  2</a:t>
            </a:r>
            <a:r>
              <a:rPr lang="en-US" altLang="zh-CN" sz="1867" baseline="30000" dirty="0">
                <a:latin typeface="Times New Roman" panose="02020603050405020304" pitchFamily="18" charset="0"/>
                <a:cs typeface="Times New Roman" panose="02020603050405020304" pitchFamily="18" charset="0"/>
              </a:rPr>
              <a:t>nd</a:t>
            </a:r>
            <a:r>
              <a:rPr lang="en-US" altLang="zh-CN" sz="1867" dirty="0">
                <a:latin typeface="Times New Roman" panose="02020603050405020304" pitchFamily="18" charset="0"/>
                <a:cs typeface="Times New Roman" panose="02020603050405020304" pitchFamily="18" charset="0"/>
              </a:rPr>
              <a:t> order calculation, </a:t>
            </a:r>
            <a:r>
              <a:rPr lang="el-GR" altLang="zh-CN" sz="1867" dirty="0">
                <a:latin typeface="Times New Roman" panose="02020603050405020304" pitchFamily="18" charset="0"/>
                <a:cs typeface="Times New Roman" panose="02020603050405020304" pitchFamily="18" charset="0"/>
              </a:rPr>
              <a:t>Δ</a:t>
            </a:r>
            <a:r>
              <a:rPr lang="en-US" altLang="zh-CN" sz="1867" dirty="0">
                <a:latin typeface="Times New Roman" panose="02020603050405020304" pitchFamily="18" charset="0"/>
                <a:cs typeface="Times New Roman" panose="02020603050405020304" pitchFamily="18" charset="0"/>
              </a:rPr>
              <a:t>p/p=0</a:t>
            </a:r>
            <a:r>
              <a:rPr lang="zh-CN" altLang="en-US" sz="1867" dirty="0">
                <a:latin typeface="Times New Roman" panose="02020603050405020304" pitchFamily="18" charset="0"/>
                <a:cs typeface="Times New Roman" panose="02020603050405020304" pitchFamily="18" charset="0"/>
              </a:rPr>
              <a:t>、</a:t>
            </a:r>
            <a:r>
              <a:rPr lang="en-US" altLang="zh-CN" sz="1867" dirty="0">
                <a:latin typeface="Times New Roman" panose="02020603050405020304" pitchFamily="18" charset="0"/>
                <a:cs typeface="Times New Roman" panose="02020603050405020304" pitchFamily="18" charset="0"/>
              </a:rPr>
              <a:t>1</a:t>
            </a:r>
            <a:r>
              <a:rPr lang="zh-CN" altLang="en-US" sz="1867" dirty="0">
                <a:latin typeface="Times New Roman" panose="02020603050405020304" pitchFamily="18" charset="0"/>
                <a:cs typeface="Times New Roman" panose="02020603050405020304" pitchFamily="18" charset="0"/>
              </a:rPr>
              <a:t>、</a:t>
            </a:r>
            <a:r>
              <a:rPr lang="en-US" altLang="zh-CN" sz="1867" dirty="0">
                <a:latin typeface="Times New Roman" panose="02020603050405020304" pitchFamily="18" charset="0"/>
                <a:cs typeface="Times New Roman" panose="02020603050405020304" pitchFamily="18" charset="0"/>
              </a:rPr>
              <a:t>2</a:t>
            </a:r>
            <a:r>
              <a:rPr lang="zh-CN" altLang="en-US" sz="1867" dirty="0">
                <a:latin typeface="Times New Roman" panose="02020603050405020304" pitchFamily="18" charset="0"/>
                <a:cs typeface="Times New Roman" panose="02020603050405020304" pitchFamily="18" charset="0"/>
              </a:rPr>
              <a:t>、</a:t>
            </a:r>
            <a:r>
              <a:rPr lang="en-US" altLang="zh-CN" sz="1867" dirty="0">
                <a:latin typeface="Times New Roman" panose="02020603050405020304" pitchFamily="18" charset="0"/>
                <a:cs typeface="Times New Roman" panose="02020603050405020304" pitchFamily="18" charset="0"/>
              </a:rPr>
              <a:t>3%</a:t>
            </a:r>
            <a:endParaRPr lang="zh-CN" altLang="en-US" sz="1867" dirty="0">
              <a:latin typeface="Times New Roman" panose="02020603050405020304" pitchFamily="18" charset="0"/>
              <a:cs typeface="Times New Roman" panose="02020603050405020304" pitchFamily="18" charset="0"/>
            </a:endParaRPr>
          </a:p>
        </p:txBody>
      </p:sp>
      <p:pic>
        <p:nvPicPr>
          <p:cNvPr id="9" name="图片 4">
            <a:extLst>
              <a:ext uri="{FF2B5EF4-FFF2-40B4-BE49-F238E27FC236}">
                <a16:creationId xmlns:a16="http://schemas.microsoft.com/office/drawing/2014/main" id="{FAD48030-BC7F-4852-8415-FC394A6C7F7E}"/>
              </a:ext>
            </a:extLst>
          </p:cNvPr>
          <p:cNvPicPr>
            <a:picLocks noChangeAspect="1"/>
          </p:cNvPicPr>
          <p:nvPr/>
        </p:nvPicPr>
        <p:blipFill rotWithShape="1">
          <a:blip r:embed="rId3"/>
          <a:srcRect r="28848"/>
          <a:stretch/>
        </p:blipFill>
        <p:spPr>
          <a:xfrm>
            <a:off x="2991727" y="1804960"/>
            <a:ext cx="5376597" cy="4819041"/>
          </a:xfrm>
          <a:prstGeom prst="rect">
            <a:avLst/>
          </a:prstGeom>
        </p:spPr>
      </p:pic>
      <p:cxnSp>
        <p:nvCxnSpPr>
          <p:cNvPr id="13" name="直接箭头连接符 6">
            <a:extLst>
              <a:ext uri="{FF2B5EF4-FFF2-40B4-BE49-F238E27FC236}">
                <a16:creationId xmlns:a16="http://schemas.microsoft.com/office/drawing/2014/main" id="{DB728907-65D2-48F2-9CB6-5AC2BAB1B2AA}"/>
              </a:ext>
            </a:extLst>
          </p:cNvPr>
          <p:cNvCxnSpPr>
            <a:cxnSpLocks noChangeAspect="1"/>
          </p:cNvCxnSpPr>
          <p:nvPr/>
        </p:nvCxnSpPr>
        <p:spPr>
          <a:xfrm>
            <a:off x="5586749" y="3332990"/>
            <a:ext cx="0" cy="77862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4" name="图片 21">
            <a:extLst>
              <a:ext uri="{FF2B5EF4-FFF2-40B4-BE49-F238E27FC236}">
                <a16:creationId xmlns:a16="http://schemas.microsoft.com/office/drawing/2014/main" id="{B01CC9C3-9A7B-48B0-A23B-5C58E414C5E8}"/>
              </a:ext>
            </a:extLst>
          </p:cNvPr>
          <p:cNvPicPr>
            <a:picLocks noChangeAspect="1"/>
          </p:cNvPicPr>
          <p:nvPr/>
        </p:nvPicPr>
        <p:blipFill>
          <a:blip r:embed="rId4"/>
          <a:srcRect/>
          <a:stretch/>
        </p:blipFill>
        <p:spPr>
          <a:xfrm>
            <a:off x="8654199" y="2975253"/>
            <a:ext cx="3332860" cy="2673532"/>
          </a:xfrm>
          <a:prstGeom prst="rect">
            <a:avLst/>
          </a:prstGeom>
        </p:spPr>
      </p:pic>
      <p:grpSp>
        <p:nvGrpSpPr>
          <p:cNvPr id="35" name="组合 34">
            <a:extLst>
              <a:ext uri="{FF2B5EF4-FFF2-40B4-BE49-F238E27FC236}">
                <a16:creationId xmlns:a16="http://schemas.microsoft.com/office/drawing/2014/main" id="{78710024-70B6-C8F0-F72D-89FEC0D28CD4}"/>
              </a:ext>
            </a:extLst>
          </p:cNvPr>
          <p:cNvGrpSpPr/>
          <p:nvPr/>
        </p:nvGrpSpPr>
        <p:grpSpPr>
          <a:xfrm>
            <a:off x="389814" y="2650976"/>
            <a:ext cx="2178743" cy="3338904"/>
            <a:chOff x="292360" y="1988232"/>
            <a:chExt cx="1634057" cy="2504178"/>
          </a:xfrm>
        </p:grpSpPr>
        <p:cxnSp>
          <p:nvCxnSpPr>
            <p:cNvPr id="4" name="直接连接符 50">
              <a:extLst>
                <a:ext uri="{FF2B5EF4-FFF2-40B4-BE49-F238E27FC236}">
                  <a16:creationId xmlns:a16="http://schemas.microsoft.com/office/drawing/2014/main" id="{9AC77719-5336-0C4B-7DF4-BC51E3A35658}"/>
                </a:ext>
              </a:extLst>
            </p:cNvPr>
            <p:cNvCxnSpPr>
              <a:cxnSpLocks/>
            </p:cNvCxnSpPr>
            <p:nvPr/>
          </p:nvCxnSpPr>
          <p:spPr>
            <a:xfrm rot="6300000">
              <a:off x="558493" y="3602994"/>
              <a:ext cx="1452637"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1">
              <a:extLst>
                <a:ext uri="{FF2B5EF4-FFF2-40B4-BE49-F238E27FC236}">
                  <a16:creationId xmlns:a16="http://schemas.microsoft.com/office/drawing/2014/main" id="{4B6A9247-4A59-E620-B390-E1FF8C37AD5B}"/>
                </a:ext>
              </a:extLst>
            </p:cNvPr>
            <p:cNvCxnSpPr>
              <a:cxnSpLocks/>
            </p:cNvCxnSpPr>
            <p:nvPr/>
          </p:nvCxnSpPr>
          <p:spPr>
            <a:xfrm>
              <a:off x="294441" y="2085190"/>
              <a:ext cx="1068116"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grpSp>
          <p:nvGrpSpPr>
            <p:cNvPr id="7" name="组合 52">
              <a:extLst>
                <a:ext uri="{FF2B5EF4-FFF2-40B4-BE49-F238E27FC236}">
                  <a16:creationId xmlns:a16="http://schemas.microsoft.com/office/drawing/2014/main" id="{A8A3D2D8-7056-0ACF-7D9E-BABD47B4441E}"/>
                </a:ext>
              </a:extLst>
            </p:cNvPr>
            <p:cNvGrpSpPr/>
            <p:nvPr/>
          </p:nvGrpSpPr>
          <p:grpSpPr>
            <a:xfrm rot="20400000">
              <a:off x="1010031" y="3443263"/>
              <a:ext cx="536805" cy="310866"/>
              <a:chOff x="2492370" y="3166359"/>
              <a:chExt cx="904629" cy="523875"/>
            </a:xfrm>
          </p:grpSpPr>
          <p:sp>
            <p:nvSpPr>
              <p:cNvPr id="33" name="矩形: 圆角 53">
                <a:extLst>
                  <a:ext uri="{FF2B5EF4-FFF2-40B4-BE49-F238E27FC236}">
                    <a16:creationId xmlns:a16="http://schemas.microsoft.com/office/drawing/2014/main" id="{067E547C-8418-D225-AC26-411FC31C675C}"/>
                  </a:ext>
                </a:extLst>
              </p:cNvPr>
              <p:cNvSpPr/>
              <p:nvPr/>
            </p:nvSpPr>
            <p:spPr>
              <a:xfrm rot="7500000">
                <a:off x="2682748"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34" name="矩形 54">
                <a:extLst>
                  <a:ext uri="{FF2B5EF4-FFF2-40B4-BE49-F238E27FC236}">
                    <a16:creationId xmlns:a16="http://schemas.microsoft.com/office/drawing/2014/main" id="{3BC43DE0-12E1-BF75-01E6-A38B190985A5}"/>
                  </a:ext>
                </a:extLst>
              </p:cNvPr>
              <p:cNvSpPr/>
              <p:nvPr/>
            </p:nvSpPr>
            <p:spPr>
              <a:xfrm rot="7500000">
                <a:off x="2782685"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grpSp>
        <p:cxnSp>
          <p:nvCxnSpPr>
            <p:cNvPr id="8" name="直接连接符 56">
              <a:extLst>
                <a:ext uri="{FF2B5EF4-FFF2-40B4-BE49-F238E27FC236}">
                  <a16:creationId xmlns:a16="http://schemas.microsoft.com/office/drawing/2014/main" id="{B331B4D3-C5EE-2F7B-48C2-F2C1B845A2B0}"/>
                </a:ext>
              </a:extLst>
            </p:cNvPr>
            <p:cNvCxnSpPr>
              <a:cxnSpLocks/>
            </p:cNvCxnSpPr>
            <p:nvPr/>
          </p:nvCxnSpPr>
          <p:spPr>
            <a:xfrm rot="480000">
              <a:off x="292360" y="2114922"/>
              <a:ext cx="427246"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57">
              <a:extLst>
                <a:ext uri="{FF2B5EF4-FFF2-40B4-BE49-F238E27FC236}">
                  <a16:creationId xmlns:a16="http://schemas.microsoft.com/office/drawing/2014/main" id="{2D57703A-02C8-28F4-7206-BFD93016127F}"/>
                </a:ext>
              </a:extLst>
            </p:cNvPr>
            <p:cNvCxnSpPr>
              <a:cxnSpLocks/>
            </p:cNvCxnSpPr>
            <p:nvPr/>
          </p:nvCxnSpPr>
          <p:spPr>
            <a:xfrm rot="2700000">
              <a:off x="561106" y="2522290"/>
              <a:ext cx="10681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58">
              <a:extLst>
                <a:ext uri="{FF2B5EF4-FFF2-40B4-BE49-F238E27FC236}">
                  <a16:creationId xmlns:a16="http://schemas.microsoft.com/office/drawing/2014/main" id="{0D2300A5-5BF1-FA96-0099-D94ADC8CDC5D}"/>
                </a:ext>
              </a:extLst>
            </p:cNvPr>
            <p:cNvCxnSpPr>
              <a:cxnSpLocks/>
            </p:cNvCxnSpPr>
            <p:nvPr/>
          </p:nvCxnSpPr>
          <p:spPr>
            <a:xfrm rot="6300000">
              <a:off x="1002205" y="3261025"/>
              <a:ext cx="7476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84">
              <a:extLst>
                <a:ext uri="{FF2B5EF4-FFF2-40B4-BE49-F238E27FC236}">
                  <a16:creationId xmlns:a16="http://schemas.microsoft.com/office/drawing/2014/main" id="{697D72DA-DB0F-8398-7716-E95044A079BA}"/>
                </a:ext>
              </a:extLst>
            </p:cNvPr>
            <p:cNvSpPr txBox="1"/>
            <p:nvPr/>
          </p:nvSpPr>
          <p:spPr>
            <a:xfrm rot="20788076">
              <a:off x="1241102" y="4065025"/>
              <a:ext cx="338498" cy="268532"/>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cxnSp>
          <p:nvCxnSpPr>
            <p:cNvPr id="31" name="直接连接符 59">
              <a:extLst>
                <a:ext uri="{FF2B5EF4-FFF2-40B4-BE49-F238E27FC236}">
                  <a16:creationId xmlns:a16="http://schemas.microsoft.com/office/drawing/2014/main" id="{3783080C-CAF9-3F4A-1634-939AADC86557}"/>
                </a:ext>
              </a:extLst>
            </p:cNvPr>
            <p:cNvCxnSpPr>
              <a:cxnSpLocks/>
            </p:cNvCxnSpPr>
            <p:nvPr/>
          </p:nvCxnSpPr>
          <p:spPr>
            <a:xfrm rot="3900000">
              <a:off x="1068964" y="3960943"/>
              <a:ext cx="747681"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2" name="Rounded Rectangle 87">
              <a:extLst>
                <a:ext uri="{FF2B5EF4-FFF2-40B4-BE49-F238E27FC236}">
                  <a16:creationId xmlns:a16="http://schemas.microsoft.com/office/drawing/2014/main" id="{7912E2F2-5079-CF47-6EB4-0C12177189B1}"/>
                </a:ext>
              </a:extLst>
            </p:cNvPr>
            <p:cNvSpPr/>
            <p:nvPr/>
          </p:nvSpPr>
          <p:spPr bwMode="auto">
            <a:xfrm rot="20100000">
              <a:off x="1327391" y="4226808"/>
              <a:ext cx="599026" cy="265602"/>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MIXE</a:t>
              </a:r>
              <a:endParaRPr lang="de-CH" dirty="0">
                <a:latin typeface="Times" charset="0"/>
              </a:endParaRPr>
            </a:p>
          </p:txBody>
        </p:sp>
        <p:cxnSp>
          <p:nvCxnSpPr>
            <p:cNvPr id="21" name="直接连接符 3">
              <a:extLst>
                <a:ext uri="{FF2B5EF4-FFF2-40B4-BE49-F238E27FC236}">
                  <a16:creationId xmlns:a16="http://schemas.microsoft.com/office/drawing/2014/main" id="{3B6F9B98-3ED0-4F16-A248-9F9FEDD89A15}"/>
                </a:ext>
              </a:extLst>
            </p:cNvPr>
            <p:cNvCxnSpPr>
              <a:cxnSpLocks/>
            </p:cNvCxnSpPr>
            <p:nvPr/>
          </p:nvCxnSpPr>
          <p:spPr>
            <a:xfrm rot="900000">
              <a:off x="1163548" y="3242482"/>
              <a:ext cx="424995" cy="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grpSp>
        <p:nvGrpSpPr>
          <p:cNvPr id="2" name="组合 1">
            <a:extLst>
              <a:ext uri="{FF2B5EF4-FFF2-40B4-BE49-F238E27FC236}">
                <a16:creationId xmlns:a16="http://schemas.microsoft.com/office/drawing/2014/main" id="{35471D0A-309E-AC16-214D-4B801A2449A5}"/>
              </a:ext>
            </a:extLst>
          </p:cNvPr>
          <p:cNvGrpSpPr>
            <a:grpSpLocks noChangeAspect="1"/>
          </p:cNvGrpSpPr>
          <p:nvPr/>
        </p:nvGrpSpPr>
        <p:grpSpPr>
          <a:xfrm>
            <a:off x="2326227" y="2084873"/>
            <a:ext cx="639376" cy="4597967"/>
            <a:chOff x="4356114" y="1505283"/>
            <a:chExt cx="453594" cy="3156370"/>
          </a:xfrm>
        </p:grpSpPr>
        <p:grpSp>
          <p:nvGrpSpPr>
            <p:cNvPr id="12" name="组合 11">
              <a:extLst>
                <a:ext uri="{FF2B5EF4-FFF2-40B4-BE49-F238E27FC236}">
                  <a16:creationId xmlns:a16="http://schemas.microsoft.com/office/drawing/2014/main" id="{9F3F81B6-601B-242B-B907-257B14091DAC}"/>
                </a:ext>
              </a:extLst>
            </p:cNvPr>
            <p:cNvGrpSpPr/>
            <p:nvPr/>
          </p:nvGrpSpPr>
          <p:grpSpPr>
            <a:xfrm>
              <a:off x="4533136" y="1505283"/>
              <a:ext cx="276572" cy="3156370"/>
              <a:chOff x="4208753" y="1505283"/>
              <a:chExt cx="276572" cy="3156370"/>
            </a:xfrm>
          </p:grpSpPr>
          <p:sp>
            <p:nvSpPr>
              <p:cNvPr id="15" name="文本框 14">
                <a:extLst>
                  <a:ext uri="{FF2B5EF4-FFF2-40B4-BE49-F238E27FC236}">
                    <a16:creationId xmlns:a16="http://schemas.microsoft.com/office/drawing/2014/main" id="{7B84E380-7CF9-6DE4-C51A-6A0311DE522D}"/>
                  </a:ext>
                </a:extLst>
              </p:cNvPr>
              <p:cNvSpPr txBox="1"/>
              <p:nvPr/>
            </p:nvSpPr>
            <p:spPr>
              <a:xfrm>
                <a:off x="4265095" y="3259659"/>
                <a:ext cx="203790"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953E6F35-F0F7-CB82-46E6-91D00290199A}"/>
                  </a:ext>
                </a:extLst>
              </p:cNvPr>
              <p:cNvSpPr txBox="1"/>
              <p:nvPr/>
            </p:nvSpPr>
            <p:spPr>
              <a:xfrm>
                <a:off x="4265095" y="3552055"/>
                <a:ext cx="203790"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2B837F86-E0E8-2A1A-F67F-E3F183406E0C}"/>
                  </a:ext>
                </a:extLst>
              </p:cNvPr>
              <p:cNvSpPr txBox="1"/>
              <p:nvPr/>
            </p:nvSpPr>
            <p:spPr>
              <a:xfrm>
                <a:off x="4208753" y="3844451"/>
                <a:ext cx="276572"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78339ADC-92F4-713D-BB9A-C26B297875D5}"/>
                  </a:ext>
                </a:extLst>
              </p:cNvPr>
              <p:cNvSpPr txBox="1"/>
              <p:nvPr/>
            </p:nvSpPr>
            <p:spPr>
              <a:xfrm>
                <a:off x="4208753" y="4136847"/>
                <a:ext cx="276572"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CC6276CB-4918-4AEF-D3FE-3260359F0EF1}"/>
                  </a:ext>
                </a:extLst>
              </p:cNvPr>
              <p:cNvSpPr txBox="1"/>
              <p:nvPr/>
            </p:nvSpPr>
            <p:spPr>
              <a:xfrm>
                <a:off x="4208753" y="4429246"/>
                <a:ext cx="276572"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915D3A74-8314-FB0C-2E76-0A20D455C984}"/>
                  </a:ext>
                </a:extLst>
              </p:cNvPr>
              <p:cNvSpPr txBox="1"/>
              <p:nvPr/>
            </p:nvSpPr>
            <p:spPr>
              <a:xfrm>
                <a:off x="4265095" y="2967263"/>
                <a:ext cx="203790"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1E3CABED-E2E7-C349-6A52-946AD26D26A9}"/>
                  </a:ext>
                </a:extLst>
              </p:cNvPr>
              <p:cNvSpPr txBox="1"/>
              <p:nvPr/>
            </p:nvSpPr>
            <p:spPr>
              <a:xfrm>
                <a:off x="4208753" y="1505283"/>
                <a:ext cx="276572"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3574D3E2-713A-13A2-42F6-ECD3EDB7BA6C}"/>
                  </a:ext>
                </a:extLst>
              </p:cNvPr>
              <p:cNvSpPr txBox="1"/>
              <p:nvPr/>
            </p:nvSpPr>
            <p:spPr>
              <a:xfrm>
                <a:off x="4208753" y="1797679"/>
                <a:ext cx="276572"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AC30F5D8-2B0C-AC61-596E-A362402A3328}"/>
                  </a:ext>
                </a:extLst>
              </p:cNvPr>
              <p:cNvSpPr txBox="1"/>
              <p:nvPr/>
            </p:nvSpPr>
            <p:spPr>
              <a:xfrm>
                <a:off x="4208753" y="2090075"/>
                <a:ext cx="276572"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7C6BCFCC-077A-61EA-F509-7073E5345928}"/>
                  </a:ext>
                </a:extLst>
              </p:cNvPr>
              <p:cNvSpPr txBox="1"/>
              <p:nvPr/>
            </p:nvSpPr>
            <p:spPr>
              <a:xfrm>
                <a:off x="4265095" y="2382471"/>
                <a:ext cx="203790"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0D52279E-A682-DF5D-58AF-70B6061840F0}"/>
                  </a:ext>
                </a:extLst>
              </p:cNvPr>
              <p:cNvSpPr txBox="1"/>
              <p:nvPr/>
            </p:nvSpPr>
            <p:spPr>
              <a:xfrm>
                <a:off x="4265095" y="2674867"/>
                <a:ext cx="203790" cy="23240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grpSp>
        <p:sp>
          <p:nvSpPr>
            <p:cNvPr id="14" name="文本框 13">
              <a:extLst>
                <a:ext uri="{FF2B5EF4-FFF2-40B4-BE49-F238E27FC236}">
                  <a16:creationId xmlns:a16="http://schemas.microsoft.com/office/drawing/2014/main" id="{4B48E78B-A55D-674C-7F9E-CEB87C3F71D5}"/>
                </a:ext>
              </a:extLst>
            </p:cNvPr>
            <p:cNvSpPr txBox="1"/>
            <p:nvPr/>
          </p:nvSpPr>
          <p:spPr>
            <a:xfrm rot="5400000">
              <a:off x="4029719" y="3184966"/>
              <a:ext cx="914400"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err="1">
                  <a:solidFill>
                    <a:srgbClr val="000000"/>
                  </a:solidFill>
                  <a:latin typeface="Times New Roman" panose="02020603050405020304" pitchFamily="18" charset="0"/>
                  <a:cs typeface="Times New Roman" panose="02020603050405020304" pitchFamily="18" charset="0"/>
                </a:rPr>
                <a:t>XY</a:t>
              </a:r>
              <a:r>
                <a:rPr lang="en-US" altLang="zh-CN" sz="1867" dirty="0">
                  <a:solidFill>
                    <a:srgbClr val="000000"/>
                  </a:solidFill>
                  <a:latin typeface="Times New Roman" panose="02020603050405020304" pitchFamily="18" charset="0"/>
                  <a:cs typeface="Times New Roman" panose="02020603050405020304" pitchFamily="18" charset="0"/>
                </a:rPr>
                <a:t> [cm]</a:t>
              </a:r>
            </a:p>
          </p:txBody>
        </p:sp>
      </p:grpSp>
      <p:grpSp>
        <p:nvGrpSpPr>
          <p:cNvPr id="29" name="组合 28">
            <a:extLst>
              <a:ext uri="{FF2B5EF4-FFF2-40B4-BE49-F238E27FC236}">
                <a16:creationId xmlns:a16="http://schemas.microsoft.com/office/drawing/2014/main" id="{722F37B3-4F3F-CE4F-4DDE-30698C1F7ECC}"/>
              </a:ext>
            </a:extLst>
          </p:cNvPr>
          <p:cNvGrpSpPr>
            <a:grpSpLocks noChangeAspect="1"/>
          </p:cNvGrpSpPr>
          <p:nvPr/>
        </p:nvGrpSpPr>
        <p:grpSpPr>
          <a:xfrm>
            <a:off x="8016643" y="4478328"/>
            <a:ext cx="767656" cy="639867"/>
            <a:chOff x="8206312" y="3115426"/>
            <a:chExt cx="575742" cy="464367"/>
          </a:xfrm>
        </p:grpSpPr>
        <p:sp>
          <p:nvSpPr>
            <p:cNvPr id="30" name="文本框 29">
              <a:extLst>
                <a:ext uri="{FF2B5EF4-FFF2-40B4-BE49-F238E27FC236}">
                  <a16:creationId xmlns:a16="http://schemas.microsoft.com/office/drawing/2014/main" id="{C015765A-310E-1DEB-14C6-C5751233D71E}"/>
                </a:ext>
              </a:extLst>
            </p:cNvPr>
            <p:cNvSpPr txBox="1"/>
            <p:nvPr/>
          </p:nvSpPr>
          <p:spPr>
            <a:xfrm>
              <a:off x="8206312" y="3318183"/>
              <a:ext cx="575742"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a:solidFill>
                    <a:srgbClr val="000000"/>
                  </a:solidFill>
                  <a:latin typeface="Times New Roman" panose="02020603050405020304" pitchFamily="18" charset="0"/>
                  <a:cs typeface="Times New Roman" panose="02020603050405020304" pitchFamily="18" charset="0"/>
                </a:rPr>
                <a:t>S [cm]</a:t>
              </a:r>
            </a:p>
          </p:txBody>
        </p:sp>
        <p:sp>
          <p:nvSpPr>
            <p:cNvPr id="36" name="文本框 35">
              <a:extLst>
                <a:ext uri="{FF2B5EF4-FFF2-40B4-BE49-F238E27FC236}">
                  <a16:creationId xmlns:a16="http://schemas.microsoft.com/office/drawing/2014/main" id="{644835BD-13F7-E605-38F0-3A411C63BB14}"/>
                </a:ext>
              </a:extLst>
            </p:cNvPr>
            <p:cNvSpPr txBox="1"/>
            <p:nvPr/>
          </p:nvSpPr>
          <p:spPr>
            <a:xfrm>
              <a:off x="8266047" y="3115426"/>
              <a:ext cx="292388" cy="245697"/>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grpSp>
      <p:sp>
        <p:nvSpPr>
          <p:cNvPr id="38" name="文本框 37">
            <a:extLst>
              <a:ext uri="{FF2B5EF4-FFF2-40B4-BE49-F238E27FC236}">
                <a16:creationId xmlns:a16="http://schemas.microsoft.com/office/drawing/2014/main" id="{536BF2F4-E3E5-3C28-05EA-AE6874F5E476}"/>
              </a:ext>
            </a:extLst>
          </p:cNvPr>
          <p:cNvSpPr txBox="1"/>
          <p:nvPr/>
        </p:nvSpPr>
        <p:spPr>
          <a:xfrm>
            <a:off x="668992" y="3959840"/>
            <a:ext cx="935765" cy="379656"/>
          </a:xfrm>
          <a:prstGeom prst="rect">
            <a:avLst/>
          </a:prstGeom>
          <a:noFill/>
        </p:spPr>
        <p:txBody>
          <a:bodyPr wrap="square">
            <a:spAutoFit/>
          </a:bodyPr>
          <a:lstStyle/>
          <a:p>
            <a:r>
              <a:rPr lang="en-US" altLang="zh-CN" sz="1867" kern="0" dirty="0" err="1">
                <a:latin typeface="Times New Roman" panose="02020603050405020304" pitchFamily="18" charset="0"/>
                <a:ea typeface="宋体" panose="02010600030101010101" pitchFamily="2" charset="-122"/>
              </a:rPr>
              <a:t>FS81</a:t>
            </a:r>
            <a:endParaRPr lang="zh-CN" altLang="en-US" sz="1867" dirty="0"/>
          </a:p>
        </p:txBody>
      </p:sp>
      <p:sp>
        <p:nvSpPr>
          <p:cNvPr id="39" name="文本框 38">
            <a:extLst>
              <a:ext uri="{FF2B5EF4-FFF2-40B4-BE49-F238E27FC236}">
                <a16:creationId xmlns:a16="http://schemas.microsoft.com/office/drawing/2014/main" id="{F9DC4103-8A92-DF79-0E96-91862579D7E2}"/>
              </a:ext>
            </a:extLst>
          </p:cNvPr>
          <p:cNvSpPr txBox="1"/>
          <p:nvPr/>
        </p:nvSpPr>
        <p:spPr>
          <a:xfrm>
            <a:off x="4367808" y="5307734"/>
            <a:ext cx="1607840" cy="33855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p/p = 3%</a:t>
            </a:r>
            <a:endParaRPr lang="zh-CN" altLang="en-US" dirty="0"/>
          </a:p>
        </p:txBody>
      </p:sp>
      <p:sp>
        <p:nvSpPr>
          <p:cNvPr id="40" name="文本框 39">
            <a:extLst>
              <a:ext uri="{FF2B5EF4-FFF2-40B4-BE49-F238E27FC236}">
                <a16:creationId xmlns:a16="http://schemas.microsoft.com/office/drawing/2014/main" id="{E00D7201-D5D0-F833-12BA-6073BD9B48DC}"/>
              </a:ext>
            </a:extLst>
          </p:cNvPr>
          <p:cNvSpPr txBox="1"/>
          <p:nvPr/>
        </p:nvSpPr>
        <p:spPr>
          <a:xfrm>
            <a:off x="4367808" y="4976618"/>
            <a:ext cx="1607840" cy="33855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p/p = 2%</a:t>
            </a:r>
            <a:endParaRPr lang="zh-CN" altLang="en-US" dirty="0"/>
          </a:p>
        </p:txBody>
      </p:sp>
      <p:sp>
        <p:nvSpPr>
          <p:cNvPr id="41" name="文本框 40">
            <a:extLst>
              <a:ext uri="{FF2B5EF4-FFF2-40B4-BE49-F238E27FC236}">
                <a16:creationId xmlns:a16="http://schemas.microsoft.com/office/drawing/2014/main" id="{92ECE7BC-3F8F-73AD-05AD-DE2E3EDAC96F}"/>
              </a:ext>
            </a:extLst>
          </p:cNvPr>
          <p:cNvSpPr txBox="1"/>
          <p:nvPr/>
        </p:nvSpPr>
        <p:spPr>
          <a:xfrm>
            <a:off x="4375403" y="4645362"/>
            <a:ext cx="1607840" cy="33855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p/p =1%</a:t>
            </a:r>
            <a:endParaRPr lang="zh-CN" altLang="en-US" dirty="0"/>
          </a:p>
        </p:txBody>
      </p:sp>
      <p:sp>
        <p:nvSpPr>
          <p:cNvPr id="42" name="TextBox 41">
            <a:extLst>
              <a:ext uri="{FF2B5EF4-FFF2-40B4-BE49-F238E27FC236}">
                <a16:creationId xmlns:a16="http://schemas.microsoft.com/office/drawing/2014/main" id="{5EE035B2-C6CA-9901-AFBD-20CFD4A0D506}"/>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Courtesy</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453081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14</a:t>
            </a:fld>
            <a:endParaRPr lang="de-DE" dirty="0"/>
          </a:p>
        </p:txBody>
      </p:sp>
      <p:sp>
        <p:nvSpPr>
          <p:cNvPr id="89" name="文本框 8">
            <a:extLst>
              <a:ext uri="{FF2B5EF4-FFF2-40B4-BE49-F238E27FC236}">
                <a16:creationId xmlns:a16="http://schemas.microsoft.com/office/drawing/2014/main" id="{2A988DC8-67D6-4FE7-8586-47F2C411A98C}"/>
              </a:ext>
            </a:extLst>
          </p:cNvPr>
          <p:cNvSpPr txBox="1"/>
          <p:nvPr/>
        </p:nvSpPr>
        <p:spPr>
          <a:xfrm>
            <a:off x="1061735" y="1107283"/>
            <a:ext cx="10890916" cy="666977"/>
          </a:xfrm>
          <a:prstGeom prst="rect">
            <a:avLst/>
          </a:prstGeom>
          <a:noFill/>
        </p:spPr>
        <p:txBody>
          <a:bodyPr wrap="square" rtlCol="0">
            <a:spAutoFit/>
          </a:bodyPr>
          <a:lstStyle/>
          <a:p>
            <a:r>
              <a:rPr lang="en-US" altLang="zh-CN" sz="1867" dirty="0">
                <a:latin typeface="Times New Roman" panose="02020603050405020304" pitchFamily="18" charset="0"/>
                <a:cs typeface="Times New Roman" panose="02020603050405020304" pitchFamily="18" charset="0"/>
              </a:rPr>
              <a:t>For </a:t>
            </a:r>
            <a:r>
              <a:rPr lang="en-US" altLang="zh-CN" sz="1867" dirty="0" err="1">
                <a:latin typeface="Times New Roman" panose="02020603050405020304" pitchFamily="18" charset="0"/>
                <a:cs typeface="Times New Roman" panose="02020603050405020304" pitchFamily="18" charset="0"/>
              </a:rPr>
              <a:t>muEDM</a:t>
            </a:r>
            <a:r>
              <a:rPr lang="en-US" altLang="zh-CN" sz="1867" dirty="0">
                <a:latin typeface="Times New Roman" panose="02020603050405020304" pitchFamily="18" charset="0"/>
                <a:cs typeface="Times New Roman" panose="02020603050405020304" pitchFamily="18" charset="0"/>
              </a:rPr>
              <a:t> (straight ASK82):  Calculations of beam distribution on slit and end separately, 2</a:t>
            </a:r>
            <a:r>
              <a:rPr lang="en-US" altLang="zh-CN" sz="1867" baseline="30000" dirty="0">
                <a:latin typeface="Times New Roman" panose="02020603050405020304" pitchFamily="18" charset="0"/>
                <a:cs typeface="Times New Roman" panose="02020603050405020304" pitchFamily="18" charset="0"/>
              </a:rPr>
              <a:t>nd</a:t>
            </a:r>
            <a:r>
              <a:rPr lang="en-US" altLang="zh-CN" sz="1867" dirty="0">
                <a:latin typeface="Times New Roman" panose="02020603050405020304" pitchFamily="18" charset="0"/>
                <a:cs typeface="Times New Roman" panose="02020603050405020304" pitchFamily="18" charset="0"/>
              </a:rPr>
              <a:t> order calculation</a:t>
            </a:r>
            <a:endParaRPr lang="zh-CN" altLang="en-US" sz="1867" dirty="0">
              <a:latin typeface="Times New Roman" panose="02020603050405020304" pitchFamily="18" charset="0"/>
              <a:cs typeface="Times New Roman" panose="02020603050405020304" pitchFamily="18" charset="0"/>
            </a:endParaRPr>
          </a:p>
        </p:txBody>
      </p:sp>
      <p:pic>
        <p:nvPicPr>
          <p:cNvPr id="24" name="图片 21">
            <a:extLst>
              <a:ext uri="{FF2B5EF4-FFF2-40B4-BE49-F238E27FC236}">
                <a16:creationId xmlns:a16="http://schemas.microsoft.com/office/drawing/2014/main" id="{B01CC9C3-9A7B-48B0-A23B-5C58E414C5E8}"/>
              </a:ext>
            </a:extLst>
          </p:cNvPr>
          <p:cNvPicPr>
            <a:picLocks noChangeAspect="1"/>
          </p:cNvPicPr>
          <p:nvPr/>
        </p:nvPicPr>
        <p:blipFill>
          <a:blip r:embed="rId3"/>
          <a:srcRect/>
          <a:stretch/>
        </p:blipFill>
        <p:spPr>
          <a:xfrm>
            <a:off x="3266259" y="2037096"/>
            <a:ext cx="2812359" cy="2256000"/>
          </a:xfrm>
          <a:prstGeom prst="rect">
            <a:avLst/>
          </a:prstGeom>
        </p:spPr>
      </p:pic>
      <p:pic>
        <p:nvPicPr>
          <p:cNvPr id="25" name="图片 25">
            <a:extLst>
              <a:ext uri="{FF2B5EF4-FFF2-40B4-BE49-F238E27FC236}">
                <a16:creationId xmlns:a16="http://schemas.microsoft.com/office/drawing/2014/main" id="{722DBC42-8D35-40AC-BA22-37CA9D473F53}"/>
              </a:ext>
            </a:extLst>
          </p:cNvPr>
          <p:cNvPicPr>
            <a:picLocks noChangeAspect="1"/>
          </p:cNvPicPr>
          <p:nvPr/>
        </p:nvPicPr>
        <p:blipFill>
          <a:blip r:embed="rId4"/>
          <a:srcRect/>
          <a:stretch/>
        </p:blipFill>
        <p:spPr>
          <a:xfrm>
            <a:off x="3266259" y="4334259"/>
            <a:ext cx="2812357" cy="2256000"/>
          </a:xfrm>
          <a:prstGeom prst="rect">
            <a:avLst/>
          </a:prstGeom>
        </p:spPr>
      </p:pic>
      <p:pic>
        <p:nvPicPr>
          <p:cNvPr id="27" name="图片 21">
            <a:extLst>
              <a:ext uri="{FF2B5EF4-FFF2-40B4-BE49-F238E27FC236}">
                <a16:creationId xmlns:a16="http://schemas.microsoft.com/office/drawing/2014/main" id="{B01CC9C3-9A7B-48B0-A23B-5C58E414C5E8}"/>
              </a:ext>
            </a:extLst>
          </p:cNvPr>
          <p:cNvPicPr>
            <a:picLocks noChangeAspect="1"/>
          </p:cNvPicPr>
          <p:nvPr/>
        </p:nvPicPr>
        <p:blipFill>
          <a:blip r:embed="rId5"/>
          <a:srcRect/>
          <a:stretch/>
        </p:blipFill>
        <p:spPr>
          <a:xfrm>
            <a:off x="6081654" y="2037096"/>
            <a:ext cx="2812357" cy="2256000"/>
          </a:xfrm>
          <a:prstGeom prst="rect">
            <a:avLst/>
          </a:prstGeom>
        </p:spPr>
      </p:pic>
      <p:pic>
        <p:nvPicPr>
          <p:cNvPr id="28" name="图片 25">
            <a:extLst>
              <a:ext uri="{FF2B5EF4-FFF2-40B4-BE49-F238E27FC236}">
                <a16:creationId xmlns:a16="http://schemas.microsoft.com/office/drawing/2014/main" id="{722DBC42-8D35-40AC-BA22-37CA9D473F53}"/>
              </a:ext>
            </a:extLst>
          </p:cNvPr>
          <p:cNvPicPr>
            <a:picLocks noChangeAspect="1"/>
          </p:cNvPicPr>
          <p:nvPr/>
        </p:nvPicPr>
        <p:blipFill>
          <a:blip r:embed="rId6"/>
          <a:srcRect/>
          <a:stretch/>
        </p:blipFill>
        <p:spPr>
          <a:xfrm>
            <a:off x="6081653" y="4334259"/>
            <a:ext cx="2812359" cy="2256000"/>
          </a:xfrm>
          <a:prstGeom prst="rect">
            <a:avLst/>
          </a:prstGeom>
        </p:spPr>
      </p:pic>
      <p:pic>
        <p:nvPicPr>
          <p:cNvPr id="29" name="图片 19">
            <a:extLst>
              <a:ext uri="{FF2B5EF4-FFF2-40B4-BE49-F238E27FC236}">
                <a16:creationId xmlns:a16="http://schemas.microsoft.com/office/drawing/2014/main" id="{0B4DE29D-2DD7-4A8C-A222-5B4BD44F1062}"/>
              </a:ext>
            </a:extLst>
          </p:cNvPr>
          <p:cNvPicPr>
            <a:picLocks noChangeAspect="1"/>
          </p:cNvPicPr>
          <p:nvPr/>
        </p:nvPicPr>
        <p:blipFill>
          <a:blip r:embed="rId7"/>
          <a:srcRect/>
          <a:stretch/>
        </p:blipFill>
        <p:spPr>
          <a:xfrm>
            <a:off x="8897047" y="2037096"/>
            <a:ext cx="2812359" cy="2256000"/>
          </a:xfrm>
          <a:prstGeom prst="rect">
            <a:avLst/>
          </a:prstGeom>
        </p:spPr>
      </p:pic>
      <p:pic>
        <p:nvPicPr>
          <p:cNvPr id="30" name="图片 24">
            <a:extLst>
              <a:ext uri="{FF2B5EF4-FFF2-40B4-BE49-F238E27FC236}">
                <a16:creationId xmlns:a16="http://schemas.microsoft.com/office/drawing/2014/main" id="{AE5F76D9-4451-44F7-8E9C-CF19428427A2}"/>
              </a:ext>
            </a:extLst>
          </p:cNvPr>
          <p:cNvPicPr>
            <a:picLocks noChangeAspect="1"/>
          </p:cNvPicPr>
          <p:nvPr/>
        </p:nvPicPr>
        <p:blipFill>
          <a:blip r:embed="rId8"/>
          <a:srcRect/>
          <a:stretch/>
        </p:blipFill>
        <p:spPr>
          <a:xfrm>
            <a:off x="8897047" y="4334259"/>
            <a:ext cx="2812359" cy="2256000"/>
          </a:xfrm>
          <a:prstGeom prst="rect">
            <a:avLst/>
          </a:prstGeom>
        </p:spPr>
      </p:pic>
      <p:sp>
        <p:nvSpPr>
          <p:cNvPr id="31" name="文本框 26">
            <a:extLst>
              <a:ext uri="{FF2B5EF4-FFF2-40B4-BE49-F238E27FC236}">
                <a16:creationId xmlns:a16="http://schemas.microsoft.com/office/drawing/2014/main" id="{D9D72C31-238F-42E8-AA5A-68E82EA70B8B}"/>
              </a:ext>
            </a:extLst>
          </p:cNvPr>
          <p:cNvSpPr txBox="1"/>
          <p:nvPr/>
        </p:nvSpPr>
        <p:spPr>
          <a:xfrm>
            <a:off x="9106682" y="1619509"/>
            <a:ext cx="2818009" cy="338554"/>
          </a:xfrm>
          <a:prstGeom prst="rect">
            <a:avLst/>
          </a:prstGeom>
          <a:noFill/>
          <a:ln>
            <a:solidFill>
              <a:srgbClr val="00B0F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Half opening of slit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x=0.5 cm</a:t>
            </a:r>
            <a:endParaRPr lang="zh-CN" altLang="en-US" dirty="0">
              <a:latin typeface="Times New Roman" panose="02020603050405020304" pitchFamily="18" charset="0"/>
              <a:cs typeface="Times New Roman" panose="02020603050405020304" pitchFamily="18" charset="0"/>
            </a:endParaRPr>
          </a:p>
        </p:txBody>
      </p:sp>
      <p:sp>
        <p:nvSpPr>
          <p:cNvPr id="32" name="文本框 22">
            <a:extLst>
              <a:ext uri="{FF2B5EF4-FFF2-40B4-BE49-F238E27FC236}">
                <a16:creationId xmlns:a16="http://schemas.microsoft.com/office/drawing/2014/main" id="{C937B168-5FF0-41E8-B9E8-6E9E72BBF235}"/>
              </a:ext>
            </a:extLst>
          </p:cNvPr>
          <p:cNvSpPr txBox="1"/>
          <p:nvPr/>
        </p:nvSpPr>
        <p:spPr>
          <a:xfrm>
            <a:off x="6178851" y="1619509"/>
            <a:ext cx="2688299" cy="338554"/>
          </a:xfrm>
          <a:prstGeom prst="rect">
            <a:avLst/>
          </a:prstGeom>
          <a:noFill/>
          <a:ln>
            <a:solidFill>
              <a:srgbClr val="00B0F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Half opening of slit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x=4 cm</a:t>
            </a:r>
            <a:endParaRPr lang="zh-CN" altLang="en-US" dirty="0">
              <a:latin typeface="Times New Roman" panose="02020603050405020304" pitchFamily="18" charset="0"/>
              <a:cs typeface="Times New Roman" panose="02020603050405020304" pitchFamily="18" charset="0"/>
            </a:endParaRPr>
          </a:p>
        </p:txBody>
      </p:sp>
      <p:sp>
        <p:nvSpPr>
          <p:cNvPr id="33" name="文本框 22">
            <a:extLst>
              <a:ext uri="{FF2B5EF4-FFF2-40B4-BE49-F238E27FC236}">
                <a16:creationId xmlns:a16="http://schemas.microsoft.com/office/drawing/2014/main" id="{C937B168-5FF0-41E8-B9E8-6E9E72BBF235}"/>
              </a:ext>
            </a:extLst>
          </p:cNvPr>
          <p:cNvSpPr txBox="1"/>
          <p:nvPr/>
        </p:nvSpPr>
        <p:spPr>
          <a:xfrm>
            <a:off x="3128147" y="1619509"/>
            <a:ext cx="2811173" cy="338554"/>
          </a:xfrm>
          <a:prstGeom prst="rect">
            <a:avLst/>
          </a:prstGeom>
          <a:noFill/>
          <a:ln>
            <a:solidFill>
              <a:srgbClr val="00B0F0"/>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Half opening of slit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x=12 cm</a:t>
            </a:r>
            <a:endParaRPr lang="zh-CN" altLang="en-US" dirty="0">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D05457B4-B968-D31C-9918-A7C7A86026B4}"/>
              </a:ext>
            </a:extLst>
          </p:cNvPr>
          <p:cNvGrpSpPr/>
          <p:nvPr/>
        </p:nvGrpSpPr>
        <p:grpSpPr>
          <a:xfrm>
            <a:off x="389814" y="2650976"/>
            <a:ext cx="2178743" cy="3338904"/>
            <a:chOff x="292360" y="1988232"/>
            <a:chExt cx="1634057" cy="2504178"/>
          </a:xfrm>
        </p:grpSpPr>
        <p:cxnSp>
          <p:nvCxnSpPr>
            <p:cNvPr id="4" name="直接连接符 50">
              <a:extLst>
                <a:ext uri="{FF2B5EF4-FFF2-40B4-BE49-F238E27FC236}">
                  <a16:creationId xmlns:a16="http://schemas.microsoft.com/office/drawing/2014/main" id="{C9156428-BC73-EF2E-5620-9BFAE6345A0E}"/>
                </a:ext>
              </a:extLst>
            </p:cNvPr>
            <p:cNvCxnSpPr>
              <a:cxnSpLocks/>
            </p:cNvCxnSpPr>
            <p:nvPr/>
          </p:nvCxnSpPr>
          <p:spPr>
            <a:xfrm rot="6300000">
              <a:off x="558493" y="3602994"/>
              <a:ext cx="1452637"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1">
              <a:extLst>
                <a:ext uri="{FF2B5EF4-FFF2-40B4-BE49-F238E27FC236}">
                  <a16:creationId xmlns:a16="http://schemas.microsoft.com/office/drawing/2014/main" id="{2019C069-805B-F0ED-E2A5-97DED3CA9DD4}"/>
                </a:ext>
              </a:extLst>
            </p:cNvPr>
            <p:cNvCxnSpPr>
              <a:cxnSpLocks/>
            </p:cNvCxnSpPr>
            <p:nvPr/>
          </p:nvCxnSpPr>
          <p:spPr>
            <a:xfrm>
              <a:off x="294441" y="2085190"/>
              <a:ext cx="1068116"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grpSp>
          <p:nvGrpSpPr>
            <p:cNvPr id="7" name="组合 52">
              <a:extLst>
                <a:ext uri="{FF2B5EF4-FFF2-40B4-BE49-F238E27FC236}">
                  <a16:creationId xmlns:a16="http://schemas.microsoft.com/office/drawing/2014/main" id="{87A6F3A7-7754-7C9B-960F-C8E8BDFF5D24}"/>
                </a:ext>
              </a:extLst>
            </p:cNvPr>
            <p:cNvGrpSpPr/>
            <p:nvPr/>
          </p:nvGrpSpPr>
          <p:grpSpPr>
            <a:xfrm rot="20400000">
              <a:off x="1010031" y="3443263"/>
              <a:ext cx="536805" cy="310866"/>
              <a:chOff x="2492370" y="3166359"/>
              <a:chExt cx="904629" cy="523875"/>
            </a:xfrm>
          </p:grpSpPr>
          <p:sp>
            <p:nvSpPr>
              <p:cNvPr id="35" name="矩形: 圆角 53">
                <a:extLst>
                  <a:ext uri="{FF2B5EF4-FFF2-40B4-BE49-F238E27FC236}">
                    <a16:creationId xmlns:a16="http://schemas.microsoft.com/office/drawing/2014/main" id="{6E6B4DEA-F5C0-4C04-290E-6CCE672D5A78}"/>
                  </a:ext>
                </a:extLst>
              </p:cNvPr>
              <p:cNvSpPr/>
              <p:nvPr/>
            </p:nvSpPr>
            <p:spPr>
              <a:xfrm rot="7500000">
                <a:off x="2682748"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36" name="矩形 54">
                <a:extLst>
                  <a:ext uri="{FF2B5EF4-FFF2-40B4-BE49-F238E27FC236}">
                    <a16:creationId xmlns:a16="http://schemas.microsoft.com/office/drawing/2014/main" id="{7E9C8D1A-47DB-A4A2-A69D-142CEC62C1BF}"/>
                  </a:ext>
                </a:extLst>
              </p:cNvPr>
              <p:cNvSpPr/>
              <p:nvPr/>
            </p:nvSpPr>
            <p:spPr>
              <a:xfrm rot="7500000">
                <a:off x="2782685"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grpSp>
        <p:cxnSp>
          <p:nvCxnSpPr>
            <p:cNvPr id="8" name="直接连接符 56">
              <a:extLst>
                <a:ext uri="{FF2B5EF4-FFF2-40B4-BE49-F238E27FC236}">
                  <a16:creationId xmlns:a16="http://schemas.microsoft.com/office/drawing/2014/main" id="{69B3E33E-5900-78E1-D611-D1F7F69E3DDA}"/>
                </a:ext>
              </a:extLst>
            </p:cNvPr>
            <p:cNvCxnSpPr>
              <a:cxnSpLocks/>
            </p:cNvCxnSpPr>
            <p:nvPr/>
          </p:nvCxnSpPr>
          <p:spPr>
            <a:xfrm rot="480000">
              <a:off x="292360" y="2114922"/>
              <a:ext cx="427246"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9" name="直接连接符 57">
              <a:extLst>
                <a:ext uri="{FF2B5EF4-FFF2-40B4-BE49-F238E27FC236}">
                  <a16:creationId xmlns:a16="http://schemas.microsoft.com/office/drawing/2014/main" id="{0B84789C-8F14-65B1-EE85-DAA42881E5F1}"/>
                </a:ext>
              </a:extLst>
            </p:cNvPr>
            <p:cNvCxnSpPr>
              <a:cxnSpLocks/>
            </p:cNvCxnSpPr>
            <p:nvPr/>
          </p:nvCxnSpPr>
          <p:spPr>
            <a:xfrm rot="2700000">
              <a:off x="561106" y="2522290"/>
              <a:ext cx="10681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58">
              <a:extLst>
                <a:ext uri="{FF2B5EF4-FFF2-40B4-BE49-F238E27FC236}">
                  <a16:creationId xmlns:a16="http://schemas.microsoft.com/office/drawing/2014/main" id="{AD15028D-5CA9-C0AB-D912-24332AED7A2A}"/>
                </a:ext>
              </a:extLst>
            </p:cNvPr>
            <p:cNvCxnSpPr>
              <a:cxnSpLocks/>
            </p:cNvCxnSpPr>
            <p:nvPr/>
          </p:nvCxnSpPr>
          <p:spPr>
            <a:xfrm rot="6300000">
              <a:off x="1002205" y="3261025"/>
              <a:ext cx="7476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84">
              <a:extLst>
                <a:ext uri="{FF2B5EF4-FFF2-40B4-BE49-F238E27FC236}">
                  <a16:creationId xmlns:a16="http://schemas.microsoft.com/office/drawing/2014/main" id="{65F0A0BE-E8B2-32D6-0365-3B383510DDCE}"/>
                </a:ext>
              </a:extLst>
            </p:cNvPr>
            <p:cNvSpPr txBox="1"/>
            <p:nvPr/>
          </p:nvSpPr>
          <p:spPr>
            <a:xfrm rot="20788076">
              <a:off x="1241102" y="4065025"/>
              <a:ext cx="338498" cy="268532"/>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cxnSp>
          <p:nvCxnSpPr>
            <p:cNvPr id="12" name="直接连接符 59">
              <a:extLst>
                <a:ext uri="{FF2B5EF4-FFF2-40B4-BE49-F238E27FC236}">
                  <a16:creationId xmlns:a16="http://schemas.microsoft.com/office/drawing/2014/main" id="{5379EE31-7D2F-65BF-71B6-41BE2AA2A4E1}"/>
                </a:ext>
              </a:extLst>
            </p:cNvPr>
            <p:cNvCxnSpPr>
              <a:cxnSpLocks/>
            </p:cNvCxnSpPr>
            <p:nvPr/>
          </p:nvCxnSpPr>
          <p:spPr>
            <a:xfrm rot="3900000">
              <a:off x="1068964" y="3960943"/>
              <a:ext cx="747681"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Rounded Rectangle 87">
              <a:extLst>
                <a:ext uri="{FF2B5EF4-FFF2-40B4-BE49-F238E27FC236}">
                  <a16:creationId xmlns:a16="http://schemas.microsoft.com/office/drawing/2014/main" id="{B42B54D0-21F7-0A60-4B26-0F1A4E7CB14F}"/>
                </a:ext>
              </a:extLst>
            </p:cNvPr>
            <p:cNvSpPr/>
            <p:nvPr/>
          </p:nvSpPr>
          <p:spPr bwMode="auto">
            <a:xfrm rot="20100000">
              <a:off x="1327391" y="4226808"/>
              <a:ext cx="599026" cy="265602"/>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MIXE</a:t>
              </a:r>
              <a:endParaRPr lang="de-CH" dirty="0">
                <a:latin typeface="Times" charset="0"/>
              </a:endParaRPr>
            </a:p>
          </p:txBody>
        </p:sp>
        <p:cxnSp>
          <p:nvCxnSpPr>
            <p:cNvPr id="26" name="直接连接符 3">
              <a:extLst>
                <a:ext uri="{FF2B5EF4-FFF2-40B4-BE49-F238E27FC236}">
                  <a16:creationId xmlns:a16="http://schemas.microsoft.com/office/drawing/2014/main" id="{6F18D634-20FA-5439-91F1-16AB50F40A3F}"/>
                </a:ext>
              </a:extLst>
            </p:cNvPr>
            <p:cNvCxnSpPr>
              <a:cxnSpLocks/>
            </p:cNvCxnSpPr>
            <p:nvPr/>
          </p:nvCxnSpPr>
          <p:spPr>
            <a:xfrm rot="900000">
              <a:off x="1163548" y="3242482"/>
              <a:ext cx="424995" cy="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cxnSp>
        <p:nvCxnSpPr>
          <p:cNvPr id="15" name="直接箭头连接符 14">
            <a:extLst>
              <a:ext uri="{FF2B5EF4-FFF2-40B4-BE49-F238E27FC236}">
                <a16:creationId xmlns:a16="http://schemas.microsoft.com/office/drawing/2014/main" id="{74AB4EEA-DAB8-0DA2-4C60-48ADC7203C0A}"/>
              </a:ext>
            </a:extLst>
          </p:cNvPr>
          <p:cNvCxnSpPr>
            <a:cxnSpLocks/>
          </p:cNvCxnSpPr>
          <p:nvPr/>
        </p:nvCxnSpPr>
        <p:spPr bwMode="auto">
          <a:xfrm flipH="1">
            <a:off x="2255574" y="3866563"/>
            <a:ext cx="872573" cy="426533"/>
          </a:xfrm>
          <a:prstGeom prst="straightConnector1">
            <a:avLst/>
          </a:prstGeom>
          <a:solidFill>
            <a:schemeClr val="accent1"/>
          </a:solidFill>
          <a:ln w="41275" cap="flat" cmpd="sng" algn="ctr">
            <a:solidFill>
              <a:srgbClr val="00B0F0"/>
            </a:solidFill>
            <a:prstDash val="solid"/>
            <a:round/>
            <a:headEnd type="stealth" w="lg" len="lg"/>
            <a:tailEnd type="oval" w="med" len="med"/>
          </a:ln>
          <a:effectLst/>
        </p:spPr>
      </p:cxnSp>
      <p:cxnSp>
        <p:nvCxnSpPr>
          <p:cNvPr id="18" name="直接箭头连接符 17">
            <a:extLst>
              <a:ext uri="{FF2B5EF4-FFF2-40B4-BE49-F238E27FC236}">
                <a16:creationId xmlns:a16="http://schemas.microsoft.com/office/drawing/2014/main" id="{C4A04A49-4102-4111-4071-7D3D25E82E38}"/>
              </a:ext>
            </a:extLst>
          </p:cNvPr>
          <p:cNvCxnSpPr>
            <a:cxnSpLocks/>
            <a:endCxn id="13" idx="2"/>
          </p:cNvCxnSpPr>
          <p:nvPr/>
        </p:nvCxnSpPr>
        <p:spPr bwMode="auto">
          <a:xfrm flipH="1">
            <a:off x="2244038" y="5825911"/>
            <a:ext cx="884109" cy="147380"/>
          </a:xfrm>
          <a:prstGeom prst="straightConnector1">
            <a:avLst/>
          </a:prstGeom>
          <a:solidFill>
            <a:schemeClr val="accent1"/>
          </a:solidFill>
          <a:ln w="41275" cap="flat" cmpd="sng" algn="ctr">
            <a:solidFill>
              <a:srgbClr val="00B0F0"/>
            </a:solidFill>
            <a:prstDash val="solid"/>
            <a:round/>
            <a:headEnd type="stealth" w="lg" len="lg"/>
            <a:tailEnd type="oval" w="med" len="med"/>
          </a:ln>
          <a:effectLst/>
        </p:spPr>
      </p:cxnSp>
      <p:sp>
        <p:nvSpPr>
          <p:cNvPr id="14" name="文本框 13">
            <a:extLst>
              <a:ext uri="{FF2B5EF4-FFF2-40B4-BE49-F238E27FC236}">
                <a16:creationId xmlns:a16="http://schemas.microsoft.com/office/drawing/2014/main" id="{A3435530-B674-6798-3830-69EE3827BA33}"/>
              </a:ext>
            </a:extLst>
          </p:cNvPr>
          <p:cNvSpPr txBox="1"/>
          <p:nvPr/>
        </p:nvSpPr>
        <p:spPr>
          <a:xfrm>
            <a:off x="668992" y="3959840"/>
            <a:ext cx="935765" cy="379656"/>
          </a:xfrm>
          <a:prstGeom prst="rect">
            <a:avLst/>
          </a:prstGeom>
          <a:noFill/>
        </p:spPr>
        <p:txBody>
          <a:bodyPr wrap="square">
            <a:spAutoFit/>
          </a:bodyPr>
          <a:lstStyle/>
          <a:p>
            <a:r>
              <a:rPr lang="en-US" altLang="zh-CN" sz="1867" kern="0" dirty="0" err="1">
                <a:latin typeface="Times New Roman" panose="02020603050405020304" pitchFamily="18" charset="0"/>
                <a:ea typeface="宋体" panose="02010600030101010101" pitchFamily="2" charset="-122"/>
              </a:rPr>
              <a:t>FS81</a:t>
            </a:r>
            <a:endParaRPr lang="zh-CN" altLang="en-US" sz="1867" dirty="0"/>
          </a:p>
        </p:txBody>
      </p:sp>
      <p:sp>
        <p:nvSpPr>
          <p:cNvPr id="17" name="TextBox 16">
            <a:extLst>
              <a:ext uri="{FF2B5EF4-FFF2-40B4-BE49-F238E27FC236}">
                <a16:creationId xmlns:a16="http://schemas.microsoft.com/office/drawing/2014/main" id="{F74342A5-4CE9-D496-7399-8F6E53F17980}"/>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Courtesy</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35037597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15</a:t>
            </a:fld>
            <a:endParaRPr lang="de-DE" dirty="0"/>
          </a:p>
        </p:txBody>
      </p:sp>
      <p:sp>
        <p:nvSpPr>
          <p:cNvPr id="89" name="文本框 8">
            <a:extLst>
              <a:ext uri="{FF2B5EF4-FFF2-40B4-BE49-F238E27FC236}">
                <a16:creationId xmlns:a16="http://schemas.microsoft.com/office/drawing/2014/main" id="{2A988DC8-67D6-4FE7-8586-47F2C411A98C}"/>
              </a:ext>
            </a:extLst>
          </p:cNvPr>
          <p:cNvSpPr txBox="1"/>
          <p:nvPr/>
        </p:nvSpPr>
        <p:spPr>
          <a:xfrm>
            <a:off x="660400" y="1107283"/>
            <a:ext cx="10908209" cy="379656"/>
          </a:xfrm>
          <a:prstGeom prst="rect">
            <a:avLst/>
          </a:prstGeom>
          <a:noFill/>
        </p:spPr>
        <p:txBody>
          <a:bodyPr wrap="square" rtlCol="0">
            <a:spAutoFit/>
          </a:bodyPr>
          <a:lstStyle/>
          <a:p>
            <a:r>
              <a:rPr lang="en-US" altLang="zh-CN" sz="1867" dirty="0">
                <a:latin typeface="Times New Roman" panose="02020603050405020304" pitchFamily="18" charset="0"/>
                <a:cs typeface="Times New Roman" panose="02020603050405020304" pitchFamily="18" charset="0"/>
              </a:rPr>
              <a:t>For </a:t>
            </a:r>
            <a:r>
              <a:rPr lang="en-US" altLang="zh-CN" sz="1867" dirty="0" err="1">
                <a:latin typeface="Times New Roman" panose="02020603050405020304" pitchFamily="18" charset="0"/>
                <a:cs typeface="Times New Roman" panose="02020603050405020304" pitchFamily="18" charset="0"/>
              </a:rPr>
              <a:t>muEDM</a:t>
            </a:r>
            <a:r>
              <a:rPr lang="en-US" altLang="zh-CN" sz="1867" dirty="0">
                <a:latin typeface="Times New Roman" panose="02020603050405020304" pitchFamily="18" charset="0"/>
                <a:cs typeface="Times New Roman" panose="02020603050405020304" pitchFamily="18" charset="0"/>
              </a:rPr>
              <a:t> (-20</a:t>
            </a:r>
            <a:r>
              <a:rPr lang="de-CH" altLang="zh-CN" sz="1867" dirty="0">
                <a:latin typeface="Times New Roman" panose="02020603050405020304" pitchFamily="18" charset="0"/>
                <a:cs typeface="Times New Roman" panose="02020603050405020304" pitchFamily="18" charset="0"/>
              </a:rPr>
              <a:t>°</a:t>
            </a:r>
            <a:r>
              <a:rPr lang="en-US" altLang="zh-CN" sz="1867" dirty="0">
                <a:latin typeface="Times New Roman" panose="02020603050405020304" pitchFamily="18" charset="0"/>
                <a:cs typeface="Times New Roman" panose="02020603050405020304" pitchFamily="18" charset="0"/>
              </a:rPr>
              <a:t> ASK82):  Calculations of beam envelopes, 2</a:t>
            </a:r>
            <a:r>
              <a:rPr lang="en-US" altLang="zh-CN" sz="1867" baseline="30000" dirty="0">
                <a:latin typeface="Times New Roman" panose="02020603050405020304" pitchFamily="18" charset="0"/>
                <a:cs typeface="Times New Roman" panose="02020603050405020304" pitchFamily="18" charset="0"/>
              </a:rPr>
              <a:t>nd</a:t>
            </a:r>
            <a:r>
              <a:rPr lang="en-US" altLang="zh-CN" sz="1867" dirty="0">
                <a:latin typeface="Times New Roman" panose="02020603050405020304" pitchFamily="18" charset="0"/>
                <a:cs typeface="Times New Roman" panose="02020603050405020304" pitchFamily="18" charset="0"/>
              </a:rPr>
              <a:t> order calculation, </a:t>
            </a:r>
            <a:r>
              <a:rPr lang="el-GR" altLang="zh-CN" sz="1867" dirty="0">
                <a:latin typeface="Times New Roman" panose="02020603050405020304" pitchFamily="18" charset="0"/>
                <a:cs typeface="Times New Roman" panose="02020603050405020304" pitchFamily="18" charset="0"/>
              </a:rPr>
              <a:t>Δ</a:t>
            </a:r>
            <a:r>
              <a:rPr lang="en-US" altLang="zh-CN" sz="1867" dirty="0">
                <a:latin typeface="Times New Roman" panose="02020603050405020304" pitchFamily="18" charset="0"/>
                <a:cs typeface="Times New Roman" panose="02020603050405020304" pitchFamily="18" charset="0"/>
              </a:rPr>
              <a:t>p/p=3%</a:t>
            </a:r>
            <a:endParaRPr lang="zh-CN" altLang="en-US" sz="1867" dirty="0">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F46783F9-C4AA-7520-962B-E0DABC52680E}"/>
              </a:ext>
            </a:extLst>
          </p:cNvPr>
          <p:cNvGrpSpPr/>
          <p:nvPr/>
        </p:nvGrpSpPr>
        <p:grpSpPr>
          <a:xfrm>
            <a:off x="2261960" y="1988840"/>
            <a:ext cx="6423570" cy="4460103"/>
            <a:chOff x="1696470" y="1491630"/>
            <a:chExt cx="4817677" cy="3345077"/>
          </a:xfrm>
        </p:grpSpPr>
        <p:cxnSp>
          <p:nvCxnSpPr>
            <p:cNvPr id="88" name="直接箭头连接符 6">
              <a:extLst>
                <a:ext uri="{FF2B5EF4-FFF2-40B4-BE49-F238E27FC236}">
                  <a16:creationId xmlns:a16="http://schemas.microsoft.com/office/drawing/2014/main" id="{DB728907-65D2-48F2-9CB6-5AC2BAB1B2AA}"/>
                </a:ext>
              </a:extLst>
            </p:cNvPr>
            <p:cNvCxnSpPr>
              <a:cxnSpLocks noChangeAspect="1"/>
            </p:cNvCxnSpPr>
            <p:nvPr/>
          </p:nvCxnSpPr>
          <p:spPr>
            <a:xfrm>
              <a:off x="5550877" y="2324039"/>
              <a:ext cx="0" cy="58396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20" name="组合 19">
              <a:extLst>
                <a:ext uri="{FF2B5EF4-FFF2-40B4-BE49-F238E27FC236}">
                  <a16:creationId xmlns:a16="http://schemas.microsoft.com/office/drawing/2014/main" id="{790E17FD-9A94-E2D9-B02B-8BAA03288EE9}"/>
                </a:ext>
              </a:extLst>
            </p:cNvPr>
            <p:cNvGrpSpPr>
              <a:grpSpLocks noChangeAspect="1"/>
            </p:cNvGrpSpPr>
            <p:nvPr/>
          </p:nvGrpSpPr>
          <p:grpSpPr>
            <a:xfrm>
              <a:off x="1696470" y="1491630"/>
              <a:ext cx="479532" cy="3345077"/>
              <a:chOff x="4356114" y="1505283"/>
              <a:chExt cx="453594" cy="3164144"/>
            </a:xfrm>
          </p:grpSpPr>
          <p:grpSp>
            <p:nvGrpSpPr>
              <p:cNvPr id="21" name="组合 20">
                <a:extLst>
                  <a:ext uri="{FF2B5EF4-FFF2-40B4-BE49-F238E27FC236}">
                    <a16:creationId xmlns:a16="http://schemas.microsoft.com/office/drawing/2014/main" id="{3D022347-977F-7BB5-ADAD-8822C1A9A406}"/>
                  </a:ext>
                </a:extLst>
              </p:cNvPr>
              <p:cNvGrpSpPr/>
              <p:nvPr/>
            </p:nvGrpSpPr>
            <p:grpSpPr>
              <a:xfrm>
                <a:off x="4533136" y="1505283"/>
                <a:ext cx="276572" cy="3164144"/>
                <a:chOff x="4208753" y="1505283"/>
                <a:chExt cx="276572" cy="3164144"/>
              </a:xfrm>
            </p:grpSpPr>
            <p:sp>
              <p:nvSpPr>
                <p:cNvPr id="23" name="文本框 22">
                  <a:extLst>
                    <a:ext uri="{FF2B5EF4-FFF2-40B4-BE49-F238E27FC236}">
                      <a16:creationId xmlns:a16="http://schemas.microsoft.com/office/drawing/2014/main" id="{94EE9FF3-CF30-47EA-1B0A-49696C97399C}"/>
                    </a:ext>
                  </a:extLst>
                </p:cNvPr>
                <p:cNvSpPr txBox="1"/>
                <p:nvPr/>
              </p:nvSpPr>
              <p:spPr>
                <a:xfrm>
                  <a:off x="4265095" y="3259659"/>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ED761302-D099-B670-8093-46F0CFA8223A}"/>
                    </a:ext>
                  </a:extLst>
                </p:cNvPr>
                <p:cNvSpPr txBox="1"/>
                <p:nvPr/>
              </p:nvSpPr>
              <p:spPr>
                <a:xfrm>
                  <a:off x="4265095" y="3552055"/>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524E9FB0-B5AF-C678-7BA3-002CF53B8F17}"/>
                    </a:ext>
                  </a:extLst>
                </p:cNvPr>
                <p:cNvSpPr txBox="1"/>
                <p:nvPr/>
              </p:nvSpPr>
              <p:spPr>
                <a:xfrm>
                  <a:off x="4265095" y="3836585"/>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9</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64739DA5-148E-100D-B046-5C4B56B2B062}"/>
                    </a:ext>
                  </a:extLst>
                </p:cNvPr>
                <p:cNvSpPr txBox="1"/>
                <p:nvPr/>
              </p:nvSpPr>
              <p:spPr>
                <a:xfrm>
                  <a:off x="4208753" y="4136847"/>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0BC77884-F0F3-E3A0-BCDF-2F1E2C0F086A}"/>
                    </a:ext>
                  </a:extLst>
                </p:cNvPr>
                <p:cNvSpPr txBox="1"/>
                <p:nvPr/>
              </p:nvSpPr>
              <p:spPr>
                <a:xfrm>
                  <a:off x="4208753" y="4429246"/>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2128C0EE-E0D0-3D51-2680-26264265A94E}"/>
                    </a:ext>
                  </a:extLst>
                </p:cNvPr>
                <p:cNvSpPr txBox="1"/>
                <p:nvPr/>
              </p:nvSpPr>
              <p:spPr>
                <a:xfrm>
                  <a:off x="4265095" y="2967263"/>
                  <a:ext cx="203791"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5B960860-B26C-C293-E6AC-C855CC1980F3}"/>
                    </a:ext>
                  </a:extLst>
                </p:cNvPr>
                <p:cNvSpPr txBox="1"/>
                <p:nvPr/>
              </p:nvSpPr>
              <p:spPr>
                <a:xfrm>
                  <a:off x="4208753" y="1505283"/>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0855FAD3-8E0E-A26F-B15C-62AF9A96B96B}"/>
                    </a:ext>
                  </a:extLst>
                </p:cNvPr>
                <p:cNvSpPr txBox="1"/>
                <p:nvPr/>
              </p:nvSpPr>
              <p:spPr>
                <a:xfrm>
                  <a:off x="4208753" y="1797679"/>
                  <a:ext cx="276572"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A39F16C9-3717-E064-3629-EEE83F72B9B1}"/>
                    </a:ext>
                  </a:extLst>
                </p:cNvPr>
                <p:cNvSpPr txBox="1"/>
                <p:nvPr/>
              </p:nvSpPr>
              <p:spPr>
                <a:xfrm>
                  <a:off x="4265095" y="2075298"/>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9</a:t>
                  </a:r>
                  <a:endParaRPr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2F7B55AF-296B-8179-FE21-EEFD6F51515F}"/>
                    </a:ext>
                  </a:extLst>
                </p:cNvPr>
                <p:cNvSpPr txBox="1"/>
                <p:nvPr/>
              </p:nvSpPr>
              <p:spPr>
                <a:xfrm>
                  <a:off x="4265095" y="2382471"/>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A3C1968F-321C-22F3-C0E4-722998F3EF22}"/>
                    </a:ext>
                  </a:extLst>
                </p:cNvPr>
                <p:cNvSpPr txBox="1"/>
                <p:nvPr/>
              </p:nvSpPr>
              <p:spPr>
                <a:xfrm>
                  <a:off x="4265095" y="2674867"/>
                  <a:ext cx="203790" cy="24018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grpSp>
          <p:sp>
            <p:nvSpPr>
              <p:cNvPr id="22" name="文本框 21">
                <a:extLst>
                  <a:ext uri="{FF2B5EF4-FFF2-40B4-BE49-F238E27FC236}">
                    <a16:creationId xmlns:a16="http://schemas.microsoft.com/office/drawing/2014/main" id="{E64DA602-9507-E776-4268-20D7423734CF}"/>
                  </a:ext>
                </a:extLst>
              </p:cNvPr>
              <p:cNvSpPr txBox="1"/>
              <p:nvPr/>
            </p:nvSpPr>
            <p:spPr>
              <a:xfrm rot="5400000">
                <a:off x="4029719" y="3184966"/>
                <a:ext cx="914400"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err="1">
                    <a:solidFill>
                      <a:srgbClr val="000000"/>
                    </a:solidFill>
                    <a:latin typeface="Times New Roman" panose="02020603050405020304" pitchFamily="18" charset="0"/>
                    <a:cs typeface="Times New Roman" panose="02020603050405020304" pitchFamily="18" charset="0"/>
                  </a:rPr>
                  <a:t>XY</a:t>
                </a:r>
                <a:r>
                  <a:rPr lang="en-US" altLang="zh-CN" sz="1867" dirty="0">
                    <a:solidFill>
                      <a:srgbClr val="000000"/>
                    </a:solidFill>
                    <a:latin typeface="Times New Roman" panose="02020603050405020304" pitchFamily="18" charset="0"/>
                    <a:cs typeface="Times New Roman" panose="02020603050405020304" pitchFamily="18" charset="0"/>
                  </a:rPr>
                  <a:t> [cm]</a:t>
                </a:r>
              </a:p>
            </p:txBody>
          </p:sp>
        </p:grpSp>
        <p:grpSp>
          <p:nvGrpSpPr>
            <p:cNvPr id="34" name="组合 33">
              <a:extLst>
                <a:ext uri="{FF2B5EF4-FFF2-40B4-BE49-F238E27FC236}">
                  <a16:creationId xmlns:a16="http://schemas.microsoft.com/office/drawing/2014/main" id="{2D0352F3-2A9E-EFCA-43A6-AF366F0FA742}"/>
                </a:ext>
              </a:extLst>
            </p:cNvPr>
            <p:cNvGrpSpPr/>
            <p:nvPr/>
          </p:nvGrpSpPr>
          <p:grpSpPr>
            <a:xfrm>
              <a:off x="5938405" y="3192813"/>
              <a:ext cx="575742" cy="464367"/>
              <a:chOff x="8343472" y="3133443"/>
              <a:chExt cx="575742" cy="464367"/>
            </a:xfrm>
          </p:grpSpPr>
          <p:sp>
            <p:nvSpPr>
              <p:cNvPr id="35" name="文本框 34">
                <a:extLst>
                  <a:ext uri="{FF2B5EF4-FFF2-40B4-BE49-F238E27FC236}">
                    <a16:creationId xmlns:a16="http://schemas.microsoft.com/office/drawing/2014/main" id="{4EEC38AB-4AC8-4B47-5B86-3B5907D60898}"/>
                  </a:ext>
                </a:extLst>
              </p:cNvPr>
              <p:cNvSpPr txBox="1"/>
              <p:nvPr/>
            </p:nvSpPr>
            <p:spPr>
              <a:xfrm>
                <a:off x="8343472" y="3336200"/>
                <a:ext cx="575742"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a:solidFill>
                      <a:srgbClr val="000000"/>
                    </a:solidFill>
                    <a:latin typeface="Times New Roman" panose="02020603050405020304" pitchFamily="18" charset="0"/>
                    <a:cs typeface="Times New Roman" panose="02020603050405020304" pitchFamily="18" charset="0"/>
                  </a:rPr>
                  <a:t>S [m]</a:t>
                </a:r>
              </a:p>
            </p:txBody>
          </p:sp>
          <p:sp>
            <p:nvSpPr>
              <p:cNvPr id="36" name="文本框 35">
                <a:extLst>
                  <a:ext uri="{FF2B5EF4-FFF2-40B4-BE49-F238E27FC236}">
                    <a16:creationId xmlns:a16="http://schemas.microsoft.com/office/drawing/2014/main" id="{C1F73E79-592E-10D0-A922-EB893CC0BD05}"/>
                  </a:ext>
                </a:extLst>
              </p:cNvPr>
              <p:cNvSpPr txBox="1"/>
              <p:nvPr/>
            </p:nvSpPr>
            <p:spPr>
              <a:xfrm>
                <a:off x="8403207" y="3133443"/>
                <a:ext cx="292388" cy="253916"/>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grpSp>
      </p:grpSp>
      <p:grpSp>
        <p:nvGrpSpPr>
          <p:cNvPr id="41" name="Group 40">
            <a:extLst>
              <a:ext uri="{FF2B5EF4-FFF2-40B4-BE49-F238E27FC236}">
                <a16:creationId xmlns:a16="http://schemas.microsoft.com/office/drawing/2014/main" id="{06254FF4-306F-DF85-2AE3-B50450469898}"/>
              </a:ext>
            </a:extLst>
          </p:cNvPr>
          <p:cNvGrpSpPr/>
          <p:nvPr/>
        </p:nvGrpSpPr>
        <p:grpSpPr>
          <a:xfrm>
            <a:off x="83280" y="1633632"/>
            <a:ext cx="2599396" cy="4323679"/>
            <a:chOff x="4192238" y="2042306"/>
            <a:chExt cx="2599396" cy="4323679"/>
          </a:xfrm>
        </p:grpSpPr>
        <p:grpSp>
          <p:nvGrpSpPr>
            <p:cNvPr id="42" name="Group 41">
              <a:extLst>
                <a:ext uri="{FF2B5EF4-FFF2-40B4-BE49-F238E27FC236}">
                  <a16:creationId xmlns:a16="http://schemas.microsoft.com/office/drawing/2014/main" id="{CF3EE1DA-E027-0FF8-11BD-A91F50BF0AA3}"/>
                </a:ext>
              </a:extLst>
            </p:cNvPr>
            <p:cNvGrpSpPr/>
            <p:nvPr/>
          </p:nvGrpSpPr>
          <p:grpSpPr>
            <a:xfrm>
              <a:off x="4192238" y="2042306"/>
              <a:ext cx="2599396" cy="4323679"/>
              <a:chOff x="4192238" y="2042306"/>
              <a:chExt cx="2599396" cy="4323679"/>
            </a:xfrm>
          </p:grpSpPr>
          <p:grpSp>
            <p:nvGrpSpPr>
              <p:cNvPr id="44" name="组合 5">
                <a:extLst>
                  <a:ext uri="{FF2B5EF4-FFF2-40B4-BE49-F238E27FC236}">
                    <a16:creationId xmlns:a16="http://schemas.microsoft.com/office/drawing/2014/main" id="{9448D30C-BC95-FB9C-886B-AEC0A20F4430}"/>
                  </a:ext>
                </a:extLst>
              </p:cNvPr>
              <p:cNvGrpSpPr/>
              <p:nvPr/>
            </p:nvGrpSpPr>
            <p:grpSpPr>
              <a:xfrm>
                <a:off x="4192238" y="2385226"/>
                <a:ext cx="1974719" cy="3582530"/>
                <a:chOff x="1373995" y="723105"/>
                <a:chExt cx="2116265" cy="3839324"/>
              </a:xfrm>
            </p:grpSpPr>
            <p:cxnSp>
              <p:nvCxnSpPr>
                <p:cNvPr id="55" name="直接连接符 10">
                  <a:extLst>
                    <a:ext uri="{FF2B5EF4-FFF2-40B4-BE49-F238E27FC236}">
                      <a16:creationId xmlns:a16="http://schemas.microsoft.com/office/drawing/2014/main" id="{DF1ED9C5-C3C8-F5C2-6636-C9C139C45493}"/>
                    </a:ext>
                  </a:extLst>
                </p:cNvPr>
                <p:cNvCxnSpPr>
                  <a:cxnSpLocks/>
                </p:cNvCxnSpPr>
                <p:nvPr/>
              </p:nvCxnSpPr>
              <p:spPr>
                <a:xfrm rot="480000">
                  <a:off x="1373995" y="936605"/>
                  <a:ext cx="720000"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11">
                  <a:extLst>
                    <a:ext uri="{FF2B5EF4-FFF2-40B4-BE49-F238E27FC236}">
                      <a16:creationId xmlns:a16="http://schemas.microsoft.com/office/drawing/2014/main" id="{554CA67E-32D5-C6CE-E846-663DAE37482A}"/>
                    </a:ext>
                  </a:extLst>
                </p:cNvPr>
                <p:cNvCxnSpPr>
                  <a:cxnSpLocks/>
                </p:cNvCxnSpPr>
                <p:nvPr/>
              </p:nvCxnSpPr>
              <p:spPr>
                <a:xfrm>
                  <a:off x="1377502" y="886500"/>
                  <a:ext cx="1800000"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57" name="直接连接符 12">
                  <a:extLst>
                    <a:ext uri="{FF2B5EF4-FFF2-40B4-BE49-F238E27FC236}">
                      <a16:creationId xmlns:a16="http://schemas.microsoft.com/office/drawing/2014/main" id="{AA985FE2-47DC-748E-3EF4-87086C9BE546}"/>
                    </a:ext>
                  </a:extLst>
                </p:cNvPr>
                <p:cNvCxnSpPr>
                  <a:cxnSpLocks/>
                </p:cNvCxnSpPr>
                <p:nvPr/>
              </p:nvCxnSpPr>
              <p:spPr>
                <a:xfrm rot="2700000">
                  <a:off x="1826888" y="162310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13">
                  <a:extLst>
                    <a:ext uri="{FF2B5EF4-FFF2-40B4-BE49-F238E27FC236}">
                      <a16:creationId xmlns:a16="http://schemas.microsoft.com/office/drawing/2014/main" id="{86E56ADD-6A0F-554A-D8D1-3682BC7239B3}"/>
                    </a:ext>
                  </a:extLst>
                </p:cNvPr>
                <p:cNvCxnSpPr>
                  <a:cxnSpLocks/>
                </p:cNvCxnSpPr>
                <p:nvPr/>
              </p:nvCxnSpPr>
              <p:spPr>
                <a:xfrm rot="6300000">
                  <a:off x="2570233" y="2868030"/>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14">
                  <a:extLst>
                    <a:ext uri="{FF2B5EF4-FFF2-40B4-BE49-F238E27FC236}">
                      <a16:creationId xmlns:a16="http://schemas.microsoft.com/office/drawing/2014/main" id="{FE6C249E-9C82-A703-FB9E-B2011CAC99FA}"/>
                    </a:ext>
                  </a:extLst>
                </p:cNvPr>
                <p:cNvCxnSpPr>
                  <a:cxnSpLocks/>
                  <a:endCxn id="50" idx="0"/>
                </p:cNvCxnSpPr>
                <p:nvPr/>
              </p:nvCxnSpPr>
              <p:spPr>
                <a:xfrm>
                  <a:off x="3037179" y="3476565"/>
                  <a:ext cx="453081" cy="10858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组合 6">
                <a:extLst>
                  <a:ext uri="{FF2B5EF4-FFF2-40B4-BE49-F238E27FC236}">
                    <a16:creationId xmlns:a16="http://schemas.microsoft.com/office/drawing/2014/main" id="{C17DECC5-5185-653C-1A19-4107CD700B41}"/>
                  </a:ext>
                </a:extLst>
              </p:cNvPr>
              <p:cNvGrpSpPr/>
              <p:nvPr/>
            </p:nvGrpSpPr>
            <p:grpSpPr>
              <a:xfrm rot="-2820000">
                <a:off x="5306869" y="4695540"/>
                <a:ext cx="844123" cy="488835"/>
                <a:chOff x="2498468" y="3166359"/>
                <a:chExt cx="904629" cy="523875"/>
              </a:xfrm>
            </p:grpSpPr>
            <p:sp>
              <p:nvSpPr>
                <p:cNvPr id="52" name="矩形: 圆角 7">
                  <a:extLst>
                    <a:ext uri="{FF2B5EF4-FFF2-40B4-BE49-F238E27FC236}">
                      <a16:creationId xmlns:a16="http://schemas.microsoft.com/office/drawing/2014/main" id="{E324E6B1-816E-E76B-6053-2E826ED65CFF}"/>
                    </a:ext>
                  </a:extLst>
                </p:cNvPr>
                <p:cNvSpPr/>
                <p:nvPr/>
              </p:nvSpPr>
              <p:spPr>
                <a:xfrm rot="7500000">
                  <a:off x="2688846"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53" name="矩形 8">
                  <a:extLst>
                    <a:ext uri="{FF2B5EF4-FFF2-40B4-BE49-F238E27FC236}">
                      <a16:creationId xmlns:a16="http://schemas.microsoft.com/office/drawing/2014/main" id="{791B102E-830C-4B3F-34AB-41DC21B519F2}"/>
                    </a:ext>
                  </a:extLst>
                </p:cNvPr>
                <p:cNvSpPr/>
                <p:nvPr/>
              </p:nvSpPr>
              <p:spPr>
                <a:xfrm rot="7500000">
                  <a:off x="2788783"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p>
              </p:txBody>
            </p:sp>
          </p:grpSp>
          <p:sp>
            <p:nvSpPr>
              <p:cNvPr id="46" name="TextBox 45">
                <a:extLst>
                  <a:ext uri="{FF2B5EF4-FFF2-40B4-BE49-F238E27FC236}">
                    <a16:creationId xmlns:a16="http://schemas.microsoft.com/office/drawing/2014/main" id="{B53C20E0-2979-0B6F-F659-76FD16344C78}"/>
                  </a:ext>
                </a:extLst>
              </p:cNvPr>
              <p:cNvSpPr txBox="1"/>
              <p:nvPr/>
            </p:nvSpPr>
            <p:spPr>
              <a:xfrm>
                <a:off x="5214423" y="2042306"/>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sp>
            <p:nvSpPr>
              <p:cNvPr id="50" name="Rounded Rectangle 87">
                <a:extLst>
                  <a:ext uri="{FF2B5EF4-FFF2-40B4-BE49-F238E27FC236}">
                    <a16:creationId xmlns:a16="http://schemas.microsoft.com/office/drawing/2014/main" id="{B2D85424-B61D-AF1E-A2A4-D2DFFDED4B82}"/>
                  </a:ext>
                </a:extLst>
              </p:cNvPr>
              <p:cNvSpPr/>
              <p:nvPr/>
            </p:nvSpPr>
            <p:spPr bwMode="auto">
              <a:xfrm rot="20100000">
                <a:off x="5718850" y="5948184"/>
                <a:ext cx="1072784" cy="41780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err="1">
                    <a:latin typeface="Times" charset="0"/>
                  </a:rPr>
                  <a:t>muEDM</a:t>
                </a:r>
                <a:endParaRPr lang="de-CH" dirty="0">
                  <a:latin typeface="Times" charset="0"/>
                </a:endParaRPr>
              </a:p>
            </p:txBody>
          </p:sp>
          <p:sp>
            <p:nvSpPr>
              <p:cNvPr id="51" name="TextBox 50">
                <a:extLst>
                  <a:ext uri="{FF2B5EF4-FFF2-40B4-BE49-F238E27FC236}">
                    <a16:creationId xmlns:a16="http://schemas.microsoft.com/office/drawing/2014/main" id="{F4529DDC-ED7E-386C-BEE2-F6699997E5BE}"/>
                  </a:ext>
                </a:extLst>
              </p:cNvPr>
              <p:cNvSpPr txBox="1"/>
              <p:nvPr/>
            </p:nvSpPr>
            <p:spPr>
              <a:xfrm rot="20574802">
                <a:off x="5655884" y="5536334"/>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grpSp>
        <p:sp>
          <p:nvSpPr>
            <p:cNvPr id="43" name="图形 11" descr="上一步 纯色填充">
              <a:extLst>
                <a:ext uri="{FF2B5EF4-FFF2-40B4-BE49-F238E27FC236}">
                  <a16:creationId xmlns:a16="http://schemas.microsoft.com/office/drawing/2014/main" id="{26FE0F0E-58A7-A5C8-1169-9B2E627D742B}"/>
                </a:ext>
              </a:extLst>
            </p:cNvPr>
            <p:cNvSpPr/>
            <p:nvPr/>
          </p:nvSpPr>
          <p:spPr>
            <a:xfrm rot="17643009">
              <a:off x="4937179" y="4270707"/>
              <a:ext cx="633391" cy="411767"/>
            </a:xfrm>
            <a:custGeom>
              <a:avLst/>
              <a:gdLst>
                <a:gd name="connsiteX0" fmla="*/ 0 w 762000"/>
                <a:gd name="connsiteY0" fmla="*/ 228600 h 561975"/>
                <a:gd name="connsiteX1" fmla="*/ 272415 w 762000"/>
                <a:gd name="connsiteY1" fmla="*/ 0 h 561975"/>
                <a:gd name="connsiteX2" fmla="*/ 272415 w 762000"/>
                <a:gd name="connsiteY2" fmla="*/ 133350 h 561975"/>
                <a:gd name="connsiteX3" fmla="*/ 762000 w 762000"/>
                <a:gd name="connsiteY3" fmla="*/ 561975 h 561975"/>
                <a:gd name="connsiteX4" fmla="*/ 272415 w 762000"/>
                <a:gd name="connsiteY4" fmla="*/ 333375 h 561975"/>
                <a:gd name="connsiteX5" fmla="*/ 272415 w 762000"/>
                <a:gd name="connsiteY5" fmla="*/ 457200 h 561975"/>
                <a:gd name="connsiteX6" fmla="*/ 0 w 762000"/>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561975">
                  <a:moveTo>
                    <a:pt x="0" y="228600"/>
                  </a:moveTo>
                  <a:lnTo>
                    <a:pt x="272415" y="0"/>
                  </a:lnTo>
                  <a:lnTo>
                    <a:pt x="272415" y="133350"/>
                  </a:lnTo>
                  <a:cubicBezTo>
                    <a:pt x="690563" y="137160"/>
                    <a:pt x="762000" y="561975"/>
                    <a:pt x="762000" y="561975"/>
                  </a:cubicBezTo>
                  <a:cubicBezTo>
                    <a:pt x="762000" y="561975"/>
                    <a:pt x="606743" y="336233"/>
                    <a:pt x="272415" y="333375"/>
                  </a:cubicBezTo>
                  <a:lnTo>
                    <a:pt x="272415" y="457200"/>
                  </a:lnTo>
                  <a:lnTo>
                    <a:pt x="0" y="228600"/>
                  </a:lnTo>
                  <a:close/>
                </a:path>
              </a:pathLst>
            </a:custGeom>
            <a:solidFill>
              <a:srgbClr val="FF0000"/>
            </a:solidFill>
            <a:ln w="9525" cap="flat">
              <a:solidFill>
                <a:srgbClr val="FF0000"/>
              </a:solidFill>
              <a:prstDash val="solid"/>
              <a:miter/>
            </a:ln>
          </p:spPr>
          <p:txBody>
            <a:bodyPr rtlCol="0" anchor="ctr"/>
            <a:lstStyle/>
            <a:p>
              <a:r>
                <a:rPr lang="en-US" altLang="zh-CN" sz="2133" dirty="0">
                  <a:latin typeface="Calibri" panose="020F0502020204030204" pitchFamily="34" charset="0"/>
                  <a:cs typeface="Calibri" panose="020F0502020204030204" pitchFamily="34" charset="0"/>
                </a:rPr>
                <a:t>40°</a:t>
              </a:r>
              <a:endParaRPr lang="zh-CN" altLang="en-US" sz="2133" dirty="0">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773234C2-2FFB-339F-0971-903363EC3B64}"/>
              </a:ext>
            </a:extLst>
          </p:cNvPr>
          <p:cNvPicPr>
            <a:picLocks noChangeAspect="1"/>
          </p:cNvPicPr>
          <p:nvPr/>
        </p:nvPicPr>
        <p:blipFill>
          <a:blip r:embed="rId3"/>
          <a:stretch>
            <a:fillRect/>
          </a:stretch>
        </p:blipFill>
        <p:spPr>
          <a:xfrm>
            <a:off x="2886506" y="1643851"/>
            <a:ext cx="5698694" cy="4664319"/>
          </a:xfrm>
          <a:prstGeom prst="rect">
            <a:avLst/>
          </a:prstGeom>
        </p:spPr>
      </p:pic>
    </p:spTree>
    <p:extLst>
      <p:ext uri="{BB962C8B-B14F-4D97-AF65-F5344CB8AC3E}">
        <p14:creationId xmlns:p14="http://schemas.microsoft.com/office/powerpoint/2010/main" val="14266225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computer generated image of a machine&#10;&#10;Description automatically generated">
            <a:extLst>
              <a:ext uri="{FF2B5EF4-FFF2-40B4-BE49-F238E27FC236}">
                <a16:creationId xmlns:a16="http://schemas.microsoft.com/office/drawing/2014/main" id="{63836198-8B9A-20E8-5DB3-1E913AAC8339}"/>
              </a:ext>
            </a:extLst>
          </p:cNvPr>
          <p:cNvPicPr>
            <a:picLocks noChangeAspect="1"/>
          </p:cNvPicPr>
          <p:nvPr/>
        </p:nvPicPr>
        <p:blipFill rotWithShape="1">
          <a:blip r:embed="rId2">
            <a:extLst>
              <a:ext uri="{28A0092B-C50C-407E-A947-70E740481C1C}">
                <a14:useLocalDpi xmlns:a14="http://schemas.microsoft.com/office/drawing/2010/main" val="0"/>
              </a:ext>
            </a:extLst>
          </a:blip>
          <a:srcRect l="3232"/>
          <a:stretch/>
        </p:blipFill>
        <p:spPr>
          <a:xfrm>
            <a:off x="-1" y="792481"/>
            <a:ext cx="10345467" cy="6073777"/>
          </a:xfrm>
          <a:prstGeom prst="rect">
            <a:avLst/>
          </a:prstGeom>
        </p:spPr>
      </p:pic>
      <p:sp>
        <p:nvSpPr>
          <p:cNvPr id="15" name="Title 2">
            <a:extLst>
              <a:ext uri="{FF2B5EF4-FFF2-40B4-BE49-F238E27FC236}">
                <a16:creationId xmlns:a16="http://schemas.microsoft.com/office/drawing/2014/main" id="{90A0E580-0BD5-84AA-F546-D2416107F409}"/>
              </a:ext>
            </a:extLst>
          </p:cNvPr>
          <p:cNvSpPr>
            <a:spLocks noGrp="1"/>
          </p:cNvSpPr>
          <p:nvPr>
            <p:ph type="title"/>
          </p:nvPr>
        </p:nvSpPr>
        <p:spPr>
          <a:xfrm>
            <a:off x="3749040" y="135951"/>
            <a:ext cx="8097958" cy="508500"/>
          </a:xfrm>
        </p:spPr>
        <p:txBody>
          <a:bodyPr/>
          <a:lstStyle/>
          <a:p>
            <a:r>
              <a:rPr lang="en-US" dirty="0">
                <a:solidFill>
                  <a:schemeClr val="bg1">
                    <a:lumMod val="85000"/>
                  </a:schemeClr>
                </a:solidFill>
              </a:rPr>
              <a:t>muE1 in G4beamline</a:t>
            </a:r>
          </a:p>
        </p:txBody>
      </p:sp>
      <p:cxnSp>
        <p:nvCxnSpPr>
          <p:cNvPr id="7" name="Straight Connector 6">
            <a:extLst>
              <a:ext uri="{FF2B5EF4-FFF2-40B4-BE49-F238E27FC236}">
                <a16:creationId xmlns:a16="http://schemas.microsoft.com/office/drawing/2014/main" id="{90941BA2-952C-CC02-8CE5-B78877E2E13E}"/>
              </a:ext>
            </a:extLst>
          </p:cNvPr>
          <p:cNvCxnSpPr>
            <a:cxnSpLocks/>
          </p:cNvCxnSpPr>
          <p:nvPr/>
        </p:nvCxnSpPr>
        <p:spPr bwMode="auto">
          <a:xfrm>
            <a:off x="8720376" y="1156108"/>
            <a:ext cx="1377950" cy="0"/>
          </a:xfrm>
          <a:prstGeom prst="line">
            <a:avLst/>
          </a:prstGeom>
          <a:solidFill>
            <a:schemeClr val="accent1"/>
          </a:solidFill>
          <a:ln w="9525" cap="flat" cmpd="sng" algn="ctr">
            <a:solidFill>
              <a:srgbClr val="FF71F5"/>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4A3BCA4-C6F1-DFB4-F6E4-53ED577F9048}"/>
              </a:ext>
            </a:extLst>
          </p:cNvPr>
          <p:cNvCxnSpPr>
            <a:cxnSpLocks/>
          </p:cNvCxnSpPr>
          <p:nvPr/>
        </p:nvCxnSpPr>
        <p:spPr bwMode="auto">
          <a:xfrm>
            <a:off x="8720376" y="1479958"/>
            <a:ext cx="1377950" cy="0"/>
          </a:xfrm>
          <a:prstGeom prst="line">
            <a:avLst/>
          </a:prstGeom>
          <a:solidFill>
            <a:schemeClr val="accent1"/>
          </a:solidFill>
          <a:ln w="9525" cap="flat" cmpd="sng" algn="ctr">
            <a:solidFill>
              <a:srgbClr val="00B0F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861D422-8093-EBDE-36F9-D45765789363}"/>
                  </a:ext>
                </a:extLst>
              </p:cNvPr>
              <p:cNvSpPr txBox="1"/>
              <p:nvPr/>
            </p:nvSpPr>
            <p:spPr>
              <a:xfrm>
                <a:off x="8364776" y="1305336"/>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13" name="TextBox 12">
                <a:extLst>
                  <a:ext uri="{FF2B5EF4-FFF2-40B4-BE49-F238E27FC236}">
                    <a16:creationId xmlns:a16="http://schemas.microsoft.com/office/drawing/2014/main" id="{C861D422-8093-EBDE-36F9-D45765789363}"/>
                  </a:ext>
                </a:extLst>
              </p:cNvPr>
              <p:cNvSpPr txBox="1">
                <a:spLocks noRot="1" noChangeAspect="1" noMove="1" noResize="1" noEditPoints="1" noAdjustHandles="1" noChangeArrowheads="1" noChangeShapeType="1" noTextEdit="1"/>
              </p:cNvSpPr>
              <p:nvPr/>
            </p:nvSpPr>
            <p:spPr>
              <a:xfrm>
                <a:off x="8364776" y="1305336"/>
                <a:ext cx="412750" cy="374644"/>
              </a:xfrm>
              <a:prstGeom prst="rect">
                <a:avLst/>
              </a:prstGeom>
              <a:blipFill>
                <a:blip r:embed="rId3"/>
                <a:stretch>
                  <a:fillRect l="-147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286BCC-856E-FE4D-D5AB-36E9482B957A}"/>
                  </a:ext>
                </a:extLst>
              </p:cNvPr>
              <p:cNvSpPr txBox="1"/>
              <p:nvPr/>
            </p:nvSpPr>
            <p:spPr>
              <a:xfrm>
                <a:off x="8364776" y="98543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FF71F5"/>
                              </a:solidFill>
                              <a:latin typeface="Cambria Math" panose="02040503050406030204" pitchFamily="18" charset="0"/>
                            </a:rPr>
                          </m:ctrlPr>
                        </m:sSupPr>
                        <m:e>
                          <m:r>
                            <a:rPr lang="en-US" sz="1800" b="0" i="1" smtClean="0">
                              <a:solidFill>
                                <a:srgbClr val="FF71F5"/>
                              </a:solidFill>
                              <a:latin typeface="Cambria Math" panose="02040503050406030204" pitchFamily="18" charset="0"/>
                            </a:rPr>
                            <m:t>𝜋</m:t>
                          </m:r>
                        </m:e>
                        <m:sup>
                          <m:r>
                            <a:rPr lang="en-US" sz="1800" b="0" i="1" smtClean="0">
                              <a:solidFill>
                                <a:srgbClr val="FF71F5"/>
                              </a:solidFill>
                              <a:latin typeface="Cambria Math" panose="02040503050406030204" pitchFamily="18" charset="0"/>
                            </a:rPr>
                            <m:t>+</m:t>
                          </m:r>
                        </m:sup>
                      </m:sSup>
                    </m:oMath>
                  </m:oMathPara>
                </a14:m>
                <a:endParaRPr lang="de-CH" sz="1800" dirty="0">
                  <a:solidFill>
                    <a:srgbClr val="FF71F5"/>
                  </a:solidFill>
                  <a:latin typeface="Humanst521 Lt BT" panose="020B0402020204020304" pitchFamily="34" charset="0"/>
                </a:endParaRPr>
              </a:p>
            </p:txBody>
          </p:sp>
        </mc:Choice>
        <mc:Fallback xmlns="">
          <p:sp>
            <p:nvSpPr>
              <p:cNvPr id="16" name="TextBox 15">
                <a:extLst>
                  <a:ext uri="{FF2B5EF4-FFF2-40B4-BE49-F238E27FC236}">
                    <a16:creationId xmlns:a16="http://schemas.microsoft.com/office/drawing/2014/main" id="{51286BCC-856E-FE4D-D5AB-36E9482B957A}"/>
                  </a:ext>
                </a:extLst>
              </p:cNvPr>
              <p:cNvSpPr txBox="1">
                <a:spLocks noRot="1" noChangeAspect="1" noMove="1" noResize="1" noEditPoints="1" noAdjustHandles="1" noChangeArrowheads="1" noChangeShapeType="1" noTextEdit="1"/>
              </p:cNvSpPr>
              <p:nvPr/>
            </p:nvSpPr>
            <p:spPr>
              <a:xfrm>
                <a:off x="8364776" y="985437"/>
                <a:ext cx="412750" cy="374644"/>
              </a:xfrm>
              <a:prstGeom prst="rect">
                <a:avLst/>
              </a:prstGeom>
              <a:blipFill>
                <a:blip r:embed="rId4"/>
                <a:stretch>
                  <a:fillRect/>
                </a:stretch>
              </a:blipFill>
            </p:spPr>
            <p:txBody>
              <a:bodyPr/>
              <a:lstStyle/>
              <a:p>
                <a:r>
                  <a:rPr lang="de-CH">
                    <a:noFill/>
                  </a:rPr>
                  <a:t> </a:t>
                </a:r>
              </a:p>
            </p:txBody>
          </p:sp>
        </mc:Fallback>
      </mc:AlternateContent>
      <p:sp>
        <p:nvSpPr>
          <p:cNvPr id="21" name="Arrow: Down 20">
            <a:extLst>
              <a:ext uri="{FF2B5EF4-FFF2-40B4-BE49-F238E27FC236}">
                <a16:creationId xmlns:a16="http://schemas.microsoft.com/office/drawing/2014/main" id="{EB077D5E-DD37-8541-F3AC-6278769B8F4E}"/>
              </a:ext>
            </a:extLst>
          </p:cNvPr>
          <p:cNvSpPr/>
          <p:nvPr/>
        </p:nvSpPr>
        <p:spPr bwMode="auto">
          <a:xfrm rot="2423813">
            <a:off x="8223250" y="6070824"/>
            <a:ext cx="273050" cy="66040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2" name="TextBox 21">
            <a:extLst>
              <a:ext uri="{FF2B5EF4-FFF2-40B4-BE49-F238E27FC236}">
                <a16:creationId xmlns:a16="http://schemas.microsoft.com/office/drawing/2014/main" id="{E83B54D3-9F9B-7513-B169-A3A918B355F1}"/>
              </a:ext>
            </a:extLst>
          </p:cNvPr>
          <p:cNvSpPr txBox="1"/>
          <p:nvPr/>
        </p:nvSpPr>
        <p:spPr>
          <a:xfrm>
            <a:off x="8799747" y="5930900"/>
            <a:ext cx="91440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a:solidFill>
                  <a:srgbClr val="FFF5D6"/>
                </a:solidFill>
                <a:latin typeface="Humanst521 Lt BT" panose="020B0402020204020304" pitchFamily="34" charset="0"/>
              </a:rPr>
              <a:t>final </a:t>
            </a:r>
            <a:r>
              <a:rPr lang="de-CH" sz="1800" dirty="0" err="1">
                <a:solidFill>
                  <a:srgbClr val="FFF5D6"/>
                </a:solidFill>
                <a:latin typeface="Humanst521 Lt BT" panose="020B0402020204020304" pitchFamily="34" charset="0"/>
              </a:rPr>
              <a:t>focus</a:t>
            </a:r>
            <a:br>
              <a:rPr lang="de-CH" sz="1800" dirty="0">
                <a:solidFill>
                  <a:srgbClr val="FFF5D6"/>
                </a:solidFill>
                <a:latin typeface="Humanst521 Lt BT" panose="020B0402020204020304" pitchFamily="34" charset="0"/>
              </a:rPr>
            </a:br>
            <a:endParaRPr lang="de-CH" sz="1800" dirty="0">
              <a:solidFill>
                <a:srgbClr val="FFF5D6"/>
              </a:solidFill>
              <a:latin typeface="Humanst521 Lt BT" panose="020B0402020204020304" pitchFamily="34" charset="0"/>
            </a:endParaRPr>
          </a:p>
        </p:txBody>
      </p:sp>
      <p:sp>
        <p:nvSpPr>
          <p:cNvPr id="23" name="Oval 22">
            <a:extLst>
              <a:ext uri="{FF2B5EF4-FFF2-40B4-BE49-F238E27FC236}">
                <a16:creationId xmlns:a16="http://schemas.microsoft.com/office/drawing/2014/main" id="{4010E385-C4C9-DF03-049B-3FB7F72F1F38}"/>
              </a:ext>
            </a:extLst>
          </p:cNvPr>
          <p:cNvSpPr/>
          <p:nvPr/>
        </p:nvSpPr>
        <p:spPr bwMode="auto">
          <a:xfrm>
            <a:off x="8040926" y="1835546"/>
            <a:ext cx="490772" cy="495300"/>
          </a:xfrm>
          <a:prstGeom prst="ellipse">
            <a:avLst/>
          </a:prstGeom>
          <a:solidFill>
            <a:srgbClr val="005E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4" name="TextBox 23">
            <a:extLst>
              <a:ext uri="{FF2B5EF4-FFF2-40B4-BE49-F238E27FC236}">
                <a16:creationId xmlns:a16="http://schemas.microsoft.com/office/drawing/2014/main" id="{F7E55201-9F70-1FFA-0D4F-6A858528DF91}"/>
              </a:ext>
            </a:extLst>
          </p:cNvPr>
          <p:cNvSpPr txBox="1"/>
          <p:nvPr/>
        </p:nvSpPr>
        <p:spPr>
          <a:xfrm>
            <a:off x="8720376" y="1940321"/>
            <a:ext cx="914400" cy="28575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a:solidFill>
                  <a:schemeClr val="accent6">
                    <a:lumMod val="60000"/>
                    <a:lumOff val="40000"/>
                  </a:schemeClr>
                </a:solidFill>
                <a:latin typeface="Humanst521 Lt BT" panose="020B0402020204020304" pitchFamily="34" charset="0"/>
              </a:rPr>
              <a:t>Virtual </a:t>
            </a:r>
            <a:r>
              <a:rPr lang="de-CH" sz="1800" dirty="0" err="1">
                <a:solidFill>
                  <a:schemeClr val="accent6">
                    <a:lumMod val="60000"/>
                    <a:lumOff val="40000"/>
                  </a:schemeClr>
                </a:solidFill>
                <a:latin typeface="Humanst521 Lt BT" panose="020B0402020204020304" pitchFamily="34" charset="0"/>
              </a:rPr>
              <a:t>detectors</a:t>
            </a:r>
            <a:endParaRPr lang="de-CH" sz="1800" dirty="0">
              <a:solidFill>
                <a:schemeClr val="accent6">
                  <a:lumMod val="60000"/>
                  <a:lumOff val="40000"/>
                </a:schemeClr>
              </a:solidFill>
              <a:latin typeface="Humanst521 Lt BT" panose="020B0402020204020304" pitchFamily="34" charset="0"/>
            </a:endParaRPr>
          </a:p>
        </p:txBody>
      </p:sp>
      <p:sp>
        <p:nvSpPr>
          <p:cNvPr id="25" name="TextBox 24">
            <a:extLst>
              <a:ext uri="{FF2B5EF4-FFF2-40B4-BE49-F238E27FC236}">
                <a16:creationId xmlns:a16="http://schemas.microsoft.com/office/drawing/2014/main" id="{C2A95A55-6BDD-589C-EB31-8F1DFBFCEECB}"/>
              </a:ext>
            </a:extLst>
          </p:cNvPr>
          <p:cNvSpPr txBox="1"/>
          <p:nvPr/>
        </p:nvSpPr>
        <p:spPr>
          <a:xfrm>
            <a:off x="533400" y="3778250"/>
            <a:ext cx="3924300" cy="2686050"/>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US" sz="1800" dirty="0">
                <a:solidFill>
                  <a:schemeClr val="accent1">
                    <a:lumMod val="20000"/>
                    <a:lumOff val="80000"/>
                  </a:schemeClr>
                </a:solidFill>
                <a:latin typeface="Humanst521 Lt BT" panose="020B0402020204020304" pitchFamily="34" charset="0"/>
              </a:rPr>
              <a:t>Open Questions</a:t>
            </a:r>
          </a:p>
          <a:p>
            <a:pPr marL="285750" indent="-285750" eaLnBrk="1" hangingPunct="1">
              <a:lnSpc>
                <a:spcPct val="110000"/>
              </a:lnSpc>
              <a:spcBef>
                <a:spcPct val="0"/>
              </a:spcBef>
              <a:buClr>
                <a:schemeClr val="bg1"/>
              </a:buClr>
              <a:buFont typeface="Arial" panose="020B0604020202020204" pitchFamily="34" charset="0"/>
              <a:buChar char="•"/>
            </a:pPr>
            <a:r>
              <a:rPr lang="en-US" sz="1800" dirty="0">
                <a:solidFill>
                  <a:schemeClr val="accent1">
                    <a:lumMod val="20000"/>
                    <a:lumOff val="80000"/>
                  </a:schemeClr>
                </a:solidFill>
                <a:latin typeface="Humanst521 Lt BT" panose="020B0402020204020304" pitchFamily="34" charset="0"/>
              </a:rPr>
              <a:t>Can we use the </a:t>
            </a:r>
            <a:r>
              <a:rPr lang="en-US" sz="1800" dirty="0" err="1">
                <a:solidFill>
                  <a:schemeClr val="accent1">
                    <a:lumMod val="20000"/>
                    <a:lumOff val="80000"/>
                  </a:schemeClr>
                </a:solidFill>
                <a:latin typeface="Humanst521 Lt BT" panose="020B0402020204020304" pitchFamily="34" charset="0"/>
              </a:rPr>
              <a:t>tof</a:t>
            </a:r>
            <a:r>
              <a:rPr lang="en-US" sz="1800" dirty="0">
                <a:solidFill>
                  <a:schemeClr val="accent1">
                    <a:lumMod val="20000"/>
                    <a:lumOff val="80000"/>
                  </a:schemeClr>
                </a:solidFill>
                <a:latin typeface="Humanst521 Lt BT" panose="020B0402020204020304" pitchFamily="34" charset="0"/>
              </a:rPr>
              <a:t> </a:t>
            </a:r>
            <a:r>
              <a:rPr lang="en-US" sz="1800" dirty="0" err="1">
                <a:solidFill>
                  <a:schemeClr val="accent1">
                    <a:lumMod val="20000"/>
                    <a:lumOff val="80000"/>
                  </a:schemeClr>
                </a:solidFill>
                <a:latin typeface="Humanst521 Lt BT" panose="020B0402020204020304" pitchFamily="34" charset="0"/>
              </a:rPr>
              <a:t>wrt</a:t>
            </a:r>
            <a:r>
              <a:rPr lang="en-US" sz="1800" dirty="0">
                <a:solidFill>
                  <a:schemeClr val="accent1">
                    <a:lumMod val="20000"/>
                    <a:lumOff val="80000"/>
                  </a:schemeClr>
                </a:solidFill>
                <a:latin typeface="Humanst521 Lt BT" panose="020B0402020204020304" pitchFamily="34" charset="0"/>
              </a:rPr>
              <a:t> to cyclotron frequency for particle identification?</a:t>
            </a:r>
          </a:p>
          <a:p>
            <a:pPr marL="285750" indent="-285750" eaLnBrk="1" hangingPunct="1">
              <a:lnSpc>
                <a:spcPct val="110000"/>
              </a:lnSpc>
              <a:spcBef>
                <a:spcPct val="0"/>
              </a:spcBef>
              <a:buClr>
                <a:schemeClr val="bg1"/>
              </a:buClr>
              <a:buFont typeface="Arial" panose="020B0604020202020204" pitchFamily="34" charset="0"/>
              <a:buChar char="•"/>
            </a:pPr>
            <a:r>
              <a:rPr lang="en-US" sz="1800" dirty="0">
                <a:solidFill>
                  <a:schemeClr val="accent1">
                    <a:lumMod val="20000"/>
                    <a:lumOff val="80000"/>
                  </a:schemeClr>
                </a:solidFill>
                <a:latin typeface="Humanst521 Lt BT" panose="020B0402020204020304" pitchFamily="34" charset="0"/>
              </a:rPr>
              <a:t>What is the contamination of the muon beam after ASK82?</a:t>
            </a:r>
          </a:p>
          <a:p>
            <a:pPr eaLnBrk="1" hangingPunct="1">
              <a:lnSpc>
                <a:spcPct val="110000"/>
              </a:lnSpc>
              <a:spcBef>
                <a:spcPct val="0"/>
              </a:spcBef>
              <a:buClr>
                <a:schemeClr val="bg1"/>
              </a:buClr>
            </a:pPr>
            <a:endParaRPr lang="en-US" sz="1800" dirty="0">
              <a:solidFill>
                <a:schemeClr val="accent1">
                  <a:lumMod val="20000"/>
                  <a:lumOff val="80000"/>
                </a:schemeClr>
              </a:solidFill>
              <a:latin typeface="Humanst521 Lt BT" panose="020B0402020204020304" pitchFamily="34" charset="0"/>
            </a:endParaRPr>
          </a:p>
          <a:p>
            <a:pPr marL="285750" indent="-285750" eaLnBrk="1" hangingPunct="1">
              <a:lnSpc>
                <a:spcPct val="110000"/>
              </a:lnSpc>
              <a:spcBef>
                <a:spcPct val="0"/>
              </a:spcBef>
              <a:buClr>
                <a:schemeClr val="bg1"/>
              </a:buClr>
              <a:buFont typeface="Arial" panose="020B0604020202020204" pitchFamily="34" charset="0"/>
              <a:buChar char="•"/>
            </a:pPr>
            <a:r>
              <a:rPr lang="en-US" sz="1800" dirty="0">
                <a:solidFill>
                  <a:schemeClr val="accent1">
                    <a:lumMod val="20000"/>
                    <a:lumOff val="80000"/>
                  </a:schemeClr>
                </a:solidFill>
                <a:latin typeface="Humanst521 Lt BT" panose="020B0402020204020304" pitchFamily="34" charset="0"/>
              </a:rPr>
              <a:t>How does the phase space look after the</a:t>
            </a:r>
            <a:br>
              <a:rPr lang="en-US" sz="1800" dirty="0">
                <a:solidFill>
                  <a:schemeClr val="accent1">
                    <a:lumMod val="20000"/>
                    <a:lumOff val="80000"/>
                  </a:schemeClr>
                </a:solidFill>
                <a:latin typeface="Humanst521 Lt BT" panose="020B0402020204020304" pitchFamily="34" charset="0"/>
              </a:rPr>
            </a:br>
            <a:r>
              <a:rPr lang="en-US" sz="1800" dirty="0">
                <a:solidFill>
                  <a:schemeClr val="accent1">
                    <a:lumMod val="20000"/>
                    <a:lumOff val="80000"/>
                  </a:schemeClr>
                </a:solidFill>
                <a:latin typeface="Humanst521 Lt BT" panose="020B0402020204020304" pitchFamily="34" charset="0"/>
              </a:rPr>
              <a:t>decay solenoid?</a:t>
            </a:r>
          </a:p>
        </p:txBody>
      </p:sp>
      <p:sp>
        <p:nvSpPr>
          <p:cNvPr id="27" name="TextBox 26">
            <a:extLst>
              <a:ext uri="{FF2B5EF4-FFF2-40B4-BE49-F238E27FC236}">
                <a16:creationId xmlns:a16="http://schemas.microsoft.com/office/drawing/2014/main" id="{C2E5F7F8-2AD6-E677-B100-E38EF5DE8275}"/>
              </a:ext>
            </a:extLst>
          </p:cNvPr>
          <p:cNvSpPr txBox="1"/>
          <p:nvPr/>
        </p:nvSpPr>
        <p:spPr>
          <a:xfrm rot="20744638">
            <a:off x="6021131" y="5999480"/>
            <a:ext cx="795337" cy="338554"/>
          </a:xfrm>
          <a:prstGeom prst="rect">
            <a:avLst/>
          </a:prstGeom>
          <a:noFill/>
        </p:spPr>
        <p:txBody>
          <a:bodyPr wrap="square">
            <a:spAutoFit/>
          </a:bodyPr>
          <a:lstStyle/>
          <a:p>
            <a:r>
              <a:rPr lang="en-US" sz="1600" dirty="0">
                <a:solidFill>
                  <a:schemeClr val="accent5">
                    <a:lumMod val="40000"/>
                    <a:lumOff val="60000"/>
                  </a:schemeClr>
                </a:solidFill>
                <a:latin typeface="Humanst521 Lt BT" panose="020B0402020204020304" pitchFamily="34" charset="0"/>
              </a:rPr>
              <a:t>ASK82</a:t>
            </a:r>
            <a:endParaRPr lang="de-CH" dirty="0">
              <a:solidFill>
                <a:schemeClr val="accent5">
                  <a:lumMod val="40000"/>
                  <a:lumOff val="60000"/>
                </a:schemeClr>
              </a:solidFill>
            </a:endParaRPr>
          </a:p>
        </p:txBody>
      </p:sp>
      <p:sp>
        <p:nvSpPr>
          <p:cNvPr id="28" name="TextBox 27">
            <a:extLst>
              <a:ext uri="{FF2B5EF4-FFF2-40B4-BE49-F238E27FC236}">
                <a16:creationId xmlns:a16="http://schemas.microsoft.com/office/drawing/2014/main" id="{073AD46B-F929-FA70-6D9E-456BBD3F9681}"/>
              </a:ext>
            </a:extLst>
          </p:cNvPr>
          <p:cNvSpPr txBox="1"/>
          <p:nvPr/>
        </p:nvSpPr>
        <p:spPr>
          <a:xfrm rot="20274853">
            <a:off x="7890572" y="3413928"/>
            <a:ext cx="795337" cy="338554"/>
          </a:xfrm>
          <a:prstGeom prst="rect">
            <a:avLst/>
          </a:prstGeom>
          <a:noFill/>
        </p:spPr>
        <p:txBody>
          <a:bodyPr wrap="square">
            <a:spAutoFit/>
          </a:bodyPr>
          <a:lstStyle/>
          <a:p>
            <a:r>
              <a:rPr lang="en-US" sz="1600" dirty="0">
                <a:solidFill>
                  <a:schemeClr val="accent5">
                    <a:lumMod val="40000"/>
                    <a:lumOff val="60000"/>
                  </a:schemeClr>
                </a:solidFill>
                <a:latin typeface="Humanst521 Lt BT" panose="020B0402020204020304" pitchFamily="34" charset="0"/>
              </a:rPr>
              <a:t>ASK81</a:t>
            </a:r>
            <a:endParaRPr lang="de-CH" dirty="0">
              <a:solidFill>
                <a:schemeClr val="accent5">
                  <a:lumMod val="40000"/>
                  <a:lumOff val="60000"/>
                </a:schemeClr>
              </a:solidFill>
            </a:endParaRPr>
          </a:p>
        </p:txBody>
      </p:sp>
      <p:sp>
        <p:nvSpPr>
          <p:cNvPr id="29" name="TextBox 28">
            <a:extLst>
              <a:ext uri="{FF2B5EF4-FFF2-40B4-BE49-F238E27FC236}">
                <a16:creationId xmlns:a16="http://schemas.microsoft.com/office/drawing/2014/main" id="{9E2F1087-6913-C9B7-ABE9-FAFDBAB488D2}"/>
              </a:ext>
            </a:extLst>
          </p:cNvPr>
          <p:cNvSpPr txBox="1"/>
          <p:nvPr/>
        </p:nvSpPr>
        <p:spPr>
          <a:xfrm rot="17599005">
            <a:off x="2495550" y="1931559"/>
            <a:ext cx="795337" cy="338554"/>
          </a:xfrm>
          <a:prstGeom prst="rect">
            <a:avLst/>
          </a:prstGeom>
          <a:noFill/>
        </p:spPr>
        <p:txBody>
          <a:bodyPr wrap="square">
            <a:spAutoFit/>
          </a:bodyPr>
          <a:lstStyle/>
          <a:p>
            <a:r>
              <a:rPr lang="en-US" sz="1600" dirty="0">
                <a:solidFill>
                  <a:schemeClr val="accent5">
                    <a:lumMod val="40000"/>
                    <a:lumOff val="60000"/>
                  </a:schemeClr>
                </a:solidFill>
                <a:latin typeface="Humanst521 Lt BT" panose="020B0402020204020304" pitchFamily="34" charset="0"/>
              </a:rPr>
              <a:t>ASX81</a:t>
            </a:r>
            <a:endParaRPr lang="de-CH" dirty="0">
              <a:solidFill>
                <a:schemeClr val="accent5">
                  <a:lumMod val="40000"/>
                  <a:lumOff val="60000"/>
                </a:schemeClr>
              </a:solidFill>
            </a:endParaRPr>
          </a:p>
        </p:txBody>
      </p:sp>
      <p:sp>
        <p:nvSpPr>
          <p:cNvPr id="30" name="TextBox 29">
            <a:extLst>
              <a:ext uri="{FF2B5EF4-FFF2-40B4-BE49-F238E27FC236}">
                <a16:creationId xmlns:a16="http://schemas.microsoft.com/office/drawing/2014/main" id="{F01B5A70-1E27-0C2B-6A45-75AB7C3B7B1F}"/>
              </a:ext>
            </a:extLst>
          </p:cNvPr>
          <p:cNvSpPr txBox="1"/>
          <p:nvPr/>
        </p:nvSpPr>
        <p:spPr>
          <a:xfrm rot="2050470">
            <a:off x="4862610" y="1787804"/>
            <a:ext cx="1657151" cy="393115"/>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B9B9B9"/>
                </a:solidFill>
                <a:latin typeface="Humanst521 Lt BT" panose="020B0402020204020304" pitchFamily="34" charset="0"/>
              </a:rPr>
              <a:t>Concrete</a:t>
            </a:r>
            <a:r>
              <a:rPr lang="de-CH" sz="1800" dirty="0">
                <a:solidFill>
                  <a:srgbClr val="B9B9B9"/>
                </a:solidFill>
                <a:latin typeface="Humanst521 Lt BT" panose="020B0402020204020304" pitchFamily="34" charset="0"/>
              </a:rPr>
              <a:t> </a:t>
            </a:r>
            <a:r>
              <a:rPr lang="de-CH" sz="1800" dirty="0" err="1">
                <a:solidFill>
                  <a:srgbClr val="B9B9B9"/>
                </a:solidFill>
                <a:latin typeface="Humanst521 Lt BT" panose="020B0402020204020304" pitchFamily="34" charset="0"/>
              </a:rPr>
              <a:t>shielding</a:t>
            </a:r>
            <a:endParaRPr lang="de-CH" sz="1800" dirty="0">
              <a:solidFill>
                <a:srgbClr val="B9B9B9"/>
              </a:solidFill>
              <a:latin typeface="Humanst521 Lt BT" panose="020B0402020204020304" pitchFamily="34" charset="0"/>
            </a:endParaRPr>
          </a:p>
        </p:txBody>
      </p:sp>
      <p:sp>
        <p:nvSpPr>
          <p:cNvPr id="31" name="TextBox 30">
            <a:extLst>
              <a:ext uri="{FF2B5EF4-FFF2-40B4-BE49-F238E27FC236}">
                <a16:creationId xmlns:a16="http://schemas.microsoft.com/office/drawing/2014/main" id="{C4AAE02D-6BD1-5B7C-6C5A-CB06508EE8DD}"/>
              </a:ext>
            </a:extLst>
          </p:cNvPr>
          <p:cNvSpPr txBox="1"/>
          <p:nvPr/>
        </p:nvSpPr>
        <p:spPr>
          <a:xfrm rot="2050470">
            <a:off x="3995262" y="3697392"/>
            <a:ext cx="1657151" cy="45675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a:solidFill>
                  <a:srgbClr val="CED0A4"/>
                </a:solidFill>
                <a:latin typeface="Humanst521 Lt BT" panose="020B0402020204020304" pitchFamily="34" charset="0"/>
              </a:rPr>
              <a:t>Decay </a:t>
            </a:r>
            <a:r>
              <a:rPr lang="de-CH" sz="1800" dirty="0" err="1">
                <a:solidFill>
                  <a:srgbClr val="CED0A4"/>
                </a:solidFill>
                <a:latin typeface="Humanst521 Lt BT" panose="020B0402020204020304" pitchFamily="34" charset="0"/>
              </a:rPr>
              <a:t>solenoid</a:t>
            </a:r>
            <a:endParaRPr lang="de-CH" sz="1800" dirty="0">
              <a:solidFill>
                <a:srgbClr val="CED0A4"/>
              </a:solidFill>
              <a:latin typeface="Humanst521 Lt BT" panose="020B0402020204020304" pitchFamily="34" charset="0"/>
            </a:endParaRPr>
          </a:p>
        </p:txBody>
      </p:sp>
      <p:sp>
        <p:nvSpPr>
          <p:cNvPr id="32" name="TextBox 31">
            <a:extLst>
              <a:ext uri="{FF2B5EF4-FFF2-40B4-BE49-F238E27FC236}">
                <a16:creationId xmlns:a16="http://schemas.microsoft.com/office/drawing/2014/main" id="{A161BD53-4F0D-A187-3667-29069FEADA6B}"/>
              </a:ext>
            </a:extLst>
          </p:cNvPr>
          <p:cNvSpPr txBox="1"/>
          <p:nvPr/>
        </p:nvSpPr>
        <p:spPr>
          <a:xfrm rot="18350955">
            <a:off x="6842446" y="2678394"/>
            <a:ext cx="914400" cy="323799"/>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FF0000"/>
                </a:solidFill>
                <a:latin typeface="Humanst521 Lt BT" panose="020B0402020204020304" pitchFamily="34" charset="0"/>
              </a:rPr>
              <a:t>Qudarupoles</a:t>
            </a:r>
            <a:endParaRPr lang="de-CH" sz="1800" dirty="0">
              <a:solidFill>
                <a:srgbClr val="FF0000"/>
              </a:solidFill>
              <a:latin typeface="Humanst521 Lt BT" panose="020B0402020204020304" pitchFamily="34" charset="0"/>
            </a:endParaRPr>
          </a:p>
        </p:txBody>
      </p:sp>
      <p:sp>
        <p:nvSpPr>
          <p:cNvPr id="33" name="TextBox 32">
            <a:extLst>
              <a:ext uri="{FF2B5EF4-FFF2-40B4-BE49-F238E27FC236}">
                <a16:creationId xmlns:a16="http://schemas.microsoft.com/office/drawing/2014/main" id="{FD0EDC0F-BB0C-DEB8-70FA-21D621A79D08}"/>
              </a:ext>
            </a:extLst>
          </p:cNvPr>
          <p:cNvSpPr txBox="1"/>
          <p:nvPr/>
        </p:nvSpPr>
        <p:spPr>
          <a:xfrm rot="5400000">
            <a:off x="1679570" y="2212989"/>
            <a:ext cx="914400" cy="323799"/>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FF0000"/>
                </a:solidFill>
                <a:latin typeface="Humanst521 Lt BT" panose="020B0402020204020304" pitchFamily="34" charset="0"/>
              </a:rPr>
              <a:t>Qudarupoles</a:t>
            </a:r>
            <a:endParaRPr lang="de-CH" sz="1800" dirty="0">
              <a:solidFill>
                <a:srgbClr val="FF0000"/>
              </a:solidFill>
              <a:latin typeface="Humanst521 Lt BT" panose="020B0402020204020304" pitchFamily="34" charset="0"/>
            </a:endParaRPr>
          </a:p>
        </p:txBody>
      </p:sp>
      <p:sp>
        <p:nvSpPr>
          <p:cNvPr id="34" name="TextBox 33">
            <a:extLst>
              <a:ext uri="{FF2B5EF4-FFF2-40B4-BE49-F238E27FC236}">
                <a16:creationId xmlns:a16="http://schemas.microsoft.com/office/drawing/2014/main" id="{AF62FE65-A7AE-3223-8B31-B10103E01BE1}"/>
              </a:ext>
            </a:extLst>
          </p:cNvPr>
          <p:cNvSpPr txBox="1"/>
          <p:nvPr/>
        </p:nvSpPr>
        <p:spPr>
          <a:xfrm rot="340742">
            <a:off x="5792552" y="4380743"/>
            <a:ext cx="914400" cy="323799"/>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FF0000"/>
                </a:solidFill>
                <a:latin typeface="Humanst521 Lt BT" panose="020B0402020204020304" pitchFamily="34" charset="0"/>
              </a:rPr>
              <a:t>Qudarupoles</a:t>
            </a:r>
            <a:endParaRPr lang="de-CH" sz="1800" dirty="0">
              <a:solidFill>
                <a:srgbClr val="FF0000"/>
              </a:solidFill>
              <a:latin typeface="Humanst521 Lt BT" panose="020B0402020204020304" pitchFamily="34" charset="0"/>
            </a:endParaRPr>
          </a:p>
        </p:txBody>
      </p:sp>
      <p:sp>
        <p:nvSpPr>
          <p:cNvPr id="36" name="TextBox 35">
            <a:extLst>
              <a:ext uri="{FF2B5EF4-FFF2-40B4-BE49-F238E27FC236}">
                <a16:creationId xmlns:a16="http://schemas.microsoft.com/office/drawing/2014/main" id="{C09AAD7B-8CEB-E35A-1A11-FBE5621A1B59}"/>
              </a:ext>
            </a:extLst>
          </p:cNvPr>
          <p:cNvSpPr txBox="1"/>
          <p:nvPr/>
        </p:nvSpPr>
        <p:spPr>
          <a:xfrm rot="340742">
            <a:off x="5677808" y="5175317"/>
            <a:ext cx="914400" cy="323799"/>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FF0000"/>
                </a:solidFill>
                <a:latin typeface="Humanst521 Lt BT" panose="020B0402020204020304" pitchFamily="34" charset="0"/>
              </a:rPr>
              <a:t>Qudarupoles</a:t>
            </a:r>
            <a:endParaRPr lang="de-CH" sz="1800" dirty="0">
              <a:solidFill>
                <a:srgbClr val="FF0000"/>
              </a:solidFill>
              <a:latin typeface="Humanst521 Lt BT" panose="020B0402020204020304" pitchFamily="34" charset="0"/>
            </a:endParaRPr>
          </a:p>
        </p:txBody>
      </p:sp>
      <p:sp>
        <p:nvSpPr>
          <p:cNvPr id="38" name="TextBox 37">
            <a:extLst>
              <a:ext uri="{FF2B5EF4-FFF2-40B4-BE49-F238E27FC236}">
                <a16:creationId xmlns:a16="http://schemas.microsoft.com/office/drawing/2014/main" id="{76B539D5-FFC3-11C2-41DA-490E0FCE41D1}"/>
              </a:ext>
            </a:extLst>
          </p:cNvPr>
          <p:cNvSpPr txBox="1"/>
          <p:nvPr/>
        </p:nvSpPr>
        <p:spPr>
          <a:xfrm>
            <a:off x="8799747" y="3302000"/>
            <a:ext cx="2668353" cy="2032000"/>
          </a:xfrm>
          <a:prstGeom prst="rect">
            <a:avLst/>
          </a:prstGeom>
          <a:noFill/>
        </p:spPr>
        <p:txBody>
          <a:bodyPr wrap="square" lIns="0" tIns="0" rIns="0" bIns="0" rtlCol="0">
            <a:noAutofit/>
          </a:bodyPr>
          <a:lstStyle/>
          <a:p>
            <a:pPr eaLnBrk="1" hangingPunct="1">
              <a:lnSpc>
                <a:spcPct val="110000"/>
              </a:lnSpc>
              <a:spcBef>
                <a:spcPct val="0"/>
              </a:spcBef>
              <a:buClr>
                <a:srgbClr val="EE7B34"/>
              </a:buClr>
            </a:pPr>
            <a:r>
              <a:rPr lang="en-US" sz="1800" dirty="0">
                <a:solidFill>
                  <a:srgbClr val="F29E62"/>
                </a:solidFill>
                <a:latin typeface="Humanst521 Lt BT" panose="020B0402020204020304" pitchFamily="34" charset="0"/>
              </a:rPr>
              <a:t>Caveats:</a:t>
            </a:r>
            <a:endParaRPr lang="de-CH" sz="1800" dirty="0">
              <a:solidFill>
                <a:srgbClr val="F29E62"/>
              </a:solidFill>
              <a:latin typeface="Humanst521 Lt BT" panose="020B0402020204020304" pitchFamily="34" charset="0"/>
            </a:endParaRPr>
          </a:p>
          <a:p>
            <a:pPr marL="285750" indent="-285750" eaLnBrk="1" hangingPunct="1">
              <a:lnSpc>
                <a:spcPct val="110000"/>
              </a:lnSpc>
              <a:spcBef>
                <a:spcPct val="0"/>
              </a:spcBef>
              <a:buClr>
                <a:srgbClr val="EE7B34"/>
              </a:buClr>
              <a:buFont typeface="Symbol" panose="05050102010706020507" pitchFamily="18" charset="2"/>
              <a:buChar char="-"/>
            </a:pPr>
            <a:r>
              <a:rPr lang="de-CH" sz="1800" dirty="0" err="1">
                <a:solidFill>
                  <a:srgbClr val="F29E62"/>
                </a:solidFill>
                <a:latin typeface="Humanst521 Lt BT" panose="020B0402020204020304" pitchFamily="34" charset="0"/>
              </a:rPr>
              <a:t>Idealised</a:t>
            </a:r>
            <a:r>
              <a:rPr lang="de-CH" sz="1800" dirty="0">
                <a:solidFill>
                  <a:srgbClr val="F29E62"/>
                </a:solidFill>
                <a:latin typeface="Humanst521 Lt BT" panose="020B0402020204020304" pitchFamily="34" charset="0"/>
              </a:rPr>
              <a:t> beam </a:t>
            </a:r>
            <a:r>
              <a:rPr lang="de-CH" sz="1800" dirty="0" err="1">
                <a:solidFill>
                  <a:srgbClr val="F29E62"/>
                </a:solidFill>
                <a:latin typeface="Humanst521 Lt BT" panose="020B0402020204020304" pitchFamily="34" charset="0"/>
              </a:rPr>
              <a:t>line</a:t>
            </a:r>
            <a:endParaRPr lang="de-CH" sz="1800" dirty="0">
              <a:solidFill>
                <a:srgbClr val="F29E62"/>
              </a:solidFill>
              <a:latin typeface="Humanst521 Lt BT" panose="020B0402020204020304" pitchFamily="34" charset="0"/>
            </a:endParaRPr>
          </a:p>
          <a:p>
            <a:pPr marL="285750" indent="-285750" eaLnBrk="1" hangingPunct="1">
              <a:lnSpc>
                <a:spcPct val="110000"/>
              </a:lnSpc>
              <a:spcBef>
                <a:spcPct val="0"/>
              </a:spcBef>
              <a:buClr>
                <a:srgbClr val="EE7B34"/>
              </a:buClr>
              <a:buFont typeface="Symbol" panose="05050102010706020507" pitchFamily="18" charset="2"/>
              <a:buChar char="-"/>
            </a:pPr>
            <a:r>
              <a:rPr lang="en-US" sz="1800" dirty="0">
                <a:solidFill>
                  <a:srgbClr val="F29E62"/>
                </a:solidFill>
                <a:latin typeface="Humanst521 Lt BT" panose="020B0402020204020304" pitchFamily="34" charset="0"/>
              </a:rPr>
              <a:t>Many elements without </a:t>
            </a:r>
            <a:r>
              <a:rPr lang="en-US" sz="1800" dirty="0" err="1">
                <a:solidFill>
                  <a:srgbClr val="F29E62"/>
                </a:solidFill>
                <a:latin typeface="Humanst521 Lt BT" panose="020B0402020204020304" pitchFamily="34" charset="0"/>
              </a:rPr>
              <a:t>fieldmaps</a:t>
            </a:r>
            <a:endParaRPr lang="en-US" sz="1800" dirty="0">
              <a:solidFill>
                <a:srgbClr val="F29E62"/>
              </a:solidFill>
              <a:latin typeface="Humanst521 Lt BT" panose="020B0402020204020304" pitchFamily="34" charset="0"/>
            </a:endParaRPr>
          </a:p>
          <a:p>
            <a:pPr marL="285750" indent="-285750" eaLnBrk="1" hangingPunct="1">
              <a:lnSpc>
                <a:spcPct val="110000"/>
              </a:lnSpc>
              <a:spcBef>
                <a:spcPct val="0"/>
              </a:spcBef>
              <a:buClr>
                <a:srgbClr val="EE7B34"/>
              </a:buClr>
              <a:buFont typeface="Symbol" panose="05050102010706020507" pitchFamily="18" charset="2"/>
              <a:buChar char="-"/>
            </a:pPr>
            <a:r>
              <a:rPr lang="en-US" sz="1800" dirty="0">
                <a:solidFill>
                  <a:srgbClr val="F29E62"/>
                </a:solidFill>
                <a:latin typeface="Humanst521 Lt BT" panose="020B0402020204020304" pitchFamily="34" charset="0"/>
              </a:rPr>
              <a:t>No quantitative predictions possible</a:t>
            </a:r>
          </a:p>
        </p:txBody>
      </p:sp>
      <p:cxnSp>
        <p:nvCxnSpPr>
          <p:cNvPr id="8" name="Straight Arrow Connector 7">
            <a:extLst>
              <a:ext uri="{FF2B5EF4-FFF2-40B4-BE49-F238E27FC236}">
                <a16:creationId xmlns:a16="http://schemas.microsoft.com/office/drawing/2014/main" id="{F0EF3164-E80F-19DC-C5F6-2B3AF4712345}"/>
              </a:ext>
            </a:extLst>
          </p:cNvPr>
          <p:cNvCxnSpPr/>
          <p:nvPr/>
        </p:nvCxnSpPr>
        <p:spPr bwMode="auto">
          <a:xfrm flipV="1">
            <a:off x="5339307" y="3148105"/>
            <a:ext cx="638209" cy="630145"/>
          </a:xfrm>
          <a:prstGeom prst="straightConnector1">
            <a:avLst/>
          </a:prstGeom>
          <a:ln w="28575">
            <a:solidFill>
              <a:schemeClr val="accent6">
                <a:lumMod val="40000"/>
                <a:lumOff val="60000"/>
              </a:schemeClr>
            </a:solidFill>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080935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D2736-0588-3BA4-4D6B-F019CE6EAA9C}"/>
              </a:ext>
            </a:extLst>
          </p:cNvPr>
          <p:cNvPicPr>
            <a:picLocks noChangeAspect="1"/>
          </p:cNvPicPr>
          <p:nvPr/>
        </p:nvPicPr>
        <p:blipFill>
          <a:blip r:embed="rId2"/>
          <a:stretch>
            <a:fillRect/>
          </a:stretch>
        </p:blipFill>
        <p:spPr>
          <a:xfrm>
            <a:off x="0" y="806375"/>
            <a:ext cx="11664950" cy="6051625"/>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822E791-14A9-C4CA-C200-C38411C7B69C}"/>
                  </a:ext>
                </a:extLst>
              </p:cNvPr>
              <p:cNvSpPr>
                <a:spLocks noGrp="1"/>
              </p:cNvSpPr>
              <p:nvPr>
                <p:ph sz="quarter" idx="13"/>
              </p:nvPr>
            </p:nvSpPr>
            <p:spPr>
              <a:xfrm>
                <a:off x="152417" y="3295650"/>
                <a:ext cx="5213333" cy="3468694"/>
              </a:xfrm>
              <a:noFill/>
            </p:spPr>
            <p:txBody>
              <a:bodyPr wrap="square" lIns="0" tIns="0" rIns="0" bIns="0" rtlCol="0">
                <a:noAutofit/>
              </a:bodyPr>
              <a:lstStyle/>
              <a:p>
                <a:pPr marL="0" indent="0" fontAlgn="base">
                  <a:spcBef>
                    <a:spcPct val="0"/>
                  </a:spcBef>
                  <a:spcAft>
                    <a:spcPct val="0"/>
                  </a:spcAft>
                  <a:buClr>
                    <a:srgbClr val="000000"/>
                  </a:buClr>
                  <a:buNone/>
                </a:pPr>
                <a:r>
                  <a:rPr lang="de-CH" sz="1800" dirty="0">
                    <a:solidFill>
                      <a:schemeClr val="accent1">
                        <a:lumMod val="20000"/>
                        <a:lumOff val="80000"/>
                      </a:schemeClr>
                    </a:solidFill>
                    <a:latin typeface="Humanst521 Lt BT" panose="020B0402020204020304" pitchFamily="34" charset="0"/>
                    <a:cs typeface="Arial" charset="0"/>
                  </a:rPr>
                  <a:t>Initial beam </a:t>
                </a:r>
                <a:r>
                  <a:rPr lang="de-CH" sz="1800" dirty="0" err="1">
                    <a:solidFill>
                      <a:schemeClr val="accent1">
                        <a:lumMod val="20000"/>
                        <a:lumOff val="80000"/>
                      </a:schemeClr>
                    </a:solidFill>
                    <a:latin typeface="Humanst521 Lt BT" panose="020B0402020204020304" pitchFamily="34" charset="0"/>
                    <a:cs typeface="Arial" charset="0"/>
                  </a:rPr>
                  <a:t>conditions</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for</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ToF</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study</a:t>
                </a:r>
                <a:endParaRPr lang="de-CH" sz="1800" dirty="0">
                  <a:solidFill>
                    <a:schemeClr val="accent1">
                      <a:lumMod val="20000"/>
                      <a:lumOff val="80000"/>
                    </a:schemeClr>
                  </a:solidFill>
                  <a:latin typeface="Humanst521 Lt BT" panose="020B0402020204020304" pitchFamily="34" charset="0"/>
                  <a:cs typeface="Arial" charset="0"/>
                </a:endParaRPr>
              </a:p>
              <a:p>
                <a:pPr fontAlgn="base">
                  <a:spcBef>
                    <a:spcPct val="0"/>
                  </a:spcBef>
                  <a:spcAft>
                    <a:spcPct val="0"/>
                  </a:spcAft>
                  <a:buClr>
                    <a:schemeClr val="accent1">
                      <a:lumMod val="20000"/>
                      <a:lumOff val="80000"/>
                    </a:schemeClr>
                  </a:buClr>
                </a:pPr>
                <a:r>
                  <a:rPr lang="de-CH" sz="1800" dirty="0" err="1">
                    <a:solidFill>
                      <a:schemeClr val="accent1">
                        <a:lumMod val="20000"/>
                        <a:lumOff val="80000"/>
                      </a:schemeClr>
                    </a:solidFill>
                    <a:latin typeface="Humanst521 Lt BT" panose="020B0402020204020304" pitchFamily="34" charset="0"/>
                    <a:cs typeface="Arial" charset="0"/>
                  </a:rPr>
                  <a:t>Gaussian</a:t>
                </a:r>
                <a:r>
                  <a:rPr lang="de-CH" sz="1800" dirty="0">
                    <a:solidFill>
                      <a:schemeClr val="accent1">
                        <a:lumMod val="20000"/>
                        <a:lumOff val="80000"/>
                      </a:schemeClr>
                    </a:solidFill>
                    <a:latin typeface="Humanst521 Lt BT" panose="020B0402020204020304" pitchFamily="34" charset="0"/>
                    <a:cs typeface="Arial" charset="0"/>
                  </a:rPr>
                  <a:t> beam at d=100mm </a:t>
                </a:r>
                <a:r>
                  <a:rPr lang="de-CH" sz="1800" dirty="0" err="1">
                    <a:solidFill>
                      <a:schemeClr val="accent1">
                        <a:lumMod val="20000"/>
                        <a:lumOff val="80000"/>
                      </a:schemeClr>
                    </a:solidFill>
                    <a:latin typeface="Humanst521 Lt BT" panose="020B0402020204020304" pitchFamily="34" charset="0"/>
                    <a:cs typeface="Arial" charset="0"/>
                  </a:rPr>
                  <a:t>from</a:t>
                </a:r>
                <a:r>
                  <a:rPr lang="de-CH" sz="1800" dirty="0">
                    <a:solidFill>
                      <a:schemeClr val="accent1">
                        <a:lumMod val="20000"/>
                        <a:lumOff val="80000"/>
                      </a:schemeClr>
                    </a:solidFill>
                    <a:latin typeface="Humanst521 Lt BT" panose="020B0402020204020304" pitchFamily="34" charset="0"/>
                    <a:cs typeface="Arial" charset="0"/>
                  </a:rPr>
                  <a:t> Target E</a:t>
                </a: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𝑑𝑥</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en-US" sz="1800" b="0" i="1" dirty="0" smtClean="0">
                            <a:solidFill>
                              <a:schemeClr val="accent1">
                                <a:lumMod val="20000"/>
                                <a:lumOff val="80000"/>
                              </a:schemeClr>
                            </a:solidFill>
                            <a:latin typeface="Cambria Math" panose="02040503050406030204" pitchFamily="18" charset="0"/>
                            <a:cs typeface="Arial" charset="0"/>
                          </a:rPr>
                          <m:t>𝑥</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m:t>
                    </m:r>
                    <m:r>
                      <a:rPr lang="fr-CH" sz="1800" b="0" i="1" dirty="0" smtClean="0">
                        <a:solidFill>
                          <a:schemeClr val="accent1">
                            <a:lumMod val="20000"/>
                            <a:lumOff val="80000"/>
                          </a:schemeClr>
                        </a:solidFill>
                        <a:latin typeface="Cambria Math" panose="02040503050406030204" pitchFamily="18" charset="0"/>
                        <a:cs typeface="Arial" charset="0"/>
                      </a:rPr>
                      <m:t>𝑦</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fr-CH" sz="1800" b="0" i="1" dirty="0" smtClean="0">
                            <a:solidFill>
                              <a:schemeClr val="accent1">
                                <a:lumMod val="20000"/>
                                <a:lumOff val="80000"/>
                              </a:schemeClr>
                            </a:solidFill>
                            <a:latin typeface="Cambria Math" panose="02040503050406030204" pitchFamily="18" charset="0"/>
                            <a:cs typeface="Arial" charset="0"/>
                          </a:rPr>
                          <m:t>𝑦</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en-US" sz="1800" b="0" i="1" smtClean="0">
                        <a:solidFill>
                          <a:schemeClr val="accent1">
                            <a:lumMod val="20000"/>
                            <a:lumOff val="80000"/>
                          </a:schemeClr>
                        </a:solidFill>
                        <a:latin typeface="Cambria Math" panose="02040503050406030204" pitchFamily="18" charset="0"/>
                        <a:cs typeface="Arial" charset="0"/>
                      </a:rPr>
                      <m:t>𝑃</m:t>
                    </m:r>
                    <m:r>
                      <a:rPr lang="en-US" sz="1800" b="0" i="1" smtClean="0">
                        <a:solidFill>
                          <a:schemeClr val="accent1">
                            <a:lumMod val="20000"/>
                            <a:lumOff val="80000"/>
                          </a:schemeClr>
                        </a:solidFill>
                        <a:latin typeface="Cambria Math" panose="02040503050406030204" pitchFamily="18" charset="0"/>
                        <a:cs typeface="Arial" charset="0"/>
                      </a:rPr>
                      <m:t>=220</m:t>
                    </m:r>
                    <m:d>
                      <m:dPr>
                        <m:ctrlPr>
                          <a:rPr lang="en-US" sz="1800" b="0" i="1" smtClean="0">
                            <a:solidFill>
                              <a:schemeClr val="accent1">
                                <a:lumMod val="20000"/>
                                <a:lumOff val="80000"/>
                              </a:schemeClr>
                            </a:solidFill>
                            <a:latin typeface="Cambria Math" panose="02040503050406030204" pitchFamily="18" charset="0"/>
                            <a:cs typeface="Arial" charset="0"/>
                          </a:rPr>
                        </m:ctrlPr>
                      </m:dPr>
                      <m:e>
                        <m:r>
                          <a:rPr lang="en-US" sz="1800" b="0" i="1" smtClean="0">
                            <a:solidFill>
                              <a:schemeClr val="accent1">
                                <a:lumMod val="20000"/>
                                <a:lumOff val="80000"/>
                              </a:schemeClr>
                            </a:solidFill>
                            <a:latin typeface="Cambria Math" panose="02040503050406030204" pitchFamily="18" charset="0"/>
                            <a:cs typeface="Arial" charset="0"/>
                          </a:rPr>
                          <m:t>4.4</m:t>
                        </m:r>
                      </m:e>
                    </m:d>
                    <m:r>
                      <a:rPr lang="en-US" sz="1800" b="0" i="1" smtClean="0">
                        <a:solidFill>
                          <a:schemeClr val="accent1">
                            <a:lumMod val="20000"/>
                            <a:lumOff val="80000"/>
                          </a:schemeClr>
                        </a:solidFill>
                        <a:latin typeface="Cambria Math" panose="02040503050406030204" pitchFamily="18" charset="0"/>
                        <a:cs typeface="Arial" charset="0"/>
                      </a:rPr>
                      <m:t> </m:t>
                    </m:r>
                    <m:r>
                      <m:rPr>
                        <m:sty m:val="p"/>
                      </m:rPr>
                      <a:rPr lang="en-US" sz="1800" b="0" i="0" smtClean="0">
                        <a:solidFill>
                          <a:schemeClr val="accent1">
                            <a:lumMod val="20000"/>
                            <a:lumOff val="80000"/>
                          </a:schemeClr>
                        </a:solidFill>
                        <a:latin typeface="Cambria Math" panose="02040503050406030204" pitchFamily="18" charset="0"/>
                        <a:cs typeface="Arial" charset="0"/>
                      </a:rPr>
                      <m:t>MeV</m:t>
                    </m:r>
                    <m:r>
                      <a:rPr lang="en-US" sz="1800" b="0" i="0" smtClean="0">
                        <a:solidFill>
                          <a:schemeClr val="accent1">
                            <a:lumMod val="20000"/>
                            <a:lumOff val="80000"/>
                          </a:schemeClr>
                        </a:solidFill>
                        <a:latin typeface="Cambria Math" panose="02040503050406030204" pitchFamily="18" charset="0"/>
                        <a:cs typeface="Arial" charset="0"/>
                      </a:rPr>
                      <m:t>/</m:t>
                    </m:r>
                    <m:r>
                      <m:rPr>
                        <m:sty m:val="p"/>
                      </m:rPr>
                      <a:rPr lang="en-US" sz="1800" b="0" i="0" smtClean="0">
                        <a:solidFill>
                          <a:schemeClr val="accent1">
                            <a:lumMod val="20000"/>
                            <a:lumOff val="80000"/>
                          </a:schemeClr>
                        </a:solidFill>
                        <a:latin typeface="Cambria Math" panose="02040503050406030204" pitchFamily="18" charset="0"/>
                        <a:cs typeface="Arial" charset="0"/>
                      </a:rPr>
                      <m:t>c</m:t>
                    </m:r>
                  </m:oMath>
                </a14:m>
                <a:endParaRPr lang="de-CH" sz="1800" dirty="0">
                  <a:solidFill>
                    <a:schemeClr val="accent1">
                      <a:lumMod val="20000"/>
                      <a:lumOff val="80000"/>
                    </a:schemeClr>
                  </a:solidFill>
                  <a:latin typeface="Humanst521 Lt BT" panose="020B0402020204020304" pitchFamily="34" charset="0"/>
                  <a:cs typeface="Arial" charset="0"/>
                </a:endParaRPr>
              </a:p>
              <a:p>
                <a:pPr marL="237047" lvl="1" indent="0" fontAlgn="base">
                  <a:spcBef>
                    <a:spcPct val="0"/>
                  </a:spcBef>
                  <a:spcAft>
                    <a:spcPct val="0"/>
                  </a:spcAft>
                  <a:buClr>
                    <a:schemeClr val="accent1">
                      <a:lumMod val="20000"/>
                      <a:lumOff val="80000"/>
                    </a:schemeClr>
                  </a:buClr>
                  <a:buNone/>
                </a:pPr>
                <a:endParaRPr lang="de-CH" sz="180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endParaRPr lang="de-CH" sz="1800" dirty="0">
                  <a:solidFill>
                    <a:schemeClr val="accent1">
                      <a:lumMod val="20000"/>
                      <a:lumOff val="80000"/>
                    </a:schemeClr>
                  </a:solidFill>
                  <a:latin typeface="Humanst521 Lt BT" panose="020B0402020204020304" pitchFamily="34" charset="0"/>
                  <a:cs typeface="Arial" charset="0"/>
                </a:endParaRPr>
              </a:p>
            </p:txBody>
          </p:sp>
        </mc:Choice>
        <mc:Fallback xmlns="">
          <p:sp>
            <p:nvSpPr>
              <p:cNvPr id="2" name="Content Placeholder 1">
                <a:extLst>
                  <a:ext uri="{FF2B5EF4-FFF2-40B4-BE49-F238E27FC236}">
                    <a16:creationId xmlns:a16="http://schemas.microsoft.com/office/drawing/2014/main" id="{F822E791-14A9-C4CA-C200-C38411C7B69C}"/>
                  </a:ext>
                </a:extLst>
              </p:cNvPr>
              <p:cNvSpPr>
                <a:spLocks noGrp="1" noRot="1" noChangeAspect="1" noMove="1" noResize="1" noEditPoints="1" noAdjustHandles="1" noChangeArrowheads="1" noChangeShapeType="1" noTextEdit="1"/>
              </p:cNvSpPr>
              <p:nvPr>
                <p:ph sz="quarter" idx="13"/>
              </p:nvPr>
            </p:nvSpPr>
            <p:spPr>
              <a:xfrm>
                <a:off x="152417" y="3295650"/>
                <a:ext cx="5213333" cy="3468694"/>
              </a:xfrm>
              <a:blipFill>
                <a:blip r:embed="rId3"/>
                <a:stretch>
                  <a:fillRect l="-2690" t="-2109"/>
                </a:stretch>
              </a:blipFill>
            </p:spPr>
            <p:txBody>
              <a:bodyPr/>
              <a:lstStyle/>
              <a:p>
                <a:r>
                  <a:rPr lang="de-CH">
                    <a:noFill/>
                  </a:rPr>
                  <a:t> </a:t>
                </a:r>
              </a:p>
            </p:txBody>
          </p:sp>
        </mc:Fallback>
      </mc:AlternateContent>
      <p:sp>
        <p:nvSpPr>
          <p:cNvPr id="3" name="Title 2">
            <a:extLst>
              <a:ext uri="{FF2B5EF4-FFF2-40B4-BE49-F238E27FC236}">
                <a16:creationId xmlns:a16="http://schemas.microsoft.com/office/drawing/2014/main" id="{340F62BA-F170-6B05-0961-0911867DE4D7}"/>
              </a:ext>
            </a:extLst>
          </p:cNvPr>
          <p:cNvSpPr>
            <a:spLocks noGrp="1"/>
          </p:cNvSpPr>
          <p:nvPr>
            <p:ph type="title"/>
          </p:nvPr>
        </p:nvSpPr>
        <p:spPr>
          <a:xfrm>
            <a:off x="2591815" y="199101"/>
            <a:ext cx="8944033" cy="508500"/>
          </a:xfrm>
        </p:spPr>
        <p:txBody>
          <a:bodyPr/>
          <a:lstStyle/>
          <a:p>
            <a:r>
              <a:rPr lang="en-US" dirty="0" err="1"/>
              <a:t>ToF</a:t>
            </a:r>
            <a:r>
              <a:rPr lang="en-US" dirty="0"/>
              <a:t> study</a:t>
            </a:r>
            <a:endParaRPr lang="de-CH" dirty="0"/>
          </a:p>
        </p:txBody>
      </p:sp>
      <p:sp>
        <p:nvSpPr>
          <p:cNvPr id="5" name="TextBox 4">
            <a:extLst>
              <a:ext uri="{FF2B5EF4-FFF2-40B4-BE49-F238E27FC236}">
                <a16:creationId xmlns:a16="http://schemas.microsoft.com/office/drawing/2014/main" id="{150499E3-0ACC-078C-980E-6013591F8079}"/>
              </a:ext>
            </a:extLst>
          </p:cNvPr>
          <p:cNvSpPr txBox="1"/>
          <p:nvPr/>
        </p:nvSpPr>
        <p:spPr>
          <a:xfrm>
            <a:off x="279400" y="-287019"/>
            <a:ext cx="45719" cy="45719"/>
          </a:xfrm>
          <a:prstGeom prst="rect">
            <a:avLst/>
          </a:prstGeom>
          <a:noFill/>
        </p:spPr>
        <p:txBody>
          <a:bodyPr wrap="square" lIns="0" tIns="0" rIns="0" bIns="0" rtlCol="0">
            <a:noAutofit/>
          </a:bodyPr>
          <a:lstStyle/>
          <a:p>
            <a:pPr eaLnBrk="1" hangingPunct="1">
              <a:lnSpc>
                <a:spcPct val="110000"/>
              </a:lnSpc>
              <a:spcBef>
                <a:spcPct val="0"/>
              </a:spcBef>
              <a:buClr>
                <a:srgbClr val="000000"/>
              </a:buClr>
            </a:pPr>
            <a:endParaRPr lang="de-CH" sz="1800" dirty="0">
              <a:solidFill>
                <a:srgbClr val="000000"/>
              </a:solidFill>
              <a:latin typeface="Humanst521 Lt BT" panose="020B0402020204020304" pitchFamily="34" charset="0"/>
            </a:endParaRPr>
          </a:p>
        </p:txBody>
      </p:sp>
    </p:spTree>
    <p:extLst>
      <p:ext uri="{BB962C8B-B14F-4D97-AF65-F5344CB8AC3E}">
        <p14:creationId xmlns:p14="http://schemas.microsoft.com/office/powerpoint/2010/main" val="31144692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D2736-0588-3BA4-4D6B-F019CE6EAA9C}"/>
              </a:ext>
            </a:extLst>
          </p:cNvPr>
          <p:cNvPicPr>
            <a:picLocks noChangeAspect="1"/>
          </p:cNvPicPr>
          <p:nvPr/>
        </p:nvPicPr>
        <p:blipFill>
          <a:blip r:embed="rId2"/>
          <a:stretch>
            <a:fillRect/>
          </a:stretch>
        </p:blipFill>
        <p:spPr>
          <a:xfrm>
            <a:off x="0" y="806375"/>
            <a:ext cx="11664950" cy="6051625"/>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822E791-14A9-C4CA-C200-C38411C7B69C}"/>
                  </a:ext>
                </a:extLst>
              </p:cNvPr>
              <p:cNvSpPr>
                <a:spLocks noGrp="1"/>
              </p:cNvSpPr>
              <p:nvPr>
                <p:ph sz="quarter" idx="13"/>
              </p:nvPr>
            </p:nvSpPr>
            <p:spPr>
              <a:xfrm>
                <a:off x="63517" y="2768525"/>
                <a:ext cx="5213333" cy="3468694"/>
              </a:xfrm>
              <a:noFill/>
            </p:spPr>
            <p:txBody>
              <a:bodyPr wrap="square" lIns="0" tIns="0" rIns="0" bIns="0" rtlCol="0">
                <a:noAutofit/>
              </a:bodyPr>
              <a:lstStyle/>
              <a:p>
                <a:pPr marL="0" indent="0" fontAlgn="base">
                  <a:spcBef>
                    <a:spcPct val="0"/>
                  </a:spcBef>
                  <a:spcAft>
                    <a:spcPct val="0"/>
                  </a:spcAft>
                  <a:buClr>
                    <a:srgbClr val="000000"/>
                  </a:buClr>
                  <a:buNone/>
                </a:pPr>
                <a:r>
                  <a:rPr lang="de-CH" sz="1800" dirty="0">
                    <a:solidFill>
                      <a:schemeClr val="accent1">
                        <a:lumMod val="20000"/>
                        <a:lumOff val="80000"/>
                      </a:schemeClr>
                    </a:solidFill>
                    <a:latin typeface="Humanst521 Lt BT" panose="020B0402020204020304" pitchFamily="34" charset="0"/>
                    <a:cs typeface="Arial" charset="0"/>
                  </a:rPr>
                  <a:t>Initial beam </a:t>
                </a:r>
                <a:r>
                  <a:rPr lang="de-CH" sz="1800" dirty="0" err="1">
                    <a:solidFill>
                      <a:schemeClr val="accent1">
                        <a:lumMod val="20000"/>
                        <a:lumOff val="80000"/>
                      </a:schemeClr>
                    </a:solidFill>
                    <a:latin typeface="Humanst521 Lt BT" panose="020B0402020204020304" pitchFamily="34" charset="0"/>
                    <a:cs typeface="Arial" charset="0"/>
                  </a:rPr>
                  <a:t>conditions</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for</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ToF</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study</a:t>
                </a:r>
                <a:endParaRPr lang="de-CH" sz="1800" dirty="0">
                  <a:solidFill>
                    <a:schemeClr val="accent1">
                      <a:lumMod val="20000"/>
                      <a:lumOff val="80000"/>
                    </a:schemeClr>
                  </a:solidFill>
                  <a:latin typeface="Humanst521 Lt BT" panose="020B0402020204020304" pitchFamily="34" charset="0"/>
                  <a:cs typeface="Arial" charset="0"/>
                </a:endParaRPr>
              </a:p>
              <a:p>
                <a:pPr fontAlgn="base">
                  <a:spcBef>
                    <a:spcPct val="0"/>
                  </a:spcBef>
                  <a:spcAft>
                    <a:spcPct val="0"/>
                  </a:spcAft>
                  <a:buClr>
                    <a:schemeClr val="accent1">
                      <a:lumMod val="20000"/>
                      <a:lumOff val="80000"/>
                    </a:schemeClr>
                  </a:buClr>
                </a:pPr>
                <a:r>
                  <a:rPr lang="de-CH" sz="1800" dirty="0" err="1">
                    <a:solidFill>
                      <a:schemeClr val="accent1">
                        <a:lumMod val="20000"/>
                        <a:lumOff val="80000"/>
                      </a:schemeClr>
                    </a:solidFill>
                    <a:latin typeface="Humanst521 Lt BT" panose="020B0402020204020304" pitchFamily="34" charset="0"/>
                    <a:cs typeface="Arial" charset="0"/>
                  </a:rPr>
                  <a:t>Gaussian</a:t>
                </a:r>
                <a:r>
                  <a:rPr lang="de-CH" sz="1800" dirty="0">
                    <a:solidFill>
                      <a:schemeClr val="accent1">
                        <a:lumMod val="20000"/>
                        <a:lumOff val="80000"/>
                      </a:schemeClr>
                    </a:solidFill>
                    <a:latin typeface="Humanst521 Lt BT" panose="020B0402020204020304" pitchFamily="34" charset="0"/>
                    <a:cs typeface="Arial" charset="0"/>
                  </a:rPr>
                  <a:t> beam at d=100mm </a:t>
                </a:r>
                <a:r>
                  <a:rPr lang="de-CH" sz="1800" dirty="0" err="1">
                    <a:solidFill>
                      <a:schemeClr val="accent1">
                        <a:lumMod val="20000"/>
                        <a:lumOff val="80000"/>
                      </a:schemeClr>
                    </a:solidFill>
                    <a:latin typeface="Humanst521 Lt BT" panose="020B0402020204020304" pitchFamily="34" charset="0"/>
                    <a:cs typeface="Arial" charset="0"/>
                  </a:rPr>
                  <a:t>from</a:t>
                </a:r>
                <a:r>
                  <a:rPr lang="de-CH" sz="1800" dirty="0">
                    <a:solidFill>
                      <a:schemeClr val="accent1">
                        <a:lumMod val="20000"/>
                        <a:lumOff val="80000"/>
                      </a:schemeClr>
                    </a:solidFill>
                    <a:latin typeface="Humanst521 Lt BT" panose="020B0402020204020304" pitchFamily="34" charset="0"/>
                    <a:cs typeface="Arial" charset="0"/>
                  </a:rPr>
                  <a:t> Target E</a:t>
                </a: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𝑑𝑥</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en-US" sz="1800" b="0" i="1" dirty="0" smtClean="0">
                            <a:solidFill>
                              <a:schemeClr val="accent1">
                                <a:lumMod val="20000"/>
                                <a:lumOff val="80000"/>
                              </a:schemeClr>
                            </a:solidFill>
                            <a:latin typeface="Cambria Math" panose="02040503050406030204" pitchFamily="18" charset="0"/>
                            <a:cs typeface="Arial" charset="0"/>
                          </a:rPr>
                          <m:t>𝑥</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m:t>
                    </m:r>
                    <m:r>
                      <a:rPr lang="fr-CH" sz="1800" b="0" i="1" dirty="0" smtClean="0">
                        <a:solidFill>
                          <a:schemeClr val="accent1">
                            <a:lumMod val="20000"/>
                            <a:lumOff val="80000"/>
                          </a:schemeClr>
                        </a:solidFill>
                        <a:latin typeface="Cambria Math" panose="02040503050406030204" pitchFamily="18" charset="0"/>
                        <a:cs typeface="Arial" charset="0"/>
                      </a:rPr>
                      <m:t>𝑦</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fr-CH" sz="1800" b="0" i="1" dirty="0" smtClean="0">
                            <a:solidFill>
                              <a:schemeClr val="accent1">
                                <a:lumMod val="20000"/>
                                <a:lumOff val="80000"/>
                              </a:schemeClr>
                            </a:solidFill>
                            <a:latin typeface="Cambria Math" panose="02040503050406030204" pitchFamily="18" charset="0"/>
                            <a:cs typeface="Arial" charset="0"/>
                          </a:rPr>
                          <m:t>𝑦</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en-US" sz="1800" b="0" i="1" smtClean="0">
                        <a:solidFill>
                          <a:schemeClr val="accent1">
                            <a:lumMod val="20000"/>
                            <a:lumOff val="80000"/>
                          </a:schemeClr>
                        </a:solidFill>
                        <a:latin typeface="Cambria Math" panose="02040503050406030204" pitchFamily="18" charset="0"/>
                        <a:cs typeface="Arial" charset="0"/>
                      </a:rPr>
                      <m:t>𝑃</m:t>
                    </m:r>
                    <m:r>
                      <a:rPr lang="en-US" sz="1800" b="0" i="1" smtClean="0">
                        <a:solidFill>
                          <a:schemeClr val="accent1">
                            <a:lumMod val="20000"/>
                            <a:lumOff val="80000"/>
                          </a:schemeClr>
                        </a:solidFill>
                        <a:latin typeface="Cambria Math" panose="02040503050406030204" pitchFamily="18" charset="0"/>
                        <a:cs typeface="Arial" charset="0"/>
                      </a:rPr>
                      <m:t>=220</m:t>
                    </m:r>
                    <m:d>
                      <m:dPr>
                        <m:ctrlPr>
                          <a:rPr lang="en-US" sz="1800" b="0" i="1" smtClean="0">
                            <a:solidFill>
                              <a:schemeClr val="accent1">
                                <a:lumMod val="20000"/>
                                <a:lumOff val="80000"/>
                              </a:schemeClr>
                            </a:solidFill>
                            <a:latin typeface="Cambria Math" panose="02040503050406030204" pitchFamily="18" charset="0"/>
                            <a:cs typeface="Arial" charset="0"/>
                          </a:rPr>
                        </m:ctrlPr>
                      </m:dPr>
                      <m:e>
                        <m:r>
                          <a:rPr lang="en-US" sz="1800" b="0" i="1" smtClean="0">
                            <a:solidFill>
                              <a:schemeClr val="accent1">
                                <a:lumMod val="20000"/>
                                <a:lumOff val="80000"/>
                              </a:schemeClr>
                            </a:solidFill>
                            <a:latin typeface="Cambria Math" panose="02040503050406030204" pitchFamily="18" charset="0"/>
                            <a:cs typeface="Arial" charset="0"/>
                          </a:rPr>
                          <m:t>4.4</m:t>
                        </m:r>
                      </m:e>
                    </m:d>
                    <m:r>
                      <a:rPr lang="en-US" sz="1800" b="0" i="1" smtClean="0">
                        <a:solidFill>
                          <a:schemeClr val="accent1">
                            <a:lumMod val="20000"/>
                            <a:lumOff val="80000"/>
                          </a:schemeClr>
                        </a:solidFill>
                        <a:latin typeface="Cambria Math" panose="02040503050406030204" pitchFamily="18" charset="0"/>
                        <a:cs typeface="Arial" charset="0"/>
                      </a:rPr>
                      <m:t> </m:t>
                    </m:r>
                    <m:r>
                      <m:rPr>
                        <m:sty m:val="p"/>
                      </m:rPr>
                      <a:rPr lang="en-US" sz="1800" b="0" i="0" smtClean="0">
                        <a:solidFill>
                          <a:schemeClr val="accent1">
                            <a:lumMod val="20000"/>
                            <a:lumOff val="80000"/>
                          </a:schemeClr>
                        </a:solidFill>
                        <a:latin typeface="Cambria Math" panose="02040503050406030204" pitchFamily="18" charset="0"/>
                        <a:cs typeface="Arial" charset="0"/>
                      </a:rPr>
                      <m:t>MeV</m:t>
                    </m:r>
                    <m:r>
                      <a:rPr lang="en-US" sz="1800" b="0" i="0" smtClean="0">
                        <a:solidFill>
                          <a:schemeClr val="accent1">
                            <a:lumMod val="20000"/>
                            <a:lumOff val="80000"/>
                          </a:schemeClr>
                        </a:solidFill>
                        <a:latin typeface="Cambria Math" panose="02040503050406030204" pitchFamily="18" charset="0"/>
                        <a:cs typeface="Arial" charset="0"/>
                      </a:rPr>
                      <m:t>/</m:t>
                    </m:r>
                    <m:r>
                      <m:rPr>
                        <m:sty m:val="p"/>
                      </m:rPr>
                      <a:rPr lang="en-US" sz="1800" b="0" i="0" smtClean="0">
                        <a:solidFill>
                          <a:schemeClr val="accent1">
                            <a:lumMod val="20000"/>
                            <a:lumOff val="80000"/>
                          </a:schemeClr>
                        </a:solidFill>
                        <a:latin typeface="Cambria Math" panose="02040503050406030204" pitchFamily="18" charset="0"/>
                        <a:cs typeface="Arial" charset="0"/>
                      </a:rPr>
                      <m:t>c</m:t>
                    </m:r>
                  </m:oMath>
                </a14:m>
                <a:endParaRPr lang="de-CH" sz="1800" dirty="0">
                  <a:solidFill>
                    <a:schemeClr val="accent1">
                      <a:lumMod val="20000"/>
                      <a:lumOff val="80000"/>
                    </a:schemeClr>
                  </a:solidFill>
                  <a:latin typeface="Humanst521 Lt BT" panose="020B0402020204020304" pitchFamily="34" charset="0"/>
                  <a:cs typeface="Arial" charset="0"/>
                </a:endParaRPr>
              </a:p>
              <a:p>
                <a:pPr marL="237047" lvl="1" indent="0" fontAlgn="base">
                  <a:spcBef>
                    <a:spcPct val="0"/>
                  </a:spcBef>
                  <a:spcAft>
                    <a:spcPct val="0"/>
                  </a:spcAft>
                  <a:buClr>
                    <a:schemeClr val="accent1">
                      <a:lumMod val="20000"/>
                      <a:lumOff val="80000"/>
                    </a:schemeClr>
                  </a:buClr>
                  <a:buNone/>
                </a:pPr>
                <a:endParaRPr lang="de-CH" sz="180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endParaRPr lang="de-CH" sz="1800" dirty="0">
                  <a:solidFill>
                    <a:schemeClr val="accent1">
                      <a:lumMod val="20000"/>
                      <a:lumOff val="80000"/>
                    </a:schemeClr>
                  </a:solidFill>
                  <a:latin typeface="Humanst521 Lt BT" panose="020B0402020204020304" pitchFamily="34" charset="0"/>
                  <a:cs typeface="Arial" charset="0"/>
                </a:endParaRPr>
              </a:p>
            </p:txBody>
          </p:sp>
        </mc:Choice>
        <mc:Fallback xmlns="">
          <p:sp>
            <p:nvSpPr>
              <p:cNvPr id="2" name="Content Placeholder 1">
                <a:extLst>
                  <a:ext uri="{FF2B5EF4-FFF2-40B4-BE49-F238E27FC236}">
                    <a16:creationId xmlns:a16="http://schemas.microsoft.com/office/drawing/2014/main" id="{F822E791-14A9-C4CA-C200-C38411C7B69C}"/>
                  </a:ext>
                </a:extLst>
              </p:cNvPr>
              <p:cNvSpPr>
                <a:spLocks noGrp="1" noRot="1" noChangeAspect="1" noMove="1" noResize="1" noEditPoints="1" noAdjustHandles="1" noChangeArrowheads="1" noChangeShapeType="1" noTextEdit="1"/>
              </p:cNvSpPr>
              <p:nvPr>
                <p:ph sz="quarter" idx="13"/>
              </p:nvPr>
            </p:nvSpPr>
            <p:spPr>
              <a:xfrm>
                <a:off x="63517" y="2768525"/>
                <a:ext cx="5213333" cy="3468694"/>
              </a:xfrm>
              <a:blipFill>
                <a:blip r:embed="rId3"/>
                <a:stretch>
                  <a:fillRect l="-2687" t="-2109"/>
                </a:stretch>
              </a:blipFill>
            </p:spPr>
            <p:txBody>
              <a:bodyPr/>
              <a:lstStyle/>
              <a:p>
                <a:r>
                  <a:rPr lang="de-CH">
                    <a:noFill/>
                  </a:rPr>
                  <a:t> </a:t>
                </a:r>
              </a:p>
            </p:txBody>
          </p:sp>
        </mc:Fallback>
      </mc:AlternateContent>
      <p:sp>
        <p:nvSpPr>
          <p:cNvPr id="3" name="Title 2">
            <a:extLst>
              <a:ext uri="{FF2B5EF4-FFF2-40B4-BE49-F238E27FC236}">
                <a16:creationId xmlns:a16="http://schemas.microsoft.com/office/drawing/2014/main" id="{340F62BA-F170-6B05-0961-0911867DE4D7}"/>
              </a:ext>
            </a:extLst>
          </p:cNvPr>
          <p:cNvSpPr>
            <a:spLocks noGrp="1"/>
          </p:cNvSpPr>
          <p:nvPr>
            <p:ph type="title"/>
          </p:nvPr>
        </p:nvSpPr>
        <p:spPr>
          <a:xfrm>
            <a:off x="2591815" y="199101"/>
            <a:ext cx="8944033" cy="508500"/>
          </a:xfrm>
        </p:spPr>
        <p:txBody>
          <a:bodyPr/>
          <a:lstStyle/>
          <a:p>
            <a:r>
              <a:rPr lang="en-US" dirty="0" err="1"/>
              <a:t>ToF</a:t>
            </a:r>
            <a:r>
              <a:rPr lang="en-US" dirty="0"/>
              <a:t> study</a:t>
            </a:r>
            <a:endParaRPr lang="de-CH" dirty="0"/>
          </a:p>
        </p:txBody>
      </p:sp>
      <p:sp>
        <p:nvSpPr>
          <p:cNvPr id="5" name="TextBox 4">
            <a:extLst>
              <a:ext uri="{FF2B5EF4-FFF2-40B4-BE49-F238E27FC236}">
                <a16:creationId xmlns:a16="http://schemas.microsoft.com/office/drawing/2014/main" id="{150499E3-0ACC-078C-980E-6013591F8079}"/>
              </a:ext>
            </a:extLst>
          </p:cNvPr>
          <p:cNvSpPr txBox="1"/>
          <p:nvPr/>
        </p:nvSpPr>
        <p:spPr>
          <a:xfrm>
            <a:off x="279400" y="-287019"/>
            <a:ext cx="45719" cy="45719"/>
          </a:xfrm>
          <a:prstGeom prst="rect">
            <a:avLst/>
          </a:prstGeom>
          <a:noFill/>
        </p:spPr>
        <p:txBody>
          <a:bodyPr wrap="square" lIns="0" tIns="0" rIns="0" bIns="0" rtlCol="0">
            <a:noAutofit/>
          </a:bodyPr>
          <a:lstStyle/>
          <a:p>
            <a:pPr eaLnBrk="1" hangingPunct="1">
              <a:lnSpc>
                <a:spcPct val="110000"/>
              </a:lnSpc>
              <a:spcBef>
                <a:spcPct val="0"/>
              </a:spcBef>
              <a:buClr>
                <a:srgbClr val="000000"/>
              </a:buClr>
            </a:pPr>
            <a:endParaRPr lang="de-CH" sz="1800" dirty="0">
              <a:solidFill>
                <a:srgbClr val="000000"/>
              </a:solidFill>
              <a:latin typeface="Humanst521 Lt BT" panose="020B0402020204020304" pitchFamily="34" charset="0"/>
            </a:endParaRPr>
          </a:p>
        </p:txBody>
      </p:sp>
      <p:pic>
        <p:nvPicPr>
          <p:cNvPr id="7" name="Picture 6" descr="A screenshot of a computer&#10;&#10;Description automatically generated">
            <a:extLst>
              <a:ext uri="{FF2B5EF4-FFF2-40B4-BE49-F238E27FC236}">
                <a16:creationId xmlns:a16="http://schemas.microsoft.com/office/drawing/2014/main" id="{6DF7A53D-CA6D-BD4E-F189-51F3464759DD}"/>
              </a:ext>
            </a:extLst>
          </p:cNvPr>
          <p:cNvPicPr>
            <a:picLocks noChangeAspect="1"/>
          </p:cNvPicPr>
          <p:nvPr/>
        </p:nvPicPr>
        <p:blipFill rotWithShape="1">
          <a:blip r:embed="rId4">
            <a:extLst>
              <a:ext uri="{28A0092B-C50C-407E-A947-70E740481C1C}">
                <a14:useLocalDpi xmlns:a14="http://schemas.microsoft.com/office/drawing/2010/main" val="0"/>
              </a:ext>
            </a:extLst>
          </a:blip>
          <a:srcRect l="3269" t="20093" r="7301"/>
          <a:stretch/>
        </p:blipFill>
        <p:spPr>
          <a:xfrm>
            <a:off x="5422901" y="93655"/>
            <a:ext cx="2739624" cy="2203968"/>
          </a:xfrm>
          <a:prstGeom prst="rect">
            <a:avLst/>
          </a:prstGeom>
        </p:spPr>
      </p:pic>
      <p:cxnSp>
        <p:nvCxnSpPr>
          <p:cNvPr id="10" name="Straight Arrow Connector 9">
            <a:extLst>
              <a:ext uri="{FF2B5EF4-FFF2-40B4-BE49-F238E27FC236}">
                <a16:creationId xmlns:a16="http://schemas.microsoft.com/office/drawing/2014/main" id="{F661FA9D-BE15-AAF7-5FB5-A88A3C8D9114}"/>
              </a:ext>
            </a:extLst>
          </p:cNvPr>
          <p:cNvCxnSpPr>
            <a:cxnSpLocks/>
          </p:cNvCxnSpPr>
          <p:nvPr/>
        </p:nvCxnSpPr>
        <p:spPr bwMode="auto">
          <a:xfrm flipH="1">
            <a:off x="3956050" y="1054100"/>
            <a:ext cx="2400300" cy="66675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13" name="Picture 12" descr="A screen shot of a computer screen&#10;&#10;Description automatically generated">
            <a:extLst>
              <a:ext uri="{FF2B5EF4-FFF2-40B4-BE49-F238E27FC236}">
                <a16:creationId xmlns:a16="http://schemas.microsoft.com/office/drawing/2014/main" id="{01F6939C-6D76-3A40-F41A-C934DD9D968B}"/>
              </a:ext>
            </a:extLst>
          </p:cNvPr>
          <p:cNvPicPr>
            <a:picLocks noChangeAspect="1"/>
          </p:cNvPicPr>
          <p:nvPr/>
        </p:nvPicPr>
        <p:blipFill rotWithShape="1">
          <a:blip r:embed="rId5">
            <a:extLst>
              <a:ext uri="{28A0092B-C50C-407E-A947-70E740481C1C}">
                <a14:useLocalDpi xmlns:a14="http://schemas.microsoft.com/office/drawing/2010/main" val="0"/>
              </a:ext>
            </a:extLst>
          </a:blip>
          <a:srcRect t="19703" r="7065"/>
          <a:stretch/>
        </p:blipFill>
        <p:spPr>
          <a:xfrm>
            <a:off x="8270741" y="93655"/>
            <a:ext cx="2833178" cy="2203967"/>
          </a:xfrm>
          <a:prstGeom prst="rect">
            <a:avLst/>
          </a:prstGeom>
        </p:spPr>
      </p:pic>
      <p:pic>
        <p:nvPicPr>
          <p:cNvPr id="15" name="Picture 14" descr="A screen shot of a computer&#10;&#10;Description automatically generated">
            <a:extLst>
              <a:ext uri="{FF2B5EF4-FFF2-40B4-BE49-F238E27FC236}">
                <a16:creationId xmlns:a16="http://schemas.microsoft.com/office/drawing/2014/main" id="{FA92643F-DAAD-F9CB-A8FC-0474FFCBC63C}"/>
              </a:ext>
            </a:extLst>
          </p:cNvPr>
          <p:cNvPicPr>
            <a:picLocks noChangeAspect="1"/>
          </p:cNvPicPr>
          <p:nvPr/>
        </p:nvPicPr>
        <p:blipFill rotWithShape="1">
          <a:blip r:embed="rId6">
            <a:extLst>
              <a:ext uri="{28A0092B-C50C-407E-A947-70E740481C1C}">
                <a14:useLocalDpi xmlns:a14="http://schemas.microsoft.com/office/drawing/2010/main" val="0"/>
              </a:ext>
            </a:extLst>
          </a:blip>
          <a:srcRect t="20055" r="7539"/>
          <a:stretch/>
        </p:blipFill>
        <p:spPr>
          <a:xfrm>
            <a:off x="8270741" y="2353678"/>
            <a:ext cx="2831138" cy="2203968"/>
          </a:xfrm>
          <a:prstGeom prst="rect">
            <a:avLst/>
          </a:prstGeom>
        </p:spPr>
      </p:pic>
      <p:pic>
        <p:nvPicPr>
          <p:cNvPr id="17" name="Picture 16" descr="A screen shot of a computer screen&#10;&#10;Description automatically generated">
            <a:extLst>
              <a:ext uri="{FF2B5EF4-FFF2-40B4-BE49-F238E27FC236}">
                <a16:creationId xmlns:a16="http://schemas.microsoft.com/office/drawing/2014/main" id="{71017E02-5789-4335-6ACA-FC7BBE0998D2}"/>
              </a:ext>
            </a:extLst>
          </p:cNvPr>
          <p:cNvPicPr>
            <a:picLocks noChangeAspect="1"/>
          </p:cNvPicPr>
          <p:nvPr/>
        </p:nvPicPr>
        <p:blipFill rotWithShape="1">
          <a:blip r:embed="rId7">
            <a:extLst>
              <a:ext uri="{28A0092B-C50C-407E-A947-70E740481C1C}">
                <a14:useLocalDpi xmlns:a14="http://schemas.microsoft.com/office/drawing/2010/main" val="0"/>
              </a:ext>
            </a:extLst>
          </a:blip>
          <a:srcRect t="19703" r="7183"/>
          <a:stretch/>
        </p:blipFill>
        <p:spPr>
          <a:xfrm>
            <a:off x="8272318" y="4607033"/>
            <a:ext cx="2829561" cy="22039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B592425-1CAA-95C0-08A9-B28F7D47AFAA}"/>
                  </a:ext>
                </a:extLst>
              </p:cNvPr>
              <p:cNvSpPr txBox="1"/>
              <p:nvPr/>
            </p:nvSpPr>
            <p:spPr>
              <a:xfrm>
                <a:off x="5889625" y="1533528"/>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chemeClr val="accent4">
                                  <a:lumMod val="60000"/>
                                  <a:lumOff val="40000"/>
                                </a:schemeClr>
                              </a:solidFill>
                              <a:latin typeface="Cambria Math" panose="02040503050406030204" pitchFamily="18" charset="0"/>
                            </a:rPr>
                          </m:ctrlPr>
                        </m:sSupPr>
                        <m:e>
                          <m:r>
                            <a:rPr lang="en-US" sz="1800" b="0" i="1" smtClean="0">
                              <a:solidFill>
                                <a:schemeClr val="accent4">
                                  <a:lumMod val="60000"/>
                                  <a:lumOff val="40000"/>
                                </a:schemeClr>
                              </a:solidFill>
                              <a:latin typeface="Cambria Math" panose="02040503050406030204" pitchFamily="18" charset="0"/>
                            </a:rPr>
                            <m:t>𝜋</m:t>
                          </m:r>
                        </m:e>
                        <m:sup>
                          <m:r>
                            <a:rPr lang="en-US" sz="1800" b="0" i="1" smtClean="0">
                              <a:solidFill>
                                <a:schemeClr val="accent4">
                                  <a:lumMod val="60000"/>
                                  <a:lumOff val="40000"/>
                                </a:schemeClr>
                              </a:solidFill>
                              <a:latin typeface="Cambria Math" panose="02040503050406030204" pitchFamily="18" charset="0"/>
                            </a:rPr>
                            <m:t>+</m:t>
                          </m:r>
                        </m:sup>
                      </m:sSup>
                    </m:oMath>
                  </m:oMathPara>
                </a14:m>
                <a:endParaRPr lang="de-CH" sz="1800" dirty="0">
                  <a:solidFill>
                    <a:schemeClr val="accent4">
                      <a:lumMod val="60000"/>
                      <a:lumOff val="40000"/>
                    </a:schemeClr>
                  </a:solidFill>
                  <a:latin typeface="Humanst521 Lt BT" panose="020B0402020204020304" pitchFamily="34" charset="0"/>
                </a:endParaRPr>
              </a:p>
            </p:txBody>
          </p:sp>
        </mc:Choice>
        <mc:Fallback xmlns="">
          <p:sp>
            <p:nvSpPr>
              <p:cNvPr id="18" name="TextBox 17">
                <a:extLst>
                  <a:ext uri="{FF2B5EF4-FFF2-40B4-BE49-F238E27FC236}">
                    <a16:creationId xmlns:a16="http://schemas.microsoft.com/office/drawing/2014/main" id="{BB592425-1CAA-95C0-08A9-B28F7D47AFAA}"/>
                  </a:ext>
                </a:extLst>
              </p:cNvPr>
              <p:cNvSpPr txBox="1">
                <a:spLocks noRot="1" noChangeAspect="1" noMove="1" noResize="1" noEditPoints="1" noAdjustHandles="1" noChangeArrowheads="1" noChangeShapeType="1" noTextEdit="1"/>
              </p:cNvSpPr>
              <p:nvPr/>
            </p:nvSpPr>
            <p:spPr>
              <a:xfrm>
                <a:off x="5889625" y="1533528"/>
                <a:ext cx="412750" cy="374644"/>
              </a:xfrm>
              <a:prstGeom prst="rect">
                <a:avLst/>
              </a:prstGeom>
              <a:blipFill>
                <a:blip r:embed="rId8"/>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7F75F5B-E734-C41C-4467-B401A33EBC2B}"/>
                  </a:ext>
                </a:extLst>
              </p:cNvPr>
              <p:cNvSpPr txBox="1"/>
              <p:nvPr/>
            </p:nvSpPr>
            <p:spPr>
              <a:xfrm>
                <a:off x="8769451" y="1567954"/>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chemeClr val="accent4">
                                  <a:lumMod val="60000"/>
                                  <a:lumOff val="40000"/>
                                </a:schemeClr>
                              </a:solidFill>
                              <a:latin typeface="Cambria Math" panose="02040503050406030204" pitchFamily="18" charset="0"/>
                            </a:rPr>
                          </m:ctrlPr>
                        </m:sSupPr>
                        <m:e>
                          <m:r>
                            <a:rPr lang="en-US" sz="1800" b="0" i="1" smtClean="0">
                              <a:solidFill>
                                <a:schemeClr val="accent4">
                                  <a:lumMod val="60000"/>
                                  <a:lumOff val="40000"/>
                                </a:schemeClr>
                              </a:solidFill>
                              <a:latin typeface="Cambria Math" panose="02040503050406030204" pitchFamily="18" charset="0"/>
                            </a:rPr>
                            <m:t>𝜋</m:t>
                          </m:r>
                        </m:e>
                        <m:sup>
                          <m:r>
                            <a:rPr lang="en-US" sz="1800" b="0" i="1" smtClean="0">
                              <a:solidFill>
                                <a:schemeClr val="accent4">
                                  <a:lumMod val="60000"/>
                                  <a:lumOff val="40000"/>
                                </a:schemeClr>
                              </a:solidFill>
                              <a:latin typeface="Cambria Math" panose="02040503050406030204" pitchFamily="18" charset="0"/>
                            </a:rPr>
                            <m:t>+</m:t>
                          </m:r>
                        </m:sup>
                      </m:sSup>
                    </m:oMath>
                  </m:oMathPara>
                </a14:m>
                <a:endParaRPr lang="de-CH" sz="1800" dirty="0">
                  <a:solidFill>
                    <a:schemeClr val="accent4">
                      <a:lumMod val="60000"/>
                      <a:lumOff val="40000"/>
                    </a:schemeClr>
                  </a:solidFill>
                  <a:latin typeface="Humanst521 Lt BT" panose="020B0402020204020304" pitchFamily="34" charset="0"/>
                </a:endParaRPr>
              </a:p>
            </p:txBody>
          </p:sp>
        </mc:Choice>
        <mc:Fallback xmlns="">
          <p:sp>
            <p:nvSpPr>
              <p:cNvPr id="19" name="TextBox 18">
                <a:extLst>
                  <a:ext uri="{FF2B5EF4-FFF2-40B4-BE49-F238E27FC236}">
                    <a16:creationId xmlns:a16="http://schemas.microsoft.com/office/drawing/2014/main" id="{97F75F5B-E734-C41C-4467-B401A33EBC2B}"/>
                  </a:ext>
                </a:extLst>
              </p:cNvPr>
              <p:cNvSpPr txBox="1">
                <a:spLocks noRot="1" noChangeAspect="1" noMove="1" noResize="1" noEditPoints="1" noAdjustHandles="1" noChangeArrowheads="1" noChangeShapeType="1" noTextEdit="1"/>
              </p:cNvSpPr>
              <p:nvPr/>
            </p:nvSpPr>
            <p:spPr>
              <a:xfrm>
                <a:off x="8769451" y="1567954"/>
                <a:ext cx="412750" cy="374644"/>
              </a:xfrm>
              <a:prstGeom prst="rect">
                <a:avLst/>
              </a:prstGeom>
              <a:blipFill>
                <a:blip r:embed="rId9"/>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4469B3-45CE-9BAA-061B-40134DBA34BC}"/>
                  </a:ext>
                </a:extLst>
              </p:cNvPr>
              <p:cNvSpPr txBox="1"/>
              <p:nvPr/>
            </p:nvSpPr>
            <p:spPr>
              <a:xfrm>
                <a:off x="8721927" y="250490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chemeClr val="accent4">
                                  <a:lumMod val="60000"/>
                                  <a:lumOff val="40000"/>
                                </a:schemeClr>
                              </a:solidFill>
                              <a:latin typeface="Cambria Math" panose="02040503050406030204" pitchFamily="18" charset="0"/>
                            </a:rPr>
                          </m:ctrlPr>
                        </m:sSupPr>
                        <m:e>
                          <m:r>
                            <a:rPr lang="en-US" sz="1800" b="0" i="1" smtClean="0">
                              <a:solidFill>
                                <a:schemeClr val="accent4">
                                  <a:lumMod val="60000"/>
                                  <a:lumOff val="40000"/>
                                </a:schemeClr>
                              </a:solidFill>
                              <a:latin typeface="Cambria Math" panose="02040503050406030204" pitchFamily="18" charset="0"/>
                            </a:rPr>
                            <m:t>𝜋</m:t>
                          </m:r>
                        </m:e>
                        <m:sup>
                          <m:r>
                            <a:rPr lang="en-US" sz="1800" b="0" i="1" smtClean="0">
                              <a:solidFill>
                                <a:schemeClr val="accent4">
                                  <a:lumMod val="60000"/>
                                  <a:lumOff val="40000"/>
                                </a:schemeClr>
                              </a:solidFill>
                              <a:latin typeface="Cambria Math" panose="02040503050406030204" pitchFamily="18" charset="0"/>
                            </a:rPr>
                            <m:t>+</m:t>
                          </m:r>
                        </m:sup>
                      </m:sSup>
                    </m:oMath>
                  </m:oMathPara>
                </a14:m>
                <a:endParaRPr lang="de-CH" sz="1800" dirty="0">
                  <a:solidFill>
                    <a:schemeClr val="accent4">
                      <a:lumMod val="60000"/>
                      <a:lumOff val="40000"/>
                    </a:schemeClr>
                  </a:solidFill>
                  <a:latin typeface="Humanst521 Lt BT" panose="020B0402020204020304" pitchFamily="34" charset="0"/>
                </a:endParaRPr>
              </a:p>
            </p:txBody>
          </p:sp>
        </mc:Choice>
        <mc:Fallback xmlns="">
          <p:sp>
            <p:nvSpPr>
              <p:cNvPr id="20" name="TextBox 19">
                <a:extLst>
                  <a:ext uri="{FF2B5EF4-FFF2-40B4-BE49-F238E27FC236}">
                    <a16:creationId xmlns:a16="http://schemas.microsoft.com/office/drawing/2014/main" id="{E74469B3-45CE-9BAA-061B-40134DBA34BC}"/>
                  </a:ext>
                </a:extLst>
              </p:cNvPr>
              <p:cNvSpPr txBox="1">
                <a:spLocks noRot="1" noChangeAspect="1" noMove="1" noResize="1" noEditPoints="1" noAdjustHandles="1" noChangeArrowheads="1" noChangeShapeType="1" noTextEdit="1"/>
              </p:cNvSpPr>
              <p:nvPr/>
            </p:nvSpPr>
            <p:spPr>
              <a:xfrm>
                <a:off x="8721927" y="2504907"/>
                <a:ext cx="412750" cy="374644"/>
              </a:xfrm>
              <a:prstGeom prst="rect">
                <a:avLst/>
              </a:prstGeom>
              <a:blipFill>
                <a:blip r:embed="rId10"/>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4227629-BD99-1B7B-7F0D-E00C6A22A16D}"/>
                  </a:ext>
                </a:extLst>
              </p:cNvPr>
              <p:cNvSpPr txBox="1"/>
              <p:nvPr/>
            </p:nvSpPr>
            <p:spPr>
              <a:xfrm>
                <a:off x="8699803" y="4788060"/>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chemeClr val="accent4">
                                  <a:lumMod val="60000"/>
                                  <a:lumOff val="40000"/>
                                </a:schemeClr>
                              </a:solidFill>
                              <a:latin typeface="Cambria Math" panose="02040503050406030204" pitchFamily="18" charset="0"/>
                            </a:rPr>
                          </m:ctrlPr>
                        </m:sSupPr>
                        <m:e>
                          <m:r>
                            <a:rPr lang="en-US" sz="1800" b="0" i="1" smtClean="0">
                              <a:solidFill>
                                <a:schemeClr val="accent4">
                                  <a:lumMod val="60000"/>
                                  <a:lumOff val="40000"/>
                                </a:schemeClr>
                              </a:solidFill>
                              <a:latin typeface="Cambria Math" panose="02040503050406030204" pitchFamily="18" charset="0"/>
                            </a:rPr>
                            <m:t>𝜋</m:t>
                          </m:r>
                        </m:e>
                        <m:sup>
                          <m:r>
                            <a:rPr lang="en-US" sz="1800" b="0" i="1" smtClean="0">
                              <a:solidFill>
                                <a:schemeClr val="accent4">
                                  <a:lumMod val="60000"/>
                                  <a:lumOff val="40000"/>
                                </a:schemeClr>
                              </a:solidFill>
                              <a:latin typeface="Cambria Math" panose="02040503050406030204" pitchFamily="18" charset="0"/>
                            </a:rPr>
                            <m:t>+</m:t>
                          </m:r>
                        </m:sup>
                      </m:sSup>
                    </m:oMath>
                  </m:oMathPara>
                </a14:m>
                <a:endParaRPr lang="de-CH" sz="1800" dirty="0">
                  <a:solidFill>
                    <a:schemeClr val="accent4">
                      <a:lumMod val="60000"/>
                      <a:lumOff val="40000"/>
                    </a:schemeClr>
                  </a:solidFill>
                  <a:latin typeface="Humanst521 Lt BT" panose="020B0402020204020304" pitchFamily="34" charset="0"/>
                </a:endParaRPr>
              </a:p>
            </p:txBody>
          </p:sp>
        </mc:Choice>
        <mc:Fallback xmlns="">
          <p:sp>
            <p:nvSpPr>
              <p:cNvPr id="21" name="TextBox 20">
                <a:extLst>
                  <a:ext uri="{FF2B5EF4-FFF2-40B4-BE49-F238E27FC236}">
                    <a16:creationId xmlns:a16="http://schemas.microsoft.com/office/drawing/2014/main" id="{04227629-BD99-1B7B-7F0D-E00C6A22A16D}"/>
                  </a:ext>
                </a:extLst>
              </p:cNvPr>
              <p:cNvSpPr txBox="1">
                <a:spLocks noRot="1" noChangeAspect="1" noMove="1" noResize="1" noEditPoints="1" noAdjustHandles="1" noChangeArrowheads="1" noChangeShapeType="1" noTextEdit="1"/>
              </p:cNvSpPr>
              <p:nvPr/>
            </p:nvSpPr>
            <p:spPr>
              <a:xfrm>
                <a:off x="8699803" y="4788060"/>
                <a:ext cx="412750" cy="374644"/>
              </a:xfrm>
              <a:prstGeom prst="rect">
                <a:avLst/>
              </a:prstGeom>
              <a:blipFill>
                <a:blip r:embed="rId11"/>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27408395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D2736-0588-3BA4-4D6B-F019CE6EAA9C}"/>
              </a:ext>
            </a:extLst>
          </p:cNvPr>
          <p:cNvPicPr>
            <a:picLocks noChangeAspect="1"/>
          </p:cNvPicPr>
          <p:nvPr/>
        </p:nvPicPr>
        <p:blipFill>
          <a:blip r:embed="rId2"/>
          <a:stretch>
            <a:fillRect/>
          </a:stretch>
        </p:blipFill>
        <p:spPr>
          <a:xfrm>
            <a:off x="0" y="806375"/>
            <a:ext cx="11664950" cy="6051625"/>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822E791-14A9-C4CA-C200-C38411C7B69C}"/>
                  </a:ext>
                </a:extLst>
              </p:cNvPr>
              <p:cNvSpPr>
                <a:spLocks noGrp="1"/>
              </p:cNvSpPr>
              <p:nvPr>
                <p:ph sz="quarter" idx="13"/>
              </p:nvPr>
            </p:nvSpPr>
            <p:spPr>
              <a:xfrm>
                <a:off x="63517" y="2768525"/>
                <a:ext cx="5213333" cy="3468694"/>
              </a:xfrm>
              <a:noFill/>
            </p:spPr>
            <p:txBody>
              <a:bodyPr wrap="square" lIns="0" tIns="0" rIns="0" bIns="0" rtlCol="0">
                <a:noAutofit/>
              </a:bodyPr>
              <a:lstStyle/>
              <a:p>
                <a:pPr marL="0" indent="0" fontAlgn="base">
                  <a:spcBef>
                    <a:spcPct val="0"/>
                  </a:spcBef>
                  <a:spcAft>
                    <a:spcPct val="0"/>
                  </a:spcAft>
                  <a:buClr>
                    <a:srgbClr val="000000"/>
                  </a:buClr>
                  <a:buNone/>
                </a:pPr>
                <a:r>
                  <a:rPr lang="de-CH" sz="1800" dirty="0">
                    <a:solidFill>
                      <a:schemeClr val="accent1">
                        <a:lumMod val="20000"/>
                        <a:lumOff val="80000"/>
                      </a:schemeClr>
                    </a:solidFill>
                    <a:latin typeface="Humanst521 Lt BT" panose="020B0402020204020304" pitchFamily="34" charset="0"/>
                    <a:cs typeface="Arial" charset="0"/>
                  </a:rPr>
                  <a:t>Initial beam </a:t>
                </a:r>
                <a:r>
                  <a:rPr lang="de-CH" sz="1800" dirty="0" err="1">
                    <a:solidFill>
                      <a:schemeClr val="accent1">
                        <a:lumMod val="20000"/>
                        <a:lumOff val="80000"/>
                      </a:schemeClr>
                    </a:solidFill>
                    <a:latin typeface="Humanst521 Lt BT" panose="020B0402020204020304" pitchFamily="34" charset="0"/>
                    <a:cs typeface="Arial" charset="0"/>
                  </a:rPr>
                  <a:t>conditions</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for</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ToF</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study</a:t>
                </a:r>
                <a:endParaRPr lang="de-CH" sz="1800" dirty="0">
                  <a:solidFill>
                    <a:schemeClr val="accent1">
                      <a:lumMod val="20000"/>
                      <a:lumOff val="80000"/>
                    </a:schemeClr>
                  </a:solidFill>
                  <a:latin typeface="Humanst521 Lt BT" panose="020B0402020204020304" pitchFamily="34" charset="0"/>
                  <a:cs typeface="Arial" charset="0"/>
                </a:endParaRPr>
              </a:p>
              <a:p>
                <a:pPr fontAlgn="base">
                  <a:spcBef>
                    <a:spcPct val="0"/>
                  </a:spcBef>
                  <a:spcAft>
                    <a:spcPct val="0"/>
                  </a:spcAft>
                  <a:buClr>
                    <a:schemeClr val="accent1">
                      <a:lumMod val="20000"/>
                      <a:lumOff val="80000"/>
                    </a:schemeClr>
                  </a:buClr>
                </a:pPr>
                <a:r>
                  <a:rPr lang="de-CH" sz="1800" dirty="0" err="1">
                    <a:solidFill>
                      <a:schemeClr val="accent1">
                        <a:lumMod val="20000"/>
                        <a:lumOff val="80000"/>
                      </a:schemeClr>
                    </a:solidFill>
                    <a:latin typeface="Humanst521 Lt BT" panose="020B0402020204020304" pitchFamily="34" charset="0"/>
                    <a:cs typeface="Arial" charset="0"/>
                  </a:rPr>
                  <a:t>Gaussian</a:t>
                </a:r>
                <a:r>
                  <a:rPr lang="de-CH" sz="1800" dirty="0">
                    <a:solidFill>
                      <a:schemeClr val="accent1">
                        <a:lumMod val="20000"/>
                        <a:lumOff val="80000"/>
                      </a:schemeClr>
                    </a:solidFill>
                    <a:latin typeface="Humanst521 Lt BT" panose="020B0402020204020304" pitchFamily="34" charset="0"/>
                    <a:cs typeface="Arial" charset="0"/>
                  </a:rPr>
                  <a:t> beam at d=100mm </a:t>
                </a:r>
                <a:r>
                  <a:rPr lang="de-CH" sz="1800" dirty="0" err="1">
                    <a:solidFill>
                      <a:schemeClr val="accent1">
                        <a:lumMod val="20000"/>
                        <a:lumOff val="80000"/>
                      </a:schemeClr>
                    </a:solidFill>
                    <a:latin typeface="Humanst521 Lt BT" panose="020B0402020204020304" pitchFamily="34" charset="0"/>
                    <a:cs typeface="Arial" charset="0"/>
                  </a:rPr>
                  <a:t>from</a:t>
                </a:r>
                <a:r>
                  <a:rPr lang="de-CH" sz="1800" dirty="0">
                    <a:solidFill>
                      <a:schemeClr val="accent1">
                        <a:lumMod val="20000"/>
                        <a:lumOff val="80000"/>
                      </a:schemeClr>
                    </a:solidFill>
                    <a:latin typeface="Humanst521 Lt BT" panose="020B0402020204020304" pitchFamily="34" charset="0"/>
                    <a:cs typeface="Arial" charset="0"/>
                  </a:rPr>
                  <a:t> Target E</a:t>
                </a: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𝑑𝑥</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en-US" sz="1800" b="0" i="1" dirty="0" smtClean="0">
                            <a:solidFill>
                              <a:schemeClr val="accent1">
                                <a:lumMod val="20000"/>
                                <a:lumOff val="80000"/>
                              </a:schemeClr>
                            </a:solidFill>
                            <a:latin typeface="Cambria Math" panose="02040503050406030204" pitchFamily="18" charset="0"/>
                            <a:cs typeface="Arial" charset="0"/>
                          </a:rPr>
                          <m:t>𝑥</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m:t>
                    </m:r>
                    <m:r>
                      <a:rPr lang="fr-CH" sz="1800" b="0" i="1" dirty="0" smtClean="0">
                        <a:solidFill>
                          <a:schemeClr val="accent1">
                            <a:lumMod val="20000"/>
                            <a:lumOff val="80000"/>
                          </a:schemeClr>
                        </a:solidFill>
                        <a:latin typeface="Cambria Math" panose="02040503050406030204" pitchFamily="18" charset="0"/>
                        <a:cs typeface="Arial" charset="0"/>
                      </a:rPr>
                      <m:t>𝑦</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fr-CH" sz="1800" b="0" i="1" dirty="0" smtClean="0">
                            <a:solidFill>
                              <a:schemeClr val="accent1">
                                <a:lumMod val="20000"/>
                                <a:lumOff val="80000"/>
                              </a:schemeClr>
                            </a:solidFill>
                            <a:latin typeface="Cambria Math" panose="02040503050406030204" pitchFamily="18" charset="0"/>
                            <a:cs typeface="Arial" charset="0"/>
                          </a:rPr>
                          <m:t>𝑦</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en-US" sz="1800" b="0" i="1" smtClean="0">
                        <a:solidFill>
                          <a:schemeClr val="accent1">
                            <a:lumMod val="20000"/>
                            <a:lumOff val="80000"/>
                          </a:schemeClr>
                        </a:solidFill>
                        <a:latin typeface="Cambria Math" panose="02040503050406030204" pitchFamily="18" charset="0"/>
                        <a:cs typeface="Arial" charset="0"/>
                      </a:rPr>
                      <m:t>𝑃</m:t>
                    </m:r>
                    <m:r>
                      <a:rPr lang="en-US" sz="1800" b="0" i="1" smtClean="0">
                        <a:solidFill>
                          <a:schemeClr val="accent1">
                            <a:lumMod val="20000"/>
                            <a:lumOff val="80000"/>
                          </a:schemeClr>
                        </a:solidFill>
                        <a:latin typeface="Cambria Math" panose="02040503050406030204" pitchFamily="18" charset="0"/>
                        <a:cs typeface="Arial" charset="0"/>
                      </a:rPr>
                      <m:t>=220</m:t>
                    </m:r>
                    <m:d>
                      <m:dPr>
                        <m:ctrlPr>
                          <a:rPr lang="en-US" sz="1800" b="0" i="1" smtClean="0">
                            <a:solidFill>
                              <a:schemeClr val="accent1">
                                <a:lumMod val="20000"/>
                                <a:lumOff val="80000"/>
                              </a:schemeClr>
                            </a:solidFill>
                            <a:latin typeface="Cambria Math" panose="02040503050406030204" pitchFamily="18" charset="0"/>
                            <a:cs typeface="Arial" charset="0"/>
                          </a:rPr>
                        </m:ctrlPr>
                      </m:dPr>
                      <m:e>
                        <m:r>
                          <a:rPr lang="en-US" sz="1800" b="0" i="1" smtClean="0">
                            <a:solidFill>
                              <a:schemeClr val="accent1">
                                <a:lumMod val="20000"/>
                                <a:lumOff val="80000"/>
                              </a:schemeClr>
                            </a:solidFill>
                            <a:latin typeface="Cambria Math" panose="02040503050406030204" pitchFamily="18" charset="0"/>
                            <a:cs typeface="Arial" charset="0"/>
                          </a:rPr>
                          <m:t>4.4</m:t>
                        </m:r>
                      </m:e>
                    </m:d>
                    <m:r>
                      <a:rPr lang="en-US" sz="1800" b="0" i="1" smtClean="0">
                        <a:solidFill>
                          <a:schemeClr val="accent1">
                            <a:lumMod val="20000"/>
                            <a:lumOff val="80000"/>
                          </a:schemeClr>
                        </a:solidFill>
                        <a:latin typeface="Cambria Math" panose="02040503050406030204" pitchFamily="18" charset="0"/>
                        <a:cs typeface="Arial" charset="0"/>
                      </a:rPr>
                      <m:t> </m:t>
                    </m:r>
                    <m:r>
                      <m:rPr>
                        <m:sty m:val="p"/>
                      </m:rPr>
                      <a:rPr lang="en-US" sz="1800" b="0" i="0" smtClean="0">
                        <a:solidFill>
                          <a:schemeClr val="accent1">
                            <a:lumMod val="20000"/>
                            <a:lumOff val="80000"/>
                          </a:schemeClr>
                        </a:solidFill>
                        <a:latin typeface="Cambria Math" panose="02040503050406030204" pitchFamily="18" charset="0"/>
                        <a:cs typeface="Arial" charset="0"/>
                      </a:rPr>
                      <m:t>MeV</m:t>
                    </m:r>
                    <m:r>
                      <a:rPr lang="en-US" sz="1800" b="0" i="0" smtClean="0">
                        <a:solidFill>
                          <a:schemeClr val="accent1">
                            <a:lumMod val="20000"/>
                            <a:lumOff val="80000"/>
                          </a:schemeClr>
                        </a:solidFill>
                        <a:latin typeface="Cambria Math" panose="02040503050406030204" pitchFamily="18" charset="0"/>
                        <a:cs typeface="Arial" charset="0"/>
                      </a:rPr>
                      <m:t>/</m:t>
                    </m:r>
                    <m:r>
                      <m:rPr>
                        <m:sty m:val="p"/>
                      </m:rPr>
                      <a:rPr lang="en-US" sz="1800" b="0" i="0" smtClean="0">
                        <a:solidFill>
                          <a:schemeClr val="accent1">
                            <a:lumMod val="20000"/>
                            <a:lumOff val="80000"/>
                          </a:schemeClr>
                        </a:solidFill>
                        <a:latin typeface="Cambria Math" panose="02040503050406030204" pitchFamily="18" charset="0"/>
                        <a:cs typeface="Arial" charset="0"/>
                      </a:rPr>
                      <m:t>c</m:t>
                    </m:r>
                  </m:oMath>
                </a14:m>
                <a:endParaRPr lang="de-CH" sz="1800" dirty="0">
                  <a:solidFill>
                    <a:schemeClr val="accent1">
                      <a:lumMod val="20000"/>
                      <a:lumOff val="80000"/>
                    </a:schemeClr>
                  </a:solidFill>
                  <a:latin typeface="Humanst521 Lt BT" panose="020B0402020204020304" pitchFamily="34" charset="0"/>
                  <a:cs typeface="Arial" charset="0"/>
                </a:endParaRPr>
              </a:p>
              <a:p>
                <a:pPr marL="237047" lvl="1" indent="0" fontAlgn="base">
                  <a:spcBef>
                    <a:spcPct val="0"/>
                  </a:spcBef>
                  <a:spcAft>
                    <a:spcPct val="0"/>
                  </a:spcAft>
                  <a:buClr>
                    <a:schemeClr val="accent1">
                      <a:lumMod val="20000"/>
                      <a:lumOff val="80000"/>
                    </a:schemeClr>
                  </a:buClr>
                  <a:buNone/>
                </a:pPr>
                <a:endParaRPr lang="de-CH" sz="180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endParaRPr lang="de-CH" sz="1800" dirty="0">
                  <a:solidFill>
                    <a:schemeClr val="accent1">
                      <a:lumMod val="20000"/>
                      <a:lumOff val="80000"/>
                    </a:schemeClr>
                  </a:solidFill>
                  <a:latin typeface="Humanst521 Lt BT" panose="020B0402020204020304" pitchFamily="34" charset="0"/>
                  <a:cs typeface="Arial" charset="0"/>
                </a:endParaRPr>
              </a:p>
            </p:txBody>
          </p:sp>
        </mc:Choice>
        <mc:Fallback xmlns="">
          <p:sp>
            <p:nvSpPr>
              <p:cNvPr id="2" name="Content Placeholder 1">
                <a:extLst>
                  <a:ext uri="{FF2B5EF4-FFF2-40B4-BE49-F238E27FC236}">
                    <a16:creationId xmlns:a16="http://schemas.microsoft.com/office/drawing/2014/main" id="{F822E791-14A9-C4CA-C200-C38411C7B69C}"/>
                  </a:ext>
                </a:extLst>
              </p:cNvPr>
              <p:cNvSpPr>
                <a:spLocks noGrp="1" noRot="1" noChangeAspect="1" noMove="1" noResize="1" noEditPoints="1" noAdjustHandles="1" noChangeArrowheads="1" noChangeShapeType="1" noTextEdit="1"/>
              </p:cNvSpPr>
              <p:nvPr>
                <p:ph sz="quarter" idx="13"/>
              </p:nvPr>
            </p:nvSpPr>
            <p:spPr>
              <a:xfrm>
                <a:off x="63517" y="2768525"/>
                <a:ext cx="5213333" cy="3468694"/>
              </a:xfrm>
              <a:blipFill>
                <a:blip r:embed="rId3"/>
                <a:stretch>
                  <a:fillRect l="-2687" t="-2109"/>
                </a:stretch>
              </a:blipFill>
            </p:spPr>
            <p:txBody>
              <a:bodyPr/>
              <a:lstStyle/>
              <a:p>
                <a:r>
                  <a:rPr lang="de-CH">
                    <a:noFill/>
                  </a:rPr>
                  <a:t> </a:t>
                </a:r>
              </a:p>
            </p:txBody>
          </p:sp>
        </mc:Fallback>
      </mc:AlternateContent>
      <p:sp>
        <p:nvSpPr>
          <p:cNvPr id="3" name="Title 2">
            <a:extLst>
              <a:ext uri="{FF2B5EF4-FFF2-40B4-BE49-F238E27FC236}">
                <a16:creationId xmlns:a16="http://schemas.microsoft.com/office/drawing/2014/main" id="{340F62BA-F170-6B05-0961-0911867DE4D7}"/>
              </a:ext>
            </a:extLst>
          </p:cNvPr>
          <p:cNvSpPr>
            <a:spLocks noGrp="1"/>
          </p:cNvSpPr>
          <p:nvPr>
            <p:ph type="title"/>
          </p:nvPr>
        </p:nvSpPr>
        <p:spPr>
          <a:xfrm>
            <a:off x="2591815" y="199101"/>
            <a:ext cx="8944033" cy="508500"/>
          </a:xfrm>
        </p:spPr>
        <p:txBody>
          <a:bodyPr/>
          <a:lstStyle/>
          <a:p>
            <a:r>
              <a:rPr lang="en-US" dirty="0" err="1"/>
              <a:t>ToF</a:t>
            </a:r>
            <a:r>
              <a:rPr lang="en-US" dirty="0"/>
              <a:t> study</a:t>
            </a:r>
            <a:endParaRPr lang="de-CH" dirty="0"/>
          </a:p>
        </p:txBody>
      </p:sp>
      <p:sp>
        <p:nvSpPr>
          <p:cNvPr id="5" name="TextBox 4">
            <a:extLst>
              <a:ext uri="{FF2B5EF4-FFF2-40B4-BE49-F238E27FC236}">
                <a16:creationId xmlns:a16="http://schemas.microsoft.com/office/drawing/2014/main" id="{150499E3-0ACC-078C-980E-6013591F8079}"/>
              </a:ext>
            </a:extLst>
          </p:cNvPr>
          <p:cNvSpPr txBox="1"/>
          <p:nvPr/>
        </p:nvSpPr>
        <p:spPr>
          <a:xfrm>
            <a:off x="279400" y="-287019"/>
            <a:ext cx="45719" cy="45719"/>
          </a:xfrm>
          <a:prstGeom prst="rect">
            <a:avLst/>
          </a:prstGeom>
          <a:noFill/>
        </p:spPr>
        <p:txBody>
          <a:bodyPr wrap="square" lIns="0" tIns="0" rIns="0" bIns="0" rtlCol="0">
            <a:noAutofit/>
          </a:bodyPr>
          <a:lstStyle/>
          <a:p>
            <a:pPr eaLnBrk="1" hangingPunct="1">
              <a:lnSpc>
                <a:spcPct val="110000"/>
              </a:lnSpc>
              <a:spcBef>
                <a:spcPct val="0"/>
              </a:spcBef>
              <a:buClr>
                <a:srgbClr val="000000"/>
              </a:buClr>
            </a:pPr>
            <a:endParaRPr lang="de-CH" sz="1800" dirty="0">
              <a:solidFill>
                <a:srgbClr val="000000"/>
              </a:solidFill>
              <a:latin typeface="Humanst521 Lt BT" panose="020B0402020204020304" pitchFamily="34" charset="0"/>
            </a:endParaRPr>
          </a:p>
        </p:txBody>
      </p:sp>
      <p:pic>
        <p:nvPicPr>
          <p:cNvPr id="8" name="Picture 7" descr="A screenshot of a graph&#10;&#10;Description automatically generated">
            <a:extLst>
              <a:ext uri="{FF2B5EF4-FFF2-40B4-BE49-F238E27FC236}">
                <a16:creationId xmlns:a16="http://schemas.microsoft.com/office/drawing/2014/main" id="{5F1CA254-550F-953F-D024-93844BAD69F0}"/>
              </a:ext>
            </a:extLst>
          </p:cNvPr>
          <p:cNvPicPr>
            <a:picLocks noChangeAspect="1"/>
          </p:cNvPicPr>
          <p:nvPr/>
        </p:nvPicPr>
        <p:blipFill rotWithShape="1">
          <a:blip r:embed="rId4">
            <a:extLst>
              <a:ext uri="{28A0092B-C50C-407E-A947-70E740481C1C}">
                <a14:useLocalDpi xmlns:a14="http://schemas.microsoft.com/office/drawing/2010/main" val="0"/>
              </a:ext>
            </a:extLst>
          </a:blip>
          <a:srcRect t="20499" r="7420"/>
          <a:stretch/>
        </p:blipFill>
        <p:spPr>
          <a:xfrm>
            <a:off x="3505761" y="4607032"/>
            <a:ext cx="2850589" cy="2203967"/>
          </a:xfrm>
          <a:prstGeom prst="rect">
            <a:avLst/>
          </a:prstGeom>
        </p:spPr>
      </p:pic>
      <p:cxnSp>
        <p:nvCxnSpPr>
          <p:cNvPr id="9" name="Straight Arrow Connector 8">
            <a:extLst>
              <a:ext uri="{FF2B5EF4-FFF2-40B4-BE49-F238E27FC236}">
                <a16:creationId xmlns:a16="http://schemas.microsoft.com/office/drawing/2014/main" id="{268DA235-B461-74A8-747C-7259FF0B146F}"/>
              </a:ext>
            </a:extLst>
          </p:cNvPr>
          <p:cNvCxnSpPr>
            <a:cxnSpLocks/>
          </p:cNvCxnSpPr>
          <p:nvPr/>
        </p:nvCxnSpPr>
        <p:spPr bwMode="auto">
          <a:xfrm flipV="1">
            <a:off x="4813300" y="3683000"/>
            <a:ext cx="1337563" cy="128089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22" name="Picture 21" descr="A screenshot of a computer&#10;&#10;Description automatically generated">
            <a:extLst>
              <a:ext uri="{FF2B5EF4-FFF2-40B4-BE49-F238E27FC236}">
                <a16:creationId xmlns:a16="http://schemas.microsoft.com/office/drawing/2014/main" id="{B29E07C9-7D44-52BD-A1D6-2D5C962D5CD2}"/>
              </a:ext>
            </a:extLst>
          </p:cNvPr>
          <p:cNvPicPr>
            <a:picLocks noChangeAspect="1"/>
          </p:cNvPicPr>
          <p:nvPr/>
        </p:nvPicPr>
        <p:blipFill rotWithShape="1">
          <a:blip r:embed="rId5">
            <a:extLst>
              <a:ext uri="{28A0092B-C50C-407E-A947-70E740481C1C}">
                <a14:useLocalDpi xmlns:a14="http://schemas.microsoft.com/office/drawing/2010/main" val="0"/>
              </a:ext>
            </a:extLst>
          </a:blip>
          <a:srcRect t="20499" r="7065"/>
          <a:stretch/>
        </p:blipFill>
        <p:spPr>
          <a:xfrm>
            <a:off x="243894" y="4607032"/>
            <a:ext cx="2861545" cy="2203967"/>
          </a:xfrm>
          <a:prstGeom prst="rect">
            <a:avLst/>
          </a:prstGeom>
        </p:spPr>
      </p:pic>
      <p:pic>
        <p:nvPicPr>
          <p:cNvPr id="26" name="Picture 25" descr="A screenshot of a computer&#10;&#10;Description automatically generated">
            <a:extLst>
              <a:ext uri="{FF2B5EF4-FFF2-40B4-BE49-F238E27FC236}">
                <a16:creationId xmlns:a16="http://schemas.microsoft.com/office/drawing/2014/main" id="{BE135F20-FA14-3F2A-1E72-5AAFB831122F}"/>
              </a:ext>
            </a:extLst>
          </p:cNvPr>
          <p:cNvPicPr>
            <a:picLocks noChangeAspect="1"/>
          </p:cNvPicPr>
          <p:nvPr/>
        </p:nvPicPr>
        <p:blipFill rotWithShape="1">
          <a:blip r:embed="rId6">
            <a:extLst>
              <a:ext uri="{28A0092B-C50C-407E-A947-70E740481C1C}">
                <a14:useLocalDpi xmlns:a14="http://schemas.microsoft.com/office/drawing/2010/main" val="0"/>
              </a:ext>
            </a:extLst>
          </a:blip>
          <a:srcRect t="20189" r="6353"/>
          <a:stretch/>
        </p:blipFill>
        <p:spPr>
          <a:xfrm>
            <a:off x="7869679" y="2250968"/>
            <a:ext cx="2850590" cy="2187351"/>
          </a:xfrm>
          <a:prstGeom prst="rect">
            <a:avLst/>
          </a:prstGeom>
        </p:spPr>
      </p:pic>
      <p:pic>
        <p:nvPicPr>
          <p:cNvPr id="28" name="Picture 27" descr="A screenshot of a computer&#10;&#10;Description automatically generated">
            <a:extLst>
              <a:ext uri="{FF2B5EF4-FFF2-40B4-BE49-F238E27FC236}">
                <a16:creationId xmlns:a16="http://schemas.microsoft.com/office/drawing/2014/main" id="{93F7E167-931B-5BA6-8EE9-D76B7020A344}"/>
              </a:ext>
            </a:extLst>
          </p:cNvPr>
          <p:cNvPicPr>
            <a:picLocks noChangeAspect="1"/>
          </p:cNvPicPr>
          <p:nvPr/>
        </p:nvPicPr>
        <p:blipFill rotWithShape="1">
          <a:blip r:embed="rId7">
            <a:extLst>
              <a:ext uri="{28A0092B-C50C-407E-A947-70E740481C1C}">
                <a14:useLocalDpi xmlns:a14="http://schemas.microsoft.com/office/drawing/2010/main" val="0"/>
              </a:ext>
            </a:extLst>
          </a:blip>
          <a:srcRect t="20499" r="6234"/>
          <a:stretch/>
        </p:blipFill>
        <p:spPr>
          <a:xfrm>
            <a:off x="7869679" y="4607032"/>
            <a:ext cx="2856205" cy="218037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CC9C034-1D0B-D6A3-446B-622B8202BE45}"/>
                  </a:ext>
                </a:extLst>
              </p:cNvPr>
              <p:cNvSpPr txBox="1"/>
              <p:nvPr/>
            </p:nvSpPr>
            <p:spPr>
              <a:xfrm>
                <a:off x="8343900" y="2393881"/>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29" name="TextBox 28">
                <a:extLst>
                  <a:ext uri="{FF2B5EF4-FFF2-40B4-BE49-F238E27FC236}">
                    <a16:creationId xmlns:a16="http://schemas.microsoft.com/office/drawing/2014/main" id="{3CC9C034-1D0B-D6A3-446B-622B8202BE45}"/>
                  </a:ext>
                </a:extLst>
              </p:cNvPr>
              <p:cNvSpPr txBox="1">
                <a:spLocks noRot="1" noChangeAspect="1" noMove="1" noResize="1" noEditPoints="1" noAdjustHandles="1" noChangeArrowheads="1" noChangeShapeType="1" noTextEdit="1"/>
              </p:cNvSpPr>
              <p:nvPr/>
            </p:nvSpPr>
            <p:spPr>
              <a:xfrm>
                <a:off x="8343900" y="2393881"/>
                <a:ext cx="412750" cy="374644"/>
              </a:xfrm>
              <a:prstGeom prst="rect">
                <a:avLst/>
              </a:prstGeom>
              <a:blipFill>
                <a:blip r:embed="rId8"/>
                <a:stretch>
                  <a:fillRect l="-2985"/>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7AA8A84-065C-E053-E8D5-D455B7B653E6}"/>
                  </a:ext>
                </a:extLst>
              </p:cNvPr>
              <p:cNvSpPr txBox="1"/>
              <p:nvPr/>
            </p:nvSpPr>
            <p:spPr>
              <a:xfrm>
                <a:off x="8318500" y="477657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30" name="TextBox 29">
                <a:extLst>
                  <a:ext uri="{FF2B5EF4-FFF2-40B4-BE49-F238E27FC236}">
                    <a16:creationId xmlns:a16="http://schemas.microsoft.com/office/drawing/2014/main" id="{E7AA8A84-065C-E053-E8D5-D455B7B653E6}"/>
                  </a:ext>
                </a:extLst>
              </p:cNvPr>
              <p:cNvSpPr txBox="1">
                <a:spLocks noRot="1" noChangeAspect="1" noMove="1" noResize="1" noEditPoints="1" noAdjustHandles="1" noChangeArrowheads="1" noChangeShapeType="1" noTextEdit="1"/>
              </p:cNvSpPr>
              <p:nvPr/>
            </p:nvSpPr>
            <p:spPr>
              <a:xfrm>
                <a:off x="8318500" y="4776577"/>
                <a:ext cx="412750" cy="374644"/>
              </a:xfrm>
              <a:prstGeom prst="rect">
                <a:avLst/>
              </a:prstGeom>
              <a:blipFill>
                <a:blip r:embed="rId9"/>
                <a:stretch>
                  <a:fillRect l="-2985"/>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5A70CDA-7A48-C259-4413-92759F743E10}"/>
                  </a:ext>
                </a:extLst>
              </p:cNvPr>
              <p:cNvSpPr txBox="1"/>
              <p:nvPr/>
            </p:nvSpPr>
            <p:spPr>
              <a:xfrm>
                <a:off x="4162417" y="477657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31" name="TextBox 30">
                <a:extLst>
                  <a:ext uri="{FF2B5EF4-FFF2-40B4-BE49-F238E27FC236}">
                    <a16:creationId xmlns:a16="http://schemas.microsoft.com/office/drawing/2014/main" id="{65A70CDA-7A48-C259-4413-92759F743E10}"/>
                  </a:ext>
                </a:extLst>
              </p:cNvPr>
              <p:cNvSpPr txBox="1">
                <a:spLocks noRot="1" noChangeAspect="1" noMove="1" noResize="1" noEditPoints="1" noAdjustHandles="1" noChangeArrowheads="1" noChangeShapeType="1" noTextEdit="1"/>
              </p:cNvSpPr>
              <p:nvPr/>
            </p:nvSpPr>
            <p:spPr>
              <a:xfrm>
                <a:off x="4162417" y="4776577"/>
                <a:ext cx="412750" cy="374644"/>
              </a:xfrm>
              <a:prstGeom prst="rect">
                <a:avLst/>
              </a:prstGeom>
              <a:blipFill>
                <a:blip r:embed="rId10"/>
                <a:stretch>
                  <a:fillRect l="-294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715E0EB-008A-CAF3-5A95-09AF88AD27F6}"/>
                  </a:ext>
                </a:extLst>
              </p:cNvPr>
              <p:cNvSpPr txBox="1"/>
              <p:nvPr/>
            </p:nvSpPr>
            <p:spPr>
              <a:xfrm>
                <a:off x="1104727" y="477657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32" name="TextBox 31">
                <a:extLst>
                  <a:ext uri="{FF2B5EF4-FFF2-40B4-BE49-F238E27FC236}">
                    <a16:creationId xmlns:a16="http://schemas.microsoft.com/office/drawing/2014/main" id="{6715E0EB-008A-CAF3-5A95-09AF88AD27F6}"/>
                  </a:ext>
                </a:extLst>
              </p:cNvPr>
              <p:cNvSpPr txBox="1">
                <a:spLocks noRot="1" noChangeAspect="1" noMove="1" noResize="1" noEditPoints="1" noAdjustHandles="1" noChangeArrowheads="1" noChangeShapeType="1" noTextEdit="1"/>
              </p:cNvSpPr>
              <p:nvPr/>
            </p:nvSpPr>
            <p:spPr>
              <a:xfrm>
                <a:off x="1104727" y="4776577"/>
                <a:ext cx="412750" cy="374644"/>
              </a:xfrm>
              <a:prstGeom prst="rect">
                <a:avLst/>
              </a:prstGeom>
              <a:blipFill>
                <a:blip r:embed="rId11"/>
                <a:stretch>
                  <a:fillRect l="-1471"/>
                </a:stretch>
              </a:blipFill>
            </p:spPr>
            <p:txBody>
              <a:bodyPr/>
              <a:lstStyle/>
              <a:p>
                <a:r>
                  <a:rPr lang="de-CH">
                    <a:noFill/>
                  </a:rPr>
                  <a:t> </a:t>
                </a:r>
              </a:p>
            </p:txBody>
          </p:sp>
        </mc:Fallback>
      </mc:AlternateContent>
    </p:spTree>
    <p:extLst>
      <p:ext uri="{BB962C8B-B14F-4D97-AF65-F5344CB8AC3E}">
        <p14:creationId xmlns:p14="http://schemas.microsoft.com/office/powerpoint/2010/main" val="16327575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3"/>
          <p:cNvPicPr>
            <a:picLocks noGrp="1" noChangeAspect="1"/>
          </p:cNvPicPr>
          <p:nvPr>
            <p:ph sz="quarter" idx="13"/>
          </p:nvPr>
        </p:nvPicPr>
        <p:blipFill rotWithShape="1">
          <a:blip r:embed="rId2" cstate="screen">
            <a:extLst>
              <a:ext uri="{28A0092B-C50C-407E-A947-70E740481C1C}">
                <a14:useLocalDpi xmlns:a14="http://schemas.microsoft.com/office/drawing/2010/main" val="0"/>
              </a:ext>
            </a:extLst>
          </a:blip>
          <a:srcRect/>
          <a:stretch/>
        </p:blipFill>
        <p:spPr>
          <a:xfrm rot="5400000">
            <a:off x="-638902" y="1479491"/>
            <a:ext cx="5990844" cy="4739023"/>
          </a:xfrm>
        </p:spPr>
      </p:pic>
      <mc:AlternateContent xmlns:mc="http://schemas.openxmlformats.org/markup-compatibility/2006" xmlns:a14="http://schemas.microsoft.com/office/drawing/2010/main">
        <mc:Choice Requires="a14">
          <p:sp>
            <p:nvSpPr>
              <p:cNvPr id="3" name="Title 2"/>
              <p:cNvSpPr>
                <a:spLocks noGrp="1"/>
              </p:cNvSpPr>
              <p:nvPr>
                <p:ph type="title"/>
              </p:nvPr>
            </p:nvSpPr>
            <p:spPr>
              <a:xfrm>
                <a:off x="3020705" y="72433"/>
                <a:ext cx="8944033" cy="508500"/>
              </a:xfrm>
            </p:spPr>
            <p:txBody>
              <a:bodyPr/>
              <a:lstStyle/>
              <a:p>
                <a:r>
                  <a:rPr lang="en-US" dirty="0"/>
                  <a:t>A search for a </a:t>
                </a:r>
                <a14:m>
                  <m:oMath xmlns:m="http://schemas.openxmlformats.org/officeDocument/2006/math">
                    <m:r>
                      <a:rPr lang="en-US" b="0" i="1" dirty="0" smtClean="0">
                        <a:latin typeface="Cambria Math"/>
                      </a:rPr>
                      <m:t>𝜇</m:t>
                    </m:r>
                  </m:oMath>
                </a14:m>
                <a:r>
                  <a:rPr lang="en-US" dirty="0"/>
                  <a:t>EDM at PSI</a:t>
                </a:r>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3020705" y="72433"/>
                <a:ext cx="8944033" cy="508500"/>
              </a:xfrm>
              <a:blipFill>
                <a:blip r:embed="rId3"/>
                <a:stretch>
                  <a:fillRect l="-2795" t="-25301" b="-44578"/>
                </a:stretch>
              </a:blipFill>
            </p:spPr>
            <p:txBody>
              <a:bodyPr/>
              <a:lstStyle/>
              <a:p>
                <a:r>
                  <a:rPr lang="de-CH">
                    <a:noFill/>
                  </a:rPr>
                  <a:t> </a:t>
                </a:r>
              </a:p>
            </p:txBody>
          </p:sp>
        </mc:Fallback>
      </mc:AlternateContent>
      <p:pic>
        <p:nvPicPr>
          <p:cNvPr id="44" name="Content Placeholder 43"/>
          <p:cNvPicPr>
            <a:picLocks noGrp="1" noChangeAspect="1"/>
          </p:cNvPicPr>
          <p:nvPr>
            <p:ph sz="quarter" idx="18"/>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68776" y="610371"/>
            <a:ext cx="4509003" cy="6243236"/>
          </a:xfrm>
        </p:spPr>
      </p:pic>
      <p:sp>
        <p:nvSpPr>
          <p:cNvPr id="5" name="Slide Number Placeholder 4"/>
          <p:cNvSpPr>
            <a:spLocks noGrp="1"/>
          </p:cNvSpPr>
          <p:nvPr>
            <p:ph type="sldNum" sz="quarter" idx="4"/>
          </p:nvPr>
        </p:nvSpPr>
        <p:spPr/>
        <p:txBody>
          <a:bodyPr/>
          <a:lstStyle/>
          <a:p>
            <a:pPr defTabSz="1219170">
              <a:defRPr/>
            </a:pPr>
            <a:fld id="{EBC07571-3134-BB4B-B83F-1A9FE18D34F3}" type="slidenum">
              <a:rPr lang="de-DE">
                <a:solidFill>
                  <a:srgbClr val="000000"/>
                </a:solidFill>
                <a:latin typeface="Humanst521 Lt BT"/>
                <a:cs typeface="Arial"/>
              </a:rPr>
              <a:pPr defTabSz="1219170">
                <a:defRPr/>
              </a:pPr>
              <a:t>2</a:t>
            </a:fld>
            <a:endParaRPr lang="de-DE" dirty="0">
              <a:solidFill>
                <a:srgbClr val="000000"/>
              </a:solidFill>
              <a:latin typeface="Humanst521 Lt BT"/>
              <a:cs typeface="Arial"/>
            </a:endParaRPr>
          </a:p>
        </p:txBody>
      </p:sp>
      <p:grpSp>
        <p:nvGrpSpPr>
          <p:cNvPr id="23" name="Group 22"/>
          <p:cNvGrpSpPr/>
          <p:nvPr/>
        </p:nvGrpSpPr>
        <p:grpSpPr>
          <a:xfrm>
            <a:off x="2631541" y="-24142"/>
            <a:ext cx="3862812" cy="3464460"/>
            <a:chOff x="1973655" y="-18107"/>
            <a:chExt cx="2897109" cy="2598345"/>
          </a:xfrm>
        </p:grpSpPr>
        <p:sp>
          <p:nvSpPr>
            <p:cNvPr id="17" name="Freeform 16"/>
            <p:cNvSpPr/>
            <p:nvPr/>
          </p:nvSpPr>
          <p:spPr bwMode="auto">
            <a:xfrm>
              <a:off x="1973655" y="-18107"/>
              <a:ext cx="2897109" cy="2598345"/>
            </a:xfrm>
            <a:custGeom>
              <a:avLst/>
              <a:gdLst>
                <a:gd name="connsiteX0" fmla="*/ 1059256 w 2897109"/>
                <a:gd name="connsiteY0" fmla="*/ 0 h 2598345"/>
                <a:gd name="connsiteX1" fmla="*/ 0 w 2897109"/>
                <a:gd name="connsiteY1" fmla="*/ 2598345 h 2598345"/>
                <a:gd name="connsiteX2" fmla="*/ 2897109 w 2897109"/>
                <a:gd name="connsiteY2" fmla="*/ 1865014 h 2598345"/>
                <a:gd name="connsiteX3" fmla="*/ 1059256 w 2897109"/>
                <a:gd name="connsiteY3" fmla="*/ 0 h 2598345"/>
              </a:gdLst>
              <a:ahLst/>
              <a:cxnLst>
                <a:cxn ang="0">
                  <a:pos x="connsiteX0" y="connsiteY0"/>
                </a:cxn>
                <a:cxn ang="0">
                  <a:pos x="connsiteX1" y="connsiteY1"/>
                </a:cxn>
                <a:cxn ang="0">
                  <a:pos x="connsiteX2" y="connsiteY2"/>
                </a:cxn>
                <a:cxn ang="0">
                  <a:pos x="connsiteX3" y="connsiteY3"/>
                </a:cxn>
              </a:cxnLst>
              <a:rect l="l" t="t" r="r" b="b"/>
              <a:pathLst>
                <a:path w="2897109" h="2598345">
                  <a:moveTo>
                    <a:pt x="1059256" y="0"/>
                  </a:moveTo>
                  <a:lnTo>
                    <a:pt x="0" y="2598345"/>
                  </a:lnTo>
                  <a:lnTo>
                    <a:pt x="2897109" y="1865014"/>
                  </a:lnTo>
                  <a:lnTo>
                    <a:pt x="1059256" y="0"/>
                  </a:lnTo>
                  <a:close/>
                </a:path>
              </a:pathLst>
            </a:custGeom>
            <a:solidFill>
              <a:schemeClr val="bg1">
                <a:lumMod val="85000"/>
                <a:alpha val="36000"/>
              </a:schemeClr>
            </a:solidFill>
            <a:ln w="9525" cap="rnd">
              <a:solidFill>
                <a:schemeClr val="bg2">
                  <a:lumMod val="60000"/>
                  <a:lumOff val="40000"/>
                  <a:alpha val="73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defTabSz="1219170" eaLnBrk="1" hangingPunct="1">
                <a:spcBef>
                  <a:spcPct val="0"/>
                </a:spcBef>
                <a:defRPr/>
              </a:pPr>
              <a:endParaRPr lang="en-US" sz="2400">
                <a:solidFill>
                  <a:srgbClr val="000000"/>
                </a:solidFill>
                <a:latin typeface="Humanst521 Lt BT"/>
                <a:cs typeface="Arial"/>
              </a:endParaRPr>
            </a:p>
          </p:txBody>
        </p:sp>
        <p:cxnSp>
          <p:nvCxnSpPr>
            <p:cNvPr id="22" name="Straight Connector 21"/>
            <p:cNvCxnSpPr>
              <a:endCxn id="17" idx="1"/>
            </p:cNvCxnSpPr>
            <p:nvPr/>
          </p:nvCxnSpPr>
          <p:spPr bwMode="auto">
            <a:xfrm flipH="1">
              <a:off x="1973655" y="1816781"/>
              <a:ext cx="1076680" cy="763457"/>
            </a:xfrm>
            <a:prstGeom prst="line">
              <a:avLst/>
            </a:prstGeom>
            <a:ln w="19050" cap="rnd">
              <a:solidFill>
                <a:schemeClr val="bg2">
                  <a:lumMod val="60000"/>
                  <a:lumOff val="40000"/>
                  <a:alpha val="57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5374649" y="3507201"/>
                <a:ext cx="2288116" cy="1877291"/>
              </a:xfrm>
              <a:prstGeom prst="roundRect">
                <a:avLst>
                  <a:gd name="adj" fmla="val 10309"/>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t" anchorCtr="0">
                <a:spAutoFit/>
              </a:bodyPr>
              <a:lstStyle/>
              <a:p>
                <a:pPr indent="241294" defTabSz="1219170" eaLnBrk="1" hangingPunct="1">
                  <a:lnSpc>
                    <a:spcPct val="110000"/>
                  </a:lnSpc>
                  <a:spcBef>
                    <a:spcPts val="0"/>
                  </a:spcBef>
                  <a:defRPr/>
                </a:pPr>
                <a14:m>
                  <m:oMath xmlns:m="http://schemas.openxmlformats.org/officeDocument/2006/math">
                    <m:r>
                      <a:rPr lang="en-US" sz="2667" i="1" kern="1000" spc="40" smtClean="0">
                        <a:solidFill>
                          <a:srgbClr val="FFFFFF"/>
                        </a:solidFill>
                        <a:latin typeface="Cambria Math"/>
                        <a:cs typeface="Franklin Gothic Book"/>
                      </a:rPr>
                      <m:t>𝜇</m:t>
                    </m:r>
                  </m:oMath>
                </a14:m>
                <a:r>
                  <a:rPr lang="en-US" sz="2667" kern="1000" spc="40" dirty="0">
                    <a:solidFill>
                      <a:srgbClr val="FFFFFF"/>
                    </a:solidFill>
                    <a:latin typeface="Humanst521 Lt BT"/>
                    <a:cs typeface="Franklin Gothic Book"/>
                  </a:rPr>
                  <a:t>-beam:</a:t>
                </a:r>
              </a:p>
              <a:p>
                <a:pPr marL="355591" indent="-241294" defTabSz="1219170" eaLnBrk="1" hangingPunct="1">
                  <a:lnSpc>
                    <a:spcPct val="110000"/>
                  </a:lnSpc>
                  <a:spcBef>
                    <a:spcPts val="0"/>
                  </a:spcBef>
                  <a:buFont typeface="Arial" panose="020B0604020202020204" pitchFamily="34" charset="0"/>
                  <a:buChar char="•"/>
                  <a:defRPr/>
                </a:pPr>
                <a14:m>
                  <m:oMath xmlns:m="http://schemas.openxmlformats.org/officeDocument/2006/math">
                    <m:sSup>
                      <m:sSupPr>
                        <m:ctrlPr>
                          <a:rPr lang="en-US" sz="2667" i="1" kern="1000" spc="40">
                            <a:solidFill>
                              <a:srgbClr val="FFFFFF"/>
                            </a:solidFill>
                            <a:latin typeface="Cambria Math" panose="02040503050406030204" pitchFamily="18" charset="0"/>
                            <a:cs typeface="Franklin Gothic Book"/>
                          </a:rPr>
                        </m:ctrlPr>
                      </m:sSupPr>
                      <m:e>
                        <m:r>
                          <a:rPr lang="en-US" sz="2667" i="1" kern="1000" spc="40">
                            <a:solidFill>
                              <a:srgbClr val="FFFFFF"/>
                            </a:solidFill>
                            <a:latin typeface="Cambria Math"/>
                            <a:cs typeface="Franklin Gothic Book"/>
                          </a:rPr>
                          <m:t>10</m:t>
                        </m:r>
                      </m:e>
                      <m:sup>
                        <m:r>
                          <a:rPr lang="en-US" sz="2667" i="1" kern="1000" spc="40">
                            <a:solidFill>
                              <a:srgbClr val="FFFFFF"/>
                            </a:solidFill>
                            <a:latin typeface="Cambria Math"/>
                            <a:cs typeface="Franklin Gothic Book"/>
                          </a:rPr>
                          <m:t>8</m:t>
                        </m:r>
                      </m:sup>
                    </m:sSup>
                    <m:sSup>
                      <m:sSupPr>
                        <m:ctrlPr>
                          <a:rPr lang="en-US" sz="2667" i="1" kern="1000" spc="40">
                            <a:solidFill>
                              <a:srgbClr val="FFFFFF"/>
                            </a:solidFill>
                            <a:latin typeface="Cambria Math" panose="02040503050406030204" pitchFamily="18" charset="0"/>
                            <a:cs typeface="Franklin Gothic Book"/>
                          </a:rPr>
                        </m:ctrlPr>
                      </m:sSupPr>
                      <m:e>
                        <m:r>
                          <a:rPr lang="en-US" sz="2667" i="1" kern="1000" spc="40">
                            <a:solidFill>
                              <a:srgbClr val="FFFFFF"/>
                            </a:solidFill>
                            <a:latin typeface="Cambria Math"/>
                            <a:cs typeface="Franklin Gothic Book"/>
                          </a:rPr>
                          <m:t>𝜇</m:t>
                        </m:r>
                      </m:e>
                      <m:sup>
                        <m:r>
                          <a:rPr lang="en-US" sz="2667" i="1" kern="1000" spc="40">
                            <a:solidFill>
                              <a:srgbClr val="FFFFFF"/>
                            </a:solidFill>
                            <a:latin typeface="Cambria Math"/>
                            <a:cs typeface="Franklin Gothic Book"/>
                          </a:rPr>
                          <m:t>+</m:t>
                        </m:r>
                      </m:sup>
                    </m:sSup>
                    <m:r>
                      <a:rPr lang="en-US" sz="2667" kern="1000" spc="40">
                        <a:solidFill>
                          <a:srgbClr val="FFFFFF"/>
                        </a:solidFill>
                        <a:latin typeface="Cambria Math"/>
                        <a:cs typeface="Franklin Gothic Book"/>
                      </a:rPr>
                      <m:t>/</m:t>
                    </m:r>
                    <m:r>
                      <m:rPr>
                        <m:sty m:val="p"/>
                      </m:rPr>
                      <a:rPr lang="en-US" sz="2667" kern="1000" spc="40">
                        <a:solidFill>
                          <a:srgbClr val="FFFFFF"/>
                        </a:solidFill>
                        <a:latin typeface="Cambria Math"/>
                        <a:cs typeface="Franklin Gothic Book"/>
                      </a:rPr>
                      <m:t>s</m:t>
                    </m:r>
                  </m:oMath>
                </a14:m>
                <a:r>
                  <a:rPr lang="en-US" sz="2667" kern="1000" spc="40" dirty="0">
                    <a:solidFill>
                      <a:srgbClr val="FFFFFF"/>
                    </a:solidFill>
                    <a:latin typeface="Humanst521 Lt BT"/>
                    <a:cs typeface="Franklin Gothic Book"/>
                  </a:rPr>
                  <a:t> </a:t>
                </a:r>
              </a:p>
              <a:p>
                <a:pPr marL="355591" indent="-241294" defTabSz="1219170" eaLnBrk="1" hangingPunct="1">
                  <a:lnSpc>
                    <a:spcPct val="110000"/>
                  </a:lnSpc>
                  <a:spcBef>
                    <a:spcPts val="0"/>
                  </a:spcBef>
                  <a:buFont typeface="Arial" panose="020B0604020202020204" pitchFamily="34" charset="0"/>
                  <a:buChar char="•"/>
                  <a:defRPr/>
                </a:pPr>
                <a:r>
                  <a:rPr lang="en-US" sz="2667" kern="1000" spc="40" dirty="0">
                    <a:solidFill>
                      <a:srgbClr val="FFFFFF"/>
                    </a:solidFill>
                    <a:latin typeface="Humanst521 Lt BT"/>
                    <a:cs typeface="Franklin Gothic Book"/>
                  </a:rPr>
                  <a:t>Bunch width </a:t>
                </a:r>
                <a:br>
                  <a:rPr lang="en-US" sz="2667" kern="1000" spc="40" dirty="0">
                    <a:solidFill>
                      <a:srgbClr val="FFFFFF"/>
                    </a:solidFill>
                    <a:latin typeface="Humanst521 Lt BT"/>
                    <a:cs typeface="Franklin Gothic Book"/>
                  </a:rPr>
                </a:br>
                <a:r>
                  <a:rPr lang="en-US" sz="2667" kern="1000" spc="40" dirty="0">
                    <a:solidFill>
                      <a:srgbClr val="FFFFFF"/>
                    </a:solidFill>
                    <a:latin typeface="Humanst521 Lt BT"/>
                    <a:cs typeface="Franklin Gothic Book"/>
                  </a:rPr>
                  <a:t>3.9 ns </a:t>
                </a:r>
              </a:p>
            </p:txBody>
          </p:sp>
        </mc:Choice>
        <mc:Fallback xmlns="">
          <p:sp>
            <p:nvSpPr>
              <p:cNvPr id="8" name="TextBox 7"/>
              <p:cNvSpPr txBox="1">
                <a:spLocks noRot="1" noChangeAspect="1" noMove="1" noResize="1" noEditPoints="1" noAdjustHandles="1" noChangeArrowheads="1" noChangeShapeType="1" noTextEdit="1"/>
              </p:cNvSpPr>
              <p:nvPr/>
            </p:nvSpPr>
            <p:spPr>
              <a:xfrm>
                <a:off x="5374649" y="3507201"/>
                <a:ext cx="2288116" cy="1877291"/>
              </a:xfrm>
              <a:prstGeom prst="roundRect">
                <a:avLst>
                  <a:gd name="adj" fmla="val 10309"/>
                </a:avLst>
              </a:prstGeom>
              <a:blipFill>
                <a:blip r:embed="rId5"/>
                <a:stretch>
                  <a:fillRect l="-528" t="-1603" r="-3694" b="-7051"/>
                </a:stretch>
              </a:blipFill>
            </p:spPr>
            <p:txBody>
              <a:bodyPr/>
              <a:lstStyle/>
              <a:p>
                <a:r>
                  <a:rPr lang="de-CH">
                    <a:noFill/>
                  </a:rPr>
                  <a:t> </a:t>
                </a:r>
              </a:p>
            </p:txBody>
          </p:sp>
        </mc:Fallback>
      </mc:AlternateContent>
      <p:sp>
        <p:nvSpPr>
          <p:cNvPr id="13" name="AutoShape 5"/>
          <p:cNvSpPr>
            <a:spLocks noChangeAspect="1" noChangeArrowheads="1" noTextEdit="1"/>
          </p:cNvSpPr>
          <p:nvPr/>
        </p:nvSpPr>
        <p:spPr bwMode="auto">
          <a:xfrm>
            <a:off x="-5513665" y="25401"/>
            <a:ext cx="14726245" cy="730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70" eaLnBrk="1" hangingPunct="1">
              <a:spcBef>
                <a:spcPct val="0"/>
              </a:spcBef>
              <a:defRPr/>
            </a:pPr>
            <a:endParaRPr lang="en-US" sz="2400" dirty="0">
              <a:solidFill>
                <a:srgbClr val="000000"/>
              </a:solidFill>
              <a:latin typeface="Humanst521 Lt BT" panose="020B0402020204020304" pitchFamily="34" charset="0"/>
              <a:cs typeface="Arial"/>
            </a:endParaRPr>
          </a:p>
        </p:txBody>
      </p:sp>
      <p:sp>
        <p:nvSpPr>
          <p:cNvPr id="15" name="Oval 14"/>
          <p:cNvSpPr/>
          <p:nvPr/>
        </p:nvSpPr>
        <p:spPr bwMode="auto">
          <a:xfrm rot="4051548">
            <a:off x="2232043" y="3838760"/>
            <a:ext cx="2558631" cy="1529481"/>
          </a:xfrm>
          <a:prstGeom prst="ellipse">
            <a:avLst/>
          </a:prstGeom>
          <a:noFill/>
          <a:ln w="57150">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1" hangingPunct="1">
              <a:spcBef>
                <a:spcPct val="0"/>
              </a:spcBef>
              <a:defRPr/>
            </a:pPr>
            <a:endParaRPr lang="en-US" sz="2400">
              <a:solidFill>
                <a:srgbClr val="000000"/>
              </a:solidFill>
              <a:latin typeface="Humanst521 Lt BT"/>
              <a:cs typeface="Arial"/>
            </a:endParaRPr>
          </a:p>
        </p:txBody>
      </p:sp>
      <p:grpSp>
        <p:nvGrpSpPr>
          <p:cNvPr id="6" name="Group 5"/>
          <p:cNvGrpSpPr/>
          <p:nvPr/>
        </p:nvGrpSpPr>
        <p:grpSpPr>
          <a:xfrm>
            <a:off x="2688173" y="-26630"/>
            <a:ext cx="4475567" cy="2606615"/>
            <a:chOff x="2046881" y="128525"/>
            <a:chExt cx="3356675" cy="1954961"/>
          </a:xfrm>
        </p:grpSpPr>
        <p:grpSp>
          <p:nvGrpSpPr>
            <p:cNvPr id="4" name="Group 3"/>
            <p:cNvGrpSpPr/>
            <p:nvPr/>
          </p:nvGrpSpPr>
          <p:grpSpPr>
            <a:xfrm>
              <a:off x="2046881" y="128525"/>
              <a:ext cx="3356675" cy="1954961"/>
              <a:chOff x="2046881" y="128525"/>
              <a:chExt cx="3356675" cy="1954961"/>
            </a:xfrm>
          </p:grpSpPr>
          <p:cxnSp>
            <p:nvCxnSpPr>
              <p:cNvPr id="39" name="Straight Connector 38"/>
              <p:cNvCxnSpPr/>
              <p:nvPr/>
            </p:nvCxnSpPr>
            <p:spPr bwMode="auto">
              <a:xfrm flipV="1">
                <a:off x="2046881" y="1965279"/>
                <a:ext cx="1037513" cy="118207"/>
              </a:xfrm>
              <a:prstGeom prst="line">
                <a:avLst/>
              </a:prstGeom>
              <a:ln w="12700" cap="rnd">
                <a:solidFill>
                  <a:schemeClr val="bg2">
                    <a:lumMod val="40000"/>
                    <a:lumOff val="60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grpSp>
            <p:nvGrpSpPr>
              <p:cNvPr id="35" name="Group 34"/>
              <p:cNvGrpSpPr/>
              <p:nvPr/>
            </p:nvGrpSpPr>
            <p:grpSpPr>
              <a:xfrm>
                <a:off x="3076492" y="128525"/>
                <a:ext cx="2327064" cy="1868045"/>
                <a:chOff x="633431" y="3501678"/>
                <a:chExt cx="2327064" cy="1868045"/>
              </a:xfrm>
            </p:grpSpPr>
            <p:pic>
              <p:nvPicPr>
                <p:cNvPr id="16" name="Picture 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5794"/>
                <a:stretch/>
              </p:blipFill>
              <p:spPr bwMode="auto">
                <a:xfrm>
                  <a:off x="633431" y="3501678"/>
                  <a:ext cx="1832218" cy="186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bwMode="auto">
                <a:xfrm flipH="1">
                  <a:off x="638026" y="4347392"/>
                  <a:ext cx="1237473" cy="0"/>
                </a:xfrm>
                <a:prstGeom prst="line">
                  <a:avLst/>
                </a:prstGeom>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134806" y="4347392"/>
                  <a:ext cx="825689" cy="0"/>
                </a:xfrm>
                <a:prstGeom prst="line">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grpSp>
        <p:sp>
          <p:nvSpPr>
            <p:cNvPr id="21" name="TextBox 20"/>
            <p:cNvSpPr txBox="1"/>
            <p:nvPr/>
          </p:nvSpPr>
          <p:spPr>
            <a:xfrm>
              <a:off x="3380275" y="1121199"/>
              <a:ext cx="773530" cy="283395"/>
            </a:xfrm>
            <a:prstGeom prst="rect">
              <a:avLst/>
            </a:prstGeom>
            <a:noFill/>
          </p:spPr>
          <p:txBody>
            <a:bodyPr wrap="none" lIns="0" tIns="0" rIns="0" bIns="0" rtlCol="0" anchor="t" anchorCtr="0">
              <a:spAutoFit/>
            </a:bodyPr>
            <a:lstStyle/>
            <a:p>
              <a:pPr defTabSz="1219170" eaLnBrk="1" hangingPunct="1">
                <a:lnSpc>
                  <a:spcPct val="110000"/>
                </a:lnSpc>
                <a:spcBef>
                  <a:spcPts val="0"/>
                </a:spcBef>
                <a:defRPr/>
              </a:pPr>
              <a:r>
                <a:rPr lang="en-US" sz="2400" b="1" kern="1000" spc="40" dirty="0">
                  <a:solidFill>
                    <a:srgbClr val="FFC000"/>
                  </a:solidFill>
                  <a:latin typeface="Humanst521 Lt BT"/>
                  <a:cs typeface="Franklin Gothic Book"/>
                </a:rPr>
                <a:t>p -beam</a:t>
              </a:r>
            </a:p>
          </p:txBody>
        </p:sp>
      </p:grpSp>
      <mc:AlternateContent xmlns:mc="http://schemas.openxmlformats.org/markup-compatibility/2006" xmlns:a14="http://schemas.microsoft.com/office/drawing/2010/main">
        <mc:Choice Requires="a14">
          <p:sp>
            <p:nvSpPr>
              <p:cNvPr id="47" name="TextBox 46"/>
              <p:cNvSpPr txBox="1"/>
              <p:nvPr/>
            </p:nvSpPr>
            <p:spPr>
              <a:xfrm>
                <a:off x="9355976" y="1036159"/>
                <a:ext cx="1746888" cy="361061"/>
              </a:xfrm>
              <a:prstGeom prst="rect">
                <a:avLst/>
              </a:prstGeom>
              <a:solidFill>
                <a:schemeClr val="bg1"/>
              </a:solidFill>
            </p:spPr>
            <p:txBody>
              <a:bodyPr wrap="none" lIns="0" tIns="0" rIns="0" bIns="0" rtlCol="0" anchor="t" anchorCtr="0">
                <a:spAutoFit/>
              </a:bodyPr>
              <a:lstStyle/>
              <a:p>
                <a:pPr defTabSz="1219170" eaLnBrk="1" hangingPunct="1">
                  <a:lnSpc>
                    <a:spcPct val="110000"/>
                  </a:lnSpc>
                  <a:spcBef>
                    <a:spcPts val="0"/>
                  </a:spcBef>
                  <a:defRPr/>
                </a:pPr>
                <a14:m>
                  <m:oMathPara xmlns:m="http://schemas.openxmlformats.org/officeDocument/2006/math">
                    <m:oMathParaPr>
                      <m:jc m:val="centerGroup"/>
                    </m:oMathParaPr>
                    <m:oMath xmlns:m="http://schemas.openxmlformats.org/officeDocument/2006/math">
                      <m:sSub>
                        <m:sSubPr>
                          <m:ctrlPr>
                            <a:rPr lang="en-US" sz="2133" i="1" kern="1000" spc="40">
                              <a:solidFill>
                                <a:srgbClr val="000000">
                                  <a:lumMod val="85000"/>
                                  <a:lumOff val="15000"/>
                                </a:srgbClr>
                              </a:solidFill>
                              <a:latin typeface="Cambria Math" panose="02040503050406030204" pitchFamily="18" charset="0"/>
                              <a:cs typeface="Franklin Gothic Book"/>
                            </a:rPr>
                          </m:ctrlPr>
                        </m:sSubPr>
                        <m:e>
                          <m:r>
                            <m:rPr>
                              <m:sty m:val="p"/>
                            </m:rPr>
                            <a:rPr lang="en-US" sz="2133" kern="1000" spc="40">
                              <a:solidFill>
                                <a:srgbClr val="000000">
                                  <a:lumMod val="85000"/>
                                  <a:lumOff val="15000"/>
                                </a:srgbClr>
                              </a:solidFill>
                              <a:latin typeface="Cambria Math"/>
                              <a:cs typeface="Franklin Gothic Book"/>
                            </a:rPr>
                            <m:t>p</m:t>
                          </m:r>
                        </m:e>
                        <m:sub>
                          <m:r>
                            <a:rPr lang="en-US" sz="2133" i="1" kern="1000" spc="40">
                              <a:solidFill>
                                <a:srgbClr val="000000">
                                  <a:lumMod val="85000"/>
                                  <a:lumOff val="15000"/>
                                </a:srgbClr>
                              </a:solidFill>
                              <a:latin typeface="Cambria Math"/>
                              <a:cs typeface="Franklin Gothic Book"/>
                            </a:rPr>
                            <m:t>𝜋</m:t>
                          </m:r>
                        </m:sub>
                      </m:sSub>
                      <m:r>
                        <a:rPr lang="en-US" sz="2133" kern="1000" spc="40">
                          <a:solidFill>
                            <a:srgbClr val="000000">
                              <a:lumMod val="85000"/>
                              <a:lumOff val="15000"/>
                            </a:srgbClr>
                          </a:solidFill>
                          <a:latin typeface="Cambria Math"/>
                          <a:cs typeface="Franklin Gothic Book"/>
                        </a:rPr>
                        <m:t>=220</m:t>
                      </m:r>
                      <m:r>
                        <m:rPr>
                          <m:sty m:val="p"/>
                        </m:rPr>
                        <a:rPr lang="en-US" sz="2133" kern="1000" spc="40">
                          <a:solidFill>
                            <a:srgbClr val="000000">
                              <a:lumMod val="85000"/>
                              <a:lumOff val="15000"/>
                            </a:srgbClr>
                          </a:solidFill>
                          <a:latin typeface="Cambria Math"/>
                          <a:cs typeface="Franklin Gothic Book"/>
                        </a:rPr>
                        <m:t>MeV</m:t>
                      </m:r>
                    </m:oMath>
                  </m:oMathPara>
                </a14:m>
                <a:endParaRPr lang="en-US" sz="2133" kern="1000" spc="40" dirty="0" err="1">
                  <a:solidFill>
                    <a:srgbClr val="000000">
                      <a:lumMod val="85000"/>
                      <a:lumOff val="15000"/>
                    </a:srgbClr>
                  </a:solidFill>
                  <a:latin typeface="Humanst521 Lt BT"/>
                  <a:cs typeface="Franklin Gothic Book"/>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9355976" y="1036159"/>
                <a:ext cx="1746888" cy="361061"/>
              </a:xfrm>
              <a:prstGeom prst="rect">
                <a:avLst/>
              </a:prstGeom>
              <a:blipFill>
                <a:blip r:embed="rId7"/>
                <a:stretch>
                  <a:fillRect l="-3147" r="-2448" b="-15254"/>
                </a:stretch>
              </a:blipFill>
            </p:spPr>
            <p:txBody>
              <a:bodyPr/>
              <a:lstStyle/>
              <a:p>
                <a:r>
                  <a:rPr lang="de-CH">
                    <a:noFill/>
                  </a:rPr>
                  <a:t> </a:t>
                </a:r>
              </a:p>
            </p:txBody>
          </p:sp>
        </mc:Fallback>
      </mc:AlternateContent>
      <p:sp>
        <p:nvSpPr>
          <p:cNvPr id="48" name="TextBox 47"/>
          <p:cNvSpPr txBox="1"/>
          <p:nvPr/>
        </p:nvSpPr>
        <p:spPr>
          <a:xfrm>
            <a:off x="9480810" y="1428459"/>
            <a:ext cx="2096087" cy="696922"/>
          </a:xfrm>
          <a:prstGeom prst="rect">
            <a:avLst/>
          </a:prstGeom>
          <a:solidFill>
            <a:schemeClr val="bg1"/>
          </a:solidFill>
        </p:spPr>
        <p:txBody>
          <a:bodyPr wrap="none" lIns="0" tIns="0" rIns="0" bIns="0" rtlCol="0" anchor="t" anchorCtr="0">
            <a:spAutoFit/>
          </a:bodyPr>
          <a:lstStyle/>
          <a:p>
            <a:pPr defTabSz="1219170" eaLnBrk="1" hangingPunct="1">
              <a:lnSpc>
                <a:spcPct val="110000"/>
              </a:lnSpc>
              <a:spcBef>
                <a:spcPts val="0"/>
              </a:spcBef>
              <a:defRPr/>
            </a:pPr>
            <a:r>
              <a:rPr lang="en-US" sz="2133" kern="1000" spc="40" dirty="0">
                <a:solidFill>
                  <a:schemeClr val="accent6">
                    <a:lumMod val="75000"/>
                  </a:schemeClr>
                </a:solidFill>
                <a:latin typeface="Humanst521 Lt BT"/>
                <a:cs typeface="Franklin Gothic Book"/>
              </a:rPr>
              <a:t>pion decay channel</a:t>
            </a:r>
            <a:br>
              <a:rPr lang="en-US" sz="2133" kern="1000" spc="40" dirty="0">
                <a:solidFill>
                  <a:schemeClr val="accent6">
                    <a:lumMod val="75000"/>
                  </a:schemeClr>
                </a:solidFill>
                <a:latin typeface="Humanst521 Lt BT"/>
                <a:cs typeface="Franklin Gothic Book"/>
              </a:rPr>
            </a:br>
            <a:r>
              <a:rPr lang="en-US" sz="2133" kern="1000" spc="40" dirty="0">
                <a:solidFill>
                  <a:schemeClr val="accent6">
                    <a:lumMod val="75000"/>
                  </a:schemeClr>
                </a:solidFill>
                <a:latin typeface="Humanst521 Lt BT"/>
                <a:cs typeface="Franklin Gothic Book"/>
              </a:rPr>
              <a:t>(8m, 4-5T)</a:t>
            </a:r>
          </a:p>
        </p:txBody>
      </p:sp>
      <p:grpSp>
        <p:nvGrpSpPr>
          <p:cNvPr id="2" name="Group 1"/>
          <p:cNvGrpSpPr/>
          <p:nvPr/>
        </p:nvGrpSpPr>
        <p:grpSpPr>
          <a:xfrm>
            <a:off x="9161632" y="1085414"/>
            <a:ext cx="814184" cy="2043596"/>
            <a:chOff x="6869176" y="891548"/>
            <a:chExt cx="601626" cy="1508207"/>
          </a:xfrm>
        </p:grpSpPr>
        <p:sp>
          <p:nvSpPr>
            <p:cNvPr id="49" name="Rectangle 48"/>
            <p:cNvSpPr/>
            <p:nvPr/>
          </p:nvSpPr>
          <p:spPr bwMode="auto">
            <a:xfrm rot="2700000">
              <a:off x="6156832" y="1603892"/>
              <a:ext cx="1508207" cy="83520"/>
            </a:xfrm>
            <a:prstGeom prst="rect">
              <a:avLst/>
            </a:prstGeom>
            <a:solidFill>
              <a:srgbClr val="00B050"/>
            </a:soli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1" hangingPunct="1">
                <a:spcBef>
                  <a:spcPct val="0"/>
                </a:spcBef>
                <a:defRPr/>
              </a:pPr>
              <a:endParaRPr lang="en-US" sz="2400">
                <a:solidFill>
                  <a:srgbClr val="000000"/>
                </a:solidFill>
                <a:latin typeface="Humanst521 Lt BT"/>
                <a:cs typeface="Arial"/>
              </a:endParaRPr>
            </a:p>
          </p:txBody>
        </p:sp>
        <p:sp>
          <p:nvSpPr>
            <p:cNvPr id="55" name="Rectangle 54"/>
            <p:cNvSpPr/>
            <p:nvPr/>
          </p:nvSpPr>
          <p:spPr bwMode="auto">
            <a:xfrm rot="2700000" flipV="1">
              <a:off x="7224928" y="2031774"/>
              <a:ext cx="320945" cy="170802"/>
            </a:xfrm>
            <a:prstGeom prst="rect">
              <a:avLst/>
            </a:prstGeom>
            <a:solidFill>
              <a:srgbClr val="00B050"/>
            </a:soli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1" hangingPunct="1">
                <a:spcBef>
                  <a:spcPct val="0"/>
                </a:spcBef>
                <a:defRPr/>
              </a:pPr>
              <a:endParaRPr lang="en-US" sz="2400">
                <a:solidFill>
                  <a:srgbClr val="000000"/>
                </a:solidFill>
                <a:latin typeface="Humanst521 Lt BT"/>
                <a:cs typeface="Arial"/>
              </a:endParaRPr>
            </a:p>
          </p:txBody>
        </p:sp>
      </p:grpSp>
      <mc:AlternateContent xmlns:mc="http://schemas.openxmlformats.org/markup-compatibility/2006" xmlns:a14="http://schemas.microsoft.com/office/drawing/2010/main">
        <mc:Choice Requires="a14">
          <p:sp>
            <p:nvSpPr>
              <p:cNvPr id="50" name="TextBox 49"/>
              <p:cNvSpPr txBox="1"/>
              <p:nvPr/>
            </p:nvSpPr>
            <p:spPr>
              <a:xfrm>
                <a:off x="8399101" y="3630911"/>
                <a:ext cx="2014333" cy="390428"/>
              </a:xfrm>
              <a:prstGeom prst="rect">
                <a:avLst/>
              </a:prstGeom>
              <a:solidFill>
                <a:schemeClr val="bg1"/>
              </a:solidFill>
            </p:spPr>
            <p:txBody>
              <a:bodyPr wrap="none" lIns="0" tIns="0" rIns="0" bIns="0" rtlCol="0" anchor="t" anchorCtr="0">
                <a:spAutoFit/>
              </a:bodyPr>
              <a:lstStyle/>
              <a:p>
                <a:pPr defTabSz="1219170" eaLnBrk="1" hangingPunct="1">
                  <a:lnSpc>
                    <a:spcPct val="110000"/>
                  </a:lnSpc>
                  <a:spcBef>
                    <a:spcPts val="0"/>
                  </a:spcBef>
                  <a:defRPr/>
                </a:pPr>
                <a14:m>
                  <m:oMathPara xmlns:m="http://schemas.openxmlformats.org/officeDocument/2006/math">
                    <m:oMathParaPr>
                      <m:jc m:val="centerGroup"/>
                    </m:oMathParaPr>
                    <m:oMath xmlns:m="http://schemas.openxmlformats.org/officeDocument/2006/math">
                      <m:sSub>
                        <m:sSubPr>
                          <m:ctrlPr>
                            <a:rPr lang="en-US" sz="2133" i="1" kern="1000" spc="40">
                              <a:solidFill>
                                <a:srgbClr val="000000">
                                  <a:lumMod val="85000"/>
                                  <a:lumOff val="15000"/>
                                </a:srgbClr>
                              </a:solidFill>
                              <a:latin typeface="Cambria Math" panose="02040503050406030204" pitchFamily="18" charset="0"/>
                              <a:cs typeface="Franklin Gothic Book"/>
                            </a:rPr>
                          </m:ctrlPr>
                        </m:sSubPr>
                        <m:e>
                          <m:r>
                            <a:rPr lang="en-US" sz="2133" i="1" kern="1000" spc="40">
                              <a:solidFill>
                                <a:srgbClr val="000000">
                                  <a:lumMod val="85000"/>
                                  <a:lumOff val="15000"/>
                                </a:srgbClr>
                              </a:solidFill>
                              <a:latin typeface="Cambria Math"/>
                              <a:cs typeface="Franklin Gothic Book"/>
                            </a:rPr>
                            <m:t>𝑝</m:t>
                          </m:r>
                        </m:e>
                        <m:sub>
                          <m:r>
                            <a:rPr lang="en-US" sz="2133" i="1" kern="1000" spc="40">
                              <a:solidFill>
                                <a:srgbClr val="000000">
                                  <a:lumMod val="85000"/>
                                  <a:lumOff val="15000"/>
                                </a:srgbClr>
                              </a:solidFill>
                              <a:latin typeface="Cambria Math"/>
                              <a:cs typeface="Franklin Gothic Book"/>
                            </a:rPr>
                            <m:t>𝜇</m:t>
                          </m:r>
                        </m:sub>
                      </m:sSub>
                      <m:r>
                        <a:rPr lang="en-US" sz="2133" i="1" kern="1000" spc="40">
                          <a:solidFill>
                            <a:srgbClr val="000000">
                              <a:lumMod val="85000"/>
                              <a:lumOff val="15000"/>
                            </a:srgbClr>
                          </a:solidFill>
                          <a:latin typeface="Cambria Math"/>
                          <a:cs typeface="Franklin Gothic Book"/>
                        </a:rPr>
                        <m:t>=125</m:t>
                      </m:r>
                      <m:r>
                        <m:rPr>
                          <m:sty m:val="p"/>
                        </m:rPr>
                        <a:rPr lang="en-US" sz="2133" kern="1000" spc="40">
                          <a:solidFill>
                            <a:srgbClr val="000000">
                              <a:lumMod val="85000"/>
                              <a:lumOff val="15000"/>
                            </a:srgbClr>
                          </a:solidFill>
                          <a:latin typeface="Cambria Math"/>
                          <a:cs typeface="Franklin Gothic Book"/>
                        </a:rPr>
                        <m:t>MeV</m:t>
                      </m:r>
                      <m:r>
                        <a:rPr lang="en-US" sz="2133" i="1" kern="1000" spc="40">
                          <a:solidFill>
                            <a:srgbClr val="000000">
                              <a:lumMod val="85000"/>
                              <a:lumOff val="15000"/>
                            </a:srgbClr>
                          </a:solidFill>
                          <a:latin typeface="Cambria Math"/>
                          <a:cs typeface="Franklin Gothic Book"/>
                        </a:rPr>
                        <m:t>/</m:t>
                      </m:r>
                      <m:r>
                        <a:rPr lang="en-US" sz="2133" i="1" kern="1000" spc="40">
                          <a:solidFill>
                            <a:srgbClr val="000000">
                              <a:lumMod val="85000"/>
                              <a:lumOff val="15000"/>
                            </a:srgbClr>
                          </a:solidFill>
                          <a:latin typeface="Cambria Math"/>
                          <a:cs typeface="Franklin Gothic Book"/>
                        </a:rPr>
                        <m:t>𝑐</m:t>
                      </m:r>
                    </m:oMath>
                  </m:oMathPara>
                </a14:m>
                <a:endParaRPr lang="en-US" sz="2133" kern="1000" spc="40" dirty="0" err="1">
                  <a:solidFill>
                    <a:srgbClr val="000000">
                      <a:lumMod val="85000"/>
                      <a:lumOff val="15000"/>
                    </a:srgbClr>
                  </a:solidFill>
                  <a:latin typeface="Humanst521 Lt BT"/>
                  <a:cs typeface="Franklin Gothic Book"/>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399101" y="3630911"/>
                <a:ext cx="2014333" cy="390428"/>
              </a:xfrm>
              <a:prstGeom prst="rect">
                <a:avLst/>
              </a:prstGeom>
              <a:blipFill>
                <a:blip r:embed="rId8"/>
                <a:stretch>
                  <a:fillRect l="-2424" r="-606" b="-18750"/>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582196" y="5266579"/>
                <a:ext cx="562333" cy="361061"/>
              </a:xfrm>
              <a:prstGeom prst="rect">
                <a:avLst/>
              </a:prstGeom>
              <a:noFill/>
            </p:spPr>
            <p:txBody>
              <a:bodyPr wrap="none" lIns="0" tIns="0" rIns="0" bIns="0" rtlCol="0" anchor="t" anchorCtr="0">
                <a:spAutoFit/>
              </a:bodyPr>
              <a:lstStyle/>
              <a:p>
                <a:pPr defTabSz="1219170" eaLnBrk="1" hangingPunct="1">
                  <a:lnSpc>
                    <a:spcPct val="110000"/>
                  </a:lnSpc>
                  <a:spcBef>
                    <a:spcPts val="0"/>
                  </a:spcBef>
                  <a:defRPr/>
                </a:pPr>
                <a14:m>
                  <m:oMathPara xmlns:m="http://schemas.openxmlformats.org/officeDocument/2006/math">
                    <m:oMathParaPr>
                      <m:jc m:val="centerGroup"/>
                    </m:oMathParaPr>
                    <m:oMath xmlns:m="http://schemas.openxmlformats.org/officeDocument/2006/math">
                      <m:r>
                        <a:rPr lang="en-US" sz="2133" i="1" kern="1000" spc="40">
                          <a:solidFill>
                            <a:srgbClr val="EB5B00"/>
                          </a:solidFill>
                          <a:latin typeface="Cambria Math" panose="02040503050406030204" pitchFamily="18" charset="0"/>
                          <a:cs typeface="Franklin Gothic Book"/>
                        </a:rPr>
                        <m:t>𝜇</m:t>
                      </m:r>
                      <m:r>
                        <a:rPr lang="en-US" sz="2133" i="1" kern="1000" spc="40">
                          <a:solidFill>
                            <a:srgbClr val="EB5B00"/>
                          </a:solidFill>
                          <a:latin typeface="Cambria Math" panose="02040503050406030204" pitchFamily="18" charset="0"/>
                          <a:cs typeface="Franklin Gothic Book"/>
                        </a:rPr>
                        <m:t>𝐸</m:t>
                      </m:r>
                      <m:r>
                        <a:rPr lang="en-US" sz="2133" kern="1000" spc="40">
                          <a:solidFill>
                            <a:srgbClr val="EB5B00"/>
                          </a:solidFill>
                          <a:latin typeface="Cambria Math" panose="02040503050406030204" pitchFamily="18" charset="0"/>
                          <a:cs typeface="Franklin Gothic Book"/>
                        </a:rPr>
                        <m:t>1</m:t>
                      </m:r>
                    </m:oMath>
                  </m:oMathPara>
                </a14:m>
                <a:endParaRPr lang="en-US" sz="2133" kern="1000" spc="40" dirty="0" err="1">
                  <a:solidFill>
                    <a:srgbClr val="EB5B00"/>
                  </a:solidFill>
                  <a:latin typeface="Humanst521 Lt BT"/>
                  <a:cs typeface="Franklin Gothic Book"/>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582196" y="5266579"/>
                <a:ext cx="562333" cy="361061"/>
              </a:xfrm>
              <a:prstGeom prst="rect">
                <a:avLst/>
              </a:prstGeom>
              <a:blipFill>
                <a:blip r:embed="rId9"/>
                <a:stretch>
                  <a:fillRect l="-15217" r="-8696" b="-23729"/>
                </a:stretch>
              </a:blipFill>
            </p:spPr>
            <p:txBody>
              <a:bodyPr/>
              <a:lstStyle/>
              <a:p>
                <a:r>
                  <a:rPr lang="de-CH">
                    <a:noFill/>
                  </a:rPr>
                  <a:t> </a:t>
                </a:r>
              </a:p>
            </p:txBody>
          </p:sp>
        </mc:Fallback>
      </mc:AlternateContent>
      <p:grpSp>
        <p:nvGrpSpPr>
          <p:cNvPr id="14" name="Group 13">
            <a:extLst>
              <a:ext uri="{FF2B5EF4-FFF2-40B4-BE49-F238E27FC236}">
                <a16:creationId xmlns:a16="http://schemas.microsoft.com/office/drawing/2014/main" id="{1CC3ACA0-D3A0-D048-E5FC-07E0E76BD5BE}"/>
              </a:ext>
            </a:extLst>
          </p:cNvPr>
          <p:cNvGrpSpPr/>
          <p:nvPr/>
        </p:nvGrpSpPr>
        <p:grpSpPr>
          <a:xfrm>
            <a:off x="9009039" y="5043191"/>
            <a:ext cx="2532191" cy="1814809"/>
            <a:chOff x="9009039" y="5043191"/>
            <a:chExt cx="2532191" cy="1814809"/>
          </a:xfrm>
        </p:grpSpPr>
        <p:sp>
          <p:nvSpPr>
            <p:cNvPr id="12" name="Rectangle 11">
              <a:extLst>
                <a:ext uri="{FF2B5EF4-FFF2-40B4-BE49-F238E27FC236}">
                  <a16:creationId xmlns:a16="http://schemas.microsoft.com/office/drawing/2014/main" id="{08979D52-3C78-AD56-589F-B0EEC7624760}"/>
                </a:ext>
              </a:extLst>
            </p:cNvPr>
            <p:cNvSpPr/>
            <p:nvPr/>
          </p:nvSpPr>
          <p:spPr bwMode="auto">
            <a:xfrm>
              <a:off x="9677411" y="5266579"/>
              <a:ext cx="1863819" cy="15914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pic>
          <p:nvPicPr>
            <p:cNvPr id="7" name="Content Placeholder 43">
              <a:extLst>
                <a:ext uri="{FF2B5EF4-FFF2-40B4-BE49-F238E27FC236}">
                  <a16:creationId xmlns:a16="http://schemas.microsoft.com/office/drawing/2014/main" id="{CAB143C5-8048-AF25-FE83-C1DFEF30D01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l="56905" t="74028"/>
            <a:stretch/>
          </p:blipFill>
          <p:spPr>
            <a:xfrm rot="1800000" flipH="1">
              <a:off x="9009039" y="5043191"/>
              <a:ext cx="1943176" cy="1621515"/>
            </a:xfrm>
            <a:prstGeom prst="rect">
              <a:avLst/>
            </a:prstGeom>
          </p:spPr>
        </p:pic>
      </p:grpSp>
      <p:cxnSp>
        <p:nvCxnSpPr>
          <p:cNvPr id="28" name="Straight Connector 27">
            <a:extLst>
              <a:ext uri="{FF2B5EF4-FFF2-40B4-BE49-F238E27FC236}">
                <a16:creationId xmlns:a16="http://schemas.microsoft.com/office/drawing/2014/main" id="{F0A4426E-77F7-60BA-F34A-07B67E0C5866}"/>
              </a:ext>
            </a:extLst>
          </p:cNvPr>
          <p:cNvCxnSpPr/>
          <p:nvPr/>
        </p:nvCxnSpPr>
        <p:spPr bwMode="auto">
          <a:xfrm>
            <a:off x="10642905" y="6155436"/>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1114732-7132-42E3-2F94-5BD3BFFF170E}"/>
              </a:ext>
            </a:extLst>
          </p:cNvPr>
          <p:cNvCxnSpPr/>
          <p:nvPr/>
        </p:nvCxnSpPr>
        <p:spPr bwMode="auto">
          <a:xfrm>
            <a:off x="10648580" y="6016448"/>
            <a:ext cx="198782" cy="43613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9E665DD8-E6ED-2769-7337-96676D6D7D16}"/>
              </a:ext>
            </a:extLst>
          </p:cNvPr>
          <p:cNvSpPr/>
          <p:nvPr/>
        </p:nvSpPr>
        <p:spPr bwMode="auto">
          <a:xfrm rot="1207363">
            <a:off x="10425224" y="6361313"/>
            <a:ext cx="1403149" cy="525589"/>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muEDM</a:t>
            </a:r>
            <a:endParaRPr kumimoji="0" lang="de-CH"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7960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D2736-0588-3BA4-4D6B-F019CE6EAA9C}"/>
              </a:ext>
            </a:extLst>
          </p:cNvPr>
          <p:cNvPicPr>
            <a:picLocks noChangeAspect="1"/>
          </p:cNvPicPr>
          <p:nvPr/>
        </p:nvPicPr>
        <p:blipFill>
          <a:blip r:embed="rId2"/>
          <a:stretch>
            <a:fillRect/>
          </a:stretch>
        </p:blipFill>
        <p:spPr>
          <a:xfrm>
            <a:off x="0" y="806375"/>
            <a:ext cx="11664950" cy="6051625"/>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822E791-14A9-C4CA-C200-C38411C7B69C}"/>
                  </a:ext>
                </a:extLst>
              </p:cNvPr>
              <p:cNvSpPr>
                <a:spLocks noGrp="1"/>
              </p:cNvSpPr>
              <p:nvPr>
                <p:ph sz="quarter" idx="13"/>
              </p:nvPr>
            </p:nvSpPr>
            <p:spPr>
              <a:xfrm>
                <a:off x="63517" y="2768525"/>
                <a:ext cx="5213333" cy="3468694"/>
              </a:xfrm>
              <a:noFill/>
            </p:spPr>
            <p:txBody>
              <a:bodyPr wrap="square" lIns="0" tIns="0" rIns="0" bIns="0" rtlCol="0">
                <a:noAutofit/>
              </a:bodyPr>
              <a:lstStyle/>
              <a:p>
                <a:pPr marL="0" indent="0" fontAlgn="base">
                  <a:spcBef>
                    <a:spcPct val="0"/>
                  </a:spcBef>
                  <a:spcAft>
                    <a:spcPct val="0"/>
                  </a:spcAft>
                  <a:buClr>
                    <a:srgbClr val="000000"/>
                  </a:buClr>
                  <a:buNone/>
                </a:pPr>
                <a:r>
                  <a:rPr lang="de-CH" sz="1800" dirty="0">
                    <a:solidFill>
                      <a:schemeClr val="accent1">
                        <a:lumMod val="20000"/>
                        <a:lumOff val="80000"/>
                      </a:schemeClr>
                    </a:solidFill>
                    <a:latin typeface="Humanst521 Lt BT" panose="020B0402020204020304" pitchFamily="34" charset="0"/>
                    <a:cs typeface="Arial" charset="0"/>
                  </a:rPr>
                  <a:t>Initial beam </a:t>
                </a:r>
                <a:r>
                  <a:rPr lang="de-CH" sz="1800" dirty="0" err="1">
                    <a:solidFill>
                      <a:schemeClr val="accent1">
                        <a:lumMod val="20000"/>
                        <a:lumOff val="80000"/>
                      </a:schemeClr>
                    </a:solidFill>
                    <a:latin typeface="Humanst521 Lt BT" panose="020B0402020204020304" pitchFamily="34" charset="0"/>
                    <a:cs typeface="Arial" charset="0"/>
                  </a:rPr>
                  <a:t>conditions</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for</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ToF</a:t>
                </a:r>
                <a:r>
                  <a:rPr lang="de-CH" sz="1800" dirty="0">
                    <a:solidFill>
                      <a:schemeClr val="accent1">
                        <a:lumMod val="20000"/>
                        <a:lumOff val="80000"/>
                      </a:schemeClr>
                    </a:solidFill>
                    <a:latin typeface="Humanst521 Lt BT" panose="020B0402020204020304" pitchFamily="34" charset="0"/>
                    <a:cs typeface="Arial" charset="0"/>
                  </a:rPr>
                  <a:t> </a:t>
                </a:r>
                <a:r>
                  <a:rPr lang="de-CH" sz="1800" dirty="0" err="1">
                    <a:solidFill>
                      <a:schemeClr val="accent1">
                        <a:lumMod val="20000"/>
                        <a:lumOff val="80000"/>
                      </a:schemeClr>
                    </a:solidFill>
                    <a:latin typeface="Humanst521 Lt BT" panose="020B0402020204020304" pitchFamily="34" charset="0"/>
                    <a:cs typeface="Arial" charset="0"/>
                  </a:rPr>
                  <a:t>study</a:t>
                </a:r>
                <a:endParaRPr lang="de-CH" sz="1800" dirty="0">
                  <a:solidFill>
                    <a:schemeClr val="accent1">
                      <a:lumMod val="20000"/>
                      <a:lumOff val="80000"/>
                    </a:schemeClr>
                  </a:solidFill>
                  <a:latin typeface="Humanst521 Lt BT" panose="020B0402020204020304" pitchFamily="34" charset="0"/>
                  <a:cs typeface="Arial" charset="0"/>
                </a:endParaRPr>
              </a:p>
              <a:p>
                <a:pPr fontAlgn="base">
                  <a:spcBef>
                    <a:spcPct val="0"/>
                  </a:spcBef>
                  <a:spcAft>
                    <a:spcPct val="0"/>
                  </a:spcAft>
                  <a:buClr>
                    <a:schemeClr val="accent1">
                      <a:lumMod val="20000"/>
                      <a:lumOff val="80000"/>
                    </a:schemeClr>
                  </a:buClr>
                </a:pPr>
                <a:r>
                  <a:rPr lang="de-CH" sz="1800" dirty="0" err="1">
                    <a:solidFill>
                      <a:schemeClr val="accent1">
                        <a:lumMod val="20000"/>
                        <a:lumOff val="80000"/>
                      </a:schemeClr>
                    </a:solidFill>
                    <a:latin typeface="Humanst521 Lt BT" panose="020B0402020204020304" pitchFamily="34" charset="0"/>
                    <a:cs typeface="Arial" charset="0"/>
                  </a:rPr>
                  <a:t>Gaussian</a:t>
                </a:r>
                <a:r>
                  <a:rPr lang="de-CH" sz="1800" dirty="0">
                    <a:solidFill>
                      <a:schemeClr val="accent1">
                        <a:lumMod val="20000"/>
                        <a:lumOff val="80000"/>
                      </a:schemeClr>
                    </a:solidFill>
                    <a:latin typeface="Humanst521 Lt BT" panose="020B0402020204020304" pitchFamily="34" charset="0"/>
                    <a:cs typeface="Arial" charset="0"/>
                  </a:rPr>
                  <a:t> beam at d=100mm </a:t>
                </a:r>
                <a:r>
                  <a:rPr lang="de-CH" sz="1800" dirty="0" err="1">
                    <a:solidFill>
                      <a:schemeClr val="accent1">
                        <a:lumMod val="20000"/>
                        <a:lumOff val="80000"/>
                      </a:schemeClr>
                    </a:solidFill>
                    <a:latin typeface="Humanst521 Lt BT" panose="020B0402020204020304" pitchFamily="34" charset="0"/>
                    <a:cs typeface="Arial" charset="0"/>
                  </a:rPr>
                  <a:t>from</a:t>
                </a:r>
                <a:r>
                  <a:rPr lang="de-CH" sz="1800" dirty="0">
                    <a:solidFill>
                      <a:schemeClr val="accent1">
                        <a:lumMod val="20000"/>
                        <a:lumOff val="80000"/>
                      </a:schemeClr>
                    </a:solidFill>
                    <a:latin typeface="Humanst521 Lt BT" panose="020B0402020204020304" pitchFamily="34" charset="0"/>
                    <a:cs typeface="Arial" charset="0"/>
                  </a:rPr>
                  <a:t> Target E</a:t>
                </a: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𝑑𝑥</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en-US" sz="1800" b="0" i="1" dirty="0" smtClean="0">
                            <a:solidFill>
                              <a:schemeClr val="accent1">
                                <a:lumMod val="20000"/>
                                <a:lumOff val="80000"/>
                              </a:schemeClr>
                            </a:solidFill>
                            <a:latin typeface="Cambria Math" panose="02040503050406030204" pitchFamily="18" charset="0"/>
                            <a:cs typeface="Arial" charset="0"/>
                          </a:rPr>
                          <m:t>𝑥</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de-CH" sz="1800" i="1" dirty="0" smtClean="0">
                        <a:solidFill>
                          <a:schemeClr val="accent1">
                            <a:lumMod val="20000"/>
                            <a:lumOff val="80000"/>
                          </a:schemeClr>
                        </a:solidFill>
                        <a:latin typeface="Cambria Math" panose="02040503050406030204" pitchFamily="18" charset="0"/>
                        <a:cs typeface="Arial" charset="0"/>
                      </a:rPr>
                      <m:t>𝑑</m:t>
                    </m:r>
                    <m:r>
                      <a:rPr lang="fr-CH" sz="1800" b="0" i="1" dirty="0" smtClean="0">
                        <a:solidFill>
                          <a:schemeClr val="accent1">
                            <a:lumMod val="20000"/>
                            <a:lumOff val="80000"/>
                          </a:schemeClr>
                        </a:solidFill>
                        <a:latin typeface="Cambria Math" panose="02040503050406030204" pitchFamily="18" charset="0"/>
                        <a:cs typeface="Arial" charset="0"/>
                      </a:rPr>
                      <m:t>𝑦</m:t>
                    </m:r>
                    <m:r>
                      <a:rPr lang="en-US" sz="1800" b="0" i="1" dirty="0" smtClean="0">
                        <a:solidFill>
                          <a:schemeClr val="accent1">
                            <a:lumMod val="20000"/>
                            <a:lumOff val="80000"/>
                          </a:schemeClr>
                        </a:solidFill>
                        <a:latin typeface="Cambria Math" panose="02040503050406030204" pitchFamily="18" charset="0"/>
                        <a:cs typeface="Arial" charset="0"/>
                      </a:rPr>
                      <m:t>×</m:t>
                    </m:r>
                    <m:r>
                      <a:rPr lang="de-CH" sz="1800" i="1" dirty="0" smtClean="0">
                        <a:solidFill>
                          <a:schemeClr val="accent1">
                            <a:lumMod val="20000"/>
                            <a:lumOff val="80000"/>
                          </a:schemeClr>
                        </a:solidFill>
                        <a:latin typeface="Cambria Math" panose="02040503050406030204" pitchFamily="18" charset="0"/>
                        <a:cs typeface="Arial" charset="0"/>
                      </a:rPr>
                      <m:t>𝑑</m:t>
                    </m:r>
                    <m:sSup>
                      <m:sSupPr>
                        <m:ctrlPr>
                          <a:rPr lang="en-US" sz="1800" b="0" i="1" dirty="0" smtClean="0">
                            <a:solidFill>
                              <a:schemeClr val="accent1">
                                <a:lumMod val="20000"/>
                                <a:lumOff val="80000"/>
                              </a:schemeClr>
                            </a:solidFill>
                            <a:latin typeface="Cambria Math" panose="02040503050406030204" pitchFamily="18" charset="0"/>
                            <a:cs typeface="Arial" charset="0"/>
                          </a:rPr>
                        </m:ctrlPr>
                      </m:sSupPr>
                      <m:e>
                        <m:r>
                          <a:rPr lang="fr-CH" sz="1800" b="0" i="1" dirty="0" smtClean="0">
                            <a:solidFill>
                              <a:schemeClr val="accent1">
                                <a:lumMod val="20000"/>
                                <a:lumOff val="80000"/>
                              </a:schemeClr>
                            </a:solidFill>
                            <a:latin typeface="Cambria Math" panose="02040503050406030204" pitchFamily="18" charset="0"/>
                            <a:cs typeface="Arial" charset="0"/>
                          </a:rPr>
                          <m:t>𝑦</m:t>
                        </m:r>
                      </m:e>
                      <m:sup>
                        <m:r>
                          <a:rPr lang="en-US" sz="1800" b="0" i="1" dirty="0" smtClean="0">
                            <a:solidFill>
                              <a:schemeClr val="accent1">
                                <a:lumMod val="20000"/>
                                <a:lumOff val="80000"/>
                              </a:schemeClr>
                            </a:solidFill>
                            <a:latin typeface="Cambria Math" panose="02040503050406030204" pitchFamily="18" charset="0"/>
                            <a:cs typeface="Arial" charset="0"/>
                          </a:rPr>
                          <m:t>′</m:t>
                        </m:r>
                      </m:sup>
                    </m:sSup>
                    <m:r>
                      <a:rPr lang="en-US" sz="1800" b="0" i="1" dirty="0" smtClean="0">
                        <a:solidFill>
                          <a:schemeClr val="accent1">
                            <a:lumMod val="20000"/>
                            <a:lumOff val="80000"/>
                          </a:schemeClr>
                        </a:solidFill>
                        <a:latin typeface="Cambria Math" panose="02040503050406030204" pitchFamily="18" charset="0"/>
                        <a:cs typeface="Arial" charset="0"/>
                      </a:rPr>
                      <m:t>=10</m:t>
                    </m:r>
                    <m:r>
                      <m:rPr>
                        <m:sty m:val="p"/>
                      </m:rPr>
                      <a:rPr lang="en-US" sz="1800" b="0" i="0" dirty="0" smtClean="0">
                        <a:solidFill>
                          <a:schemeClr val="accent1">
                            <a:lumMod val="20000"/>
                            <a:lumOff val="80000"/>
                          </a:schemeClr>
                        </a:solidFill>
                        <a:latin typeface="Cambria Math" panose="02040503050406030204" pitchFamily="18" charset="0"/>
                        <a:cs typeface="Arial" charset="0"/>
                      </a:rPr>
                      <m:t>mm</m:t>
                    </m:r>
                    <m:r>
                      <a:rPr lang="en-US" sz="1800" b="0" i="1" dirty="0" smtClean="0">
                        <a:solidFill>
                          <a:schemeClr val="accent1">
                            <a:lumMod val="20000"/>
                            <a:lumOff val="80000"/>
                          </a:schemeClr>
                        </a:solidFill>
                        <a:latin typeface="Cambria Math" panose="02040503050406030204" pitchFamily="18" charset="0"/>
                        <a:cs typeface="Arial" charset="0"/>
                      </a:rPr>
                      <m:t>×</m:t>
                    </m:r>
                    <m:r>
                      <a:rPr lang="fr-CH" sz="1800" b="0" i="0" dirty="0" smtClean="0">
                        <a:solidFill>
                          <a:schemeClr val="accent1">
                            <a:lumMod val="20000"/>
                            <a:lumOff val="80000"/>
                          </a:schemeClr>
                        </a:solidFill>
                        <a:latin typeface="Cambria Math" panose="02040503050406030204" pitchFamily="18" charset="0"/>
                        <a:cs typeface="Arial" charset="0"/>
                      </a:rPr>
                      <m:t>6</m:t>
                    </m:r>
                    <m:r>
                      <m:rPr>
                        <m:sty m:val="p"/>
                      </m:rPr>
                      <a:rPr lang="en-US" sz="1800" b="0" i="0" dirty="0" smtClean="0">
                        <a:solidFill>
                          <a:schemeClr val="accent1">
                            <a:lumMod val="20000"/>
                            <a:lumOff val="80000"/>
                          </a:schemeClr>
                        </a:solidFill>
                        <a:latin typeface="Cambria Math" panose="02040503050406030204" pitchFamily="18" charset="0"/>
                        <a:cs typeface="Arial" charset="0"/>
                      </a:rPr>
                      <m:t>m</m:t>
                    </m:r>
                    <m:r>
                      <m:rPr>
                        <m:sty m:val="p"/>
                      </m:rPr>
                      <a:rPr lang="fr-CH" sz="1800" b="0" i="0" dirty="0" smtClean="0">
                        <a:solidFill>
                          <a:schemeClr val="accent1">
                            <a:lumMod val="20000"/>
                            <a:lumOff val="80000"/>
                          </a:schemeClr>
                        </a:solidFill>
                        <a:latin typeface="Cambria Math" panose="02040503050406030204" pitchFamily="18" charset="0"/>
                        <a:cs typeface="Arial" charset="0"/>
                      </a:rPr>
                      <m:t>rad</m:t>
                    </m:r>
                  </m:oMath>
                </a14:m>
                <a:endParaRPr lang="fr-CH" sz="1800" b="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14:m>
                  <m:oMath xmlns:m="http://schemas.openxmlformats.org/officeDocument/2006/math">
                    <m:r>
                      <a:rPr lang="en-US" sz="1800" b="0" i="1" smtClean="0">
                        <a:solidFill>
                          <a:schemeClr val="accent1">
                            <a:lumMod val="20000"/>
                            <a:lumOff val="80000"/>
                          </a:schemeClr>
                        </a:solidFill>
                        <a:latin typeface="Cambria Math" panose="02040503050406030204" pitchFamily="18" charset="0"/>
                        <a:cs typeface="Arial" charset="0"/>
                      </a:rPr>
                      <m:t>𝑃</m:t>
                    </m:r>
                    <m:r>
                      <a:rPr lang="en-US" sz="1800" b="0" i="1" smtClean="0">
                        <a:solidFill>
                          <a:schemeClr val="accent1">
                            <a:lumMod val="20000"/>
                            <a:lumOff val="80000"/>
                          </a:schemeClr>
                        </a:solidFill>
                        <a:latin typeface="Cambria Math" panose="02040503050406030204" pitchFamily="18" charset="0"/>
                        <a:cs typeface="Arial" charset="0"/>
                      </a:rPr>
                      <m:t>=220</m:t>
                    </m:r>
                    <m:d>
                      <m:dPr>
                        <m:ctrlPr>
                          <a:rPr lang="en-US" sz="1800" b="0" i="1" smtClean="0">
                            <a:solidFill>
                              <a:schemeClr val="accent1">
                                <a:lumMod val="20000"/>
                                <a:lumOff val="80000"/>
                              </a:schemeClr>
                            </a:solidFill>
                            <a:latin typeface="Cambria Math" panose="02040503050406030204" pitchFamily="18" charset="0"/>
                            <a:cs typeface="Arial" charset="0"/>
                          </a:rPr>
                        </m:ctrlPr>
                      </m:dPr>
                      <m:e>
                        <m:r>
                          <a:rPr lang="en-US" sz="1800" b="0" i="1" smtClean="0">
                            <a:solidFill>
                              <a:schemeClr val="accent1">
                                <a:lumMod val="20000"/>
                                <a:lumOff val="80000"/>
                              </a:schemeClr>
                            </a:solidFill>
                            <a:latin typeface="Cambria Math" panose="02040503050406030204" pitchFamily="18" charset="0"/>
                            <a:cs typeface="Arial" charset="0"/>
                          </a:rPr>
                          <m:t>4.4</m:t>
                        </m:r>
                      </m:e>
                    </m:d>
                    <m:r>
                      <a:rPr lang="en-US" sz="1800" b="0" i="1" smtClean="0">
                        <a:solidFill>
                          <a:schemeClr val="accent1">
                            <a:lumMod val="20000"/>
                            <a:lumOff val="80000"/>
                          </a:schemeClr>
                        </a:solidFill>
                        <a:latin typeface="Cambria Math" panose="02040503050406030204" pitchFamily="18" charset="0"/>
                        <a:cs typeface="Arial" charset="0"/>
                      </a:rPr>
                      <m:t> </m:t>
                    </m:r>
                    <m:r>
                      <m:rPr>
                        <m:sty m:val="p"/>
                      </m:rPr>
                      <a:rPr lang="en-US" sz="1800" b="0" i="0" smtClean="0">
                        <a:solidFill>
                          <a:schemeClr val="accent1">
                            <a:lumMod val="20000"/>
                            <a:lumOff val="80000"/>
                          </a:schemeClr>
                        </a:solidFill>
                        <a:latin typeface="Cambria Math" panose="02040503050406030204" pitchFamily="18" charset="0"/>
                        <a:cs typeface="Arial" charset="0"/>
                      </a:rPr>
                      <m:t>MeV</m:t>
                    </m:r>
                    <m:r>
                      <a:rPr lang="en-US" sz="1800" b="0" i="0" smtClean="0">
                        <a:solidFill>
                          <a:schemeClr val="accent1">
                            <a:lumMod val="20000"/>
                            <a:lumOff val="80000"/>
                          </a:schemeClr>
                        </a:solidFill>
                        <a:latin typeface="Cambria Math" panose="02040503050406030204" pitchFamily="18" charset="0"/>
                        <a:cs typeface="Arial" charset="0"/>
                      </a:rPr>
                      <m:t>/</m:t>
                    </m:r>
                    <m:r>
                      <m:rPr>
                        <m:sty m:val="p"/>
                      </m:rPr>
                      <a:rPr lang="en-US" sz="1800" b="0" i="0" smtClean="0">
                        <a:solidFill>
                          <a:schemeClr val="accent1">
                            <a:lumMod val="20000"/>
                            <a:lumOff val="80000"/>
                          </a:schemeClr>
                        </a:solidFill>
                        <a:latin typeface="Cambria Math" panose="02040503050406030204" pitchFamily="18" charset="0"/>
                        <a:cs typeface="Arial" charset="0"/>
                      </a:rPr>
                      <m:t>c</m:t>
                    </m:r>
                  </m:oMath>
                </a14:m>
                <a:endParaRPr lang="de-CH" sz="1800" dirty="0">
                  <a:solidFill>
                    <a:schemeClr val="accent1">
                      <a:lumMod val="20000"/>
                      <a:lumOff val="80000"/>
                    </a:schemeClr>
                  </a:solidFill>
                  <a:latin typeface="Humanst521 Lt BT" panose="020B0402020204020304" pitchFamily="34" charset="0"/>
                  <a:cs typeface="Arial" charset="0"/>
                </a:endParaRPr>
              </a:p>
              <a:p>
                <a:pPr marL="237047" lvl="1" indent="0" fontAlgn="base">
                  <a:spcBef>
                    <a:spcPct val="0"/>
                  </a:spcBef>
                  <a:spcAft>
                    <a:spcPct val="0"/>
                  </a:spcAft>
                  <a:buClr>
                    <a:schemeClr val="accent1">
                      <a:lumMod val="20000"/>
                      <a:lumOff val="80000"/>
                    </a:schemeClr>
                  </a:buClr>
                  <a:buNone/>
                </a:pPr>
                <a:endParaRPr lang="de-CH" sz="1800" dirty="0">
                  <a:solidFill>
                    <a:schemeClr val="accent1">
                      <a:lumMod val="20000"/>
                      <a:lumOff val="80000"/>
                    </a:schemeClr>
                  </a:solidFill>
                  <a:latin typeface="Humanst521 Lt BT" panose="020B0402020204020304" pitchFamily="34" charset="0"/>
                  <a:cs typeface="Arial" charset="0"/>
                </a:endParaRPr>
              </a:p>
              <a:p>
                <a:pPr lvl="1" fontAlgn="base">
                  <a:spcBef>
                    <a:spcPct val="0"/>
                  </a:spcBef>
                  <a:spcAft>
                    <a:spcPct val="0"/>
                  </a:spcAft>
                  <a:buClr>
                    <a:schemeClr val="accent1">
                      <a:lumMod val="20000"/>
                      <a:lumOff val="80000"/>
                    </a:schemeClr>
                  </a:buClr>
                </a:pPr>
                <a:endParaRPr lang="de-CH" sz="1800" dirty="0">
                  <a:solidFill>
                    <a:schemeClr val="accent1">
                      <a:lumMod val="20000"/>
                      <a:lumOff val="80000"/>
                    </a:schemeClr>
                  </a:solidFill>
                  <a:latin typeface="Humanst521 Lt BT" panose="020B0402020204020304" pitchFamily="34" charset="0"/>
                  <a:cs typeface="Arial" charset="0"/>
                </a:endParaRPr>
              </a:p>
            </p:txBody>
          </p:sp>
        </mc:Choice>
        <mc:Fallback xmlns="">
          <p:sp>
            <p:nvSpPr>
              <p:cNvPr id="2" name="Content Placeholder 1">
                <a:extLst>
                  <a:ext uri="{FF2B5EF4-FFF2-40B4-BE49-F238E27FC236}">
                    <a16:creationId xmlns:a16="http://schemas.microsoft.com/office/drawing/2014/main" id="{F822E791-14A9-C4CA-C200-C38411C7B69C}"/>
                  </a:ext>
                </a:extLst>
              </p:cNvPr>
              <p:cNvSpPr>
                <a:spLocks noGrp="1" noRot="1" noChangeAspect="1" noMove="1" noResize="1" noEditPoints="1" noAdjustHandles="1" noChangeArrowheads="1" noChangeShapeType="1" noTextEdit="1"/>
              </p:cNvSpPr>
              <p:nvPr>
                <p:ph sz="quarter" idx="13"/>
              </p:nvPr>
            </p:nvSpPr>
            <p:spPr>
              <a:xfrm>
                <a:off x="63517" y="2768525"/>
                <a:ext cx="5213333" cy="3468694"/>
              </a:xfrm>
              <a:blipFill>
                <a:blip r:embed="rId3"/>
                <a:stretch>
                  <a:fillRect l="-2687" t="-2109"/>
                </a:stretch>
              </a:blipFill>
            </p:spPr>
            <p:txBody>
              <a:bodyPr/>
              <a:lstStyle/>
              <a:p>
                <a:r>
                  <a:rPr lang="de-CH">
                    <a:noFill/>
                  </a:rPr>
                  <a:t> </a:t>
                </a:r>
              </a:p>
            </p:txBody>
          </p:sp>
        </mc:Fallback>
      </mc:AlternateContent>
      <p:sp>
        <p:nvSpPr>
          <p:cNvPr id="3" name="Title 2">
            <a:extLst>
              <a:ext uri="{FF2B5EF4-FFF2-40B4-BE49-F238E27FC236}">
                <a16:creationId xmlns:a16="http://schemas.microsoft.com/office/drawing/2014/main" id="{340F62BA-F170-6B05-0961-0911867DE4D7}"/>
              </a:ext>
            </a:extLst>
          </p:cNvPr>
          <p:cNvSpPr>
            <a:spLocks noGrp="1"/>
          </p:cNvSpPr>
          <p:nvPr>
            <p:ph type="title"/>
          </p:nvPr>
        </p:nvSpPr>
        <p:spPr>
          <a:xfrm>
            <a:off x="2591815" y="199101"/>
            <a:ext cx="8944033" cy="508500"/>
          </a:xfrm>
        </p:spPr>
        <p:txBody>
          <a:bodyPr/>
          <a:lstStyle/>
          <a:p>
            <a:r>
              <a:rPr lang="en-US" dirty="0" err="1"/>
              <a:t>ToF</a:t>
            </a:r>
            <a:r>
              <a:rPr lang="en-US" dirty="0"/>
              <a:t> study</a:t>
            </a:r>
            <a:endParaRPr lang="de-CH" dirty="0"/>
          </a:p>
        </p:txBody>
      </p:sp>
      <p:sp>
        <p:nvSpPr>
          <p:cNvPr id="5" name="TextBox 4">
            <a:extLst>
              <a:ext uri="{FF2B5EF4-FFF2-40B4-BE49-F238E27FC236}">
                <a16:creationId xmlns:a16="http://schemas.microsoft.com/office/drawing/2014/main" id="{150499E3-0ACC-078C-980E-6013591F8079}"/>
              </a:ext>
            </a:extLst>
          </p:cNvPr>
          <p:cNvSpPr txBox="1"/>
          <p:nvPr/>
        </p:nvSpPr>
        <p:spPr>
          <a:xfrm>
            <a:off x="279400" y="-287019"/>
            <a:ext cx="45719" cy="45719"/>
          </a:xfrm>
          <a:prstGeom prst="rect">
            <a:avLst/>
          </a:prstGeom>
          <a:noFill/>
        </p:spPr>
        <p:txBody>
          <a:bodyPr wrap="square" lIns="0" tIns="0" rIns="0" bIns="0" rtlCol="0">
            <a:noAutofit/>
          </a:bodyPr>
          <a:lstStyle/>
          <a:p>
            <a:pPr eaLnBrk="1" hangingPunct="1">
              <a:lnSpc>
                <a:spcPct val="110000"/>
              </a:lnSpc>
              <a:spcBef>
                <a:spcPct val="0"/>
              </a:spcBef>
              <a:buClr>
                <a:srgbClr val="000000"/>
              </a:buClr>
            </a:pPr>
            <a:endParaRPr lang="de-CH" sz="1800" dirty="0">
              <a:solidFill>
                <a:srgbClr val="000000"/>
              </a:solidFill>
              <a:latin typeface="Humanst521 Lt BT" panose="020B0402020204020304" pitchFamily="34" charset="0"/>
            </a:endParaRPr>
          </a:p>
        </p:txBody>
      </p:sp>
      <p:pic>
        <p:nvPicPr>
          <p:cNvPr id="8" name="Picture 7" descr="A screenshot of a graph&#10;&#10;Description automatically generated">
            <a:extLst>
              <a:ext uri="{FF2B5EF4-FFF2-40B4-BE49-F238E27FC236}">
                <a16:creationId xmlns:a16="http://schemas.microsoft.com/office/drawing/2014/main" id="{5F1CA254-550F-953F-D024-93844BAD69F0}"/>
              </a:ext>
            </a:extLst>
          </p:cNvPr>
          <p:cNvPicPr>
            <a:picLocks noChangeAspect="1"/>
          </p:cNvPicPr>
          <p:nvPr/>
        </p:nvPicPr>
        <p:blipFill rotWithShape="1">
          <a:blip r:embed="rId4">
            <a:extLst>
              <a:ext uri="{28A0092B-C50C-407E-A947-70E740481C1C}">
                <a14:useLocalDpi xmlns:a14="http://schemas.microsoft.com/office/drawing/2010/main" val="0"/>
              </a:ext>
            </a:extLst>
          </a:blip>
          <a:srcRect t="20499" r="7420"/>
          <a:stretch/>
        </p:blipFill>
        <p:spPr>
          <a:xfrm>
            <a:off x="3505761" y="4607032"/>
            <a:ext cx="2850589" cy="2203967"/>
          </a:xfrm>
          <a:prstGeom prst="rect">
            <a:avLst/>
          </a:prstGeom>
        </p:spPr>
      </p:pic>
      <p:cxnSp>
        <p:nvCxnSpPr>
          <p:cNvPr id="9" name="Straight Arrow Connector 8">
            <a:extLst>
              <a:ext uri="{FF2B5EF4-FFF2-40B4-BE49-F238E27FC236}">
                <a16:creationId xmlns:a16="http://schemas.microsoft.com/office/drawing/2014/main" id="{268DA235-B461-74A8-747C-7259FF0B146F}"/>
              </a:ext>
            </a:extLst>
          </p:cNvPr>
          <p:cNvCxnSpPr>
            <a:cxnSpLocks/>
          </p:cNvCxnSpPr>
          <p:nvPr/>
        </p:nvCxnSpPr>
        <p:spPr bwMode="auto">
          <a:xfrm flipV="1">
            <a:off x="4813300" y="3683000"/>
            <a:ext cx="1337563" cy="128089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22" name="Picture 21" descr="A screenshot of a computer&#10;&#10;Description automatically generated">
            <a:extLst>
              <a:ext uri="{FF2B5EF4-FFF2-40B4-BE49-F238E27FC236}">
                <a16:creationId xmlns:a16="http://schemas.microsoft.com/office/drawing/2014/main" id="{B29E07C9-7D44-52BD-A1D6-2D5C962D5CD2}"/>
              </a:ext>
            </a:extLst>
          </p:cNvPr>
          <p:cNvPicPr>
            <a:picLocks noChangeAspect="1"/>
          </p:cNvPicPr>
          <p:nvPr/>
        </p:nvPicPr>
        <p:blipFill rotWithShape="1">
          <a:blip r:embed="rId5">
            <a:extLst>
              <a:ext uri="{28A0092B-C50C-407E-A947-70E740481C1C}">
                <a14:useLocalDpi xmlns:a14="http://schemas.microsoft.com/office/drawing/2010/main" val="0"/>
              </a:ext>
            </a:extLst>
          </a:blip>
          <a:srcRect t="20499" r="7065"/>
          <a:stretch/>
        </p:blipFill>
        <p:spPr>
          <a:xfrm>
            <a:off x="243894" y="4607032"/>
            <a:ext cx="2861545" cy="2203967"/>
          </a:xfrm>
          <a:prstGeom prst="rect">
            <a:avLst/>
          </a:prstGeom>
        </p:spPr>
      </p:pic>
      <p:pic>
        <p:nvPicPr>
          <p:cNvPr id="26" name="Picture 25" descr="A screenshot of a computer&#10;&#10;Description automatically generated">
            <a:extLst>
              <a:ext uri="{FF2B5EF4-FFF2-40B4-BE49-F238E27FC236}">
                <a16:creationId xmlns:a16="http://schemas.microsoft.com/office/drawing/2014/main" id="{BE135F20-FA14-3F2A-1E72-5AAFB831122F}"/>
              </a:ext>
            </a:extLst>
          </p:cNvPr>
          <p:cNvPicPr>
            <a:picLocks noChangeAspect="1"/>
          </p:cNvPicPr>
          <p:nvPr/>
        </p:nvPicPr>
        <p:blipFill rotWithShape="1">
          <a:blip r:embed="rId6">
            <a:extLst>
              <a:ext uri="{28A0092B-C50C-407E-A947-70E740481C1C}">
                <a14:useLocalDpi xmlns:a14="http://schemas.microsoft.com/office/drawing/2010/main" val="0"/>
              </a:ext>
            </a:extLst>
          </a:blip>
          <a:srcRect t="20189" r="6353"/>
          <a:stretch/>
        </p:blipFill>
        <p:spPr>
          <a:xfrm>
            <a:off x="7869679" y="2250968"/>
            <a:ext cx="2850590" cy="2187351"/>
          </a:xfrm>
          <a:prstGeom prst="rect">
            <a:avLst/>
          </a:prstGeom>
        </p:spPr>
      </p:pic>
      <p:pic>
        <p:nvPicPr>
          <p:cNvPr id="28" name="Picture 27" descr="A screenshot of a computer&#10;&#10;Description automatically generated">
            <a:extLst>
              <a:ext uri="{FF2B5EF4-FFF2-40B4-BE49-F238E27FC236}">
                <a16:creationId xmlns:a16="http://schemas.microsoft.com/office/drawing/2014/main" id="{93F7E167-931B-5BA6-8EE9-D76B7020A344}"/>
              </a:ext>
            </a:extLst>
          </p:cNvPr>
          <p:cNvPicPr>
            <a:picLocks noChangeAspect="1"/>
          </p:cNvPicPr>
          <p:nvPr/>
        </p:nvPicPr>
        <p:blipFill rotWithShape="1">
          <a:blip r:embed="rId7">
            <a:extLst>
              <a:ext uri="{28A0092B-C50C-407E-A947-70E740481C1C}">
                <a14:useLocalDpi xmlns:a14="http://schemas.microsoft.com/office/drawing/2010/main" val="0"/>
              </a:ext>
            </a:extLst>
          </a:blip>
          <a:srcRect t="20499" r="6234"/>
          <a:stretch/>
        </p:blipFill>
        <p:spPr>
          <a:xfrm>
            <a:off x="7869679" y="4607032"/>
            <a:ext cx="2856205" cy="218037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CC9C034-1D0B-D6A3-446B-622B8202BE45}"/>
                  </a:ext>
                </a:extLst>
              </p:cNvPr>
              <p:cNvSpPr txBox="1"/>
              <p:nvPr/>
            </p:nvSpPr>
            <p:spPr>
              <a:xfrm>
                <a:off x="8343900" y="2393881"/>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29" name="TextBox 28">
                <a:extLst>
                  <a:ext uri="{FF2B5EF4-FFF2-40B4-BE49-F238E27FC236}">
                    <a16:creationId xmlns:a16="http://schemas.microsoft.com/office/drawing/2014/main" id="{3CC9C034-1D0B-D6A3-446B-622B8202BE45}"/>
                  </a:ext>
                </a:extLst>
              </p:cNvPr>
              <p:cNvSpPr txBox="1">
                <a:spLocks noRot="1" noChangeAspect="1" noMove="1" noResize="1" noEditPoints="1" noAdjustHandles="1" noChangeArrowheads="1" noChangeShapeType="1" noTextEdit="1"/>
              </p:cNvSpPr>
              <p:nvPr/>
            </p:nvSpPr>
            <p:spPr>
              <a:xfrm>
                <a:off x="8343900" y="2393881"/>
                <a:ext cx="412750" cy="374644"/>
              </a:xfrm>
              <a:prstGeom prst="rect">
                <a:avLst/>
              </a:prstGeom>
              <a:blipFill>
                <a:blip r:embed="rId8"/>
                <a:stretch>
                  <a:fillRect l="-2985"/>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7AA8A84-065C-E053-E8D5-D455B7B653E6}"/>
                  </a:ext>
                </a:extLst>
              </p:cNvPr>
              <p:cNvSpPr txBox="1"/>
              <p:nvPr/>
            </p:nvSpPr>
            <p:spPr>
              <a:xfrm>
                <a:off x="8318500" y="477657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30" name="TextBox 29">
                <a:extLst>
                  <a:ext uri="{FF2B5EF4-FFF2-40B4-BE49-F238E27FC236}">
                    <a16:creationId xmlns:a16="http://schemas.microsoft.com/office/drawing/2014/main" id="{E7AA8A84-065C-E053-E8D5-D455B7B653E6}"/>
                  </a:ext>
                </a:extLst>
              </p:cNvPr>
              <p:cNvSpPr txBox="1">
                <a:spLocks noRot="1" noChangeAspect="1" noMove="1" noResize="1" noEditPoints="1" noAdjustHandles="1" noChangeArrowheads="1" noChangeShapeType="1" noTextEdit="1"/>
              </p:cNvSpPr>
              <p:nvPr/>
            </p:nvSpPr>
            <p:spPr>
              <a:xfrm>
                <a:off x="8318500" y="4776577"/>
                <a:ext cx="412750" cy="374644"/>
              </a:xfrm>
              <a:prstGeom prst="rect">
                <a:avLst/>
              </a:prstGeom>
              <a:blipFill>
                <a:blip r:embed="rId9"/>
                <a:stretch>
                  <a:fillRect l="-2985"/>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5A70CDA-7A48-C259-4413-92759F743E10}"/>
                  </a:ext>
                </a:extLst>
              </p:cNvPr>
              <p:cNvSpPr txBox="1"/>
              <p:nvPr/>
            </p:nvSpPr>
            <p:spPr>
              <a:xfrm>
                <a:off x="4162417" y="477657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31" name="TextBox 30">
                <a:extLst>
                  <a:ext uri="{FF2B5EF4-FFF2-40B4-BE49-F238E27FC236}">
                    <a16:creationId xmlns:a16="http://schemas.microsoft.com/office/drawing/2014/main" id="{65A70CDA-7A48-C259-4413-92759F743E10}"/>
                  </a:ext>
                </a:extLst>
              </p:cNvPr>
              <p:cNvSpPr txBox="1">
                <a:spLocks noRot="1" noChangeAspect="1" noMove="1" noResize="1" noEditPoints="1" noAdjustHandles="1" noChangeArrowheads="1" noChangeShapeType="1" noTextEdit="1"/>
              </p:cNvSpPr>
              <p:nvPr/>
            </p:nvSpPr>
            <p:spPr>
              <a:xfrm>
                <a:off x="4162417" y="4776577"/>
                <a:ext cx="412750" cy="374644"/>
              </a:xfrm>
              <a:prstGeom prst="rect">
                <a:avLst/>
              </a:prstGeom>
              <a:blipFill>
                <a:blip r:embed="rId10"/>
                <a:stretch>
                  <a:fillRect l="-294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715E0EB-008A-CAF3-5A95-09AF88AD27F6}"/>
                  </a:ext>
                </a:extLst>
              </p:cNvPr>
              <p:cNvSpPr txBox="1"/>
              <p:nvPr/>
            </p:nvSpPr>
            <p:spPr>
              <a:xfrm>
                <a:off x="1104727" y="4776577"/>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32" name="TextBox 31">
                <a:extLst>
                  <a:ext uri="{FF2B5EF4-FFF2-40B4-BE49-F238E27FC236}">
                    <a16:creationId xmlns:a16="http://schemas.microsoft.com/office/drawing/2014/main" id="{6715E0EB-008A-CAF3-5A95-09AF88AD27F6}"/>
                  </a:ext>
                </a:extLst>
              </p:cNvPr>
              <p:cNvSpPr txBox="1">
                <a:spLocks noRot="1" noChangeAspect="1" noMove="1" noResize="1" noEditPoints="1" noAdjustHandles="1" noChangeArrowheads="1" noChangeShapeType="1" noTextEdit="1"/>
              </p:cNvSpPr>
              <p:nvPr/>
            </p:nvSpPr>
            <p:spPr>
              <a:xfrm>
                <a:off x="1104727" y="4776577"/>
                <a:ext cx="412750" cy="374644"/>
              </a:xfrm>
              <a:prstGeom prst="rect">
                <a:avLst/>
              </a:prstGeom>
              <a:blipFill>
                <a:blip r:embed="rId11"/>
                <a:stretch>
                  <a:fillRect l="-1471"/>
                </a:stretch>
              </a:blipFill>
            </p:spPr>
            <p:txBody>
              <a:bodyPr/>
              <a:lstStyle/>
              <a:p>
                <a:r>
                  <a:rPr lang="de-CH">
                    <a:noFill/>
                  </a:rPr>
                  <a:t> </a:t>
                </a:r>
              </a:p>
            </p:txBody>
          </p:sp>
        </mc:Fallback>
      </mc:AlternateContent>
      <p:pic>
        <p:nvPicPr>
          <p:cNvPr id="7" name="Picture 6">
            <a:extLst>
              <a:ext uri="{FF2B5EF4-FFF2-40B4-BE49-F238E27FC236}">
                <a16:creationId xmlns:a16="http://schemas.microsoft.com/office/drawing/2014/main" id="{7C471F2D-6C9E-4F30-01F2-451C63720971}"/>
              </a:ext>
            </a:extLst>
          </p:cNvPr>
          <p:cNvPicPr>
            <a:picLocks noChangeAspect="1"/>
          </p:cNvPicPr>
          <p:nvPr/>
        </p:nvPicPr>
        <p:blipFill>
          <a:blip r:embed="rId12"/>
          <a:stretch>
            <a:fillRect/>
          </a:stretch>
        </p:blipFill>
        <p:spPr>
          <a:xfrm>
            <a:off x="6742206" y="913622"/>
            <a:ext cx="5160877" cy="5837129"/>
          </a:xfrm>
          <a:prstGeom prst="rect">
            <a:avLst/>
          </a:prstGeom>
        </p:spPr>
      </p:pic>
      <p:pic>
        <p:nvPicPr>
          <p:cNvPr id="11" name="Picture 10" descr="A screenshot of a computer code&#10;&#10;Description automatically generated">
            <a:extLst>
              <a:ext uri="{FF2B5EF4-FFF2-40B4-BE49-F238E27FC236}">
                <a16:creationId xmlns:a16="http://schemas.microsoft.com/office/drawing/2014/main" id="{8FFB9C84-130D-A5F9-2C3D-F2F411E31E4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94" y="1109415"/>
            <a:ext cx="5567217" cy="3046381"/>
          </a:xfrm>
          <a:prstGeom prst="rect">
            <a:avLst/>
          </a:prstGeom>
        </p:spPr>
      </p:pic>
    </p:spTree>
    <p:extLst>
      <p:ext uri="{BB962C8B-B14F-4D97-AF65-F5344CB8AC3E}">
        <p14:creationId xmlns:p14="http://schemas.microsoft.com/office/powerpoint/2010/main" val="16659766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4C624DE6-00FA-447F-A163-72A5D5C23F6F}"/>
              </a:ext>
            </a:extLst>
          </p:cNvPr>
          <p:cNvGrpSpPr/>
          <p:nvPr/>
        </p:nvGrpSpPr>
        <p:grpSpPr>
          <a:xfrm>
            <a:off x="9893526" y="152400"/>
            <a:ext cx="2114055" cy="3697505"/>
            <a:chOff x="346108" y="2334007"/>
            <a:chExt cx="2114055" cy="3697505"/>
          </a:xfrm>
        </p:grpSpPr>
        <p:cxnSp>
          <p:nvCxnSpPr>
            <p:cNvPr id="16" name="直接连接符 15">
              <a:extLst>
                <a:ext uri="{FF2B5EF4-FFF2-40B4-BE49-F238E27FC236}">
                  <a16:creationId xmlns:a16="http://schemas.microsoft.com/office/drawing/2014/main" id="{73A4912C-0ABB-4700-9F7C-D315A1AC5F8D}"/>
                </a:ext>
              </a:extLst>
            </p:cNvPr>
            <p:cNvCxnSpPr>
              <a:cxnSpLocks/>
            </p:cNvCxnSpPr>
            <p:nvPr/>
          </p:nvCxnSpPr>
          <p:spPr>
            <a:xfrm>
              <a:off x="349615" y="2497402"/>
              <a:ext cx="1800000"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C39FDEC-EFEF-4D54-8F07-E262F878F1F5}"/>
                </a:ext>
              </a:extLst>
            </p:cNvPr>
            <p:cNvCxnSpPr>
              <a:cxnSpLocks/>
            </p:cNvCxnSpPr>
            <p:nvPr/>
          </p:nvCxnSpPr>
          <p:spPr>
            <a:xfrm rot="6300000">
              <a:off x="953211" y="4933512"/>
              <a:ext cx="2196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AA589D65-DF8C-4B60-80F9-EEFF7D43F5F0}"/>
                </a:ext>
              </a:extLst>
            </p:cNvPr>
            <p:cNvGrpSpPr/>
            <p:nvPr/>
          </p:nvGrpSpPr>
          <p:grpSpPr>
            <a:xfrm rot="20400000">
              <a:off x="1555534" y="4786041"/>
              <a:ext cx="904629" cy="523875"/>
              <a:chOff x="2492370" y="3166359"/>
              <a:chExt cx="904629" cy="523875"/>
            </a:xfrm>
          </p:grpSpPr>
          <p:sp>
            <p:nvSpPr>
              <p:cNvPr id="25" name="矩形: 圆角 24">
                <a:extLst>
                  <a:ext uri="{FF2B5EF4-FFF2-40B4-BE49-F238E27FC236}">
                    <a16:creationId xmlns:a16="http://schemas.microsoft.com/office/drawing/2014/main" id="{7C1AE5F2-9479-479B-A644-00E9B1E0A43A}"/>
                  </a:ext>
                </a:extLst>
              </p:cNvPr>
              <p:cNvSpPr/>
              <p:nvPr/>
            </p:nvSpPr>
            <p:spPr>
              <a:xfrm rot="7500000">
                <a:off x="2682748" y="3141979"/>
                <a:ext cx="523875" cy="5726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355F1DD-F184-4AD6-BF86-BE414DDAD078}"/>
                  </a:ext>
                </a:extLst>
              </p:cNvPr>
              <p:cNvSpPr/>
              <p:nvPr/>
            </p:nvSpPr>
            <p:spPr>
              <a:xfrm rot="7500000">
                <a:off x="2782685" y="2975983"/>
                <a:ext cx="324000" cy="9046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0D64A18D-3902-4B85-8511-0B38D51C2D28}"/>
                </a:ext>
              </a:extLst>
            </p:cNvPr>
            <p:cNvGrpSpPr/>
            <p:nvPr/>
          </p:nvGrpSpPr>
          <p:grpSpPr>
            <a:xfrm>
              <a:off x="346108" y="2334007"/>
              <a:ext cx="1855064" cy="3576980"/>
              <a:chOff x="408" y="-182540"/>
              <a:chExt cx="1855064" cy="3576980"/>
            </a:xfrm>
          </p:grpSpPr>
          <p:cxnSp>
            <p:nvCxnSpPr>
              <p:cNvPr id="20" name="直接连接符 19">
                <a:extLst>
                  <a:ext uri="{FF2B5EF4-FFF2-40B4-BE49-F238E27FC236}">
                    <a16:creationId xmlns:a16="http://schemas.microsoft.com/office/drawing/2014/main" id="{42C9F49E-E81B-44D6-8B58-4F216749B1AB}"/>
                  </a:ext>
                </a:extLst>
              </p:cNvPr>
              <p:cNvCxnSpPr>
                <a:cxnSpLocks/>
              </p:cNvCxnSpPr>
              <p:nvPr/>
            </p:nvCxnSpPr>
            <p:spPr>
              <a:xfrm rot="480000">
                <a:off x="408" y="30960"/>
                <a:ext cx="720000" cy="0"/>
              </a:xfrm>
              <a:prstGeom prst="line">
                <a:avLst/>
              </a:prstGeom>
              <a:ln w="571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D140724-BF72-49B3-BDAC-BB1ABC237C71}"/>
                  </a:ext>
                </a:extLst>
              </p:cNvPr>
              <p:cNvCxnSpPr>
                <a:cxnSpLocks/>
              </p:cNvCxnSpPr>
              <p:nvPr/>
            </p:nvCxnSpPr>
            <p:spPr>
              <a:xfrm rot="2700000">
                <a:off x="453301" y="717460"/>
                <a:ext cx="180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9D6C7D3-B88E-4031-8B03-1AE22CD31CB0}"/>
                  </a:ext>
                </a:extLst>
              </p:cNvPr>
              <p:cNvCxnSpPr>
                <a:cxnSpLocks/>
              </p:cNvCxnSpPr>
              <p:nvPr/>
            </p:nvCxnSpPr>
            <p:spPr>
              <a:xfrm rot="6300000">
                <a:off x="1196646" y="1962385"/>
                <a:ext cx="126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260E52C-4097-4872-9518-719E7274F6CB}"/>
                  </a:ext>
                </a:extLst>
              </p:cNvPr>
              <p:cNvCxnSpPr>
                <a:cxnSpLocks/>
              </p:cNvCxnSpPr>
              <p:nvPr/>
            </p:nvCxnSpPr>
            <p:spPr>
              <a:xfrm rot="8700000">
                <a:off x="517525" y="2932273"/>
                <a:ext cx="126000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2F9CA285-483D-4486-8B01-9B52304163FA}"/>
                  </a:ext>
                </a:extLst>
              </p:cNvPr>
              <p:cNvCxnSpPr>
                <a:cxnSpLocks/>
              </p:cNvCxnSpPr>
              <p:nvPr/>
            </p:nvCxnSpPr>
            <p:spPr>
              <a:xfrm rot="3900000">
                <a:off x="1423472" y="2962440"/>
                <a:ext cx="864000"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sp>
        <p:nvSpPr>
          <p:cNvPr id="27" name="文本框 26">
            <a:extLst>
              <a:ext uri="{FF2B5EF4-FFF2-40B4-BE49-F238E27FC236}">
                <a16:creationId xmlns:a16="http://schemas.microsoft.com/office/drawing/2014/main" id="{971B86FE-8DDF-4E63-A84C-BC0E9ACA7DD9}"/>
              </a:ext>
            </a:extLst>
          </p:cNvPr>
          <p:cNvSpPr txBox="1"/>
          <p:nvPr/>
        </p:nvSpPr>
        <p:spPr>
          <a:xfrm>
            <a:off x="349482" y="706433"/>
            <a:ext cx="10551049" cy="984885"/>
          </a:xfrm>
          <a:prstGeom prst="rect">
            <a:avLst/>
          </a:prstGeom>
          <a:noFill/>
        </p:spPr>
        <p:txBody>
          <a:bodyPr wrap="square" rtlCol="0">
            <a:spAutoFit/>
          </a:bodyPr>
          <a:lstStyle/>
          <a:p>
            <a:pPr>
              <a:spcBef>
                <a:spcPts val="600"/>
              </a:spcBef>
            </a:pPr>
            <a:r>
              <a:rPr lang="en-US" altLang="zh-CN" dirty="0">
                <a:solidFill>
                  <a:srgbClr val="FF0000"/>
                </a:solidFill>
                <a:latin typeface="Times New Roman" panose="02020603050405020304" pitchFamily="18" charset="0"/>
                <a:cs typeface="Times New Roman" panose="02020603050405020304" pitchFamily="18" charset="0"/>
              </a:rPr>
              <a:t>For </a:t>
            </a:r>
            <a:r>
              <a:rPr lang="en-US" altLang="zh-CN" dirty="0" err="1">
                <a:solidFill>
                  <a:srgbClr val="FF0000"/>
                </a:solidFill>
                <a:latin typeface="Times New Roman" panose="02020603050405020304" pitchFamily="18" charset="0"/>
                <a:cs typeface="Times New Roman" panose="02020603050405020304" pitchFamily="18" charset="0"/>
              </a:rPr>
              <a:t>muEDM</a:t>
            </a:r>
            <a:r>
              <a:rPr lang="en-US" altLang="zh-CN" dirty="0">
                <a:solidFill>
                  <a:srgbClr val="FF0000"/>
                </a:solidFill>
                <a:latin typeface="Times New Roman" panose="02020603050405020304" pitchFamily="18" charset="0"/>
                <a:cs typeface="Times New Roman" panose="02020603050405020304" pitchFamily="18" charset="0"/>
              </a:rPr>
              <a:t>: </a:t>
            </a:r>
          </a:p>
          <a:p>
            <a:pPr>
              <a:spcBef>
                <a:spcPts val="600"/>
              </a:spcBef>
            </a:pPr>
            <a:r>
              <a:rPr lang="en-US" altLang="zh-CN" dirty="0">
                <a:latin typeface="Times New Roman" panose="02020603050405020304" pitchFamily="18" charset="0"/>
                <a:cs typeface="Times New Roman" panose="02020603050405020304" pitchFamily="18" charset="0"/>
              </a:rPr>
              <a:t>The front section of the beamline is same to U-Version and the fields of </a:t>
            </a:r>
            <a:r>
              <a:rPr lang="en-US" altLang="zh-CN" dirty="0" err="1">
                <a:latin typeface="Times New Roman" panose="02020603050405020304" pitchFamily="18" charset="0"/>
                <a:cs typeface="Times New Roman" panose="02020603050405020304" pitchFamily="18" charset="0"/>
              </a:rPr>
              <a:t>QSK807</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QSK811</a:t>
            </a:r>
            <a:r>
              <a:rPr lang="en-US" altLang="zh-CN" dirty="0">
                <a:latin typeface="Times New Roman" panose="02020603050405020304" pitchFamily="18" charset="0"/>
                <a:cs typeface="Times New Roman" panose="02020603050405020304" pitchFamily="18" charset="0"/>
              </a:rPr>
              <a:t> are varied in fitting. </a:t>
            </a:r>
          </a:p>
          <a:p>
            <a:pPr>
              <a:spcBef>
                <a:spcPts val="600"/>
              </a:spcBef>
            </a:pPr>
            <a:r>
              <a:rPr lang="en-US" altLang="zh-CN" dirty="0">
                <a:latin typeface="Times New Roman" panose="02020603050405020304" pitchFamily="18" charset="0"/>
                <a:cs typeface="Times New Roman" panose="02020603050405020304" pitchFamily="18" charset="0"/>
              </a:rPr>
              <a:t>In the beam optics below,</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deflection angle </a:t>
            </a:r>
            <a:r>
              <a:rPr lang="en-US" altLang="zh-CN" dirty="0">
                <a:latin typeface="Times New Roman" panose="02020603050405020304" pitchFamily="18" charset="0"/>
                <a:cs typeface="Times New Roman" panose="02020603050405020304" pitchFamily="18" charset="0"/>
              </a:rPr>
              <a:t>at </a:t>
            </a:r>
            <a:r>
              <a:rPr lang="en-US" altLang="zh-CN" dirty="0" err="1">
                <a:latin typeface="Times New Roman" panose="02020603050405020304" pitchFamily="18" charset="0"/>
                <a:cs typeface="Times New Roman" panose="02020603050405020304" pitchFamily="18" charset="0"/>
              </a:rPr>
              <a:t>ASK82</a:t>
            </a:r>
            <a:r>
              <a:rPr lang="en-US" altLang="zh-CN"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is 40</a:t>
            </a:r>
            <a:r>
              <a:rPr lang="en-US" altLang="zh-CN" dirty="0">
                <a:latin typeface="Times New Roman" panose="02020603050405020304" pitchFamily="18" charset="0"/>
                <a:cs typeface="Times New Roman" panose="02020603050405020304" pitchFamily="18" charset="0"/>
              </a:rPr>
              <a:t>° as well and the momentum spread </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P/P =3 %.</a:t>
            </a:r>
          </a:p>
        </p:txBody>
      </p:sp>
      <p:pic>
        <p:nvPicPr>
          <p:cNvPr id="28" name="图片 27">
            <a:extLst>
              <a:ext uri="{FF2B5EF4-FFF2-40B4-BE49-F238E27FC236}">
                <a16:creationId xmlns:a16="http://schemas.microsoft.com/office/drawing/2014/main" id="{3C6AD859-5ABB-4976-9DD0-77E6375C0E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0334" y="1712905"/>
            <a:ext cx="7902979" cy="5032557"/>
          </a:xfrm>
          <a:prstGeom prst="rect">
            <a:avLst/>
          </a:prstGeom>
        </p:spPr>
      </p:pic>
      <p:sp>
        <p:nvSpPr>
          <p:cNvPr id="33" name="文本框 32">
            <a:extLst>
              <a:ext uri="{FF2B5EF4-FFF2-40B4-BE49-F238E27FC236}">
                <a16:creationId xmlns:a16="http://schemas.microsoft.com/office/drawing/2014/main" id="{F4F4FBE8-F8EA-4524-998D-B6FE658BD895}"/>
              </a:ext>
            </a:extLst>
          </p:cNvPr>
          <p:cNvSpPr txBox="1"/>
          <p:nvPr/>
        </p:nvSpPr>
        <p:spPr>
          <a:xfrm>
            <a:off x="275194" y="4724308"/>
            <a:ext cx="283490"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8C23626E-306B-4AD1-8836-49793DD23A89}"/>
              </a:ext>
            </a:extLst>
          </p:cNvPr>
          <p:cNvSpPr txBox="1"/>
          <p:nvPr/>
        </p:nvSpPr>
        <p:spPr>
          <a:xfrm>
            <a:off x="275194" y="5164109"/>
            <a:ext cx="283490"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9293D371-0A8B-47F7-90CE-B156A8AA8168}"/>
              </a:ext>
            </a:extLst>
          </p:cNvPr>
          <p:cNvSpPr txBox="1"/>
          <p:nvPr/>
        </p:nvSpPr>
        <p:spPr>
          <a:xfrm>
            <a:off x="162510" y="5603909"/>
            <a:ext cx="396174"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5A716980-FBBD-44BA-A5BD-204990BB3068}"/>
              </a:ext>
            </a:extLst>
          </p:cNvPr>
          <p:cNvSpPr txBox="1"/>
          <p:nvPr/>
        </p:nvSpPr>
        <p:spPr>
          <a:xfrm>
            <a:off x="162510" y="6043710"/>
            <a:ext cx="396174"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1B3AA375-C6BE-4EE7-A3BD-D5031B54D88C}"/>
              </a:ext>
            </a:extLst>
          </p:cNvPr>
          <p:cNvSpPr txBox="1"/>
          <p:nvPr/>
        </p:nvSpPr>
        <p:spPr>
          <a:xfrm>
            <a:off x="162510" y="6483508"/>
            <a:ext cx="396174"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id="{72484D28-D74F-438D-B0B6-39EDE81C4592}"/>
              </a:ext>
            </a:extLst>
          </p:cNvPr>
          <p:cNvSpPr txBox="1"/>
          <p:nvPr/>
        </p:nvSpPr>
        <p:spPr>
          <a:xfrm>
            <a:off x="275194" y="4284508"/>
            <a:ext cx="283490"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749FA1A4-90BB-48EB-AD88-155B3CE7A038}"/>
              </a:ext>
            </a:extLst>
          </p:cNvPr>
          <p:cNvSpPr txBox="1"/>
          <p:nvPr/>
        </p:nvSpPr>
        <p:spPr>
          <a:xfrm>
            <a:off x="162510" y="2085506"/>
            <a:ext cx="396174"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DEDDDD60-2AA0-4B16-9B51-FE95F0968E0B}"/>
              </a:ext>
            </a:extLst>
          </p:cNvPr>
          <p:cNvSpPr txBox="1"/>
          <p:nvPr/>
        </p:nvSpPr>
        <p:spPr>
          <a:xfrm>
            <a:off x="162510" y="2525306"/>
            <a:ext cx="396174"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4EBDBB1C-859B-44DC-B5EE-65C118D88823}"/>
              </a:ext>
            </a:extLst>
          </p:cNvPr>
          <p:cNvSpPr txBox="1"/>
          <p:nvPr/>
        </p:nvSpPr>
        <p:spPr>
          <a:xfrm>
            <a:off x="162510" y="2965107"/>
            <a:ext cx="396174"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3A34E55E-70AB-4835-9CBC-753E0113A787}"/>
              </a:ext>
            </a:extLst>
          </p:cNvPr>
          <p:cNvSpPr txBox="1"/>
          <p:nvPr/>
        </p:nvSpPr>
        <p:spPr>
          <a:xfrm>
            <a:off x="275194" y="3404907"/>
            <a:ext cx="283490"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4EDC5616-C33D-49F3-B47C-898C42B2321D}"/>
              </a:ext>
            </a:extLst>
          </p:cNvPr>
          <p:cNvSpPr txBox="1"/>
          <p:nvPr/>
        </p:nvSpPr>
        <p:spPr>
          <a:xfrm>
            <a:off x="275194" y="3844708"/>
            <a:ext cx="283490" cy="34161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F8924DAE-4062-492E-ACAE-B4FD225A8013}"/>
              </a:ext>
            </a:extLst>
          </p:cNvPr>
          <p:cNvSpPr txBox="1"/>
          <p:nvPr/>
        </p:nvSpPr>
        <p:spPr>
          <a:xfrm>
            <a:off x="6874367" y="4037177"/>
            <a:ext cx="5155123" cy="2031325"/>
          </a:xfrm>
          <a:prstGeom prst="rect">
            <a:avLst/>
          </a:prstGeom>
          <a:solidFill>
            <a:schemeClr val="bg1"/>
          </a:solidFill>
        </p:spPr>
        <p:txBody>
          <a:bodyPr wrap="square">
            <a:spAutoFit/>
          </a:bodyPr>
          <a:lstStyle/>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The triples on both sides of the slits are nearly symmetrical</a:t>
            </a:r>
          </a:p>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The beam spot size is 2×2 cm at the sample.</a:t>
            </a:r>
          </a:p>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The fields of quadrupoles are weaker than the fields in currenting setting.</a:t>
            </a:r>
          </a:p>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The beam with a larger phase space is desirable</a:t>
            </a:r>
          </a:p>
          <a:p>
            <a:pPr marL="342900" indent="-342900">
              <a:buFont typeface="+mj-lt"/>
              <a:buAutoNum type="arabicPeriod"/>
            </a:pP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deflection angle of </a:t>
            </a:r>
            <a:r>
              <a:rPr lang="en-GB" altLang="zh-CN" dirty="0" err="1">
                <a:latin typeface="Times New Roman" panose="02020603050405020304" pitchFamily="18" charset="0"/>
                <a:cs typeface="Times New Roman" panose="02020603050405020304" pitchFamily="18" charset="0"/>
              </a:rPr>
              <a:t>ASK82</a:t>
            </a:r>
            <a:r>
              <a:rPr lang="en-GB" altLang="zh-CN" dirty="0">
                <a:latin typeface="Times New Roman" panose="02020603050405020304" pitchFamily="18" charset="0"/>
                <a:cs typeface="Times New Roman" panose="02020603050405020304" pitchFamily="18" charset="0"/>
              </a:rPr>
              <a:t> is adjustable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345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0FBC-6471-1BA2-1DCF-2975A0E305C4}"/>
              </a:ext>
            </a:extLst>
          </p:cNvPr>
          <p:cNvSpPr>
            <a:spLocks noGrp="1"/>
          </p:cNvSpPr>
          <p:nvPr>
            <p:ph type="title"/>
          </p:nvPr>
        </p:nvSpPr>
        <p:spPr/>
        <p:txBody>
          <a:bodyPr/>
          <a:lstStyle/>
          <a:p>
            <a:r>
              <a:rPr lang="de-CH" dirty="0"/>
              <a:t>100 MeV/c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BB2DA5-C1F8-4E15-6773-3C6B0DC5E22D}"/>
                  </a:ext>
                </a:extLst>
              </p:cNvPr>
              <p:cNvSpPr>
                <a:spLocks noGrp="1"/>
              </p:cNvSpPr>
              <p:nvPr>
                <p:ph idx="1"/>
              </p:nvPr>
            </p:nvSpPr>
            <p:spPr>
              <a:xfrm>
                <a:off x="1390667" y="1341443"/>
                <a:ext cx="5521861" cy="4679951"/>
              </a:xfrm>
            </p:spPr>
            <p:txBody>
              <a:bodyPr/>
              <a:lstStyle/>
              <a:p>
                <a:r>
                  <a:rPr lang="de-CH" dirty="0"/>
                  <a:t>Dispersive </a:t>
                </a:r>
                <a:r>
                  <a:rPr lang="de-CH" dirty="0" err="1"/>
                  <a:t>configuration</a:t>
                </a:r>
                <a:r>
                  <a:rPr lang="de-CH" dirty="0"/>
                  <a:t> </a:t>
                </a:r>
                <a:r>
                  <a:rPr lang="de-CH" dirty="0" err="1"/>
                  <a:t>as</a:t>
                </a:r>
                <a:r>
                  <a:rPr lang="de-CH" dirty="0"/>
                  <a:t> </a:t>
                </a:r>
                <a:r>
                  <a:rPr lang="de-CH" dirty="0" err="1"/>
                  <a:t>optimized</a:t>
                </a:r>
                <a:r>
                  <a:rPr lang="de-CH" dirty="0"/>
                  <a:t> </a:t>
                </a:r>
                <a:r>
                  <a:rPr lang="de-CH" dirty="0" err="1"/>
                  <a:t>by</a:t>
                </a:r>
                <a:br>
                  <a:rPr lang="de-CH" dirty="0"/>
                </a:br>
                <a:r>
                  <a:rPr lang="de-CH" dirty="0"/>
                  <a:t>C. Cong</a:t>
                </a:r>
              </a:p>
              <a:p>
                <a:r>
                  <a:rPr lang="de-CH" dirty="0"/>
                  <a:t>High </a:t>
                </a:r>
                <a:r>
                  <a:rPr lang="de-CH" dirty="0" err="1"/>
                  <a:t>tranmission</a:t>
                </a:r>
                <a:r>
                  <a:rPr lang="de-CH" dirty="0"/>
                  <a:t>, </a:t>
                </a:r>
                <a:r>
                  <a:rPr lang="de-CH" dirty="0" err="1"/>
                  <a:t>only</a:t>
                </a:r>
                <a:r>
                  <a:rPr lang="de-CH" dirty="0"/>
                  <a:t> </a:t>
                </a:r>
                <a:r>
                  <a:rPr lang="de-CH" dirty="0" err="1"/>
                  <a:t>significant</a:t>
                </a:r>
                <a:r>
                  <a:rPr lang="de-CH" dirty="0"/>
                  <a:t> </a:t>
                </a:r>
                <a:r>
                  <a:rPr lang="de-CH" dirty="0" err="1"/>
                  <a:t>losses</a:t>
                </a:r>
                <a:r>
                  <a:rPr lang="de-CH" dirty="0"/>
                  <a:t> </a:t>
                </a:r>
                <a:br>
                  <a:rPr lang="de-CH" dirty="0"/>
                </a:br>
                <a:r>
                  <a:rPr lang="de-CH" dirty="0"/>
                  <a:t>due </a:t>
                </a:r>
                <a:r>
                  <a:rPr lang="de-CH" dirty="0" err="1"/>
                  <a:t>to</a:t>
                </a:r>
                <a:r>
                  <a:rPr lang="de-CH" dirty="0"/>
                  <a:t> </a:t>
                </a:r>
                <a:r>
                  <a:rPr lang="de-CH" dirty="0" err="1"/>
                  <a:t>slit</a:t>
                </a:r>
                <a:r>
                  <a:rPr lang="de-CH" dirty="0"/>
                  <a:t> FS51 (</a:t>
                </a:r>
                <a:r>
                  <a:rPr lang="de-CH" dirty="0" err="1"/>
                  <a:t>here</a:t>
                </a:r>
                <a:r>
                  <a:rPr lang="de-CH" dirty="0"/>
                  <a:t> </a:t>
                </a:r>
                <a14:m>
                  <m:oMath xmlns:m="http://schemas.openxmlformats.org/officeDocument/2006/math">
                    <m:r>
                      <a:rPr lang="en-US" b="0" i="1" smtClean="0">
                        <a:latin typeface="Cambria Math" panose="02040503050406030204" pitchFamily="18" charset="0"/>
                      </a:rPr>
                      <m:t>±100</m:t>
                    </m:r>
                    <m:r>
                      <m:rPr>
                        <m:sty m:val="p"/>
                      </m:rPr>
                      <a:rPr lang="en-US" b="0" i="0" smtClean="0">
                        <a:latin typeface="Cambria Math" panose="02040503050406030204" pitchFamily="18" charset="0"/>
                      </a:rPr>
                      <m:t>mm</m:t>
                    </m:r>
                  </m:oMath>
                </a14:m>
                <a:r>
                  <a:rPr lang="de-CH" dirty="0"/>
                  <a:t>)</a:t>
                </a:r>
              </a:p>
              <a:p>
                <a:r>
                  <a:rPr lang="de-CH" dirty="0"/>
                  <a:t>Initial </a:t>
                </a:r>
                <a:r>
                  <a:rPr lang="de-CH" dirty="0" err="1"/>
                  <a:t>phase</a:t>
                </a:r>
                <a:r>
                  <a:rPr lang="de-CH" dirty="0"/>
                  <a:t> </a:t>
                </a:r>
                <a:r>
                  <a:rPr lang="de-CH" dirty="0" err="1"/>
                  <a:t>space</a:t>
                </a:r>
                <a:r>
                  <a:rPr lang="de-CH" dirty="0"/>
                  <a:t> </a:t>
                </a:r>
                <a:r>
                  <a:rPr lang="de-CH" dirty="0" err="1"/>
                  <a:t>idealiesed</a:t>
                </a:r>
                <a:r>
                  <a:rPr lang="de-CH" dirty="0"/>
                  <a:t> 2D </a:t>
                </a:r>
                <a:r>
                  <a:rPr lang="de-CH" dirty="0" err="1"/>
                  <a:t>Gaussian</a:t>
                </a:r>
                <a:r>
                  <a:rPr lang="de-CH" dirty="0"/>
                  <a:t>.</a:t>
                </a:r>
              </a:p>
              <a:p>
                <a:r>
                  <a:rPr lang="de-CH" dirty="0" err="1"/>
                  <a:t>Fringefields</a:t>
                </a:r>
                <a:r>
                  <a:rPr lang="de-CH" dirty="0"/>
                  <a:t> </a:t>
                </a:r>
                <a:r>
                  <a:rPr lang="de-CH" dirty="0" err="1"/>
                  <a:t>of</a:t>
                </a:r>
                <a:r>
                  <a:rPr lang="de-CH" dirty="0"/>
                  <a:t> </a:t>
                </a:r>
                <a:r>
                  <a:rPr lang="de-CH" dirty="0" err="1"/>
                  <a:t>dipoles</a:t>
                </a:r>
                <a:r>
                  <a:rPr lang="de-CH" dirty="0"/>
                  <a:t> not </a:t>
                </a:r>
                <a:r>
                  <a:rPr lang="de-CH" dirty="0" err="1"/>
                  <a:t>taken</a:t>
                </a:r>
                <a:r>
                  <a:rPr lang="de-CH" dirty="0"/>
                  <a:t> </a:t>
                </a:r>
                <a:r>
                  <a:rPr lang="de-CH" dirty="0" err="1"/>
                  <a:t>account</a:t>
                </a:r>
                <a:r>
                  <a:rPr lang="de-CH" dirty="0"/>
                  <a:t>.</a:t>
                </a:r>
              </a:p>
              <a:p>
                <a:r>
                  <a:rPr lang="de-CH" dirty="0"/>
                  <a:t>A </a:t>
                </a:r>
                <a:r>
                  <a:rPr lang="de-CH" dirty="0" err="1"/>
                  <a:t>scalefactor</a:t>
                </a:r>
                <a:r>
                  <a:rPr lang="de-CH" dirty="0"/>
                  <a:t> </a:t>
                </a:r>
                <a:r>
                  <a:rPr lang="de-CH" dirty="0" err="1"/>
                  <a:t>of</a:t>
                </a:r>
                <a:r>
                  <a:rPr lang="de-CH" dirty="0"/>
                  <a:t> 0.73 </a:t>
                </a:r>
                <a:r>
                  <a:rPr lang="de-CH" dirty="0" err="1"/>
                  <a:t>is</a:t>
                </a:r>
                <a:r>
                  <a:rPr lang="de-CH" dirty="0"/>
                  <a:t> </a:t>
                </a:r>
                <a:r>
                  <a:rPr lang="de-CH" dirty="0" err="1"/>
                  <a:t>needed</a:t>
                </a:r>
                <a:r>
                  <a:rPr lang="de-CH" dirty="0"/>
                  <a:t> </a:t>
                </a:r>
                <a:r>
                  <a:rPr lang="de-CH" dirty="0" err="1"/>
                  <a:t>for</a:t>
                </a:r>
                <a:r>
                  <a:rPr lang="de-CH" dirty="0"/>
                  <a:t> </a:t>
                </a:r>
                <a:br>
                  <a:rPr lang="de-CH" dirty="0"/>
                </a:br>
                <a:r>
                  <a:rPr lang="de-CH" dirty="0"/>
                  <a:t>ASK81, ASK82 </a:t>
                </a:r>
              </a:p>
              <a:p>
                <a:pPr marL="0" indent="0">
                  <a:buNone/>
                </a:pPr>
                <a:br>
                  <a:rPr lang="de-CH" dirty="0"/>
                </a:br>
                <a:r>
                  <a:rPr lang="de-CH" dirty="0"/>
                  <a:t> </a:t>
                </a:r>
              </a:p>
              <a:p>
                <a:endParaRPr lang="de-CH" dirty="0"/>
              </a:p>
              <a:p>
                <a:pPr marL="0" indent="0">
                  <a:buNone/>
                </a:pPr>
                <a:r>
                  <a:rPr lang="de-CH" dirty="0"/>
                  <a:t> </a:t>
                </a:r>
                <a:br>
                  <a:rPr lang="de-CH" dirty="0"/>
                </a:br>
                <a:endParaRPr lang="de-CH" dirty="0"/>
              </a:p>
            </p:txBody>
          </p:sp>
        </mc:Choice>
        <mc:Fallback xmlns="">
          <p:sp>
            <p:nvSpPr>
              <p:cNvPr id="3" name="Content Placeholder 2">
                <a:extLst>
                  <a:ext uri="{FF2B5EF4-FFF2-40B4-BE49-F238E27FC236}">
                    <a16:creationId xmlns:a16="http://schemas.microsoft.com/office/drawing/2014/main" id="{1FBB2DA5-C1F8-4E15-6773-3C6B0DC5E22D}"/>
                  </a:ext>
                </a:extLst>
              </p:cNvPr>
              <p:cNvSpPr>
                <a:spLocks noGrp="1" noRot="1" noChangeAspect="1" noMove="1" noResize="1" noEditPoints="1" noAdjustHandles="1" noChangeArrowheads="1" noChangeShapeType="1" noTextEdit="1"/>
              </p:cNvSpPr>
              <p:nvPr>
                <p:ph idx="1"/>
              </p:nvPr>
            </p:nvSpPr>
            <p:spPr>
              <a:xfrm>
                <a:off x="1390667" y="1341443"/>
                <a:ext cx="5521861" cy="4679951"/>
              </a:xfrm>
              <a:blipFill>
                <a:blip r:embed="rId2"/>
                <a:stretch>
                  <a:fillRect l="-2980" t="-1563"/>
                </a:stretch>
              </a:blipFill>
            </p:spPr>
            <p:txBody>
              <a:bodyPr/>
              <a:lstStyle/>
              <a:p>
                <a:r>
                  <a:rPr lang="de-CH">
                    <a:noFill/>
                  </a:rPr>
                  <a:t> </a:t>
                </a:r>
              </a:p>
            </p:txBody>
          </p:sp>
        </mc:Fallback>
      </mc:AlternateContent>
      <p:pic>
        <p:nvPicPr>
          <p:cNvPr id="5" name="Picture 4">
            <a:extLst>
              <a:ext uri="{FF2B5EF4-FFF2-40B4-BE49-F238E27FC236}">
                <a16:creationId xmlns:a16="http://schemas.microsoft.com/office/drawing/2014/main" id="{B3B03D44-432C-73F2-E84B-723BC22BD263}"/>
              </a:ext>
            </a:extLst>
          </p:cNvPr>
          <p:cNvPicPr>
            <a:picLocks noChangeAspect="1"/>
          </p:cNvPicPr>
          <p:nvPr/>
        </p:nvPicPr>
        <p:blipFill>
          <a:blip r:embed="rId3"/>
          <a:stretch>
            <a:fillRect/>
          </a:stretch>
        </p:blipFill>
        <p:spPr>
          <a:xfrm>
            <a:off x="7058669" y="0"/>
            <a:ext cx="5133331" cy="6858000"/>
          </a:xfrm>
          <a:prstGeom prst="rect">
            <a:avLst/>
          </a:prstGeom>
        </p:spPr>
      </p:pic>
    </p:spTree>
    <p:extLst>
      <p:ext uri="{BB962C8B-B14F-4D97-AF65-F5344CB8AC3E}">
        <p14:creationId xmlns:p14="http://schemas.microsoft.com/office/powerpoint/2010/main" val="119203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4F01-A543-21C5-5C39-2DF3D2024865}"/>
              </a:ext>
            </a:extLst>
          </p:cNvPr>
          <p:cNvSpPr>
            <a:spLocks noGrp="1"/>
          </p:cNvSpPr>
          <p:nvPr>
            <p:ph type="title"/>
          </p:nvPr>
        </p:nvSpPr>
        <p:spPr/>
        <p:txBody>
          <a:bodyPr/>
          <a:lstStyle/>
          <a:p>
            <a:r>
              <a:rPr lang="de-CH" dirty="0" err="1"/>
              <a:t>Full</a:t>
            </a:r>
            <a:r>
              <a:rPr lang="de-CH" dirty="0"/>
              <a:t> </a:t>
            </a:r>
            <a:r>
              <a:rPr lang="de-CH" dirty="0" err="1"/>
              <a:t>simulation</a:t>
            </a:r>
            <a:r>
              <a:rPr lang="de-CH" dirty="0"/>
              <a:t> </a:t>
            </a:r>
            <a:r>
              <a:rPr lang="de-CH" dirty="0" err="1"/>
              <a:t>for</a:t>
            </a:r>
            <a:r>
              <a:rPr lang="de-CH" dirty="0"/>
              <a:t> </a:t>
            </a:r>
            <a:r>
              <a:rPr lang="de-CH" dirty="0" err="1"/>
              <a:t>muons</a:t>
            </a:r>
            <a:r>
              <a:rPr lang="de-CH" dirty="0"/>
              <a:t> @ 125 MeV/c </a:t>
            </a:r>
          </a:p>
        </p:txBody>
      </p:sp>
      <p:pic>
        <p:nvPicPr>
          <p:cNvPr id="5" name="Content Placeholder 4">
            <a:extLst>
              <a:ext uri="{FF2B5EF4-FFF2-40B4-BE49-F238E27FC236}">
                <a16:creationId xmlns:a16="http://schemas.microsoft.com/office/drawing/2014/main" id="{5A4C6F84-539A-4375-D8E3-D3326AFAB0D6}"/>
              </a:ext>
            </a:extLst>
          </p:cNvPr>
          <p:cNvPicPr>
            <a:picLocks noGrp="1" noChangeAspect="1"/>
          </p:cNvPicPr>
          <p:nvPr>
            <p:ph idx="1"/>
          </p:nvPr>
        </p:nvPicPr>
        <p:blipFill>
          <a:blip r:embed="rId2"/>
          <a:stretch>
            <a:fillRect/>
          </a:stretch>
        </p:blipFill>
        <p:spPr>
          <a:xfrm>
            <a:off x="176110" y="845216"/>
            <a:ext cx="9909544" cy="6012784"/>
          </a:xfrm>
        </p:spPr>
      </p:pic>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3FD514CA-E307-EEDE-BE3C-4EDF83D80736}"/>
                  </a:ext>
                </a:extLst>
              </p:cNvPr>
              <p:cNvSpPr txBox="1">
                <a:spLocks/>
              </p:cNvSpPr>
              <p:nvPr/>
            </p:nvSpPr>
            <p:spPr>
              <a:xfrm>
                <a:off x="176110" y="2278932"/>
                <a:ext cx="4338164" cy="3468694"/>
              </a:xfrm>
              <a:prstGeom prst="rect">
                <a:avLst/>
              </a:prstGeom>
              <a:noFill/>
            </p:spPr>
            <p:txBody>
              <a:bodyPr wrap="square" lIns="0" tIns="0" rIns="0" bIns="0" rtlCol="0">
                <a:noAutofit/>
              </a:bodyPr>
              <a:lstStyle>
                <a:lvl1pPr marL="237050" indent="-237050" algn="l" rtl="0" eaLnBrk="1" fontAlgn="base" hangingPunct="1">
                  <a:lnSpc>
                    <a:spcPct val="110000"/>
                  </a:lnSpc>
                  <a:spcBef>
                    <a:spcPct val="0"/>
                  </a:spcBef>
                  <a:spcAft>
                    <a:spcPct val="0"/>
                  </a:spcAft>
                  <a:buClr>
                    <a:schemeClr val="tx1"/>
                  </a:buClr>
                  <a:buFont typeface="Arial" panose="020B0604020202020204" pitchFamily="34" charset="0"/>
                  <a:buChar char="•"/>
                  <a:defRPr sz="2267" kern="1200" spc="0" baseline="0">
                    <a:solidFill>
                      <a:schemeClr val="tx1"/>
                    </a:solidFill>
                    <a:latin typeface="Humanst521 Lt BT" panose="020B0402020204020304" pitchFamily="34" charset="0"/>
                    <a:ea typeface="+mn-ea"/>
                    <a:cs typeface="+mn-cs"/>
                  </a:defRPr>
                </a:lvl1pPr>
                <a:lvl2pPr marL="474097" indent="-23705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2267" kern="1200" spc="0" baseline="0">
                    <a:solidFill>
                      <a:schemeClr val="tx1"/>
                    </a:solidFill>
                    <a:latin typeface="Humanst521 Lt BT" panose="020B0402020204020304" pitchFamily="34" charset="0"/>
                    <a:ea typeface="+mn-ea"/>
                    <a:cs typeface="+mn-cs"/>
                  </a:defRPr>
                </a:lvl2pPr>
                <a:lvl3pPr marL="474097" indent="245517" algn="l" rtl="0" eaLnBrk="1" fontAlgn="base" hangingPunct="1">
                  <a:lnSpc>
                    <a:spcPct val="110000"/>
                  </a:lnSpc>
                  <a:spcBef>
                    <a:spcPct val="0"/>
                  </a:spcBef>
                  <a:spcAft>
                    <a:spcPct val="0"/>
                  </a:spcAft>
                  <a:buFont typeface="Symbol" panose="05050102010706020507" pitchFamily="18" charset="2"/>
                  <a:buChar char="-"/>
                  <a:defRPr sz="2267" spc="0" baseline="0">
                    <a:solidFill>
                      <a:schemeClr val="tx1"/>
                    </a:solidFill>
                    <a:latin typeface="Humanst521 Lt BT" panose="020B0402020204020304" pitchFamily="34" charset="0"/>
                    <a:ea typeface="ＭＳ Ｐゴシック" charset="-128"/>
                    <a:cs typeface="ＭＳ Ｐゴシック" charset="-128"/>
                  </a:defRPr>
                </a:lvl3pPr>
                <a:lvl4pPr marL="956663" indent="-237050" algn="l" rtl="0" eaLnBrk="1" fontAlgn="base" hangingPunct="1">
                  <a:lnSpc>
                    <a:spcPct val="110000"/>
                  </a:lnSpc>
                  <a:spcBef>
                    <a:spcPct val="0"/>
                  </a:spcBef>
                  <a:spcAft>
                    <a:spcPct val="0"/>
                  </a:spcAft>
                  <a:buFont typeface="Symbol" panose="05050102010706020507" pitchFamily="18" charset="2"/>
                  <a:buChar char="-"/>
                  <a:defRPr sz="2267" kern="1200" spc="0" baseline="0">
                    <a:solidFill>
                      <a:schemeClr val="tx1"/>
                    </a:solidFill>
                    <a:latin typeface="Humanst521 Lt BT" panose="020B0402020204020304" pitchFamily="34" charset="0"/>
                    <a:ea typeface="ＭＳ Ｐゴシック" charset="0"/>
                    <a:cs typeface="ＭＳ Ｐゴシック" charset="0"/>
                  </a:defRPr>
                </a:lvl4pPr>
                <a:lvl5pPr marL="1193711" indent="-237050" algn="l" rtl="0" eaLnBrk="1" fontAlgn="base" hangingPunct="1">
                  <a:lnSpc>
                    <a:spcPct val="110000"/>
                  </a:lnSpc>
                  <a:spcBef>
                    <a:spcPct val="0"/>
                  </a:spcBef>
                  <a:spcAft>
                    <a:spcPct val="0"/>
                  </a:spcAft>
                  <a:buFont typeface="Symbol" panose="05050102010706020507" pitchFamily="18" charset="2"/>
                  <a:buChar char="-"/>
                  <a:defRPr sz="2267" kern="1200" spc="0" baseline="0">
                    <a:solidFill>
                      <a:schemeClr val="tx1"/>
                    </a:solidFill>
                    <a:latin typeface="Humanst521 Lt BT" panose="020B0402020204020304" pitchFamily="34" charset="0"/>
                    <a:ea typeface="+mn-ea"/>
                    <a:cs typeface="ＭＳ Ｐゴシック" charset="0"/>
                  </a:defRPr>
                </a:lvl5pPr>
                <a:lvl6pPr marL="1432878" indent="-239167"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6pPr>
                <a:lvl7pPr marL="1676275" indent="-243399"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7pPr>
                <a:lvl8pPr marL="1915440" indent="-239167"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8pPr>
                <a:lvl9pPr marL="2152490" indent="-237050"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9pPr>
              </a:lstStyle>
              <a:p>
                <a:pPr marL="237047" lvl="1" indent="0">
                  <a:buClr>
                    <a:schemeClr val="accent1">
                      <a:lumMod val="20000"/>
                      <a:lumOff val="80000"/>
                    </a:schemeClr>
                  </a:buClr>
                  <a:buFont typeface="Symbol" panose="05050102010706020507" pitchFamily="18" charset="2"/>
                  <a:buNone/>
                </a:pPr>
                <a:r>
                  <a:rPr lang="de-CH" sz="1800" dirty="0">
                    <a:solidFill>
                      <a:schemeClr val="accent1">
                        <a:lumMod val="20000"/>
                        <a:lumOff val="80000"/>
                      </a:schemeClr>
                    </a:solidFill>
                    <a:cs typeface="Arial" charset="0"/>
                  </a:rPr>
                  <a:t>In 200000 </a:t>
                </a:r>
                <a:r>
                  <a:rPr lang="de-CH" sz="1800" dirty="0" err="1">
                    <a:solidFill>
                      <a:schemeClr val="accent1">
                        <a:lumMod val="20000"/>
                        <a:lumOff val="80000"/>
                      </a:schemeClr>
                    </a:solidFill>
                    <a:cs typeface="Arial" charset="0"/>
                  </a:rPr>
                  <a:t>pions</a:t>
                </a:r>
                <a:r>
                  <a:rPr lang="de-CH" sz="1800" dirty="0">
                    <a:solidFill>
                      <a:schemeClr val="accent1">
                        <a:lumMod val="20000"/>
                        <a:lumOff val="80000"/>
                      </a:schemeClr>
                    </a:solidFill>
                    <a:cs typeface="Arial" charset="0"/>
                  </a:rPr>
                  <a:t>:</a:t>
                </a: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r>
                  <a:rPr lang="de-CH" sz="1800" dirty="0">
                    <a:solidFill>
                      <a:schemeClr val="accent1">
                        <a:lumMod val="20000"/>
                        <a:lumOff val="80000"/>
                      </a:schemeClr>
                    </a:solidFill>
                    <a:cs typeface="Arial" charset="0"/>
                  </a:rPr>
                  <a:t>About </a:t>
                </a:r>
                <a:r>
                  <a:rPr lang="de-CH" sz="1800" dirty="0" err="1">
                    <a:solidFill>
                      <a:schemeClr val="accent1">
                        <a:lumMod val="20000"/>
                        <a:lumOff val="80000"/>
                      </a:schemeClr>
                    </a:solidFill>
                    <a:cs typeface="Arial" charset="0"/>
                  </a:rPr>
                  <a:t>four</a:t>
                </a:r>
                <a:r>
                  <a:rPr lang="de-CH" sz="1800" dirty="0">
                    <a:solidFill>
                      <a:schemeClr val="accent1">
                        <a:lumMod val="20000"/>
                        <a:lumOff val="80000"/>
                      </a:schemeClr>
                    </a:solidFill>
                    <a:cs typeface="Arial" charset="0"/>
                  </a:rPr>
                  <a:t> </a:t>
                </a:r>
                <a14:m>
                  <m:oMath xmlns:m="http://schemas.openxmlformats.org/officeDocument/2006/math">
                    <m:sSup>
                      <m:sSupPr>
                        <m:ctrlPr>
                          <a:rPr lang="en-US" sz="1800" i="1" dirty="0" smtClean="0">
                            <a:solidFill>
                              <a:schemeClr val="accent1">
                                <a:lumMod val="20000"/>
                                <a:lumOff val="80000"/>
                              </a:schemeClr>
                            </a:solidFill>
                            <a:latin typeface="Cambria Math" panose="02040503050406030204" pitchFamily="18" charset="0"/>
                            <a:cs typeface="Arial" charset="0"/>
                          </a:rPr>
                        </m:ctrlPr>
                      </m:sSupPr>
                      <m:e>
                        <m:r>
                          <a:rPr lang="de-CH" sz="1800" i="1" dirty="0" smtClean="0">
                            <a:solidFill>
                              <a:schemeClr val="accent1">
                                <a:lumMod val="20000"/>
                                <a:lumOff val="80000"/>
                              </a:schemeClr>
                            </a:solidFill>
                            <a:latin typeface="Cambria Math" panose="02040503050406030204" pitchFamily="18" charset="0"/>
                            <a:cs typeface="Arial" charset="0"/>
                          </a:rPr>
                          <m:t>𝑒</m:t>
                        </m:r>
                      </m:e>
                      <m:sup>
                        <m:r>
                          <a:rPr lang="de-CH" sz="1800" i="1" dirty="0" smtClean="0">
                            <a:solidFill>
                              <a:schemeClr val="accent1">
                                <a:lumMod val="20000"/>
                                <a:lumOff val="80000"/>
                              </a:schemeClr>
                            </a:solidFill>
                            <a:latin typeface="Cambria Math" panose="02040503050406030204" pitchFamily="18" charset="0"/>
                            <a:cs typeface="Arial" charset="0"/>
                          </a:rPr>
                          <m:t>+</m:t>
                        </m:r>
                      </m:sup>
                    </m:sSup>
                  </m:oMath>
                </a14:m>
                <a:r>
                  <a:rPr lang="de-CH" sz="1800" dirty="0">
                    <a:solidFill>
                      <a:schemeClr val="accent1">
                        <a:lumMod val="20000"/>
                        <a:lumOff val="80000"/>
                      </a:schemeClr>
                    </a:solidFill>
                    <a:cs typeface="Arial" charset="0"/>
                  </a:rPr>
                  <a:t> in 1250 </a:t>
                </a:r>
                <a:r>
                  <a:rPr lang="de-CH" sz="1800" dirty="0" err="1">
                    <a:solidFill>
                      <a:schemeClr val="accent1">
                        <a:lumMod val="20000"/>
                        <a:lumOff val="80000"/>
                      </a:schemeClr>
                    </a:solidFill>
                    <a:cs typeface="Arial" charset="0"/>
                  </a:rPr>
                  <a:t>detected</a:t>
                </a:r>
                <a:r>
                  <a:rPr lang="de-CH" sz="1800" dirty="0">
                    <a:solidFill>
                      <a:schemeClr val="accent1">
                        <a:lumMod val="20000"/>
                        <a:lumOff val="80000"/>
                      </a:schemeClr>
                    </a:solidFill>
                    <a:cs typeface="Arial" charset="0"/>
                  </a:rPr>
                  <a:t> </a:t>
                </a:r>
                <a14:m>
                  <m:oMath xmlns:m="http://schemas.openxmlformats.org/officeDocument/2006/math">
                    <m:sSup>
                      <m:sSupPr>
                        <m:ctrlPr>
                          <a:rPr lang="en-US" sz="1800" i="1" smtClean="0">
                            <a:solidFill>
                              <a:schemeClr val="accent1">
                                <a:lumMod val="20000"/>
                                <a:lumOff val="80000"/>
                              </a:schemeClr>
                            </a:solidFill>
                            <a:latin typeface="Cambria Math" panose="02040503050406030204" pitchFamily="18" charset="0"/>
                            <a:cs typeface="Arial" charset="0"/>
                          </a:rPr>
                        </m:ctrlPr>
                      </m:sSupPr>
                      <m:e>
                        <m:r>
                          <a:rPr lang="en-US" sz="1800" i="1" smtClean="0">
                            <a:solidFill>
                              <a:schemeClr val="accent1">
                                <a:lumMod val="20000"/>
                                <a:lumOff val="80000"/>
                              </a:schemeClr>
                            </a:solidFill>
                            <a:latin typeface="Cambria Math" panose="02040503050406030204" pitchFamily="18" charset="0"/>
                            <a:cs typeface="Arial" charset="0"/>
                          </a:rPr>
                          <m:t>𝜇</m:t>
                        </m:r>
                      </m:e>
                      <m:sup>
                        <m:r>
                          <a:rPr lang="en-US" sz="1800" i="1" smtClean="0">
                            <a:solidFill>
                              <a:schemeClr val="accent1">
                                <a:lumMod val="20000"/>
                                <a:lumOff val="80000"/>
                              </a:schemeClr>
                            </a:solidFill>
                            <a:latin typeface="Cambria Math" panose="02040503050406030204" pitchFamily="18" charset="0"/>
                            <a:cs typeface="Arial" charset="0"/>
                          </a:rPr>
                          <m:t>+</m:t>
                        </m:r>
                      </m:sup>
                    </m:sSup>
                  </m:oMath>
                </a14:m>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lvl="1">
                  <a:buClr>
                    <a:schemeClr val="accent1">
                      <a:lumMod val="20000"/>
                      <a:lumOff val="80000"/>
                    </a:schemeClr>
                  </a:buClr>
                </a:pPr>
                <a:endParaRPr lang="de-CH" sz="1800" dirty="0">
                  <a:solidFill>
                    <a:schemeClr val="accent1">
                      <a:lumMod val="20000"/>
                      <a:lumOff val="80000"/>
                    </a:schemeClr>
                  </a:solidFill>
                  <a:cs typeface="Arial" charset="0"/>
                </a:endParaRPr>
              </a:p>
            </p:txBody>
          </p:sp>
        </mc:Choice>
        <mc:Fallback xmlns="">
          <p:sp>
            <p:nvSpPr>
              <p:cNvPr id="6" name="Content Placeholder 1">
                <a:extLst>
                  <a:ext uri="{FF2B5EF4-FFF2-40B4-BE49-F238E27FC236}">
                    <a16:creationId xmlns:a16="http://schemas.microsoft.com/office/drawing/2014/main" id="{3FD514CA-E307-EEDE-BE3C-4EDF83D80736}"/>
                  </a:ext>
                </a:extLst>
              </p:cNvPr>
              <p:cNvSpPr txBox="1">
                <a:spLocks noRot="1" noChangeAspect="1" noMove="1" noResize="1" noEditPoints="1" noAdjustHandles="1" noChangeArrowheads="1" noChangeShapeType="1" noTextEdit="1"/>
              </p:cNvSpPr>
              <p:nvPr/>
            </p:nvSpPr>
            <p:spPr>
              <a:xfrm>
                <a:off x="176110" y="2278932"/>
                <a:ext cx="4338164" cy="3468694"/>
              </a:xfrm>
              <a:prstGeom prst="rect">
                <a:avLst/>
              </a:prstGeom>
              <a:blipFill>
                <a:blip r:embed="rId3"/>
                <a:stretch>
                  <a:fillRect t="-2109"/>
                </a:stretch>
              </a:blipFill>
            </p:spPr>
            <p:txBody>
              <a:bodyPr/>
              <a:lstStyle/>
              <a:p>
                <a:r>
                  <a:rPr lang="de-CH">
                    <a:noFill/>
                  </a:rPr>
                  <a:t> </a:t>
                </a:r>
              </a:p>
            </p:txBody>
          </p:sp>
        </mc:Fallback>
      </mc:AlternateContent>
      <p:pic>
        <p:nvPicPr>
          <p:cNvPr id="4" name="Picture 3">
            <a:extLst>
              <a:ext uri="{FF2B5EF4-FFF2-40B4-BE49-F238E27FC236}">
                <a16:creationId xmlns:a16="http://schemas.microsoft.com/office/drawing/2014/main" id="{DFE857D7-1148-F13D-6FA7-3F8A291B09F1}"/>
              </a:ext>
            </a:extLst>
          </p:cNvPr>
          <p:cNvPicPr>
            <a:picLocks noChangeAspect="1"/>
          </p:cNvPicPr>
          <p:nvPr/>
        </p:nvPicPr>
        <p:blipFill rotWithShape="1">
          <a:blip r:embed="rId4">
            <a:extLst>
              <a:ext uri="{28A0092B-C50C-407E-A947-70E740481C1C}">
                <a14:useLocalDpi xmlns:a14="http://schemas.microsoft.com/office/drawing/2010/main" val="0"/>
              </a:ext>
            </a:extLst>
          </a:blip>
          <a:srcRect l="5551" t="20283" r="8581"/>
          <a:stretch/>
        </p:blipFill>
        <p:spPr>
          <a:xfrm>
            <a:off x="3257304" y="4450034"/>
            <a:ext cx="2843867" cy="237707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DE69BDF-0D9B-F1FC-4A73-0CD8899E67D3}"/>
              </a:ext>
            </a:extLst>
          </p:cNvPr>
          <p:cNvPicPr>
            <a:picLocks noChangeAspect="1"/>
          </p:cNvPicPr>
          <p:nvPr/>
        </p:nvPicPr>
        <p:blipFill rotWithShape="1">
          <a:blip r:embed="rId5">
            <a:extLst>
              <a:ext uri="{28A0092B-C50C-407E-A947-70E740481C1C}">
                <a14:useLocalDpi xmlns:a14="http://schemas.microsoft.com/office/drawing/2010/main" val="0"/>
              </a:ext>
            </a:extLst>
          </a:blip>
          <a:srcRect t="20458" r="7171"/>
          <a:stretch/>
        </p:blipFill>
        <p:spPr>
          <a:xfrm>
            <a:off x="8285109" y="4358785"/>
            <a:ext cx="3081166" cy="2377071"/>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EFB1E385-EB53-B1E3-4301-87E05BBC07F2}"/>
              </a:ext>
            </a:extLst>
          </p:cNvPr>
          <p:cNvPicPr>
            <a:picLocks noChangeAspect="1"/>
          </p:cNvPicPr>
          <p:nvPr/>
        </p:nvPicPr>
        <p:blipFill rotWithShape="1">
          <a:blip r:embed="rId6">
            <a:extLst>
              <a:ext uri="{28A0092B-C50C-407E-A947-70E740481C1C}">
                <a14:useLocalDpi xmlns:a14="http://schemas.microsoft.com/office/drawing/2010/main" val="0"/>
              </a:ext>
            </a:extLst>
          </a:blip>
          <a:srcRect l="2575" t="20632" r="6230"/>
          <a:stretch/>
        </p:blipFill>
        <p:spPr>
          <a:xfrm>
            <a:off x="8285109" y="1859571"/>
            <a:ext cx="3081166" cy="2377071"/>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EF84B946-B27A-5FC8-12CA-ED6A3BAFB616}"/>
              </a:ext>
            </a:extLst>
          </p:cNvPr>
          <p:cNvPicPr>
            <a:picLocks noChangeAspect="1"/>
          </p:cNvPicPr>
          <p:nvPr/>
        </p:nvPicPr>
        <p:blipFill rotWithShape="1">
          <a:blip r:embed="rId7">
            <a:extLst>
              <a:ext uri="{28A0092B-C50C-407E-A947-70E740481C1C}">
                <a14:useLocalDpi xmlns:a14="http://schemas.microsoft.com/office/drawing/2010/main" val="0"/>
              </a:ext>
            </a:extLst>
          </a:blip>
          <a:srcRect l="3358" t="21328" r="8267"/>
          <a:stretch/>
        </p:blipFill>
        <p:spPr>
          <a:xfrm>
            <a:off x="222521" y="4358785"/>
            <a:ext cx="2965749" cy="2377071"/>
          </a:xfrm>
          <a:prstGeom prst="rect">
            <a:avLst/>
          </a:prstGeom>
        </p:spPr>
      </p:pic>
      <p:cxnSp>
        <p:nvCxnSpPr>
          <p:cNvPr id="13" name="Straight Arrow Connector 12">
            <a:extLst>
              <a:ext uri="{FF2B5EF4-FFF2-40B4-BE49-F238E27FC236}">
                <a16:creationId xmlns:a16="http://schemas.microsoft.com/office/drawing/2014/main" id="{145410BB-EC69-1EA2-5603-D8E9FE96B72C}"/>
              </a:ext>
            </a:extLst>
          </p:cNvPr>
          <p:cNvCxnSpPr>
            <a:cxnSpLocks/>
          </p:cNvCxnSpPr>
          <p:nvPr/>
        </p:nvCxnSpPr>
        <p:spPr bwMode="auto">
          <a:xfrm>
            <a:off x="4912609" y="5928894"/>
            <a:ext cx="2323548" cy="56580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2578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4F01-A543-21C5-5C39-2DF3D2024865}"/>
              </a:ext>
            </a:extLst>
          </p:cNvPr>
          <p:cNvSpPr>
            <a:spLocks noGrp="1"/>
          </p:cNvSpPr>
          <p:nvPr>
            <p:ph type="title"/>
          </p:nvPr>
        </p:nvSpPr>
        <p:spPr/>
        <p:txBody>
          <a:bodyPr/>
          <a:lstStyle/>
          <a:p>
            <a:r>
              <a:rPr lang="de-CH" dirty="0" err="1"/>
              <a:t>Full</a:t>
            </a:r>
            <a:r>
              <a:rPr lang="de-CH" dirty="0"/>
              <a:t> </a:t>
            </a:r>
            <a:r>
              <a:rPr lang="de-CH" dirty="0" err="1"/>
              <a:t>simulation</a:t>
            </a:r>
            <a:r>
              <a:rPr lang="de-CH" dirty="0"/>
              <a:t> </a:t>
            </a:r>
            <a:r>
              <a:rPr lang="de-CH" dirty="0" err="1"/>
              <a:t>for</a:t>
            </a:r>
            <a:r>
              <a:rPr lang="de-CH" dirty="0"/>
              <a:t> </a:t>
            </a:r>
            <a:r>
              <a:rPr lang="de-CH" dirty="0" err="1"/>
              <a:t>muons</a:t>
            </a:r>
            <a:r>
              <a:rPr lang="de-CH" dirty="0"/>
              <a:t> @ 125 MeV/c </a:t>
            </a:r>
          </a:p>
        </p:txBody>
      </p:sp>
      <p:pic>
        <p:nvPicPr>
          <p:cNvPr id="5" name="Content Placeholder 4">
            <a:extLst>
              <a:ext uri="{FF2B5EF4-FFF2-40B4-BE49-F238E27FC236}">
                <a16:creationId xmlns:a16="http://schemas.microsoft.com/office/drawing/2014/main" id="{5A4C6F84-539A-4375-D8E3-D3326AFAB0D6}"/>
              </a:ext>
            </a:extLst>
          </p:cNvPr>
          <p:cNvPicPr>
            <a:picLocks noGrp="1" noChangeAspect="1"/>
          </p:cNvPicPr>
          <p:nvPr>
            <p:ph idx="1"/>
          </p:nvPr>
        </p:nvPicPr>
        <p:blipFill>
          <a:blip r:embed="rId2"/>
          <a:stretch>
            <a:fillRect/>
          </a:stretch>
        </p:blipFill>
        <p:spPr>
          <a:xfrm>
            <a:off x="176110" y="845216"/>
            <a:ext cx="9909544" cy="6012784"/>
          </a:xfrm>
        </p:spPr>
      </p:pic>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3FD514CA-E307-EEDE-BE3C-4EDF83D80736}"/>
                  </a:ext>
                </a:extLst>
              </p:cNvPr>
              <p:cNvSpPr txBox="1">
                <a:spLocks/>
              </p:cNvSpPr>
              <p:nvPr/>
            </p:nvSpPr>
            <p:spPr>
              <a:xfrm>
                <a:off x="176110" y="2278932"/>
                <a:ext cx="4338164" cy="3468694"/>
              </a:xfrm>
              <a:prstGeom prst="rect">
                <a:avLst/>
              </a:prstGeom>
              <a:noFill/>
            </p:spPr>
            <p:txBody>
              <a:bodyPr wrap="square" lIns="0" tIns="0" rIns="0" bIns="0" rtlCol="0">
                <a:noAutofit/>
              </a:bodyPr>
              <a:lstStyle>
                <a:lvl1pPr marL="237050" indent="-237050" algn="l" rtl="0" eaLnBrk="1" fontAlgn="base" hangingPunct="1">
                  <a:lnSpc>
                    <a:spcPct val="110000"/>
                  </a:lnSpc>
                  <a:spcBef>
                    <a:spcPct val="0"/>
                  </a:spcBef>
                  <a:spcAft>
                    <a:spcPct val="0"/>
                  </a:spcAft>
                  <a:buClr>
                    <a:schemeClr val="tx1"/>
                  </a:buClr>
                  <a:buFont typeface="Arial" panose="020B0604020202020204" pitchFamily="34" charset="0"/>
                  <a:buChar char="•"/>
                  <a:defRPr sz="2267" kern="1200" spc="0" baseline="0">
                    <a:solidFill>
                      <a:schemeClr val="tx1"/>
                    </a:solidFill>
                    <a:latin typeface="Humanst521 Lt BT" panose="020B0402020204020304" pitchFamily="34" charset="0"/>
                    <a:ea typeface="+mn-ea"/>
                    <a:cs typeface="+mn-cs"/>
                  </a:defRPr>
                </a:lvl1pPr>
                <a:lvl2pPr marL="474097" indent="-23705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2267" kern="1200" spc="0" baseline="0">
                    <a:solidFill>
                      <a:schemeClr val="tx1"/>
                    </a:solidFill>
                    <a:latin typeface="Humanst521 Lt BT" panose="020B0402020204020304" pitchFamily="34" charset="0"/>
                    <a:ea typeface="+mn-ea"/>
                    <a:cs typeface="+mn-cs"/>
                  </a:defRPr>
                </a:lvl2pPr>
                <a:lvl3pPr marL="474097" indent="245517" algn="l" rtl="0" eaLnBrk="1" fontAlgn="base" hangingPunct="1">
                  <a:lnSpc>
                    <a:spcPct val="110000"/>
                  </a:lnSpc>
                  <a:spcBef>
                    <a:spcPct val="0"/>
                  </a:spcBef>
                  <a:spcAft>
                    <a:spcPct val="0"/>
                  </a:spcAft>
                  <a:buFont typeface="Symbol" panose="05050102010706020507" pitchFamily="18" charset="2"/>
                  <a:buChar char="-"/>
                  <a:defRPr sz="2267" spc="0" baseline="0">
                    <a:solidFill>
                      <a:schemeClr val="tx1"/>
                    </a:solidFill>
                    <a:latin typeface="Humanst521 Lt BT" panose="020B0402020204020304" pitchFamily="34" charset="0"/>
                    <a:ea typeface="ＭＳ Ｐゴシック" charset="-128"/>
                    <a:cs typeface="ＭＳ Ｐゴシック" charset="-128"/>
                  </a:defRPr>
                </a:lvl3pPr>
                <a:lvl4pPr marL="956663" indent="-237050" algn="l" rtl="0" eaLnBrk="1" fontAlgn="base" hangingPunct="1">
                  <a:lnSpc>
                    <a:spcPct val="110000"/>
                  </a:lnSpc>
                  <a:spcBef>
                    <a:spcPct val="0"/>
                  </a:spcBef>
                  <a:spcAft>
                    <a:spcPct val="0"/>
                  </a:spcAft>
                  <a:buFont typeface="Symbol" panose="05050102010706020507" pitchFamily="18" charset="2"/>
                  <a:buChar char="-"/>
                  <a:defRPr sz="2267" kern="1200" spc="0" baseline="0">
                    <a:solidFill>
                      <a:schemeClr val="tx1"/>
                    </a:solidFill>
                    <a:latin typeface="Humanst521 Lt BT" panose="020B0402020204020304" pitchFamily="34" charset="0"/>
                    <a:ea typeface="ＭＳ Ｐゴシック" charset="0"/>
                    <a:cs typeface="ＭＳ Ｐゴシック" charset="0"/>
                  </a:defRPr>
                </a:lvl4pPr>
                <a:lvl5pPr marL="1193711" indent="-237050" algn="l" rtl="0" eaLnBrk="1" fontAlgn="base" hangingPunct="1">
                  <a:lnSpc>
                    <a:spcPct val="110000"/>
                  </a:lnSpc>
                  <a:spcBef>
                    <a:spcPct val="0"/>
                  </a:spcBef>
                  <a:spcAft>
                    <a:spcPct val="0"/>
                  </a:spcAft>
                  <a:buFont typeface="Symbol" panose="05050102010706020507" pitchFamily="18" charset="2"/>
                  <a:buChar char="-"/>
                  <a:defRPr sz="2267" kern="1200" spc="0" baseline="0">
                    <a:solidFill>
                      <a:schemeClr val="tx1"/>
                    </a:solidFill>
                    <a:latin typeface="Humanst521 Lt BT" panose="020B0402020204020304" pitchFamily="34" charset="0"/>
                    <a:ea typeface="+mn-ea"/>
                    <a:cs typeface="ＭＳ Ｐゴシック" charset="0"/>
                  </a:defRPr>
                </a:lvl5pPr>
                <a:lvl6pPr marL="1432878" indent="-239167"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6pPr>
                <a:lvl7pPr marL="1676275" indent="-243399"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7pPr>
                <a:lvl8pPr marL="1915440" indent="-239167"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8pPr>
                <a:lvl9pPr marL="2152490" indent="-237050" algn="l" rtl="0" eaLnBrk="1" fontAlgn="base" hangingPunct="1">
                  <a:lnSpc>
                    <a:spcPct val="110000"/>
                  </a:lnSpc>
                  <a:spcBef>
                    <a:spcPct val="0"/>
                  </a:spcBef>
                  <a:spcAft>
                    <a:spcPct val="0"/>
                  </a:spcAft>
                  <a:buFont typeface="Symbol" panose="05050102010706020507" pitchFamily="18" charset="2"/>
                  <a:buChar char="-"/>
                  <a:defRPr sz="2267">
                    <a:solidFill>
                      <a:schemeClr val="tx1"/>
                    </a:solidFill>
                    <a:latin typeface="Humanst521 Lt BT" panose="020B0402020204020304" pitchFamily="34" charset="0"/>
                    <a:ea typeface="+mn-ea"/>
                  </a:defRPr>
                </a:lvl9pPr>
              </a:lstStyle>
              <a:p>
                <a:pPr marL="237047" lvl="1" indent="0">
                  <a:buClr>
                    <a:schemeClr val="accent1">
                      <a:lumMod val="20000"/>
                      <a:lumOff val="80000"/>
                    </a:schemeClr>
                  </a:buClr>
                  <a:buFont typeface="Symbol" panose="05050102010706020507" pitchFamily="18" charset="2"/>
                  <a:buNone/>
                </a:pPr>
                <a:r>
                  <a:rPr lang="de-CH" sz="1800" dirty="0">
                    <a:solidFill>
                      <a:schemeClr val="accent1">
                        <a:lumMod val="20000"/>
                        <a:lumOff val="80000"/>
                      </a:schemeClr>
                    </a:solidFill>
                    <a:cs typeface="Arial" charset="0"/>
                  </a:rPr>
                  <a:t>In 200000 </a:t>
                </a:r>
                <a:r>
                  <a:rPr lang="de-CH" sz="1800" dirty="0" err="1">
                    <a:solidFill>
                      <a:schemeClr val="accent1">
                        <a:lumMod val="20000"/>
                        <a:lumOff val="80000"/>
                      </a:schemeClr>
                    </a:solidFill>
                    <a:cs typeface="Arial" charset="0"/>
                  </a:rPr>
                  <a:t>pions</a:t>
                </a:r>
                <a:r>
                  <a:rPr lang="de-CH" sz="1800" dirty="0">
                    <a:solidFill>
                      <a:schemeClr val="accent1">
                        <a:lumMod val="20000"/>
                        <a:lumOff val="80000"/>
                      </a:schemeClr>
                    </a:solidFill>
                    <a:cs typeface="Arial" charset="0"/>
                  </a:rPr>
                  <a:t>:</a:t>
                </a: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r>
                  <a:rPr lang="de-CH" sz="1800" dirty="0">
                    <a:solidFill>
                      <a:schemeClr val="accent1">
                        <a:lumMod val="20000"/>
                        <a:lumOff val="80000"/>
                      </a:schemeClr>
                    </a:solidFill>
                    <a:cs typeface="Arial" charset="0"/>
                  </a:rPr>
                  <a:t>About </a:t>
                </a:r>
                <a:r>
                  <a:rPr lang="de-CH" sz="1800" dirty="0" err="1">
                    <a:solidFill>
                      <a:schemeClr val="accent1">
                        <a:lumMod val="20000"/>
                        <a:lumOff val="80000"/>
                      </a:schemeClr>
                    </a:solidFill>
                    <a:cs typeface="Arial" charset="0"/>
                  </a:rPr>
                  <a:t>four</a:t>
                </a:r>
                <a:r>
                  <a:rPr lang="de-CH" sz="1800" dirty="0">
                    <a:solidFill>
                      <a:schemeClr val="accent1">
                        <a:lumMod val="20000"/>
                        <a:lumOff val="80000"/>
                      </a:schemeClr>
                    </a:solidFill>
                    <a:cs typeface="Arial" charset="0"/>
                  </a:rPr>
                  <a:t> </a:t>
                </a:r>
                <a14:m>
                  <m:oMath xmlns:m="http://schemas.openxmlformats.org/officeDocument/2006/math">
                    <m:sSup>
                      <m:sSupPr>
                        <m:ctrlPr>
                          <a:rPr lang="en-US" sz="1800" i="1" dirty="0" smtClean="0">
                            <a:solidFill>
                              <a:schemeClr val="accent1">
                                <a:lumMod val="20000"/>
                                <a:lumOff val="80000"/>
                              </a:schemeClr>
                            </a:solidFill>
                            <a:latin typeface="Cambria Math" panose="02040503050406030204" pitchFamily="18" charset="0"/>
                            <a:cs typeface="Arial" charset="0"/>
                          </a:rPr>
                        </m:ctrlPr>
                      </m:sSupPr>
                      <m:e>
                        <m:r>
                          <a:rPr lang="de-CH" sz="1800" i="1" dirty="0" smtClean="0">
                            <a:solidFill>
                              <a:schemeClr val="accent1">
                                <a:lumMod val="20000"/>
                                <a:lumOff val="80000"/>
                              </a:schemeClr>
                            </a:solidFill>
                            <a:latin typeface="Cambria Math" panose="02040503050406030204" pitchFamily="18" charset="0"/>
                            <a:cs typeface="Arial" charset="0"/>
                          </a:rPr>
                          <m:t>𝑒</m:t>
                        </m:r>
                      </m:e>
                      <m:sup>
                        <m:r>
                          <a:rPr lang="de-CH" sz="1800" i="1" dirty="0" smtClean="0">
                            <a:solidFill>
                              <a:schemeClr val="accent1">
                                <a:lumMod val="20000"/>
                                <a:lumOff val="80000"/>
                              </a:schemeClr>
                            </a:solidFill>
                            <a:latin typeface="Cambria Math" panose="02040503050406030204" pitchFamily="18" charset="0"/>
                            <a:cs typeface="Arial" charset="0"/>
                          </a:rPr>
                          <m:t>+</m:t>
                        </m:r>
                      </m:sup>
                    </m:sSup>
                  </m:oMath>
                </a14:m>
                <a:r>
                  <a:rPr lang="de-CH" sz="1800" dirty="0">
                    <a:solidFill>
                      <a:schemeClr val="accent1">
                        <a:lumMod val="20000"/>
                        <a:lumOff val="80000"/>
                      </a:schemeClr>
                    </a:solidFill>
                    <a:cs typeface="Arial" charset="0"/>
                  </a:rPr>
                  <a:t> in 1250 </a:t>
                </a:r>
                <a:r>
                  <a:rPr lang="de-CH" sz="1800" dirty="0" err="1">
                    <a:solidFill>
                      <a:schemeClr val="accent1">
                        <a:lumMod val="20000"/>
                        <a:lumOff val="80000"/>
                      </a:schemeClr>
                    </a:solidFill>
                    <a:cs typeface="Arial" charset="0"/>
                  </a:rPr>
                  <a:t>detected</a:t>
                </a:r>
                <a:r>
                  <a:rPr lang="de-CH" sz="1800" dirty="0">
                    <a:solidFill>
                      <a:schemeClr val="accent1">
                        <a:lumMod val="20000"/>
                        <a:lumOff val="80000"/>
                      </a:schemeClr>
                    </a:solidFill>
                    <a:cs typeface="Arial" charset="0"/>
                  </a:rPr>
                  <a:t> </a:t>
                </a:r>
                <a14:m>
                  <m:oMath xmlns:m="http://schemas.openxmlformats.org/officeDocument/2006/math">
                    <m:sSup>
                      <m:sSupPr>
                        <m:ctrlPr>
                          <a:rPr lang="en-US" sz="1800" i="1" smtClean="0">
                            <a:solidFill>
                              <a:schemeClr val="accent1">
                                <a:lumMod val="20000"/>
                                <a:lumOff val="80000"/>
                              </a:schemeClr>
                            </a:solidFill>
                            <a:latin typeface="Cambria Math" panose="02040503050406030204" pitchFamily="18" charset="0"/>
                            <a:cs typeface="Arial" charset="0"/>
                          </a:rPr>
                        </m:ctrlPr>
                      </m:sSupPr>
                      <m:e>
                        <m:r>
                          <a:rPr lang="en-US" sz="1800" i="1" smtClean="0">
                            <a:solidFill>
                              <a:schemeClr val="accent1">
                                <a:lumMod val="20000"/>
                                <a:lumOff val="80000"/>
                              </a:schemeClr>
                            </a:solidFill>
                            <a:latin typeface="Cambria Math" panose="02040503050406030204" pitchFamily="18" charset="0"/>
                            <a:cs typeface="Arial" charset="0"/>
                          </a:rPr>
                          <m:t>𝜇</m:t>
                        </m:r>
                      </m:e>
                      <m:sup>
                        <m:r>
                          <a:rPr lang="en-US" sz="1800" i="1" smtClean="0">
                            <a:solidFill>
                              <a:schemeClr val="accent1">
                                <a:lumMod val="20000"/>
                                <a:lumOff val="80000"/>
                              </a:schemeClr>
                            </a:solidFill>
                            <a:latin typeface="Cambria Math" panose="02040503050406030204" pitchFamily="18" charset="0"/>
                            <a:cs typeface="Arial" charset="0"/>
                          </a:rPr>
                          <m:t>+</m:t>
                        </m:r>
                      </m:sup>
                    </m:sSup>
                  </m:oMath>
                </a14:m>
                <a:endParaRPr lang="de-CH" sz="1800" dirty="0">
                  <a:solidFill>
                    <a:schemeClr val="accent1">
                      <a:lumMod val="20000"/>
                      <a:lumOff val="80000"/>
                    </a:schemeClr>
                  </a:solidFill>
                  <a:cs typeface="Arial" charset="0"/>
                </a:endParaRPr>
              </a:p>
              <a:p>
                <a:pPr lvl="1">
                  <a:buClr>
                    <a:schemeClr val="accent1">
                      <a:lumMod val="20000"/>
                      <a:lumOff val="80000"/>
                    </a:schemeClr>
                  </a:buClr>
                  <a:buFontTx/>
                  <a:buChar char="-"/>
                </a:pPr>
                <a:r>
                  <a:rPr lang="de-CH" sz="1800" dirty="0">
                    <a:solidFill>
                      <a:schemeClr val="accent1">
                        <a:lumMod val="20000"/>
                        <a:lumOff val="80000"/>
                      </a:schemeClr>
                    </a:solidFill>
                    <a:cs typeface="Arial" charset="0"/>
                  </a:rPr>
                  <a:t>Further </a:t>
                </a:r>
                <a:r>
                  <a:rPr lang="de-CH" sz="1800" dirty="0" err="1">
                    <a:solidFill>
                      <a:schemeClr val="accent1">
                        <a:lumMod val="20000"/>
                        <a:lumOff val="80000"/>
                      </a:schemeClr>
                    </a:solidFill>
                    <a:cs typeface="Arial" charset="0"/>
                  </a:rPr>
                  <a:t>improvement</a:t>
                </a:r>
                <a:r>
                  <a:rPr lang="de-CH" sz="1800" dirty="0">
                    <a:solidFill>
                      <a:schemeClr val="accent1">
                        <a:lumMod val="20000"/>
                        <a:lumOff val="80000"/>
                      </a:schemeClr>
                    </a:solidFill>
                    <a:cs typeface="Arial" charset="0"/>
                  </a:rPr>
                  <a:t> </a:t>
                </a:r>
                <a:r>
                  <a:rPr lang="de-CH" sz="1800" dirty="0" err="1">
                    <a:solidFill>
                      <a:schemeClr val="accent1">
                        <a:lumMod val="20000"/>
                        <a:lumOff val="80000"/>
                      </a:schemeClr>
                    </a:solidFill>
                    <a:cs typeface="Arial" charset="0"/>
                  </a:rPr>
                  <a:t>using</a:t>
                </a:r>
                <a:r>
                  <a:rPr lang="de-CH" sz="1800" dirty="0">
                    <a:solidFill>
                      <a:schemeClr val="accent1">
                        <a:lumMod val="20000"/>
                        <a:lumOff val="80000"/>
                      </a:schemeClr>
                    </a:solidFill>
                    <a:cs typeface="Arial" charset="0"/>
                  </a:rPr>
                  <a:t> </a:t>
                </a:r>
                <a:r>
                  <a:rPr lang="de-CH" sz="1800" dirty="0" err="1">
                    <a:solidFill>
                      <a:schemeClr val="accent1">
                        <a:lumMod val="20000"/>
                        <a:lumOff val="80000"/>
                      </a:schemeClr>
                    </a:solidFill>
                    <a:cs typeface="Arial" charset="0"/>
                  </a:rPr>
                  <a:t>field</a:t>
                </a:r>
                <a:r>
                  <a:rPr lang="de-CH" sz="1800" dirty="0">
                    <a:solidFill>
                      <a:schemeClr val="accent1">
                        <a:lumMod val="20000"/>
                        <a:lumOff val="80000"/>
                      </a:schemeClr>
                    </a:solidFill>
                    <a:cs typeface="Arial" charset="0"/>
                  </a:rPr>
                  <a:t> </a:t>
                </a:r>
                <a:r>
                  <a:rPr lang="de-CH" sz="1800" dirty="0" err="1">
                    <a:solidFill>
                      <a:schemeClr val="accent1">
                        <a:lumMod val="20000"/>
                        <a:lumOff val="80000"/>
                      </a:schemeClr>
                    </a:solidFill>
                    <a:cs typeface="Arial" charset="0"/>
                  </a:rPr>
                  <a:t>maps</a:t>
                </a:r>
                <a:br>
                  <a:rPr lang="de-CH" sz="1800" dirty="0">
                    <a:solidFill>
                      <a:schemeClr val="accent1">
                        <a:lumMod val="20000"/>
                        <a:lumOff val="80000"/>
                      </a:schemeClr>
                    </a:solidFill>
                    <a:cs typeface="Arial" charset="0"/>
                  </a:rPr>
                </a:br>
                <a:r>
                  <a:rPr lang="de-CH" sz="1800" dirty="0" err="1">
                    <a:solidFill>
                      <a:schemeClr val="accent1">
                        <a:lumMod val="20000"/>
                        <a:lumOff val="80000"/>
                      </a:schemeClr>
                    </a:solidFill>
                    <a:cs typeface="Arial" charset="0"/>
                  </a:rPr>
                  <a:t>of</a:t>
                </a:r>
                <a:r>
                  <a:rPr lang="de-CH" sz="1800" dirty="0">
                    <a:solidFill>
                      <a:schemeClr val="accent1">
                        <a:lumMod val="20000"/>
                        <a:lumOff val="80000"/>
                      </a:schemeClr>
                    </a:solidFill>
                    <a:cs typeface="Arial" charset="0"/>
                  </a:rPr>
                  <a:t> ASK81 and ASK82</a:t>
                </a:r>
              </a:p>
              <a:p>
                <a:pPr lvl="1">
                  <a:buClr>
                    <a:schemeClr val="accent1">
                      <a:lumMod val="20000"/>
                      <a:lumOff val="80000"/>
                    </a:schemeClr>
                  </a:buClr>
                  <a:buFontTx/>
                  <a:buChar char="-"/>
                </a:pPr>
                <a:r>
                  <a:rPr lang="de-CH" sz="1800" dirty="0">
                    <a:solidFill>
                      <a:schemeClr val="accent1">
                        <a:lumMod val="20000"/>
                        <a:lumOff val="80000"/>
                      </a:schemeClr>
                    </a:solidFill>
                    <a:cs typeface="Arial" charset="0"/>
                  </a:rPr>
                  <a:t>Orientation </a:t>
                </a:r>
                <a:r>
                  <a:rPr lang="de-CH" sz="1800" dirty="0" err="1">
                    <a:solidFill>
                      <a:schemeClr val="accent1">
                        <a:lumMod val="20000"/>
                        <a:lumOff val="80000"/>
                      </a:schemeClr>
                    </a:solidFill>
                    <a:cs typeface="Arial" charset="0"/>
                  </a:rPr>
                  <a:t>of</a:t>
                </a:r>
                <a:r>
                  <a:rPr lang="de-CH" sz="1800" dirty="0">
                    <a:solidFill>
                      <a:schemeClr val="accent1">
                        <a:lumMod val="20000"/>
                        <a:lumOff val="80000"/>
                      </a:schemeClr>
                    </a:solidFill>
                    <a:cs typeface="Arial" charset="0"/>
                  </a:rPr>
                  <a:t> ASK 82 not </a:t>
                </a:r>
                <a:r>
                  <a:rPr lang="de-CH" sz="1800" dirty="0" err="1">
                    <a:solidFill>
                      <a:schemeClr val="accent1">
                        <a:lumMod val="20000"/>
                        <a:lumOff val="80000"/>
                      </a:schemeClr>
                    </a:solidFill>
                    <a:cs typeface="Arial" charset="0"/>
                  </a:rPr>
                  <a:t>yet</a:t>
                </a:r>
                <a:r>
                  <a:rPr lang="de-CH" sz="1800" dirty="0">
                    <a:solidFill>
                      <a:schemeClr val="accent1">
                        <a:lumMod val="20000"/>
                        <a:lumOff val="80000"/>
                      </a:schemeClr>
                    </a:solidFill>
                    <a:cs typeface="Arial" charset="0"/>
                  </a:rPr>
                  <a:t> </a:t>
                </a:r>
                <a:r>
                  <a:rPr lang="de-CH" sz="1800" dirty="0" err="1">
                    <a:solidFill>
                      <a:schemeClr val="accent1">
                        <a:lumMod val="20000"/>
                        <a:lumOff val="80000"/>
                      </a:schemeClr>
                    </a:solidFill>
                    <a:cs typeface="Arial" charset="0"/>
                  </a:rPr>
                  <a:t>decided</a:t>
                </a:r>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marL="237047" lvl="1" indent="0">
                  <a:buClr>
                    <a:schemeClr val="accent1">
                      <a:lumMod val="20000"/>
                      <a:lumOff val="80000"/>
                    </a:schemeClr>
                  </a:buClr>
                  <a:buFont typeface="Symbol" panose="05050102010706020507" pitchFamily="18" charset="2"/>
                  <a:buNone/>
                </a:pPr>
                <a:endParaRPr lang="de-CH" sz="1800" dirty="0">
                  <a:solidFill>
                    <a:schemeClr val="accent1">
                      <a:lumMod val="20000"/>
                      <a:lumOff val="80000"/>
                    </a:schemeClr>
                  </a:solidFill>
                  <a:cs typeface="Arial" charset="0"/>
                </a:endParaRPr>
              </a:p>
              <a:p>
                <a:pPr lvl="1">
                  <a:buClr>
                    <a:schemeClr val="accent1">
                      <a:lumMod val="20000"/>
                      <a:lumOff val="80000"/>
                    </a:schemeClr>
                  </a:buClr>
                </a:pPr>
                <a:endParaRPr lang="de-CH" sz="1800" dirty="0">
                  <a:solidFill>
                    <a:schemeClr val="accent1">
                      <a:lumMod val="20000"/>
                      <a:lumOff val="80000"/>
                    </a:schemeClr>
                  </a:solidFill>
                  <a:cs typeface="Arial" charset="0"/>
                </a:endParaRPr>
              </a:p>
            </p:txBody>
          </p:sp>
        </mc:Choice>
        <mc:Fallback xmlns="">
          <p:sp>
            <p:nvSpPr>
              <p:cNvPr id="6" name="Content Placeholder 1">
                <a:extLst>
                  <a:ext uri="{FF2B5EF4-FFF2-40B4-BE49-F238E27FC236}">
                    <a16:creationId xmlns:a16="http://schemas.microsoft.com/office/drawing/2014/main" id="{3FD514CA-E307-EEDE-BE3C-4EDF83D80736}"/>
                  </a:ext>
                </a:extLst>
              </p:cNvPr>
              <p:cNvSpPr txBox="1">
                <a:spLocks noRot="1" noChangeAspect="1" noMove="1" noResize="1" noEditPoints="1" noAdjustHandles="1" noChangeArrowheads="1" noChangeShapeType="1" noTextEdit="1"/>
              </p:cNvSpPr>
              <p:nvPr/>
            </p:nvSpPr>
            <p:spPr>
              <a:xfrm>
                <a:off x="176110" y="2278932"/>
                <a:ext cx="4338164" cy="3468694"/>
              </a:xfrm>
              <a:prstGeom prst="rect">
                <a:avLst/>
              </a:prstGeom>
              <a:blipFill>
                <a:blip r:embed="rId3"/>
                <a:stretch>
                  <a:fillRect t="-2109"/>
                </a:stretch>
              </a:blipFill>
            </p:spPr>
            <p:txBody>
              <a:bodyPr/>
              <a:lstStyle/>
              <a:p>
                <a:r>
                  <a:rPr lang="de-CH">
                    <a:noFill/>
                  </a:rPr>
                  <a:t> </a:t>
                </a:r>
              </a:p>
            </p:txBody>
          </p:sp>
        </mc:Fallback>
      </mc:AlternateContent>
      <p:pic>
        <p:nvPicPr>
          <p:cNvPr id="4" name="Picture 3">
            <a:extLst>
              <a:ext uri="{FF2B5EF4-FFF2-40B4-BE49-F238E27FC236}">
                <a16:creationId xmlns:a16="http://schemas.microsoft.com/office/drawing/2014/main" id="{DFE857D7-1148-F13D-6FA7-3F8A291B09F1}"/>
              </a:ext>
            </a:extLst>
          </p:cNvPr>
          <p:cNvPicPr>
            <a:picLocks noChangeAspect="1"/>
          </p:cNvPicPr>
          <p:nvPr/>
        </p:nvPicPr>
        <p:blipFill rotWithShape="1">
          <a:blip r:embed="rId4">
            <a:extLst>
              <a:ext uri="{28A0092B-C50C-407E-A947-70E740481C1C}">
                <a14:useLocalDpi xmlns:a14="http://schemas.microsoft.com/office/drawing/2010/main" val="0"/>
              </a:ext>
            </a:extLst>
          </a:blip>
          <a:srcRect l="5551" t="20283" r="8581"/>
          <a:stretch/>
        </p:blipFill>
        <p:spPr>
          <a:xfrm>
            <a:off x="3257304" y="4450034"/>
            <a:ext cx="2843867" cy="237707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DE69BDF-0D9B-F1FC-4A73-0CD8899E67D3}"/>
              </a:ext>
            </a:extLst>
          </p:cNvPr>
          <p:cNvPicPr>
            <a:picLocks noChangeAspect="1"/>
          </p:cNvPicPr>
          <p:nvPr/>
        </p:nvPicPr>
        <p:blipFill rotWithShape="1">
          <a:blip r:embed="rId5">
            <a:extLst>
              <a:ext uri="{28A0092B-C50C-407E-A947-70E740481C1C}">
                <a14:useLocalDpi xmlns:a14="http://schemas.microsoft.com/office/drawing/2010/main" val="0"/>
              </a:ext>
            </a:extLst>
          </a:blip>
          <a:srcRect t="20458" r="7171"/>
          <a:stretch/>
        </p:blipFill>
        <p:spPr>
          <a:xfrm>
            <a:off x="55530" y="4450035"/>
            <a:ext cx="3081166" cy="2377071"/>
          </a:xfrm>
          <a:prstGeom prst="rect">
            <a:avLst/>
          </a:prstGeom>
        </p:spPr>
      </p:pic>
      <p:cxnSp>
        <p:nvCxnSpPr>
          <p:cNvPr id="13" name="Straight Arrow Connector 12">
            <a:extLst>
              <a:ext uri="{FF2B5EF4-FFF2-40B4-BE49-F238E27FC236}">
                <a16:creationId xmlns:a16="http://schemas.microsoft.com/office/drawing/2014/main" id="{145410BB-EC69-1EA2-5603-D8E9FE96B72C}"/>
              </a:ext>
            </a:extLst>
          </p:cNvPr>
          <p:cNvCxnSpPr>
            <a:cxnSpLocks/>
          </p:cNvCxnSpPr>
          <p:nvPr/>
        </p:nvCxnSpPr>
        <p:spPr bwMode="auto">
          <a:xfrm>
            <a:off x="4912609" y="5928894"/>
            <a:ext cx="2323548" cy="56580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15" name="Picture 14" descr="A screenshot of a graph&#10;&#10;Description automatically generated">
            <a:extLst>
              <a:ext uri="{FF2B5EF4-FFF2-40B4-BE49-F238E27FC236}">
                <a16:creationId xmlns:a16="http://schemas.microsoft.com/office/drawing/2014/main" id="{3A0F52A2-EADB-856E-9972-9CA014166061}"/>
              </a:ext>
            </a:extLst>
          </p:cNvPr>
          <p:cNvPicPr>
            <a:picLocks noChangeAspect="1"/>
          </p:cNvPicPr>
          <p:nvPr/>
        </p:nvPicPr>
        <p:blipFill rotWithShape="1">
          <a:blip r:embed="rId6">
            <a:extLst>
              <a:ext uri="{28A0092B-C50C-407E-A947-70E740481C1C}">
                <a14:useLocalDpi xmlns:a14="http://schemas.microsoft.com/office/drawing/2010/main" val="0"/>
              </a:ext>
            </a:extLst>
          </a:blip>
          <a:srcRect l="6022" t="20980" r="8111"/>
          <a:stretch/>
        </p:blipFill>
        <p:spPr>
          <a:xfrm>
            <a:off x="7998188" y="3506598"/>
            <a:ext cx="3906320" cy="3236617"/>
          </a:xfrm>
          <a:prstGeom prst="rect">
            <a:avLst/>
          </a:prstGeom>
        </p:spPr>
      </p:pic>
    </p:spTree>
    <p:extLst>
      <p:ext uri="{BB962C8B-B14F-4D97-AF65-F5344CB8AC3E}">
        <p14:creationId xmlns:p14="http://schemas.microsoft.com/office/powerpoint/2010/main" val="3147592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153F-683A-ABF4-D9C4-F64690E4D1E6}"/>
              </a:ext>
            </a:extLst>
          </p:cNvPr>
          <p:cNvSpPr>
            <a:spLocks noGrp="1"/>
          </p:cNvSpPr>
          <p:nvPr>
            <p:ph type="title"/>
          </p:nvPr>
        </p:nvSpPr>
        <p:spPr/>
        <p:txBody>
          <a:bodyPr/>
          <a:lstStyle/>
          <a:p>
            <a:r>
              <a:rPr lang="de-CH" dirty="0"/>
              <a:t>muE1 </a:t>
            </a:r>
            <a:r>
              <a:rPr lang="de-CH" dirty="0" err="1"/>
              <a:t>muon</a:t>
            </a:r>
            <a:r>
              <a:rPr lang="de-CH" dirty="0"/>
              <a:t> </a:t>
            </a:r>
            <a:r>
              <a:rPr lang="de-CH" dirty="0" err="1"/>
              <a:t>phase</a:t>
            </a:r>
            <a:r>
              <a:rPr lang="de-CH" dirty="0"/>
              <a:t> </a:t>
            </a:r>
            <a:r>
              <a:rPr lang="de-CH" dirty="0" err="1"/>
              <a:t>space</a:t>
            </a:r>
            <a:r>
              <a:rPr lang="de-CH" dirty="0"/>
              <a:t> after </a:t>
            </a:r>
            <a:r>
              <a:rPr lang="de-CH" dirty="0" err="1"/>
              <a:t>solenoid</a:t>
            </a:r>
            <a:r>
              <a:rPr lang="de-CH" dirty="0"/>
              <a:t>?</a:t>
            </a:r>
          </a:p>
        </p:txBody>
      </p:sp>
      <p:sp>
        <p:nvSpPr>
          <p:cNvPr id="3" name="Content Placeholder 2">
            <a:extLst>
              <a:ext uri="{FF2B5EF4-FFF2-40B4-BE49-F238E27FC236}">
                <a16:creationId xmlns:a16="http://schemas.microsoft.com/office/drawing/2014/main" id="{B91BE07D-44C2-92A2-DC1A-E342ECFA8B77}"/>
              </a:ext>
            </a:extLst>
          </p:cNvPr>
          <p:cNvSpPr>
            <a:spLocks noGrp="1"/>
          </p:cNvSpPr>
          <p:nvPr>
            <p:ph idx="1"/>
          </p:nvPr>
        </p:nvSpPr>
        <p:spPr>
          <a:xfrm>
            <a:off x="873478" y="1003240"/>
            <a:ext cx="10322983" cy="4679951"/>
          </a:xfrm>
        </p:spPr>
        <p:txBody>
          <a:bodyPr/>
          <a:lstStyle/>
          <a:p>
            <a:r>
              <a:rPr lang="de-CH" dirty="0" err="1"/>
              <a:t>Current</a:t>
            </a:r>
            <a:r>
              <a:rPr lang="de-CH" dirty="0"/>
              <a:t> </a:t>
            </a:r>
            <a:r>
              <a:rPr lang="de-CH" dirty="0" err="1"/>
              <a:t>transport</a:t>
            </a:r>
            <a:r>
              <a:rPr lang="de-CH" dirty="0"/>
              <a:t> </a:t>
            </a:r>
            <a:r>
              <a:rPr lang="de-CH" dirty="0" err="1"/>
              <a:t>simulations</a:t>
            </a:r>
            <a:r>
              <a:rPr lang="de-CH" dirty="0"/>
              <a:t> </a:t>
            </a:r>
            <a:r>
              <a:rPr lang="de-CH" dirty="0" err="1"/>
              <a:t>assume</a:t>
            </a:r>
            <a:r>
              <a:rPr lang="de-CH" dirty="0"/>
              <a:t> a </a:t>
            </a:r>
            <a:r>
              <a:rPr lang="de-CH" dirty="0" err="1"/>
              <a:t>Gaussian</a:t>
            </a:r>
            <a:r>
              <a:rPr lang="de-CH" dirty="0"/>
              <a:t> </a:t>
            </a:r>
            <a:r>
              <a:rPr lang="de-CH" dirty="0" err="1"/>
              <a:t>distribution</a:t>
            </a:r>
            <a:r>
              <a:rPr lang="de-CH" dirty="0"/>
              <a:t> </a:t>
            </a:r>
            <a:r>
              <a:rPr lang="de-CH" dirty="0" err="1"/>
              <a:t>with</a:t>
            </a:r>
            <a:endParaRPr lang="de-CH" dirty="0"/>
          </a:p>
          <a:p>
            <a:endParaRPr lang="de-CH" dirty="0"/>
          </a:p>
          <a:p>
            <a:endParaRPr lang="de-CH" dirty="0"/>
          </a:p>
          <a:p>
            <a:r>
              <a:rPr lang="de-CH" dirty="0" err="1"/>
              <a:t>Simulations</a:t>
            </a:r>
            <a:r>
              <a:rPr lang="de-CH" dirty="0"/>
              <a:t> </a:t>
            </a:r>
            <a:r>
              <a:rPr lang="de-CH" dirty="0" err="1"/>
              <a:t>with</a:t>
            </a:r>
            <a:r>
              <a:rPr lang="de-CH" dirty="0"/>
              <a:t> </a:t>
            </a:r>
            <a:r>
              <a:rPr lang="de-CH" dirty="0" err="1"/>
              <a:t>gaussian</a:t>
            </a:r>
            <a:r>
              <a:rPr lang="de-CH" dirty="0"/>
              <a:t> </a:t>
            </a:r>
            <a:r>
              <a:rPr lang="de-CH" dirty="0" err="1"/>
              <a:t>injection</a:t>
            </a:r>
            <a:r>
              <a:rPr lang="de-CH" dirty="0"/>
              <a:t> </a:t>
            </a:r>
            <a:r>
              <a:rPr lang="de-CH" dirty="0" err="1"/>
              <a:t>phase</a:t>
            </a:r>
            <a:r>
              <a:rPr lang="de-CH" dirty="0"/>
              <a:t> </a:t>
            </a:r>
            <a:r>
              <a:rPr lang="de-CH" dirty="0" err="1"/>
              <a:t>space</a:t>
            </a:r>
            <a:r>
              <a:rPr lang="de-CH" dirty="0"/>
              <a:t> </a:t>
            </a:r>
            <a:r>
              <a:rPr lang="de-CH" dirty="0" err="1"/>
              <a:t>result</a:t>
            </a:r>
            <a:r>
              <a:rPr lang="de-CH" dirty="0"/>
              <a:t> in </a:t>
            </a:r>
            <a:r>
              <a:rPr lang="de-CH" dirty="0" err="1"/>
              <a:t>elliptic</a:t>
            </a:r>
            <a:br>
              <a:rPr lang="de-CH" dirty="0"/>
            </a:br>
            <a:r>
              <a:rPr lang="de-CH" dirty="0" err="1"/>
              <a:t>muon</a:t>
            </a:r>
            <a:r>
              <a:rPr lang="de-CH" dirty="0"/>
              <a:t> </a:t>
            </a:r>
            <a:r>
              <a:rPr lang="de-CH" dirty="0" err="1"/>
              <a:t>phase</a:t>
            </a:r>
            <a:r>
              <a:rPr lang="de-CH" dirty="0"/>
              <a:t> </a:t>
            </a:r>
            <a:r>
              <a:rPr lang="de-CH" dirty="0" err="1"/>
              <a:t>space</a:t>
            </a:r>
            <a:r>
              <a:rPr lang="de-CH" dirty="0"/>
              <a:t>.</a:t>
            </a:r>
          </a:p>
          <a:p>
            <a:r>
              <a:rPr lang="de-CH" dirty="0" err="1"/>
              <a:t>Simulated</a:t>
            </a:r>
            <a:r>
              <a:rPr lang="de-CH" dirty="0"/>
              <a:t> </a:t>
            </a:r>
            <a:r>
              <a:rPr lang="de-CH" dirty="0" err="1"/>
              <a:t>phase</a:t>
            </a:r>
            <a:r>
              <a:rPr lang="de-CH" dirty="0"/>
              <a:t> </a:t>
            </a:r>
            <a:r>
              <a:rPr lang="de-CH" dirty="0" err="1"/>
              <a:t>space</a:t>
            </a:r>
            <a:r>
              <a:rPr lang="de-CH" dirty="0"/>
              <a:t> </a:t>
            </a:r>
            <a:r>
              <a:rPr lang="de-CH" dirty="0" err="1"/>
              <a:t>from</a:t>
            </a:r>
            <a:r>
              <a:rPr lang="de-CH" dirty="0"/>
              <a:t> </a:t>
            </a:r>
            <a:r>
              <a:rPr lang="de-CH" dirty="0" err="1"/>
              <a:t>pion</a:t>
            </a:r>
            <a:r>
              <a:rPr lang="de-CH" dirty="0"/>
              <a:t> </a:t>
            </a:r>
            <a:r>
              <a:rPr lang="de-CH" dirty="0" err="1"/>
              <a:t>production</a:t>
            </a:r>
            <a:r>
              <a:rPr lang="de-CH" dirty="0"/>
              <a:t> not </a:t>
            </a:r>
            <a:r>
              <a:rPr lang="de-CH" dirty="0" err="1"/>
              <a:t>Gaussian</a:t>
            </a:r>
            <a:r>
              <a:rPr lang="de-CH" dirty="0"/>
              <a:t>!</a:t>
            </a:r>
          </a:p>
        </p:txBody>
      </p:sp>
      <p:pic>
        <p:nvPicPr>
          <p:cNvPr id="4" name="图片 27">
            <a:extLst>
              <a:ext uri="{FF2B5EF4-FFF2-40B4-BE49-F238E27FC236}">
                <a16:creationId xmlns:a16="http://schemas.microsoft.com/office/drawing/2014/main" id="{EA66BC3E-824B-E10F-7943-A9D5F32BDB15}"/>
              </a:ext>
            </a:extLst>
          </p:cNvPr>
          <p:cNvPicPr>
            <a:picLocks noChangeAspect="1"/>
          </p:cNvPicPr>
          <p:nvPr/>
        </p:nvPicPr>
        <p:blipFill rotWithShape="1">
          <a:blip r:embed="rId2">
            <a:extLst>
              <a:ext uri="{28A0092B-C50C-407E-A947-70E740481C1C}">
                <a14:useLocalDpi xmlns:a14="http://schemas.microsoft.com/office/drawing/2010/main" val="0"/>
              </a:ext>
            </a:extLst>
          </a:blip>
          <a:srcRect b="90062"/>
          <a:stretch/>
        </p:blipFill>
        <p:spPr>
          <a:xfrm>
            <a:off x="2395199" y="1519872"/>
            <a:ext cx="7547117" cy="477617"/>
          </a:xfrm>
          <a:prstGeom prst="rect">
            <a:avLst/>
          </a:prstGeom>
        </p:spPr>
      </p:pic>
      <p:cxnSp>
        <p:nvCxnSpPr>
          <p:cNvPr id="6" name="Straight Connector 5">
            <a:extLst>
              <a:ext uri="{FF2B5EF4-FFF2-40B4-BE49-F238E27FC236}">
                <a16:creationId xmlns:a16="http://schemas.microsoft.com/office/drawing/2014/main" id="{90DBFC6C-5660-1AE8-9C5D-CDC5FC0CCE2B}"/>
              </a:ext>
            </a:extLst>
          </p:cNvPr>
          <p:cNvCxnSpPr>
            <a:cxnSpLocks/>
          </p:cNvCxnSpPr>
          <p:nvPr/>
        </p:nvCxnSpPr>
        <p:spPr bwMode="auto">
          <a:xfrm>
            <a:off x="3390689" y="1758680"/>
            <a:ext cx="2705311" cy="0"/>
          </a:xfrm>
          <a:prstGeom prst="line">
            <a:avLst/>
          </a:prstGeom>
          <a:ln>
            <a:solidFill>
              <a:schemeClr val="accent6">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9" name="Picture 8" descr="A screenshot of a computer&#10;&#10;Description automatically generated">
            <a:extLst>
              <a:ext uri="{FF2B5EF4-FFF2-40B4-BE49-F238E27FC236}">
                <a16:creationId xmlns:a16="http://schemas.microsoft.com/office/drawing/2014/main" id="{B2F07A0B-A867-A27F-63D2-6484E4B02A0B}"/>
              </a:ext>
            </a:extLst>
          </p:cNvPr>
          <p:cNvPicPr>
            <a:picLocks noChangeAspect="1"/>
          </p:cNvPicPr>
          <p:nvPr/>
        </p:nvPicPr>
        <p:blipFill rotWithShape="1">
          <a:blip r:embed="rId3">
            <a:extLst>
              <a:ext uri="{28A0092B-C50C-407E-A947-70E740481C1C}">
                <a14:useLocalDpi xmlns:a14="http://schemas.microsoft.com/office/drawing/2010/main" val="0"/>
              </a:ext>
            </a:extLst>
          </a:blip>
          <a:srcRect t="20189" r="6353"/>
          <a:stretch/>
        </p:blipFill>
        <p:spPr>
          <a:xfrm>
            <a:off x="9012477" y="2522725"/>
            <a:ext cx="2276094" cy="174652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13FFED87-5000-BA5D-BFB0-E5A5CF22E25F}"/>
              </a:ext>
            </a:extLst>
          </p:cNvPr>
          <p:cNvPicPr>
            <a:picLocks noChangeAspect="1"/>
          </p:cNvPicPr>
          <p:nvPr/>
        </p:nvPicPr>
        <p:blipFill rotWithShape="1">
          <a:blip r:embed="rId4">
            <a:extLst>
              <a:ext uri="{28A0092B-C50C-407E-A947-70E740481C1C}">
                <a14:useLocalDpi xmlns:a14="http://schemas.microsoft.com/office/drawing/2010/main" val="0"/>
              </a:ext>
            </a:extLst>
          </a:blip>
          <a:srcRect t="20499" r="6234"/>
          <a:stretch/>
        </p:blipFill>
        <p:spPr>
          <a:xfrm>
            <a:off x="9046412" y="4368518"/>
            <a:ext cx="2242159" cy="171162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B0A327-AAE1-896B-E7BF-45023E552541}"/>
                  </a:ext>
                </a:extLst>
              </p:cNvPr>
              <p:cNvSpPr txBox="1"/>
              <p:nvPr/>
            </p:nvSpPr>
            <p:spPr>
              <a:xfrm>
                <a:off x="9445843" y="2632436"/>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11" name="TextBox 10">
                <a:extLst>
                  <a:ext uri="{FF2B5EF4-FFF2-40B4-BE49-F238E27FC236}">
                    <a16:creationId xmlns:a16="http://schemas.microsoft.com/office/drawing/2014/main" id="{31B0A327-AAE1-896B-E7BF-45023E552541}"/>
                  </a:ext>
                </a:extLst>
              </p:cNvPr>
              <p:cNvSpPr txBox="1">
                <a:spLocks noRot="1" noChangeAspect="1" noMove="1" noResize="1" noEditPoints="1" noAdjustHandles="1" noChangeArrowheads="1" noChangeShapeType="1" noTextEdit="1"/>
              </p:cNvSpPr>
              <p:nvPr/>
            </p:nvSpPr>
            <p:spPr>
              <a:xfrm>
                <a:off x="9445843" y="2632436"/>
                <a:ext cx="412750" cy="374644"/>
              </a:xfrm>
              <a:prstGeom prst="rect">
                <a:avLst/>
              </a:prstGeom>
              <a:blipFill>
                <a:blip r:embed="rId5"/>
                <a:stretch>
                  <a:fillRect l="-2985"/>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D64BDC9-AB0C-AEA4-EFDD-28F430247C26}"/>
                  </a:ext>
                </a:extLst>
              </p:cNvPr>
              <p:cNvSpPr txBox="1"/>
              <p:nvPr/>
            </p:nvSpPr>
            <p:spPr>
              <a:xfrm>
                <a:off x="9445843" y="4519794"/>
                <a:ext cx="412750" cy="374644"/>
              </a:xfrm>
              <a:prstGeom prst="rect">
                <a:avLst/>
              </a:prstGeom>
              <a:noFill/>
            </p:spPr>
            <p:txBody>
              <a:bodyPr wrap="none" lIns="0" tIns="0" rIns="0" bIns="0" rtlCol="0">
                <a:noAutofit/>
              </a:bodyPr>
              <a:lstStyle/>
              <a:p>
                <a:pPr eaLnBrk="1" hangingPunct="1">
                  <a:lnSpc>
                    <a:spcPct val="110000"/>
                  </a:lnSpc>
                  <a:spcBef>
                    <a:spcPct val="0"/>
                  </a:spcBef>
                  <a:buClr>
                    <a:srgbClr val="000000"/>
                  </a:buClr>
                </a:pPr>
                <a14:m>
                  <m:oMathPara xmlns:m="http://schemas.openxmlformats.org/officeDocument/2006/math">
                    <m:oMathParaPr>
                      <m:jc m:val="centerGroup"/>
                    </m:oMathParaPr>
                    <m:oMath xmlns:m="http://schemas.openxmlformats.org/officeDocument/2006/math">
                      <m:sSup>
                        <m:sSupPr>
                          <m:ctrlPr>
                            <a:rPr lang="en-US" sz="1800" b="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𝜇</m:t>
                          </m:r>
                        </m:e>
                        <m:sup>
                          <m:r>
                            <a:rPr lang="en-US" sz="1800" b="0" i="1" smtClean="0">
                              <a:solidFill>
                                <a:srgbClr val="00B0F0"/>
                              </a:solidFill>
                              <a:latin typeface="Cambria Math" panose="02040503050406030204" pitchFamily="18" charset="0"/>
                            </a:rPr>
                            <m:t>+</m:t>
                          </m:r>
                        </m:sup>
                      </m:sSup>
                    </m:oMath>
                  </m:oMathPara>
                </a14:m>
                <a:endParaRPr lang="de-CH" sz="1800" dirty="0">
                  <a:solidFill>
                    <a:srgbClr val="00B0F0"/>
                  </a:solidFill>
                  <a:latin typeface="Humanst521 Lt BT" panose="020B0402020204020304" pitchFamily="34" charset="0"/>
                </a:endParaRPr>
              </a:p>
            </p:txBody>
          </p:sp>
        </mc:Choice>
        <mc:Fallback xmlns="">
          <p:sp>
            <p:nvSpPr>
              <p:cNvPr id="12" name="TextBox 11">
                <a:extLst>
                  <a:ext uri="{FF2B5EF4-FFF2-40B4-BE49-F238E27FC236}">
                    <a16:creationId xmlns:a16="http://schemas.microsoft.com/office/drawing/2014/main" id="{AD64BDC9-AB0C-AEA4-EFDD-28F430247C26}"/>
                  </a:ext>
                </a:extLst>
              </p:cNvPr>
              <p:cNvSpPr txBox="1">
                <a:spLocks noRot="1" noChangeAspect="1" noMove="1" noResize="1" noEditPoints="1" noAdjustHandles="1" noChangeArrowheads="1" noChangeShapeType="1" noTextEdit="1"/>
              </p:cNvSpPr>
              <p:nvPr/>
            </p:nvSpPr>
            <p:spPr>
              <a:xfrm>
                <a:off x="9445843" y="4519794"/>
                <a:ext cx="412750" cy="374644"/>
              </a:xfrm>
              <a:prstGeom prst="rect">
                <a:avLst/>
              </a:prstGeom>
              <a:blipFill>
                <a:blip r:embed="rId6"/>
                <a:stretch>
                  <a:fillRect l="-2985"/>
                </a:stretch>
              </a:blipFill>
            </p:spPr>
            <p:txBody>
              <a:bodyPr/>
              <a:lstStyle/>
              <a:p>
                <a:r>
                  <a:rPr lang="de-CH">
                    <a:noFill/>
                  </a:rPr>
                  <a:t> </a:t>
                </a:r>
              </a:p>
            </p:txBody>
          </p:sp>
        </mc:Fallback>
      </mc:AlternateContent>
      <p:pic>
        <p:nvPicPr>
          <p:cNvPr id="14" name="Picture 13" descr="A graph with a red circle&#10;&#10;Description automatically generated">
            <a:extLst>
              <a:ext uri="{FF2B5EF4-FFF2-40B4-BE49-F238E27FC236}">
                <a16:creationId xmlns:a16="http://schemas.microsoft.com/office/drawing/2014/main" id="{FE9E532B-F1D7-6540-C9ED-01A62EFD8D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9398" y="3768963"/>
            <a:ext cx="3135089" cy="2951327"/>
          </a:xfrm>
          <a:prstGeom prst="rect">
            <a:avLst/>
          </a:prstGeom>
        </p:spPr>
      </p:pic>
      <p:pic>
        <p:nvPicPr>
          <p:cNvPr id="16" name="Picture 15" descr="A graph of a diagram&#10;&#10;Description automatically generated with medium confidence">
            <a:extLst>
              <a:ext uri="{FF2B5EF4-FFF2-40B4-BE49-F238E27FC236}">
                <a16:creationId xmlns:a16="http://schemas.microsoft.com/office/drawing/2014/main" id="{907C2B59-CEC7-4C1C-F834-83636A4529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589" y="3734451"/>
            <a:ext cx="3171751" cy="2985840"/>
          </a:xfrm>
          <a:prstGeom prst="rect">
            <a:avLst/>
          </a:prstGeom>
        </p:spPr>
      </p:pic>
    </p:spTree>
    <p:extLst>
      <p:ext uri="{BB962C8B-B14F-4D97-AF65-F5344CB8AC3E}">
        <p14:creationId xmlns:p14="http://schemas.microsoft.com/office/powerpoint/2010/main" val="429232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CD88-496C-757D-ECD2-21AC4249C816}"/>
              </a:ext>
            </a:extLst>
          </p:cNvPr>
          <p:cNvSpPr>
            <a:spLocks noGrp="1"/>
          </p:cNvSpPr>
          <p:nvPr>
            <p:ph type="title"/>
          </p:nvPr>
        </p:nvSpPr>
        <p:spPr/>
        <p:txBody>
          <a:bodyPr/>
          <a:lstStyle/>
          <a:p>
            <a:r>
              <a:rPr lang="de-CH" dirty="0"/>
              <a:t>Outlook		</a:t>
            </a:r>
          </a:p>
        </p:txBody>
      </p:sp>
      <p:sp>
        <p:nvSpPr>
          <p:cNvPr id="3" name="Content Placeholder 2">
            <a:extLst>
              <a:ext uri="{FF2B5EF4-FFF2-40B4-BE49-F238E27FC236}">
                <a16:creationId xmlns:a16="http://schemas.microsoft.com/office/drawing/2014/main" id="{07E03612-B2D9-BAD1-4CAF-CD5F9AA35952}"/>
              </a:ext>
            </a:extLst>
          </p:cNvPr>
          <p:cNvSpPr>
            <a:spLocks noGrp="1"/>
          </p:cNvSpPr>
          <p:nvPr>
            <p:ph idx="1"/>
          </p:nvPr>
        </p:nvSpPr>
        <p:spPr/>
        <p:txBody>
          <a:bodyPr/>
          <a:lstStyle/>
          <a:p>
            <a:r>
              <a:rPr lang="de-CH" dirty="0"/>
              <a:t>Definition </a:t>
            </a:r>
            <a:r>
              <a:rPr lang="de-CH" dirty="0" err="1"/>
              <a:t>of</a:t>
            </a:r>
            <a:r>
              <a:rPr lang="de-CH" dirty="0"/>
              <a:t> </a:t>
            </a:r>
            <a:r>
              <a:rPr lang="de-CH" dirty="0" err="1"/>
              <a:t>beamline</a:t>
            </a:r>
            <a:r>
              <a:rPr lang="de-CH" dirty="0"/>
              <a:t> Z-</a:t>
            </a:r>
            <a:r>
              <a:rPr lang="de-CH" dirty="0" err="1"/>
              <a:t>configuration</a:t>
            </a:r>
            <a:r>
              <a:rPr lang="de-CH" dirty="0"/>
              <a:t> </a:t>
            </a:r>
            <a:r>
              <a:rPr lang="de-CH" dirty="0" err="1"/>
              <a:t>for</a:t>
            </a:r>
            <a:r>
              <a:rPr lang="de-CH" dirty="0"/>
              <a:t> </a:t>
            </a:r>
            <a:r>
              <a:rPr lang="de-CH" dirty="0" err="1"/>
              <a:t>tests</a:t>
            </a:r>
            <a:r>
              <a:rPr lang="de-CH" dirty="0"/>
              <a:t> </a:t>
            </a:r>
            <a:r>
              <a:rPr lang="de-CH" dirty="0" err="1"/>
              <a:t>next</a:t>
            </a:r>
            <a:r>
              <a:rPr lang="de-CH" dirty="0"/>
              <a:t> </a:t>
            </a:r>
            <a:r>
              <a:rPr lang="de-CH" dirty="0" err="1"/>
              <a:t>week</a:t>
            </a:r>
            <a:r>
              <a:rPr lang="de-CH" dirty="0"/>
              <a:t> (</a:t>
            </a:r>
            <a:r>
              <a:rPr lang="de-CH" dirty="0" err="1"/>
              <a:t>only</a:t>
            </a:r>
            <a:r>
              <a:rPr lang="de-CH" dirty="0"/>
              <a:t> </a:t>
            </a:r>
            <a:r>
              <a:rPr lang="de-CH" dirty="0" err="1"/>
              <a:t>two</a:t>
            </a:r>
            <a:r>
              <a:rPr lang="de-CH" dirty="0"/>
              <a:t> Quads </a:t>
            </a:r>
            <a:r>
              <a:rPr lang="de-CH" dirty="0" err="1"/>
              <a:t>are</a:t>
            </a:r>
            <a:r>
              <a:rPr lang="de-CH" dirty="0"/>
              <a:t> </a:t>
            </a:r>
            <a:r>
              <a:rPr lang="de-CH" dirty="0" err="1"/>
              <a:t>prepared</a:t>
            </a:r>
            <a:r>
              <a:rPr lang="de-CH" dirty="0"/>
              <a:t>)</a:t>
            </a:r>
          </a:p>
          <a:p>
            <a:r>
              <a:rPr lang="de-CH" dirty="0" err="1"/>
              <a:t>Simulations</a:t>
            </a:r>
            <a:r>
              <a:rPr lang="de-CH" dirty="0"/>
              <a:t> </a:t>
            </a:r>
            <a:r>
              <a:rPr lang="de-CH" dirty="0" err="1"/>
              <a:t>with</a:t>
            </a:r>
            <a:r>
              <a:rPr lang="de-CH" dirty="0"/>
              <a:t> </a:t>
            </a:r>
            <a:r>
              <a:rPr lang="de-CH" dirty="0" err="1"/>
              <a:t>actual</a:t>
            </a:r>
            <a:r>
              <a:rPr lang="de-CH" dirty="0"/>
              <a:t> </a:t>
            </a:r>
            <a:r>
              <a:rPr lang="de-CH" dirty="0" err="1"/>
              <a:t>input</a:t>
            </a:r>
            <a:r>
              <a:rPr lang="de-CH" dirty="0"/>
              <a:t> </a:t>
            </a:r>
            <a:r>
              <a:rPr lang="de-CH" dirty="0" err="1"/>
              <a:t>phase</a:t>
            </a:r>
            <a:r>
              <a:rPr lang="de-CH" dirty="0"/>
              <a:t> </a:t>
            </a:r>
            <a:r>
              <a:rPr lang="de-CH" dirty="0" err="1"/>
              <a:t>space</a:t>
            </a:r>
            <a:r>
              <a:rPr lang="de-CH" dirty="0"/>
              <a:t> </a:t>
            </a:r>
            <a:r>
              <a:rPr lang="de-CH" dirty="0" err="1"/>
              <a:t>next</a:t>
            </a:r>
            <a:endParaRPr lang="de-CH" dirty="0"/>
          </a:p>
          <a:p>
            <a:r>
              <a:rPr lang="de-CH" dirty="0" err="1"/>
              <a:t>Confirmation</a:t>
            </a:r>
            <a:r>
              <a:rPr lang="de-CH" dirty="0"/>
              <a:t> </a:t>
            </a:r>
            <a:r>
              <a:rPr lang="de-CH" dirty="0" err="1"/>
              <a:t>of</a:t>
            </a:r>
            <a:r>
              <a:rPr lang="de-CH" dirty="0"/>
              <a:t> </a:t>
            </a:r>
            <a:r>
              <a:rPr lang="de-CH" dirty="0" err="1"/>
              <a:t>dispersion</a:t>
            </a:r>
            <a:r>
              <a:rPr lang="de-CH" dirty="0"/>
              <a:t> </a:t>
            </a:r>
            <a:r>
              <a:rPr lang="de-CH" dirty="0" err="1"/>
              <a:t>free</a:t>
            </a:r>
            <a:r>
              <a:rPr lang="de-CH" dirty="0"/>
              <a:t> </a:t>
            </a:r>
            <a:r>
              <a:rPr lang="de-CH" dirty="0" err="1"/>
              <a:t>transport</a:t>
            </a:r>
            <a:r>
              <a:rPr lang="de-CH" dirty="0"/>
              <a:t> </a:t>
            </a:r>
            <a:r>
              <a:rPr lang="de-CH" dirty="0" err="1"/>
              <a:t>by</a:t>
            </a:r>
            <a:r>
              <a:rPr lang="de-CH" dirty="0"/>
              <a:t> G4Beamline</a:t>
            </a:r>
          </a:p>
          <a:p>
            <a:endParaRPr lang="de-CH" dirty="0"/>
          </a:p>
          <a:p>
            <a:r>
              <a:rPr lang="de-CH" dirty="0"/>
              <a:t>Measurement </a:t>
            </a:r>
            <a:r>
              <a:rPr lang="de-CH" dirty="0" err="1"/>
              <a:t>of</a:t>
            </a:r>
            <a:r>
              <a:rPr lang="de-CH" dirty="0"/>
              <a:t> </a:t>
            </a:r>
            <a:r>
              <a:rPr lang="de-CH" dirty="0" err="1"/>
              <a:t>the</a:t>
            </a:r>
            <a:r>
              <a:rPr lang="de-CH" dirty="0"/>
              <a:t> muE1 </a:t>
            </a:r>
            <a:r>
              <a:rPr lang="de-CH" dirty="0" err="1"/>
              <a:t>phase</a:t>
            </a:r>
            <a:r>
              <a:rPr lang="de-CH" dirty="0"/>
              <a:t> </a:t>
            </a:r>
            <a:r>
              <a:rPr lang="de-CH" dirty="0" err="1"/>
              <a:t>space</a:t>
            </a:r>
            <a:r>
              <a:rPr lang="de-CH" dirty="0"/>
              <a:t> </a:t>
            </a:r>
            <a:r>
              <a:rPr lang="de-CH" dirty="0" err="1"/>
              <a:t>as</a:t>
            </a:r>
            <a:r>
              <a:rPr lang="de-CH" dirty="0"/>
              <a:t> </a:t>
            </a:r>
            <a:r>
              <a:rPr lang="de-CH" dirty="0" err="1"/>
              <a:t>function</a:t>
            </a:r>
            <a:r>
              <a:rPr lang="de-CH" dirty="0"/>
              <a:t> </a:t>
            </a:r>
            <a:r>
              <a:rPr lang="de-CH" dirty="0" err="1"/>
              <a:t>of</a:t>
            </a:r>
            <a:r>
              <a:rPr lang="de-CH" dirty="0"/>
              <a:t> </a:t>
            </a:r>
            <a:r>
              <a:rPr lang="de-CH" dirty="0" err="1"/>
              <a:t>slit</a:t>
            </a:r>
            <a:r>
              <a:rPr lang="de-CH" dirty="0"/>
              <a:t> </a:t>
            </a:r>
            <a:r>
              <a:rPr lang="de-CH" dirty="0" err="1"/>
              <a:t>opening</a:t>
            </a:r>
            <a:r>
              <a:rPr lang="de-CH" dirty="0"/>
              <a:t> </a:t>
            </a:r>
            <a:r>
              <a:rPr lang="de-CH" dirty="0" err="1"/>
              <a:t>can</a:t>
            </a:r>
            <a:r>
              <a:rPr lang="de-CH" dirty="0"/>
              <a:t> </a:t>
            </a:r>
            <a:r>
              <a:rPr lang="de-CH" dirty="0" err="1"/>
              <a:t>confirm</a:t>
            </a:r>
            <a:r>
              <a:rPr lang="de-CH" dirty="0"/>
              <a:t> </a:t>
            </a:r>
            <a:r>
              <a:rPr lang="de-CH" dirty="0" err="1"/>
              <a:t>that</a:t>
            </a:r>
            <a:r>
              <a:rPr lang="de-CH" dirty="0"/>
              <a:t> </a:t>
            </a:r>
            <a:r>
              <a:rPr lang="de-CH" dirty="0" err="1"/>
              <a:t>we</a:t>
            </a:r>
            <a:r>
              <a:rPr lang="de-CH" dirty="0"/>
              <a:t> </a:t>
            </a:r>
            <a:r>
              <a:rPr lang="de-CH" dirty="0" err="1"/>
              <a:t>are</a:t>
            </a:r>
            <a:r>
              <a:rPr lang="de-CH" dirty="0"/>
              <a:t> </a:t>
            </a:r>
            <a:r>
              <a:rPr lang="de-CH" dirty="0" err="1"/>
              <a:t>measuring</a:t>
            </a:r>
            <a:r>
              <a:rPr lang="de-CH" dirty="0"/>
              <a:t> in </a:t>
            </a:r>
            <a:r>
              <a:rPr lang="de-CH" dirty="0" err="1"/>
              <a:t>dispersion</a:t>
            </a:r>
            <a:r>
              <a:rPr lang="de-CH" dirty="0"/>
              <a:t> </a:t>
            </a:r>
            <a:r>
              <a:rPr lang="de-CH" dirty="0" err="1"/>
              <a:t>free</a:t>
            </a:r>
            <a:r>
              <a:rPr lang="de-CH" dirty="0"/>
              <a:t> beam </a:t>
            </a:r>
            <a:r>
              <a:rPr lang="de-CH" dirty="0" err="1"/>
              <a:t>spot</a:t>
            </a:r>
            <a:r>
              <a:rPr lang="de-CH" dirty="0"/>
              <a:t>.</a:t>
            </a:r>
          </a:p>
          <a:p>
            <a:pPr marL="0" indent="0">
              <a:buNone/>
            </a:pPr>
            <a:endParaRPr lang="de-CH" dirty="0"/>
          </a:p>
        </p:txBody>
      </p:sp>
    </p:spTree>
    <p:extLst>
      <p:ext uri="{BB962C8B-B14F-4D97-AF65-F5344CB8AC3E}">
        <p14:creationId xmlns:p14="http://schemas.microsoft.com/office/powerpoint/2010/main" val="409618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98E0B98-259A-43F2-2EAD-FD0FA35977CC}"/>
                  </a:ext>
                </a:extLst>
              </p:cNvPr>
              <p:cNvSpPr>
                <a:spLocks noGrp="1"/>
              </p:cNvSpPr>
              <p:nvPr>
                <p:ph sz="quarter" idx="13"/>
              </p:nvPr>
            </p:nvSpPr>
            <p:spPr>
              <a:xfrm>
                <a:off x="1037690" y="2410350"/>
                <a:ext cx="5342096" cy="3611043"/>
              </a:xfrm>
            </p:spPr>
            <p:txBody>
              <a:bodyPr/>
              <a:lstStyle/>
              <a:p>
                <a:r>
                  <a:rPr lang="en-US" dirty="0"/>
                  <a:t>Highest muon flux measured at PSI</a:t>
                </a:r>
                <a:br>
                  <a:rPr lang="en-US" dirty="0"/>
                </a:b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 </m:t>
                    </m:r>
                    <m:r>
                      <a:rPr lang="en-US" b="0" i="1" smtClean="0">
                        <a:latin typeface="Cambria Math" panose="02040503050406030204" pitchFamily="18" charset="0"/>
                      </a:rPr>
                      <m:t>𝜇</m:t>
                    </m:r>
                    <m:r>
                      <a:rPr lang="en-US" b="0" i="1" smtClean="0">
                        <a:latin typeface="Cambria Math" panose="02040503050406030204" pitchFamily="18" charset="0"/>
                      </a:rPr>
                      <m:t>/</m:t>
                    </m:r>
                    <m:r>
                      <m:rPr>
                        <m:sty m:val="p"/>
                      </m:rPr>
                      <a:rPr lang="en-US" b="0" i="0" smtClean="0">
                        <a:latin typeface="Cambria Math" panose="02040503050406030204" pitchFamily="18" charset="0"/>
                      </a:rPr>
                      <m:t>s</m:t>
                    </m:r>
                  </m:oMath>
                </a14:m>
                <a:endParaRPr lang="en-US" dirty="0"/>
              </a:p>
              <a:p>
                <a:r>
                  <a:rPr lang="en-US" dirty="0"/>
                  <a:t>Higher momentum results in higher effective electric field -&gt; higher sensitivity</a:t>
                </a:r>
              </a:p>
              <a:p>
                <a:r>
                  <a:rPr lang="en-US" dirty="0"/>
                  <a:t>Adapted solenoid results in much higher injection efficiency, dependent on phase space</a:t>
                </a:r>
              </a:p>
              <a:p>
                <a:endParaRPr lang="en-US" dirty="0"/>
              </a:p>
              <a:p>
                <a:endParaRPr lang="en-US" dirty="0"/>
              </a:p>
              <a:p>
                <a:pPr marL="0" indent="0" algn="ctr">
                  <a:buNone/>
                </a:pPr>
                <a:r>
                  <a:rPr lang="en-US" dirty="0"/>
                  <a:t>Characterize muE1 in Z-configuration</a:t>
                </a:r>
              </a:p>
            </p:txBody>
          </p:sp>
        </mc:Choice>
        <mc:Fallback xmlns="">
          <p:sp>
            <p:nvSpPr>
              <p:cNvPr id="4" name="Content Placeholder 3">
                <a:extLst>
                  <a:ext uri="{FF2B5EF4-FFF2-40B4-BE49-F238E27FC236}">
                    <a16:creationId xmlns:a16="http://schemas.microsoft.com/office/drawing/2014/main" id="{298E0B98-259A-43F2-2EAD-FD0FA35977CC}"/>
                  </a:ext>
                </a:extLst>
              </p:cNvPr>
              <p:cNvSpPr>
                <a:spLocks noGrp="1" noRot="1" noChangeAspect="1" noMove="1" noResize="1" noEditPoints="1" noAdjustHandles="1" noChangeArrowheads="1" noChangeShapeType="1" noTextEdit="1"/>
              </p:cNvSpPr>
              <p:nvPr>
                <p:ph sz="quarter" idx="13"/>
              </p:nvPr>
            </p:nvSpPr>
            <p:spPr>
              <a:xfrm>
                <a:off x="1037690" y="2410350"/>
                <a:ext cx="5342096" cy="3611043"/>
              </a:xfrm>
              <a:blipFill>
                <a:blip r:embed="rId2"/>
                <a:stretch>
                  <a:fillRect l="-3079" t="-2024" r="-2166"/>
                </a:stretch>
              </a:blipFill>
            </p:spPr>
            <p:txBody>
              <a:bodyPr/>
              <a:lstStyle/>
              <a:p>
                <a:r>
                  <a:rPr lang="de-CH">
                    <a:noFill/>
                  </a:rPr>
                  <a:t> </a:t>
                </a:r>
              </a:p>
            </p:txBody>
          </p:sp>
        </mc:Fallback>
      </mc:AlternateContent>
      <p:sp>
        <p:nvSpPr>
          <p:cNvPr id="3" name="Title 2">
            <a:extLst>
              <a:ext uri="{FF2B5EF4-FFF2-40B4-BE49-F238E27FC236}">
                <a16:creationId xmlns:a16="http://schemas.microsoft.com/office/drawing/2014/main" id="{854D3A8B-EE84-3380-4A33-4578957ED700}"/>
              </a:ext>
            </a:extLst>
          </p:cNvPr>
          <p:cNvSpPr>
            <a:spLocks noGrp="1"/>
          </p:cNvSpPr>
          <p:nvPr>
            <p:ph type="title"/>
          </p:nvPr>
        </p:nvSpPr>
        <p:spPr/>
        <p:txBody>
          <a:bodyPr/>
          <a:lstStyle/>
          <a:p>
            <a:r>
              <a:rPr lang="de-CH" dirty="0" err="1"/>
              <a:t>Why</a:t>
            </a:r>
            <a:r>
              <a:rPr lang="de-CH" dirty="0"/>
              <a:t> muE1</a:t>
            </a:r>
            <a:r>
              <a:rPr lang="en-US" dirty="0"/>
              <a:t>?  For higher sensitivity to EDM!</a:t>
            </a:r>
            <a:endParaRPr lang="de-CH" dirty="0"/>
          </a:p>
        </p:txBody>
      </p:sp>
      <p:pic>
        <p:nvPicPr>
          <p:cNvPr id="6" name="Content Placeholder 10" descr="Screen Clipping">
            <a:extLst>
              <a:ext uri="{FF2B5EF4-FFF2-40B4-BE49-F238E27FC236}">
                <a16:creationId xmlns:a16="http://schemas.microsoft.com/office/drawing/2014/main" id="{811C8FBD-033F-D0E0-015F-61603E5809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9786" y="2410350"/>
            <a:ext cx="5678781" cy="371304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7D31AB-34D0-6812-8A76-701453654AB3}"/>
                  </a:ext>
                </a:extLst>
              </p:cNvPr>
              <p:cNvSpPr txBox="1"/>
              <p:nvPr/>
            </p:nvSpPr>
            <p:spPr>
              <a:xfrm>
                <a:off x="4764072" y="1247847"/>
                <a:ext cx="3008319" cy="711157"/>
              </a:xfrm>
              <a:prstGeom prst="rect">
                <a:avLst/>
              </a:prstGeom>
              <a:solidFill>
                <a:schemeClr val="bg1"/>
              </a:solid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800" b="0" i="1" kern="1000" spc="30" smtClean="0">
                          <a:solidFill>
                            <a:schemeClr val="tx1">
                              <a:lumMod val="65000"/>
                              <a:lumOff val="35000"/>
                            </a:schemeClr>
                          </a:solidFill>
                          <a:latin typeface="Cambria Math" panose="02040503050406030204" pitchFamily="18" charset="0"/>
                        </a:rPr>
                        <m:t>𝜎</m:t>
                      </m:r>
                      <m:d>
                        <m:dPr>
                          <m:ctrlPr>
                            <a:rPr lang="en-US" sz="1800" b="0" i="1" kern="1000" spc="30" smtClean="0">
                              <a:solidFill>
                                <a:schemeClr val="tx1">
                                  <a:lumMod val="65000"/>
                                  <a:lumOff val="35000"/>
                                </a:schemeClr>
                              </a:solidFill>
                              <a:latin typeface="Cambria Math" panose="02040503050406030204" pitchFamily="18" charset="0"/>
                            </a:rPr>
                          </m:ctrlPr>
                        </m:dPr>
                        <m:e>
                          <m:sSub>
                            <m:sSubPr>
                              <m:ctrlPr>
                                <a:rPr lang="en-US" sz="1800" i="1" kern="1000" spc="30">
                                  <a:solidFill>
                                    <a:schemeClr val="tx1">
                                      <a:lumMod val="65000"/>
                                      <a:lumOff val="35000"/>
                                    </a:schemeClr>
                                  </a:solidFill>
                                  <a:latin typeface="Cambria Math" panose="02040503050406030204" pitchFamily="18" charset="0"/>
                                  <a:cs typeface="Franklin Gothic Book"/>
                                </a:rPr>
                              </m:ctrlPr>
                            </m:sSubPr>
                            <m:e>
                              <m:r>
                                <a:rPr lang="en-US" sz="1800" i="1" kern="1000" spc="30">
                                  <a:solidFill>
                                    <a:schemeClr val="tx1">
                                      <a:lumMod val="65000"/>
                                      <a:lumOff val="35000"/>
                                    </a:schemeClr>
                                  </a:solidFill>
                                  <a:latin typeface="Cambria Math" panose="02040503050406030204" pitchFamily="18" charset="0"/>
                                  <a:cs typeface="Franklin Gothic Book"/>
                                </a:rPr>
                                <m:t>𝑑</m:t>
                              </m:r>
                            </m:e>
                            <m:sub>
                              <m:r>
                                <m:rPr>
                                  <m:sty m:val="p"/>
                                </m:rPr>
                                <a:rPr lang="en-US" sz="1800" kern="1000" spc="30">
                                  <a:solidFill>
                                    <a:schemeClr val="tx1">
                                      <a:lumMod val="65000"/>
                                      <a:lumOff val="35000"/>
                                    </a:schemeClr>
                                  </a:solidFill>
                                  <a:latin typeface="Cambria Math" panose="02040503050406030204" pitchFamily="18" charset="0"/>
                                  <a:cs typeface="Franklin Gothic Book"/>
                                </a:rPr>
                                <m:t>μ</m:t>
                              </m:r>
                            </m:sub>
                          </m:sSub>
                        </m:e>
                      </m:d>
                      <m:r>
                        <a:rPr lang="en-US" sz="1800" b="0" i="1" kern="1000" spc="30" smtClean="0">
                          <a:solidFill>
                            <a:schemeClr val="tx1">
                              <a:lumMod val="65000"/>
                              <a:lumOff val="35000"/>
                            </a:schemeClr>
                          </a:solidFill>
                          <a:latin typeface="Cambria Math" panose="02040503050406030204" pitchFamily="18" charset="0"/>
                        </a:rPr>
                        <m:t>=</m:t>
                      </m:r>
                      <m:f>
                        <m:fPr>
                          <m:ctrlPr>
                            <a:rPr lang="en-US" sz="1800" b="0" i="1" kern="1000" spc="30" smtClean="0">
                              <a:solidFill>
                                <a:schemeClr val="tx1">
                                  <a:lumMod val="65000"/>
                                  <a:lumOff val="35000"/>
                                </a:schemeClr>
                              </a:solidFill>
                              <a:latin typeface="Cambria Math" panose="02040503050406030204" pitchFamily="18" charset="0"/>
                            </a:rPr>
                          </m:ctrlPr>
                        </m:fPr>
                        <m:num>
                          <m:r>
                            <a:rPr lang="en-US" sz="1800" b="0" i="1" kern="1000" spc="30" smtClean="0">
                              <a:solidFill>
                                <a:schemeClr val="tx1">
                                  <a:lumMod val="65000"/>
                                  <a:lumOff val="35000"/>
                                </a:schemeClr>
                              </a:solidFill>
                              <a:latin typeface="Cambria Math" panose="02040503050406030204" pitchFamily="18" charset="0"/>
                            </a:rPr>
                            <m:t>ℏ</m:t>
                          </m:r>
                          <m:r>
                            <a:rPr lang="en-US" sz="1800" b="0" i="1" kern="1000" spc="30" smtClean="0">
                              <a:solidFill>
                                <a:schemeClr val="tx1">
                                  <a:lumMod val="65000"/>
                                  <a:lumOff val="35000"/>
                                </a:schemeClr>
                              </a:solidFill>
                              <a:latin typeface="Cambria Math" panose="02040503050406030204" pitchFamily="18" charset="0"/>
                            </a:rPr>
                            <m:t>𝛾</m:t>
                          </m:r>
                          <m:sSub>
                            <m:sSubPr>
                              <m:ctrlPr>
                                <a:rPr lang="en-US" sz="1800" b="0" i="1" kern="1000" spc="30" smtClean="0">
                                  <a:solidFill>
                                    <a:schemeClr val="tx1">
                                      <a:lumMod val="65000"/>
                                      <a:lumOff val="35000"/>
                                    </a:schemeClr>
                                  </a:solidFill>
                                  <a:latin typeface="Cambria Math" panose="02040503050406030204" pitchFamily="18" charset="0"/>
                                </a:rPr>
                              </m:ctrlPr>
                            </m:sSubPr>
                            <m:e>
                              <m:r>
                                <a:rPr lang="en-US" sz="1800" b="0" i="1" kern="1000" spc="30" smtClean="0">
                                  <a:solidFill>
                                    <a:schemeClr val="tx1">
                                      <a:lumMod val="65000"/>
                                      <a:lumOff val="35000"/>
                                    </a:schemeClr>
                                  </a:solidFill>
                                  <a:latin typeface="Cambria Math" panose="02040503050406030204" pitchFamily="18" charset="0"/>
                                </a:rPr>
                                <m:t>𝑎</m:t>
                              </m:r>
                            </m:e>
                            <m:sub>
                              <m:r>
                                <a:rPr lang="en-US" sz="1800" b="0" i="1" kern="1000" spc="30" smtClean="0">
                                  <a:solidFill>
                                    <a:schemeClr val="tx1">
                                      <a:lumMod val="65000"/>
                                      <a:lumOff val="35000"/>
                                    </a:schemeClr>
                                  </a:solidFill>
                                  <a:latin typeface="Cambria Math" panose="02040503050406030204" pitchFamily="18" charset="0"/>
                                </a:rPr>
                                <m:t>𝜇</m:t>
                              </m:r>
                            </m:sub>
                          </m:sSub>
                        </m:num>
                        <m:den>
                          <m:r>
                            <a:rPr lang="en-US" sz="1800" b="0" i="1" kern="1000" spc="30" smtClean="0">
                              <a:solidFill>
                                <a:schemeClr val="tx1">
                                  <a:lumMod val="65000"/>
                                  <a:lumOff val="35000"/>
                                </a:schemeClr>
                              </a:solidFill>
                              <a:latin typeface="Cambria Math" panose="02040503050406030204" pitchFamily="18" charset="0"/>
                            </a:rPr>
                            <m:t>2</m:t>
                          </m:r>
                          <m:r>
                            <a:rPr lang="en-US" sz="1800" b="0" i="1" kern="1000" spc="30" smtClean="0">
                              <a:solidFill>
                                <a:schemeClr val="tx1">
                                  <a:lumMod val="65000"/>
                                  <a:lumOff val="35000"/>
                                </a:schemeClr>
                              </a:solidFill>
                              <a:latin typeface="Cambria Math" panose="02040503050406030204" pitchFamily="18" charset="0"/>
                            </a:rPr>
                            <m:t>𝑝</m:t>
                          </m:r>
                          <m:sSub>
                            <m:sSubPr>
                              <m:ctrlPr>
                                <a:rPr lang="en-US" sz="1800" b="0" i="1" kern="1000" spc="30" smtClean="0">
                                  <a:solidFill>
                                    <a:schemeClr val="tx1">
                                      <a:lumMod val="65000"/>
                                      <a:lumOff val="35000"/>
                                    </a:schemeClr>
                                  </a:solidFill>
                                  <a:latin typeface="Cambria Math" panose="02040503050406030204" pitchFamily="18" charset="0"/>
                                </a:rPr>
                              </m:ctrlPr>
                            </m:sSubPr>
                            <m:e>
                              <m:r>
                                <a:rPr lang="en-US" sz="1800" b="0" i="1" kern="1000" spc="30" smtClean="0">
                                  <a:solidFill>
                                    <a:schemeClr val="tx1">
                                      <a:lumMod val="65000"/>
                                      <a:lumOff val="35000"/>
                                    </a:schemeClr>
                                  </a:solidFill>
                                  <a:latin typeface="Cambria Math" panose="02040503050406030204" pitchFamily="18" charset="0"/>
                                </a:rPr>
                                <m:t>𝐸</m:t>
                              </m:r>
                            </m:e>
                            <m:sub>
                              <m:r>
                                <m:rPr>
                                  <m:sty m:val="p"/>
                                </m:rPr>
                                <a:rPr lang="en-US" sz="1800" b="0" i="0" kern="1000" spc="30" smtClean="0">
                                  <a:solidFill>
                                    <a:schemeClr val="tx1">
                                      <a:lumMod val="65000"/>
                                      <a:lumOff val="35000"/>
                                    </a:schemeClr>
                                  </a:solidFill>
                                  <a:latin typeface="Cambria Math" panose="02040503050406030204" pitchFamily="18" charset="0"/>
                                </a:rPr>
                                <m:t>f</m:t>
                              </m:r>
                            </m:sub>
                          </m:sSub>
                          <m:sSub>
                            <m:sSubPr>
                              <m:ctrlPr>
                                <a:rPr lang="en-US" sz="1800" b="0" i="1" kern="1000" spc="30" smtClean="0">
                                  <a:solidFill>
                                    <a:schemeClr val="tx1">
                                      <a:lumMod val="65000"/>
                                      <a:lumOff val="35000"/>
                                    </a:schemeClr>
                                  </a:solidFill>
                                  <a:latin typeface="Cambria Math" panose="02040503050406030204" pitchFamily="18" charset="0"/>
                                </a:rPr>
                              </m:ctrlPr>
                            </m:sSubPr>
                            <m:e>
                              <m:rad>
                                <m:radPr>
                                  <m:degHide m:val="on"/>
                                  <m:ctrlPr>
                                    <a:rPr lang="en-US" sz="1800" b="0" i="1" kern="1000" spc="30" smtClean="0">
                                      <a:solidFill>
                                        <a:schemeClr val="tx1">
                                          <a:lumMod val="65000"/>
                                          <a:lumOff val="35000"/>
                                        </a:schemeClr>
                                      </a:solidFill>
                                      <a:latin typeface="Cambria Math" panose="02040503050406030204" pitchFamily="18" charset="0"/>
                                    </a:rPr>
                                  </m:ctrlPr>
                                </m:radPr>
                                <m:deg/>
                                <m:e>
                                  <m:r>
                                    <a:rPr lang="en-US" sz="1800" b="0" i="1" kern="1000" spc="30" smtClean="0">
                                      <a:solidFill>
                                        <a:schemeClr val="tx1">
                                          <a:lumMod val="65000"/>
                                          <a:lumOff val="35000"/>
                                        </a:schemeClr>
                                      </a:solidFill>
                                      <a:latin typeface="Cambria Math" panose="02040503050406030204" pitchFamily="18" charset="0"/>
                                    </a:rPr>
                                    <m:t>𝑁</m:t>
                                  </m:r>
                                </m:e>
                              </m:rad>
                              <m:r>
                                <a:rPr lang="en-US" sz="1800" b="0" i="1" kern="1000" spc="30" smtClean="0">
                                  <a:solidFill>
                                    <a:schemeClr val="tx1">
                                      <a:lumMod val="65000"/>
                                      <a:lumOff val="35000"/>
                                    </a:schemeClr>
                                  </a:solidFill>
                                  <a:latin typeface="Cambria Math" panose="02040503050406030204" pitchFamily="18" charset="0"/>
                                </a:rPr>
                                <m:t> </m:t>
                              </m:r>
                              <m:r>
                                <a:rPr lang="en-US" sz="1800" b="0" i="1" kern="1000" spc="30" smtClean="0">
                                  <a:solidFill>
                                    <a:schemeClr val="tx1">
                                      <a:lumMod val="65000"/>
                                      <a:lumOff val="35000"/>
                                    </a:schemeClr>
                                  </a:solidFill>
                                  <a:latin typeface="Cambria Math" panose="02040503050406030204" pitchFamily="18" charset="0"/>
                                </a:rPr>
                                <m:t>𝜏</m:t>
                              </m:r>
                            </m:e>
                            <m:sub>
                              <m:r>
                                <a:rPr lang="en-US" sz="1800" b="0" i="1" kern="1000" spc="30" smtClean="0">
                                  <a:solidFill>
                                    <a:schemeClr val="tx1">
                                      <a:lumMod val="65000"/>
                                      <a:lumOff val="35000"/>
                                    </a:schemeClr>
                                  </a:solidFill>
                                  <a:latin typeface="Cambria Math" panose="02040503050406030204" pitchFamily="18" charset="0"/>
                                </a:rPr>
                                <m:t>𝜇</m:t>
                              </m:r>
                            </m:sub>
                          </m:sSub>
                          <m:r>
                            <a:rPr lang="en-US" sz="1800" b="0" i="1" kern="1000" spc="30" smtClean="0">
                              <a:solidFill>
                                <a:schemeClr val="tx1">
                                  <a:lumMod val="65000"/>
                                  <a:lumOff val="35000"/>
                                </a:schemeClr>
                              </a:solidFill>
                              <a:latin typeface="Cambria Math" panose="02040503050406030204" pitchFamily="18" charset="0"/>
                            </a:rPr>
                            <m:t> </m:t>
                          </m:r>
                          <m:r>
                            <a:rPr lang="en-US" sz="1800" b="0" i="1" kern="1000" spc="30" smtClean="0">
                              <a:solidFill>
                                <a:schemeClr val="tx1">
                                  <a:lumMod val="65000"/>
                                  <a:lumOff val="35000"/>
                                </a:schemeClr>
                              </a:solidFill>
                              <a:latin typeface="Cambria Math" panose="02040503050406030204" pitchFamily="18" charset="0"/>
                            </a:rPr>
                            <m:t>𝛼</m:t>
                          </m:r>
                        </m:den>
                      </m:f>
                    </m:oMath>
                  </m:oMathPara>
                </a14:m>
                <a:endParaRPr lang="en-US" sz="1800" kern="1000" spc="30" dirty="0" err="1">
                  <a:solidFill>
                    <a:schemeClr val="tx1">
                      <a:lumMod val="65000"/>
                      <a:lumOff val="35000"/>
                    </a:schemeClr>
                  </a:solidFill>
                  <a:latin typeface="Humanst521 Lt BT" panose="020B0402020204020304" pitchFamily="34" charset="0"/>
                  <a:cs typeface="Franklin Gothic Book"/>
                </a:endParaRPr>
              </a:p>
            </p:txBody>
          </p:sp>
        </mc:Choice>
        <mc:Fallback xmlns="">
          <p:sp>
            <p:nvSpPr>
              <p:cNvPr id="7" name="TextBox 6">
                <a:extLst>
                  <a:ext uri="{FF2B5EF4-FFF2-40B4-BE49-F238E27FC236}">
                    <a16:creationId xmlns:a16="http://schemas.microsoft.com/office/drawing/2014/main" id="{A07D31AB-34D0-6812-8A76-701453654AB3}"/>
                  </a:ext>
                </a:extLst>
              </p:cNvPr>
              <p:cNvSpPr txBox="1">
                <a:spLocks noRot="1" noChangeAspect="1" noMove="1" noResize="1" noEditPoints="1" noAdjustHandles="1" noChangeArrowheads="1" noChangeShapeType="1" noTextEdit="1"/>
              </p:cNvSpPr>
              <p:nvPr/>
            </p:nvSpPr>
            <p:spPr>
              <a:xfrm>
                <a:off x="4764072" y="1247847"/>
                <a:ext cx="3008319" cy="711157"/>
              </a:xfrm>
              <a:prstGeom prst="rect">
                <a:avLst/>
              </a:prstGeom>
              <a:blipFill>
                <a:blip r:embed="rId4"/>
                <a:stretch>
                  <a:fillRect/>
                </a:stretch>
              </a:blipFill>
            </p:spPr>
            <p:txBody>
              <a:bodyPr/>
              <a:lstStyle/>
              <a:p>
                <a:r>
                  <a:rPr lang="de-CH">
                    <a:noFill/>
                  </a:rPr>
                  <a:t> </a:t>
                </a:r>
              </a:p>
            </p:txBody>
          </p:sp>
        </mc:Fallback>
      </mc:AlternateContent>
      <p:sp>
        <p:nvSpPr>
          <p:cNvPr id="8" name="Arrow: Down 7">
            <a:extLst>
              <a:ext uri="{FF2B5EF4-FFF2-40B4-BE49-F238E27FC236}">
                <a16:creationId xmlns:a16="http://schemas.microsoft.com/office/drawing/2014/main" id="{21393258-3F6F-690C-3597-FB06D635EF82}"/>
              </a:ext>
            </a:extLst>
          </p:cNvPr>
          <p:cNvSpPr/>
          <p:nvPr/>
        </p:nvSpPr>
        <p:spPr bwMode="auto">
          <a:xfrm>
            <a:off x="3295649" y="4796993"/>
            <a:ext cx="790575" cy="396903"/>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3385003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30337"/>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E5E5E5"/>
                </a:solidFill>
              </a:rPr>
              <a:t>Going from phase I to phase II</a:t>
            </a:r>
          </a:p>
        </p:txBody>
      </p:sp>
      <p:pic>
        <p:nvPicPr>
          <p:cNvPr id="7" name="Content Placehold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537853" y="3495260"/>
            <a:ext cx="3174105" cy="3324640"/>
          </a:xfrm>
        </p:spPr>
      </p:pic>
      <p:pic>
        <p:nvPicPr>
          <p:cNvPr id="8" name="Content Placeholder 7"/>
          <p:cNvPicPr>
            <a:picLocks noGrp="1" noChangeAspect="1"/>
          </p:cNvPicPr>
          <p:nvPr>
            <p:ph idx="10"/>
          </p:nvPr>
        </p:nvPicPr>
        <p:blipFill rotWithShape="1">
          <a:blip r:embed="rId3" cstate="print">
            <a:extLst>
              <a:ext uri="{28A0092B-C50C-407E-A947-70E740481C1C}">
                <a14:useLocalDpi xmlns:a14="http://schemas.microsoft.com/office/drawing/2010/main"/>
              </a:ext>
            </a:extLst>
          </a:blip>
          <a:srcRect l="-537" b="-252"/>
          <a:stretch/>
        </p:blipFill>
        <p:spPr>
          <a:xfrm>
            <a:off x="8895065" y="3525360"/>
            <a:ext cx="3281913" cy="3324640"/>
          </a:xfrm>
        </p:spPr>
      </p:pic>
      <p:sp>
        <p:nvSpPr>
          <p:cNvPr id="4" name="Slide Number Placeholder 3"/>
          <p:cNvSpPr>
            <a:spLocks noGrp="1"/>
          </p:cNvSpPr>
          <p:nvPr>
            <p:ph type="sldNum" sz="quarter" idx="4294967295"/>
          </p:nvPr>
        </p:nvSpPr>
        <p:spPr>
          <a:xfrm>
            <a:off x="11423651" y="6623052"/>
            <a:ext cx="768349" cy="196849"/>
          </a:xfrm>
        </p:spPr>
        <p:txBody>
          <a:bodyPr/>
          <a:lstStyle/>
          <a:p>
            <a:pPr algn="r">
              <a:defRPr/>
            </a:pPr>
            <a:r>
              <a:rPr lang="de-DE" dirty="0">
                <a:latin typeface="Humanst521 BT" panose="020B0602020204020204" pitchFamily="34" charset="0"/>
              </a:rPr>
              <a:t>Page </a:t>
            </a:r>
            <a:fld id="{EBC07571-3134-BB4B-B83F-1A9FE18D34F3}" type="slidenum">
              <a:rPr lang="de-DE" smtClean="0">
                <a:latin typeface="Humanst521 BT" panose="020B0602020204020204" pitchFamily="34" charset="0"/>
              </a:rPr>
              <a:pPr algn="r">
                <a:defRPr/>
              </a:pPr>
              <a:t>4</a:t>
            </a:fld>
            <a:endParaRPr lang="de-DE" dirty="0">
              <a:latin typeface="Humanst521 BT" panose="020B0602020204020204" pitchFamily="34" charset="0"/>
            </a:endParaRPr>
          </a:p>
        </p:txBody>
      </p:sp>
      <p:sp>
        <p:nvSpPr>
          <p:cNvPr id="9" name="Content Placeholder 4"/>
          <p:cNvSpPr txBox="1">
            <a:spLocks/>
          </p:cNvSpPr>
          <p:nvPr/>
        </p:nvSpPr>
        <p:spPr>
          <a:xfrm>
            <a:off x="1679510" y="1124745"/>
            <a:ext cx="4416492" cy="2592288"/>
          </a:xfrm>
          <a:prstGeom prst="rect">
            <a:avLst/>
          </a:prstGeom>
        </p:spPr>
        <p:txBody>
          <a:bodyPr vert="horz" lIns="0" tIns="0" rIns="0" bIns="0" rtlCol="0">
            <a:noAutofit/>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Humanst521 Lt BT" panose="020B0402020204020304" pitchFamily="34" charset="0"/>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Humanst521 Lt BT" panose="020B0402020204020304" pitchFamily="34" charset="0"/>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Humanst521 Lt BT" panose="020B0402020204020304" pitchFamily="34" charset="0"/>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Humanst521 Lt BT" panose="020B0402020204020304" pitchFamily="34" charset="0"/>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Humanst521 Lt BT" panose="020B0402020204020304" pitchFamily="34" charset="0"/>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9pPr>
          </a:lstStyle>
          <a:p>
            <a:pPr marL="0" indent="0">
              <a:buNone/>
            </a:pPr>
            <a:r>
              <a:rPr lang="en-US" sz="2267" dirty="0">
                <a:solidFill>
                  <a:srgbClr val="E5E5E5"/>
                </a:solidFill>
              </a:rPr>
              <a:t>Phase I</a:t>
            </a:r>
          </a:p>
          <a:p>
            <a:r>
              <a:rPr lang="en-US" sz="2267" dirty="0">
                <a:solidFill>
                  <a:srgbClr val="E5E5E5"/>
                </a:solidFill>
              </a:rPr>
              <a:t>B-Field 3T </a:t>
            </a:r>
          </a:p>
          <a:p>
            <a:r>
              <a:rPr lang="en-US" sz="2267" dirty="0">
                <a:solidFill>
                  <a:srgbClr val="E5E5E5"/>
                </a:solidFill>
              </a:rPr>
              <a:t>Momentum 28 MeV/c</a:t>
            </a:r>
          </a:p>
          <a:p>
            <a:r>
              <a:rPr lang="en-US" sz="2267" dirty="0">
                <a:solidFill>
                  <a:srgbClr val="E5E5E5"/>
                </a:solidFill>
              </a:rPr>
              <a:t>Muon radius 31mm</a:t>
            </a:r>
          </a:p>
          <a:p>
            <a:r>
              <a:rPr lang="en-US" sz="2267" dirty="0">
                <a:solidFill>
                  <a:srgbClr val="E5E5E5"/>
                </a:solidFill>
              </a:rPr>
              <a:t>Most positrons </a:t>
            </a:r>
            <a:r>
              <a:rPr lang="en-US" sz="2267" b="1" dirty="0">
                <a:solidFill>
                  <a:srgbClr val="E5E5E5"/>
                </a:solidFill>
              </a:rPr>
              <a:t>outside</a:t>
            </a:r>
          </a:p>
          <a:p>
            <a:pPr marL="0" indent="0">
              <a:buNone/>
            </a:pPr>
            <a:endParaRPr lang="en-US" sz="2267" dirty="0">
              <a:solidFill>
                <a:srgbClr val="E5E5E5"/>
              </a:solidFill>
            </a:endParaRPr>
          </a:p>
        </p:txBody>
      </p:sp>
      <p:sp>
        <p:nvSpPr>
          <p:cNvPr id="10" name="Content Placeholder 4"/>
          <p:cNvSpPr txBox="1">
            <a:spLocks/>
          </p:cNvSpPr>
          <p:nvPr/>
        </p:nvSpPr>
        <p:spPr>
          <a:xfrm>
            <a:off x="7097591" y="1124456"/>
            <a:ext cx="4416492" cy="2592288"/>
          </a:xfrm>
          <a:prstGeom prst="rect">
            <a:avLst/>
          </a:prstGeom>
        </p:spPr>
        <p:txBody>
          <a:bodyPr vert="horz" lIns="0" tIns="0" rIns="0" bIns="0" rtlCol="0">
            <a:noAutofit/>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Humanst521 Lt BT" panose="020B0402020204020304" pitchFamily="34" charset="0"/>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Humanst521 Lt BT" panose="020B0402020204020304" pitchFamily="34" charset="0"/>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Humanst521 Lt BT" panose="020B0402020204020304" pitchFamily="34" charset="0"/>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Humanst521 Lt BT" panose="020B0402020204020304" pitchFamily="34" charset="0"/>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Humanst521 Lt BT" panose="020B0402020204020304" pitchFamily="34" charset="0"/>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Humanst521 Lt BT" panose="020B0402020204020304" pitchFamily="34" charset="0"/>
                <a:ea typeface="+mn-ea"/>
              </a:defRPr>
            </a:lvl9pPr>
          </a:lstStyle>
          <a:p>
            <a:pPr marL="0" indent="0">
              <a:buNone/>
            </a:pPr>
            <a:r>
              <a:rPr lang="en-US" sz="2267" dirty="0">
                <a:solidFill>
                  <a:srgbClr val="E5E5E5"/>
                </a:solidFill>
              </a:rPr>
              <a:t>Phase II</a:t>
            </a:r>
          </a:p>
          <a:p>
            <a:r>
              <a:rPr lang="en-US" sz="2267" dirty="0">
                <a:solidFill>
                  <a:srgbClr val="E5E5E5"/>
                </a:solidFill>
              </a:rPr>
              <a:t>B-Field 3T </a:t>
            </a:r>
          </a:p>
          <a:p>
            <a:r>
              <a:rPr lang="en-US" sz="2267" dirty="0">
                <a:solidFill>
                  <a:srgbClr val="E5E5E5"/>
                </a:solidFill>
              </a:rPr>
              <a:t>Momentum &gt;125 MeV/c</a:t>
            </a:r>
          </a:p>
          <a:p>
            <a:r>
              <a:rPr lang="en-US" sz="2267" dirty="0">
                <a:solidFill>
                  <a:srgbClr val="E5E5E5"/>
                </a:solidFill>
              </a:rPr>
              <a:t>Muon radius 141 mm</a:t>
            </a:r>
          </a:p>
          <a:p>
            <a:r>
              <a:rPr lang="en-US" sz="2267" dirty="0">
                <a:solidFill>
                  <a:srgbClr val="E5E5E5"/>
                </a:solidFill>
              </a:rPr>
              <a:t>Most positrons </a:t>
            </a:r>
            <a:r>
              <a:rPr lang="en-US" sz="2267" b="1" dirty="0">
                <a:solidFill>
                  <a:srgbClr val="E5E5E5"/>
                </a:solidFill>
              </a:rPr>
              <a:t>inside</a:t>
            </a:r>
          </a:p>
          <a:p>
            <a:pPr marL="0" indent="0">
              <a:buNone/>
            </a:pPr>
            <a:endParaRPr lang="en-US" sz="2267" dirty="0">
              <a:solidFill>
                <a:srgbClr val="E5E5E5"/>
              </a:solidFill>
            </a:endParaRPr>
          </a:p>
          <a:p>
            <a:pPr marL="0" indent="0">
              <a:buNone/>
            </a:pPr>
            <a:endParaRPr lang="en-US" sz="2267" dirty="0">
              <a:solidFill>
                <a:srgbClr val="E5E5E5"/>
              </a:solidFill>
            </a:endParaRPr>
          </a:p>
        </p:txBody>
      </p:sp>
      <p:pic>
        <p:nvPicPr>
          <p:cNvPr id="11" name="Content Placeholder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3402620"/>
            <a:ext cx="2989145" cy="201593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72251" y="3402621"/>
            <a:ext cx="3229268" cy="2162504"/>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769616" y="6405332"/>
                <a:ext cx="2462289" cy="414569"/>
              </a:xfrm>
              <a:prstGeom prst="rect">
                <a:avLst/>
              </a:prstGeom>
              <a:noFill/>
            </p:spPr>
            <p:txBody>
              <a:bodyPr wrap="square" lIns="0" tIns="0" rIns="0" bIns="0" rtlCol="0">
                <a:noAutofit/>
              </a:bodyPr>
              <a:lstStyle/>
              <a:p>
                <a:pPr eaLnBrk="1" hangingPunct="1">
                  <a:lnSpc>
                    <a:spcPct val="110000"/>
                  </a:lnSpc>
                  <a:spcBef>
                    <a:spcPct val="0"/>
                  </a:spcBef>
                  <a:buClr>
                    <a:srgbClr val="000000"/>
                  </a:buClr>
                </a:pPr>
                <a14:m>
                  <m:oMath xmlns:m="http://schemas.openxmlformats.org/officeDocument/2006/math">
                    <m:r>
                      <a:rPr lang="en-US" sz="2400" i="1">
                        <a:solidFill>
                          <a:schemeClr val="bg1"/>
                        </a:solidFill>
                        <a:latin typeface="Cambria Math" panose="02040503050406030204" pitchFamily="18" charset="0"/>
                      </a:rPr>
                      <m:t>≤3×</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10</m:t>
                        </m:r>
                      </m:e>
                      <m:sup>
                        <m:r>
                          <a:rPr lang="en-US" sz="2400" i="1">
                            <a:solidFill>
                              <a:schemeClr val="bg1"/>
                            </a:solidFill>
                            <a:latin typeface="Cambria Math" panose="02040503050406030204" pitchFamily="18" charset="0"/>
                          </a:rPr>
                          <m:t>−21</m:t>
                        </m:r>
                      </m:sup>
                    </m:sSup>
                  </m:oMath>
                </a14:m>
                <a:r>
                  <a:rPr lang="en-US" sz="2400" dirty="0">
                    <a:solidFill>
                      <a:schemeClr val="bg1"/>
                    </a:solidFill>
                    <a:latin typeface="Humanst521 Lt BT" panose="020B0402020204020304" pitchFamily="34" charset="0"/>
                  </a:rPr>
                  <a:t> ecm</a:t>
                </a:r>
              </a:p>
            </p:txBody>
          </p:sp>
        </mc:Choice>
        <mc:Fallback xmlns="">
          <p:sp>
            <p:nvSpPr>
              <p:cNvPr id="13" name="TextBox 12"/>
              <p:cNvSpPr txBox="1">
                <a:spLocks noRot="1" noChangeAspect="1" noMove="1" noResize="1" noEditPoints="1" noAdjustHandles="1" noChangeArrowheads="1" noChangeShapeType="1" noTextEdit="1"/>
              </p:cNvSpPr>
              <p:nvPr/>
            </p:nvSpPr>
            <p:spPr>
              <a:xfrm>
                <a:off x="2769616" y="6405332"/>
                <a:ext cx="2462289" cy="414569"/>
              </a:xfrm>
              <a:prstGeom prst="rect">
                <a:avLst/>
              </a:prstGeom>
              <a:blipFill>
                <a:blip r:embed="rId6"/>
                <a:stretch>
                  <a:fillRect l="-4208" t="-20588" b="-35294"/>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552385" y="6435432"/>
                <a:ext cx="2462289" cy="414569"/>
              </a:xfrm>
              <a:prstGeom prst="rect">
                <a:avLst/>
              </a:prstGeom>
              <a:noFill/>
            </p:spPr>
            <p:txBody>
              <a:bodyPr wrap="square" lIns="0" tIns="0" rIns="0" bIns="0" rtlCol="0">
                <a:noAutofit/>
              </a:bodyPr>
              <a:lstStyle/>
              <a:p>
                <a:pPr eaLnBrk="1" hangingPunct="1">
                  <a:lnSpc>
                    <a:spcPct val="110000"/>
                  </a:lnSpc>
                  <a:spcBef>
                    <a:spcPct val="0"/>
                  </a:spcBef>
                  <a:buClr>
                    <a:srgbClr val="000000"/>
                  </a:buClr>
                </a:pPr>
                <a14:m>
                  <m:oMath xmlns:m="http://schemas.openxmlformats.org/officeDocument/2006/math">
                    <m:r>
                      <a:rPr lang="en-US" sz="2400" i="1">
                        <a:solidFill>
                          <a:schemeClr val="bg1"/>
                        </a:solidFill>
                        <a:latin typeface="Cambria Math" panose="02040503050406030204" pitchFamily="18" charset="0"/>
                      </a:rPr>
                      <m:t>≤6×</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10</m:t>
                        </m:r>
                      </m:e>
                      <m:sup>
                        <m:r>
                          <a:rPr lang="en-US" sz="2400" i="1">
                            <a:solidFill>
                              <a:schemeClr val="bg1"/>
                            </a:solidFill>
                            <a:latin typeface="Cambria Math" panose="02040503050406030204" pitchFamily="18" charset="0"/>
                          </a:rPr>
                          <m:t>−23</m:t>
                        </m:r>
                      </m:sup>
                    </m:sSup>
                  </m:oMath>
                </a14:m>
                <a:r>
                  <a:rPr lang="en-US" sz="2400" dirty="0">
                    <a:solidFill>
                      <a:schemeClr val="bg1"/>
                    </a:solidFill>
                    <a:latin typeface="Humanst521 Lt BT" panose="020B0402020204020304" pitchFamily="34" charset="0"/>
                  </a:rPr>
                  <a:t> ecm </a:t>
                </a:r>
              </a:p>
            </p:txBody>
          </p:sp>
        </mc:Choice>
        <mc:Fallback xmlns="">
          <p:sp>
            <p:nvSpPr>
              <p:cNvPr id="14" name="TextBox 13"/>
              <p:cNvSpPr txBox="1">
                <a:spLocks noRot="1" noChangeAspect="1" noMove="1" noResize="1" noEditPoints="1" noAdjustHandles="1" noChangeArrowheads="1" noChangeShapeType="1" noTextEdit="1"/>
              </p:cNvSpPr>
              <p:nvPr/>
            </p:nvSpPr>
            <p:spPr>
              <a:xfrm>
                <a:off x="9552385" y="6435432"/>
                <a:ext cx="2462289" cy="414569"/>
              </a:xfrm>
              <a:prstGeom prst="rect">
                <a:avLst/>
              </a:prstGeom>
              <a:blipFill>
                <a:blip r:embed="rId7"/>
                <a:stretch>
                  <a:fillRect l="-4455" t="-20588" b="-35294"/>
                </a:stretch>
              </a:blipFill>
            </p:spPr>
            <p:txBody>
              <a:bodyPr/>
              <a:lstStyle/>
              <a:p>
                <a:r>
                  <a:rPr lang="de-CH">
                    <a:noFill/>
                  </a:rPr>
                  <a:t> </a:t>
                </a:r>
              </a:p>
            </p:txBody>
          </p:sp>
        </mc:Fallback>
      </mc:AlternateContent>
    </p:spTree>
    <p:extLst>
      <p:ext uri="{BB962C8B-B14F-4D97-AF65-F5344CB8AC3E}">
        <p14:creationId xmlns:p14="http://schemas.microsoft.com/office/powerpoint/2010/main" val="32165492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Current status of </a:t>
            </a:r>
            <a:r>
              <a:rPr lang="el-GR" dirty="0"/>
              <a:t>μ</a:t>
            </a:r>
            <a:r>
              <a:rPr lang="en-GB" dirty="0"/>
              <a:t>E1</a:t>
            </a:r>
            <a:endParaRPr lang="en-GB" noProof="0" dirty="0"/>
          </a:p>
        </p:txBody>
      </p:sp>
      <p:sp>
        <p:nvSpPr>
          <p:cNvPr id="4" name="Foliennummernplatzhalter 3"/>
          <p:cNvSpPr>
            <a:spLocks noGrp="1"/>
          </p:cNvSpPr>
          <p:nvPr>
            <p:ph type="sldNum" sz="quarter" idx="16"/>
          </p:nvPr>
        </p:nvSpPr>
        <p:spPr/>
        <p:txBody>
          <a:bodyPr/>
          <a:lstStyle/>
          <a:p>
            <a:pPr algn="r">
              <a:defRPr/>
            </a:pPr>
            <a:r>
              <a:rPr lang="de-DE"/>
              <a:t>Page </a:t>
            </a:r>
            <a:fld id="{EBC07571-3134-BB4B-B83F-1A9FE18D34F3}" type="slidenum">
              <a:rPr lang="de-DE" smtClean="0"/>
              <a:pPr algn="r">
                <a:defRPr/>
              </a:pPr>
              <a:t>5</a:t>
            </a:fld>
            <a:endParaRPr lang="de-DE" dirty="0"/>
          </a:p>
        </p:txBody>
      </p:sp>
      <p:sp>
        <p:nvSpPr>
          <p:cNvPr id="8" name="Inhaltsplatzhalter 6"/>
          <p:cNvSpPr>
            <a:spLocks noGrp="1"/>
          </p:cNvSpPr>
          <p:nvPr>
            <p:ph sz="quarter" idx="4294967295"/>
          </p:nvPr>
        </p:nvSpPr>
        <p:spPr>
          <a:xfrm>
            <a:off x="6019813" y="1412750"/>
            <a:ext cx="5856651" cy="4679951"/>
          </a:xfrm>
          <a:prstGeom prst="rect">
            <a:avLst/>
          </a:prstGeom>
        </p:spPr>
        <p:txBody>
          <a:bodyPr/>
          <a:lstStyle/>
          <a:p>
            <a:pPr>
              <a:lnSpc>
                <a:spcPct val="105000"/>
              </a:lnSpc>
            </a:pPr>
            <a:r>
              <a:rPr lang="en-GB" noProof="0" dirty="0"/>
              <a:t>Long Decay channel</a:t>
            </a:r>
            <a:r>
              <a:rPr lang="en-GB" dirty="0"/>
              <a:t>: </a:t>
            </a:r>
          </a:p>
          <a:p>
            <a:pPr lvl="2">
              <a:lnSpc>
                <a:spcPct val="105000"/>
              </a:lnSpc>
            </a:pPr>
            <a:r>
              <a:rPr lang="en-GB" dirty="0"/>
              <a:t>wider momentum range</a:t>
            </a:r>
          </a:p>
          <a:p>
            <a:pPr marL="719613" lvl="3" indent="0">
              <a:lnSpc>
                <a:spcPct val="105000"/>
              </a:lnSpc>
              <a:buNone/>
            </a:pPr>
            <a:r>
              <a:rPr lang="en-GB" dirty="0"/>
              <a:t>~ 125 MeV/c  </a:t>
            </a:r>
          </a:p>
          <a:p>
            <a:pPr lvl="2">
              <a:lnSpc>
                <a:spcPct val="105000"/>
              </a:lnSpc>
            </a:pPr>
            <a:r>
              <a:rPr lang="en-GB" dirty="0"/>
              <a:t>Higher flux</a:t>
            </a:r>
          </a:p>
          <a:p>
            <a:pPr lvl="2" indent="0">
              <a:lnSpc>
                <a:spcPct val="105000"/>
              </a:lnSpc>
              <a:buNone/>
            </a:pPr>
            <a:r>
              <a:rPr lang="en-GB" altLang="zh-CN" dirty="0"/>
              <a:t>    </a:t>
            </a:r>
            <a:r>
              <a:rPr lang="en-US" altLang="zh-CN" dirty="0"/>
              <a:t>&gt;</a:t>
            </a:r>
            <a:r>
              <a:rPr lang="en-GB" altLang="zh-CN" dirty="0"/>
              <a:t> 10</a:t>
            </a:r>
            <a:r>
              <a:rPr lang="en-GB" altLang="zh-CN" baseline="30000" dirty="0"/>
              <a:t>7</a:t>
            </a:r>
            <a:r>
              <a:rPr lang="en-GB" altLang="zh-CN" dirty="0"/>
              <a:t> </a:t>
            </a:r>
            <a:r>
              <a:rPr lang="en-US" altLang="zh-CN" dirty="0"/>
              <a:t>μ-/s</a:t>
            </a:r>
            <a:r>
              <a:rPr lang="en-GB" altLang="zh-CN" dirty="0"/>
              <a:t>  </a:t>
            </a:r>
            <a:endParaRPr lang="en-GB" dirty="0"/>
          </a:p>
          <a:p>
            <a:pPr marL="237050" lvl="2" indent="-237050">
              <a:lnSpc>
                <a:spcPct val="105000"/>
              </a:lnSpc>
              <a:buClr>
                <a:schemeClr val="tx1"/>
              </a:buClr>
              <a:buFont typeface="Arial" panose="020B0604020202020204" pitchFamily="34" charset="0"/>
              <a:buChar char="•"/>
            </a:pPr>
            <a:r>
              <a:rPr lang="en-GB" kern="1200" dirty="0">
                <a:ea typeface="+mn-ea"/>
                <a:cs typeface="+mn-cs"/>
              </a:rPr>
              <a:t>Extraction part:  </a:t>
            </a:r>
          </a:p>
          <a:p>
            <a:pPr marL="863556" lvl="3" indent="-380990">
              <a:lnSpc>
                <a:spcPct val="105000"/>
              </a:lnSpc>
              <a:buClr>
                <a:schemeClr val="tx1"/>
              </a:buClr>
            </a:pPr>
            <a:r>
              <a:rPr lang="en-GB" kern="1200" dirty="0">
                <a:ea typeface="+mn-ea"/>
                <a:cs typeface="+mn-cs"/>
              </a:rPr>
              <a:t>2 bending magnets and 13 </a:t>
            </a:r>
            <a:r>
              <a:rPr lang="en-US" altLang="zh-CN" sz="2133" dirty="0">
                <a:latin typeface="Times New Roman" panose="02020603050405020304" pitchFamily="18" charset="0"/>
                <a:ea typeface="宋体" panose="02010600030101010101" pitchFamily="2" charset="-122"/>
              </a:rPr>
              <a:t>quadrupoles</a:t>
            </a:r>
            <a:r>
              <a:rPr lang="en-GB" kern="1200" dirty="0">
                <a:ea typeface="+mn-ea"/>
                <a:cs typeface="+mn-cs"/>
              </a:rPr>
              <a:t> </a:t>
            </a:r>
          </a:p>
          <a:p>
            <a:pPr marL="863556" lvl="3" indent="-380990">
              <a:lnSpc>
                <a:spcPct val="105000"/>
              </a:lnSpc>
              <a:buClr>
                <a:schemeClr val="tx1"/>
              </a:buClr>
            </a:pPr>
            <a:r>
              <a:rPr lang="en-GB" kern="1200" dirty="0">
                <a:ea typeface="+mn-ea"/>
                <a:cs typeface="+mn-cs"/>
              </a:rPr>
              <a:t>Allow for optimizing for good beam properties </a:t>
            </a:r>
          </a:p>
          <a:p>
            <a:pPr lvl="2">
              <a:lnSpc>
                <a:spcPct val="105000"/>
              </a:lnSpc>
            </a:pPr>
            <a:endParaRPr lang="en-GB" dirty="0"/>
          </a:p>
          <a:p>
            <a:pPr>
              <a:lnSpc>
                <a:spcPct val="105000"/>
              </a:lnSpc>
            </a:pPr>
            <a:r>
              <a:rPr lang="en-GB" noProof="0" dirty="0"/>
              <a:t>GPD (General Purpose Decay Channel Instrument), </a:t>
            </a:r>
          </a:p>
          <a:p>
            <a:pPr lvl="2">
              <a:lnSpc>
                <a:spcPct val="105000"/>
              </a:lnSpc>
            </a:pPr>
            <a:r>
              <a:rPr lang="en-GB" dirty="0"/>
              <a:t>Enough space for a new bunch</a:t>
            </a:r>
          </a:p>
          <a:p>
            <a:pPr lvl="2">
              <a:lnSpc>
                <a:spcPct val="105000"/>
              </a:lnSpc>
            </a:pPr>
            <a:r>
              <a:rPr lang="en-GB" noProof="0" dirty="0"/>
              <a:t>limited </a:t>
            </a:r>
            <a:r>
              <a:rPr lang="en-GB" dirty="0" err="1"/>
              <a:t>i</a:t>
            </a:r>
            <a:r>
              <a:rPr lang="en-GB" noProof="0" dirty="0" err="1"/>
              <a:t>mpact</a:t>
            </a:r>
            <a:r>
              <a:rPr lang="en-GB" noProof="0" dirty="0"/>
              <a:t> on the old application</a:t>
            </a:r>
          </a:p>
          <a:p>
            <a:pPr lvl="2">
              <a:lnSpc>
                <a:spcPct val="105000"/>
              </a:lnSpc>
            </a:pPr>
            <a:endParaRPr lang="en-GB" noProof="0" dirty="0"/>
          </a:p>
        </p:txBody>
      </p:sp>
      <p:sp>
        <p:nvSpPr>
          <p:cNvPr id="2" name="Freeform 1"/>
          <p:cNvSpPr/>
          <p:nvPr/>
        </p:nvSpPr>
        <p:spPr bwMode="auto">
          <a:xfrm>
            <a:off x="3318933" y="4432300"/>
            <a:ext cx="1024467" cy="1604525"/>
          </a:xfrm>
          <a:custGeom>
            <a:avLst/>
            <a:gdLst>
              <a:gd name="connsiteX0" fmla="*/ 184150 w 768350"/>
              <a:gd name="connsiteY0" fmla="*/ 41275 h 1203394"/>
              <a:gd name="connsiteX1" fmla="*/ 196850 w 768350"/>
              <a:gd name="connsiteY1" fmla="*/ 57150 h 1203394"/>
              <a:gd name="connsiteX2" fmla="*/ 225425 w 768350"/>
              <a:gd name="connsiteY2" fmla="*/ 82550 h 1203394"/>
              <a:gd name="connsiteX3" fmla="*/ 231775 w 768350"/>
              <a:gd name="connsiteY3" fmla="*/ 92075 h 1203394"/>
              <a:gd name="connsiteX4" fmla="*/ 241300 w 768350"/>
              <a:gd name="connsiteY4" fmla="*/ 95250 h 1203394"/>
              <a:gd name="connsiteX5" fmla="*/ 260350 w 768350"/>
              <a:gd name="connsiteY5" fmla="*/ 107950 h 1203394"/>
              <a:gd name="connsiteX6" fmla="*/ 266700 w 768350"/>
              <a:gd name="connsiteY6" fmla="*/ 117475 h 1203394"/>
              <a:gd name="connsiteX7" fmla="*/ 276225 w 768350"/>
              <a:gd name="connsiteY7" fmla="*/ 123825 h 1203394"/>
              <a:gd name="connsiteX8" fmla="*/ 285750 w 768350"/>
              <a:gd name="connsiteY8" fmla="*/ 133350 h 1203394"/>
              <a:gd name="connsiteX9" fmla="*/ 295275 w 768350"/>
              <a:gd name="connsiteY9" fmla="*/ 139700 h 1203394"/>
              <a:gd name="connsiteX10" fmla="*/ 314325 w 768350"/>
              <a:gd name="connsiteY10" fmla="*/ 152400 h 1203394"/>
              <a:gd name="connsiteX11" fmla="*/ 327025 w 768350"/>
              <a:gd name="connsiteY11" fmla="*/ 161925 h 1203394"/>
              <a:gd name="connsiteX12" fmla="*/ 336550 w 768350"/>
              <a:gd name="connsiteY12" fmla="*/ 168275 h 1203394"/>
              <a:gd name="connsiteX13" fmla="*/ 346075 w 768350"/>
              <a:gd name="connsiteY13" fmla="*/ 177800 h 1203394"/>
              <a:gd name="connsiteX14" fmla="*/ 352425 w 768350"/>
              <a:gd name="connsiteY14" fmla="*/ 196850 h 1203394"/>
              <a:gd name="connsiteX15" fmla="*/ 358775 w 768350"/>
              <a:gd name="connsiteY15" fmla="*/ 206375 h 1203394"/>
              <a:gd name="connsiteX16" fmla="*/ 365125 w 768350"/>
              <a:gd name="connsiteY16" fmla="*/ 225425 h 1203394"/>
              <a:gd name="connsiteX17" fmla="*/ 371475 w 768350"/>
              <a:gd name="connsiteY17" fmla="*/ 234950 h 1203394"/>
              <a:gd name="connsiteX18" fmla="*/ 381000 w 768350"/>
              <a:gd name="connsiteY18" fmla="*/ 269875 h 1203394"/>
              <a:gd name="connsiteX19" fmla="*/ 387350 w 768350"/>
              <a:gd name="connsiteY19" fmla="*/ 288925 h 1203394"/>
              <a:gd name="connsiteX20" fmla="*/ 393700 w 768350"/>
              <a:gd name="connsiteY20" fmla="*/ 307975 h 1203394"/>
              <a:gd name="connsiteX21" fmla="*/ 396875 w 768350"/>
              <a:gd name="connsiteY21" fmla="*/ 317500 h 1203394"/>
              <a:gd name="connsiteX22" fmla="*/ 403225 w 768350"/>
              <a:gd name="connsiteY22" fmla="*/ 346075 h 1203394"/>
              <a:gd name="connsiteX23" fmla="*/ 409575 w 768350"/>
              <a:gd name="connsiteY23" fmla="*/ 355600 h 1203394"/>
              <a:gd name="connsiteX24" fmla="*/ 412750 w 768350"/>
              <a:gd name="connsiteY24" fmla="*/ 365125 h 1203394"/>
              <a:gd name="connsiteX25" fmla="*/ 419100 w 768350"/>
              <a:gd name="connsiteY25" fmla="*/ 374650 h 1203394"/>
              <a:gd name="connsiteX26" fmla="*/ 428625 w 768350"/>
              <a:gd name="connsiteY26" fmla="*/ 403225 h 1203394"/>
              <a:gd name="connsiteX27" fmla="*/ 431800 w 768350"/>
              <a:gd name="connsiteY27" fmla="*/ 412750 h 1203394"/>
              <a:gd name="connsiteX28" fmla="*/ 441325 w 768350"/>
              <a:gd name="connsiteY28" fmla="*/ 431800 h 1203394"/>
              <a:gd name="connsiteX29" fmla="*/ 457200 w 768350"/>
              <a:gd name="connsiteY29" fmla="*/ 450850 h 1203394"/>
              <a:gd name="connsiteX30" fmla="*/ 473075 w 768350"/>
              <a:gd name="connsiteY30" fmla="*/ 479425 h 1203394"/>
              <a:gd name="connsiteX31" fmla="*/ 479425 w 768350"/>
              <a:gd name="connsiteY31" fmla="*/ 488950 h 1203394"/>
              <a:gd name="connsiteX32" fmla="*/ 482600 w 768350"/>
              <a:gd name="connsiteY32" fmla="*/ 498475 h 1203394"/>
              <a:gd name="connsiteX33" fmla="*/ 495300 w 768350"/>
              <a:gd name="connsiteY33" fmla="*/ 517525 h 1203394"/>
              <a:gd name="connsiteX34" fmla="*/ 504825 w 768350"/>
              <a:gd name="connsiteY34" fmla="*/ 546100 h 1203394"/>
              <a:gd name="connsiteX35" fmla="*/ 508000 w 768350"/>
              <a:gd name="connsiteY35" fmla="*/ 555625 h 1203394"/>
              <a:gd name="connsiteX36" fmla="*/ 511175 w 768350"/>
              <a:gd name="connsiteY36" fmla="*/ 565150 h 1203394"/>
              <a:gd name="connsiteX37" fmla="*/ 508000 w 768350"/>
              <a:gd name="connsiteY37" fmla="*/ 603250 h 1203394"/>
              <a:gd name="connsiteX38" fmla="*/ 498475 w 768350"/>
              <a:gd name="connsiteY38" fmla="*/ 612775 h 1203394"/>
              <a:gd name="connsiteX39" fmla="*/ 488950 w 768350"/>
              <a:gd name="connsiteY39" fmla="*/ 615950 h 1203394"/>
              <a:gd name="connsiteX40" fmla="*/ 457200 w 768350"/>
              <a:gd name="connsiteY40" fmla="*/ 635000 h 1203394"/>
              <a:gd name="connsiteX41" fmla="*/ 447675 w 768350"/>
              <a:gd name="connsiteY41" fmla="*/ 641350 h 1203394"/>
              <a:gd name="connsiteX42" fmla="*/ 438150 w 768350"/>
              <a:gd name="connsiteY42" fmla="*/ 647700 h 1203394"/>
              <a:gd name="connsiteX43" fmla="*/ 409575 w 768350"/>
              <a:gd name="connsiteY43" fmla="*/ 657225 h 1203394"/>
              <a:gd name="connsiteX44" fmla="*/ 400050 w 768350"/>
              <a:gd name="connsiteY44" fmla="*/ 660400 h 1203394"/>
              <a:gd name="connsiteX45" fmla="*/ 390525 w 768350"/>
              <a:gd name="connsiteY45" fmla="*/ 663575 h 1203394"/>
              <a:gd name="connsiteX46" fmla="*/ 358775 w 768350"/>
              <a:gd name="connsiteY46" fmla="*/ 669925 h 1203394"/>
              <a:gd name="connsiteX47" fmla="*/ 339725 w 768350"/>
              <a:gd name="connsiteY47" fmla="*/ 676275 h 1203394"/>
              <a:gd name="connsiteX48" fmla="*/ 327025 w 768350"/>
              <a:gd name="connsiteY48" fmla="*/ 679450 h 1203394"/>
              <a:gd name="connsiteX49" fmla="*/ 295275 w 768350"/>
              <a:gd name="connsiteY49" fmla="*/ 688975 h 1203394"/>
              <a:gd name="connsiteX50" fmla="*/ 219075 w 768350"/>
              <a:gd name="connsiteY50" fmla="*/ 695325 h 1203394"/>
              <a:gd name="connsiteX51" fmla="*/ 174625 w 768350"/>
              <a:gd name="connsiteY51" fmla="*/ 701675 h 1203394"/>
              <a:gd name="connsiteX52" fmla="*/ 165100 w 768350"/>
              <a:gd name="connsiteY52" fmla="*/ 704850 h 1203394"/>
              <a:gd name="connsiteX53" fmla="*/ 149225 w 768350"/>
              <a:gd name="connsiteY53" fmla="*/ 708025 h 1203394"/>
              <a:gd name="connsiteX54" fmla="*/ 139700 w 768350"/>
              <a:gd name="connsiteY54" fmla="*/ 714375 h 1203394"/>
              <a:gd name="connsiteX55" fmla="*/ 120650 w 768350"/>
              <a:gd name="connsiteY55" fmla="*/ 723900 h 1203394"/>
              <a:gd name="connsiteX56" fmla="*/ 111125 w 768350"/>
              <a:gd name="connsiteY56" fmla="*/ 733425 h 1203394"/>
              <a:gd name="connsiteX57" fmla="*/ 104775 w 768350"/>
              <a:gd name="connsiteY57" fmla="*/ 742950 h 1203394"/>
              <a:gd name="connsiteX58" fmla="*/ 95250 w 768350"/>
              <a:gd name="connsiteY58" fmla="*/ 746125 h 1203394"/>
              <a:gd name="connsiteX59" fmla="*/ 76200 w 768350"/>
              <a:gd name="connsiteY59" fmla="*/ 765175 h 1203394"/>
              <a:gd name="connsiteX60" fmla="*/ 57150 w 768350"/>
              <a:gd name="connsiteY60" fmla="*/ 777875 h 1203394"/>
              <a:gd name="connsiteX61" fmla="*/ 50800 w 768350"/>
              <a:gd name="connsiteY61" fmla="*/ 787400 h 1203394"/>
              <a:gd name="connsiteX62" fmla="*/ 22225 w 768350"/>
              <a:gd name="connsiteY62" fmla="*/ 812800 h 1203394"/>
              <a:gd name="connsiteX63" fmla="*/ 15875 w 768350"/>
              <a:gd name="connsiteY63" fmla="*/ 825500 h 1203394"/>
              <a:gd name="connsiteX64" fmla="*/ 6350 w 768350"/>
              <a:gd name="connsiteY64" fmla="*/ 838200 h 1203394"/>
              <a:gd name="connsiteX65" fmla="*/ 0 w 768350"/>
              <a:gd name="connsiteY65" fmla="*/ 857250 h 1203394"/>
              <a:gd name="connsiteX66" fmla="*/ 6350 w 768350"/>
              <a:gd name="connsiteY66" fmla="*/ 927100 h 1203394"/>
              <a:gd name="connsiteX67" fmla="*/ 12700 w 768350"/>
              <a:gd name="connsiteY67" fmla="*/ 949325 h 1203394"/>
              <a:gd name="connsiteX68" fmla="*/ 19050 w 768350"/>
              <a:gd name="connsiteY68" fmla="*/ 958850 h 1203394"/>
              <a:gd name="connsiteX69" fmla="*/ 22225 w 768350"/>
              <a:gd name="connsiteY69" fmla="*/ 968375 h 1203394"/>
              <a:gd name="connsiteX70" fmla="*/ 31750 w 768350"/>
              <a:gd name="connsiteY70" fmla="*/ 977900 h 1203394"/>
              <a:gd name="connsiteX71" fmla="*/ 53975 w 768350"/>
              <a:gd name="connsiteY71" fmla="*/ 1003300 h 1203394"/>
              <a:gd name="connsiteX72" fmla="*/ 60325 w 768350"/>
              <a:gd name="connsiteY72" fmla="*/ 1012825 h 1203394"/>
              <a:gd name="connsiteX73" fmla="*/ 63500 w 768350"/>
              <a:gd name="connsiteY73" fmla="*/ 1022350 h 1203394"/>
              <a:gd name="connsiteX74" fmla="*/ 76200 w 768350"/>
              <a:gd name="connsiteY74" fmla="*/ 1041400 h 1203394"/>
              <a:gd name="connsiteX75" fmla="*/ 92075 w 768350"/>
              <a:gd name="connsiteY75" fmla="*/ 1060450 h 1203394"/>
              <a:gd name="connsiteX76" fmla="*/ 101600 w 768350"/>
              <a:gd name="connsiteY76" fmla="*/ 1063625 h 1203394"/>
              <a:gd name="connsiteX77" fmla="*/ 120650 w 768350"/>
              <a:gd name="connsiteY77" fmla="*/ 1073150 h 1203394"/>
              <a:gd name="connsiteX78" fmla="*/ 130175 w 768350"/>
              <a:gd name="connsiteY78" fmla="*/ 1082675 h 1203394"/>
              <a:gd name="connsiteX79" fmla="*/ 139700 w 768350"/>
              <a:gd name="connsiteY79" fmla="*/ 1089025 h 1203394"/>
              <a:gd name="connsiteX80" fmla="*/ 146050 w 768350"/>
              <a:gd name="connsiteY80" fmla="*/ 1098550 h 1203394"/>
              <a:gd name="connsiteX81" fmla="*/ 155575 w 768350"/>
              <a:gd name="connsiteY81" fmla="*/ 1101725 h 1203394"/>
              <a:gd name="connsiteX82" fmla="*/ 165100 w 768350"/>
              <a:gd name="connsiteY82" fmla="*/ 1108075 h 1203394"/>
              <a:gd name="connsiteX83" fmla="*/ 174625 w 768350"/>
              <a:gd name="connsiteY83" fmla="*/ 1117600 h 1203394"/>
              <a:gd name="connsiteX84" fmla="*/ 184150 w 768350"/>
              <a:gd name="connsiteY84" fmla="*/ 1120775 h 1203394"/>
              <a:gd name="connsiteX85" fmla="*/ 193675 w 768350"/>
              <a:gd name="connsiteY85" fmla="*/ 1127125 h 1203394"/>
              <a:gd name="connsiteX86" fmla="*/ 206375 w 768350"/>
              <a:gd name="connsiteY86" fmla="*/ 1133475 h 1203394"/>
              <a:gd name="connsiteX87" fmla="*/ 215900 w 768350"/>
              <a:gd name="connsiteY87" fmla="*/ 1139825 h 1203394"/>
              <a:gd name="connsiteX88" fmla="*/ 238125 w 768350"/>
              <a:gd name="connsiteY88" fmla="*/ 1146175 h 1203394"/>
              <a:gd name="connsiteX89" fmla="*/ 260350 w 768350"/>
              <a:gd name="connsiteY89" fmla="*/ 1158875 h 1203394"/>
              <a:gd name="connsiteX90" fmla="*/ 273050 w 768350"/>
              <a:gd name="connsiteY90" fmla="*/ 1162050 h 1203394"/>
              <a:gd name="connsiteX91" fmla="*/ 282575 w 768350"/>
              <a:gd name="connsiteY91" fmla="*/ 1165225 h 1203394"/>
              <a:gd name="connsiteX92" fmla="*/ 295275 w 768350"/>
              <a:gd name="connsiteY92" fmla="*/ 1168400 h 1203394"/>
              <a:gd name="connsiteX93" fmla="*/ 314325 w 768350"/>
              <a:gd name="connsiteY93" fmla="*/ 1174750 h 1203394"/>
              <a:gd name="connsiteX94" fmla="*/ 330200 w 768350"/>
              <a:gd name="connsiteY94" fmla="*/ 1177925 h 1203394"/>
              <a:gd name="connsiteX95" fmla="*/ 339725 w 768350"/>
              <a:gd name="connsiteY95" fmla="*/ 1181100 h 1203394"/>
              <a:gd name="connsiteX96" fmla="*/ 361950 w 768350"/>
              <a:gd name="connsiteY96" fmla="*/ 1190625 h 1203394"/>
              <a:gd name="connsiteX97" fmla="*/ 428625 w 768350"/>
              <a:gd name="connsiteY97" fmla="*/ 1200150 h 1203394"/>
              <a:gd name="connsiteX98" fmla="*/ 438150 w 768350"/>
              <a:gd name="connsiteY98" fmla="*/ 1203325 h 1203394"/>
              <a:gd name="connsiteX99" fmla="*/ 555625 w 768350"/>
              <a:gd name="connsiteY99" fmla="*/ 1200150 h 1203394"/>
              <a:gd name="connsiteX100" fmla="*/ 561975 w 768350"/>
              <a:gd name="connsiteY100" fmla="*/ 1190625 h 1203394"/>
              <a:gd name="connsiteX101" fmla="*/ 571500 w 768350"/>
              <a:gd name="connsiteY101" fmla="*/ 1181100 h 1203394"/>
              <a:gd name="connsiteX102" fmla="*/ 584200 w 768350"/>
              <a:gd name="connsiteY102" fmla="*/ 1158875 h 1203394"/>
              <a:gd name="connsiteX103" fmla="*/ 593725 w 768350"/>
              <a:gd name="connsiteY103" fmla="*/ 1149350 h 1203394"/>
              <a:gd name="connsiteX104" fmla="*/ 596900 w 768350"/>
              <a:gd name="connsiteY104" fmla="*/ 1139825 h 1203394"/>
              <a:gd name="connsiteX105" fmla="*/ 615950 w 768350"/>
              <a:gd name="connsiteY105" fmla="*/ 1101725 h 1203394"/>
              <a:gd name="connsiteX106" fmla="*/ 622300 w 768350"/>
              <a:gd name="connsiteY106" fmla="*/ 1089025 h 1203394"/>
              <a:gd name="connsiteX107" fmla="*/ 628650 w 768350"/>
              <a:gd name="connsiteY107" fmla="*/ 1063625 h 1203394"/>
              <a:gd name="connsiteX108" fmla="*/ 638175 w 768350"/>
              <a:gd name="connsiteY108" fmla="*/ 1035050 h 1203394"/>
              <a:gd name="connsiteX109" fmla="*/ 641350 w 768350"/>
              <a:gd name="connsiteY109" fmla="*/ 1025525 h 1203394"/>
              <a:gd name="connsiteX110" fmla="*/ 638175 w 768350"/>
              <a:gd name="connsiteY110" fmla="*/ 866775 h 1203394"/>
              <a:gd name="connsiteX111" fmla="*/ 619125 w 768350"/>
              <a:gd name="connsiteY111" fmla="*/ 847725 h 1203394"/>
              <a:gd name="connsiteX112" fmla="*/ 609600 w 768350"/>
              <a:gd name="connsiteY112" fmla="*/ 828675 h 1203394"/>
              <a:gd name="connsiteX113" fmla="*/ 612775 w 768350"/>
              <a:gd name="connsiteY113" fmla="*/ 800100 h 1203394"/>
              <a:gd name="connsiteX114" fmla="*/ 619125 w 768350"/>
              <a:gd name="connsiteY114" fmla="*/ 790575 h 1203394"/>
              <a:gd name="connsiteX115" fmla="*/ 647700 w 768350"/>
              <a:gd name="connsiteY115" fmla="*/ 774700 h 1203394"/>
              <a:gd name="connsiteX116" fmla="*/ 657225 w 768350"/>
              <a:gd name="connsiteY116" fmla="*/ 768350 h 1203394"/>
              <a:gd name="connsiteX117" fmla="*/ 666750 w 768350"/>
              <a:gd name="connsiteY117" fmla="*/ 765175 h 1203394"/>
              <a:gd name="connsiteX118" fmla="*/ 695325 w 768350"/>
              <a:gd name="connsiteY118" fmla="*/ 739775 h 1203394"/>
              <a:gd name="connsiteX119" fmla="*/ 704850 w 768350"/>
              <a:gd name="connsiteY119" fmla="*/ 733425 h 1203394"/>
              <a:gd name="connsiteX120" fmla="*/ 711200 w 768350"/>
              <a:gd name="connsiteY120" fmla="*/ 723900 h 1203394"/>
              <a:gd name="connsiteX121" fmla="*/ 720725 w 768350"/>
              <a:gd name="connsiteY121" fmla="*/ 717550 h 1203394"/>
              <a:gd name="connsiteX122" fmla="*/ 733425 w 768350"/>
              <a:gd name="connsiteY122" fmla="*/ 698500 h 1203394"/>
              <a:gd name="connsiteX123" fmla="*/ 752475 w 768350"/>
              <a:gd name="connsiteY123" fmla="*/ 669925 h 1203394"/>
              <a:gd name="connsiteX124" fmla="*/ 765175 w 768350"/>
              <a:gd name="connsiteY124" fmla="*/ 641350 h 1203394"/>
              <a:gd name="connsiteX125" fmla="*/ 768350 w 768350"/>
              <a:gd name="connsiteY125" fmla="*/ 631825 h 1203394"/>
              <a:gd name="connsiteX126" fmla="*/ 765175 w 768350"/>
              <a:gd name="connsiteY126" fmla="*/ 571500 h 1203394"/>
              <a:gd name="connsiteX127" fmla="*/ 749300 w 768350"/>
              <a:gd name="connsiteY127" fmla="*/ 542925 h 1203394"/>
              <a:gd name="connsiteX128" fmla="*/ 742950 w 768350"/>
              <a:gd name="connsiteY128" fmla="*/ 530225 h 1203394"/>
              <a:gd name="connsiteX129" fmla="*/ 736600 w 768350"/>
              <a:gd name="connsiteY129" fmla="*/ 511175 h 1203394"/>
              <a:gd name="connsiteX130" fmla="*/ 730250 w 768350"/>
              <a:gd name="connsiteY130" fmla="*/ 501650 h 1203394"/>
              <a:gd name="connsiteX131" fmla="*/ 717550 w 768350"/>
              <a:gd name="connsiteY131" fmla="*/ 473075 h 1203394"/>
              <a:gd name="connsiteX132" fmla="*/ 708025 w 768350"/>
              <a:gd name="connsiteY132" fmla="*/ 450850 h 1203394"/>
              <a:gd name="connsiteX133" fmla="*/ 704850 w 768350"/>
              <a:gd name="connsiteY133" fmla="*/ 441325 h 1203394"/>
              <a:gd name="connsiteX134" fmla="*/ 698500 w 768350"/>
              <a:gd name="connsiteY134" fmla="*/ 431800 h 1203394"/>
              <a:gd name="connsiteX135" fmla="*/ 695325 w 768350"/>
              <a:gd name="connsiteY135" fmla="*/ 422275 h 1203394"/>
              <a:gd name="connsiteX136" fmla="*/ 682625 w 768350"/>
              <a:gd name="connsiteY136" fmla="*/ 403225 h 1203394"/>
              <a:gd name="connsiteX137" fmla="*/ 676275 w 768350"/>
              <a:gd name="connsiteY137" fmla="*/ 393700 h 1203394"/>
              <a:gd name="connsiteX138" fmla="*/ 669925 w 768350"/>
              <a:gd name="connsiteY138" fmla="*/ 384175 h 1203394"/>
              <a:gd name="connsiteX139" fmla="*/ 660400 w 768350"/>
              <a:gd name="connsiteY139" fmla="*/ 374650 h 1203394"/>
              <a:gd name="connsiteX140" fmla="*/ 647700 w 768350"/>
              <a:gd name="connsiteY140" fmla="*/ 352425 h 1203394"/>
              <a:gd name="connsiteX141" fmla="*/ 628650 w 768350"/>
              <a:gd name="connsiteY141" fmla="*/ 336550 h 1203394"/>
              <a:gd name="connsiteX142" fmla="*/ 615950 w 768350"/>
              <a:gd name="connsiteY142" fmla="*/ 317500 h 1203394"/>
              <a:gd name="connsiteX143" fmla="*/ 606425 w 768350"/>
              <a:gd name="connsiteY143" fmla="*/ 307975 h 1203394"/>
              <a:gd name="connsiteX144" fmla="*/ 600075 w 768350"/>
              <a:gd name="connsiteY144" fmla="*/ 298450 h 1203394"/>
              <a:gd name="connsiteX145" fmla="*/ 590550 w 768350"/>
              <a:gd name="connsiteY145" fmla="*/ 295275 h 1203394"/>
              <a:gd name="connsiteX146" fmla="*/ 568325 w 768350"/>
              <a:gd name="connsiteY146" fmla="*/ 269875 h 1203394"/>
              <a:gd name="connsiteX147" fmla="*/ 549275 w 768350"/>
              <a:gd name="connsiteY147" fmla="*/ 241300 h 1203394"/>
              <a:gd name="connsiteX148" fmla="*/ 542925 w 768350"/>
              <a:gd name="connsiteY148" fmla="*/ 231775 h 1203394"/>
              <a:gd name="connsiteX149" fmla="*/ 533400 w 768350"/>
              <a:gd name="connsiteY149" fmla="*/ 222250 h 1203394"/>
              <a:gd name="connsiteX150" fmla="*/ 520700 w 768350"/>
              <a:gd name="connsiteY150" fmla="*/ 206375 h 1203394"/>
              <a:gd name="connsiteX151" fmla="*/ 498475 w 768350"/>
              <a:gd name="connsiteY151" fmla="*/ 184150 h 1203394"/>
              <a:gd name="connsiteX152" fmla="*/ 482600 w 768350"/>
              <a:gd name="connsiteY152" fmla="*/ 168275 h 1203394"/>
              <a:gd name="connsiteX153" fmla="*/ 479425 w 768350"/>
              <a:gd name="connsiteY153" fmla="*/ 158750 h 1203394"/>
              <a:gd name="connsiteX154" fmla="*/ 457200 w 768350"/>
              <a:gd name="connsiteY154" fmla="*/ 130175 h 1203394"/>
              <a:gd name="connsiteX155" fmla="*/ 454025 w 768350"/>
              <a:gd name="connsiteY155" fmla="*/ 120650 h 1203394"/>
              <a:gd name="connsiteX156" fmla="*/ 444500 w 768350"/>
              <a:gd name="connsiteY156" fmla="*/ 114300 h 1203394"/>
              <a:gd name="connsiteX157" fmla="*/ 428625 w 768350"/>
              <a:gd name="connsiteY157" fmla="*/ 88900 h 1203394"/>
              <a:gd name="connsiteX158" fmla="*/ 415925 w 768350"/>
              <a:gd name="connsiteY158" fmla="*/ 69850 h 1203394"/>
              <a:gd name="connsiteX159" fmla="*/ 409575 w 768350"/>
              <a:gd name="connsiteY159" fmla="*/ 60325 h 1203394"/>
              <a:gd name="connsiteX160" fmla="*/ 381000 w 768350"/>
              <a:gd name="connsiteY160" fmla="*/ 38100 h 1203394"/>
              <a:gd name="connsiteX161" fmla="*/ 371475 w 768350"/>
              <a:gd name="connsiteY161" fmla="*/ 31750 h 1203394"/>
              <a:gd name="connsiteX162" fmla="*/ 352425 w 768350"/>
              <a:gd name="connsiteY162" fmla="*/ 25400 h 1203394"/>
              <a:gd name="connsiteX163" fmla="*/ 342900 w 768350"/>
              <a:gd name="connsiteY163" fmla="*/ 22225 h 1203394"/>
              <a:gd name="connsiteX164" fmla="*/ 323850 w 768350"/>
              <a:gd name="connsiteY164" fmla="*/ 12700 h 1203394"/>
              <a:gd name="connsiteX165" fmla="*/ 314325 w 768350"/>
              <a:gd name="connsiteY165" fmla="*/ 6350 h 1203394"/>
              <a:gd name="connsiteX166" fmla="*/ 285750 w 768350"/>
              <a:gd name="connsiteY166" fmla="*/ 0 h 1203394"/>
              <a:gd name="connsiteX167" fmla="*/ 241300 w 768350"/>
              <a:gd name="connsiteY167" fmla="*/ 3175 h 1203394"/>
              <a:gd name="connsiteX168" fmla="*/ 219075 w 768350"/>
              <a:gd name="connsiteY168" fmla="*/ 9525 h 1203394"/>
              <a:gd name="connsiteX169" fmla="*/ 212725 w 768350"/>
              <a:gd name="connsiteY169" fmla="*/ 19050 h 1203394"/>
              <a:gd name="connsiteX170" fmla="*/ 206375 w 768350"/>
              <a:gd name="connsiteY170" fmla="*/ 38100 h 1203394"/>
              <a:gd name="connsiteX171" fmla="*/ 215900 w 768350"/>
              <a:gd name="connsiteY171" fmla="*/ 85725 h 120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68350" h="1203394">
                <a:moveTo>
                  <a:pt x="184150" y="41275"/>
                </a:moveTo>
                <a:cubicBezTo>
                  <a:pt x="188383" y="46567"/>
                  <a:pt x="192058" y="52358"/>
                  <a:pt x="196850" y="57150"/>
                </a:cubicBezTo>
                <a:cubicBezTo>
                  <a:pt x="215937" y="76237"/>
                  <a:pt x="198758" y="42549"/>
                  <a:pt x="225425" y="82550"/>
                </a:cubicBezTo>
                <a:cubicBezTo>
                  <a:pt x="227542" y="85725"/>
                  <a:pt x="228795" y="89691"/>
                  <a:pt x="231775" y="92075"/>
                </a:cubicBezTo>
                <a:cubicBezTo>
                  <a:pt x="234388" y="94166"/>
                  <a:pt x="238374" y="93625"/>
                  <a:pt x="241300" y="95250"/>
                </a:cubicBezTo>
                <a:cubicBezTo>
                  <a:pt x="247971" y="98956"/>
                  <a:pt x="260350" y="107950"/>
                  <a:pt x="260350" y="107950"/>
                </a:cubicBezTo>
                <a:cubicBezTo>
                  <a:pt x="262467" y="111125"/>
                  <a:pt x="264002" y="114777"/>
                  <a:pt x="266700" y="117475"/>
                </a:cubicBezTo>
                <a:cubicBezTo>
                  <a:pt x="269398" y="120173"/>
                  <a:pt x="273294" y="121382"/>
                  <a:pt x="276225" y="123825"/>
                </a:cubicBezTo>
                <a:cubicBezTo>
                  <a:pt x="279674" y="126700"/>
                  <a:pt x="282301" y="130475"/>
                  <a:pt x="285750" y="133350"/>
                </a:cubicBezTo>
                <a:cubicBezTo>
                  <a:pt x="288681" y="135793"/>
                  <a:pt x="292344" y="137257"/>
                  <a:pt x="295275" y="139700"/>
                </a:cubicBezTo>
                <a:cubicBezTo>
                  <a:pt x="311130" y="152913"/>
                  <a:pt x="297586" y="146820"/>
                  <a:pt x="314325" y="152400"/>
                </a:cubicBezTo>
                <a:cubicBezTo>
                  <a:pt x="318558" y="155575"/>
                  <a:pt x="322719" y="158849"/>
                  <a:pt x="327025" y="161925"/>
                </a:cubicBezTo>
                <a:cubicBezTo>
                  <a:pt x="330130" y="164143"/>
                  <a:pt x="333619" y="165832"/>
                  <a:pt x="336550" y="168275"/>
                </a:cubicBezTo>
                <a:cubicBezTo>
                  <a:pt x="339999" y="171150"/>
                  <a:pt x="342900" y="174625"/>
                  <a:pt x="346075" y="177800"/>
                </a:cubicBezTo>
                <a:cubicBezTo>
                  <a:pt x="348192" y="184150"/>
                  <a:pt x="348712" y="191281"/>
                  <a:pt x="352425" y="196850"/>
                </a:cubicBezTo>
                <a:cubicBezTo>
                  <a:pt x="354542" y="200025"/>
                  <a:pt x="357225" y="202888"/>
                  <a:pt x="358775" y="206375"/>
                </a:cubicBezTo>
                <a:cubicBezTo>
                  <a:pt x="361493" y="212492"/>
                  <a:pt x="361412" y="219856"/>
                  <a:pt x="365125" y="225425"/>
                </a:cubicBezTo>
                <a:cubicBezTo>
                  <a:pt x="367242" y="228600"/>
                  <a:pt x="369925" y="231463"/>
                  <a:pt x="371475" y="234950"/>
                </a:cubicBezTo>
                <a:cubicBezTo>
                  <a:pt x="380505" y="255268"/>
                  <a:pt x="375727" y="250542"/>
                  <a:pt x="381000" y="269875"/>
                </a:cubicBezTo>
                <a:cubicBezTo>
                  <a:pt x="382761" y="276333"/>
                  <a:pt x="385233" y="282575"/>
                  <a:pt x="387350" y="288925"/>
                </a:cubicBezTo>
                <a:lnTo>
                  <a:pt x="393700" y="307975"/>
                </a:lnTo>
                <a:cubicBezTo>
                  <a:pt x="394758" y="311150"/>
                  <a:pt x="396219" y="314218"/>
                  <a:pt x="396875" y="317500"/>
                </a:cubicBezTo>
                <a:cubicBezTo>
                  <a:pt x="397440" y="320325"/>
                  <a:pt x="401544" y="342152"/>
                  <a:pt x="403225" y="346075"/>
                </a:cubicBezTo>
                <a:cubicBezTo>
                  <a:pt x="404728" y="349582"/>
                  <a:pt x="407868" y="352187"/>
                  <a:pt x="409575" y="355600"/>
                </a:cubicBezTo>
                <a:cubicBezTo>
                  <a:pt x="411072" y="358593"/>
                  <a:pt x="411253" y="362132"/>
                  <a:pt x="412750" y="365125"/>
                </a:cubicBezTo>
                <a:cubicBezTo>
                  <a:pt x="414457" y="368538"/>
                  <a:pt x="417550" y="371163"/>
                  <a:pt x="419100" y="374650"/>
                </a:cubicBezTo>
                <a:lnTo>
                  <a:pt x="428625" y="403225"/>
                </a:lnTo>
                <a:cubicBezTo>
                  <a:pt x="429683" y="406400"/>
                  <a:pt x="429944" y="409965"/>
                  <a:pt x="431800" y="412750"/>
                </a:cubicBezTo>
                <a:cubicBezTo>
                  <a:pt x="449998" y="440047"/>
                  <a:pt x="428180" y="405510"/>
                  <a:pt x="441325" y="431800"/>
                </a:cubicBezTo>
                <a:cubicBezTo>
                  <a:pt x="445745" y="440641"/>
                  <a:pt x="450178" y="443828"/>
                  <a:pt x="457200" y="450850"/>
                </a:cubicBezTo>
                <a:cubicBezTo>
                  <a:pt x="462788" y="467615"/>
                  <a:pt x="458519" y="457590"/>
                  <a:pt x="473075" y="479425"/>
                </a:cubicBezTo>
                <a:cubicBezTo>
                  <a:pt x="475192" y="482600"/>
                  <a:pt x="478218" y="485330"/>
                  <a:pt x="479425" y="488950"/>
                </a:cubicBezTo>
                <a:cubicBezTo>
                  <a:pt x="480483" y="492125"/>
                  <a:pt x="480975" y="495549"/>
                  <a:pt x="482600" y="498475"/>
                </a:cubicBezTo>
                <a:cubicBezTo>
                  <a:pt x="486306" y="505146"/>
                  <a:pt x="492887" y="510285"/>
                  <a:pt x="495300" y="517525"/>
                </a:cubicBezTo>
                <a:lnTo>
                  <a:pt x="504825" y="546100"/>
                </a:lnTo>
                <a:lnTo>
                  <a:pt x="508000" y="555625"/>
                </a:lnTo>
                <a:lnTo>
                  <a:pt x="511175" y="565150"/>
                </a:lnTo>
                <a:cubicBezTo>
                  <a:pt x="510117" y="577850"/>
                  <a:pt x="511284" y="590936"/>
                  <a:pt x="508000" y="603250"/>
                </a:cubicBezTo>
                <a:cubicBezTo>
                  <a:pt x="506843" y="607589"/>
                  <a:pt x="502211" y="610284"/>
                  <a:pt x="498475" y="612775"/>
                </a:cubicBezTo>
                <a:cubicBezTo>
                  <a:pt x="495690" y="614631"/>
                  <a:pt x="492026" y="614632"/>
                  <a:pt x="488950" y="615950"/>
                </a:cubicBezTo>
                <a:cubicBezTo>
                  <a:pt x="475282" y="621808"/>
                  <a:pt x="470743" y="625972"/>
                  <a:pt x="457200" y="635000"/>
                </a:cubicBezTo>
                <a:lnTo>
                  <a:pt x="447675" y="641350"/>
                </a:lnTo>
                <a:cubicBezTo>
                  <a:pt x="444500" y="643467"/>
                  <a:pt x="441770" y="646493"/>
                  <a:pt x="438150" y="647700"/>
                </a:cubicBezTo>
                <a:lnTo>
                  <a:pt x="409575" y="657225"/>
                </a:lnTo>
                <a:lnTo>
                  <a:pt x="400050" y="660400"/>
                </a:lnTo>
                <a:cubicBezTo>
                  <a:pt x="396875" y="661458"/>
                  <a:pt x="393826" y="663025"/>
                  <a:pt x="390525" y="663575"/>
                </a:cubicBezTo>
                <a:cubicBezTo>
                  <a:pt x="377652" y="665721"/>
                  <a:pt x="370616" y="666373"/>
                  <a:pt x="358775" y="669925"/>
                </a:cubicBezTo>
                <a:cubicBezTo>
                  <a:pt x="352364" y="671848"/>
                  <a:pt x="346219" y="674652"/>
                  <a:pt x="339725" y="676275"/>
                </a:cubicBezTo>
                <a:cubicBezTo>
                  <a:pt x="335492" y="677333"/>
                  <a:pt x="331205" y="678196"/>
                  <a:pt x="327025" y="679450"/>
                </a:cubicBezTo>
                <a:cubicBezTo>
                  <a:pt x="314280" y="683273"/>
                  <a:pt x="307659" y="686723"/>
                  <a:pt x="295275" y="688975"/>
                </a:cubicBezTo>
                <a:cubicBezTo>
                  <a:pt x="267900" y="693952"/>
                  <a:pt x="249954" y="693509"/>
                  <a:pt x="219075" y="695325"/>
                </a:cubicBezTo>
                <a:cubicBezTo>
                  <a:pt x="208090" y="696698"/>
                  <a:pt x="186396" y="699059"/>
                  <a:pt x="174625" y="701675"/>
                </a:cubicBezTo>
                <a:cubicBezTo>
                  <a:pt x="171358" y="702401"/>
                  <a:pt x="168347" y="704038"/>
                  <a:pt x="165100" y="704850"/>
                </a:cubicBezTo>
                <a:cubicBezTo>
                  <a:pt x="159865" y="706159"/>
                  <a:pt x="154517" y="706967"/>
                  <a:pt x="149225" y="708025"/>
                </a:cubicBezTo>
                <a:cubicBezTo>
                  <a:pt x="146050" y="710142"/>
                  <a:pt x="143113" y="712668"/>
                  <a:pt x="139700" y="714375"/>
                </a:cubicBezTo>
                <a:cubicBezTo>
                  <a:pt x="125381" y="721535"/>
                  <a:pt x="134299" y="712526"/>
                  <a:pt x="120650" y="723900"/>
                </a:cubicBezTo>
                <a:cubicBezTo>
                  <a:pt x="117201" y="726775"/>
                  <a:pt x="114000" y="729976"/>
                  <a:pt x="111125" y="733425"/>
                </a:cubicBezTo>
                <a:cubicBezTo>
                  <a:pt x="108682" y="736356"/>
                  <a:pt x="107755" y="740566"/>
                  <a:pt x="104775" y="742950"/>
                </a:cubicBezTo>
                <a:cubicBezTo>
                  <a:pt x="102162" y="745041"/>
                  <a:pt x="98425" y="745067"/>
                  <a:pt x="95250" y="746125"/>
                </a:cubicBezTo>
                <a:cubicBezTo>
                  <a:pt x="88900" y="752475"/>
                  <a:pt x="83672" y="760194"/>
                  <a:pt x="76200" y="765175"/>
                </a:cubicBezTo>
                <a:lnTo>
                  <a:pt x="57150" y="777875"/>
                </a:lnTo>
                <a:cubicBezTo>
                  <a:pt x="55033" y="781050"/>
                  <a:pt x="53335" y="784548"/>
                  <a:pt x="50800" y="787400"/>
                </a:cubicBezTo>
                <a:cubicBezTo>
                  <a:pt x="34983" y="805194"/>
                  <a:pt x="36702" y="803149"/>
                  <a:pt x="22225" y="812800"/>
                </a:cubicBezTo>
                <a:cubicBezTo>
                  <a:pt x="20108" y="817033"/>
                  <a:pt x="18383" y="821486"/>
                  <a:pt x="15875" y="825500"/>
                </a:cubicBezTo>
                <a:cubicBezTo>
                  <a:pt x="13070" y="829987"/>
                  <a:pt x="8717" y="833467"/>
                  <a:pt x="6350" y="838200"/>
                </a:cubicBezTo>
                <a:cubicBezTo>
                  <a:pt x="3357" y="844187"/>
                  <a:pt x="0" y="857250"/>
                  <a:pt x="0" y="857250"/>
                </a:cubicBezTo>
                <a:cubicBezTo>
                  <a:pt x="5203" y="956107"/>
                  <a:pt x="-3500" y="892623"/>
                  <a:pt x="6350" y="927100"/>
                </a:cubicBezTo>
                <a:cubicBezTo>
                  <a:pt x="7706" y="931847"/>
                  <a:pt x="10162" y="944250"/>
                  <a:pt x="12700" y="949325"/>
                </a:cubicBezTo>
                <a:cubicBezTo>
                  <a:pt x="14407" y="952738"/>
                  <a:pt x="17343" y="955437"/>
                  <a:pt x="19050" y="958850"/>
                </a:cubicBezTo>
                <a:cubicBezTo>
                  <a:pt x="20547" y="961843"/>
                  <a:pt x="20369" y="965590"/>
                  <a:pt x="22225" y="968375"/>
                </a:cubicBezTo>
                <a:cubicBezTo>
                  <a:pt x="24716" y="972111"/>
                  <a:pt x="28993" y="974356"/>
                  <a:pt x="31750" y="977900"/>
                </a:cubicBezTo>
                <a:cubicBezTo>
                  <a:pt x="51696" y="1003544"/>
                  <a:pt x="35536" y="991007"/>
                  <a:pt x="53975" y="1003300"/>
                </a:cubicBezTo>
                <a:cubicBezTo>
                  <a:pt x="56092" y="1006475"/>
                  <a:pt x="58618" y="1009412"/>
                  <a:pt x="60325" y="1012825"/>
                </a:cubicBezTo>
                <a:cubicBezTo>
                  <a:pt x="61822" y="1015818"/>
                  <a:pt x="61875" y="1019424"/>
                  <a:pt x="63500" y="1022350"/>
                </a:cubicBezTo>
                <a:cubicBezTo>
                  <a:pt x="67206" y="1029021"/>
                  <a:pt x="71967" y="1035050"/>
                  <a:pt x="76200" y="1041400"/>
                </a:cubicBezTo>
                <a:cubicBezTo>
                  <a:pt x="80886" y="1048428"/>
                  <a:pt x="84741" y="1055561"/>
                  <a:pt x="92075" y="1060450"/>
                </a:cubicBezTo>
                <a:cubicBezTo>
                  <a:pt x="94860" y="1062306"/>
                  <a:pt x="98607" y="1062128"/>
                  <a:pt x="101600" y="1063625"/>
                </a:cubicBezTo>
                <a:cubicBezTo>
                  <a:pt x="126219" y="1075935"/>
                  <a:pt x="96709" y="1065170"/>
                  <a:pt x="120650" y="1073150"/>
                </a:cubicBezTo>
                <a:cubicBezTo>
                  <a:pt x="123825" y="1076325"/>
                  <a:pt x="126726" y="1079800"/>
                  <a:pt x="130175" y="1082675"/>
                </a:cubicBezTo>
                <a:cubicBezTo>
                  <a:pt x="133106" y="1085118"/>
                  <a:pt x="137002" y="1086327"/>
                  <a:pt x="139700" y="1089025"/>
                </a:cubicBezTo>
                <a:cubicBezTo>
                  <a:pt x="142398" y="1091723"/>
                  <a:pt x="143070" y="1096166"/>
                  <a:pt x="146050" y="1098550"/>
                </a:cubicBezTo>
                <a:cubicBezTo>
                  <a:pt x="148663" y="1100641"/>
                  <a:pt x="152582" y="1100228"/>
                  <a:pt x="155575" y="1101725"/>
                </a:cubicBezTo>
                <a:cubicBezTo>
                  <a:pt x="158988" y="1103432"/>
                  <a:pt x="162169" y="1105632"/>
                  <a:pt x="165100" y="1108075"/>
                </a:cubicBezTo>
                <a:cubicBezTo>
                  <a:pt x="168549" y="1110950"/>
                  <a:pt x="170889" y="1115109"/>
                  <a:pt x="174625" y="1117600"/>
                </a:cubicBezTo>
                <a:cubicBezTo>
                  <a:pt x="177410" y="1119456"/>
                  <a:pt x="181157" y="1119278"/>
                  <a:pt x="184150" y="1120775"/>
                </a:cubicBezTo>
                <a:cubicBezTo>
                  <a:pt x="187563" y="1122482"/>
                  <a:pt x="190362" y="1125232"/>
                  <a:pt x="193675" y="1127125"/>
                </a:cubicBezTo>
                <a:cubicBezTo>
                  <a:pt x="197784" y="1129473"/>
                  <a:pt x="202266" y="1131127"/>
                  <a:pt x="206375" y="1133475"/>
                </a:cubicBezTo>
                <a:cubicBezTo>
                  <a:pt x="209688" y="1135368"/>
                  <a:pt x="212393" y="1138322"/>
                  <a:pt x="215900" y="1139825"/>
                </a:cubicBezTo>
                <a:cubicBezTo>
                  <a:pt x="230142" y="1145929"/>
                  <a:pt x="225768" y="1139996"/>
                  <a:pt x="238125" y="1146175"/>
                </a:cubicBezTo>
                <a:cubicBezTo>
                  <a:pt x="256548" y="1155387"/>
                  <a:pt x="238085" y="1150526"/>
                  <a:pt x="260350" y="1158875"/>
                </a:cubicBezTo>
                <a:cubicBezTo>
                  <a:pt x="264436" y="1160407"/>
                  <a:pt x="268854" y="1160851"/>
                  <a:pt x="273050" y="1162050"/>
                </a:cubicBezTo>
                <a:cubicBezTo>
                  <a:pt x="276268" y="1162969"/>
                  <a:pt x="279357" y="1164306"/>
                  <a:pt x="282575" y="1165225"/>
                </a:cubicBezTo>
                <a:cubicBezTo>
                  <a:pt x="286771" y="1166424"/>
                  <a:pt x="291095" y="1167146"/>
                  <a:pt x="295275" y="1168400"/>
                </a:cubicBezTo>
                <a:cubicBezTo>
                  <a:pt x="301686" y="1170323"/>
                  <a:pt x="307761" y="1173437"/>
                  <a:pt x="314325" y="1174750"/>
                </a:cubicBezTo>
                <a:cubicBezTo>
                  <a:pt x="319617" y="1175808"/>
                  <a:pt x="324965" y="1176616"/>
                  <a:pt x="330200" y="1177925"/>
                </a:cubicBezTo>
                <a:cubicBezTo>
                  <a:pt x="333447" y="1178737"/>
                  <a:pt x="336649" y="1179782"/>
                  <a:pt x="339725" y="1181100"/>
                </a:cubicBezTo>
                <a:cubicBezTo>
                  <a:pt x="350808" y="1185850"/>
                  <a:pt x="351195" y="1188143"/>
                  <a:pt x="361950" y="1190625"/>
                </a:cubicBezTo>
                <a:cubicBezTo>
                  <a:pt x="395656" y="1198403"/>
                  <a:pt x="393248" y="1196934"/>
                  <a:pt x="428625" y="1200150"/>
                </a:cubicBezTo>
                <a:cubicBezTo>
                  <a:pt x="431800" y="1201208"/>
                  <a:pt x="434803" y="1203325"/>
                  <a:pt x="438150" y="1203325"/>
                </a:cubicBezTo>
                <a:cubicBezTo>
                  <a:pt x="477323" y="1203325"/>
                  <a:pt x="516657" y="1204147"/>
                  <a:pt x="555625" y="1200150"/>
                </a:cubicBezTo>
                <a:cubicBezTo>
                  <a:pt x="559421" y="1199761"/>
                  <a:pt x="559532" y="1193556"/>
                  <a:pt x="561975" y="1190625"/>
                </a:cubicBezTo>
                <a:cubicBezTo>
                  <a:pt x="564850" y="1187176"/>
                  <a:pt x="568625" y="1184549"/>
                  <a:pt x="571500" y="1181100"/>
                </a:cubicBezTo>
                <a:cubicBezTo>
                  <a:pt x="586498" y="1163102"/>
                  <a:pt x="568673" y="1180613"/>
                  <a:pt x="584200" y="1158875"/>
                </a:cubicBezTo>
                <a:cubicBezTo>
                  <a:pt x="586810" y="1155221"/>
                  <a:pt x="590550" y="1152525"/>
                  <a:pt x="593725" y="1149350"/>
                </a:cubicBezTo>
                <a:cubicBezTo>
                  <a:pt x="594783" y="1146175"/>
                  <a:pt x="595515" y="1142872"/>
                  <a:pt x="596900" y="1139825"/>
                </a:cubicBezTo>
                <a:lnTo>
                  <a:pt x="615950" y="1101725"/>
                </a:lnTo>
                <a:cubicBezTo>
                  <a:pt x="618067" y="1097492"/>
                  <a:pt x="621152" y="1093617"/>
                  <a:pt x="622300" y="1089025"/>
                </a:cubicBezTo>
                <a:cubicBezTo>
                  <a:pt x="624417" y="1080558"/>
                  <a:pt x="625890" y="1071904"/>
                  <a:pt x="628650" y="1063625"/>
                </a:cubicBezTo>
                <a:lnTo>
                  <a:pt x="638175" y="1035050"/>
                </a:lnTo>
                <a:lnTo>
                  <a:pt x="641350" y="1025525"/>
                </a:lnTo>
                <a:cubicBezTo>
                  <a:pt x="640292" y="972608"/>
                  <a:pt x="644740" y="919294"/>
                  <a:pt x="638175" y="866775"/>
                </a:cubicBezTo>
                <a:cubicBezTo>
                  <a:pt x="637061" y="857864"/>
                  <a:pt x="624106" y="855197"/>
                  <a:pt x="619125" y="847725"/>
                </a:cubicBezTo>
                <a:cubicBezTo>
                  <a:pt x="610919" y="835415"/>
                  <a:pt x="613982" y="841820"/>
                  <a:pt x="609600" y="828675"/>
                </a:cubicBezTo>
                <a:cubicBezTo>
                  <a:pt x="610658" y="819150"/>
                  <a:pt x="610451" y="809397"/>
                  <a:pt x="612775" y="800100"/>
                </a:cubicBezTo>
                <a:cubicBezTo>
                  <a:pt x="613700" y="796398"/>
                  <a:pt x="616253" y="793088"/>
                  <a:pt x="619125" y="790575"/>
                </a:cubicBezTo>
                <a:cubicBezTo>
                  <a:pt x="645821" y="767216"/>
                  <a:pt x="628803" y="784148"/>
                  <a:pt x="647700" y="774700"/>
                </a:cubicBezTo>
                <a:cubicBezTo>
                  <a:pt x="651113" y="772993"/>
                  <a:pt x="653812" y="770057"/>
                  <a:pt x="657225" y="768350"/>
                </a:cubicBezTo>
                <a:cubicBezTo>
                  <a:pt x="660218" y="766853"/>
                  <a:pt x="663757" y="766672"/>
                  <a:pt x="666750" y="765175"/>
                </a:cubicBezTo>
                <a:cubicBezTo>
                  <a:pt x="685232" y="755934"/>
                  <a:pt x="670081" y="756604"/>
                  <a:pt x="695325" y="739775"/>
                </a:cubicBezTo>
                <a:lnTo>
                  <a:pt x="704850" y="733425"/>
                </a:lnTo>
                <a:cubicBezTo>
                  <a:pt x="706967" y="730250"/>
                  <a:pt x="708502" y="726598"/>
                  <a:pt x="711200" y="723900"/>
                </a:cubicBezTo>
                <a:cubicBezTo>
                  <a:pt x="713898" y="721202"/>
                  <a:pt x="718212" y="720422"/>
                  <a:pt x="720725" y="717550"/>
                </a:cubicBezTo>
                <a:cubicBezTo>
                  <a:pt x="725751" y="711807"/>
                  <a:pt x="729192" y="704850"/>
                  <a:pt x="733425" y="698500"/>
                </a:cubicBezTo>
                <a:lnTo>
                  <a:pt x="752475" y="669925"/>
                </a:lnTo>
                <a:cubicBezTo>
                  <a:pt x="762538" y="654831"/>
                  <a:pt x="757618" y="664020"/>
                  <a:pt x="765175" y="641350"/>
                </a:cubicBezTo>
                <a:lnTo>
                  <a:pt x="768350" y="631825"/>
                </a:lnTo>
                <a:cubicBezTo>
                  <a:pt x="767292" y="611717"/>
                  <a:pt x="766998" y="591553"/>
                  <a:pt x="765175" y="571500"/>
                </a:cubicBezTo>
                <a:cubicBezTo>
                  <a:pt x="764199" y="560769"/>
                  <a:pt x="753338" y="551000"/>
                  <a:pt x="749300" y="542925"/>
                </a:cubicBezTo>
                <a:cubicBezTo>
                  <a:pt x="747183" y="538692"/>
                  <a:pt x="744708" y="534619"/>
                  <a:pt x="742950" y="530225"/>
                </a:cubicBezTo>
                <a:cubicBezTo>
                  <a:pt x="740464" y="524010"/>
                  <a:pt x="740313" y="516744"/>
                  <a:pt x="736600" y="511175"/>
                </a:cubicBezTo>
                <a:cubicBezTo>
                  <a:pt x="734483" y="508000"/>
                  <a:pt x="731800" y="505137"/>
                  <a:pt x="730250" y="501650"/>
                </a:cubicBezTo>
                <a:cubicBezTo>
                  <a:pt x="715137" y="467645"/>
                  <a:pt x="731921" y="494631"/>
                  <a:pt x="717550" y="473075"/>
                </a:cubicBezTo>
                <a:cubicBezTo>
                  <a:pt x="710942" y="446644"/>
                  <a:pt x="718988" y="472776"/>
                  <a:pt x="708025" y="450850"/>
                </a:cubicBezTo>
                <a:cubicBezTo>
                  <a:pt x="706528" y="447857"/>
                  <a:pt x="706347" y="444318"/>
                  <a:pt x="704850" y="441325"/>
                </a:cubicBezTo>
                <a:cubicBezTo>
                  <a:pt x="703143" y="437912"/>
                  <a:pt x="700207" y="435213"/>
                  <a:pt x="698500" y="431800"/>
                </a:cubicBezTo>
                <a:cubicBezTo>
                  <a:pt x="697003" y="428807"/>
                  <a:pt x="696950" y="425201"/>
                  <a:pt x="695325" y="422275"/>
                </a:cubicBezTo>
                <a:cubicBezTo>
                  <a:pt x="691619" y="415604"/>
                  <a:pt x="686858" y="409575"/>
                  <a:pt x="682625" y="403225"/>
                </a:cubicBezTo>
                <a:lnTo>
                  <a:pt x="676275" y="393700"/>
                </a:lnTo>
                <a:cubicBezTo>
                  <a:pt x="674158" y="390525"/>
                  <a:pt x="672623" y="386873"/>
                  <a:pt x="669925" y="384175"/>
                </a:cubicBezTo>
                <a:cubicBezTo>
                  <a:pt x="666750" y="381000"/>
                  <a:pt x="663010" y="378304"/>
                  <a:pt x="660400" y="374650"/>
                </a:cubicBezTo>
                <a:cubicBezTo>
                  <a:pt x="654174" y="365934"/>
                  <a:pt x="655199" y="359924"/>
                  <a:pt x="647700" y="352425"/>
                </a:cubicBezTo>
                <a:cubicBezTo>
                  <a:pt x="629356" y="334081"/>
                  <a:pt x="646855" y="359956"/>
                  <a:pt x="628650" y="336550"/>
                </a:cubicBezTo>
                <a:cubicBezTo>
                  <a:pt x="623965" y="330526"/>
                  <a:pt x="621346" y="322896"/>
                  <a:pt x="615950" y="317500"/>
                </a:cubicBezTo>
                <a:cubicBezTo>
                  <a:pt x="612775" y="314325"/>
                  <a:pt x="609300" y="311424"/>
                  <a:pt x="606425" y="307975"/>
                </a:cubicBezTo>
                <a:cubicBezTo>
                  <a:pt x="603982" y="305044"/>
                  <a:pt x="603055" y="300834"/>
                  <a:pt x="600075" y="298450"/>
                </a:cubicBezTo>
                <a:cubicBezTo>
                  <a:pt x="597462" y="296359"/>
                  <a:pt x="593725" y="296333"/>
                  <a:pt x="590550" y="295275"/>
                </a:cubicBezTo>
                <a:cubicBezTo>
                  <a:pt x="575733" y="273050"/>
                  <a:pt x="584200" y="280458"/>
                  <a:pt x="568325" y="269875"/>
                </a:cubicBezTo>
                <a:lnTo>
                  <a:pt x="549275" y="241300"/>
                </a:lnTo>
                <a:cubicBezTo>
                  <a:pt x="547158" y="238125"/>
                  <a:pt x="545623" y="234473"/>
                  <a:pt x="542925" y="231775"/>
                </a:cubicBezTo>
                <a:lnTo>
                  <a:pt x="533400" y="222250"/>
                </a:lnTo>
                <a:cubicBezTo>
                  <a:pt x="527819" y="205506"/>
                  <a:pt x="534377" y="218685"/>
                  <a:pt x="520700" y="206375"/>
                </a:cubicBezTo>
                <a:cubicBezTo>
                  <a:pt x="512913" y="199366"/>
                  <a:pt x="504287" y="192867"/>
                  <a:pt x="498475" y="184150"/>
                </a:cubicBezTo>
                <a:cubicBezTo>
                  <a:pt x="490008" y="171450"/>
                  <a:pt x="495300" y="176742"/>
                  <a:pt x="482600" y="168275"/>
                </a:cubicBezTo>
                <a:cubicBezTo>
                  <a:pt x="481542" y="165100"/>
                  <a:pt x="481050" y="161676"/>
                  <a:pt x="479425" y="158750"/>
                </a:cubicBezTo>
                <a:cubicBezTo>
                  <a:pt x="469931" y="141660"/>
                  <a:pt x="468770" y="141745"/>
                  <a:pt x="457200" y="130175"/>
                </a:cubicBezTo>
                <a:cubicBezTo>
                  <a:pt x="456142" y="127000"/>
                  <a:pt x="456116" y="123263"/>
                  <a:pt x="454025" y="120650"/>
                </a:cubicBezTo>
                <a:cubicBezTo>
                  <a:pt x="451641" y="117670"/>
                  <a:pt x="446522" y="117536"/>
                  <a:pt x="444500" y="114300"/>
                </a:cubicBezTo>
                <a:cubicBezTo>
                  <a:pt x="425608" y="84073"/>
                  <a:pt x="450181" y="103271"/>
                  <a:pt x="428625" y="88900"/>
                </a:cubicBezTo>
                <a:cubicBezTo>
                  <a:pt x="423045" y="72161"/>
                  <a:pt x="429138" y="85705"/>
                  <a:pt x="415925" y="69850"/>
                </a:cubicBezTo>
                <a:cubicBezTo>
                  <a:pt x="413482" y="66919"/>
                  <a:pt x="412018" y="63256"/>
                  <a:pt x="409575" y="60325"/>
                </a:cubicBezTo>
                <a:cubicBezTo>
                  <a:pt x="400249" y="49134"/>
                  <a:pt x="394275" y="46950"/>
                  <a:pt x="381000" y="38100"/>
                </a:cubicBezTo>
                <a:cubicBezTo>
                  <a:pt x="377825" y="35983"/>
                  <a:pt x="375095" y="32957"/>
                  <a:pt x="371475" y="31750"/>
                </a:cubicBezTo>
                <a:lnTo>
                  <a:pt x="352425" y="25400"/>
                </a:lnTo>
                <a:cubicBezTo>
                  <a:pt x="349250" y="24342"/>
                  <a:pt x="345685" y="24081"/>
                  <a:pt x="342900" y="22225"/>
                </a:cubicBezTo>
                <a:cubicBezTo>
                  <a:pt x="315603" y="4027"/>
                  <a:pt x="350140" y="25845"/>
                  <a:pt x="323850" y="12700"/>
                </a:cubicBezTo>
                <a:cubicBezTo>
                  <a:pt x="320437" y="10993"/>
                  <a:pt x="317738" y="8057"/>
                  <a:pt x="314325" y="6350"/>
                </a:cubicBezTo>
                <a:cubicBezTo>
                  <a:pt x="306509" y="2442"/>
                  <a:pt x="293067" y="1219"/>
                  <a:pt x="285750" y="0"/>
                </a:cubicBezTo>
                <a:cubicBezTo>
                  <a:pt x="270933" y="1058"/>
                  <a:pt x="256064" y="1535"/>
                  <a:pt x="241300" y="3175"/>
                </a:cubicBezTo>
                <a:cubicBezTo>
                  <a:pt x="235320" y="3839"/>
                  <a:pt x="225096" y="7518"/>
                  <a:pt x="219075" y="9525"/>
                </a:cubicBezTo>
                <a:cubicBezTo>
                  <a:pt x="216958" y="12700"/>
                  <a:pt x="214275" y="15563"/>
                  <a:pt x="212725" y="19050"/>
                </a:cubicBezTo>
                <a:cubicBezTo>
                  <a:pt x="210007" y="25167"/>
                  <a:pt x="206375" y="38100"/>
                  <a:pt x="206375" y="38100"/>
                </a:cubicBezTo>
                <a:cubicBezTo>
                  <a:pt x="209719" y="84910"/>
                  <a:pt x="196264" y="75907"/>
                  <a:pt x="215900" y="85725"/>
                </a:cubicBezTo>
              </a:path>
            </a:pathLst>
          </a:custGeom>
          <a:no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de-CH" sz="3200">
              <a:latin typeface="Times" charset="0"/>
            </a:endParaRPr>
          </a:p>
        </p:txBody>
      </p:sp>
      <p:grpSp>
        <p:nvGrpSpPr>
          <p:cNvPr id="24" name="组合 23">
            <a:extLst>
              <a:ext uri="{FF2B5EF4-FFF2-40B4-BE49-F238E27FC236}">
                <a16:creationId xmlns:a16="http://schemas.microsoft.com/office/drawing/2014/main" id="{1EF85499-21B8-BC2B-D8F8-9A6F47DC5078}"/>
              </a:ext>
            </a:extLst>
          </p:cNvPr>
          <p:cNvGrpSpPr/>
          <p:nvPr/>
        </p:nvGrpSpPr>
        <p:grpSpPr>
          <a:xfrm>
            <a:off x="1072010" y="1151139"/>
            <a:ext cx="4831969" cy="5472861"/>
            <a:chOff x="804007" y="863354"/>
            <a:chExt cx="3623977" cy="4104646"/>
          </a:xfrm>
        </p:grpSpPr>
        <p:sp>
          <p:nvSpPr>
            <p:cNvPr id="15" name="矩形 14">
              <a:extLst>
                <a:ext uri="{FF2B5EF4-FFF2-40B4-BE49-F238E27FC236}">
                  <a16:creationId xmlns:a16="http://schemas.microsoft.com/office/drawing/2014/main" id="{938F39EC-384D-DAD3-56D7-07F8BD9D30D7}"/>
                </a:ext>
              </a:extLst>
            </p:cNvPr>
            <p:cNvSpPr/>
            <p:nvPr/>
          </p:nvSpPr>
          <p:spPr bwMode="auto">
            <a:xfrm>
              <a:off x="804007" y="4582502"/>
              <a:ext cx="3623977" cy="38549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zh-CN" altLang="en-US" sz="3200">
                <a:latin typeface="Times" charset="0"/>
              </a:endParaRPr>
            </a:p>
          </p:txBody>
        </p:sp>
        <p:grpSp>
          <p:nvGrpSpPr>
            <p:cNvPr id="20" name="组合 19">
              <a:extLst>
                <a:ext uri="{FF2B5EF4-FFF2-40B4-BE49-F238E27FC236}">
                  <a16:creationId xmlns:a16="http://schemas.microsoft.com/office/drawing/2014/main" id="{D0D2B8E0-A1CA-F755-2BBE-84E166AD60F4}"/>
                </a:ext>
              </a:extLst>
            </p:cNvPr>
            <p:cNvGrpSpPr/>
            <p:nvPr/>
          </p:nvGrpSpPr>
          <p:grpSpPr>
            <a:xfrm>
              <a:off x="804007" y="863354"/>
              <a:ext cx="3623977" cy="3891200"/>
              <a:chOff x="804007" y="863354"/>
              <a:chExt cx="3623977" cy="3891200"/>
            </a:xfrm>
          </p:grpSpPr>
          <p:pic>
            <p:nvPicPr>
              <p:cNvPr id="21" name="图片 5">
                <a:extLst>
                  <a:ext uri="{FF2B5EF4-FFF2-40B4-BE49-F238E27FC236}">
                    <a16:creationId xmlns:a16="http://schemas.microsoft.com/office/drawing/2014/main" id="{FB2F0977-E9DC-E44C-63A3-BEA8462AE2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4007" y="863354"/>
                <a:ext cx="3623977" cy="3891200"/>
              </a:xfrm>
              <a:prstGeom prst="rect">
                <a:avLst/>
              </a:prstGeom>
            </p:spPr>
          </p:pic>
          <p:sp>
            <p:nvSpPr>
              <p:cNvPr id="22" name="矩形 21">
                <a:extLst>
                  <a:ext uri="{FF2B5EF4-FFF2-40B4-BE49-F238E27FC236}">
                    <a16:creationId xmlns:a16="http://schemas.microsoft.com/office/drawing/2014/main" id="{BA05C128-DA22-3DD3-19C3-7B26431E2D6A}"/>
                  </a:ext>
                </a:extLst>
              </p:cNvPr>
              <p:cNvSpPr/>
              <p:nvPr/>
            </p:nvSpPr>
            <p:spPr bwMode="auto">
              <a:xfrm>
                <a:off x="1835696" y="4011910"/>
                <a:ext cx="576064" cy="689822"/>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zh-CN" altLang="en-US" sz="3200">
                  <a:latin typeface="Times" charset="0"/>
                </a:endParaRPr>
              </a:p>
            </p:txBody>
          </p:sp>
          <p:sp>
            <p:nvSpPr>
              <p:cNvPr id="23" name="矩形: 圆角 7">
                <a:extLst>
                  <a:ext uri="{FF2B5EF4-FFF2-40B4-BE49-F238E27FC236}">
                    <a16:creationId xmlns:a16="http://schemas.microsoft.com/office/drawing/2014/main" id="{8BDB4BD4-1F01-7B75-F579-19D805C531D1}"/>
                  </a:ext>
                </a:extLst>
              </p:cNvPr>
              <p:cNvSpPr/>
              <p:nvPr/>
            </p:nvSpPr>
            <p:spPr>
              <a:xfrm rot="3582214">
                <a:off x="2123192" y="4063015"/>
                <a:ext cx="431302" cy="4342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n w="0"/>
                    <a:solidFill>
                      <a:schemeClr val="tx1"/>
                    </a:solidFill>
                    <a:effectLst>
                      <a:outerShdw blurRad="38100" dist="19050" dir="2700000" algn="tl" rotWithShape="0">
                        <a:schemeClr val="dk1">
                          <a:alpha val="40000"/>
                        </a:schemeClr>
                      </a:outerShdw>
                    </a:effectLst>
                  </a:rPr>
                  <a:t>GPD</a:t>
                </a:r>
              </a:p>
            </p:txBody>
          </p:sp>
        </p:grpSp>
      </p:grpSp>
      <p:pic>
        <p:nvPicPr>
          <p:cNvPr id="13" name="图片 12">
            <a:extLst>
              <a:ext uri="{FF2B5EF4-FFF2-40B4-BE49-F238E27FC236}">
                <a16:creationId xmlns:a16="http://schemas.microsoft.com/office/drawing/2014/main" id="{EB7E921A-F075-38A6-222C-F2907DB15A5F}"/>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3815949">
            <a:off x="1034038" y="3477161"/>
            <a:ext cx="5444681" cy="3857505"/>
          </a:xfrm>
          <a:prstGeom prst="rect">
            <a:avLst/>
          </a:prstGeom>
        </p:spPr>
      </p:pic>
    </p:spTree>
    <p:extLst>
      <p:ext uri="{BB962C8B-B14F-4D97-AF65-F5344CB8AC3E}">
        <p14:creationId xmlns:p14="http://schemas.microsoft.com/office/powerpoint/2010/main" val="3977638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pPr algn="r">
              <a:defRPr/>
            </a:pPr>
            <a:r>
              <a:rPr lang="de-DE"/>
              <a:t>Page </a:t>
            </a:r>
            <a:fld id="{EBC07571-3134-BB4B-B83F-1A9FE18D34F3}" type="slidenum">
              <a:rPr lang="de-DE" smtClean="0"/>
              <a:pPr algn="r">
                <a:defRPr/>
              </a:pPr>
              <a:t>6</a:t>
            </a:fld>
            <a:endParaRPr lang="de-DE" dirty="0"/>
          </a:p>
        </p:txBody>
      </p:sp>
      <p:sp>
        <p:nvSpPr>
          <p:cNvPr id="8" name="Titel 2"/>
          <p:cNvSpPr>
            <a:spLocks noGrp="1"/>
          </p:cNvSpPr>
          <p:nvPr>
            <p:ph type="title"/>
          </p:nvPr>
        </p:nvSpPr>
        <p:spPr>
          <a:xfrm>
            <a:off x="2769616" y="288001"/>
            <a:ext cx="8944033" cy="508500"/>
          </a:xfrm>
        </p:spPr>
        <p:txBody>
          <a:bodyPr/>
          <a:lstStyle/>
          <a:p>
            <a:r>
              <a:rPr lang="en-GB" dirty="0"/>
              <a:t>Current status of </a:t>
            </a:r>
            <a:r>
              <a:rPr lang="el-GR" dirty="0"/>
              <a:t>μ</a:t>
            </a:r>
            <a:r>
              <a:rPr lang="en-GB" dirty="0"/>
              <a:t>E1</a:t>
            </a:r>
            <a:endParaRPr lang="en-GB" noProof="0" dirty="0"/>
          </a:p>
        </p:txBody>
      </p:sp>
      <p:pic>
        <p:nvPicPr>
          <p:cNvPr id="15" name="图片 13">
            <a:extLst>
              <a:ext uri="{FF2B5EF4-FFF2-40B4-BE49-F238E27FC236}">
                <a16:creationId xmlns:a16="http://schemas.microsoft.com/office/drawing/2014/main" id="{3F6AD7D1-680E-39C4-DEDB-ED78D92B8112}"/>
              </a:ext>
            </a:extLst>
          </p:cNvPr>
          <p:cNvPicPr>
            <a:picLocks noChangeAspect="1"/>
          </p:cNvPicPr>
          <p:nvPr/>
        </p:nvPicPr>
        <p:blipFill>
          <a:blip r:embed="rId3"/>
          <a:srcRect/>
          <a:stretch/>
        </p:blipFill>
        <p:spPr>
          <a:xfrm>
            <a:off x="6528049" y="1337646"/>
            <a:ext cx="4831969" cy="5002421"/>
          </a:xfrm>
          <a:prstGeom prst="rect">
            <a:avLst/>
          </a:prstGeom>
        </p:spPr>
      </p:pic>
      <p:sp>
        <p:nvSpPr>
          <p:cNvPr id="17" name="矩形: 圆角 15">
            <a:extLst>
              <a:ext uri="{FF2B5EF4-FFF2-40B4-BE49-F238E27FC236}">
                <a16:creationId xmlns:a16="http://schemas.microsoft.com/office/drawing/2014/main" id="{44B81271-9E90-5E23-B188-50E369DA113B}"/>
              </a:ext>
            </a:extLst>
          </p:cNvPr>
          <p:cNvSpPr/>
          <p:nvPr/>
        </p:nvSpPr>
        <p:spPr>
          <a:xfrm rot="3300962">
            <a:off x="7847062" y="5630491"/>
            <a:ext cx="575069" cy="5927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n w="0"/>
                <a:solidFill>
                  <a:schemeClr val="tx1"/>
                </a:solidFill>
                <a:effectLst>
                  <a:outerShdw blurRad="38100" dist="19050" dir="2700000" algn="tl" rotWithShape="0">
                    <a:schemeClr val="dk1">
                      <a:alpha val="40000"/>
                    </a:schemeClr>
                  </a:outerShdw>
                </a:effectLst>
              </a:rPr>
              <a:t>GPD</a:t>
            </a:r>
          </a:p>
        </p:txBody>
      </p:sp>
      <p:sp>
        <p:nvSpPr>
          <p:cNvPr id="18" name="矩形: 圆角 16">
            <a:extLst>
              <a:ext uri="{FF2B5EF4-FFF2-40B4-BE49-F238E27FC236}">
                <a16:creationId xmlns:a16="http://schemas.microsoft.com/office/drawing/2014/main" id="{F56E6A1C-54CB-7654-D5D8-5EB84F970E98}"/>
              </a:ext>
            </a:extLst>
          </p:cNvPr>
          <p:cNvSpPr/>
          <p:nvPr/>
        </p:nvSpPr>
        <p:spPr>
          <a:xfrm rot="20210175">
            <a:off x="9158817" y="5820371"/>
            <a:ext cx="689387" cy="36762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a:ln w="0"/>
                <a:solidFill>
                  <a:schemeClr val="tx1"/>
                </a:solidFill>
                <a:effectLst>
                  <a:outerShdw blurRad="38100" dist="19050" dir="2700000" algn="tl" rotWithShape="0">
                    <a:schemeClr val="dk1">
                      <a:alpha val="40000"/>
                    </a:schemeClr>
                  </a:outerShdw>
                </a:effectLst>
              </a:rPr>
              <a:t>MIXE</a:t>
            </a:r>
            <a:endParaRPr lang="en-US" altLang="zh-CN" sz="1200" b="1" dirty="0">
              <a:ln w="0"/>
              <a:solidFill>
                <a:schemeClr val="tx1"/>
              </a:solidFill>
              <a:effectLst>
                <a:outerShdw blurRad="38100" dist="19050" dir="2700000" algn="tl" rotWithShape="0">
                  <a:schemeClr val="dk1">
                    <a:alpha val="40000"/>
                  </a:schemeClr>
                </a:outerShdw>
              </a:effectLst>
            </a:endParaRPr>
          </a:p>
        </p:txBody>
      </p:sp>
      <p:pic>
        <p:nvPicPr>
          <p:cNvPr id="2" name="图片 14">
            <a:extLst>
              <a:ext uri="{FF2B5EF4-FFF2-40B4-BE49-F238E27FC236}">
                <a16:creationId xmlns:a16="http://schemas.microsoft.com/office/drawing/2014/main" id="{1BD997BD-37F2-F5CB-8E76-EDD0D94785F4}"/>
              </a:ext>
            </a:extLst>
          </p:cNvPr>
          <p:cNvPicPr>
            <a:picLocks noChangeAspect="1"/>
          </p:cNvPicPr>
          <p:nvPr/>
        </p:nvPicPr>
        <p:blipFill rotWithShape="1">
          <a:blip r:embed="rId4">
            <a:clrChange>
              <a:clrFrom>
                <a:srgbClr val="FFFFFF"/>
              </a:clrFrom>
              <a:clrTo>
                <a:srgbClr val="FFFFFF">
                  <a:alpha val="0"/>
                </a:srgbClr>
              </a:clrTo>
            </a:clrChange>
            <a:alphaModFix/>
          </a:blip>
          <a:srcRect l="12905" t="68491" r="59452" b="22010"/>
          <a:stretch/>
        </p:blipFill>
        <p:spPr>
          <a:xfrm rot="1200000">
            <a:off x="8789530" y="5045637"/>
            <a:ext cx="720764" cy="323775"/>
          </a:xfrm>
          <a:prstGeom prst="rect">
            <a:avLst/>
          </a:prstGeom>
        </p:spPr>
      </p:pic>
      <p:sp>
        <p:nvSpPr>
          <p:cNvPr id="7" name="矩形 6">
            <a:extLst>
              <a:ext uri="{FF2B5EF4-FFF2-40B4-BE49-F238E27FC236}">
                <a16:creationId xmlns:a16="http://schemas.microsoft.com/office/drawing/2014/main" id="{67BA02A5-CA28-5630-49AA-6C672D657E19}"/>
              </a:ext>
            </a:extLst>
          </p:cNvPr>
          <p:cNvSpPr/>
          <p:nvPr/>
        </p:nvSpPr>
        <p:spPr bwMode="auto">
          <a:xfrm>
            <a:off x="6384032" y="3332990"/>
            <a:ext cx="288032" cy="307234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zh-CN" altLang="en-US" sz="3200">
              <a:latin typeface="Times" charset="0"/>
            </a:endParaRPr>
          </a:p>
        </p:txBody>
      </p:sp>
      <p:grpSp>
        <p:nvGrpSpPr>
          <p:cNvPr id="10" name="组合 9">
            <a:extLst>
              <a:ext uri="{FF2B5EF4-FFF2-40B4-BE49-F238E27FC236}">
                <a16:creationId xmlns:a16="http://schemas.microsoft.com/office/drawing/2014/main" id="{D47A937E-24D7-A447-5F31-F1943995371F}"/>
              </a:ext>
            </a:extLst>
          </p:cNvPr>
          <p:cNvGrpSpPr/>
          <p:nvPr/>
        </p:nvGrpSpPr>
        <p:grpSpPr>
          <a:xfrm>
            <a:off x="1072010" y="1151139"/>
            <a:ext cx="4831969" cy="5188267"/>
            <a:chOff x="804007" y="863354"/>
            <a:chExt cx="3623977" cy="3891200"/>
          </a:xfrm>
        </p:grpSpPr>
        <p:pic>
          <p:nvPicPr>
            <p:cNvPr id="11" name="图片 5">
              <a:extLst>
                <a:ext uri="{FF2B5EF4-FFF2-40B4-BE49-F238E27FC236}">
                  <a16:creationId xmlns:a16="http://schemas.microsoft.com/office/drawing/2014/main" id="{EF2A8FA4-1925-98C0-EDC4-8551A6C9B2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4007" y="863354"/>
              <a:ext cx="3623977" cy="3891200"/>
            </a:xfrm>
            <a:prstGeom prst="rect">
              <a:avLst/>
            </a:prstGeom>
          </p:spPr>
        </p:pic>
        <p:sp>
          <p:nvSpPr>
            <p:cNvPr id="12" name="矩形 11">
              <a:extLst>
                <a:ext uri="{FF2B5EF4-FFF2-40B4-BE49-F238E27FC236}">
                  <a16:creationId xmlns:a16="http://schemas.microsoft.com/office/drawing/2014/main" id="{84ED7FFD-2CF5-1F26-515E-3F2A62798F4C}"/>
                </a:ext>
              </a:extLst>
            </p:cNvPr>
            <p:cNvSpPr/>
            <p:nvPr/>
          </p:nvSpPr>
          <p:spPr bwMode="auto">
            <a:xfrm>
              <a:off x="1835696" y="4011910"/>
              <a:ext cx="576064" cy="689822"/>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zh-CN" altLang="en-US" sz="3200">
                <a:latin typeface="Times" charset="0"/>
              </a:endParaRPr>
            </a:p>
          </p:txBody>
        </p:sp>
        <p:sp>
          <p:nvSpPr>
            <p:cNvPr id="13" name="矩形: 圆角 7">
              <a:extLst>
                <a:ext uri="{FF2B5EF4-FFF2-40B4-BE49-F238E27FC236}">
                  <a16:creationId xmlns:a16="http://schemas.microsoft.com/office/drawing/2014/main" id="{1C94DF36-4B4F-029B-549D-E799A10B8C40}"/>
                </a:ext>
              </a:extLst>
            </p:cNvPr>
            <p:cNvSpPr/>
            <p:nvPr/>
          </p:nvSpPr>
          <p:spPr>
            <a:xfrm rot="3582214">
              <a:off x="2123192" y="4063015"/>
              <a:ext cx="431302" cy="4342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n w="0"/>
                  <a:solidFill>
                    <a:schemeClr val="tx1"/>
                  </a:solidFill>
                  <a:effectLst>
                    <a:outerShdw blurRad="38100" dist="19050" dir="2700000" algn="tl" rotWithShape="0">
                      <a:schemeClr val="dk1">
                        <a:alpha val="40000"/>
                      </a:schemeClr>
                    </a:outerShdw>
                  </a:effectLst>
                </a:rPr>
                <a:t>GPD</a:t>
              </a:r>
            </a:p>
          </p:txBody>
        </p:sp>
      </p:grpSp>
      <p:sp>
        <p:nvSpPr>
          <p:cNvPr id="14" name="矩形 13">
            <a:extLst>
              <a:ext uri="{FF2B5EF4-FFF2-40B4-BE49-F238E27FC236}">
                <a16:creationId xmlns:a16="http://schemas.microsoft.com/office/drawing/2014/main" id="{EA5888CA-72A6-8897-3F51-3481D60B4E21}"/>
              </a:ext>
            </a:extLst>
          </p:cNvPr>
          <p:cNvSpPr/>
          <p:nvPr/>
        </p:nvSpPr>
        <p:spPr bwMode="auto">
          <a:xfrm>
            <a:off x="7715770" y="5423863"/>
            <a:ext cx="768085" cy="919763"/>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zh-CN" altLang="en-US" sz="3200">
              <a:latin typeface="Times" charset="0"/>
            </a:endParaRPr>
          </a:p>
        </p:txBody>
      </p:sp>
      <p:sp>
        <p:nvSpPr>
          <p:cNvPr id="16" name="矩形: 圆角 7">
            <a:extLst>
              <a:ext uri="{FF2B5EF4-FFF2-40B4-BE49-F238E27FC236}">
                <a16:creationId xmlns:a16="http://schemas.microsoft.com/office/drawing/2014/main" id="{4164750F-166F-A635-5AAB-1E3944381FF8}"/>
              </a:ext>
            </a:extLst>
          </p:cNvPr>
          <p:cNvSpPr/>
          <p:nvPr/>
        </p:nvSpPr>
        <p:spPr>
          <a:xfrm rot="3582214">
            <a:off x="8099098" y="5492003"/>
            <a:ext cx="575069" cy="5790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n w="0"/>
                <a:solidFill>
                  <a:schemeClr val="tx1"/>
                </a:solidFill>
                <a:effectLst>
                  <a:outerShdw blurRad="38100" dist="19050" dir="2700000" algn="tl" rotWithShape="0">
                    <a:schemeClr val="dk1">
                      <a:alpha val="40000"/>
                    </a:schemeClr>
                  </a:outerShdw>
                </a:effectLst>
              </a:rPr>
              <a:t>GPD</a:t>
            </a:r>
          </a:p>
        </p:txBody>
      </p:sp>
      <p:pic>
        <p:nvPicPr>
          <p:cNvPr id="4" name="图片 3">
            <a:extLst>
              <a:ext uri="{FF2B5EF4-FFF2-40B4-BE49-F238E27FC236}">
                <a16:creationId xmlns:a16="http://schemas.microsoft.com/office/drawing/2014/main" id="{13BD0BA1-EF6A-28C0-4BE8-D78AF4BA9F6C}"/>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3815949">
            <a:off x="6252345" y="3554153"/>
            <a:ext cx="5444681" cy="3857505"/>
          </a:xfrm>
          <a:prstGeom prst="rect">
            <a:avLst/>
          </a:prstGeom>
        </p:spPr>
      </p:pic>
      <p:pic>
        <p:nvPicPr>
          <p:cNvPr id="5" name="图片 4">
            <a:extLst>
              <a:ext uri="{FF2B5EF4-FFF2-40B4-BE49-F238E27FC236}">
                <a16:creationId xmlns:a16="http://schemas.microsoft.com/office/drawing/2014/main" id="{796C429B-57D1-7E98-FD7C-E24A027F677A}"/>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3815949">
            <a:off x="1034038" y="3477161"/>
            <a:ext cx="5444681" cy="3857505"/>
          </a:xfrm>
          <a:prstGeom prst="rect">
            <a:avLst/>
          </a:prstGeom>
        </p:spPr>
      </p:pic>
      <p:sp>
        <p:nvSpPr>
          <p:cNvPr id="19" name="文本框 18">
            <a:extLst>
              <a:ext uri="{FF2B5EF4-FFF2-40B4-BE49-F238E27FC236}">
                <a16:creationId xmlns:a16="http://schemas.microsoft.com/office/drawing/2014/main" id="{194E8F3B-5333-A998-7F42-B38BDB6DF600}"/>
              </a:ext>
            </a:extLst>
          </p:cNvPr>
          <p:cNvSpPr txBox="1"/>
          <p:nvPr/>
        </p:nvSpPr>
        <p:spPr>
          <a:xfrm>
            <a:off x="7341949" y="5025685"/>
            <a:ext cx="1299320" cy="420564"/>
          </a:xfrm>
          <a:prstGeom prst="rect">
            <a:avLst/>
          </a:prstGeom>
          <a:noFill/>
        </p:spPr>
        <p:txBody>
          <a:bodyPr wrap="square">
            <a:spAutoFit/>
          </a:bodyPr>
          <a:lstStyle/>
          <a:p>
            <a:pPr algn="ctr"/>
            <a:r>
              <a:rPr lang="en-GB" altLang="zh-CN" sz="2133" dirty="0">
                <a:solidFill>
                  <a:srgbClr val="0F90FF"/>
                </a:solidFill>
                <a:latin typeface="Sitka Small" panose="02000505000000020004" pitchFamily="2" charset="0"/>
              </a:rPr>
              <a:t>task 1</a:t>
            </a:r>
            <a:endParaRPr lang="zh-CN" altLang="en-US" sz="2133" dirty="0">
              <a:solidFill>
                <a:srgbClr val="0F90FF"/>
              </a:solidFill>
              <a:latin typeface="Sitka Small" panose="02000505000000020004" pitchFamily="2" charset="0"/>
            </a:endParaRPr>
          </a:p>
        </p:txBody>
      </p:sp>
      <p:sp>
        <p:nvSpPr>
          <p:cNvPr id="20" name="文本框 19">
            <a:extLst>
              <a:ext uri="{FF2B5EF4-FFF2-40B4-BE49-F238E27FC236}">
                <a16:creationId xmlns:a16="http://schemas.microsoft.com/office/drawing/2014/main" id="{50A01FCA-6B55-9E7E-EAB2-4D269A583C76}"/>
              </a:ext>
            </a:extLst>
          </p:cNvPr>
          <p:cNvSpPr txBox="1"/>
          <p:nvPr/>
        </p:nvSpPr>
        <p:spPr>
          <a:xfrm>
            <a:off x="9543929" y="6043274"/>
            <a:ext cx="1299320" cy="420564"/>
          </a:xfrm>
          <a:prstGeom prst="rect">
            <a:avLst/>
          </a:prstGeom>
          <a:noFill/>
        </p:spPr>
        <p:txBody>
          <a:bodyPr wrap="square">
            <a:spAutoFit/>
          </a:bodyPr>
          <a:lstStyle/>
          <a:p>
            <a:pPr algn="ctr"/>
            <a:r>
              <a:rPr lang="en-GB" altLang="zh-CN" sz="2133" dirty="0">
                <a:solidFill>
                  <a:srgbClr val="0F90FF"/>
                </a:solidFill>
                <a:latin typeface="Sitka Small" panose="02000505000000020004" pitchFamily="2" charset="0"/>
              </a:rPr>
              <a:t>task 2</a:t>
            </a:r>
            <a:endParaRPr lang="zh-CN" altLang="en-US" sz="2133" dirty="0">
              <a:solidFill>
                <a:srgbClr val="0F90FF"/>
              </a:solidFill>
              <a:latin typeface="Sitka Small" panose="02000505000000020004" pitchFamily="2" charset="0"/>
            </a:endParaRPr>
          </a:p>
        </p:txBody>
      </p:sp>
    </p:spTree>
    <p:extLst>
      <p:ext uri="{BB962C8B-B14F-4D97-AF65-F5344CB8AC3E}">
        <p14:creationId xmlns:p14="http://schemas.microsoft.com/office/powerpoint/2010/main" val="7064982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pPr algn="r">
              <a:defRPr/>
            </a:pPr>
            <a:r>
              <a:rPr lang="de-DE"/>
              <a:t>Page </a:t>
            </a:r>
            <a:fld id="{EBC07571-3134-BB4B-B83F-1A9FE18D34F3}" type="slidenum">
              <a:rPr lang="de-DE" smtClean="0"/>
              <a:pPr algn="r">
                <a:defRPr/>
              </a:pPr>
              <a:t>7</a:t>
            </a:fld>
            <a:endParaRPr lang="de-DE" dirty="0"/>
          </a:p>
        </p:txBody>
      </p:sp>
      <p:sp>
        <p:nvSpPr>
          <p:cNvPr id="8" name="Titel 2"/>
          <p:cNvSpPr>
            <a:spLocks noGrp="1"/>
          </p:cNvSpPr>
          <p:nvPr>
            <p:ph type="title"/>
          </p:nvPr>
        </p:nvSpPr>
        <p:spPr>
          <a:xfrm>
            <a:off x="2769616" y="288001"/>
            <a:ext cx="8944033" cy="508500"/>
          </a:xfrm>
        </p:spPr>
        <p:txBody>
          <a:bodyPr/>
          <a:lstStyle/>
          <a:p>
            <a:r>
              <a:rPr lang="en-GB" dirty="0"/>
              <a:t>Current status of </a:t>
            </a:r>
            <a:r>
              <a:rPr lang="el-GR" dirty="0"/>
              <a:t>μ</a:t>
            </a:r>
            <a:r>
              <a:rPr lang="en-GB" dirty="0"/>
              <a:t>E1</a:t>
            </a:r>
            <a:endParaRPr lang="en-GB" noProof="0" dirty="0"/>
          </a:p>
        </p:txBody>
      </p:sp>
      <p:grpSp>
        <p:nvGrpSpPr>
          <p:cNvPr id="6" name="组合 5">
            <a:extLst>
              <a:ext uri="{FF2B5EF4-FFF2-40B4-BE49-F238E27FC236}">
                <a16:creationId xmlns:a16="http://schemas.microsoft.com/office/drawing/2014/main" id="{3DA7E5E5-58A8-C49A-3CC6-AFFF947417F1}"/>
              </a:ext>
            </a:extLst>
          </p:cNvPr>
          <p:cNvGrpSpPr/>
          <p:nvPr/>
        </p:nvGrpSpPr>
        <p:grpSpPr>
          <a:xfrm>
            <a:off x="1072010" y="1151139"/>
            <a:ext cx="4831969" cy="5188267"/>
            <a:chOff x="804007" y="863354"/>
            <a:chExt cx="3623977" cy="3891200"/>
          </a:xfrm>
        </p:grpSpPr>
        <p:pic>
          <p:nvPicPr>
            <p:cNvPr id="13" name="图片 5">
              <a:extLst>
                <a:ext uri="{FF2B5EF4-FFF2-40B4-BE49-F238E27FC236}">
                  <a16:creationId xmlns:a16="http://schemas.microsoft.com/office/drawing/2014/main" id="{02C379B7-9FC6-B174-06D5-D482476FCA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4007" y="863354"/>
              <a:ext cx="3623977" cy="3891200"/>
            </a:xfrm>
            <a:prstGeom prst="rect">
              <a:avLst/>
            </a:prstGeom>
          </p:spPr>
        </p:pic>
        <p:sp>
          <p:nvSpPr>
            <p:cNvPr id="4" name="矩形 3">
              <a:extLst>
                <a:ext uri="{FF2B5EF4-FFF2-40B4-BE49-F238E27FC236}">
                  <a16:creationId xmlns:a16="http://schemas.microsoft.com/office/drawing/2014/main" id="{6334DFED-5522-E686-E76F-2D2D9BF611C2}"/>
                </a:ext>
              </a:extLst>
            </p:cNvPr>
            <p:cNvSpPr/>
            <p:nvPr/>
          </p:nvSpPr>
          <p:spPr bwMode="auto">
            <a:xfrm>
              <a:off x="1835696" y="4011910"/>
              <a:ext cx="576064" cy="689822"/>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spcBef>
                  <a:spcPct val="0"/>
                </a:spcBef>
              </a:pPr>
              <a:endParaRPr lang="zh-CN" altLang="en-US" sz="3200">
                <a:latin typeface="Times" charset="0"/>
              </a:endParaRPr>
            </a:p>
          </p:txBody>
        </p:sp>
        <p:sp>
          <p:nvSpPr>
            <p:cNvPr id="14" name="矩形: 圆角 7">
              <a:extLst>
                <a:ext uri="{FF2B5EF4-FFF2-40B4-BE49-F238E27FC236}">
                  <a16:creationId xmlns:a16="http://schemas.microsoft.com/office/drawing/2014/main" id="{52ECDDB2-0AD1-7E00-8DFE-CD993133A934}"/>
                </a:ext>
              </a:extLst>
            </p:cNvPr>
            <p:cNvSpPr/>
            <p:nvPr/>
          </p:nvSpPr>
          <p:spPr>
            <a:xfrm rot="3582214">
              <a:off x="2123192" y="4063015"/>
              <a:ext cx="431302" cy="4342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n w="0"/>
                  <a:solidFill>
                    <a:schemeClr val="tx1"/>
                  </a:solidFill>
                  <a:effectLst>
                    <a:outerShdw blurRad="38100" dist="19050" dir="2700000" algn="tl" rotWithShape="0">
                      <a:schemeClr val="dk1">
                        <a:alpha val="40000"/>
                      </a:schemeClr>
                    </a:outerShdw>
                  </a:effectLst>
                </a:rPr>
                <a:t>GPD</a:t>
              </a:r>
            </a:p>
          </p:txBody>
        </p:sp>
      </p:grpSp>
      <p:pic>
        <p:nvPicPr>
          <p:cNvPr id="11" name="图片 46"/>
          <p:cNvPicPr>
            <a:picLocks noChangeAspect="1"/>
          </p:cNvPicPr>
          <p:nvPr/>
        </p:nvPicPr>
        <p:blipFill>
          <a:blip r:embed="rId4"/>
          <a:stretch/>
        </p:blipFill>
        <p:spPr>
          <a:xfrm>
            <a:off x="6379069" y="2131121"/>
            <a:ext cx="5010001" cy="4343545"/>
          </a:xfrm>
          <a:prstGeom prst="rect">
            <a:avLst/>
          </a:prstGeom>
          <a:ln>
            <a:noFill/>
          </a:ln>
        </p:spPr>
      </p:pic>
      <p:sp>
        <p:nvSpPr>
          <p:cNvPr id="19" name="文本框 2">
            <a:extLst>
              <a:ext uri="{FF2B5EF4-FFF2-40B4-BE49-F238E27FC236}">
                <a16:creationId xmlns:a16="http://schemas.microsoft.com/office/drawing/2014/main" id="{9C798D26-E0EB-CDB4-74E1-559411634E7D}"/>
              </a:ext>
            </a:extLst>
          </p:cNvPr>
          <p:cNvSpPr txBox="1"/>
          <p:nvPr/>
        </p:nvSpPr>
        <p:spPr>
          <a:xfrm>
            <a:off x="4943871" y="950337"/>
            <a:ext cx="7152000" cy="1236813"/>
          </a:xfrm>
          <a:prstGeom prst="rect">
            <a:avLst/>
          </a:prstGeom>
          <a:solidFill>
            <a:schemeClr val="bg1"/>
          </a:solidFill>
        </p:spPr>
        <p:txBody>
          <a:bodyPr wrap="square">
            <a:spAutoFit/>
          </a:bodyPr>
          <a:lstStyle/>
          <a:p>
            <a:pPr>
              <a:lnSpc>
                <a:spcPct val="101000"/>
              </a:lnSpc>
              <a:spcBef>
                <a:spcPts val="0"/>
              </a:spcBef>
              <a:buClr>
                <a:srgbClr val="000000"/>
              </a:buClr>
            </a:pPr>
            <a:r>
              <a:rPr lang="en-US" altLang="zh-CN" sz="1867" dirty="0">
                <a:latin typeface="Times New Roman" panose="02020603050405020304" pitchFamily="18" charset="0"/>
                <a:cs typeface="Times New Roman" panose="02020603050405020304" pitchFamily="18" charset="0"/>
              </a:rPr>
              <a:t>TRANSPORT calculation of beam envelope for GPD setting : </a:t>
            </a:r>
          </a:p>
          <a:p>
            <a:pPr marL="380990" indent="-380990">
              <a:lnSpc>
                <a:spcPct val="101000"/>
              </a:lnSpc>
              <a:spcBef>
                <a:spcPts val="0"/>
              </a:spcBef>
              <a:buClr>
                <a:srgbClr val="000000"/>
              </a:buClr>
              <a:buFont typeface="Arial" panose="020B0604020202020204" pitchFamily="34" charset="0"/>
              <a:buChar char="•"/>
            </a:pPr>
            <a:r>
              <a:rPr lang="en-US" altLang="zh-CN" sz="1867" dirty="0" err="1">
                <a:latin typeface="Times New Roman" panose="02020603050405020304" pitchFamily="18" charset="0"/>
                <a:cs typeface="Times New Roman" panose="02020603050405020304" pitchFamily="18" charset="0"/>
              </a:rPr>
              <a:t>Δp</a:t>
            </a:r>
            <a:r>
              <a:rPr lang="en-US" altLang="zh-CN" sz="1867" dirty="0">
                <a:latin typeface="Times New Roman" panose="02020603050405020304" pitchFamily="18" charset="0"/>
                <a:cs typeface="Times New Roman" panose="02020603050405020304" pitchFamily="18" charset="0"/>
              </a:rPr>
              <a:t>/p = 3%, 1st order calculation</a:t>
            </a:r>
          </a:p>
          <a:p>
            <a:pPr marL="380990" indent="-380990">
              <a:lnSpc>
                <a:spcPct val="101000"/>
              </a:lnSpc>
              <a:spcBef>
                <a:spcPts val="0"/>
              </a:spcBef>
              <a:buClr>
                <a:srgbClr val="000000"/>
              </a:buClr>
              <a:buFont typeface="Arial" panose="020B0604020202020204" pitchFamily="34" charset="0"/>
              <a:buChar char="•"/>
            </a:pPr>
            <a:r>
              <a:rPr lang="en-US" altLang="zh-CN" sz="1867" dirty="0">
                <a:latin typeface="Times New Roman" panose="02020603050405020304" pitchFamily="18" charset="0"/>
                <a:cs typeface="Times New Roman" panose="02020603050405020304" pitchFamily="18" charset="0"/>
              </a:rPr>
              <a:t>starting from the extraction of decay channel</a:t>
            </a:r>
          </a:p>
          <a:p>
            <a:pPr marL="380990" indent="-380990">
              <a:lnSpc>
                <a:spcPct val="101000"/>
              </a:lnSpc>
              <a:spcBef>
                <a:spcPts val="0"/>
              </a:spcBef>
              <a:buClr>
                <a:srgbClr val="000000"/>
              </a:buClr>
              <a:buFont typeface="Arial" panose="020B0604020202020204" pitchFamily="34" charset="0"/>
              <a:buChar char="•"/>
            </a:pPr>
            <a:r>
              <a:rPr lang="en-US" altLang="zh-CN" sz="1867" dirty="0">
                <a:latin typeface="Times New Roman" panose="02020603050405020304" pitchFamily="18" charset="0"/>
                <a:ea typeface="宋体" panose="02010600030101010101" pitchFamily="2" charset="-122"/>
              </a:rPr>
              <a:t>Beam Properties at slit </a:t>
            </a:r>
            <a:r>
              <a:rPr lang="en-US" altLang="zh-CN" sz="1867" dirty="0" err="1">
                <a:latin typeface="Times New Roman" panose="02020603050405020304" pitchFamily="18" charset="0"/>
                <a:ea typeface="宋体" panose="02010600030101010101" pitchFamily="2" charset="-122"/>
              </a:rPr>
              <a:t>FS81</a:t>
            </a:r>
            <a:r>
              <a:rPr lang="en-US" altLang="zh-CN" sz="1867" dirty="0">
                <a:latin typeface="Times New Roman" panose="02020603050405020304" pitchFamily="18" charset="0"/>
                <a:ea typeface="宋体" panose="02010600030101010101" pitchFamily="2" charset="-122"/>
              </a:rPr>
              <a:t> and GPD: beam size/ </a:t>
            </a:r>
            <a:r>
              <a:rPr lang="en-US" altLang="zh-CN" sz="1867" kern="100" dirty="0">
                <a:latin typeface="Times New Roman" panose="02020603050405020304" pitchFamily="18" charset="0"/>
                <a:ea typeface="宋体" panose="02010600030101010101" pitchFamily="2" charset="-122"/>
                <a:cs typeface="Times New Roman" panose="02020603050405020304" pitchFamily="18" charset="0"/>
              </a:rPr>
              <a:t>achromatic</a:t>
            </a:r>
            <a:r>
              <a:rPr lang="en-US" altLang="zh-CN" sz="1867"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cs typeface="Times New Roman" panose="02020603050405020304" pitchFamily="18" charset="0"/>
            </a:endParaRPr>
          </a:p>
        </p:txBody>
      </p:sp>
      <p:sp>
        <p:nvSpPr>
          <p:cNvPr id="7" name="TextShape 4">
            <a:extLst>
              <a:ext uri="{FF2B5EF4-FFF2-40B4-BE49-F238E27FC236}">
                <a16:creationId xmlns:a16="http://schemas.microsoft.com/office/drawing/2014/main" id="{85BD8208-38B7-0FB3-53DA-F35862FDAA21}"/>
              </a:ext>
            </a:extLst>
          </p:cNvPr>
          <p:cNvSpPr txBox="1"/>
          <p:nvPr/>
        </p:nvSpPr>
        <p:spPr>
          <a:xfrm>
            <a:off x="7920203" y="3350572"/>
            <a:ext cx="864096" cy="415417"/>
          </a:xfrm>
          <a:prstGeom prst="rect">
            <a:avLst/>
          </a:prstGeom>
          <a:noFill/>
          <a:ln>
            <a:noFill/>
          </a:ln>
        </p:spPr>
        <p:txBody>
          <a:bodyPr lIns="108861" tIns="54431" rIns="108861" bIns="54431"/>
          <a:lstStyle/>
          <a:p>
            <a:r>
              <a:rPr lang="en-US" sz="2177" spc="-1" dirty="0" err="1">
                <a:solidFill>
                  <a:srgbClr val="000000"/>
                </a:solidFill>
                <a:uFill>
                  <a:solidFill>
                    <a:srgbClr val="FFFFFF"/>
                  </a:solidFill>
                </a:uFill>
                <a:latin typeface="Consolas" panose="020B0609020204030204" pitchFamily="49" charset="0"/>
              </a:rPr>
              <a:t>FS81</a:t>
            </a:r>
            <a:endParaRPr lang="en-US" sz="2177" spc="-1" dirty="0">
              <a:solidFill>
                <a:srgbClr val="000000"/>
              </a:solidFill>
              <a:uFill>
                <a:solidFill>
                  <a:srgbClr val="FFFFFF"/>
                </a:solidFill>
              </a:uFill>
              <a:latin typeface="Consolas" panose="020B0609020204030204" pitchFamily="49" charset="0"/>
            </a:endParaRPr>
          </a:p>
        </p:txBody>
      </p:sp>
      <p:sp>
        <p:nvSpPr>
          <p:cNvPr id="9" name="TextShape 4">
            <a:extLst>
              <a:ext uri="{FF2B5EF4-FFF2-40B4-BE49-F238E27FC236}">
                <a16:creationId xmlns:a16="http://schemas.microsoft.com/office/drawing/2014/main" id="{18D9CF99-E866-7208-2CB6-29547512D14D}"/>
              </a:ext>
            </a:extLst>
          </p:cNvPr>
          <p:cNvSpPr txBox="1"/>
          <p:nvPr/>
        </p:nvSpPr>
        <p:spPr>
          <a:xfrm>
            <a:off x="10200225" y="3506366"/>
            <a:ext cx="864096" cy="415417"/>
          </a:xfrm>
          <a:prstGeom prst="rect">
            <a:avLst/>
          </a:prstGeom>
          <a:noFill/>
          <a:ln>
            <a:noFill/>
          </a:ln>
        </p:spPr>
        <p:txBody>
          <a:bodyPr lIns="108861" tIns="54431" rIns="108861" bIns="54431"/>
          <a:lstStyle/>
          <a:p>
            <a:r>
              <a:rPr lang="en-US" altLang="zh-CN" sz="2177" spc="-1" dirty="0">
                <a:solidFill>
                  <a:srgbClr val="000000"/>
                </a:solidFill>
                <a:uFill>
                  <a:solidFill>
                    <a:srgbClr val="FFFFFF"/>
                  </a:solidFill>
                </a:uFill>
                <a:latin typeface="Consolas" panose="020B0609020204030204" pitchFamily="49" charset="0"/>
              </a:rPr>
              <a:t>GPD</a:t>
            </a:r>
            <a:endParaRPr lang="en-US" sz="2177" spc="-1" dirty="0">
              <a:solidFill>
                <a:srgbClr val="000000"/>
              </a:solidFill>
              <a:uFill>
                <a:solidFill>
                  <a:srgbClr val="FFFFFF"/>
                </a:solidFill>
              </a:uFill>
              <a:latin typeface="Consolas" panose="020B0609020204030204" pitchFamily="49" charset="0"/>
            </a:endParaRPr>
          </a:p>
        </p:txBody>
      </p:sp>
      <p:grpSp>
        <p:nvGrpSpPr>
          <p:cNvPr id="35" name="组合 34">
            <a:extLst>
              <a:ext uri="{FF2B5EF4-FFF2-40B4-BE49-F238E27FC236}">
                <a16:creationId xmlns:a16="http://schemas.microsoft.com/office/drawing/2014/main" id="{F037A2C6-DAD8-5341-5F37-964F2713986D}"/>
              </a:ext>
            </a:extLst>
          </p:cNvPr>
          <p:cNvGrpSpPr/>
          <p:nvPr/>
        </p:nvGrpSpPr>
        <p:grpSpPr>
          <a:xfrm>
            <a:off x="5803364" y="2212734"/>
            <a:ext cx="625879" cy="4237171"/>
            <a:chOff x="4356114" y="1505283"/>
            <a:chExt cx="469410" cy="3177878"/>
          </a:xfrm>
        </p:grpSpPr>
        <p:grpSp>
          <p:nvGrpSpPr>
            <p:cNvPr id="25" name="组合 24">
              <a:extLst>
                <a:ext uri="{FF2B5EF4-FFF2-40B4-BE49-F238E27FC236}">
                  <a16:creationId xmlns:a16="http://schemas.microsoft.com/office/drawing/2014/main" id="{738406D3-4525-8FD8-4F33-2802CA935DCC}"/>
                </a:ext>
              </a:extLst>
            </p:cNvPr>
            <p:cNvGrpSpPr/>
            <p:nvPr/>
          </p:nvGrpSpPr>
          <p:grpSpPr>
            <a:xfrm>
              <a:off x="4533136" y="1505283"/>
              <a:ext cx="292388" cy="3177878"/>
              <a:chOff x="4208753" y="1505283"/>
              <a:chExt cx="292388" cy="3177878"/>
            </a:xfrm>
          </p:grpSpPr>
          <p:sp>
            <p:nvSpPr>
              <p:cNvPr id="10" name="文本框 9">
                <a:extLst>
                  <a:ext uri="{FF2B5EF4-FFF2-40B4-BE49-F238E27FC236}">
                    <a16:creationId xmlns:a16="http://schemas.microsoft.com/office/drawing/2014/main" id="{159F65F8-57D7-3A36-F180-9F5309E24FF6}"/>
                  </a:ext>
                </a:extLst>
              </p:cNvPr>
              <p:cNvSpPr txBox="1"/>
              <p:nvPr/>
            </p:nvSpPr>
            <p:spPr>
              <a:xfrm>
                <a:off x="4265095" y="3259659"/>
                <a:ext cx="215444"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6DC579B4-9A17-03CB-827C-29B43BB8F753}"/>
                  </a:ext>
                </a:extLst>
              </p:cNvPr>
              <p:cNvSpPr txBox="1"/>
              <p:nvPr/>
            </p:nvSpPr>
            <p:spPr>
              <a:xfrm>
                <a:off x="4265095" y="3552055"/>
                <a:ext cx="215444"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383C72D7-E25D-95A3-D6B7-3D60314ACC6B}"/>
                  </a:ext>
                </a:extLst>
              </p:cNvPr>
              <p:cNvSpPr txBox="1"/>
              <p:nvPr/>
            </p:nvSpPr>
            <p:spPr>
              <a:xfrm>
                <a:off x="4208753" y="3844451"/>
                <a:ext cx="292388"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919D2D92-EC45-33C0-3D3C-D7080FA8EDC9}"/>
                  </a:ext>
                </a:extLst>
              </p:cNvPr>
              <p:cNvSpPr txBox="1"/>
              <p:nvPr/>
            </p:nvSpPr>
            <p:spPr>
              <a:xfrm>
                <a:off x="4208753" y="4136847"/>
                <a:ext cx="292388"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D77281E0-A2D5-B7FC-7F8A-BE1E56C45C43}"/>
                  </a:ext>
                </a:extLst>
              </p:cNvPr>
              <p:cNvSpPr txBox="1"/>
              <p:nvPr/>
            </p:nvSpPr>
            <p:spPr>
              <a:xfrm>
                <a:off x="4208753" y="4429246"/>
                <a:ext cx="292388"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D43FDAD3-4C52-EC1A-BEC4-6C320E38682E}"/>
                  </a:ext>
                </a:extLst>
              </p:cNvPr>
              <p:cNvSpPr txBox="1"/>
              <p:nvPr/>
            </p:nvSpPr>
            <p:spPr>
              <a:xfrm>
                <a:off x="4265095" y="2967263"/>
                <a:ext cx="215444"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7012F26C-B88B-99E5-1EAF-D9AD8B465C13}"/>
                  </a:ext>
                </a:extLst>
              </p:cNvPr>
              <p:cNvSpPr txBox="1"/>
              <p:nvPr/>
            </p:nvSpPr>
            <p:spPr>
              <a:xfrm>
                <a:off x="4208753" y="1505283"/>
                <a:ext cx="292388"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CF2CBCC8-7B0B-78DF-BEF7-9C49CDC8DF38}"/>
                  </a:ext>
                </a:extLst>
              </p:cNvPr>
              <p:cNvSpPr txBox="1"/>
              <p:nvPr/>
            </p:nvSpPr>
            <p:spPr>
              <a:xfrm>
                <a:off x="4208753" y="1797679"/>
                <a:ext cx="292388"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F41F2F0C-93FF-4538-6D86-CA1829A3A597}"/>
                  </a:ext>
                </a:extLst>
              </p:cNvPr>
              <p:cNvSpPr txBox="1"/>
              <p:nvPr/>
            </p:nvSpPr>
            <p:spPr>
              <a:xfrm>
                <a:off x="4208753" y="2090075"/>
                <a:ext cx="292388"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12</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9D3DC686-9FB6-B00C-7773-0FC52B7F441D}"/>
                  </a:ext>
                </a:extLst>
              </p:cNvPr>
              <p:cNvSpPr txBox="1"/>
              <p:nvPr/>
            </p:nvSpPr>
            <p:spPr>
              <a:xfrm>
                <a:off x="4265095" y="2382471"/>
                <a:ext cx="215444"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9BFE45BF-A413-7BD4-D9C1-ADB46D67316A}"/>
                  </a:ext>
                </a:extLst>
              </p:cNvPr>
              <p:cNvSpPr txBox="1"/>
              <p:nvPr/>
            </p:nvSpPr>
            <p:spPr>
              <a:xfrm>
                <a:off x="4265095" y="2674867"/>
                <a:ext cx="215444" cy="25391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grpSp>
        <p:sp>
          <p:nvSpPr>
            <p:cNvPr id="30" name="文本框 29">
              <a:extLst>
                <a:ext uri="{FF2B5EF4-FFF2-40B4-BE49-F238E27FC236}">
                  <a16:creationId xmlns:a16="http://schemas.microsoft.com/office/drawing/2014/main" id="{391348B5-7D1D-FB89-B892-39ED6B7985D7}"/>
                </a:ext>
              </a:extLst>
            </p:cNvPr>
            <p:cNvSpPr txBox="1"/>
            <p:nvPr/>
          </p:nvSpPr>
          <p:spPr>
            <a:xfrm rot="5400000">
              <a:off x="4029719" y="3184966"/>
              <a:ext cx="914400"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err="1">
                  <a:solidFill>
                    <a:srgbClr val="000000"/>
                  </a:solidFill>
                  <a:latin typeface="Times New Roman" panose="02020603050405020304" pitchFamily="18" charset="0"/>
                  <a:cs typeface="Times New Roman" panose="02020603050405020304" pitchFamily="18" charset="0"/>
                </a:rPr>
                <a:t>XY</a:t>
              </a:r>
              <a:r>
                <a:rPr lang="en-US" altLang="zh-CN" sz="1867" dirty="0">
                  <a:solidFill>
                    <a:srgbClr val="000000"/>
                  </a:solidFill>
                  <a:latin typeface="Times New Roman" panose="02020603050405020304" pitchFamily="18" charset="0"/>
                  <a:cs typeface="Times New Roman" panose="02020603050405020304" pitchFamily="18" charset="0"/>
                </a:rPr>
                <a:t> [cm]</a:t>
              </a:r>
            </a:p>
          </p:txBody>
        </p:sp>
      </p:grpSp>
      <p:sp>
        <p:nvSpPr>
          <p:cNvPr id="32" name="文本框 31">
            <a:extLst>
              <a:ext uri="{FF2B5EF4-FFF2-40B4-BE49-F238E27FC236}">
                <a16:creationId xmlns:a16="http://schemas.microsoft.com/office/drawing/2014/main" id="{E689A658-C667-F5AF-F54C-814988CF5535}"/>
              </a:ext>
            </a:extLst>
          </p:cNvPr>
          <p:cNvSpPr txBox="1"/>
          <p:nvPr/>
        </p:nvSpPr>
        <p:spPr>
          <a:xfrm>
            <a:off x="11274568" y="4421028"/>
            <a:ext cx="1219200" cy="121920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zh-CN" altLang="en-US" sz="2400" dirty="0" err="1">
              <a:solidFill>
                <a:srgbClr val="000000"/>
              </a:solidFill>
              <a:latin typeface="Calibri"/>
            </a:endParaRPr>
          </a:p>
        </p:txBody>
      </p:sp>
      <p:grpSp>
        <p:nvGrpSpPr>
          <p:cNvPr id="34" name="组合 33">
            <a:extLst>
              <a:ext uri="{FF2B5EF4-FFF2-40B4-BE49-F238E27FC236}">
                <a16:creationId xmlns:a16="http://schemas.microsoft.com/office/drawing/2014/main" id="{97507F35-D647-F059-FFA9-CC96EDD5137C}"/>
              </a:ext>
            </a:extLst>
          </p:cNvPr>
          <p:cNvGrpSpPr/>
          <p:nvPr/>
        </p:nvGrpSpPr>
        <p:grpSpPr>
          <a:xfrm>
            <a:off x="10936968" y="4359591"/>
            <a:ext cx="767656" cy="619156"/>
            <a:chOff x="8206312" y="3115426"/>
            <a:chExt cx="575742" cy="464367"/>
          </a:xfrm>
        </p:grpSpPr>
        <p:sp>
          <p:nvSpPr>
            <p:cNvPr id="31" name="文本框 30">
              <a:extLst>
                <a:ext uri="{FF2B5EF4-FFF2-40B4-BE49-F238E27FC236}">
                  <a16:creationId xmlns:a16="http://schemas.microsoft.com/office/drawing/2014/main" id="{6BC2D9A7-C36C-D6BD-B9E0-89FFC15D3895}"/>
                </a:ext>
              </a:extLst>
            </p:cNvPr>
            <p:cNvSpPr txBox="1"/>
            <p:nvPr/>
          </p:nvSpPr>
          <p:spPr>
            <a:xfrm>
              <a:off x="8206312" y="3318183"/>
              <a:ext cx="575742" cy="261610"/>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a:solidFill>
                    <a:srgbClr val="000000"/>
                  </a:solidFill>
                  <a:latin typeface="Times New Roman" panose="02020603050405020304" pitchFamily="18" charset="0"/>
                  <a:cs typeface="Times New Roman" panose="02020603050405020304" pitchFamily="18" charset="0"/>
                </a:rPr>
                <a:t>S [cm]</a:t>
              </a:r>
            </a:p>
          </p:txBody>
        </p:sp>
        <p:sp>
          <p:nvSpPr>
            <p:cNvPr id="33" name="文本框 32">
              <a:extLst>
                <a:ext uri="{FF2B5EF4-FFF2-40B4-BE49-F238E27FC236}">
                  <a16:creationId xmlns:a16="http://schemas.microsoft.com/office/drawing/2014/main" id="{341989D2-6C41-F0BA-114C-F7C3706DFF1F}"/>
                </a:ext>
              </a:extLst>
            </p:cNvPr>
            <p:cNvSpPr txBox="1"/>
            <p:nvPr/>
          </p:nvSpPr>
          <p:spPr>
            <a:xfrm>
              <a:off x="8266047" y="3115426"/>
              <a:ext cx="292388" cy="253916"/>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15</a:t>
              </a:r>
              <a:endParaRPr lang="zh-CN" altLang="en-US" dirty="0">
                <a:latin typeface="Times New Roman" panose="02020603050405020304" pitchFamily="18" charset="0"/>
                <a:cs typeface="Times New Roman" panose="02020603050405020304" pitchFamily="18" charset="0"/>
              </a:endParaRPr>
            </a:p>
          </p:txBody>
        </p:sp>
      </p:grpSp>
      <p:pic>
        <p:nvPicPr>
          <p:cNvPr id="2" name="图片 1">
            <a:extLst>
              <a:ext uri="{FF2B5EF4-FFF2-40B4-BE49-F238E27FC236}">
                <a16:creationId xmlns:a16="http://schemas.microsoft.com/office/drawing/2014/main" id="{CFEBD365-24F5-32DC-F219-603A0658FC23}"/>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3815949">
            <a:off x="1034038" y="3477161"/>
            <a:ext cx="5444681" cy="3857505"/>
          </a:xfrm>
          <a:prstGeom prst="rect">
            <a:avLst/>
          </a:prstGeom>
        </p:spPr>
      </p:pic>
      <p:sp>
        <p:nvSpPr>
          <p:cNvPr id="27" name="文本框 26">
            <a:extLst>
              <a:ext uri="{FF2B5EF4-FFF2-40B4-BE49-F238E27FC236}">
                <a16:creationId xmlns:a16="http://schemas.microsoft.com/office/drawing/2014/main" id="{5ED81331-7537-297B-E63B-AA6A998B15A3}"/>
              </a:ext>
            </a:extLst>
          </p:cNvPr>
          <p:cNvSpPr txBox="1"/>
          <p:nvPr/>
        </p:nvSpPr>
        <p:spPr>
          <a:xfrm rot="1135661">
            <a:off x="3257022" y="4243309"/>
            <a:ext cx="559108" cy="348099"/>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altLang="zh-CN" sz="1867" dirty="0">
                <a:solidFill>
                  <a:srgbClr val="FF0000"/>
                </a:solidFill>
                <a:latin typeface="Book Antiqua" panose="02040602050305030304" pitchFamily="18" charset="0"/>
              </a:rPr>
              <a:t>FS 81</a:t>
            </a:r>
          </a:p>
        </p:txBody>
      </p:sp>
      <p:sp>
        <p:nvSpPr>
          <p:cNvPr id="5" name="TextBox 4">
            <a:extLst>
              <a:ext uri="{FF2B5EF4-FFF2-40B4-BE49-F238E27FC236}">
                <a16:creationId xmlns:a16="http://schemas.microsoft.com/office/drawing/2014/main" id="{B9E19E50-2721-1478-E9C5-5A3C77EE5FB5}"/>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Courtesy</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36636349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a:xfrm>
            <a:off x="11246549" y="6624000"/>
            <a:ext cx="767656" cy="196851"/>
          </a:xfrm>
        </p:spPr>
        <p:txBody>
          <a:bodyPr/>
          <a:lstStyle/>
          <a:p>
            <a:pPr algn="r">
              <a:defRPr/>
            </a:pPr>
            <a:r>
              <a:rPr lang="de-DE" dirty="0"/>
              <a:t>Page </a:t>
            </a:r>
            <a:fld id="{EBC07571-3134-BB4B-B83F-1A9FE18D34F3}" type="slidenum">
              <a:rPr lang="de-DE" smtClean="0"/>
              <a:pPr algn="r">
                <a:defRPr/>
              </a:pPr>
              <a:t>8</a:t>
            </a:fld>
            <a:endParaRPr lang="de-DE" dirty="0"/>
          </a:p>
        </p:txBody>
      </p:sp>
      <p:grpSp>
        <p:nvGrpSpPr>
          <p:cNvPr id="11" name="组合 4">
            <a:extLst>
              <a:ext uri="{FF2B5EF4-FFF2-40B4-BE49-F238E27FC236}">
                <a16:creationId xmlns:a16="http://schemas.microsoft.com/office/drawing/2014/main" id="{8D9CF0EB-584A-4E26-9EDF-E861C1DE1E00}"/>
              </a:ext>
            </a:extLst>
          </p:cNvPr>
          <p:cNvGrpSpPr>
            <a:grpSpLocks noChangeAspect="1"/>
          </p:cNvGrpSpPr>
          <p:nvPr/>
        </p:nvGrpSpPr>
        <p:grpSpPr>
          <a:xfrm>
            <a:off x="1677638" y="2385226"/>
            <a:ext cx="1887695" cy="3681337"/>
            <a:chOff x="1373995" y="723105"/>
            <a:chExt cx="2023004" cy="3945214"/>
          </a:xfrm>
        </p:grpSpPr>
        <p:grpSp>
          <p:nvGrpSpPr>
            <p:cNvPr id="12" name="组合 5">
              <a:extLst>
                <a:ext uri="{FF2B5EF4-FFF2-40B4-BE49-F238E27FC236}">
                  <a16:creationId xmlns:a16="http://schemas.microsoft.com/office/drawing/2014/main" id="{AD55A30B-53BB-4694-B0CC-0016E409FA90}"/>
                </a:ext>
              </a:extLst>
            </p:cNvPr>
            <p:cNvGrpSpPr/>
            <p:nvPr/>
          </p:nvGrpSpPr>
          <p:grpSpPr>
            <a:xfrm>
              <a:off x="1373995" y="723105"/>
              <a:ext cx="1826238" cy="3945214"/>
              <a:chOff x="1373995" y="723105"/>
              <a:chExt cx="1826238" cy="3945214"/>
            </a:xfrm>
          </p:grpSpPr>
          <p:cxnSp>
            <p:nvCxnSpPr>
              <p:cNvPr id="20" name="直接连接符 9">
                <a:extLst>
                  <a:ext uri="{FF2B5EF4-FFF2-40B4-BE49-F238E27FC236}">
                    <a16:creationId xmlns:a16="http://schemas.microsoft.com/office/drawing/2014/main" id="{42CBEC7B-6371-4FBB-B8A8-4879353BA59A}"/>
                  </a:ext>
                </a:extLst>
              </p:cNvPr>
              <p:cNvCxnSpPr>
                <a:cxnSpLocks/>
              </p:cNvCxnSpPr>
              <p:nvPr/>
            </p:nvCxnSpPr>
            <p:spPr>
              <a:xfrm rot="6300000">
                <a:off x="1822485" y="3444319"/>
                <a:ext cx="2448000"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10">
                <a:extLst>
                  <a:ext uri="{FF2B5EF4-FFF2-40B4-BE49-F238E27FC236}">
                    <a16:creationId xmlns:a16="http://schemas.microsoft.com/office/drawing/2014/main" id="{4F0D902C-125E-44D5-BC83-31B4616F51A2}"/>
                  </a:ext>
                </a:extLst>
              </p:cNvPr>
              <p:cNvCxnSpPr>
                <a:cxnSpLocks/>
              </p:cNvCxnSpPr>
              <p:nvPr/>
            </p:nvCxnSpPr>
            <p:spPr>
              <a:xfrm rot="480000">
                <a:off x="1373995" y="936605"/>
                <a:ext cx="720000"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11">
                <a:extLst>
                  <a:ext uri="{FF2B5EF4-FFF2-40B4-BE49-F238E27FC236}">
                    <a16:creationId xmlns:a16="http://schemas.microsoft.com/office/drawing/2014/main" id="{26C9DADA-5777-4ED4-8304-3B40D2BC1675}"/>
                  </a:ext>
                </a:extLst>
              </p:cNvPr>
              <p:cNvCxnSpPr>
                <a:cxnSpLocks/>
              </p:cNvCxnSpPr>
              <p:nvPr/>
            </p:nvCxnSpPr>
            <p:spPr>
              <a:xfrm>
                <a:off x="1377502" y="886500"/>
                <a:ext cx="1800000"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5" name="直接连接符 12">
                <a:extLst>
                  <a:ext uri="{FF2B5EF4-FFF2-40B4-BE49-F238E27FC236}">
                    <a16:creationId xmlns:a16="http://schemas.microsoft.com/office/drawing/2014/main" id="{0FA24C1F-86FC-45B1-ABD5-1EE65E47BF1D}"/>
                  </a:ext>
                </a:extLst>
              </p:cNvPr>
              <p:cNvCxnSpPr>
                <a:cxnSpLocks/>
              </p:cNvCxnSpPr>
              <p:nvPr/>
            </p:nvCxnSpPr>
            <p:spPr>
              <a:xfrm rot="2700000">
                <a:off x="1826888" y="162310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13">
                <a:extLst>
                  <a:ext uri="{FF2B5EF4-FFF2-40B4-BE49-F238E27FC236}">
                    <a16:creationId xmlns:a16="http://schemas.microsoft.com/office/drawing/2014/main" id="{8B723E7B-39C1-480C-999F-4FA34F288086}"/>
                  </a:ext>
                </a:extLst>
              </p:cNvPr>
              <p:cNvCxnSpPr>
                <a:cxnSpLocks/>
              </p:cNvCxnSpPr>
              <p:nvPr/>
            </p:nvCxnSpPr>
            <p:spPr>
              <a:xfrm rot="6300000">
                <a:off x="2570233" y="2868030"/>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14">
                <a:extLst>
                  <a:ext uri="{FF2B5EF4-FFF2-40B4-BE49-F238E27FC236}">
                    <a16:creationId xmlns:a16="http://schemas.microsoft.com/office/drawing/2014/main" id="{54AEBAED-75D6-418D-92D1-83A1699ABF5B}"/>
                  </a:ext>
                </a:extLst>
              </p:cNvPr>
              <p:cNvCxnSpPr>
                <a:cxnSpLocks/>
              </p:cNvCxnSpPr>
              <p:nvPr/>
            </p:nvCxnSpPr>
            <p:spPr>
              <a:xfrm rot="8700000">
                <a:off x="1891112" y="3837918"/>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组合 6">
              <a:extLst>
                <a:ext uri="{FF2B5EF4-FFF2-40B4-BE49-F238E27FC236}">
                  <a16:creationId xmlns:a16="http://schemas.microsoft.com/office/drawing/2014/main" id="{C854AD28-2F5A-43CD-8D94-656F6EA967CF}"/>
                </a:ext>
              </a:extLst>
            </p:cNvPr>
            <p:cNvGrpSpPr/>
            <p:nvPr/>
          </p:nvGrpSpPr>
          <p:grpSpPr>
            <a:xfrm>
              <a:off x="2492370" y="3166359"/>
              <a:ext cx="904629" cy="523875"/>
              <a:chOff x="2492370" y="3166359"/>
              <a:chExt cx="904629" cy="523875"/>
            </a:xfrm>
          </p:grpSpPr>
          <p:sp>
            <p:nvSpPr>
              <p:cNvPr id="17" name="矩形: 圆角 7">
                <a:extLst>
                  <a:ext uri="{FF2B5EF4-FFF2-40B4-BE49-F238E27FC236}">
                    <a16:creationId xmlns:a16="http://schemas.microsoft.com/office/drawing/2014/main" id="{C766DD44-2CB9-4640-A550-FBEF0C3B9441}"/>
                  </a:ext>
                </a:extLst>
              </p:cNvPr>
              <p:cNvSpPr/>
              <p:nvPr/>
            </p:nvSpPr>
            <p:spPr>
              <a:xfrm rot="7500000">
                <a:off x="2682748"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18" name="矩形 8">
                <a:extLst>
                  <a:ext uri="{FF2B5EF4-FFF2-40B4-BE49-F238E27FC236}">
                    <a16:creationId xmlns:a16="http://schemas.microsoft.com/office/drawing/2014/main" id="{C5D72DEA-C6F2-4C46-A2DF-0660A00F7918}"/>
                  </a:ext>
                </a:extLst>
              </p:cNvPr>
              <p:cNvSpPr/>
              <p:nvPr/>
            </p:nvSpPr>
            <p:spPr>
              <a:xfrm rot="7500000">
                <a:off x="2782685"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grpSp>
      </p:grpSp>
      <p:sp>
        <p:nvSpPr>
          <p:cNvPr id="4" name="TextBox 3"/>
          <p:cNvSpPr txBox="1"/>
          <p:nvPr/>
        </p:nvSpPr>
        <p:spPr>
          <a:xfrm>
            <a:off x="2699823" y="2042306"/>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sp>
        <p:nvSpPr>
          <p:cNvPr id="7" name="TextBox 6"/>
          <p:cNvSpPr txBox="1"/>
          <p:nvPr/>
        </p:nvSpPr>
        <p:spPr>
          <a:xfrm rot="2301370">
            <a:off x="2470781" y="5577039"/>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59" name="TextBox 58"/>
          <p:cNvSpPr txBox="1"/>
          <p:nvPr/>
        </p:nvSpPr>
        <p:spPr>
          <a:xfrm>
            <a:off x="7459971" y="1994317"/>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sp>
        <p:nvSpPr>
          <p:cNvPr id="8" name="Rounded Rectangle 7"/>
          <p:cNvSpPr/>
          <p:nvPr/>
        </p:nvSpPr>
        <p:spPr bwMode="auto">
          <a:xfrm rot="3300000">
            <a:off x="1735016" y="5521901"/>
            <a:ext cx="716275" cy="4178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GPD</a:t>
            </a:r>
            <a:endParaRPr lang="de-CH" dirty="0">
              <a:latin typeface="Times" charset="0"/>
            </a:endParaRPr>
          </a:p>
        </p:txBody>
      </p:sp>
      <p:grpSp>
        <p:nvGrpSpPr>
          <p:cNvPr id="6" name="组合 5">
            <a:extLst>
              <a:ext uri="{FF2B5EF4-FFF2-40B4-BE49-F238E27FC236}">
                <a16:creationId xmlns:a16="http://schemas.microsoft.com/office/drawing/2014/main" id="{C4E6D31F-9CE9-AC51-91F9-E0476C2EA246}"/>
              </a:ext>
            </a:extLst>
          </p:cNvPr>
          <p:cNvGrpSpPr/>
          <p:nvPr/>
        </p:nvGrpSpPr>
        <p:grpSpPr>
          <a:xfrm>
            <a:off x="5047991" y="2386047"/>
            <a:ext cx="4303881" cy="3876058"/>
            <a:chOff x="3764562" y="1789535"/>
            <a:chExt cx="3227910" cy="2907043"/>
          </a:xfrm>
        </p:grpSpPr>
        <p:cxnSp>
          <p:nvCxnSpPr>
            <p:cNvPr id="48" name="直接连接符 50">
              <a:extLst>
                <a:ext uri="{FF2B5EF4-FFF2-40B4-BE49-F238E27FC236}">
                  <a16:creationId xmlns:a16="http://schemas.microsoft.com/office/drawing/2014/main" id="{61D7A985-58FE-4B23-B739-EA8D91FA8779}"/>
                </a:ext>
              </a:extLst>
            </p:cNvPr>
            <p:cNvCxnSpPr>
              <a:cxnSpLocks/>
            </p:cNvCxnSpPr>
            <p:nvPr/>
          </p:nvCxnSpPr>
          <p:spPr>
            <a:xfrm rot="6300000">
              <a:off x="5246017" y="3694593"/>
              <a:ext cx="1713787"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51">
              <a:extLst>
                <a:ext uri="{FF2B5EF4-FFF2-40B4-BE49-F238E27FC236}">
                  <a16:creationId xmlns:a16="http://schemas.microsoft.com/office/drawing/2014/main" id="{F7AC9793-2BF2-428C-BF50-A452EFB695F6}"/>
                </a:ext>
              </a:extLst>
            </p:cNvPr>
            <p:cNvCxnSpPr>
              <a:cxnSpLocks/>
            </p:cNvCxnSpPr>
            <p:nvPr/>
          </p:nvCxnSpPr>
          <p:spPr>
            <a:xfrm>
              <a:off x="4934495" y="1903924"/>
              <a:ext cx="1260138"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grpSp>
          <p:nvGrpSpPr>
            <p:cNvPr id="50" name="组合 52">
              <a:extLst>
                <a:ext uri="{FF2B5EF4-FFF2-40B4-BE49-F238E27FC236}">
                  <a16:creationId xmlns:a16="http://schemas.microsoft.com/office/drawing/2014/main" id="{1A7133EE-5164-42AE-A3F5-82283211D36F}"/>
                </a:ext>
              </a:extLst>
            </p:cNvPr>
            <p:cNvGrpSpPr/>
            <p:nvPr/>
          </p:nvGrpSpPr>
          <p:grpSpPr>
            <a:xfrm rot="20400000">
              <a:off x="5778731" y="3506146"/>
              <a:ext cx="633309" cy="366752"/>
              <a:chOff x="2492370" y="3166359"/>
              <a:chExt cx="904629" cy="523875"/>
            </a:xfrm>
          </p:grpSpPr>
          <p:sp>
            <p:nvSpPr>
              <p:cNvPr id="57" name="矩形: 圆角 53">
                <a:extLst>
                  <a:ext uri="{FF2B5EF4-FFF2-40B4-BE49-F238E27FC236}">
                    <a16:creationId xmlns:a16="http://schemas.microsoft.com/office/drawing/2014/main" id="{6E86397C-4DEB-4C26-BCC1-5BFCD1D0CCD1}"/>
                  </a:ext>
                </a:extLst>
              </p:cNvPr>
              <p:cNvSpPr/>
              <p:nvPr/>
            </p:nvSpPr>
            <p:spPr>
              <a:xfrm rot="7500000">
                <a:off x="2682748"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58" name="矩形 54">
                <a:extLst>
                  <a:ext uri="{FF2B5EF4-FFF2-40B4-BE49-F238E27FC236}">
                    <a16:creationId xmlns:a16="http://schemas.microsoft.com/office/drawing/2014/main" id="{F7CE8B97-540F-416C-9E1A-D7513C242AB5}"/>
                  </a:ext>
                </a:extLst>
              </p:cNvPr>
              <p:cNvSpPr/>
              <p:nvPr/>
            </p:nvSpPr>
            <p:spPr>
              <a:xfrm rot="7500000">
                <a:off x="2782685"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grpSp>
        <p:cxnSp>
          <p:nvCxnSpPr>
            <p:cNvPr id="52" name="直接连接符 56">
              <a:extLst>
                <a:ext uri="{FF2B5EF4-FFF2-40B4-BE49-F238E27FC236}">
                  <a16:creationId xmlns:a16="http://schemas.microsoft.com/office/drawing/2014/main" id="{2154BE96-A008-4B04-B646-8408FC073246}"/>
                </a:ext>
              </a:extLst>
            </p:cNvPr>
            <p:cNvCxnSpPr>
              <a:cxnSpLocks/>
            </p:cNvCxnSpPr>
            <p:nvPr/>
          </p:nvCxnSpPr>
          <p:spPr>
            <a:xfrm rot="480000">
              <a:off x="4932040" y="1939001"/>
              <a:ext cx="504055"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7">
              <a:extLst>
                <a:ext uri="{FF2B5EF4-FFF2-40B4-BE49-F238E27FC236}">
                  <a16:creationId xmlns:a16="http://schemas.microsoft.com/office/drawing/2014/main" id="{7A933AEF-766A-4FF6-BA5C-C923D865C1DA}"/>
                </a:ext>
              </a:extLst>
            </p:cNvPr>
            <p:cNvCxnSpPr>
              <a:cxnSpLocks/>
            </p:cNvCxnSpPr>
            <p:nvPr/>
          </p:nvCxnSpPr>
          <p:spPr>
            <a:xfrm rot="2700000">
              <a:off x="5249100" y="2419604"/>
              <a:ext cx="12601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8">
              <a:extLst>
                <a:ext uri="{FF2B5EF4-FFF2-40B4-BE49-F238E27FC236}">
                  <a16:creationId xmlns:a16="http://schemas.microsoft.com/office/drawing/2014/main" id="{25B31955-B67C-4C63-BD30-EC8856E5466B}"/>
                </a:ext>
              </a:extLst>
            </p:cNvPr>
            <p:cNvCxnSpPr>
              <a:cxnSpLocks/>
            </p:cNvCxnSpPr>
            <p:nvPr/>
          </p:nvCxnSpPr>
          <p:spPr>
            <a:xfrm rot="6300000">
              <a:off x="5769498" y="3291146"/>
              <a:ext cx="8820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9">
              <a:extLst>
                <a:ext uri="{FF2B5EF4-FFF2-40B4-BE49-F238E27FC236}">
                  <a16:creationId xmlns:a16="http://schemas.microsoft.com/office/drawing/2014/main" id="{F64C9862-3B69-4C43-B814-298A24EBF34C}"/>
                </a:ext>
              </a:extLst>
            </p:cNvPr>
            <p:cNvCxnSpPr>
              <a:cxnSpLocks/>
            </p:cNvCxnSpPr>
            <p:nvPr/>
          </p:nvCxnSpPr>
          <p:spPr>
            <a:xfrm rot="8700000">
              <a:off x="5294061" y="3970142"/>
              <a:ext cx="8820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2301370">
              <a:off x="5491155" y="4220327"/>
              <a:ext cx="399352" cy="316808"/>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85" name="TextBox 84"/>
            <p:cNvSpPr txBox="1"/>
            <p:nvPr/>
          </p:nvSpPr>
          <p:spPr>
            <a:xfrm rot="20788076">
              <a:off x="6051343" y="4239686"/>
              <a:ext cx="399352" cy="316808"/>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86" name="图形 11" descr="上一步 纯色填充">
              <a:extLst>
                <a:ext uri="{FF2B5EF4-FFF2-40B4-BE49-F238E27FC236}">
                  <a16:creationId xmlns:a16="http://schemas.microsoft.com/office/drawing/2014/main" id="{343DBA40-B805-4DA9-9D28-15B1D82545D5}"/>
                </a:ext>
              </a:extLst>
            </p:cNvPr>
            <p:cNvSpPr/>
            <p:nvPr/>
          </p:nvSpPr>
          <p:spPr>
            <a:xfrm rot="17643009">
              <a:off x="5380969" y="3218816"/>
              <a:ext cx="475043" cy="308825"/>
            </a:xfrm>
            <a:custGeom>
              <a:avLst/>
              <a:gdLst>
                <a:gd name="connsiteX0" fmla="*/ 0 w 762000"/>
                <a:gd name="connsiteY0" fmla="*/ 228600 h 561975"/>
                <a:gd name="connsiteX1" fmla="*/ 272415 w 762000"/>
                <a:gd name="connsiteY1" fmla="*/ 0 h 561975"/>
                <a:gd name="connsiteX2" fmla="*/ 272415 w 762000"/>
                <a:gd name="connsiteY2" fmla="*/ 133350 h 561975"/>
                <a:gd name="connsiteX3" fmla="*/ 762000 w 762000"/>
                <a:gd name="connsiteY3" fmla="*/ 561975 h 561975"/>
                <a:gd name="connsiteX4" fmla="*/ 272415 w 762000"/>
                <a:gd name="connsiteY4" fmla="*/ 333375 h 561975"/>
                <a:gd name="connsiteX5" fmla="*/ 272415 w 762000"/>
                <a:gd name="connsiteY5" fmla="*/ 457200 h 561975"/>
                <a:gd name="connsiteX6" fmla="*/ 0 w 762000"/>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561975">
                  <a:moveTo>
                    <a:pt x="0" y="228600"/>
                  </a:moveTo>
                  <a:lnTo>
                    <a:pt x="272415" y="0"/>
                  </a:lnTo>
                  <a:lnTo>
                    <a:pt x="272415" y="133350"/>
                  </a:lnTo>
                  <a:cubicBezTo>
                    <a:pt x="690563" y="137160"/>
                    <a:pt x="762000" y="561975"/>
                    <a:pt x="762000" y="561975"/>
                  </a:cubicBezTo>
                  <a:cubicBezTo>
                    <a:pt x="762000" y="561975"/>
                    <a:pt x="606743" y="336233"/>
                    <a:pt x="272415" y="333375"/>
                  </a:cubicBezTo>
                  <a:lnTo>
                    <a:pt x="272415" y="457200"/>
                  </a:lnTo>
                  <a:lnTo>
                    <a:pt x="0" y="228600"/>
                  </a:lnTo>
                  <a:close/>
                </a:path>
              </a:pathLst>
            </a:custGeom>
            <a:solidFill>
              <a:srgbClr val="FF0000"/>
            </a:solidFill>
            <a:ln w="9525" cap="flat">
              <a:solidFill>
                <a:srgbClr val="FF0000"/>
              </a:solidFill>
              <a:prstDash val="solid"/>
              <a:miter/>
            </a:ln>
          </p:spPr>
          <p:txBody>
            <a:bodyPr rtlCol="0" anchor="ctr"/>
            <a:lstStyle/>
            <a:p>
              <a:r>
                <a:rPr lang="en-US" altLang="zh-CN" sz="2133" dirty="0">
                  <a:latin typeface="Calibri" panose="020F0502020204030204" pitchFamily="34" charset="0"/>
                  <a:cs typeface="Calibri" panose="020F0502020204030204" pitchFamily="34" charset="0"/>
                </a:rPr>
                <a:t>20°</a:t>
              </a:r>
              <a:endParaRPr lang="zh-CN" altLang="en-US" sz="2133" dirty="0">
                <a:latin typeface="Calibri" panose="020F0502020204030204" pitchFamily="34" charset="0"/>
                <a:cs typeface="Calibri" panose="020F0502020204030204" pitchFamily="34" charset="0"/>
              </a:endParaRPr>
            </a:p>
          </p:txBody>
        </p:sp>
        <p:sp>
          <p:nvSpPr>
            <p:cNvPr id="87" name="Rounded Rectangle 86"/>
            <p:cNvSpPr/>
            <p:nvPr/>
          </p:nvSpPr>
          <p:spPr bwMode="auto">
            <a:xfrm rot="3300000">
              <a:off x="4986745" y="4141425"/>
              <a:ext cx="537206" cy="31335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GPD</a:t>
              </a:r>
              <a:endParaRPr lang="de-CH" dirty="0">
                <a:latin typeface="Times" charset="0"/>
              </a:endParaRPr>
            </a:p>
          </p:txBody>
        </p:sp>
        <p:cxnSp>
          <p:nvCxnSpPr>
            <p:cNvPr id="2" name="直接连接符 59">
              <a:extLst>
                <a:ext uri="{FF2B5EF4-FFF2-40B4-BE49-F238E27FC236}">
                  <a16:creationId xmlns:a16="http://schemas.microsoft.com/office/drawing/2014/main" id="{15BA4356-E836-6BC8-0E19-3C9CC0FE08C6}"/>
                </a:ext>
              </a:extLst>
            </p:cNvPr>
            <p:cNvCxnSpPr>
              <a:cxnSpLocks/>
            </p:cNvCxnSpPr>
            <p:nvPr/>
          </p:nvCxnSpPr>
          <p:spPr>
            <a:xfrm rot="3900000">
              <a:off x="5848256" y="4115953"/>
              <a:ext cx="882096"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bwMode="auto">
            <a:xfrm rot="20100000">
              <a:off x="6219491" y="4383227"/>
              <a:ext cx="772981" cy="31335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err="1">
                  <a:latin typeface="Times" charset="0"/>
                </a:rPr>
                <a:t>muEDM</a:t>
              </a:r>
              <a:endParaRPr lang="de-CH" dirty="0">
                <a:latin typeface="Times" charset="0"/>
              </a:endParaRPr>
            </a:p>
          </p:txBody>
        </p:sp>
        <p:sp>
          <p:nvSpPr>
            <p:cNvPr id="43" name="图形 11" descr="上一步 纯色填充">
              <a:extLst>
                <a:ext uri="{FF2B5EF4-FFF2-40B4-BE49-F238E27FC236}">
                  <a16:creationId xmlns:a16="http://schemas.microsoft.com/office/drawing/2014/main" id="{59FA8AD8-9006-E92E-67DD-700E74EE1418}"/>
                </a:ext>
              </a:extLst>
            </p:cNvPr>
            <p:cNvSpPr/>
            <p:nvPr/>
          </p:nvSpPr>
          <p:spPr>
            <a:xfrm rot="17643009">
              <a:off x="3681453" y="3203030"/>
              <a:ext cx="475043" cy="308825"/>
            </a:xfrm>
            <a:custGeom>
              <a:avLst/>
              <a:gdLst>
                <a:gd name="connsiteX0" fmla="*/ 0 w 762000"/>
                <a:gd name="connsiteY0" fmla="*/ 228600 h 561975"/>
                <a:gd name="connsiteX1" fmla="*/ 272415 w 762000"/>
                <a:gd name="connsiteY1" fmla="*/ 0 h 561975"/>
                <a:gd name="connsiteX2" fmla="*/ 272415 w 762000"/>
                <a:gd name="connsiteY2" fmla="*/ 133350 h 561975"/>
                <a:gd name="connsiteX3" fmla="*/ 762000 w 762000"/>
                <a:gd name="connsiteY3" fmla="*/ 561975 h 561975"/>
                <a:gd name="connsiteX4" fmla="*/ 272415 w 762000"/>
                <a:gd name="connsiteY4" fmla="*/ 333375 h 561975"/>
                <a:gd name="connsiteX5" fmla="*/ 272415 w 762000"/>
                <a:gd name="connsiteY5" fmla="*/ 457200 h 561975"/>
                <a:gd name="connsiteX6" fmla="*/ 0 w 762000"/>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561975">
                  <a:moveTo>
                    <a:pt x="0" y="228600"/>
                  </a:moveTo>
                  <a:lnTo>
                    <a:pt x="272415" y="0"/>
                  </a:lnTo>
                  <a:lnTo>
                    <a:pt x="272415" y="133350"/>
                  </a:lnTo>
                  <a:cubicBezTo>
                    <a:pt x="690563" y="137160"/>
                    <a:pt x="762000" y="561975"/>
                    <a:pt x="762000" y="561975"/>
                  </a:cubicBezTo>
                  <a:cubicBezTo>
                    <a:pt x="762000" y="561975"/>
                    <a:pt x="606743" y="336233"/>
                    <a:pt x="272415" y="333375"/>
                  </a:cubicBezTo>
                  <a:lnTo>
                    <a:pt x="272415" y="457200"/>
                  </a:lnTo>
                  <a:lnTo>
                    <a:pt x="0" y="228600"/>
                  </a:lnTo>
                  <a:close/>
                </a:path>
              </a:pathLst>
            </a:custGeom>
            <a:solidFill>
              <a:srgbClr val="FF0000"/>
            </a:solidFill>
            <a:ln w="9525" cap="flat">
              <a:solidFill>
                <a:srgbClr val="FF0000"/>
              </a:solidFill>
              <a:prstDash val="solid"/>
              <a:miter/>
            </a:ln>
          </p:spPr>
          <p:txBody>
            <a:bodyPr rtlCol="0" anchor="ctr"/>
            <a:lstStyle/>
            <a:p>
              <a:r>
                <a:rPr lang="en-US" altLang="zh-CN" sz="2133" dirty="0">
                  <a:latin typeface="Calibri" panose="020F0502020204030204" pitchFamily="34" charset="0"/>
                  <a:cs typeface="Calibri" panose="020F0502020204030204" pitchFamily="34" charset="0"/>
                </a:rPr>
                <a:t>40°</a:t>
              </a:r>
              <a:endParaRPr lang="zh-CN" altLang="en-US" sz="2133" dirty="0">
                <a:latin typeface="Calibri" panose="020F0502020204030204" pitchFamily="34" charset="0"/>
                <a:cs typeface="Calibri" panose="020F0502020204030204" pitchFamily="34" charset="0"/>
              </a:endParaRPr>
            </a:p>
          </p:txBody>
        </p:sp>
      </p:grpSp>
      <p:grpSp>
        <p:nvGrpSpPr>
          <p:cNvPr id="9" name="组合 17">
            <a:extLst>
              <a:ext uri="{FF2B5EF4-FFF2-40B4-BE49-F238E27FC236}">
                <a16:creationId xmlns:a16="http://schemas.microsoft.com/office/drawing/2014/main" id="{90D15806-D988-1492-12DB-1A8291A3391A}"/>
              </a:ext>
            </a:extLst>
          </p:cNvPr>
          <p:cNvGrpSpPr>
            <a:grpSpLocks noChangeAspect="1"/>
          </p:cNvGrpSpPr>
          <p:nvPr/>
        </p:nvGrpSpPr>
        <p:grpSpPr>
          <a:xfrm rot="-3300000">
            <a:off x="33902" y="2780037"/>
            <a:ext cx="2039087" cy="2560415"/>
            <a:chOff x="4310494" y="3667416"/>
            <a:chExt cx="2649346" cy="3326699"/>
          </a:xfrm>
        </p:grpSpPr>
        <p:grpSp>
          <p:nvGrpSpPr>
            <p:cNvPr id="10" name="组合 18">
              <a:extLst>
                <a:ext uri="{FF2B5EF4-FFF2-40B4-BE49-F238E27FC236}">
                  <a16:creationId xmlns:a16="http://schemas.microsoft.com/office/drawing/2014/main" id="{3A567215-9549-802E-8851-8C903DDF7358}"/>
                </a:ext>
              </a:extLst>
            </p:cNvPr>
            <p:cNvGrpSpPr/>
            <p:nvPr/>
          </p:nvGrpSpPr>
          <p:grpSpPr>
            <a:xfrm>
              <a:off x="5054949" y="3667416"/>
              <a:ext cx="1153340" cy="3326699"/>
              <a:chOff x="4205114" y="3614680"/>
              <a:chExt cx="1153340" cy="3326699"/>
            </a:xfrm>
          </p:grpSpPr>
          <p:cxnSp>
            <p:nvCxnSpPr>
              <p:cNvPr id="92" name="直接连接符 32">
                <a:extLst>
                  <a:ext uri="{FF2B5EF4-FFF2-40B4-BE49-F238E27FC236}">
                    <a16:creationId xmlns:a16="http://schemas.microsoft.com/office/drawing/2014/main" id="{46B26F34-BD0D-5C41-98E5-E717A6909097}"/>
                  </a:ext>
                </a:extLst>
              </p:cNvPr>
              <p:cNvCxnSpPr>
                <a:cxnSpLocks/>
              </p:cNvCxnSpPr>
              <p:nvPr/>
            </p:nvCxnSpPr>
            <p:spPr>
              <a:xfrm rot="4200000">
                <a:off x="3737755" y="5266273"/>
                <a:ext cx="32413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93" name="直接连接符 33">
                <a:extLst>
                  <a:ext uri="{FF2B5EF4-FFF2-40B4-BE49-F238E27FC236}">
                    <a16:creationId xmlns:a16="http://schemas.microsoft.com/office/drawing/2014/main" id="{BAB422F7-27C7-90B5-4600-D295F4D3A4E1}"/>
                  </a:ext>
                </a:extLst>
              </p:cNvPr>
              <p:cNvCxnSpPr>
                <a:cxnSpLocks/>
              </p:cNvCxnSpPr>
              <p:nvPr/>
            </p:nvCxnSpPr>
            <p:spPr>
              <a:xfrm rot="6600000">
                <a:off x="2541764" y="5278030"/>
                <a:ext cx="3326699"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grpSp>
          <p:nvGrpSpPr>
            <p:cNvPr id="14" name="组合 19">
              <a:extLst>
                <a:ext uri="{FF2B5EF4-FFF2-40B4-BE49-F238E27FC236}">
                  <a16:creationId xmlns:a16="http://schemas.microsoft.com/office/drawing/2014/main" id="{27876BB6-888E-E9F2-9747-84478A6E3CC1}"/>
                </a:ext>
              </a:extLst>
            </p:cNvPr>
            <p:cNvGrpSpPr/>
            <p:nvPr/>
          </p:nvGrpSpPr>
          <p:grpSpPr>
            <a:xfrm>
              <a:off x="4310494" y="5575938"/>
              <a:ext cx="2649346" cy="3960"/>
              <a:chOff x="8091941" y="4814448"/>
              <a:chExt cx="2649346" cy="3960"/>
            </a:xfrm>
          </p:grpSpPr>
          <p:cxnSp>
            <p:nvCxnSpPr>
              <p:cNvPr id="90" name="直接连接符 30">
                <a:extLst>
                  <a:ext uri="{FF2B5EF4-FFF2-40B4-BE49-F238E27FC236}">
                    <a16:creationId xmlns:a16="http://schemas.microsoft.com/office/drawing/2014/main" id="{BF8AA1C5-6367-4AD8-FA9C-F9E28E87FB5D}"/>
                  </a:ext>
                </a:extLst>
              </p:cNvPr>
              <p:cNvCxnSpPr>
                <a:cxnSpLocks/>
              </p:cNvCxnSpPr>
              <p:nvPr/>
            </p:nvCxnSpPr>
            <p:spPr>
              <a:xfrm rot="9600000">
                <a:off x="9376489" y="4818408"/>
                <a:ext cx="13647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31">
                <a:extLst>
                  <a:ext uri="{FF2B5EF4-FFF2-40B4-BE49-F238E27FC236}">
                    <a16:creationId xmlns:a16="http://schemas.microsoft.com/office/drawing/2014/main" id="{45455DB9-772E-4AD7-8D95-9BEE5B305C15}"/>
                  </a:ext>
                </a:extLst>
              </p:cNvPr>
              <p:cNvCxnSpPr>
                <a:cxnSpLocks/>
              </p:cNvCxnSpPr>
              <p:nvPr/>
            </p:nvCxnSpPr>
            <p:spPr>
              <a:xfrm rot="1200000">
                <a:off x="8091941" y="4814448"/>
                <a:ext cx="13647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组合 20">
              <a:extLst>
                <a:ext uri="{FF2B5EF4-FFF2-40B4-BE49-F238E27FC236}">
                  <a16:creationId xmlns:a16="http://schemas.microsoft.com/office/drawing/2014/main" id="{B4B768DD-AE0E-0635-A2EE-FE6CED8C9F3E}"/>
                </a:ext>
              </a:extLst>
            </p:cNvPr>
            <p:cNvGrpSpPr/>
            <p:nvPr/>
          </p:nvGrpSpPr>
          <p:grpSpPr>
            <a:xfrm>
              <a:off x="4737748" y="4616434"/>
              <a:ext cx="1800000" cy="2182415"/>
              <a:chOff x="4737748" y="4616434"/>
              <a:chExt cx="1800000" cy="2182415"/>
            </a:xfrm>
          </p:grpSpPr>
          <p:cxnSp>
            <p:nvCxnSpPr>
              <p:cNvPr id="23" name="直接连接符 24">
                <a:extLst>
                  <a:ext uri="{FF2B5EF4-FFF2-40B4-BE49-F238E27FC236}">
                    <a16:creationId xmlns:a16="http://schemas.microsoft.com/office/drawing/2014/main" id="{5DD5DEBB-E4A2-B323-6718-3D380B917BCA}"/>
                  </a:ext>
                </a:extLst>
              </p:cNvPr>
              <p:cNvCxnSpPr>
                <a:cxnSpLocks/>
              </p:cNvCxnSpPr>
              <p:nvPr/>
            </p:nvCxnSpPr>
            <p:spPr>
              <a:xfrm rot="15300000">
                <a:off x="5370825" y="5543439"/>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E89DF340-6CAF-0AF5-3332-CDB1265374E7}"/>
                  </a:ext>
                </a:extLst>
              </p:cNvPr>
              <p:cNvCxnSpPr>
                <a:cxnSpLocks/>
              </p:cNvCxnSpPr>
              <p:nvPr/>
            </p:nvCxnSpPr>
            <p:spPr>
              <a:xfrm rot="5400000">
                <a:off x="6357748" y="6618849"/>
                <a:ext cx="360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26">
                <a:extLst>
                  <a:ext uri="{FF2B5EF4-FFF2-40B4-BE49-F238E27FC236}">
                    <a16:creationId xmlns:a16="http://schemas.microsoft.com/office/drawing/2014/main" id="{E049FCA0-590C-76B4-CA23-A4961D95BCAD}"/>
                  </a:ext>
                </a:extLst>
              </p:cNvPr>
              <p:cNvCxnSpPr>
                <a:cxnSpLocks/>
              </p:cNvCxnSpPr>
              <p:nvPr/>
            </p:nvCxnSpPr>
            <p:spPr>
              <a:xfrm rot="5400000">
                <a:off x="4557748" y="6618849"/>
                <a:ext cx="36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27">
                <a:extLst>
                  <a:ext uri="{FF2B5EF4-FFF2-40B4-BE49-F238E27FC236}">
                    <a16:creationId xmlns:a16="http://schemas.microsoft.com/office/drawing/2014/main" id="{0C6C6BBC-0FE7-9EEB-456C-C0817516B652}"/>
                  </a:ext>
                </a:extLst>
              </p:cNvPr>
              <p:cNvCxnSpPr>
                <a:cxnSpLocks/>
              </p:cNvCxnSpPr>
              <p:nvPr/>
            </p:nvCxnSpPr>
            <p:spPr>
              <a:xfrm>
                <a:off x="4737748" y="6798849"/>
                <a:ext cx="1800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28">
                <a:extLst>
                  <a:ext uri="{FF2B5EF4-FFF2-40B4-BE49-F238E27FC236}">
                    <a16:creationId xmlns:a16="http://schemas.microsoft.com/office/drawing/2014/main" id="{BE4701C4-27A9-4F90-479C-0A035E92AF17}"/>
                  </a:ext>
                </a:extLst>
              </p:cNvPr>
              <p:cNvCxnSpPr>
                <a:cxnSpLocks/>
              </p:cNvCxnSpPr>
              <p:nvPr/>
            </p:nvCxnSpPr>
            <p:spPr>
              <a:xfrm rot="17100000">
                <a:off x="4050676" y="5543434"/>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9" name="直接连接符 29">
                <a:extLst>
                  <a:ext uri="{FF2B5EF4-FFF2-40B4-BE49-F238E27FC236}">
                    <a16:creationId xmlns:a16="http://schemas.microsoft.com/office/drawing/2014/main" id="{34518301-4762-8879-68E1-6FAE8FDF4AEF}"/>
                  </a:ext>
                </a:extLst>
              </p:cNvPr>
              <p:cNvCxnSpPr>
                <a:cxnSpLocks/>
              </p:cNvCxnSpPr>
              <p:nvPr/>
            </p:nvCxnSpPr>
            <p:spPr>
              <a:xfrm>
                <a:off x="5222001" y="4638849"/>
                <a:ext cx="82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5" name="组合 3">
            <a:extLst>
              <a:ext uri="{FF2B5EF4-FFF2-40B4-BE49-F238E27FC236}">
                <a16:creationId xmlns:a16="http://schemas.microsoft.com/office/drawing/2014/main" id="{049C38DE-E3C9-CED1-9CE6-C24F2728E9F8}"/>
              </a:ext>
            </a:extLst>
          </p:cNvPr>
          <p:cNvGrpSpPr>
            <a:grpSpLocks noChangeAspect="1"/>
          </p:cNvGrpSpPr>
          <p:nvPr/>
        </p:nvGrpSpPr>
        <p:grpSpPr>
          <a:xfrm>
            <a:off x="8574645" y="3439488"/>
            <a:ext cx="3531745" cy="2208161"/>
            <a:chOff x="8858658" y="4248426"/>
            <a:chExt cx="3767853" cy="2355783"/>
          </a:xfrm>
        </p:grpSpPr>
        <p:grpSp>
          <p:nvGrpSpPr>
            <p:cNvPr id="96" name="组合 106">
              <a:extLst>
                <a:ext uri="{FF2B5EF4-FFF2-40B4-BE49-F238E27FC236}">
                  <a16:creationId xmlns:a16="http://schemas.microsoft.com/office/drawing/2014/main" id="{02FA7D5E-A546-7051-7A98-D99FCECE04BB}"/>
                </a:ext>
              </a:extLst>
            </p:cNvPr>
            <p:cNvGrpSpPr/>
            <p:nvPr/>
          </p:nvGrpSpPr>
          <p:grpSpPr>
            <a:xfrm>
              <a:off x="8858658" y="4626988"/>
              <a:ext cx="3533418" cy="1519346"/>
              <a:chOff x="8858658" y="4626988"/>
              <a:chExt cx="3533418" cy="1519346"/>
            </a:xfrm>
          </p:grpSpPr>
          <p:grpSp>
            <p:nvGrpSpPr>
              <p:cNvPr id="105" name="组合 64">
                <a:extLst>
                  <a:ext uri="{FF2B5EF4-FFF2-40B4-BE49-F238E27FC236}">
                    <a16:creationId xmlns:a16="http://schemas.microsoft.com/office/drawing/2014/main" id="{553D02FF-D5E4-3A97-41F7-F6A2F5371DD6}"/>
                  </a:ext>
                </a:extLst>
              </p:cNvPr>
              <p:cNvGrpSpPr/>
              <p:nvPr/>
            </p:nvGrpSpPr>
            <p:grpSpPr>
              <a:xfrm rot="18300000">
                <a:off x="10178179" y="3480308"/>
                <a:ext cx="894376" cy="3533418"/>
                <a:chOff x="4460405" y="3617097"/>
                <a:chExt cx="1059603" cy="4186096"/>
              </a:xfrm>
            </p:grpSpPr>
            <p:cxnSp>
              <p:nvCxnSpPr>
                <p:cNvPr id="116" name="直接连接符 78">
                  <a:extLst>
                    <a:ext uri="{FF2B5EF4-FFF2-40B4-BE49-F238E27FC236}">
                      <a16:creationId xmlns:a16="http://schemas.microsoft.com/office/drawing/2014/main" id="{DD662520-7B39-767D-69D0-9951D5232CA5}"/>
                    </a:ext>
                  </a:extLst>
                </p:cNvPr>
                <p:cNvCxnSpPr>
                  <a:cxnSpLocks/>
                </p:cNvCxnSpPr>
                <p:nvPr/>
              </p:nvCxnSpPr>
              <p:spPr>
                <a:xfrm rot="4200000">
                  <a:off x="3426960" y="5710145"/>
                  <a:ext cx="41860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17" name="直接连接符 79">
                  <a:extLst>
                    <a:ext uri="{FF2B5EF4-FFF2-40B4-BE49-F238E27FC236}">
                      <a16:creationId xmlns:a16="http://schemas.microsoft.com/office/drawing/2014/main" id="{AC09CF02-EFAA-518D-D2CD-EA1D69014BA7}"/>
                    </a:ext>
                  </a:extLst>
                </p:cNvPr>
                <p:cNvCxnSpPr>
                  <a:cxnSpLocks/>
                </p:cNvCxnSpPr>
                <p:nvPr/>
              </p:nvCxnSpPr>
              <p:spPr>
                <a:xfrm rot="6600000">
                  <a:off x="3543434" y="4576666"/>
                  <a:ext cx="1833941"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grpSp>
            <p:nvGrpSpPr>
              <p:cNvPr id="106" name="组合 66">
                <a:extLst>
                  <a:ext uri="{FF2B5EF4-FFF2-40B4-BE49-F238E27FC236}">
                    <a16:creationId xmlns:a16="http://schemas.microsoft.com/office/drawing/2014/main" id="{75C67A6D-BBB9-F177-48C1-B0FD98C656A9}"/>
                  </a:ext>
                </a:extLst>
              </p:cNvPr>
              <p:cNvGrpSpPr/>
              <p:nvPr/>
            </p:nvGrpSpPr>
            <p:grpSpPr>
              <a:xfrm rot="-4500000">
                <a:off x="9867453" y="4465594"/>
                <a:ext cx="1519346" cy="1842134"/>
                <a:chOff x="4737748" y="4616434"/>
                <a:chExt cx="1800000" cy="2182415"/>
              </a:xfrm>
            </p:grpSpPr>
            <p:cxnSp>
              <p:nvCxnSpPr>
                <p:cNvPr id="110" name="直接连接符 70">
                  <a:extLst>
                    <a:ext uri="{FF2B5EF4-FFF2-40B4-BE49-F238E27FC236}">
                      <a16:creationId xmlns:a16="http://schemas.microsoft.com/office/drawing/2014/main" id="{32263DF0-95EF-BE0B-105E-FB313C2F6EDE}"/>
                    </a:ext>
                  </a:extLst>
                </p:cNvPr>
                <p:cNvCxnSpPr>
                  <a:cxnSpLocks/>
                </p:cNvCxnSpPr>
                <p:nvPr/>
              </p:nvCxnSpPr>
              <p:spPr>
                <a:xfrm rot="15300000">
                  <a:off x="5370825" y="5543439"/>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直接连接符 71">
                  <a:extLst>
                    <a:ext uri="{FF2B5EF4-FFF2-40B4-BE49-F238E27FC236}">
                      <a16:creationId xmlns:a16="http://schemas.microsoft.com/office/drawing/2014/main" id="{72ED8AC0-B2C2-CA35-03A9-83F41AB9741B}"/>
                    </a:ext>
                  </a:extLst>
                </p:cNvPr>
                <p:cNvCxnSpPr>
                  <a:cxnSpLocks/>
                </p:cNvCxnSpPr>
                <p:nvPr/>
              </p:nvCxnSpPr>
              <p:spPr>
                <a:xfrm rot="5400000">
                  <a:off x="6357748" y="6618849"/>
                  <a:ext cx="360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直接连接符 72">
                  <a:extLst>
                    <a:ext uri="{FF2B5EF4-FFF2-40B4-BE49-F238E27FC236}">
                      <a16:creationId xmlns:a16="http://schemas.microsoft.com/office/drawing/2014/main" id="{25085769-F78F-BBD0-52BE-570DD0A7AF59}"/>
                    </a:ext>
                  </a:extLst>
                </p:cNvPr>
                <p:cNvCxnSpPr>
                  <a:cxnSpLocks/>
                </p:cNvCxnSpPr>
                <p:nvPr/>
              </p:nvCxnSpPr>
              <p:spPr>
                <a:xfrm rot="5400000">
                  <a:off x="4557748" y="6618849"/>
                  <a:ext cx="36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直接连接符 73">
                  <a:extLst>
                    <a:ext uri="{FF2B5EF4-FFF2-40B4-BE49-F238E27FC236}">
                      <a16:creationId xmlns:a16="http://schemas.microsoft.com/office/drawing/2014/main" id="{E5347F43-4E49-3033-D42D-B79E7427C010}"/>
                    </a:ext>
                  </a:extLst>
                </p:cNvPr>
                <p:cNvCxnSpPr>
                  <a:cxnSpLocks/>
                </p:cNvCxnSpPr>
                <p:nvPr/>
              </p:nvCxnSpPr>
              <p:spPr>
                <a:xfrm>
                  <a:off x="4737748" y="6798849"/>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74">
                  <a:extLst>
                    <a:ext uri="{FF2B5EF4-FFF2-40B4-BE49-F238E27FC236}">
                      <a16:creationId xmlns:a16="http://schemas.microsoft.com/office/drawing/2014/main" id="{AF511DD3-C52B-7DB9-9BAB-40A8CD9749B5}"/>
                    </a:ext>
                  </a:extLst>
                </p:cNvPr>
                <p:cNvCxnSpPr>
                  <a:cxnSpLocks/>
                </p:cNvCxnSpPr>
                <p:nvPr/>
              </p:nvCxnSpPr>
              <p:spPr>
                <a:xfrm rot="17100000">
                  <a:off x="4050676" y="5543434"/>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直接连接符 75">
                  <a:extLst>
                    <a:ext uri="{FF2B5EF4-FFF2-40B4-BE49-F238E27FC236}">
                      <a16:creationId xmlns:a16="http://schemas.microsoft.com/office/drawing/2014/main" id="{94B96C25-27ED-5ECF-1985-EB68CA97C4A6}"/>
                    </a:ext>
                  </a:extLst>
                </p:cNvPr>
                <p:cNvCxnSpPr>
                  <a:cxnSpLocks/>
                </p:cNvCxnSpPr>
                <p:nvPr/>
              </p:nvCxnSpPr>
              <p:spPr>
                <a:xfrm>
                  <a:off x="5222001" y="4638849"/>
                  <a:ext cx="8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7" name="组合 2">
              <a:extLst>
                <a:ext uri="{FF2B5EF4-FFF2-40B4-BE49-F238E27FC236}">
                  <a16:creationId xmlns:a16="http://schemas.microsoft.com/office/drawing/2014/main" id="{091E1226-22EC-B7CF-9025-F2736458ECEA}"/>
                </a:ext>
              </a:extLst>
            </p:cNvPr>
            <p:cNvGrpSpPr/>
            <p:nvPr/>
          </p:nvGrpSpPr>
          <p:grpSpPr>
            <a:xfrm>
              <a:off x="9468050" y="4248426"/>
              <a:ext cx="3158461" cy="2355783"/>
              <a:chOff x="9468050" y="4248426"/>
              <a:chExt cx="3158461" cy="2355783"/>
            </a:xfrm>
          </p:grpSpPr>
          <p:cxnSp>
            <p:nvCxnSpPr>
              <p:cNvPr id="103" name="直接连接符 100">
                <a:extLst>
                  <a:ext uri="{FF2B5EF4-FFF2-40B4-BE49-F238E27FC236}">
                    <a16:creationId xmlns:a16="http://schemas.microsoft.com/office/drawing/2014/main" id="{4B9BFDB9-A6A1-8D28-8F32-274053548433}"/>
                  </a:ext>
                </a:extLst>
              </p:cNvPr>
              <p:cNvCxnSpPr>
                <a:cxnSpLocks/>
              </p:cNvCxnSpPr>
              <p:nvPr/>
            </p:nvCxnSpPr>
            <p:spPr>
              <a:xfrm rot="9300000" flipH="1">
                <a:off x="10718511" y="5749438"/>
                <a:ext cx="190800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99" name="直接连接符 84">
                <a:extLst>
                  <a:ext uri="{FF2B5EF4-FFF2-40B4-BE49-F238E27FC236}">
                    <a16:creationId xmlns:a16="http://schemas.microsoft.com/office/drawing/2014/main" id="{3E3946EE-E3B6-400A-2CFA-DFD04708574C}"/>
                  </a:ext>
                </a:extLst>
              </p:cNvPr>
              <p:cNvCxnSpPr>
                <a:cxnSpLocks/>
              </p:cNvCxnSpPr>
              <p:nvPr/>
            </p:nvCxnSpPr>
            <p:spPr>
              <a:xfrm rot="19500000">
                <a:off x="9468050" y="5713633"/>
                <a:ext cx="1152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连接符 89">
                <a:extLst>
                  <a:ext uri="{FF2B5EF4-FFF2-40B4-BE49-F238E27FC236}">
                    <a16:creationId xmlns:a16="http://schemas.microsoft.com/office/drawing/2014/main" id="{40992840-4F9C-2E6D-9A4C-C51262896FCD}"/>
                  </a:ext>
                </a:extLst>
              </p:cNvPr>
              <p:cNvCxnSpPr>
                <a:cxnSpLocks/>
              </p:cNvCxnSpPr>
              <p:nvPr/>
            </p:nvCxnSpPr>
            <p:spPr>
              <a:xfrm rot="14700000">
                <a:off x="10159256" y="6028209"/>
                <a:ext cx="1152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2">
                <a:extLst>
                  <a:ext uri="{FF2B5EF4-FFF2-40B4-BE49-F238E27FC236}">
                    <a16:creationId xmlns:a16="http://schemas.microsoft.com/office/drawing/2014/main" id="{178815AB-B24A-989C-10FB-5793AC690271}"/>
                  </a:ext>
                </a:extLst>
              </p:cNvPr>
              <p:cNvCxnSpPr>
                <a:cxnSpLocks/>
              </p:cNvCxnSpPr>
              <p:nvPr/>
            </p:nvCxnSpPr>
            <p:spPr>
              <a:xfrm rot="17100000">
                <a:off x="10008272" y="4896426"/>
                <a:ext cx="12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0" name="文本框 119">
            <a:extLst>
              <a:ext uri="{FF2B5EF4-FFF2-40B4-BE49-F238E27FC236}">
                <a16:creationId xmlns:a16="http://schemas.microsoft.com/office/drawing/2014/main" id="{7284A870-A327-D127-61E3-1569EFFC4559}"/>
              </a:ext>
            </a:extLst>
          </p:cNvPr>
          <p:cNvSpPr txBox="1"/>
          <p:nvPr/>
        </p:nvSpPr>
        <p:spPr>
          <a:xfrm rot="18300000">
            <a:off x="917721" y="4447155"/>
            <a:ext cx="1933193" cy="421927"/>
          </a:xfrm>
          <a:prstGeom prst="rect">
            <a:avLst/>
          </a:prstGeom>
          <a:noFill/>
        </p:spPr>
        <p:txBody>
          <a:bodyPr wrap="none" lIns="0" tIns="0" rIns="0" bIns="0" rtlCol="0">
            <a:noAutofit/>
          </a:bodyPr>
          <a:lstStyle/>
          <a:p>
            <a:pPr algn="ctr" eaLnBrk="1" hangingPunct="1">
              <a:lnSpc>
                <a:spcPct val="110000"/>
              </a:lnSpc>
              <a:spcBef>
                <a:spcPct val="0"/>
              </a:spcBef>
              <a:buClr>
                <a:srgbClr val="000000"/>
              </a:buClr>
            </a:pPr>
            <a:r>
              <a:rPr lang="en-US" altLang="zh-CN" dirty="0">
                <a:solidFill>
                  <a:srgbClr val="000000"/>
                </a:solidFill>
                <a:latin typeface="Calibri"/>
              </a:rPr>
              <a:t>Pole of</a:t>
            </a:r>
            <a:r>
              <a:rPr lang="zh-CN" altLang="en-US" dirty="0">
                <a:solidFill>
                  <a:srgbClr val="000000"/>
                </a:solidFill>
                <a:latin typeface="Calibri"/>
              </a:rPr>
              <a:t> </a:t>
            </a:r>
            <a:r>
              <a:rPr lang="en-US" altLang="zh-CN" dirty="0" err="1">
                <a:solidFill>
                  <a:srgbClr val="000000"/>
                </a:solidFill>
                <a:latin typeface="Calibri"/>
              </a:rPr>
              <a:t>ASK82</a:t>
            </a:r>
            <a:endParaRPr lang="en-US" altLang="zh-CN" dirty="0">
              <a:solidFill>
                <a:srgbClr val="000000"/>
              </a:solidFill>
              <a:latin typeface="Calibri"/>
            </a:endParaRPr>
          </a:p>
        </p:txBody>
      </p:sp>
      <p:sp>
        <p:nvSpPr>
          <p:cNvPr id="121" name="文本框 120">
            <a:extLst>
              <a:ext uri="{FF2B5EF4-FFF2-40B4-BE49-F238E27FC236}">
                <a16:creationId xmlns:a16="http://schemas.microsoft.com/office/drawing/2014/main" id="{03DC909D-63A5-29F8-D5DF-9EC73928109A}"/>
              </a:ext>
            </a:extLst>
          </p:cNvPr>
          <p:cNvSpPr txBox="1"/>
          <p:nvPr/>
        </p:nvSpPr>
        <p:spPr>
          <a:xfrm rot="17100000">
            <a:off x="10008807" y="4495318"/>
            <a:ext cx="1933193" cy="421927"/>
          </a:xfrm>
          <a:prstGeom prst="rect">
            <a:avLst/>
          </a:prstGeom>
          <a:noFill/>
        </p:spPr>
        <p:txBody>
          <a:bodyPr wrap="none" lIns="0" tIns="0" rIns="0" bIns="0" rtlCol="0">
            <a:noAutofit/>
          </a:bodyPr>
          <a:lstStyle/>
          <a:p>
            <a:pPr algn="ctr" eaLnBrk="1" hangingPunct="1">
              <a:lnSpc>
                <a:spcPct val="110000"/>
              </a:lnSpc>
              <a:spcBef>
                <a:spcPct val="0"/>
              </a:spcBef>
              <a:buClr>
                <a:srgbClr val="000000"/>
              </a:buClr>
            </a:pPr>
            <a:r>
              <a:rPr lang="en-US" altLang="zh-CN" dirty="0">
                <a:solidFill>
                  <a:srgbClr val="000000"/>
                </a:solidFill>
                <a:latin typeface="Calibri"/>
              </a:rPr>
              <a:t>Pole of</a:t>
            </a:r>
            <a:r>
              <a:rPr lang="zh-CN" altLang="en-US" dirty="0">
                <a:solidFill>
                  <a:srgbClr val="000000"/>
                </a:solidFill>
                <a:latin typeface="Calibri"/>
              </a:rPr>
              <a:t> </a:t>
            </a:r>
            <a:r>
              <a:rPr lang="en-US" altLang="zh-CN" dirty="0" err="1">
                <a:solidFill>
                  <a:srgbClr val="000000"/>
                </a:solidFill>
                <a:latin typeface="Calibri"/>
              </a:rPr>
              <a:t>ASK82</a:t>
            </a:r>
            <a:endParaRPr lang="en-US" altLang="zh-CN" dirty="0">
              <a:solidFill>
                <a:srgbClr val="000000"/>
              </a:solidFill>
              <a:latin typeface="Calibri"/>
            </a:endParaRPr>
          </a:p>
        </p:txBody>
      </p:sp>
      <p:grpSp>
        <p:nvGrpSpPr>
          <p:cNvPr id="19" name="组合 5">
            <a:extLst>
              <a:ext uri="{FF2B5EF4-FFF2-40B4-BE49-F238E27FC236}">
                <a16:creationId xmlns:a16="http://schemas.microsoft.com/office/drawing/2014/main" id="{E89CB5CD-08DD-F525-0DBE-58BADC82E558}"/>
              </a:ext>
            </a:extLst>
          </p:cNvPr>
          <p:cNvGrpSpPr/>
          <p:nvPr/>
        </p:nvGrpSpPr>
        <p:grpSpPr>
          <a:xfrm>
            <a:off x="4192238" y="2385226"/>
            <a:ext cx="1704090" cy="3681337"/>
            <a:chOff x="1373995" y="723105"/>
            <a:chExt cx="1826238" cy="3945214"/>
          </a:xfrm>
        </p:grpSpPr>
        <p:cxnSp>
          <p:nvCxnSpPr>
            <p:cNvPr id="31" name="直接连接符 9">
              <a:extLst>
                <a:ext uri="{FF2B5EF4-FFF2-40B4-BE49-F238E27FC236}">
                  <a16:creationId xmlns:a16="http://schemas.microsoft.com/office/drawing/2014/main" id="{277213B2-0186-545C-B1B0-7B1C6882EE44}"/>
                </a:ext>
              </a:extLst>
            </p:cNvPr>
            <p:cNvCxnSpPr>
              <a:cxnSpLocks/>
            </p:cNvCxnSpPr>
            <p:nvPr/>
          </p:nvCxnSpPr>
          <p:spPr>
            <a:xfrm rot="6300000">
              <a:off x="1822485" y="3444319"/>
              <a:ext cx="2448000"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10">
              <a:extLst>
                <a:ext uri="{FF2B5EF4-FFF2-40B4-BE49-F238E27FC236}">
                  <a16:creationId xmlns:a16="http://schemas.microsoft.com/office/drawing/2014/main" id="{A75D82F4-5F44-5A0F-3C2D-08CF1AB979A2}"/>
                </a:ext>
              </a:extLst>
            </p:cNvPr>
            <p:cNvCxnSpPr>
              <a:cxnSpLocks/>
            </p:cNvCxnSpPr>
            <p:nvPr/>
          </p:nvCxnSpPr>
          <p:spPr>
            <a:xfrm rot="480000">
              <a:off x="1373995" y="936605"/>
              <a:ext cx="720000"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11">
              <a:extLst>
                <a:ext uri="{FF2B5EF4-FFF2-40B4-BE49-F238E27FC236}">
                  <a16:creationId xmlns:a16="http://schemas.microsoft.com/office/drawing/2014/main" id="{A3E3E533-4D9D-AEC5-60EE-9622F1078136}"/>
                </a:ext>
              </a:extLst>
            </p:cNvPr>
            <p:cNvCxnSpPr>
              <a:cxnSpLocks/>
            </p:cNvCxnSpPr>
            <p:nvPr/>
          </p:nvCxnSpPr>
          <p:spPr>
            <a:xfrm>
              <a:off x="1377502" y="886500"/>
              <a:ext cx="1800000"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接连接符 12">
              <a:extLst>
                <a:ext uri="{FF2B5EF4-FFF2-40B4-BE49-F238E27FC236}">
                  <a16:creationId xmlns:a16="http://schemas.microsoft.com/office/drawing/2014/main" id="{0E653C7B-0F7B-F8CD-353B-5171C8D17F76}"/>
                </a:ext>
              </a:extLst>
            </p:cNvPr>
            <p:cNvCxnSpPr>
              <a:cxnSpLocks/>
            </p:cNvCxnSpPr>
            <p:nvPr/>
          </p:nvCxnSpPr>
          <p:spPr>
            <a:xfrm rot="2700000">
              <a:off x="1826888" y="162310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13">
              <a:extLst>
                <a:ext uri="{FF2B5EF4-FFF2-40B4-BE49-F238E27FC236}">
                  <a16:creationId xmlns:a16="http://schemas.microsoft.com/office/drawing/2014/main" id="{90A943B0-E152-7FEE-30AF-26BE8F24A2BF}"/>
                </a:ext>
              </a:extLst>
            </p:cNvPr>
            <p:cNvCxnSpPr>
              <a:cxnSpLocks/>
            </p:cNvCxnSpPr>
            <p:nvPr/>
          </p:nvCxnSpPr>
          <p:spPr>
            <a:xfrm rot="6300000">
              <a:off x="2570233" y="2868030"/>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14">
              <a:extLst>
                <a:ext uri="{FF2B5EF4-FFF2-40B4-BE49-F238E27FC236}">
                  <a16:creationId xmlns:a16="http://schemas.microsoft.com/office/drawing/2014/main" id="{C98FFFD4-48ED-71D1-D5EE-4C7D9920DF1A}"/>
                </a:ext>
              </a:extLst>
            </p:cNvPr>
            <p:cNvCxnSpPr>
              <a:cxnSpLocks/>
            </p:cNvCxnSpPr>
            <p:nvPr/>
          </p:nvCxnSpPr>
          <p:spPr>
            <a:xfrm rot="8700000">
              <a:off x="1891112" y="3837918"/>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组合 6">
            <a:extLst>
              <a:ext uri="{FF2B5EF4-FFF2-40B4-BE49-F238E27FC236}">
                <a16:creationId xmlns:a16="http://schemas.microsoft.com/office/drawing/2014/main" id="{AAE1537D-5C31-EF08-3E72-6AC7660285F0}"/>
              </a:ext>
            </a:extLst>
          </p:cNvPr>
          <p:cNvGrpSpPr/>
          <p:nvPr/>
        </p:nvGrpSpPr>
        <p:grpSpPr>
          <a:xfrm rot="-2820000">
            <a:off x="5306869" y="4695540"/>
            <a:ext cx="844123" cy="488835"/>
            <a:chOff x="2498468" y="3166359"/>
            <a:chExt cx="904629" cy="523875"/>
          </a:xfrm>
        </p:grpSpPr>
        <p:sp>
          <p:nvSpPr>
            <p:cNvPr id="29" name="矩形: 圆角 7">
              <a:extLst>
                <a:ext uri="{FF2B5EF4-FFF2-40B4-BE49-F238E27FC236}">
                  <a16:creationId xmlns:a16="http://schemas.microsoft.com/office/drawing/2014/main" id="{1ADD7C1C-BA90-C651-3BEB-D3D7237D2997}"/>
                </a:ext>
              </a:extLst>
            </p:cNvPr>
            <p:cNvSpPr/>
            <p:nvPr/>
          </p:nvSpPr>
          <p:spPr>
            <a:xfrm rot="7500000">
              <a:off x="2688846"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30" name="矩形 8">
              <a:extLst>
                <a:ext uri="{FF2B5EF4-FFF2-40B4-BE49-F238E27FC236}">
                  <a16:creationId xmlns:a16="http://schemas.microsoft.com/office/drawing/2014/main" id="{A77576BD-E71E-836E-8007-DD512052D4C9}"/>
                </a:ext>
              </a:extLst>
            </p:cNvPr>
            <p:cNvSpPr/>
            <p:nvPr/>
          </p:nvSpPr>
          <p:spPr>
            <a:xfrm rot="7500000">
              <a:off x="2788783"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p>
          </p:txBody>
        </p:sp>
      </p:grpSp>
      <p:sp>
        <p:nvSpPr>
          <p:cNvPr id="37" name="TextBox 36">
            <a:extLst>
              <a:ext uri="{FF2B5EF4-FFF2-40B4-BE49-F238E27FC236}">
                <a16:creationId xmlns:a16="http://schemas.microsoft.com/office/drawing/2014/main" id="{9E7AAB4D-4667-28C7-6D4A-DC994445189E}"/>
              </a:ext>
            </a:extLst>
          </p:cNvPr>
          <p:cNvSpPr txBox="1"/>
          <p:nvPr/>
        </p:nvSpPr>
        <p:spPr>
          <a:xfrm>
            <a:off x="5214423" y="2042306"/>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sp>
        <p:nvSpPr>
          <p:cNvPr id="38" name="TextBox 37">
            <a:extLst>
              <a:ext uri="{FF2B5EF4-FFF2-40B4-BE49-F238E27FC236}">
                <a16:creationId xmlns:a16="http://schemas.microsoft.com/office/drawing/2014/main" id="{C0517ABF-C5D3-C7E5-5AB0-E701EDBE9471}"/>
              </a:ext>
            </a:extLst>
          </p:cNvPr>
          <p:cNvSpPr txBox="1"/>
          <p:nvPr/>
        </p:nvSpPr>
        <p:spPr>
          <a:xfrm rot="2301370">
            <a:off x="4985381" y="5577039"/>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39" name="Rounded Rectangle 7">
            <a:extLst>
              <a:ext uri="{FF2B5EF4-FFF2-40B4-BE49-F238E27FC236}">
                <a16:creationId xmlns:a16="http://schemas.microsoft.com/office/drawing/2014/main" id="{2D5CB100-BD5A-E489-5CA0-12511D9A903C}"/>
              </a:ext>
            </a:extLst>
          </p:cNvPr>
          <p:cNvSpPr/>
          <p:nvPr/>
        </p:nvSpPr>
        <p:spPr bwMode="auto">
          <a:xfrm rot="3300000">
            <a:off x="4249616" y="5521901"/>
            <a:ext cx="716275" cy="4178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GPD</a:t>
            </a:r>
            <a:endParaRPr lang="de-CH" dirty="0">
              <a:latin typeface="Times" charset="0"/>
            </a:endParaRPr>
          </a:p>
        </p:txBody>
      </p:sp>
      <p:cxnSp>
        <p:nvCxnSpPr>
          <p:cNvPr id="40" name="直接连接符 59">
            <a:extLst>
              <a:ext uri="{FF2B5EF4-FFF2-40B4-BE49-F238E27FC236}">
                <a16:creationId xmlns:a16="http://schemas.microsoft.com/office/drawing/2014/main" id="{86B98046-1EF1-0AD6-0859-68BEADE1E214}"/>
              </a:ext>
            </a:extLst>
          </p:cNvPr>
          <p:cNvCxnSpPr>
            <a:cxnSpLocks/>
          </p:cNvCxnSpPr>
          <p:nvPr/>
        </p:nvCxnSpPr>
        <p:spPr>
          <a:xfrm rot="3900000">
            <a:off x="5408280" y="5515654"/>
            <a:ext cx="1176128"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Rounded Rectangle 87">
            <a:extLst>
              <a:ext uri="{FF2B5EF4-FFF2-40B4-BE49-F238E27FC236}">
                <a16:creationId xmlns:a16="http://schemas.microsoft.com/office/drawing/2014/main" id="{1C626BDE-D667-7E98-2C8C-F227EAAFAE5B}"/>
              </a:ext>
            </a:extLst>
          </p:cNvPr>
          <p:cNvSpPr/>
          <p:nvPr/>
        </p:nvSpPr>
        <p:spPr bwMode="auto">
          <a:xfrm rot="20100000">
            <a:off x="5718850" y="5948184"/>
            <a:ext cx="1072784" cy="41780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err="1">
                <a:latin typeface="Times" charset="0"/>
              </a:rPr>
              <a:t>muEDM</a:t>
            </a:r>
            <a:endParaRPr lang="de-CH" dirty="0">
              <a:latin typeface="Times" charset="0"/>
            </a:endParaRPr>
          </a:p>
        </p:txBody>
      </p:sp>
      <p:sp>
        <p:nvSpPr>
          <p:cNvPr id="42" name="TextBox 41">
            <a:extLst>
              <a:ext uri="{FF2B5EF4-FFF2-40B4-BE49-F238E27FC236}">
                <a16:creationId xmlns:a16="http://schemas.microsoft.com/office/drawing/2014/main" id="{2FB94589-A7A9-FBD0-D310-5B61DF98B9D7}"/>
              </a:ext>
            </a:extLst>
          </p:cNvPr>
          <p:cNvSpPr txBox="1"/>
          <p:nvPr/>
        </p:nvSpPr>
        <p:spPr>
          <a:xfrm rot="20574802">
            <a:off x="5655884" y="5536334"/>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44" name="TextBox 43">
            <a:extLst>
              <a:ext uri="{FF2B5EF4-FFF2-40B4-BE49-F238E27FC236}">
                <a16:creationId xmlns:a16="http://schemas.microsoft.com/office/drawing/2014/main" id="{4623FA5C-EC58-F3CF-67C4-6AE002F09937}"/>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Courtesy</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32944973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769615" y="288001"/>
            <a:ext cx="9279047" cy="508500"/>
          </a:xfrm>
        </p:spPr>
        <p:txBody>
          <a:bodyPr/>
          <a:lstStyle/>
          <a:p>
            <a:r>
              <a:rPr lang="en-US" dirty="0"/>
              <a:t>Beam envelope calculation of μE1 with new layout</a:t>
            </a:r>
            <a:endParaRPr lang="en-GB" noProof="0" dirty="0"/>
          </a:p>
        </p:txBody>
      </p:sp>
      <p:sp>
        <p:nvSpPr>
          <p:cNvPr id="3" name="Foliennummernplatzhalter 2"/>
          <p:cNvSpPr>
            <a:spLocks noGrp="1"/>
          </p:cNvSpPr>
          <p:nvPr>
            <p:ph type="sldNum" sz="quarter" idx="17"/>
          </p:nvPr>
        </p:nvSpPr>
        <p:spPr>
          <a:xfrm>
            <a:off x="11246549" y="6624000"/>
            <a:ext cx="767656" cy="196851"/>
          </a:xfrm>
        </p:spPr>
        <p:txBody>
          <a:bodyPr/>
          <a:lstStyle/>
          <a:p>
            <a:pPr algn="r">
              <a:defRPr/>
            </a:pPr>
            <a:r>
              <a:rPr lang="de-DE" dirty="0"/>
              <a:t>Page </a:t>
            </a:r>
            <a:fld id="{EBC07571-3134-BB4B-B83F-1A9FE18D34F3}" type="slidenum">
              <a:rPr lang="de-DE" smtClean="0"/>
              <a:pPr algn="r">
                <a:defRPr/>
              </a:pPr>
              <a:t>9</a:t>
            </a:fld>
            <a:endParaRPr lang="de-DE" dirty="0"/>
          </a:p>
        </p:txBody>
      </p:sp>
      <p:sp>
        <p:nvSpPr>
          <p:cNvPr id="59" name="TextBox 58"/>
          <p:cNvSpPr txBox="1"/>
          <p:nvPr/>
        </p:nvSpPr>
        <p:spPr>
          <a:xfrm>
            <a:off x="7459971" y="1994317"/>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grpSp>
        <p:nvGrpSpPr>
          <p:cNvPr id="6" name="组合 5">
            <a:extLst>
              <a:ext uri="{FF2B5EF4-FFF2-40B4-BE49-F238E27FC236}">
                <a16:creationId xmlns:a16="http://schemas.microsoft.com/office/drawing/2014/main" id="{C4E6D31F-9CE9-AC51-91F9-E0476C2EA246}"/>
              </a:ext>
            </a:extLst>
          </p:cNvPr>
          <p:cNvGrpSpPr/>
          <p:nvPr/>
        </p:nvGrpSpPr>
        <p:grpSpPr>
          <a:xfrm>
            <a:off x="6604628" y="2386047"/>
            <a:ext cx="2747243" cy="3876058"/>
            <a:chOff x="4932040" y="1789535"/>
            <a:chExt cx="2060432" cy="2907043"/>
          </a:xfrm>
        </p:grpSpPr>
        <p:cxnSp>
          <p:nvCxnSpPr>
            <p:cNvPr id="48" name="直接连接符 50">
              <a:extLst>
                <a:ext uri="{FF2B5EF4-FFF2-40B4-BE49-F238E27FC236}">
                  <a16:creationId xmlns:a16="http://schemas.microsoft.com/office/drawing/2014/main" id="{61D7A985-58FE-4B23-B739-EA8D91FA8779}"/>
                </a:ext>
              </a:extLst>
            </p:cNvPr>
            <p:cNvCxnSpPr>
              <a:cxnSpLocks/>
            </p:cNvCxnSpPr>
            <p:nvPr/>
          </p:nvCxnSpPr>
          <p:spPr>
            <a:xfrm rot="6300000">
              <a:off x="5246017" y="3694593"/>
              <a:ext cx="1713787"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51">
              <a:extLst>
                <a:ext uri="{FF2B5EF4-FFF2-40B4-BE49-F238E27FC236}">
                  <a16:creationId xmlns:a16="http://schemas.microsoft.com/office/drawing/2014/main" id="{F7AC9793-2BF2-428C-BF50-A452EFB695F6}"/>
                </a:ext>
              </a:extLst>
            </p:cNvPr>
            <p:cNvCxnSpPr>
              <a:cxnSpLocks/>
            </p:cNvCxnSpPr>
            <p:nvPr/>
          </p:nvCxnSpPr>
          <p:spPr>
            <a:xfrm>
              <a:off x="4934495" y="1903924"/>
              <a:ext cx="1260138"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grpSp>
          <p:nvGrpSpPr>
            <p:cNvPr id="50" name="组合 52">
              <a:extLst>
                <a:ext uri="{FF2B5EF4-FFF2-40B4-BE49-F238E27FC236}">
                  <a16:creationId xmlns:a16="http://schemas.microsoft.com/office/drawing/2014/main" id="{1A7133EE-5164-42AE-A3F5-82283211D36F}"/>
                </a:ext>
              </a:extLst>
            </p:cNvPr>
            <p:cNvGrpSpPr/>
            <p:nvPr/>
          </p:nvGrpSpPr>
          <p:grpSpPr>
            <a:xfrm rot="20400000">
              <a:off x="5778731" y="3506146"/>
              <a:ext cx="633309" cy="366752"/>
              <a:chOff x="2492370" y="3166359"/>
              <a:chExt cx="904629" cy="523875"/>
            </a:xfrm>
          </p:grpSpPr>
          <p:sp>
            <p:nvSpPr>
              <p:cNvPr id="57" name="矩形: 圆角 53">
                <a:extLst>
                  <a:ext uri="{FF2B5EF4-FFF2-40B4-BE49-F238E27FC236}">
                    <a16:creationId xmlns:a16="http://schemas.microsoft.com/office/drawing/2014/main" id="{6E86397C-4DEB-4C26-BCC1-5BFCD1D0CCD1}"/>
                  </a:ext>
                </a:extLst>
              </p:cNvPr>
              <p:cNvSpPr/>
              <p:nvPr/>
            </p:nvSpPr>
            <p:spPr>
              <a:xfrm rot="7500000">
                <a:off x="2682748"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58" name="矩形 54">
                <a:extLst>
                  <a:ext uri="{FF2B5EF4-FFF2-40B4-BE49-F238E27FC236}">
                    <a16:creationId xmlns:a16="http://schemas.microsoft.com/office/drawing/2014/main" id="{F7CE8B97-540F-416C-9E1A-D7513C242AB5}"/>
                  </a:ext>
                </a:extLst>
              </p:cNvPr>
              <p:cNvSpPr/>
              <p:nvPr/>
            </p:nvSpPr>
            <p:spPr>
              <a:xfrm rot="7500000">
                <a:off x="2782685"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grpSp>
        <p:cxnSp>
          <p:nvCxnSpPr>
            <p:cNvPr id="52" name="直接连接符 56">
              <a:extLst>
                <a:ext uri="{FF2B5EF4-FFF2-40B4-BE49-F238E27FC236}">
                  <a16:creationId xmlns:a16="http://schemas.microsoft.com/office/drawing/2014/main" id="{2154BE96-A008-4B04-B646-8408FC073246}"/>
                </a:ext>
              </a:extLst>
            </p:cNvPr>
            <p:cNvCxnSpPr>
              <a:cxnSpLocks/>
            </p:cNvCxnSpPr>
            <p:nvPr/>
          </p:nvCxnSpPr>
          <p:spPr>
            <a:xfrm rot="480000">
              <a:off x="4932040" y="1939001"/>
              <a:ext cx="504055"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7">
              <a:extLst>
                <a:ext uri="{FF2B5EF4-FFF2-40B4-BE49-F238E27FC236}">
                  <a16:creationId xmlns:a16="http://schemas.microsoft.com/office/drawing/2014/main" id="{7A933AEF-766A-4FF6-BA5C-C923D865C1DA}"/>
                </a:ext>
              </a:extLst>
            </p:cNvPr>
            <p:cNvCxnSpPr>
              <a:cxnSpLocks/>
            </p:cNvCxnSpPr>
            <p:nvPr/>
          </p:nvCxnSpPr>
          <p:spPr>
            <a:xfrm rot="2700000">
              <a:off x="5249100" y="2419604"/>
              <a:ext cx="12601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8">
              <a:extLst>
                <a:ext uri="{FF2B5EF4-FFF2-40B4-BE49-F238E27FC236}">
                  <a16:creationId xmlns:a16="http://schemas.microsoft.com/office/drawing/2014/main" id="{25B31955-B67C-4C63-BD30-EC8856E5466B}"/>
                </a:ext>
              </a:extLst>
            </p:cNvPr>
            <p:cNvCxnSpPr>
              <a:cxnSpLocks/>
            </p:cNvCxnSpPr>
            <p:nvPr/>
          </p:nvCxnSpPr>
          <p:spPr>
            <a:xfrm rot="6300000">
              <a:off x="5769498" y="3291146"/>
              <a:ext cx="8820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9">
              <a:extLst>
                <a:ext uri="{FF2B5EF4-FFF2-40B4-BE49-F238E27FC236}">
                  <a16:creationId xmlns:a16="http://schemas.microsoft.com/office/drawing/2014/main" id="{F64C9862-3B69-4C43-B814-298A24EBF34C}"/>
                </a:ext>
              </a:extLst>
            </p:cNvPr>
            <p:cNvCxnSpPr>
              <a:cxnSpLocks/>
            </p:cNvCxnSpPr>
            <p:nvPr/>
          </p:nvCxnSpPr>
          <p:spPr>
            <a:xfrm rot="8700000">
              <a:off x="5294061" y="3970142"/>
              <a:ext cx="8820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2301370">
              <a:off x="5491155" y="4220327"/>
              <a:ext cx="399352" cy="316808"/>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85" name="TextBox 84"/>
            <p:cNvSpPr txBox="1"/>
            <p:nvPr/>
          </p:nvSpPr>
          <p:spPr>
            <a:xfrm rot="20788076">
              <a:off x="6051343" y="4239686"/>
              <a:ext cx="399352" cy="316808"/>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86" name="图形 11" descr="上一步 纯色填充">
              <a:extLst>
                <a:ext uri="{FF2B5EF4-FFF2-40B4-BE49-F238E27FC236}">
                  <a16:creationId xmlns:a16="http://schemas.microsoft.com/office/drawing/2014/main" id="{343DBA40-B805-4DA9-9D28-15B1D82545D5}"/>
                </a:ext>
              </a:extLst>
            </p:cNvPr>
            <p:cNvSpPr/>
            <p:nvPr/>
          </p:nvSpPr>
          <p:spPr>
            <a:xfrm rot="17643009">
              <a:off x="5380969" y="3218816"/>
              <a:ext cx="475043" cy="308825"/>
            </a:xfrm>
            <a:custGeom>
              <a:avLst/>
              <a:gdLst>
                <a:gd name="connsiteX0" fmla="*/ 0 w 762000"/>
                <a:gd name="connsiteY0" fmla="*/ 228600 h 561975"/>
                <a:gd name="connsiteX1" fmla="*/ 272415 w 762000"/>
                <a:gd name="connsiteY1" fmla="*/ 0 h 561975"/>
                <a:gd name="connsiteX2" fmla="*/ 272415 w 762000"/>
                <a:gd name="connsiteY2" fmla="*/ 133350 h 561975"/>
                <a:gd name="connsiteX3" fmla="*/ 762000 w 762000"/>
                <a:gd name="connsiteY3" fmla="*/ 561975 h 561975"/>
                <a:gd name="connsiteX4" fmla="*/ 272415 w 762000"/>
                <a:gd name="connsiteY4" fmla="*/ 333375 h 561975"/>
                <a:gd name="connsiteX5" fmla="*/ 272415 w 762000"/>
                <a:gd name="connsiteY5" fmla="*/ 457200 h 561975"/>
                <a:gd name="connsiteX6" fmla="*/ 0 w 762000"/>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561975">
                  <a:moveTo>
                    <a:pt x="0" y="228600"/>
                  </a:moveTo>
                  <a:lnTo>
                    <a:pt x="272415" y="0"/>
                  </a:lnTo>
                  <a:lnTo>
                    <a:pt x="272415" y="133350"/>
                  </a:lnTo>
                  <a:cubicBezTo>
                    <a:pt x="690563" y="137160"/>
                    <a:pt x="762000" y="561975"/>
                    <a:pt x="762000" y="561975"/>
                  </a:cubicBezTo>
                  <a:cubicBezTo>
                    <a:pt x="762000" y="561975"/>
                    <a:pt x="606743" y="336233"/>
                    <a:pt x="272415" y="333375"/>
                  </a:cubicBezTo>
                  <a:lnTo>
                    <a:pt x="272415" y="457200"/>
                  </a:lnTo>
                  <a:lnTo>
                    <a:pt x="0" y="228600"/>
                  </a:lnTo>
                  <a:close/>
                </a:path>
              </a:pathLst>
            </a:custGeom>
            <a:solidFill>
              <a:srgbClr val="FF0000"/>
            </a:solidFill>
            <a:ln w="9525" cap="flat">
              <a:solidFill>
                <a:srgbClr val="FF0000"/>
              </a:solidFill>
              <a:prstDash val="solid"/>
              <a:miter/>
            </a:ln>
          </p:spPr>
          <p:txBody>
            <a:bodyPr rtlCol="0" anchor="ctr"/>
            <a:lstStyle/>
            <a:p>
              <a:r>
                <a:rPr lang="en-US" altLang="zh-CN" sz="2133" dirty="0">
                  <a:latin typeface="Calibri" panose="020F0502020204030204" pitchFamily="34" charset="0"/>
                  <a:cs typeface="Calibri" panose="020F0502020204030204" pitchFamily="34" charset="0"/>
                </a:rPr>
                <a:t>20°</a:t>
              </a:r>
              <a:endParaRPr lang="zh-CN" altLang="en-US" sz="2133" dirty="0">
                <a:latin typeface="Calibri" panose="020F0502020204030204" pitchFamily="34" charset="0"/>
                <a:cs typeface="Calibri" panose="020F0502020204030204" pitchFamily="34" charset="0"/>
              </a:endParaRPr>
            </a:p>
          </p:txBody>
        </p:sp>
        <p:sp>
          <p:nvSpPr>
            <p:cNvPr id="87" name="Rounded Rectangle 86"/>
            <p:cNvSpPr/>
            <p:nvPr/>
          </p:nvSpPr>
          <p:spPr bwMode="auto">
            <a:xfrm rot="3300000">
              <a:off x="4986745" y="4141425"/>
              <a:ext cx="537206" cy="31335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GPD</a:t>
              </a:r>
              <a:endParaRPr lang="de-CH" dirty="0">
                <a:latin typeface="Times" charset="0"/>
              </a:endParaRPr>
            </a:p>
          </p:txBody>
        </p:sp>
        <p:cxnSp>
          <p:nvCxnSpPr>
            <p:cNvPr id="2" name="直接连接符 59">
              <a:extLst>
                <a:ext uri="{FF2B5EF4-FFF2-40B4-BE49-F238E27FC236}">
                  <a16:creationId xmlns:a16="http://schemas.microsoft.com/office/drawing/2014/main" id="{15BA4356-E836-6BC8-0E19-3C9CC0FE08C6}"/>
                </a:ext>
              </a:extLst>
            </p:cNvPr>
            <p:cNvCxnSpPr>
              <a:cxnSpLocks/>
            </p:cNvCxnSpPr>
            <p:nvPr/>
          </p:nvCxnSpPr>
          <p:spPr>
            <a:xfrm rot="3900000">
              <a:off x="5848256" y="4115953"/>
              <a:ext cx="882096"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bwMode="auto">
            <a:xfrm rot="20100000">
              <a:off x="6219491" y="4383227"/>
              <a:ext cx="772981" cy="31335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err="1">
                  <a:latin typeface="Times" charset="0"/>
                </a:rPr>
                <a:t>muEDM</a:t>
              </a:r>
              <a:endParaRPr lang="de-CH" dirty="0">
                <a:latin typeface="Times" charset="0"/>
              </a:endParaRPr>
            </a:p>
          </p:txBody>
        </p:sp>
      </p:grpSp>
      <p:grpSp>
        <p:nvGrpSpPr>
          <p:cNvPr id="95" name="组合 3">
            <a:extLst>
              <a:ext uri="{FF2B5EF4-FFF2-40B4-BE49-F238E27FC236}">
                <a16:creationId xmlns:a16="http://schemas.microsoft.com/office/drawing/2014/main" id="{049C38DE-E3C9-CED1-9CE6-C24F2728E9F8}"/>
              </a:ext>
            </a:extLst>
          </p:cNvPr>
          <p:cNvGrpSpPr>
            <a:grpSpLocks noChangeAspect="1"/>
          </p:cNvGrpSpPr>
          <p:nvPr/>
        </p:nvGrpSpPr>
        <p:grpSpPr>
          <a:xfrm>
            <a:off x="8574645" y="3439488"/>
            <a:ext cx="3531745" cy="2208161"/>
            <a:chOff x="8858658" y="4248426"/>
            <a:chExt cx="3767853" cy="2355783"/>
          </a:xfrm>
        </p:grpSpPr>
        <p:grpSp>
          <p:nvGrpSpPr>
            <p:cNvPr id="96" name="组合 106">
              <a:extLst>
                <a:ext uri="{FF2B5EF4-FFF2-40B4-BE49-F238E27FC236}">
                  <a16:creationId xmlns:a16="http://schemas.microsoft.com/office/drawing/2014/main" id="{02FA7D5E-A546-7051-7A98-D99FCECE04BB}"/>
                </a:ext>
              </a:extLst>
            </p:cNvPr>
            <p:cNvGrpSpPr/>
            <p:nvPr/>
          </p:nvGrpSpPr>
          <p:grpSpPr>
            <a:xfrm>
              <a:off x="8858658" y="4626988"/>
              <a:ext cx="3533418" cy="1519346"/>
              <a:chOff x="8858658" y="4626988"/>
              <a:chExt cx="3533418" cy="1519346"/>
            </a:xfrm>
          </p:grpSpPr>
          <p:grpSp>
            <p:nvGrpSpPr>
              <p:cNvPr id="105" name="组合 64">
                <a:extLst>
                  <a:ext uri="{FF2B5EF4-FFF2-40B4-BE49-F238E27FC236}">
                    <a16:creationId xmlns:a16="http://schemas.microsoft.com/office/drawing/2014/main" id="{553D02FF-D5E4-3A97-41F7-F6A2F5371DD6}"/>
                  </a:ext>
                </a:extLst>
              </p:cNvPr>
              <p:cNvGrpSpPr/>
              <p:nvPr/>
            </p:nvGrpSpPr>
            <p:grpSpPr>
              <a:xfrm rot="18300000">
                <a:off x="10178179" y="3480308"/>
                <a:ext cx="894376" cy="3533418"/>
                <a:chOff x="4460405" y="3617097"/>
                <a:chExt cx="1059603" cy="4186096"/>
              </a:xfrm>
            </p:grpSpPr>
            <p:cxnSp>
              <p:nvCxnSpPr>
                <p:cNvPr id="116" name="直接连接符 78">
                  <a:extLst>
                    <a:ext uri="{FF2B5EF4-FFF2-40B4-BE49-F238E27FC236}">
                      <a16:creationId xmlns:a16="http://schemas.microsoft.com/office/drawing/2014/main" id="{DD662520-7B39-767D-69D0-9951D5232CA5}"/>
                    </a:ext>
                  </a:extLst>
                </p:cNvPr>
                <p:cNvCxnSpPr>
                  <a:cxnSpLocks/>
                </p:cNvCxnSpPr>
                <p:nvPr/>
              </p:nvCxnSpPr>
              <p:spPr>
                <a:xfrm rot="4200000">
                  <a:off x="3426960" y="5710145"/>
                  <a:ext cx="41860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17" name="直接连接符 79">
                  <a:extLst>
                    <a:ext uri="{FF2B5EF4-FFF2-40B4-BE49-F238E27FC236}">
                      <a16:creationId xmlns:a16="http://schemas.microsoft.com/office/drawing/2014/main" id="{AC09CF02-EFAA-518D-D2CD-EA1D69014BA7}"/>
                    </a:ext>
                  </a:extLst>
                </p:cNvPr>
                <p:cNvCxnSpPr>
                  <a:cxnSpLocks/>
                </p:cNvCxnSpPr>
                <p:nvPr/>
              </p:nvCxnSpPr>
              <p:spPr>
                <a:xfrm rot="6600000">
                  <a:off x="3543434" y="4576666"/>
                  <a:ext cx="1833941"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grpSp>
            <p:nvGrpSpPr>
              <p:cNvPr id="106" name="组合 66">
                <a:extLst>
                  <a:ext uri="{FF2B5EF4-FFF2-40B4-BE49-F238E27FC236}">
                    <a16:creationId xmlns:a16="http://schemas.microsoft.com/office/drawing/2014/main" id="{75C67A6D-BBB9-F177-48C1-B0FD98C656A9}"/>
                  </a:ext>
                </a:extLst>
              </p:cNvPr>
              <p:cNvGrpSpPr/>
              <p:nvPr/>
            </p:nvGrpSpPr>
            <p:grpSpPr>
              <a:xfrm rot="-4500000">
                <a:off x="9867453" y="4465594"/>
                <a:ext cx="1519346" cy="1842134"/>
                <a:chOff x="4737748" y="4616434"/>
                <a:chExt cx="1800000" cy="2182415"/>
              </a:xfrm>
            </p:grpSpPr>
            <p:cxnSp>
              <p:nvCxnSpPr>
                <p:cNvPr id="110" name="直接连接符 70">
                  <a:extLst>
                    <a:ext uri="{FF2B5EF4-FFF2-40B4-BE49-F238E27FC236}">
                      <a16:creationId xmlns:a16="http://schemas.microsoft.com/office/drawing/2014/main" id="{32263DF0-95EF-BE0B-105E-FB313C2F6EDE}"/>
                    </a:ext>
                  </a:extLst>
                </p:cNvPr>
                <p:cNvCxnSpPr>
                  <a:cxnSpLocks/>
                </p:cNvCxnSpPr>
                <p:nvPr/>
              </p:nvCxnSpPr>
              <p:spPr>
                <a:xfrm rot="15300000">
                  <a:off x="5370825" y="5543439"/>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直接连接符 71">
                  <a:extLst>
                    <a:ext uri="{FF2B5EF4-FFF2-40B4-BE49-F238E27FC236}">
                      <a16:creationId xmlns:a16="http://schemas.microsoft.com/office/drawing/2014/main" id="{72ED8AC0-B2C2-CA35-03A9-83F41AB9741B}"/>
                    </a:ext>
                  </a:extLst>
                </p:cNvPr>
                <p:cNvCxnSpPr>
                  <a:cxnSpLocks/>
                </p:cNvCxnSpPr>
                <p:nvPr/>
              </p:nvCxnSpPr>
              <p:spPr>
                <a:xfrm rot="5400000">
                  <a:off x="6357748" y="6618849"/>
                  <a:ext cx="360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直接连接符 72">
                  <a:extLst>
                    <a:ext uri="{FF2B5EF4-FFF2-40B4-BE49-F238E27FC236}">
                      <a16:creationId xmlns:a16="http://schemas.microsoft.com/office/drawing/2014/main" id="{25085769-F78F-BBD0-52BE-570DD0A7AF59}"/>
                    </a:ext>
                  </a:extLst>
                </p:cNvPr>
                <p:cNvCxnSpPr>
                  <a:cxnSpLocks/>
                </p:cNvCxnSpPr>
                <p:nvPr/>
              </p:nvCxnSpPr>
              <p:spPr>
                <a:xfrm rot="5400000">
                  <a:off x="4557748" y="6618849"/>
                  <a:ext cx="36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直接连接符 73">
                  <a:extLst>
                    <a:ext uri="{FF2B5EF4-FFF2-40B4-BE49-F238E27FC236}">
                      <a16:creationId xmlns:a16="http://schemas.microsoft.com/office/drawing/2014/main" id="{E5347F43-4E49-3033-D42D-B79E7427C010}"/>
                    </a:ext>
                  </a:extLst>
                </p:cNvPr>
                <p:cNvCxnSpPr>
                  <a:cxnSpLocks/>
                </p:cNvCxnSpPr>
                <p:nvPr/>
              </p:nvCxnSpPr>
              <p:spPr>
                <a:xfrm>
                  <a:off x="4737748" y="6798849"/>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74">
                  <a:extLst>
                    <a:ext uri="{FF2B5EF4-FFF2-40B4-BE49-F238E27FC236}">
                      <a16:creationId xmlns:a16="http://schemas.microsoft.com/office/drawing/2014/main" id="{AF511DD3-C52B-7DB9-9BAB-40A8CD9749B5}"/>
                    </a:ext>
                  </a:extLst>
                </p:cNvPr>
                <p:cNvCxnSpPr>
                  <a:cxnSpLocks/>
                </p:cNvCxnSpPr>
                <p:nvPr/>
              </p:nvCxnSpPr>
              <p:spPr>
                <a:xfrm rot="17100000">
                  <a:off x="4050676" y="5543434"/>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直接连接符 75">
                  <a:extLst>
                    <a:ext uri="{FF2B5EF4-FFF2-40B4-BE49-F238E27FC236}">
                      <a16:creationId xmlns:a16="http://schemas.microsoft.com/office/drawing/2014/main" id="{94B96C25-27ED-5ECF-1985-EB68CA97C4A6}"/>
                    </a:ext>
                  </a:extLst>
                </p:cNvPr>
                <p:cNvCxnSpPr>
                  <a:cxnSpLocks/>
                </p:cNvCxnSpPr>
                <p:nvPr/>
              </p:nvCxnSpPr>
              <p:spPr>
                <a:xfrm>
                  <a:off x="5222001" y="4638849"/>
                  <a:ext cx="8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7" name="组合 2">
              <a:extLst>
                <a:ext uri="{FF2B5EF4-FFF2-40B4-BE49-F238E27FC236}">
                  <a16:creationId xmlns:a16="http://schemas.microsoft.com/office/drawing/2014/main" id="{091E1226-22EC-B7CF-9025-F2736458ECEA}"/>
                </a:ext>
              </a:extLst>
            </p:cNvPr>
            <p:cNvGrpSpPr/>
            <p:nvPr/>
          </p:nvGrpSpPr>
          <p:grpSpPr>
            <a:xfrm>
              <a:off x="9468050" y="4248426"/>
              <a:ext cx="3158461" cy="2355783"/>
              <a:chOff x="9468050" y="4248426"/>
              <a:chExt cx="3158461" cy="2355783"/>
            </a:xfrm>
          </p:grpSpPr>
          <p:cxnSp>
            <p:nvCxnSpPr>
              <p:cNvPr id="103" name="直接连接符 100">
                <a:extLst>
                  <a:ext uri="{FF2B5EF4-FFF2-40B4-BE49-F238E27FC236}">
                    <a16:creationId xmlns:a16="http://schemas.microsoft.com/office/drawing/2014/main" id="{4B9BFDB9-A6A1-8D28-8F32-274053548433}"/>
                  </a:ext>
                </a:extLst>
              </p:cNvPr>
              <p:cNvCxnSpPr>
                <a:cxnSpLocks/>
              </p:cNvCxnSpPr>
              <p:nvPr/>
            </p:nvCxnSpPr>
            <p:spPr>
              <a:xfrm rot="9300000" flipH="1">
                <a:off x="10718511" y="5749438"/>
                <a:ext cx="190800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99" name="直接连接符 84">
                <a:extLst>
                  <a:ext uri="{FF2B5EF4-FFF2-40B4-BE49-F238E27FC236}">
                    <a16:creationId xmlns:a16="http://schemas.microsoft.com/office/drawing/2014/main" id="{3E3946EE-E3B6-400A-2CFA-DFD04708574C}"/>
                  </a:ext>
                </a:extLst>
              </p:cNvPr>
              <p:cNvCxnSpPr>
                <a:cxnSpLocks/>
              </p:cNvCxnSpPr>
              <p:nvPr/>
            </p:nvCxnSpPr>
            <p:spPr>
              <a:xfrm rot="19500000">
                <a:off x="9468050" y="5713633"/>
                <a:ext cx="1152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连接符 89">
                <a:extLst>
                  <a:ext uri="{FF2B5EF4-FFF2-40B4-BE49-F238E27FC236}">
                    <a16:creationId xmlns:a16="http://schemas.microsoft.com/office/drawing/2014/main" id="{40992840-4F9C-2E6D-9A4C-C51262896FCD}"/>
                  </a:ext>
                </a:extLst>
              </p:cNvPr>
              <p:cNvCxnSpPr>
                <a:cxnSpLocks/>
              </p:cNvCxnSpPr>
              <p:nvPr/>
            </p:nvCxnSpPr>
            <p:spPr>
              <a:xfrm rot="14700000">
                <a:off x="10159256" y="6028209"/>
                <a:ext cx="1152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2">
                <a:extLst>
                  <a:ext uri="{FF2B5EF4-FFF2-40B4-BE49-F238E27FC236}">
                    <a16:creationId xmlns:a16="http://schemas.microsoft.com/office/drawing/2014/main" id="{178815AB-B24A-989C-10FB-5793AC690271}"/>
                  </a:ext>
                </a:extLst>
              </p:cNvPr>
              <p:cNvCxnSpPr>
                <a:cxnSpLocks/>
              </p:cNvCxnSpPr>
              <p:nvPr/>
            </p:nvCxnSpPr>
            <p:spPr>
              <a:xfrm rot="17100000">
                <a:off x="10008272" y="4896426"/>
                <a:ext cx="12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9E3037E1-C591-E637-A312-76F60A430EF7}"/>
              </a:ext>
            </a:extLst>
          </p:cNvPr>
          <p:cNvGrpSpPr/>
          <p:nvPr/>
        </p:nvGrpSpPr>
        <p:grpSpPr>
          <a:xfrm rot="18577060">
            <a:off x="361543" y="2824221"/>
            <a:ext cx="2560415" cy="2689630"/>
            <a:chOff x="-132630" y="2938559"/>
            <a:chExt cx="2560415" cy="2689630"/>
          </a:xfrm>
        </p:grpSpPr>
        <p:grpSp>
          <p:nvGrpSpPr>
            <p:cNvPr id="9" name="组合 17">
              <a:extLst>
                <a:ext uri="{FF2B5EF4-FFF2-40B4-BE49-F238E27FC236}">
                  <a16:creationId xmlns:a16="http://schemas.microsoft.com/office/drawing/2014/main" id="{90D15806-D988-1492-12DB-1A8291A3391A}"/>
                </a:ext>
              </a:extLst>
            </p:cNvPr>
            <p:cNvGrpSpPr>
              <a:grpSpLocks noChangeAspect="1"/>
            </p:cNvGrpSpPr>
            <p:nvPr/>
          </p:nvGrpSpPr>
          <p:grpSpPr>
            <a:xfrm rot="-3300000">
              <a:off x="156853" y="2649076"/>
              <a:ext cx="1981449" cy="2560415"/>
              <a:chOff x="4561169" y="3667416"/>
              <a:chExt cx="2574458" cy="3326699"/>
            </a:xfrm>
          </p:grpSpPr>
          <p:grpSp>
            <p:nvGrpSpPr>
              <p:cNvPr id="10" name="组合 18">
                <a:extLst>
                  <a:ext uri="{FF2B5EF4-FFF2-40B4-BE49-F238E27FC236}">
                    <a16:creationId xmlns:a16="http://schemas.microsoft.com/office/drawing/2014/main" id="{3A567215-9549-802E-8851-8C903DDF7358}"/>
                  </a:ext>
                </a:extLst>
              </p:cNvPr>
              <p:cNvGrpSpPr/>
              <p:nvPr/>
            </p:nvGrpSpPr>
            <p:grpSpPr>
              <a:xfrm>
                <a:off x="5054949" y="3667416"/>
                <a:ext cx="1153340" cy="3326699"/>
                <a:chOff x="4205114" y="3614680"/>
                <a:chExt cx="1153340" cy="3326699"/>
              </a:xfrm>
            </p:grpSpPr>
            <p:cxnSp>
              <p:nvCxnSpPr>
                <p:cNvPr id="92" name="直接连接符 32">
                  <a:extLst>
                    <a:ext uri="{FF2B5EF4-FFF2-40B4-BE49-F238E27FC236}">
                      <a16:creationId xmlns:a16="http://schemas.microsoft.com/office/drawing/2014/main" id="{46B26F34-BD0D-5C41-98E5-E717A6909097}"/>
                    </a:ext>
                  </a:extLst>
                </p:cNvPr>
                <p:cNvCxnSpPr>
                  <a:cxnSpLocks/>
                </p:cNvCxnSpPr>
                <p:nvPr/>
              </p:nvCxnSpPr>
              <p:spPr>
                <a:xfrm rot="4200000">
                  <a:off x="3737755" y="5266273"/>
                  <a:ext cx="32413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93" name="直接连接符 33">
                  <a:extLst>
                    <a:ext uri="{FF2B5EF4-FFF2-40B4-BE49-F238E27FC236}">
                      <a16:creationId xmlns:a16="http://schemas.microsoft.com/office/drawing/2014/main" id="{BAB422F7-27C7-90B5-4600-D295F4D3A4E1}"/>
                    </a:ext>
                  </a:extLst>
                </p:cNvPr>
                <p:cNvCxnSpPr>
                  <a:cxnSpLocks/>
                </p:cNvCxnSpPr>
                <p:nvPr/>
              </p:nvCxnSpPr>
              <p:spPr>
                <a:xfrm rot="6600000">
                  <a:off x="2541764" y="5278030"/>
                  <a:ext cx="3326699"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grpSp>
            <p:nvGrpSpPr>
              <p:cNvPr id="14" name="组合 19">
                <a:extLst>
                  <a:ext uri="{FF2B5EF4-FFF2-40B4-BE49-F238E27FC236}">
                    <a16:creationId xmlns:a16="http://schemas.microsoft.com/office/drawing/2014/main" id="{27876BB6-888E-E9F2-9747-84478A6E3CC1}"/>
                  </a:ext>
                </a:extLst>
              </p:cNvPr>
              <p:cNvGrpSpPr/>
              <p:nvPr/>
            </p:nvGrpSpPr>
            <p:grpSpPr>
              <a:xfrm>
                <a:off x="4561169" y="5248684"/>
                <a:ext cx="2574458" cy="964716"/>
                <a:chOff x="8342616" y="4487194"/>
                <a:chExt cx="2574458" cy="964716"/>
              </a:xfrm>
            </p:grpSpPr>
            <p:cxnSp>
              <p:nvCxnSpPr>
                <p:cNvPr id="90" name="直接连接符 30">
                  <a:extLst>
                    <a:ext uri="{FF2B5EF4-FFF2-40B4-BE49-F238E27FC236}">
                      <a16:creationId xmlns:a16="http://schemas.microsoft.com/office/drawing/2014/main" id="{BF8AA1C5-6367-4AD8-FA9C-F9E28E87FB5D}"/>
                    </a:ext>
                  </a:extLst>
                </p:cNvPr>
                <p:cNvCxnSpPr>
                  <a:cxnSpLocks/>
                </p:cNvCxnSpPr>
                <p:nvPr/>
              </p:nvCxnSpPr>
              <p:spPr>
                <a:xfrm rot="6322940" flipH="1">
                  <a:off x="9950070" y="4264116"/>
                  <a:ext cx="394408" cy="153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31">
                  <a:extLst>
                    <a:ext uri="{FF2B5EF4-FFF2-40B4-BE49-F238E27FC236}">
                      <a16:creationId xmlns:a16="http://schemas.microsoft.com/office/drawing/2014/main" id="{45455DB9-772E-4AD7-8D95-9BEE5B305C15}"/>
                    </a:ext>
                  </a:extLst>
                </p:cNvPr>
                <p:cNvCxnSpPr>
                  <a:cxnSpLocks/>
                </p:cNvCxnSpPr>
                <p:nvPr/>
              </p:nvCxnSpPr>
              <p:spPr>
                <a:xfrm rot="6322940" flipH="1" flipV="1">
                  <a:off x="8362902" y="4466908"/>
                  <a:ext cx="964716" cy="1005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组合 20">
                <a:extLst>
                  <a:ext uri="{FF2B5EF4-FFF2-40B4-BE49-F238E27FC236}">
                    <a16:creationId xmlns:a16="http://schemas.microsoft.com/office/drawing/2014/main" id="{B4B768DD-AE0E-0635-A2EE-FE6CED8C9F3E}"/>
                  </a:ext>
                </a:extLst>
              </p:cNvPr>
              <p:cNvGrpSpPr/>
              <p:nvPr/>
            </p:nvGrpSpPr>
            <p:grpSpPr>
              <a:xfrm>
                <a:off x="4737748" y="4616434"/>
                <a:ext cx="1800000" cy="2182415"/>
                <a:chOff x="4737748" y="4616434"/>
                <a:chExt cx="1800000" cy="2182415"/>
              </a:xfrm>
            </p:grpSpPr>
            <p:cxnSp>
              <p:nvCxnSpPr>
                <p:cNvPr id="23" name="直接连接符 24">
                  <a:extLst>
                    <a:ext uri="{FF2B5EF4-FFF2-40B4-BE49-F238E27FC236}">
                      <a16:creationId xmlns:a16="http://schemas.microsoft.com/office/drawing/2014/main" id="{5DD5DEBB-E4A2-B323-6718-3D380B917BCA}"/>
                    </a:ext>
                  </a:extLst>
                </p:cNvPr>
                <p:cNvCxnSpPr>
                  <a:cxnSpLocks/>
                </p:cNvCxnSpPr>
                <p:nvPr/>
              </p:nvCxnSpPr>
              <p:spPr>
                <a:xfrm rot="15300000">
                  <a:off x="5370825" y="5543439"/>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E89DF340-6CAF-0AF5-3332-CDB1265374E7}"/>
                    </a:ext>
                  </a:extLst>
                </p:cNvPr>
                <p:cNvCxnSpPr>
                  <a:cxnSpLocks/>
                </p:cNvCxnSpPr>
                <p:nvPr/>
              </p:nvCxnSpPr>
              <p:spPr>
                <a:xfrm rot="5400000">
                  <a:off x="6357748" y="6618849"/>
                  <a:ext cx="360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26">
                  <a:extLst>
                    <a:ext uri="{FF2B5EF4-FFF2-40B4-BE49-F238E27FC236}">
                      <a16:creationId xmlns:a16="http://schemas.microsoft.com/office/drawing/2014/main" id="{E049FCA0-590C-76B4-CA23-A4961D95BCAD}"/>
                    </a:ext>
                  </a:extLst>
                </p:cNvPr>
                <p:cNvCxnSpPr>
                  <a:cxnSpLocks/>
                </p:cNvCxnSpPr>
                <p:nvPr/>
              </p:nvCxnSpPr>
              <p:spPr>
                <a:xfrm rot="5400000">
                  <a:off x="4557748" y="6618849"/>
                  <a:ext cx="36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27">
                  <a:extLst>
                    <a:ext uri="{FF2B5EF4-FFF2-40B4-BE49-F238E27FC236}">
                      <a16:creationId xmlns:a16="http://schemas.microsoft.com/office/drawing/2014/main" id="{0C6C6BBC-0FE7-9EEB-456C-C0817516B652}"/>
                    </a:ext>
                  </a:extLst>
                </p:cNvPr>
                <p:cNvCxnSpPr>
                  <a:cxnSpLocks/>
                </p:cNvCxnSpPr>
                <p:nvPr/>
              </p:nvCxnSpPr>
              <p:spPr>
                <a:xfrm>
                  <a:off x="4737748" y="6798849"/>
                  <a:ext cx="1800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28">
                  <a:extLst>
                    <a:ext uri="{FF2B5EF4-FFF2-40B4-BE49-F238E27FC236}">
                      <a16:creationId xmlns:a16="http://schemas.microsoft.com/office/drawing/2014/main" id="{BE4701C4-27A9-4F90-479C-0A035E92AF17}"/>
                    </a:ext>
                  </a:extLst>
                </p:cNvPr>
                <p:cNvCxnSpPr>
                  <a:cxnSpLocks/>
                </p:cNvCxnSpPr>
                <p:nvPr/>
              </p:nvCxnSpPr>
              <p:spPr>
                <a:xfrm rot="17100000">
                  <a:off x="4050676" y="5543434"/>
                  <a:ext cx="185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9" name="直接连接符 29">
                  <a:extLst>
                    <a:ext uri="{FF2B5EF4-FFF2-40B4-BE49-F238E27FC236}">
                      <a16:creationId xmlns:a16="http://schemas.microsoft.com/office/drawing/2014/main" id="{34518301-4762-8879-68E1-6FAE8FDF4AEF}"/>
                    </a:ext>
                  </a:extLst>
                </p:cNvPr>
                <p:cNvCxnSpPr>
                  <a:cxnSpLocks/>
                </p:cNvCxnSpPr>
                <p:nvPr/>
              </p:nvCxnSpPr>
              <p:spPr>
                <a:xfrm>
                  <a:off x="5222001" y="4638849"/>
                  <a:ext cx="82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0" name="文本框 119">
              <a:extLst>
                <a:ext uri="{FF2B5EF4-FFF2-40B4-BE49-F238E27FC236}">
                  <a16:creationId xmlns:a16="http://schemas.microsoft.com/office/drawing/2014/main" id="{7284A870-A327-D127-61E3-1569EFFC4559}"/>
                </a:ext>
              </a:extLst>
            </p:cNvPr>
            <p:cNvSpPr txBox="1"/>
            <p:nvPr/>
          </p:nvSpPr>
          <p:spPr>
            <a:xfrm rot="18300000">
              <a:off x="917720" y="4450629"/>
              <a:ext cx="1933193" cy="421927"/>
            </a:xfrm>
            <a:prstGeom prst="rect">
              <a:avLst/>
            </a:prstGeom>
            <a:noFill/>
          </p:spPr>
          <p:txBody>
            <a:bodyPr wrap="none" lIns="0" tIns="0" rIns="0" bIns="0" rtlCol="0">
              <a:noAutofit/>
            </a:bodyPr>
            <a:lstStyle/>
            <a:p>
              <a:pPr algn="ctr" eaLnBrk="1" hangingPunct="1">
                <a:lnSpc>
                  <a:spcPct val="110000"/>
                </a:lnSpc>
                <a:spcBef>
                  <a:spcPct val="0"/>
                </a:spcBef>
                <a:buClr>
                  <a:srgbClr val="000000"/>
                </a:buClr>
              </a:pPr>
              <a:r>
                <a:rPr lang="en-US" altLang="zh-CN" dirty="0">
                  <a:solidFill>
                    <a:srgbClr val="000000"/>
                  </a:solidFill>
                  <a:latin typeface="Calibri"/>
                </a:rPr>
                <a:t>Pole of</a:t>
              </a:r>
              <a:r>
                <a:rPr lang="zh-CN" altLang="en-US" dirty="0">
                  <a:solidFill>
                    <a:srgbClr val="000000"/>
                  </a:solidFill>
                  <a:latin typeface="Calibri"/>
                </a:rPr>
                <a:t> </a:t>
              </a:r>
              <a:r>
                <a:rPr lang="en-US" altLang="zh-CN" dirty="0" err="1">
                  <a:solidFill>
                    <a:srgbClr val="000000"/>
                  </a:solidFill>
                  <a:latin typeface="Calibri"/>
                </a:rPr>
                <a:t>ASK82</a:t>
              </a:r>
              <a:endParaRPr lang="en-US" altLang="zh-CN" dirty="0">
                <a:solidFill>
                  <a:srgbClr val="000000"/>
                </a:solidFill>
                <a:latin typeface="Calibri"/>
              </a:endParaRPr>
            </a:p>
          </p:txBody>
        </p:sp>
      </p:grpSp>
      <p:sp>
        <p:nvSpPr>
          <p:cNvPr id="121" name="文本框 120">
            <a:extLst>
              <a:ext uri="{FF2B5EF4-FFF2-40B4-BE49-F238E27FC236}">
                <a16:creationId xmlns:a16="http://schemas.microsoft.com/office/drawing/2014/main" id="{03DC909D-63A5-29F8-D5DF-9EC73928109A}"/>
              </a:ext>
            </a:extLst>
          </p:cNvPr>
          <p:cNvSpPr txBox="1"/>
          <p:nvPr/>
        </p:nvSpPr>
        <p:spPr>
          <a:xfrm rot="17100000">
            <a:off x="10008807" y="4495318"/>
            <a:ext cx="1933193" cy="421927"/>
          </a:xfrm>
          <a:prstGeom prst="rect">
            <a:avLst/>
          </a:prstGeom>
          <a:noFill/>
        </p:spPr>
        <p:txBody>
          <a:bodyPr wrap="none" lIns="0" tIns="0" rIns="0" bIns="0" rtlCol="0">
            <a:noAutofit/>
          </a:bodyPr>
          <a:lstStyle/>
          <a:p>
            <a:pPr algn="ctr" eaLnBrk="1" hangingPunct="1">
              <a:lnSpc>
                <a:spcPct val="110000"/>
              </a:lnSpc>
              <a:spcBef>
                <a:spcPct val="0"/>
              </a:spcBef>
              <a:buClr>
                <a:srgbClr val="000000"/>
              </a:buClr>
            </a:pPr>
            <a:r>
              <a:rPr lang="en-US" altLang="zh-CN" dirty="0">
                <a:solidFill>
                  <a:srgbClr val="000000"/>
                </a:solidFill>
                <a:latin typeface="Calibri"/>
              </a:rPr>
              <a:t>Pole of</a:t>
            </a:r>
            <a:r>
              <a:rPr lang="zh-CN" altLang="en-US" dirty="0">
                <a:solidFill>
                  <a:srgbClr val="000000"/>
                </a:solidFill>
                <a:latin typeface="Calibri"/>
              </a:rPr>
              <a:t> </a:t>
            </a:r>
            <a:r>
              <a:rPr lang="en-US" altLang="zh-CN" dirty="0" err="1">
                <a:solidFill>
                  <a:srgbClr val="000000"/>
                </a:solidFill>
                <a:latin typeface="Calibri"/>
              </a:rPr>
              <a:t>ASK82</a:t>
            </a:r>
            <a:endParaRPr lang="en-US" altLang="zh-CN" dirty="0">
              <a:solidFill>
                <a:srgbClr val="000000"/>
              </a:solidFill>
              <a:latin typeface="Calibri"/>
            </a:endParaRPr>
          </a:p>
        </p:txBody>
      </p:sp>
      <p:grpSp>
        <p:nvGrpSpPr>
          <p:cNvPr id="45" name="Group 44">
            <a:extLst>
              <a:ext uri="{FF2B5EF4-FFF2-40B4-BE49-F238E27FC236}">
                <a16:creationId xmlns:a16="http://schemas.microsoft.com/office/drawing/2014/main" id="{9A217552-E77B-0217-B197-AA2D6953DFBE}"/>
              </a:ext>
            </a:extLst>
          </p:cNvPr>
          <p:cNvGrpSpPr/>
          <p:nvPr/>
        </p:nvGrpSpPr>
        <p:grpSpPr>
          <a:xfrm>
            <a:off x="3013678" y="2042306"/>
            <a:ext cx="2599396" cy="4323679"/>
            <a:chOff x="4192238" y="2042306"/>
            <a:chExt cx="2599396" cy="4323679"/>
          </a:xfrm>
        </p:grpSpPr>
        <p:grpSp>
          <p:nvGrpSpPr>
            <p:cNvPr id="16" name="Group 15">
              <a:extLst>
                <a:ext uri="{FF2B5EF4-FFF2-40B4-BE49-F238E27FC236}">
                  <a16:creationId xmlns:a16="http://schemas.microsoft.com/office/drawing/2014/main" id="{403DC7EF-3250-A9D4-4205-82911203F339}"/>
                </a:ext>
              </a:extLst>
            </p:cNvPr>
            <p:cNvGrpSpPr/>
            <p:nvPr/>
          </p:nvGrpSpPr>
          <p:grpSpPr>
            <a:xfrm>
              <a:off x="4192238" y="2042306"/>
              <a:ext cx="2599396" cy="4323679"/>
              <a:chOff x="4192238" y="2042306"/>
              <a:chExt cx="2599396" cy="4323679"/>
            </a:xfrm>
          </p:grpSpPr>
          <p:grpSp>
            <p:nvGrpSpPr>
              <p:cNvPr id="19" name="组合 5">
                <a:extLst>
                  <a:ext uri="{FF2B5EF4-FFF2-40B4-BE49-F238E27FC236}">
                    <a16:creationId xmlns:a16="http://schemas.microsoft.com/office/drawing/2014/main" id="{E89CB5CD-08DD-F525-0DBE-58BADC82E558}"/>
                  </a:ext>
                </a:extLst>
              </p:cNvPr>
              <p:cNvGrpSpPr/>
              <p:nvPr/>
            </p:nvGrpSpPr>
            <p:grpSpPr>
              <a:xfrm>
                <a:off x="4192238" y="2385226"/>
                <a:ext cx="1704090" cy="3681337"/>
                <a:chOff x="1373995" y="723105"/>
                <a:chExt cx="1826238" cy="3945214"/>
              </a:xfrm>
            </p:grpSpPr>
            <p:cxnSp>
              <p:nvCxnSpPr>
                <p:cNvPr id="31" name="直接连接符 9">
                  <a:extLst>
                    <a:ext uri="{FF2B5EF4-FFF2-40B4-BE49-F238E27FC236}">
                      <a16:creationId xmlns:a16="http://schemas.microsoft.com/office/drawing/2014/main" id="{277213B2-0186-545C-B1B0-7B1C6882EE44}"/>
                    </a:ext>
                  </a:extLst>
                </p:cNvPr>
                <p:cNvCxnSpPr>
                  <a:cxnSpLocks/>
                </p:cNvCxnSpPr>
                <p:nvPr/>
              </p:nvCxnSpPr>
              <p:spPr>
                <a:xfrm rot="6300000">
                  <a:off x="1822485" y="3444319"/>
                  <a:ext cx="2448000"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10">
                  <a:extLst>
                    <a:ext uri="{FF2B5EF4-FFF2-40B4-BE49-F238E27FC236}">
                      <a16:creationId xmlns:a16="http://schemas.microsoft.com/office/drawing/2014/main" id="{A75D82F4-5F44-5A0F-3C2D-08CF1AB979A2}"/>
                    </a:ext>
                  </a:extLst>
                </p:cNvPr>
                <p:cNvCxnSpPr>
                  <a:cxnSpLocks/>
                </p:cNvCxnSpPr>
                <p:nvPr/>
              </p:nvCxnSpPr>
              <p:spPr>
                <a:xfrm rot="480000">
                  <a:off x="1373995" y="936605"/>
                  <a:ext cx="720000" cy="0"/>
                </a:xfrm>
                <a:prstGeom prst="line">
                  <a:avLst/>
                </a:prstGeom>
                <a:ln w="1905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11">
                  <a:extLst>
                    <a:ext uri="{FF2B5EF4-FFF2-40B4-BE49-F238E27FC236}">
                      <a16:creationId xmlns:a16="http://schemas.microsoft.com/office/drawing/2014/main" id="{A3E3E533-4D9D-AEC5-60EE-9622F1078136}"/>
                    </a:ext>
                  </a:extLst>
                </p:cNvPr>
                <p:cNvCxnSpPr>
                  <a:cxnSpLocks/>
                </p:cNvCxnSpPr>
                <p:nvPr/>
              </p:nvCxnSpPr>
              <p:spPr>
                <a:xfrm>
                  <a:off x="1377502" y="886500"/>
                  <a:ext cx="1800000" cy="0"/>
                </a:xfrm>
                <a:prstGeom prst="line">
                  <a:avLst/>
                </a:prstGeom>
                <a:ln w="19050">
                  <a:solidFill>
                    <a:schemeClr val="tx1"/>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接连接符 12">
                  <a:extLst>
                    <a:ext uri="{FF2B5EF4-FFF2-40B4-BE49-F238E27FC236}">
                      <a16:creationId xmlns:a16="http://schemas.microsoft.com/office/drawing/2014/main" id="{0E653C7B-0F7B-F8CD-353B-5171C8D17F76}"/>
                    </a:ext>
                  </a:extLst>
                </p:cNvPr>
                <p:cNvCxnSpPr>
                  <a:cxnSpLocks/>
                </p:cNvCxnSpPr>
                <p:nvPr/>
              </p:nvCxnSpPr>
              <p:spPr>
                <a:xfrm rot="2700000">
                  <a:off x="1826888" y="162310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13">
                  <a:extLst>
                    <a:ext uri="{FF2B5EF4-FFF2-40B4-BE49-F238E27FC236}">
                      <a16:creationId xmlns:a16="http://schemas.microsoft.com/office/drawing/2014/main" id="{90A943B0-E152-7FEE-30AF-26BE8F24A2BF}"/>
                    </a:ext>
                  </a:extLst>
                </p:cNvPr>
                <p:cNvCxnSpPr>
                  <a:cxnSpLocks/>
                </p:cNvCxnSpPr>
                <p:nvPr/>
              </p:nvCxnSpPr>
              <p:spPr>
                <a:xfrm rot="6300000">
                  <a:off x="2570233" y="2868030"/>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14">
                  <a:extLst>
                    <a:ext uri="{FF2B5EF4-FFF2-40B4-BE49-F238E27FC236}">
                      <a16:creationId xmlns:a16="http://schemas.microsoft.com/office/drawing/2014/main" id="{C98FFFD4-48ED-71D1-D5EE-4C7D9920DF1A}"/>
                    </a:ext>
                  </a:extLst>
                </p:cNvPr>
                <p:cNvCxnSpPr>
                  <a:cxnSpLocks/>
                </p:cNvCxnSpPr>
                <p:nvPr/>
              </p:nvCxnSpPr>
              <p:spPr>
                <a:xfrm rot="8700000">
                  <a:off x="1891112" y="3837918"/>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组合 6">
                <a:extLst>
                  <a:ext uri="{FF2B5EF4-FFF2-40B4-BE49-F238E27FC236}">
                    <a16:creationId xmlns:a16="http://schemas.microsoft.com/office/drawing/2014/main" id="{AAE1537D-5C31-EF08-3E72-6AC7660285F0}"/>
                  </a:ext>
                </a:extLst>
              </p:cNvPr>
              <p:cNvGrpSpPr/>
              <p:nvPr/>
            </p:nvGrpSpPr>
            <p:grpSpPr>
              <a:xfrm rot="-2820000">
                <a:off x="5306869" y="4695540"/>
                <a:ext cx="844123" cy="488835"/>
                <a:chOff x="2498468" y="3166359"/>
                <a:chExt cx="904629" cy="523875"/>
              </a:xfrm>
            </p:grpSpPr>
            <p:sp>
              <p:nvSpPr>
                <p:cNvPr id="29" name="矩形: 圆角 7">
                  <a:extLst>
                    <a:ext uri="{FF2B5EF4-FFF2-40B4-BE49-F238E27FC236}">
                      <a16:creationId xmlns:a16="http://schemas.microsoft.com/office/drawing/2014/main" id="{1ADD7C1C-BA90-C651-3BEB-D3D7237D2997}"/>
                    </a:ext>
                  </a:extLst>
                </p:cNvPr>
                <p:cNvSpPr/>
                <p:nvPr/>
              </p:nvSpPr>
              <p:spPr>
                <a:xfrm rot="7500000">
                  <a:off x="2688846" y="3141979"/>
                  <a:ext cx="523875" cy="572636"/>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p>
              </p:txBody>
            </p:sp>
            <p:sp>
              <p:nvSpPr>
                <p:cNvPr id="30" name="矩形 8">
                  <a:extLst>
                    <a:ext uri="{FF2B5EF4-FFF2-40B4-BE49-F238E27FC236}">
                      <a16:creationId xmlns:a16="http://schemas.microsoft.com/office/drawing/2014/main" id="{A77576BD-E71E-836E-8007-DD512052D4C9}"/>
                    </a:ext>
                  </a:extLst>
                </p:cNvPr>
                <p:cNvSpPr/>
                <p:nvPr/>
              </p:nvSpPr>
              <p:spPr>
                <a:xfrm rot="7500000">
                  <a:off x="2788783" y="2975983"/>
                  <a:ext cx="324000" cy="90462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p>
              </p:txBody>
            </p:sp>
          </p:grpSp>
          <p:sp>
            <p:nvSpPr>
              <p:cNvPr id="37" name="TextBox 36">
                <a:extLst>
                  <a:ext uri="{FF2B5EF4-FFF2-40B4-BE49-F238E27FC236}">
                    <a16:creationId xmlns:a16="http://schemas.microsoft.com/office/drawing/2014/main" id="{9E7AAB4D-4667-28C7-6D4A-DC994445189E}"/>
                  </a:ext>
                </a:extLst>
              </p:cNvPr>
              <p:cNvSpPr txBox="1"/>
              <p:nvPr/>
            </p:nvSpPr>
            <p:spPr>
              <a:xfrm>
                <a:off x="5214423" y="2042306"/>
                <a:ext cx="918553" cy="437993"/>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400" dirty="0">
                    <a:solidFill>
                      <a:srgbClr val="000000"/>
                    </a:solidFill>
                    <a:latin typeface="Calibri"/>
                  </a:rPr>
                  <a:t>proton</a:t>
                </a:r>
                <a:endParaRPr lang="de-CH" sz="2400" dirty="0" err="1">
                  <a:solidFill>
                    <a:srgbClr val="000000"/>
                  </a:solidFill>
                  <a:latin typeface="Calibri"/>
                </a:endParaRPr>
              </a:p>
            </p:txBody>
          </p:sp>
          <p:sp>
            <p:nvSpPr>
              <p:cNvPr id="38" name="TextBox 37">
                <a:extLst>
                  <a:ext uri="{FF2B5EF4-FFF2-40B4-BE49-F238E27FC236}">
                    <a16:creationId xmlns:a16="http://schemas.microsoft.com/office/drawing/2014/main" id="{C0517ABF-C5D3-C7E5-5AB0-E701EDBE9471}"/>
                  </a:ext>
                </a:extLst>
              </p:cNvPr>
              <p:cNvSpPr txBox="1"/>
              <p:nvPr/>
            </p:nvSpPr>
            <p:spPr>
              <a:xfrm rot="2301370">
                <a:off x="4985381" y="5577039"/>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sp>
            <p:nvSpPr>
              <p:cNvPr id="39" name="Rounded Rectangle 7">
                <a:extLst>
                  <a:ext uri="{FF2B5EF4-FFF2-40B4-BE49-F238E27FC236}">
                    <a16:creationId xmlns:a16="http://schemas.microsoft.com/office/drawing/2014/main" id="{2D5CB100-BD5A-E489-5CA0-12511D9A903C}"/>
                  </a:ext>
                </a:extLst>
              </p:cNvPr>
              <p:cNvSpPr/>
              <p:nvPr/>
            </p:nvSpPr>
            <p:spPr bwMode="auto">
              <a:xfrm rot="3300000">
                <a:off x="4249616" y="5521901"/>
                <a:ext cx="716275" cy="4178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a:latin typeface="Times" charset="0"/>
                  </a:rPr>
                  <a:t>GPD</a:t>
                </a:r>
                <a:endParaRPr lang="de-CH" dirty="0">
                  <a:latin typeface="Times" charset="0"/>
                </a:endParaRPr>
              </a:p>
            </p:txBody>
          </p:sp>
          <p:cxnSp>
            <p:nvCxnSpPr>
              <p:cNvPr id="40" name="直接连接符 59">
                <a:extLst>
                  <a:ext uri="{FF2B5EF4-FFF2-40B4-BE49-F238E27FC236}">
                    <a16:creationId xmlns:a16="http://schemas.microsoft.com/office/drawing/2014/main" id="{86B98046-1EF1-0AD6-0859-68BEADE1E214}"/>
                  </a:ext>
                </a:extLst>
              </p:cNvPr>
              <p:cNvCxnSpPr>
                <a:cxnSpLocks/>
              </p:cNvCxnSpPr>
              <p:nvPr/>
            </p:nvCxnSpPr>
            <p:spPr>
              <a:xfrm rot="3900000">
                <a:off x="5408280" y="5515654"/>
                <a:ext cx="1176128"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Rounded Rectangle 87">
                <a:extLst>
                  <a:ext uri="{FF2B5EF4-FFF2-40B4-BE49-F238E27FC236}">
                    <a16:creationId xmlns:a16="http://schemas.microsoft.com/office/drawing/2014/main" id="{1C626BDE-D667-7E98-2C8C-F227EAAFAE5B}"/>
                  </a:ext>
                </a:extLst>
              </p:cNvPr>
              <p:cNvSpPr/>
              <p:nvPr/>
            </p:nvSpPr>
            <p:spPr bwMode="auto">
              <a:xfrm rot="20100000">
                <a:off x="5718850" y="5948184"/>
                <a:ext cx="1072784" cy="41780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spcBef>
                    <a:spcPct val="0"/>
                  </a:spcBef>
                </a:pPr>
                <a:r>
                  <a:rPr lang="en-US" dirty="0" err="1">
                    <a:latin typeface="Times" charset="0"/>
                  </a:rPr>
                  <a:t>muEDM</a:t>
                </a:r>
                <a:endParaRPr lang="de-CH" dirty="0">
                  <a:latin typeface="Times" charset="0"/>
                </a:endParaRPr>
              </a:p>
            </p:txBody>
          </p:sp>
          <p:sp>
            <p:nvSpPr>
              <p:cNvPr id="42" name="TextBox 41">
                <a:extLst>
                  <a:ext uri="{FF2B5EF4-FFF2-40B4-BE49-F238E27FC236}">
                    <a16:creationId xmlns:a16="http://schemas.microsoft.com/office/drawing/2014/main" id="{2FB94589-A7A9-FBD0-D310-5B61DF98B9D7}"/>
                  </a:ext>
                </a:extLst>
              </p:cNvPr>
              <p:cNvSpPr txBox="1"/>
              <p:nvPr/>
            </p:nvSpPr>
            <p:spPr>
              <a:xfrm rot="20574802">
                <a:off x="5655884" y="5536334"/>
                <a:ext cx="532469" cy="422411"/>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2133" dirty="0">
                    <a:solidFill>
                      <a:srgbClr val="000000"/>
                    </a:solidFill>
                    <a:latin typeface="Calibri"/>
                  </a:rPr>
                  <a:t>40°</a:t>
                </a:r>
                <a:endParaRPr lang="de-CH" sz="2133" dirty="0" err="1">
                  <a:solidFill>
                    <a:srgbClr val="000000"/>
                  </a:solidFill>
                  <a:latin typeface="Calibri"/>
                </a:endParaRPr>
              </a:p>
            </p:txBody>
          </p:sp>
        </p:grpSp>
        <p:sp>
          <p:nvSpPr>
            <p:cNvPr id="44" name="图形 11" descr="上一步 纯色填充">
              <a:extLst>
                <a:ext uri="{FF2B5EF4-FFF2-40B4-BE49-F238E27FC236}">
                  <a16:creationId xmlns:a16="http://schemas.microsoft.com/office/drawing/2014/main" id="{3B4367A9-389B-56DC-A90E-0AF6314B035E}"/>
                </a:ext>
              </a:extLst>
            </p:cNvPr>
            <p:cNvSpPr/>
            <p:nvPr/>
          </p:nvSpPr>
          <p:spPr>
            <a:xfrm rot="17643009">
              <a:off x="4937179" y="4270707"/>
              <a:ext cx="633391" cy="411767"/>
            </a:xfrm>
            <a:custGeom>
              <a:avLst/>
              <a:gdLst>
                <a:gd name="connsiteX0" fmla="*/ 0 w 762000"/>
                <a:gd name="connsiteY0" fmla="*/ 228600 h 561975"/>
                <a:gd name="connsiteX1" fmla="*/ 272415 w 762000"/>
                <a:gd name="connsiteY1" fmla="*/ 0 h 561975"/>
                <a:gd name="connsiteX2" fmla="*/ 272415 w 762000"/>
                <a:gd name="connsiteY2" fmla="*/ 133350 h 561975"/>
                <a:gd name="connsiteX3" fmla="*/ 762000 w 762000"/>
                <a:gd name="connsiteY3" fmla="*/ 561975 h 561975"/>
                <a:gd name="connsiteX4" fmla="*/ 272415 w 762000"/>
                <a:gd name="connsiteY4" fmla="*/ 333375 h 561975"/>
                <a:gd name="connsiteX5" fmla="*/ 272415 w 762000"/>
                <a:gd name="connsiteY5" fmla="*/ 457200 h 561975"/>
                <a:gd name="connsiteX6" fmla="*/ 0 w 762000"/>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561975">
                  <a:moveTo>
                    <a:pt x="0" y="228600"/>
                  </a:moveTo>
                  <a:lnTo>
                    <a:pt x="272415" y="0"/>
                  </a:lnTo>
                  <a:lnTo>
                    <a:pt x="272415" y="133350"/>
                  </a:lnTo>
                  <a:cubicBezTo>
                    <a:pt x="690563" y="137160"/>
                    <a:pt x="762000" y="561975"/>
                    <a:pt x="762000" y="561975"/>
                  </a:cubicBezTo>
                  <a:cubicBezTo>
                    <a:pt x="762000" y="561975"/>
                    <a:pt x="606743" y="336233"/>
                    <a:pt x="272415" y="333375"/>
                  </a:cubicBezTo>
                  <a:lnTo>
                    <a:pt x="272415" y="457200"/>
                  </a:lnTo>
                  <a:lnTo>
                    <a:pt x="0" y="228600"/>
                  </a:lnTo>
                  <a:close/>
                </a:path>
              </a:pathLst>
            </a:custGeom>
            <a:solidFill>
              <a:srgbClr val="FF0000"/>
            </a:solidFill>
            <a:ln w="9525" cap="flat">
              <a:solidFill>
                <a:srgbClr val="FF0000"/>
              </a:solidFill>
              <a:prstDash val="solid"/>
              <a:miter/>
            </a:ln>
          </p:spPr>
          <p:txBody>
            <a:bodyPr rtlCol="0" anchor="ctr"/>
            <a:lstStyle/>
            <a:p>
              <a:r>
                <a:rPr lang="en-US" altLang="zh-CN" sz="2133" dirty="0">
                  <a:latin typeface="Calibri" panose="020F0502020204030204" pitchFamily="34" charset="0"/>
                  <a:cs typeface="Calibri" panose="020F0502020204030204" pitchFamily="34" charset="0"/>
                </a:rPr>
                <a:t>40°</a:t>
              </a:r>
              <a:endParaRPr lang="zh-CN" altLang="en-US" sz="2133" dirty="0">
                <a:latin typeface="Calibri" panose="020F0502020204030204" pitchFamily="34" charset="0"/>
                <a:cs typeface="Calibri" panose="020F0502020204030204" pitchFamily="34" charset="0"/>
              </a:endParaRPr>
            </a:p>
          </p:txBody>
        </p:sp>
      </p:grpSp>
      <p:sp>
        <p:nvSpPr>
          <p:cNvPr id="4" name="TextBox 3">
            <a:extLst>
              <a:ext uri="{FF2B5EF4-FFF2-40B4-BE49-F238E27FC236}">
                <a16:creationId xmlns:a16="http://schemas.microsoft.com/office/drawing/2014/main" id="{16F0A0C5-6FCB-DBA0-A92F-F14F214F436C}"/>
              </a:ext>
            </a:extLst>
          </p:cNvPr>
          <p:cNvSpPr txBox="1"/>
          <p:nvPr/>
        </p:nvSpPr>
        <p:spPr>
          <a:xfrm>
            <a:off x="107671" y="6520576"/>
            <a:ext cx="1906425" cy="294637"/>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de-CH" sz="1800" dirty="0" err="1">
                <a:solidFill>
                  <a:srgbClr val="000000"/>
                </a:solidFill>
                <a:latin typeface="Humanst521 Lt BT" panose="020B0402020204020304" pitchFamily="34" charset="0"/>
              </a:rPr>
              <a:t>Courtesy</a:t>
            </a:r>
            <a:r>
              <a:rPr lang="de-CH" sz="1800" dirty="0">
                <a:solidFill>
                  <a:srgbClr val="000000"/>
                </a:solidFill>
                <a:latin typeface="Humanst521 Lt BT" panose="020B0402020204020304" pitchFamily="34" charset="0"/>
              </a:rPr>
              <a:t> C. Cong</a:t>
            </a:r>
          </a:p>
        </p:txBody>
      </p:sp>
    </p:spTree>
    <p:extLst>
      <p:ext uri="{BB962C8B-B14F-4D97-AF65-F5344CB8AC3E}">
        <p14:creationId xmlns:p14="http://schemas.microsoft.com/office/powerpoint/2010/main" val="246413967"/>
      </p:ext>
    </p:extLst>
  </p:cSld>
  <p:clrMapOvr>
    <a:masterClrMapping/>
  </p:clrMapOvr>
  <p:transition spd="med"/>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none" lIns="0" tIns="0" rIns="0" bIns="0" rtlCol="0">
        <a:noAutofit/>
      </a:bodyPr>
      <a:lstStyle>
        <a:defPPr eaLnBrk="1" hangingPunct="1">
          <a:lnSpc>
            <a:spcPct val="110000"/>
          </a:lnSpc>
          <a:spcBef>
            <a:spcPct val="0"/>
          </a:spcBef>
          <a:buClr>
            <a:srgbClr val="000000"/>
          </a:buClr>
          <a:defRPr sz="1800" dirty="0" smtClean="0">
            <a:solidFill>
              <a:srgbClr val="000000"/>
            </a:solidFill>
            <a:latin typeface="Humanst521 Lt BT" panose="020B0402020204020304" pitchFamily="34" charset="0"/>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extLst>
    <a:ext uri="{05A4C25C-085E-4340-85A3-A5531E510DB2}">
      <thm15:themeFamily xmlns:thm15="http://schemas.microsoft.com/office/thememl/2012/main" name="Presentation2" id="{4F0D116D-BA67-4379-923D-094A3B13A4E4}" vid="{CE61E6D3-71A7-4AD4-80AC-F619466C1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themeOverride>
</file>

<file path=ppt/theme/themeOverride2.xml><?xml version="1.0" encoding="utf-8"?>
<a:themeOverride xmlns:a="http://schemas.openxmlformats.org/drawingml/2006/main">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themeOverride>
</file>

<file path=docProps/app.xml><?xml version="1.0" encoding="utf-8"?>
<Properties xmlns="http://schemas.openxmlformats.org/officeDocument/2006/extended-properties" xmlns:vt="http://schemas.openxmlformats.org/officeDocument/2006/docPropsVTypes">
  <Template>PSchmidt-Wellenburg_Search for a muon EDM_MPP23</Template>
  <TotalTime>0</TotalTime>
  <Words>2575</Words>
  <Application>Microsoft Office PowerPoint</Application>
  <PresentationFormat>Widescreen</PresentationFormat>
  <Paragraphs>427</Paragraphs>
  <Slides>26</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Arial</vt:lpstr>
      <vt:lpstr>Arial Narrow</vt:lpstr>
      <vt:lpstr>Book Antiqua</vt:lpstr>
      <vt:lpstr>Calibri</vt:lpstr>
      <vt:lpstr>Cambria Math</vt:lpstr>
      <vt:lpstr>Consolas</vt:lpstr>
      <vt:lpstr>Courier New</vt:lpstr>
      <vt:lpstr>Georgia</vt:lpstr>
      <vt:lpstr>Humanst521 BT</vt:lpstr>
      <vt:lpstr>Humanst521 Lt BT</vt:lpstr>
      <vt:lpstr>Rockwell</vt:lpstr>
      <vt:lpstr>Sitka Small</vt:lpstr>
      <vt:lpstr>Symbol</vt:lpstr>
      <vt:lpstr>Tahoma</vt:lpstr>
      <vt:lpstr>Times</vt:lpstr>
      <vt:lpstr>Times New Roman</vt:lpstr>
      <vt:lpstr>PSI-Powerpoint-Master Calibri V2</vt:lpstr>
      <vt:lpstr>muE1 simulations – from pion to muon</vt:lpstr>
      <vt:lpstr>A search for a μEDM at PSI</vt:lpstr>
      <vt:lpstr>Why muE1?  For higher sensitivity to EDM!</vt:lpstr>
      <vt:lpstr>Going from phase I to phase II</vt:lpstr>
      <vt:lpstr>Current status of μE1</vt:lpstr>
      <vt:lpstr>Current status of μE1</vt:lpstr>
      <vt:lpstr>Current status of μE1</vt:lpstr>
      <vt:lpstr>Beam envelope calculation of μE1 with new layout</vt:lpstr>
      <vt:lpstr>Beam envelope calculation of μE1 with new layout</vt:lpstr>
      <vt:lpstr>Beam envelope calculation of μE1 with new layout</vt:lpstr>
      <vt:lpstr>Beam envelope calculation of μE1 with new layout</vt:lpstr>
      <vt:lpstr>Transport results comparison</vt:lpstr>
      <vt:lpstr>Beam envelope calculation of μE1 with new layout</vt:lpstr>
      <vt:lpstr>Beam envelope calculation of μE1 with new layout</vt:lpstr>
      <vt:lpstr>Beam envelope calculation of μE1 with new layout</vt:lpstr>
      <vt:lpstr>muE1 in G4beamline</vt:lpstr>
      <vt:lpstr>ToF study</vt:lpstr>
      <vt:lpstr>ToF study</vt:lpstr>
      <vt:lpstr>ToF study</vt:lpstr>
      <vt:lpstr>ToF study</vt:lpstr>
      <vt:lpstr>PowerPoint Presentation</vt:lpstr>
      <vt:lpstr>100 MeV/c</vt:lpstr>
      <vt:lpstr>Full simulation for muons @ 125 MeV/c </vt:lpstr>
      <vt:lpstr>Full simulation for muons @ 125 MeV/c </vt:lpstr>
      <vt:lpstr>muE1 muon phase space after solenoid?</vt:lpstr>
      <vt:lpstr>Outlook  </vt:lpstr>
    </vt:vector>
  </TitlesOfParts>
  <Company>Paul Scherrer 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muE1 in G4beamline</dc:title>
  <dc:creator>Schmidt-Wellenburg Philipp</dc:creator>
  <cp:lastModifiedBy>Schmidt-Wellenburg Philipp</cp:lastModifiedBy>
  <cp:revision>20</cp:revision>
  <dcterms:created xsi:type="dcterms:W3CDTF">2024-02-22T13:38:56Z</dcterms:created>
  <dcterms:modified xsi:type="dcterms:W3CDTF">2024-04-10T12:52:30Z</dcterms:modified>
</cp:coreProperties>
</file>