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5"/>
  </p:notesMasterIdLst>
  <p:sldIdLst>
    <p:sldId id="260" r:id="rId2"/>
    <p:sldId id="267" r:id="rId3"/>
    <p:sldId id="268" r:id="rId4"/>
    <p:sldId id="269" r:id="rId5"/>
    <p:sldId id="271" r:id="rId6"/>
    <p:sldId id="274" r:id="rId7"/>
    <p:sldId id="270" r:id="rId8"/>
    <p:sldId id="277" r:id="rId9"/>
    <p:sldId id="278" r:id="rId10"/>
    <p:sldId id="272" r:id="rId11"/>
    <p:sldId id="279" r:id="rId12"/>
    <p:sldId id="273" r:id="rId13"/>
    <p:sldId id="275" r:id="rId14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6807" autoAdjust="0"/>
  </p:normalViewPr>
  <p:slideViewPr>
    <p:cSldViewPr snapToGrid="0">
      <p:cViewPr varScale="1">
        <p:scale>
          <a:sx n="137" d="100"/>
          <a:sy n="137" d="100"/>
        </p:scale>
        <p:origin x="288" y="102"/>
      </p:cViewPr>
      <p:guideLst>
        <p:guide orient="horz" pos="1620"/>
        <p:guide pos="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03.04.2024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4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68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2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36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20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04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88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72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374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17231" y="2714625"/>
            <a:ext cx="8928344" cy="203120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master,</a:t>
            </a:r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65443" y="1445896"/>
            <a:ext cx="8524557" cy="28511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600" b="1"/>
            </a:lvl1pPr>
            <a:lvl2pPr marL="355600" indent="0">
              <a:buFont typeface="Arial" panose="020B0604020202020204" pitchFamily="34" charset="0"/>
              <a:buNone/>
              <a:defRPr sz="2600" b="1"/>
            </a:lvl2pPr>
            <a:lvl3pPr marL="717550" indent="0">
              <a:buFont typeface="Arial" panose="020B0604020202020204" pitchFamily="34" charset="0"/>
              <a:buNone/>
              <a:defRPr sz="2600" b="1"/>
            </a:lvl3pPr>
            <a:lvl4pPr marL="1073150" indent="0">
              <a:buFont typeface="Arial" panose="020B0604020202020204" pitchFamily="34" charset="0"/>
              <a:buNone/>
              <a:defRPr sz="2600" b="1"/>
            </a:lvl4pPr>
            <a:lvl5pPr marL="1435100" indent="0">
              <a:buFont typeface="Arial" panose="020B0604020202020204" pitchFamily="34" charset="0"/>
              <a:buNone/>
              <a:defRPr sz="2600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endParaRPr lang="de-DE" dirty="0"/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80675" y="1979930"/>
            <a:ext cx="8515675" cy="5099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 i="0" baseline="0"/>
            </a:lvl1pPr>
            <a:lvl2pPr marL="355600" indent="0">
              <a:buFont typeface="Arial" panose="020B0604020202020204" pitchFamily="34" charset="0"/>
              <a:buNone/>
              <a:defRPr sz="1800" b="1" i="0"/>
            </a:lvl2pPr>
            <a:lvl3pPr marL="717550" indent="0">
              <a:buFont typeface="Arial" panose="020B0604020202020204" pitchFamily="34" charset="0"/>
              <a:buNone/>
              <a:defRPr sz="1800" b="1" i="0"/>
            </a:lvl3pPr>
            <a:lvl4pPr marL="1073150" indent="0">
              <a:buFont typeface="Arial" panose="020B0604020202020204" pitchFamily="34" charset="0"/>
              <a:buNone/>
              <a:defRPr sz="1800" b="1" i="0"/>
            </a:lvl4pPr>
            <a:lvl5pPr marL="1435100" indent="0">
              <a:buFont typeface="Arial" panose="020B0604020202020204" pitchFamily="34" charset="0"/>
              <a:buNone/>
              <a:defRPr sz="1800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00" y="4895776"/>
            <a:ext cx="3606670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825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18375" y="4826105"/>
            <a:ext cx="172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1600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1621550" cy="751280"/>
          </a:xfrm>
          <a:prstGeom prst="rect">
            <a:avLst/>
          </a:prstGeom>
        </p:spPr>
      </p:pic>
      <p:pic>
        <p:nvPicPr>
          <p:cNvPr id="16" name="Picture 19" descr="Logo-alone - III"/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43" y="526069"/>
            <a:ext cx="907370" cy="43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24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EF9F2463-8150-4DAA-877D-A146C8C8C60A}" type="datetime1">
              <a:rPr lang="de-DE" smtClean="0"/>
              <a:t>03.04.2024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7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1640" y="1188000"/>
            <a:ext cx="4882310" cy="320914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 marL="1076612" indent="0">
              <a:buNone/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0051" y="1188001"/>
            <a:ext cx="3178969" cy="3209146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224C4683-D191-47F3-8302-BB2B36B1C86A}" type="datetime1">
              <a:rPr lang="de-DE" smtClean="0"/>
              <a:t>03.04.2024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20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43915" y="468662"/>
            <a:ext cx="5471285" cy="3112861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5E89BE91-4B1C-4025-AE57-60317864A3F3}" type="datetime1">
              <a:rPr lang="de-DE" smtClean="0"/>
              <a:t>03.04.2024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3914" y="3628492"/>
            <a:ext cx="5468677" cy="42521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46522" y="4099062"/>
            <a:ext cx="5468677" cy="57736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436743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00050" y="1068308"/>
            <a:ext cx="8343900" cy="351266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3AD15D93-083F-4B89-951E-D5F35A1BBEC8}" type="datetime1">
              <a:rPr lang="de-DE" smtClean="0"/>
              <a:t>03.04.2024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70387" y="273928"/>
            <a:ext cx="1971675" cy="4360224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01940" y="273928"/>
            <a:ext cx="6225572" cy="436022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90C3E158-F33A-4782-AFB5-03A3FD6F0AB2}" type="datetime1">
              <a:rPr lang="de-DE" smtClean="0"/>
              <a:t>03.04.2024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6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050" y="1188000"/>
            <a:ext cx="8343900" cy="33658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16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0A9BFA6A-9A63-4E2D-92C0-C77BFA750EDB}" type="datetime1">
              <a:rPr lang="de-DE" noProof="0" smtClean="0"/>
              <a:t>03.04.2024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9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0050" y="1188000"/>
            <a:ext cx="4114800" cy="344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188000"/>
            <a:ext cx="4114799" cy="344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43A9179C-E631-47AA-B9CB-ABFD8F596650}" type="datetime1">
              <a:rPr lang="de-DE" smtClean="0"/>
              <a:t>03.04.2024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8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5819" y="1188720"/>
            <a:ext cx="4100831" cy="3459481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00050" y="1188000"/>
            <a:ext cx="4114800" cy="344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43A9179C-E631-47AA-B9CB-ABFD8F596650}" type="datetime1">
              <a:rPr lang="de-DE" smtClean="0"/>
              <a:t>03.04.2024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1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0050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0050" y="1937441"/>
            <a:ext cx="4098132" cy="27062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18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818" y="1937441"/>
            <a:ext cx="4098132" cy="27062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88C61DB6-D53F-456D-8864-56CE29C6E6BA}" type="datetime1">
              <a:rPr lang="de-DE" smtClean="0"/>
              <a:t>03.04.2024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4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5819" y="1943101"/>
            <a:ext cx="4100831" cy="2705099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0050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00050" y="1937441"/>
            <a:ext cx="4098132" cy="27062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18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88C61DB6-D53F-456D-8864-56CE29C6E6BA}" type="datetime1">
              <a:rPr lang="de-DE" smtClean="0"/>
              <a:t>03.04.2024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4747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0A1BF2A7-198D-4BCD-8375-CAC66677F609}" type="datetime1">
              <a:rPr lang="de-DE" smtClean="0"/>
              <a:t>03.04.2024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328420"/>
            <a:ext cx="9144000" cy="3304540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96995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0A1BF2A7-198D-4BCD-8375-CAC66677F609}" type="datetime1">
              <a:rPr lang="de-DE" smtClean="0"/>
              <a:t>03.04.2024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4652492"/>
            <a:ext cx="914400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328419"/>
            <a:ext cx="9144000" cy="34197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367106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/>
          <a:lstStyle/>
          <a:p>
            <a:fld id="{0A1BF2A7-198D-4BCD-8375-CAC66677F609}" type="datetime1">
              <a:rPr lang="de-DE" smtClean="0"/>
              <a:t>03.04.2024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6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000" y="1187341"/>
            <a:ext cx="8351999" cy="3393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07947" y="4741374"/>
            <a:ext cx="8928107" cy="745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331200"/>
            <a:ext cx="1079999" cy="500374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D440409C-9897-4940-8DB3-931E759C1E19}" type="datetime3">
              <a:rPr lang="en-US" smtClean="0"/>
              <a:pPr/>
              <a:t>3 April 2024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1700330" y="4748824"/>
            <a:ext cx="3681295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900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4786994" y="4741374"/>
            <a:ext cx="3245053" cy="40371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900" dirty="0" err="1"/>
              <a:t>Institut</a:t>
            </a:r>
            <a:r>
              <a:rPr lang="en-US" altLang="de-DE" sz="900" dirty="0"/>
              <a:t> </a:t>
            </a:r>
            <a:r>
              <a:rPr lang="en-US" altLang="de-DE" sz="900" dirty="0" err="1"/>
              <a:t>für</a:t>
            </a:r>
            <a:r>
              <a:rPr lang="en-US" altLang="de-DE" sz="900" dirty="0"/>
              <a:t> </a:t>
            </a:r>
            <a:r>
              <a:rPr lang="en-US" altLang="de-DE" sz="900" dirty="0" err="1"/>
              <a:t>Hochleistungsimpuls</a:t>
            </a:r>
            <a:r>
              <a:rPr lang="en-US" altLang="de-DE" sz="900" dirty="0"/>
              <a:t>- </a:t>
            </a:r>
            <a:br>
              <a:rPr lang="en-US" altLang="de-DE" sz="900" dirty="0"/>
            </a:br>
            <a:r>
              <a:rPr lang="en-US" altLang="de-DE" sz="900" dirty="0"/>
              <a:t>und </a:t>
            </a:r>
            <a:r>
              <a:rPr lang="en-US" altLang="de-DE" sz="900" dirty="0" err="1"/>
              <a:t>Mikrowellentechnik</a:t>
            </a:r>
            <a:r>
              <a:rPr lang="en-US" altLang="de-DE" sz="900" dirty="0"/>
              <a:t> (IHM)</a:t>
            </a:r>
          </a:p>
        </p:txBody>
      </p:sp>
      <p:pic>
        <p:nvPicPr>
          <p:cNvPr id="11" name="Picture 13" descr="Logo-alone - III"/>
          <p:cNvPicPr>
            <a:picLocks noChangeAspect="1" noChangeArrowheads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674" y="4812018"/>
            <a:ext cx="5683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3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87" r:id="rId4"/>
    <p:sldLayoutId id="2147483678" r:id="rId5"/>
    <p:sldLayoutId id="2147483686" r:id="rId6"/>
    <p:sldLayoutId id="2147483688" r:id="rId7"/>
    <p:sldLayoutId id="2147483689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lang="en-US" sz="2400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03652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0423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7194" indent="-198888" algn="l" defTabSz="67407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729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500" indent="-198888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8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00" userDrawn="1">
          <p15:clr>
            <a:srgbClr val="F26B43"/>
          </p15:clr>
        </p15:guide>
        <p15:guide id="3" orient="horz" pos="464" userDrawn="1">
          <p15:clr>
            <a:srgbClr val="F26B43"/>
          </p15:clr>
        </p15:guide>
        <p15:guide id="4" pos="4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i.org/10.1109/PPC47928.2023.10310979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err="1"/>
              <a:t>Developement</a:t>
            </a:r>
            <a:r>
              <a:rPr lang="de-DE" dirty="0"/>
              <a:t> </a:t>
            </a:r>
            <a:r>
              <a:rPr lang="de-DE" dirty="0" err="1"/>
              <a:t>towards</a:t>
            </a:r>
            <a:r>
              <a:rPr lang="de-DE" dirty="0"/>
              <a:t> a High </a:t>
            </a:r>
            <a:r>
              <a:rPr lang="de-DE" dirty="0" err="1"/>
              <a:t>Current</a:t>
            </a:r>
            <a:r>
              <a:rPr lang="de-DE" dirty="0"/>
              <a:t> Pulse Generator Concept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80675" y="1979930"/>
            <a:ext cx="8515675" cy="758825"/>
          </a:xfrm>
        </p:spPr>
        <p:txBody>
          <a:bodyPr>
            <a:normAutofit lnSpcReduction="10000"/>
          </a:bodyPr>
          <a:lstStyle/>
          <a:p>
            <a:r>
              <a:rPr lang="de-DE" dirty="0"/>
              <a:t>Martin Sack, Johannes Alt, Georg Müller		</a:t>
            </a:r>
            <a:r>
              <a:rPr lang="de-DE" b="0" dirty="0"/>
              <a:t>(KIT)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r>
              <a:rPr lang="de-DE" dirty="0"/>
              <a:t>Philipp Schmidt-Wellenburg, Timothy Hume 	</a:t>
            </a:r>
            <a:r>
              <a:rPr lang="de-DE" b="0" dirty="0"/>
              <a:t>(PSI)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EC8A5A5-DE51-436F-8647-0756388FFF6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60388" y="2503988"/>
            <a:ext cx="1827399" cy="243653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634C94A-7603-4F91-B3AB-05BD26447BC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12" y="2787614"/>
            <a:ext cx="3353763" cy="207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58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C7E3041-0CD7-4683-95F9-6F1F892DF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Measurements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stage</a:t>
            </a:r>
            <a:r>
              <a:rPr lang="de-DE" dirty="0"/>
              <a:t> </a:t>
            </a:r>
            <a:r>
              <a:rPr lang="de-DE" dirty="0" err="1"/>
              <a:t>voltage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400V </a:t>
            </a:r>
            <a:r>
              <a:rPr lang="de-DE" dirty="0" err="1"/>
              <a:t>and</a:t>
            </a:r>
            <a:r>
              <a:rPr lang="de-DE" dirty="0"/>
              <a:t> 800V</a:t>
            </a:r>
          </a:p>
          <a:p>
            <a:r>
              <a:rPr lang="de-DE" dirty="0"/>
              <a:t>Pulse </a:t>
            </a:r>
            <a:r>
              <a:rPr lang="de-DE" dirty="0" err="1"/>
              <a:t>shape</a:t>
            </a:r>
            <a:r>
              <a:rPr lang="de-DE" dirty="0"/>
              <a:t>: </a:t>
            </a:r>
            <a:r>
              <a:rPr lang="de-DE" dirty="0" err="1"/>
              <a:t>Exponential</a:t>
            </a:r>
            <a:r>
              <a:rPr lang="de-DE" dirty="0"/>
              <a:t> </a:t>
            </a:r>
            <a:r>
              <a:rPr lang="de-DE" dirty="0" err="1"/>
              <a:t>decay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resistive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(RC </a:t>
            </a:r>
            <a:r>
              <a:rPr lang="de-DE" dirty="0" err="1"/>
              <a:t>circuit</a:t>
            </a:r>
            <a:r>
              <a:rPr lang="de-DE" dirty="0"/>
              <a:t>)</a:t>
            </a:r>
            <a:br>
              <a:rPr lang="de-DE" dirty="0"/>
            </a:b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FFF289E-9E6C-48CD-8FF4-1BC34EEC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03.04.2024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1F1D08-F368-48E2-BB6A-D5F5A274E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10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4E1A3E0-7247-4B7E-8ADC-8F3B5CB2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 Module: Measurement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C8A5A5-DE51-436F-8647-0756388FFF6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2758" y="1602680"/>
            <a:ext cx="2613154" cy="348420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634C94A-7603-4F91-B3AB-05BD26447BC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378" y="1951968"/>
            <a:ext cx="4524776" cy="279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56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448896B2-2FCF-49E5-9948-88F19B626F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2"/>
          <a:stretch/>
        </p:blipFill>
        <p:spPr>
          <a:xfrm>
            <a:off x="396000" y="2304814"/>
            <a:ext cx="4060431" cy="239282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E0556C9-1A71-4521-86C0-F08145C10D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0"/>
          <a:stretch/>
        </p:blipFill>
        <p:spPr>
          <a:xfrm>
            <a:off x="4636431" y="2304814"/>
            <a:ext cx="4060431" cy="2385849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6000" y="923413"/>
            <a:ext cx="8343900" cy="1526621"/>
          </a:xfrm>
        </p:spPr>
        <p:txBody>
          <a:bodyPr>
            <a:normAutofit fontScale="92500" lnSpcReduction="10000"/>
          </a:bodyPr>
          <a:lstStyle/>
          <a:p>
            <a:r>
              <a:rPr lang="de-DE" dirty="0" err="1"/>
              <a:t>Measured</a:t>
            </a:r>
            <a:r>
              <a:rPr lang="de-DE" dirty="0"/>
              <a:t> pulse </a:t>
            </a:r>
            <a:r>
              <a:rPr lang="de-DE" dirty="0" err="1"/>
              <a:t>rise</a:t>
            </a:r>
            <a:r>
              <a:rPr lang="de-DE" dirty="0"/>
              <a:t> time (10% -&gt; 90%):</a:t>
            </a:r>
            <a:br>
              <a:rPr lang="de-DE" dirty="0"/>
            </a:br>
            <a:r>
              <a:rPr lang="de-DE" dirty="0"/>
              <a:t>	3.0 </a:t>
            </a:r>
            <a:r>
              <a:rPr lang="de-DE" dirty="0" err="1"/>
              <a:t>ns</a:t>
            </a:r>
            <a:r>
              <a:rPr lang="de-DE" dirty="0"/>
              <a:t> @ 400 V</a:t>
            </a:r>
            <a:br>
              <a:rPr lang="de-DE" dirty="0"/>
            </a:br>
            <a:r>
              <a:rPr lang="de-DE" dirty="0"/>
              <a:t>	3.8 </a:t>
            </a:r>
            <a:r>
              <a:rPr lang="de-DE" dirty="0" err="1"/>
              <a:t>ns</a:t>
            </a:r>
            <a:r>
              <a:rPr lang="de-DE" dirty="0"/>
              <a:t> @ 800 V</a:t>
            </a:r>
          </a:p>
          <a:p>
            <a:r>
              <a:rPr lang="de-DE" dirty="0" err="1"/>
              <a:t>Measured</a:t>
            </a:r>
            <a:r>
              <a:rPr lang="de-DE" dirty="0"/>
              <a:t> pulse </a:t>
            </a:r>
            <a:r>
              <a:rPr lang="de-DE" dirty="0" err="1"/>
              <a:t>parameters</a:t>
            </a:r>
            <a:r>
              <a:rPr lang="de-DE" dirty="0"/>
              <a:t> </a:t>
            </a:r>
            <a:r>
              <a:rPr lang="de-DE" dirty="0" err="1"/>
              <a:t>match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simulation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lang="de-DE" dirty="0"/>
          </a:p>
          <a:p>
            <a:r>
              <a:rPr lang="de-DE" dirty="0"/>
              <a:t>Circuit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includes</a:t>
            </a:r>
            <a:r>
              <a:rPr lang="de-DE" dirty="0"/>
              <a:t> </a:t>
            </a:r>
            <a:r>
              <a:rPr lang="de-DE" dirty="0" err="1"/>
              <a:t>estimated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rise</a:t>
            </a:r>
            <a:r>
              <a:rPr lang="de-DE" dirty="0"/>
              <a:t> time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switch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circuit</a:t>
            </a:r>
            <a:r>
              <a:rPr lang="de-DE" dirty="0"/>
              <a:t> </a:t>
            </a:r>
            <a:r>
              <a:rPr lang="de-DE" dirty="0" err="1"/>
              <a:t>inductance</a:t>
            </a:r>
            <a:r>
              <a:rPr lang="de-DE" dirty="0"/>
              <a:t> (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parameters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 smtClean="0"/>
              <a:t>investigation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03.04.2024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11</a:t>
            </a:fld>
            <a:endParaRPr lang="en-US" noProof="0"/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E4E1A3E0-7247-4B7E-8ADC-8F3B5CB2D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33424"/>
            <a:ext cx="6869178" cy="575989"/>
          </a:xfrm>
        </p:spPr>
        <p:txBody>
          <a:bodyPr/>
          <a:lstStyle/>
          <a:p>
            <a:r>
              <a:rPr lang="de-DE" dirty="0"/>
              <a:t>Test Module: Measurement</a:t>
            </a:r>
          </a:p>
        </p:txBody>
      </p:sp>
    </p:spTree>
    <p:extLst>
      <p:ext uri="{BB962C8B-B14F-4D97-AF65-F5344CB8AC3E}">
        <p14:creationId xmlns:p14="http://schemas.microsoft.com/office/powerpoint/2010/main" val="2299216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E116810-3759-4D6F-9F46-B264ACDE7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10" y="813477"/>
            <a:ext cx="8876573" cy="3365893"/>
          </a:xfrm>
        </p:spPr>
        <p:txBody>
          <a:bodyPr/>
          <a:lstStyle/>
          <a:p>
            <a:r>
              <a:rPr lang="de-DE" dirty="0"/>
              <a:t>Operation </a:t>
            </a:r>
            <a:r>
              <a:rPr lang="de-DE" dirty="0" err="1"/>
              <a:t>with</a:t>
            </a:r>
            <a:r>
              <a:rPr lang="de-DE" dirty="0"/>
              <a:t> non-</a:t>
            </a:r>
            <a:r>
              <a:rPr lang="de-DE" dirty="0" err="1"/>
              <a:t>matched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 err="1"/>
              <a:t>Removing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seven</a:t>
            </a:r>
            <a:r>
              <a:rPr lang="de-DE" dirty="0"/>
              <a:t> 50</a:t>
            </a:r>
            <a:r>
              <a:rPr lang="el-GR" dirty="0"/>
              <a:t>Ω</a:t>
            </a:r>
            <a:r>
              <a:rPr lang="de-DE" dirty="0"/>
              <a:t> </a:t>
            </a:r>
            <a:r>
              <a:rPr lang="de-DE" dirty="0" err="1"/>
              <a:t>resistors</a:t>
            </a:r>
            <a:r>
              <a:rPr lang="de-DE" dirty="0"/>
              <a:t> </a:t>
            </a:r>
            <a:r>
              <a:rPr lang="de-DE" dirty="0" err="1"/>
              <a:t>causes</a:t>
            </a:r>
            <a:r>
              <a:rPr lang="de-DE" dirty="0"/>
              <a:t> </a:t>
            </a:r>
            <a:r>
              <a:rPr lang="de-DE" dirty="0" err="1"/>
              <a:t>travelling</a:t>
            </a:r>
            <a:r>
              <a:rPr lang="de-DE" dirty="0"/>
              <a:t> </a:t>
            </a:r>
            <a:r>
              <a:rPr lang="de-DE" dirty="0" err="1"/>
              <a:t>wave</a:t>
            </a:r>
            <a:r>
              <a:rPr lang="de-DE" dirty="0"/>
              <a:t> </a:t>
            </a:r>
            <a:r>
              <a:rPr lang="de-DE" dirty="0" err="1"/>
              <a:t>oscillations</a:t>
            </a:r>
            <a:endParaRPr lang="de-DE" dirty="0"/>
          </a:p>
          <a:p>
            <a:r>
              <a:rPr lang="de-DE" dirty="0" err="1"/>
              <a:t>Effect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wave</a:t>
            </a:r>
            <a:r>
              <a:rPr lang="de-DE" dirty="0"/>
              <a:t> </a:t>
            </a:r>
            <a:r>
              <a:rPr lang="de-DE" dirty="0" err="1"/>
              <a:t>propagation</a:t>
            </a:r>
            <a:r>
              <a:rPr lang="de-DE" dirty="0"/>
              <a:t> (</a:t>
            </a:r>
            <a:r>
              <a:rPr lang="de-DE" dirty="0" err="1"/>
              <a:t>transmission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)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added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generator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</a:p>
          <a:p>
            <a:r>
              <a:rPr lang="de-DE" dirty="0"/>
              <a:t>Absence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oscillations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matched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verifies</a:t>
            </a:r>
            <a:r>
              <a:rPr lang="de-DE" dirty="0"/>
              <a:t> </a:t>
            </a:r>
            <a:r>
              <a:rPr lang="de-DE" dirty="0" err="1"/>
              <a:t>impedance</a:t>
            </a:r>
            <a:r>
              <a:rPr lang="de-DE" dirty="0"/>
              <a:t> </a:t>
            </a:r>
            <a:r>
              <a:rPr lang="de-DE" dirty="0" err="1"/>
              <a:t>matching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to</a:t>
            </a:r>
            <a:r>
              <a:rPr lang="de-DE" dirty="0"/>
              <a:t> 6.25</a:t>
            </a:r>
            <a:r>
              <a:rPr lang="el-GR" dirty="0"/>
              <a:t> Ω</a:t>
            </a:r>
            <a:r>
              <a:rPr lang="de-DE" dirty="0"/>
              <a:t> (= 50</a:t>
            </a:r>
            <a:r>
              <a:rPr lang="el-GR" dirty="0"/>
              <a:t>Ω </a:t>
            </a:r>
            <a:r>
              <a:rPr lang="de-DE" dirty="0"/>
              <a:t>/8)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22CC40D-F01B-4578-B488-711B7CF99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03.04.2024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88EA41-5F37-4097-834C-1C1C8612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12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37BF700-18CD-4D3C-A936-C4EFEBE8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99" y="79861"/>
            <a:ext cx="7307705" cy="575989"/>
          </a:xfrm>
        </p:spPr>
        <p:txBody>
          <a:bodyPr/>
          <a:lstStyle/>
          <a:p>
            <a:r>
              <a:rPr lang="de-DE" dirty="0"/>
              <a:t>Test Module: </a:t>
            </a:r>
            <a:r>
              <a:rPr lang="de-DE" dirty="0" err="1"/>
              <a:t>Travelling</a:t>
            </a:r>
            <a:r>
              <a:rPr lang="de-DE" dirty="0"/>
              <a:t> </a:t>
            </a:r>
            <a:r>
              <a:rPr lang="de-DE" dirty="0" err="1"/>
              <a:t>wave</a:t>
            </a:r>
            <a:r>
              <a:rPr lang="de-DE" dirty="0"/>
              <a:t> </a:t>
            </a:r>
            <a:r>
              <a:rPr lang="de-DE" dirty="0" err="1"/>
              <a:t>Oscillations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97B94D0-8236-420F-AFE0-D5C95B35D3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9" b="6361"/>
          <a:stretch/>
        </p:blipFill>
        <p:spPr>
          <a:xfrm rot="10800000">
            <a:off x="627234" y="2682698"/>
            <a:ext cx="3074459" cy="198236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663B52E-BB52-4C82-8EAC-E81F3B3B33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" b="3325"/>
          <a:stretch/>
        </p:blipFill>
        <p:spPr>
          <a:xfrm>
            <a:off x="4761553" y="2598937"/>
            <a:ext cx="3730413" cy="214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70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B3F1CC2-DA52-4D7D-8951-1FAC0FAF1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dirty="0" err="1"/>
              <a:t>detailed</a:t>
            </a:r>
            <a:r>
              <a:rPr lang="de-DE" dirty="0"/>
              <a:t> </a:t>
            </a:r>
            <a:r>
              <a:rPr lang="de-DE" dirty="0" err="1"/>
              <a:t>modelling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pulse </a:t>
            </a:r>
            <a:r>
              <a:rPr lang="de-DE" dirty="0" err="1"/>
              <a:t>generator</a:t>
            </a:r>
            <a:r>
              <a:rPr lang="de-DE" dirty="0"/>
              <a:t> </a:t>
            </a:r>
            <a:r>
              <a:rPr lang="de-DE" dirty="0" err="1"/>
              <a:t>module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experiments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(e.g. </a:t>
            </a:r>
            <a:r>
              <a:rPr lang="de-DE" dirty="0" err="1"/>
              <a:t>effects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travelling</a:t>
            </a:r>
            <a:r>
              <a:rPr lang="de-DE" dirty="0"/>
              <a:t> </a:t>
            </a:r>
            <a:r>
              <a:rPr lang="de-DE" dirty="0" err="1"/>
              <a:t>waves</a:t>
            </a:r>
            <a:r>
              <a:rPr lang="de-DE" dirty="0"/>
              <a:t>)</a:t>
            </a:r>
          </a:p>
          <a:p>
            <a:r>
              <a:rPr lang="de-DE" dirty="0" err="1"/>
              <a:t>Measurements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simulations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validation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de-DE" dirty="0"/>
          </a:p>
          <a:p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generator</a:t>
            </a:r>
            <a:r>
              <a:rPr lang="de-DE" dirty="0"/>
              <a:t> </a:t>
            </a:r>
            <a:r>
              <a:rPr lang="de-DE" dirty="0" err="1"/>
              <a:t>topology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simulations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endParaRPr lang="de-DE" dirty="0"/>
          </a:p>
          <a:p>
            <a:r>
              <a:rPr lang="de-DE" dirty="0"/>
              <a:t>Generator design</a:t>
            </a:r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0EA3418-5DF6-45F3-8F9C-D5341E75D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03.04.2024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C2A6DD-12C4-43E3-AAB0-2C0CD6E2C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13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774FF97-E68E-478A-95A2-084DA3FAD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Outlook – Next </a:t>
            </a:r>
            <a:r>
              <a:rPr lang="de-DE" dirty="0" err="1"/>
              <a:t>Steps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1857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D9B583C-B35F-4C61-BF36-3F58F4FB7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Pair of two coils,</a:t>
            </a:r>
            <a:br>
              <a:rPr lang="en-US" dirty="0"/>
            </a:br>
            <a:r>
              <a:rPr lang="en-US" dirty="0"/>
              <a:t>each having one turn</a:t>
            </a:r>
          </a:p>
          <a:p>
            <a:r>
              <a:rPr lang="en-US" dirty="0"/>
              <a:t>Each coils set up of four quarter turns</a:t>
            </a:r>
          </a:p>
          <a:p>
            <a:r>
              <a:rPr lang="en-US" dirty="0"/>
              <a:t>Connection between both coils and</a:t>
            </a:r>
            <a:br>
              <a:rPr lang="en-US" dirty="0"/>
            </a:br>
            <a:r>
              <a:rPr lang="en-US" dirty="0"/>
              <a:t>to generator via four coaxial cables</a:t>
            </a:r>
          </a:p>
          <a:p>
            <a:r>
              <a:rPr lang="en-US" dirty="0"/>
              <a:t>Pulse and timing requirements apply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7A8A194-3B57-4F0D-A661-049A01841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03.04.2024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26826E-33B8-4F1C-B224-9F547D24A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6A1E477-C6A2-4BDE-BF79-13BFCEE31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Muon</a:t>
            </a:r>
            <a:r>
              <a:rPr lang="de-DE" dirty="0"/>
              <a:t> Trap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CC3C29A-DEE0-45F8-83FA-11F5FC3B8F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2"/>
          <a:stretch/>
        </p:blipFill>
        <p:spPr>
          <a:xfrm>
            <a:off x="4891305" y="991182"/>
            <a:ext cx="4205322" cy="187976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52990B0-8979-4C1E-B5D6-5A1A1F7956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r="4398"/>
          <a:stretch/>
        </p:blipFill>
        <p:spPr>
          <a:xfrm>
            <a:off x="3378047" y="2989895"/>
            <a:ext cx="5542241" cy="175714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265C0D6-E77D-4D29-A255-5D0567BF546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4" y="3416772"/>
            <a:ext cx="2404877" cy="10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5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6913F63C-FAE8-49BD-86D7-745775C40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77" y="576197"/>
            <a:ext cx="4317071" cy="4006272"/>
          </a:xfr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54871C5-8BDF-49CD-B659-E791062BC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03.04.2024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212626-E0FE-42B8-8BE2-E531111EA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3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535841E-C995-431F-BD71-09532AEBD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12" y="53355"/>
            <a:ext cx="6869178" cy="575989"/>
          </a:xfrm>
        </p:spPr>
        <p:txBody>
          <a:bodyPr/>
          <a:lstStyle/>
          <a:p>
            <a:r>
              <a:rPr lang="de-DE" dirty="0" err="1"/>
              <a:t>Muon</a:t>
            </a:r>
            <a:r>
              <a:rPr lang="de-DE" dirty="0"/>
              <a:t> Trap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E31E793-5D69-4772-A80B-755A4EFA70A4}"/>
              </a:ext>
            </a:extLst>
          </p:cNvPr>
          <p:cNvSpPr/>
          <p:nvPr/>
        </p:nvSpPr>
        <p:spPr>
          <a:xfrm>
            <a:off x="186815" y="2390154"/>
            <a:ext cx="1308193" cy="19489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1E55BC0-5F5A-4B5E-80C9-5A4099D7DB31}"/>
              </a:ext>
            </a:extLst>
          </p:cNvPr>
          <p:cNvCxnSpPr>
            <a:cxnSpLocks/>
          </p:cNvCxnSpPr>
          <p:nvPr/>
        </p:nvCxnSpPr>
        <p:spPr>
          <a:xfrm flipV="1">
            <a:off x="1245376" y="4338394"/>
            <a:ext cx="0" cy="12406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0D247547-CDE4-4255-A546-B72D664F0982}"/>
              </a:ext>
            </a:extLst>
          </p:cNvPr>
          <p:cNvCxnSpPr>
            <a:cxnSpLocks/>
          </p:cNvCxnSpPr>
          <p:nvPr/>
        </p:nvCxnSpPr>
        <p:spPr>
          <a:xfrm flipV="1">
            <a:off x="1250138" y="2247657"/>
            <a:ext cx="1" cy="14179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1057FBB6-A696-47E1-A95F-8718F0B4DB46}"/>
              </a:ext>
            </a:extLst>
          </p:cNvPr>
          <p:cNvSpPr txBox="1"/>
          <p:nvPr/>
        </p:nvSpPr>
        <p:spPr>
          <a:xfrm>
            <a:off x="400398" y="3035893"/>
            <a:ext cx="126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Pulse Generator</a:t>
            </a:r>
          </a:p>
        </p:txBody>
      </p: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4D9B583C-B35F-4C61-BF36-3F58F4FB7440}"/>
              </a:ext>
            </a:extLst>
          </p:cNvPr>
          <p:cNvSpPr txBox="1">
            <a:spLocks/>
          </p:cNvSpPr>
          <p:nvPr/>
        </p:nvSpPr>
        <p:spPr>
          <a:xfrm>
            <a:off x="4964014" y="901912"/>
            <a:ext cx="4084487" cy="39562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Pulse circuit comprises </a:t>
            </a:r>
            <a:br>
              <a:rPr lang="en-US" dirty="0"/>
            </a:br>
            <a:r>
              <a:rPr lang="en-US" dirty="0"/>
              <a:t>	the solenoid, </a:t>
            </a:r>
            <a:br>
              <a:rPr lang="en-US" dirty="0"/>
            </a:br>
            <a:r>
              <a:rPr lang="en-US" dirty="0"/>
              <a:t>	the cable connection, and </a:t>
            </a:r>
            <a:br>
              <a:rPr lang="en-US" dirty="0"/>
            </a:br>
            <a:r>
              <a:rPr lang="en-US" dirty="0"/>
              <a:t>	the pulse generator</a:t>
            </a:r>
          </a:p>
          <a:p>
            <a:r>
              <a:rPr lang="en-US" dirty="0"/>
              <a:t>Circuit model for the solenoid </a:t>
            </a:r>
            <a:br>
              <a:rPr lang="en-US" dirty="0"/>
            </a:br>
            <a:r>
              <a:rPr lang="en-US" dirty="0"/>
              <a:t>including the connecting cables:</a:t>
            </a:r>
          </a:p>
          <a:p>
            <a:pPr lvl="1"/>
            <a:r>
              <a:rPr lang="en-US" dirty="0"/>
              <a:t>Magnetic coupling between the four quarter turns of both coils</a:t>
            </a:r>
          </a:p>
          <a:p>
            <a:pPr lvl="1"/>
            <a:r>
              <a:rPr lang="en-US" dirty="0"/>
              <a:t>Resonant structures of the network require adequate damping elements</a:t>
            </a:r>
          </a:p>
          <a:p>
            <a:pPr lvl="1"/>
            <a:r>
              <a:rPr lang="en-US" dirty="0"/>
              <a:t>Balanced operation with negligible common mode current through the  connecting cables is design goal</a:t>
            </a:r>
          </a:p>
        </p:txBody>
      </p:sp>
    </p:spTree>
    <p:extLst>
      <p:ext uri="{BB962C8B-B14F-4D97-AF65-F5344CB8AC3E}">
        <p14:creationId xmlns:p14="http://schemas.microsoft.com/office/powerpoint/2010/main" val="148408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5838782-C2A8-4D50-9C37-A30215DB4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84" y="703276"/>
            <a:ext cx="8343900" cy="3365893"/>
          </a:xfrm>
        </p:spPr>
        <p:txBody>
          <a:bodyPr/>
          <a:lstStyle/>
          <a:p>
            <a:r>
              <a:rPr lang="de-DE" dirty="0" err="1"/>
              <a:t>Detailed</a:t>
            </a:r>
            <a:r>
              <a:rPr lang="de-DE" dirty="0"/>
              <a:t> </a:t>
            </a:r>
            <a:r>
              <a:rPr lang="de-DE" dirty="0" err="1"/>
              <a:t>circuit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simulations</a:t>
            </a:r>
            <a:endParaRPr lang="de-DE" dirty="0"/>
          </a:p>
          <a:p>
            <a:r>
              <a:rPr lang="de-DE" dirty="0"/>
              <a:t>Pulse </a:t>
            </a:r>
            <a:r>
              <a:rPr lang="de-DE" dirty="0" err="1"/>
              <a:t>generator</a:t>
            </a:r>
            <a:r>
              <a:rPr lang="de-DE" dirty="0"/>
              <a:t> </a:t>
            </a:r>
            <a:r>
              <a:rPr lang="de-DE" dirty="0" err="1"/>
              <a:t>comprises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	</a:t>
            </a:r>
            <a:r>
              <a:rPr lang="de-DE" dirty="0" err="1"/>
              <a:t>Capacitive</a:t>
            </a:r>
            <a:r>
              <a:rPr lang="de-DE" dirty="0"/>
              <a:t> </a:t>
            </a:r>
            <a:r>
              <a:rPr lang="de-DE" dirty="0" err="1"/>
              <a:t>storage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	</a:t>
            </a:r>
            <a:r>
              <a:rPr lang="de-DE" dirty="0" err="1"/>
              <a:t>Damping</a:t>
            </a:r>
            <a:r>
              <a:rPr lang="de-DE" dirty="0"/>
              <a:t> </a:t>
            </a:r>
            <a:r>
              <a:rPr lang="de-DE" dirty="0" err="1"/>
              <a:t>resistors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	Fast </a:t>
            </a:r>
            <a:r>
              <a:rPr lang="de-DE" dirty="0" err="1"/>
              <a:t>closing</a:t>
            </a:r>
            <a:r>
              <a:rPr lang="de-DE" dirty="0"/>
              <a:t> </a:t>
            </a:r>
            <a:r>
              <a:rPr lang="de-DE" dirty="0" err="1"/>
              <a:t>switch</a:t>
            </a:r>
            <a:endParaRPr lang="de-DE" dirty="0"/>
          </a:p>
          <a:p>
            <a:r>
              <a:rPr lang="de-DE" dirty="0"/>
              <a:t>Passive pulse </a:t>
            </a:r>
            <a:r>
              <a:rPr lang="de-DE" dirty="0" err="1"/>
              <a:t>forming</a:t>
            </a:r>
            <a:r>
              <a:rPr lang="de-DE" dirty="0"/>
              <a:t> </a:t>
            </a:r>
            <a:r>
              <a:rPr lang="de-DE" dirty="0" err="1"/>
              <a:t>elements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Switch </a:t>
            </a:r>
            <a:r>
              <a:rPr lang="de-DE" dirty="0" err="1"/>
              <a:t>opens</a:t>
            </a:r>
            <a:r>
              <a:rPr lang="de-DE" dirty="0"/>
              <a:t> after </a:t>
            </a:r>
            <a:r>
              <a:rPr lang="de-DE" dirty="0" err="1"/>
              <a:t>complete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discharge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5BF5495-40DE-48A5-886A-D23415C01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4B42-4854-46D6-B2B4-CF9961837406}" type="datetime1">
              <a:rPr lang="de-DE" noProof="0" smtClean="0"/>
              <a:t>03.04.2024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7F71FF-E6E7-4C51-AFA0-778C4E61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4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9D630F2-A3E5-41B7-99B1-CC6588E48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84" y="87811"/>
            <a:ext cx="6869178" cy="575989"/>
          </a:xfrm>
        </p:spPr>
        <p:txBody>
          <a:bodyPr/>
          <a:lstStyle/>
          <a:p>
            <a:r>
              <a:rPr lang="de-DE" dirty="0"/>
              <a:t>Pulse Generator Design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0380E07-D6E8-4D94-BD96-43625E4CD1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7" b="5827"/>
          <a:stretch/>
        </p:blipFill>
        <p:spPr>
          <a:xfrm>
            <a:off x="542368" y="3364359"/>
            <a:ext cx="2981505" cy="138446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4FD3EFE-FD7C-40F9-B2E3-1C28EF24E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93" y="916625"/>
            <a:ext cx="4573131" cy="383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1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B4B6447-0109-400B-9827-E4FDD91F958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08" y="816394"/>
            <a:ext cx="4094108" cy="2530651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B32F82-51E9-4191-8F63-DD45D41E2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03.04.2024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2375B4-E905-4C42-8059-35E43AC0F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5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1AD7A32-7C2A-4CAF-8B42-358251D8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40405"/>
            <a:ext cx="6869178" cy="575989"/>
          </a:xfrm>
        </p:spPr>
        <p:txBody>
          <a:bodyPr/>
          <a:lstStyle/>
          <a:p>
            <a:r>
              <a:rPr lang="de-DE" dirty="0"/>
              <a:t>Pulse Generator Design: Ideal </a:t>
            </a:r>
            <a:r>
              <a:rPr lang="de-DE" dirty="0" err="1"/>
              <a:t>Conditions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1877038-FA3A-434D-B2FE-F326DC76C1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68" y="3555608"/>
            <a:ext cx="2404877" cy="1041149"/>
          </a:xfrm>
          <a:prstGeom prst="rect">
            <a:avLst/>
          </a:prstGeom>
        </p:spPr>
      </p:pic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788DDCD8-459E-439B-AACC-5D671354ACB2}"/>
              </a:ext>
            </a:extLst>
          </p:cNvPr>
          <p:cNvSpPr txBox="1">
            <a:spLocks/>
          </p:cNvSpPr>
          <p:nvPr/>
        </p:nvSpPr>
        <p:spPr>
          <a:xfrm>
            <a:off x="379184" y="881359"/>
            <a:ext cx="8343900" cy="33658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Simulation results based </a:t>
            </a:r>
            <a:br>
              <a:rPr lang="en-US" dirty="0"/>
            </a:br>
            <a:r>
              <a:rPr lang="en-US" dirty="0"/>
              <a:t>on the assumption of an almost </a:t>
            </a:r>
            <a:br>
              <a:rPr lang="en-US" dirty="0"/>
            </a:br>
            <a:r>
              <a:rPr lang="en-US" dirty="0"/>
              <a:t>ideal pulse generator, i.e. </a:t>
            </a:r>
            <a:br>
              <a:rPr lang="en-US" dirty="0"/>
            </a:br>
            <a:r>
              <a:rPr lang="en-US" dirty="0"/>
              <a:t>without considering e.g.</a:t>
            </a:r>
            <a:br>
              <a:rPr lang="en-US" dirty="0"/>
            </a:br>
            <a:r>
              <a:rPr lang="en-US" dirty="0"/>
              <a:t>	stray inductance,</a:t>
            </a:r>
            <a:br>
              <a:rPr lang="en-US" dirty="0"/>
            </a:br>
            <a:r>
              <a:rPr lang="en-US" dirty="0"/>
              <a:t>	stray capacitance, and</a:t>
            </a:r>
            <a:br>
              <a:rPr lang="en-US" dirty="0"/>
            </a:br>
            <a:r>
              <a:rPr lang="en-US" dirty="0"/>
              <a:t>	effects of travelling waves</a:t>
            </a:r>
          </a:p>
          <a:p>
            <a:r>
              <a:rPr lang="de-DE" dirty="0" err="1"/>
              <a:t>Damping</a:t>
            </a:r>
            <a:r>
              <a:rPr lang="de-DE" dirty="0"/>
              <a:t> </a:t>
            </a:r>
            <a:r>
              <a:rPr lang="de-DE" dirty="0" err="1"/>
              <a:t>resistors</a:t>
            </a:r>
            <a:r>
              <a:rPr lang="de-DE" dirty="0"/>
              <a:t> </a:t>
            </a:r>
            <a:r>
              <a:rPr lang="de-DE" dirty="0" err="1"/>
              <a:t>included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generator</a:t>
            </a:r>
            <a:endParaRPr lang="de-DE" dirty="0"/>
          </a:p>
          <a:p>
            <a:r>
              <a:rPr lang="de-DE" dirty="0"/>
              <a:t>Pulse </a:t>
            </a:r>
            <a:r>
              <a:rPr lang="de-DE" dirty="0" err="1"/>
              <a:t>shape</a:t>
            </a:r>
            <a:r>
              <a:rPr lang="de-DE" dirty="0"/>
              <a:t> </a:t>
            </a:r>
            <a:r>
              <a:rPr lang="de-DE" dirty="0" err="1"/>
              <a:t>meets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endParaRPr lang="de-DE" dirty="0"/>
          </a:p>
          <a:p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B1B50A3-5C63-41AA-8A12-833DD7C2513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284" y="3493789"/>
            <a:ext cx="5777345" cy="125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3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2804AB0-F199-4F1D-9FF1-70E89E4770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974" y="802687"/>
            <a:ext cx="4507026" cy="278588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36F39A2-8592-43FB-9EF3-69EAFC08AD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55" y="3479485"/>
            <a:ext cx="5730845" cy="1244934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88DDCD8-459E-439B-AACC-5D671354A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976508"/>
            <a:ext cx="8343900" cy="3365893"/>
          </a:xfrm>
        </p:spPr>
        <p:txBody>
          <a:bodyPr/>
          <a:lstStyle/>
          <a:p>
            <a:r>
              <a:rPr lang="de-DE" dirty="0"/>
              <a:t>Series </a:t>
            </a:r>
            <a:r>
              <a:rPr lang="de-DE" dirty="0" err="1"/>
              <a:t>inductance</a:t>
            </a:r>
            <a:r>
              <a:rPr lang="de-DE" dirty="0"/>
              <a:t> </a:t>
            </a:r>
            <a:r>
              <a:rPr lang="de-DE" dirty="0" err="1"/>
              <a:t>added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generator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de-DE" dirty="0"/>
          </a:p>
          <a:p>
            <a:r>
              <a:rPr lang="de-DE" dirty="0" err="1"/>
              <a:t>Inductance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generator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results</a:t>
            </a:r>
            <a:r>
              <a:rPr lang="de-DE" dirty="0"/>
              <a:t> in </a:t>
            </a:r>
            <a:r>
              <a:rPr lang="de-DE" dirty="0" err="1"/>
              <a:t>oscillations</a:t>
            </a:r>
            <a:endParaRPr lang="de-DE" dirty="0"/>
          </a:p>
          <a:p>
            <a:r>
              <a:rPr lang="de-DE" dirty="0"/>
              <a:t>Limit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simulation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(1 A @ t&gt;150 </a:t>
            </a:r>
            <a:r>
              <a:rPr lang="de-DE" dirty="0" err="1"/>
              <a:t>ns</a:t>
            </a:r>
            <a:r>
              <a:rPr lang="de-DE" dirty="0"/>
              <a:t>):</a:t>
            </a:r>
            <a:br>
              <a:rPr lang="de-DE" dirty="0"/>
            </a:br>
            <a:r>
              <a:rPr lang="de-DE" dirty="0" err="1"/>
              <a:t>Inductance</a:t>
            </a:r>
            <a:r>
              <a:rPr lang="de-DE" dirty="0"/>
              <a:t> L</a:t>
            </a:r>
            <a:r>
              <a:rPr lang="de-DE" baseline="-25000" dirty="0"/>
              <a:t>S</a:t>
            </a:r>
            <a:r>
              <a:rPr lang="de-DE" dirty="0"/>
              <a:t> = 200 </a:t>
            </a:r>
            <a:r>
              <a:rPr lang="de-DE" dirty="0" err="1"/>
              <a:t>nH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for</a:t>
            </a:r>
            <a:r>
              <a:rPr lang="de-DE" dirty="0"/>
              <a:t> ¼ </a:t>
            </a:r>
            <a:r>
              <a:rPr lang="de-DE" dirty="0" err="1"/>
              <a:t>generator</a:t>
            </a:r>
            <a:r>
              <a:rPr lang="de-DE" dirty="0"/>
              <a:t> </a:t>
            </a:r>
            <a:r>
              <a:rPr lang="de-DE" dirty="0" err="1"/>
              <a:t>stack</a:t>
            </a:r>
            <a:r>
              <a:rPr lang="de-DE" dirty="0"/>
              <a:t> (200A)</a:t>
            </a:r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5D20360-243E-414F-98A9-79BDD477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03.04.2024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900FF6-1528-41F6-AA9D-2E74F4F5A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6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DAFE20-164A-492C-A6E2-7656E41D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Pulse Generator: Series </a:t>
            </a:r>
            <a:r>
              <a:rPr lang="de-DE" dirty="0" err="1"/>
              <a:t>Inductance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1877038-FA3A-434D-B2FE-F326DC76C13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4" y="3556368"/>
            <a:ext cx="2404877" cy="10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24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9DC8BA6-3D49-4C4C-8FE8-98B8B1097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84" y="957655"/>
            <a:ext cx="8343900" cy="3791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design:</a:t>
            </a:r>
          </a:p>
          <a:p>
            <a:r>
              <a:rPr lang="de-DE" dirty="0"/>
              <a:t>Output </a:t>
            </a:r>
            <a:r>
              <a:rPr lang="de-DE" dirty="0" err="1"/>
              <a:t>impedance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generator</a:t>
            </a:r>
            <a:r>
              <a:rPr lang="de-DE" dirty="0"/>
              <a:t>:	12.5</a:t>
            </a:r>
            <a:r>
              <a:rPr lang="el-GR" dirty="0"/>
              <a:t>Ω</a:t>
            </a:r>
            <a:r>
              <a:rPr lang="de-DE" dirty="0"/>
              <a:t> (= 50</a:t>
            </a:r>
            <a:r>
              <a:rPr lang="el-GR" dirty="0"/>
              <a:t>Ω</a:t>
            </a:r>
            <a:r>
              <a:rPr lang="de-DE" dirty="0"/>
              <a:t> /4)</a:t>
            </a:r>
            <a:br>
              <a:rPr lang="de-DE" dirty="0"/>
            </a:br>
            <a:r>
              <a:rPr lang="de-DE" dirty="0"/>
              <a:t>(Interface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coil</a:t>
            </a:r>
            <a:r>
              <a:rPr lang="de-DE" dirty="0"/>
              <a:t>)</a:t>
            </a:r>
          </a:p>
          <a:p>
            <a:r>
              <a:rPr lang="de-DE" dirty="0"/>
              <a:t>16 </a:t>
            </a:r>
            <a:r>
              <a:rPr lang="de-DE" dirty="0" err="1"/>
              <a:t>stages</a:t>
            </a:r>
            <a:r>
              <a:rPr lang="de-DE" dirty="0"/>
              <a:t> in </a:t>
            </a:r>
            <a:r>
              <a:rPr lang="de-DE" dirty="0" err="1"/>
              <a:t>series</a:t>
            </a:r>
            <a:r>
              <a:rPr lang="de-DE" dirty="0"/>
              <a:t> </a:t>
            </a:r>
          </a:p>
          <a:p>
            <a:r>
              <a:rPr lang="de-DE" dirty="0"/>
              <a:t>8 </a:t>
            </a:r>
            <a:r>
              <a:rPr lang="de-DE" dirty="0" err="1"/>
              <a:t>modules</a:t>
            </a:r>
            <a:r>
              <a:rPr lang="de-DE" dirty="0"/>
              <a:t> per </a:t>
            </a:r>
            <a:r>
              <a:rPr lang="de-DE" dirty="0" err="1"/>
              <a:t>stage</a:t>
            </a:r>
            <a:r>
              <a:rPr lang="de-DE" dirty="0"/>
              <a:t> in parallel </a:t>
            </a:r>
            <a:r>
              <a:rPr lang="de-DE" dirty="0" err="1"/>
              <a:t>configuration</a:t>
            </a:r>
            <a:endParaRPr lang="de-DE" dirty="0"/>
          </a:p>
          <a:p>
            <a:r>
              <a:rPr lang="de-DE" dirty="0" err="1"/>
              <a:t>Current</a:t>
            </a:r>
            <a:r>
              <a:rPr lang="de-DE" dirty="0"/>
              <a:t> per </a:t>
            </a:r>
            <a:r>
              <a:rPr lang="de-DE" dirty="0" err="1"/>
              <a:t>module</a:t>
            </a:r>
            <a:r>
              <a:rPr lang="de-DE" dirty="0"/>
              <a:t>:				100 A</a:t>
            </a:r>
          </a:p>
          <a:p>
            <a:r>
              <a:rPr lang="de-DE" dirty="0"/>
              <a:t>Module </a:t>
            </a:r>
            <a:r>
              <a:rPr lang="de-DE" dirty="0" err="1"/>
              <a:t>impedance</a:t>
            </a:r>
            <a:r>
              <a:rPr lang="de-DE" dirty="0"/>
              <a:t>: 				6.25</a:t>
            </a:r>
            <a:r>
              <a:rPr lang="el-GR" dirty="0"/>
              <a:t>Ω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(= 12.5</a:t>
            </a:r>
            <a:r>
              <a:rPr lang="el-GR" dirty="0"/>
              <a:t>Ω </a:t>
            </a:r>
            <a:r>
              <a:rPr lang="de-DE" dirty="0"/>
              <a:t>/16 stages∙8 </a:t>
            </a:r>
            <a:r>
              <a:rPr lang="de-DE" dirty="0" err="1"/>
              <a:t>modules</a:t>
            </a:r>
            <a:r>
              <a:rPr lang="de-DE" dirty="0"/>
              <a:t> per </a:t>
            </a:r>
            <a:r>
              <a:rPr lang="de-DE" dirty="0" err="1"/>
              <a:t>stage</a:t>
            </a:r>
            <a:r>
              <a:rPr lang="de-DE" dirty="0"/>
              <a:t>)</a:t>
            </a:r>
          </a:p>
          <a:p>
            <a:r>
              <a:rPr lang="de-DE" dirty="0" err="1"/>
              <a:t>Voltage</a:t>
            </a:r>
            <a:r>
              <a:rPr lang="de-DE" dirty="0"/>
              <a:t> per </a:t>
            </a:r>
            <a:r>
              <a:rPr lang="de-DE" dirty="0" err="1"/>
              <a:t>stage</a:t>
            </a:r>
            <a:r>
              <a:rPr lang="de-DE" dirty="0"/>
              <a:t>: 				800 V		</a:t>
            </a:r>
            <a:br>
              <a:rPr lang="de-DE" dirty="0"/>
            </a:br>
            <a:r>
              <a:rPr lang="de-DE" dirty="0"/>
              <a:t>in total </a:t>
            </a:r>
            <a:r>
              <a:rPr lang="de-DE" dirty="0" err="1"/>
              <a:t>for</a:t>
            </a:r>
            <a:r>
              <a:rPr lang="de-DE" dirty="0"/>
              <a:t> 16 </a:t>
            </a:r>
            <a:r>
              <a:rPr lang="de-DE" dirty="0" err="1"/>
              <a:t>stages</a:t>
            </a:r>
            <a:r>
              <a:rPr lang="de-DE" dirty="0"/>
              <a:t>:				12.8 kV</a:t>
            </a:r>
          </a:p>
          <a:p>
            <a:r>
              <a:rPr lang="de-DE" dirty="0"/>
              <a:t>Setup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stack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800 A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four</a:t>
            </a:r>
            <a:r>
              <a:rPr lang="de-DE" dirty="0"/>
              <a:t> separate </a:t>
            </a:r>
            <a:r>
              <a:rPr lang="de-DE" dirty="0" err="1"/>
              <a:t>stacks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200 A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3FE46D3-3B02-47CE-81EB-DC94BA18B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03.04.2024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CD7E5E-9A22-4F2A-B4D2-B671AD62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7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7AEC18B-66A9-4018-9005-A1FF92FB6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84" y="226551"/>
            <a:ext cx="6869178" cy="575989"/>
          </a:xfrm>
        </p:spPr>
        <p:txBody>
          <a:bodyPr/>
          <a:lstStyle/>
          <a:p>
            <a:r>
              <a:rPr lang="de-DE" dirty="0"/>
              <a:t>Pulse Generator Design: Generator </a:t>
            </a:r>
            <a:r>
              <a:rPr lang="de-DE" dirty="0" err="1"/>
              <a:t>Topology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4874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94E04FEC-EA76-436C-89B7-AC07660454F9}"/>
              </a:ext>
            </a:extLst>
          </p:cNvPr>
          <p:cNvSpPr txBox="1">
            <a:spLocks/>
          </p:cNvSpPr>
          <p:nvPr/>
        </p:nvSpPr>
        <p:spPr>
          <a:xfrm>
            <a:off x="379184" y="956351"/>
            <a:ext cx="9130576" cy="41887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de-DE" dirty="0"/>
              <a:t>Circuit Properties</a:t>
            </a:r>
          </a:p>
          <a:p>
            <a:r>
              <a:rPr lang="de-DE" dirty="0"/>
              <a:t>Circuit sensitive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series</a:t>
            </a:r>
            <a:r>
              <a:rPr lang="de-DE" dirty="0"/>
              <a:t> </a:t>
            </a:r>
            <a:r>
              <a:rPr lang="de-DE" dirty="0" err="1"/>
              <a:t>inductance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generator</a:t>
            </a:r>
            <a:r>
              <a:rPr lang="de-DE" dirty="0"/>
              <a:t> </a:t>
            </a:r>
          </a:p>
          <a:p>
            <a:r>
              <a:rPr lang="de-DE" dirty="0"/>
              <a:t>Connection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generator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coil</a:t>
            </a:r>
            <a:r>
              <a:rPr lang="de-DE" dirty="0"/>
              <a:t> via </a:t>
            </a:r>
            <a:r>
              <a:rPr lang="de-DE" dirty="0" err="1"/>
              <a:t>four</a:t>
            </a:r>
            <a:r>
              <a:rPr lang="de-DE" dirty="0"/>
              <a:t> 50</a:t>
            </a:r>
            <a:r>
              <a:rPr lang="el-GR" dirty="0"/>
              <a:t>Ω</a:t>
            </a:r>
            <a:r>
              <a:rPr lang="de-DE" dirty="0"/>
              <a:t> </a:t>
            </a:r>
            <a:r>
              <a:rPr lang="de-DE" dirty="0" err="1"/>
              <a:t>cables</a:t>
            </a:r>
            <a:endParaRPr lang="de-DE" dirty="0"/>
          </a:p>
          <a:p>
            <a:r>
              <a:rPr lang="de-DE" dirty="0"/>
              <a:t>Pulse </a:t>
            </a:r>
            <a:r>
              <a:rPr lang="de-DE" dirty="0" err="1"/>
              <a:t>circuit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an </a:t>
            </a:r>
            <a:r>
              <a:rPr lang="de-DE" dirty="0" err="1"/>
              <a:t>impedance-matched</a:t>
            </a:r>
            <a:r>
              <a:rPr lang="de-DE" dirty="0"/>
              <a:t> design</a:t>
            </a:r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r>
              <a:rPr lang="de-DE" dirty="0"/>
              <a:t>Generator </a:t>
            </a:r>
            <a:r>
              <a:rPr lang="de-DE" dirty="0" err="1"/>
              <a:t>topologies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discussion</a:t>
            </a:r>
            <a:r>
              <a:rPr lang="de-DE" dirty="0"/>
              <a:t>:</a:t>
            </a:r>
          </a:p>
          <a:p>
            <a:r>
              <a:rPr lang="de-DE" dirty="0"/>
              <a:t>Non-</a:t>
            </a:r>
            <a:r>
              <a:rPr lang="de-DE" dirty="0" err="1"/>
              <a:t>matched</a:t>
            </a:r>
            <a:r>
              <a:rPr lang="de-DE" dirty="0"/>
              <a:t> design</a:t>
            </a:r>
          </a:p>
          <a:p>
            <a:pPr lvl="1"/>
            <a:r>
              <a:rPr lang="de-DE" dirty="0" err="1"/>
              <a:t>Stray</a:t>
            </a:r>
            <a:r>
              <a:rPr lang="de-DE" dirty="0"/>
              <a:t> </a:t>
            </a:r>
            <a:r>
              <a:rPr lang="de-DE" dirty="0" err="1"/>
              <a:t>inductance</a:t>
            </a:r>
            <a:r>
              <a:rPr lang="de-DE" dirty="0"/>
              <a:t> (</a:t>
            </a:r>
            <a:r>
              <a:rPr lang="de-DE" dirty="0" err="1"/>
              <a:t>L</a:t>
            </a:r>
            <a:r>
              <a:rPr lang="de-DE" baseline="-25000" dirty="0" err="1"/>
              <a:t>s</a:t>
            </a:r>
            <a:r>
              <a:rPr lang="de-DE" dirty="0"/>
              <a:t>) </a:t>
            </a:r>
            <a:r>
              <a:rPr lang="de-DE" dirty="0" err="1"/>
              <a:t>and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stray</a:t>
            </a:r>
            <a:r>
              <a:rPr lang="de-DE" dirty="0"/>
              <a:t> </a:t>
            </a:r>
            <a:r>
              <a:rPr lang="de-DE" dirty="0" err="1"/>
              <a:t>capacitances</a:t>
            </a:r>
            <a:r>
              <a:rPr lang="de-DE" dirty="0"/>
              <a:t> not </a:t>
            </a:r>
            <a:r>
              <a:rPr lang="de-DE" dirty="0" err="1"/>
              <a:t>matched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characteristic</a:t>
            </a:r>
            <a:r>
              <a:rPr lang="de-DE" dirty="0"/>
              <a:t> </a:t>
            </a:r>
            <a:r>
              <a:rPr lang="de-DE" dirty="0" err="1"/>
              <a:t>impedance</a:t>
            </a:r>
            <a:endParaRPr lang="de-DE" dirty="0"/>
          </a:p>
          <a:p>
            <a:pPr lvl="1"/>
            <a:r>
              <a:rPr lang="de-DE" dirty="0" err="1"/>
              <a:t>Electrically</a:t>
            </a:r>
            <a:r>
              <a:rPr lang="de-DE" dirty="0"/>
              <a:t> </a:t>
            </a:r>
            <a:r>
              <a:rPr lang="de-DE" dirty="0" err="1"/>
              <a:t>short</a:t>
            </a:r>
            <a:r>
              <a:rPr lang="de-DE" dirty="0"/>
              <a:t> design </a:t>
            </a:r>
            <a:r>
              <a:rPr lang="de-DE" dirty="0" err="1"/>
              <a:t>approach</a:t>
            </a:r>
            <a:endParaRPr lang="de-DE" dirty="0"/>
          </a:p>
          <a:p>
            <a:pPr lvl="1"/>
            <a:r>
              <a:rPr lang="de-DE" dirty="0"/>
              <a:t>Limit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series</a:t>
            </a:r>
            <a:r>
              <a:rPr lang="de-DE" dirty="0"/>
              <a:t> </a:t>
            </a:r>
            <a:r>
              <a:rPr lang="de-DE" dirty="0" err="1"/>
              <a:t>inductance</a:t>
            </a:r>
            <a:r>
              <a:rPr lang="de-DE" dirty="0"/>
              <a:t> </a:t>
            </a:r>
            <a:br>
              <a:rPr lang="de-DE" dirty="0"/>
            </a:br>
            <a:endParaRPr lang="de-DE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4E04FEC-EA76-436C-89B7-AC07660454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0846" y="2772481"/>
            <a:ext cx="4864894" cy="1976344"/>
          </a:xfrm>
        </p:spPr>
        <p:txBody>
          <a:bodyPr/>
          <a:lstStyle/>
          <a:p>
            <a:r>
              <a:rPr lang="de-DE" dirty="0" err="1"/>
              <a:t>Impedance-matched</a:t>
            </a:r>
            <a:r>
              <a:rPr lang="de-DE" dirty="0"/>
              <a:t> design</a:t>
            </a:r>
          </a:p>
          <a:p>
            <a:pPr lvl="1"/>
            <a:r>
              <a:rPr lang="de-DE" dirty="0" err="1"/>
              <a:t>Stray</a:t>
            </a:r>
            <a:r>
              <a:rPr lang="de-DE" dirty="0"/>
              <a:t> </a:t>
            </a:r>
            <a:r>
              <a:rPr lang="de-DE" dirty="0" err="1"/>
              <a:t>inductance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stray</a:t>
            </a:r>
            <a:r>
              <a:rPr lang="de-DE" dirty="0"/>
              <a:t> </a:t>
            </a:r>
            <a:r>
              <a:rPr lang="de-DE" dirty="0" err="1"/>
              <a:t>capacitance</a:t>
            </a:r>
            <a:r>
              <a:rPr lang="de-DE" dirty="0"/>
              <a:t> </a:t>
            </a:r>
            <a:r>
              <a:rPr lang="de-DE" dirty="0" err="1"/>
              <a:t>matched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fit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characteristic</a:t>
            </a:r>
            <a:r>
              <a:rPr lang="de-DE" dirty="0"/>
              <a:t> </a:t>
            </a:r>
            <a:r>
              <a:rPr lang="de-DE" dirty="0" err="1"/>
              <a:t>impedance</a:t>
            </a:r>
            <a:endParaRPr lang="de-DE" dirty="0"/>
          </a:p>
          <a:p>
            <a:pPr lvl="1"/>
            <a:r>
              <a:rPr lang="de-DE" dirty="0"/>
              <a:t>Generator </a:t>
            </a:r>
            <a:r>
              <a:rPr lang="de-DE" dirty="0" err="1"/>
              <a:t>acts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continuation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of</a:t>
            </a:r>
            <a:r>
              <a:rPr lang="de-DE" dirty="0"/>
              <a:t> 50</a:t>
            </a:r>
            <a:r>
              <a:rPr lang="el-GR" dirty="0"/>
              <a:t> Ω</a:t>
            </a:r>
            <a:r>
              <a:rPr lang="de-DE" dirty="0"/>
              <a:t> </a:t>
            </a:r>
            <a:r>
              <a:rPr lang="de-DE" dirty="0" err="1"/>
              <a:t>cables</a:t>
            </a:r>
            <a:endParaRPr lang="de-DE" dirty="0"/>
          </a:p>
          <a:p>
            <a:pPr lvl="1"/>
            <a:r>
              <a:rPr lang="de-DE" dirty="0"/>
              <a:t>Non-</a:t>
            </a:r>
            <a:r>
              <a:rPr lang="de-DE" dirty="0" err="1"/>
              <a:t>matched</a:t>
            </a:r>
            <a:r>
              <a:rPr lang="de-DE" dirty="0"/>
              <a:t> design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cause</a:t>
            </a:r>
            <a:r>
              <a:rPr lang="de-DE" dirty="0"/>
              <a:t> </a:t>
            </a:r>
            <a:r>
              <a:rPr lang="de-DE" dirty="0" err="1"/>
              <a:t>travelling-wave</a:t>
            </a:r>
            <a:r>
              <a:rPr lang="de-DE" dirty="0"/>
              <a:t> </a:t>
            </a:r>
            <a:r>
              <a:rPr lang="de-DE" dirty="0" err="1"/>
              <a:t>oscillations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95BC94-111E-4FA6-89EB-A306D24F0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03.04.2024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8A129E-6A73-433B-BB46-8108F37E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96AE5B0-CDBE-4367-8452-A0DF0C6AA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12484"/>
            <a:ext cx="6869178" cy="575989"/>
          </a:xfrm>
        </p:spPr>
        <p:txBody>
          <a:bodyPr/>
          <a:lstStyle/>
          <a:p>
            <a:r>
              <a:rPr lang="de-DE" dirty="0"/>
              <a:t>Pulse Generator Design: </a:t>
            </a:r>
            <a:r>
              <a:rPr lang="de-DE" dirty="0" err="1"/>
              <a:t>Genrator</a:t>
            </a:r>
            <a:r>
              <a:rPr lang="de-DE" dirty="0"/>
              <a:t> </a:t>
            </a:r>
            <a:r>
              <a:rPr lang="de-DE" dirty="0" err="1"/>
              <a:t>Concept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24A99A0-618D-4D6F-94D3-508246FCFE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997" y="900511"/>
            <a:ext cx="2226941" cy="1760435"/>
          </a:xfrm>
          <a:prstGeom prst="rect">
            <a:avLst/>
          </a:prstGeom>
        </p:spPr>
      </p:pic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94E04FEC-EA76-436C-89B7-AC07660454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16200000">
            <a:off x="7791393" y="1462650"/>
            <a:ext cx="1284349" cy="2717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1200" dirty="0" err="1"/>
              <a:t>Impedance-matched</a:t>
            </a:r>
            <a:r>
              <a:rPr lang="de-DE" sz="1200" dirty="0"/>
              <a:t> </a:t>
            </a:r>
          </a:p>
          <a:p>
            <a:pPr marL="0" indent="0">
              <a:buNone/>
            </a:pPr>
            <a:r>
              <a:rPr lang="de-DE" sz="1200" dirty="0" err="1"/>
              <a:t>generator</a:t>
            </a:r>
            <a:r>
              <a:rPr lang="de-DE" sz="1200" dirty="0"/>
              <a:t> design (*)</a:t>
            </a:r>
          </a:p>
        </p:txBody>
      </p:sp>
      <p:sp>
        <p:nvSpPr>
          <p:cNvPr id="3" name="Rechteck 2"/>
          <p:cNvSpPr/>
          <p:nvPr/>
        </p:nvSpPr>
        <p:spPr>
          <a:xfrm>
            <a:off x="1234498" y="4695475"/>
            <a:ext cx="61673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80975" algn="l"/>
              </a:tabLst>
            </a:pPr>
            <a:r>
              <a:rPr lang="en-US" sz="900" dirty="0"/>
              <a:t>(*)	</a:t>
            </a:r>
            <a:r>
              <a:rPr lang="en-US" sz="900" dirty="0" err="1"/>
              <a:t>Paraliev</a:t>
            </a:r>
            <a:r>
              <a:rPr lang="en-US" sz="900" dirty="0"/>
              <a:t> M, </a:t>
            </a:r>
            <a:r>
              <a:rPr lang="en-US" sz="900" dirty="0" err="1"/>
              <a:t>Dordevic</a:t>
            </a:r>
            <a:r>
              <a:rPr lang="en-US" sz="900" dirty="0"/>
              <a:t> S: </a:t>
            </a:r>
          </a:p>
          <a:p>
            <a:pPr>
              <a:tabLst>
                <a:tab pos="180975" algn="l"/>
              </a:tabLst>
            </a:pPr>
            <a:r>
              <a:rPr lang="en-US" sz="900" b="1" dirty="0"/>
              <a:t>	Controlled impedance Marx topology to preserve the rise-time of the individual stages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>	</a:t>
            </a:r>
            <a:r>
              <a:rPr lang="en-US" sz="900" dirty="0">
                <a:hlinkClick r:id="rId4"/>
              </a:rPr>
              <a:t>https://doi.org/10.1109/PPC47928.2023.10310979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4015865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06AE597-A692-4AFE-91AA-EAD50E8A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00" y="1076797"/>
            <a:ext cx="8343900" cy="3920992"/>
          </a:xfrm>
        </p:spPr>
        <p:txBody>
          <a:bodyPr>
            <a:normAutofit/>
          </a:bodyPr>
          <a:lstStyle/>
          <a:p>
            <a:r>
              <a:rPr lang="de-DE" dirty="0"/>
              <a:t>Hardware </a:t>
            </a:r>
            <a:r>
              <a:rPr lang="de-DE" dirty="0" err="1"/>
              <a:t>tests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backup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simulation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detailed</a:t>
            </a:r>
            <a:r>
              <a:rPr lang="de-DE" dirty="0"/>
              <a:t> </a:t>
            </a:r>
            <a:r>
              <a:rPr lang="de-DE" dirty="0" err="1"/>
              <a:t>parameters</a:t>
            </a:r>
            <a:r>
              <a:rPr lang="de-DE" dirty="0"/>
              <a:t> </a:t>
            </a:r>
          </a:p>
          <a:p>
            <a:r>
              <a:rPr lang="de-DE" dirty="0"/>
              <a:t>Module </a:t>
            </a:r>
            <a:r>
              <a:rPr lang="de-DE" dirty="0" err="1"/>
              <a:t>designed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I=100A </a:t>
            </a:r>
            <a:r>
              <a:rPr lang="de-DE" dirty="0" err="1"/>
              <a:t>and</a:t>
            </a:r>
            <a:r>
              <a:rPr lang="de-DE" dirty="0"/>
              <a:t> U=800V</a:t>
            </a:r>
          </a:p>
          <a:p>
            <a:r>
              <a:rPr lang="de-DE" dirty="0" err="1"/>
              <a:t>Damping</a:t>
            </a:r>
            <a:r>
              <a:rPr lang="de-DE" dirty="0"/>
              <a:t> </a:t>
            </a:r>
            <a:r>
              <a:rPr lang="de-DE" dirty="0" err="1"/>
              <a:t>resistors</a:t>
            </a:r>
            <a:r>
              <a:rPr lang="de-DE" dirty="0"/>
              <a:t> </a:t>
            </a:r>
            <a:r>
              <a:rPr lang="de-DE" dirty="0" err="1"/>
              <a:t>included</a:t>
            </a:r>
            <a:endParaRPr lang="de-DE" dirty="0"/>
          </a:p>
          <a:p>
            <a:r>
              <a:rPr lang="de-DE" dirty="0" err="1"/>
              <a:t>Characteristic</a:t>
            </a:r>
            <a:r>
              <a:rPr lang="de-DE" dirty="0"/>
              <a:t> </a:t>
            </a:r>
            <a:r>
              <a:rPr lang="de-DE" dirty="0" err="1"/>
              <a:t>impedance</a:t>
            </a:r>
            <a:r>
              <a:rPr lang="de-DE" dirty="0"/>
              <a:t>: 6.25</a:t>
            </a:r>
            <a:r>
              <a:rPr lang="el-GR" dirty="0"/>
              <a:t>Ω</a:t>
            </a:r>
            <a:endParaRPr lang="de-DE" dirty="0"/>
          </a:p>
          <a:p>
            <a:r>
              <a:rPr lang="de-DE" dirty="0"/>
              <a:t>8 SMA </a:t>
            </a:r>
            <a:r>
              <a:rPr lang="de-DE" dirty="0" err="1"/>
              <a:t>connectors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controlled</a:t>
            </a:r>
            <a:r>
              <a:rPr lang="de-DE" dirty="0"/>
              <a:t> </a:t>
            </a:r>
            <a:r>
              <a:rPr lang="de-DE" dirty="0" err="1"/>
              <a:t>impedance</a:t>
            </a:r>
            <a:r>
              <a:rPr lang="de-DE" dirty="0"/>
              <a:t> </a:t>
            </a:r>
            <a:r>
              <a:rPr lang="de-DE" dirty="0" err="1"/>
              <a:t>tests</a:t>
            </a:r>
            <a:endParaRPr lang="de-DE" dirty="0"/>
          </a:p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electrically</a:t>
            </a:r>
            <a:r>
              <a:rPr lang="de-DE" dirty="0"/>
              <a:t>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connection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 err="1"/>
              <a:t>Possibility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cut</a:t>
            </a:r>
            <a:r>
              <a:rPr lang="de-DE" dirty="0"/>
              <a:t> off </a:t>
            </a:r>
            <a:r>
              <a:rPr lang="de-DE" dirty="0" err="1"/>
              <a:t>the</a:t>
            </a:r>
            <a:r>
              <a:rPr lang="de-DE" dirty="0"/>
              <a:t> 8 </a:t>
            </a:r>
            <a:r>
              <a:rPr lang="de-DE" dirty="0" err="1"/>
              <a:t>arms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SMA </a:t>
            </a:r>
            <a:r>
              <a:rPr lang="de-DE" dirty="0" err="1"/>
              <a:t>conectors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3E44BF-09F4-4402-AFEF-30F2D3C3E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03.04.2024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E4797B-85C2-45DE-B634-370D9FB8E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9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F1541CC-044F-492C-ACBA-0D1EC9999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Module </a:t>
            </a:r>
            <a:r>
              <a:rPr lang="de-DE" dirty="0" err="1"/>
              <a:t>for</a:t>
            </a:r>
            <a:r>
              <a:rPr lang="de-DE" dirty="0"/>
              <a:t> Tests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14F7128-5839-4336-8779-2380069D522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53" y="1076797"/>
            <a:ext cx="3960026" cy="347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3792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1">
  <a:themeElements>
    <a:clrScheme name="KIT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009682"/>
      </a:accent1>
      <a:accent2>
        <a:srgbClr val="4664AA"/>
      </a:accent2>
      <a:accent3>
        <a:srgbClr val="D9D9D9"/>
      </a:accent3>
      <a:accent4>
        <a:srgbClr val="4CB5A7"/>
      </a:accent4>
      <a:accent5>
        <a:srgbClr val="7D92C3"/>
      </a:accent5>
      <a:accent6>
        <a:srgbClr val="7FCAC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797</Words>
  <Application>Microsoft Office PowerPoint</Application>
  <PresentationFormat>Benutzerdefiniert</PresentationFormat>
  <Paragraphs>103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Arial</vt:lpstr>
      <vt:lpstr>Calibri</vt:lpstr>
      <vt:lpstr>Design1</vt:lpstr>
      <vt:lpstr>PowerPoint-Präsentation</vt:lpstr>
      <vt:lpstr>Muon Trap</vt:lpstr>
      <vt:lpstr>Muon Trap</vt:lpstr>
      <vt:lpstr>Pulse Generator Design</vt:lpstr>
      <vt:lpstr>Pulse Generator Design: Ideal Conditions</vt:lpstr>
      <vt:lpstr>Pulse Generator: Series Inductance</vt:lpstr>
      <vt:lpstr>Pulse Generator Design: Generator Topology</vt:lpstr>
      <vt:lpstr>Pulse Generator Design: Genrator Concept</vt:lpstr>
      <vt:lpstr>Design of one Module for Tests</vt:lpstr>
      <vt:lpstr>Test Module: Measurement</vt:lpstr>
      <vt:lpstr>Test Module: Measurement</vt:lpstr>
      <vt:lpstr>Test Module: Travelling wave Oscillations</vt:lpstr>
      <vt:lpstr>Outlook –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</dc:creator>
  <cp:lastModifiedBy>Martin Sack</cp:lastModifiedBy>
  <cp:revision>156</cp:revision>
  <dcterms:created xsi:type="dcterms:W3CDTF">2017-12-07T14:50:50Z</dcterms:created>
  <dcterms:modified xsi:type="dcterms:W3CDTF">2024-04-03T11:37:48Z</dcterms:modified>
</cp:coreProperties>
</file>