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Roboto Slab"/>
      <p:regular r:id="rId44"/>
      <p:bold r:id="rId45"/>
    </p:embeddedFont>
    <p:embeddedFont>
      <p:font typeface="Robot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902CD0-82A8-4B93-92A3-174B96F626C2}">
  <a:tblStyle styleId="{E7902CD0-82A8-4B93-92A3-174B96F626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RobotoSlab-regular.fntdata"/><Relationship Id="rId43" Type="http://schemas.openxmlformats.org/officeDocument/2006/relationships/slide" Target="slides/slide37.xml"/><Relationship Id="rId46" Type="http://schemas.openxmlformats.org/officeDocument/2006/relationships/font" Target="fonts/Roboto-regular.fntdata"/><Relationship Id="rId45" Type="http://schemas.openxmlformats.org/officeDocument/2006/relationships/font" Target="fonts/RobotoSlab-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4916cd2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e4916cd2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aec1524f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daec1524f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aec1524f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aec1524f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daec1524f4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daec1524f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2a6b0aaf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2a6b0aaf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2a6b0aaf9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e2a6b0aaf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aec1524f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daec1524f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385f4711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385f4711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daec1524f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daec1524f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2a6b0aaf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e2a6b0aaf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daec1524f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daec1524f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Just for contextualizing and motivitating </a:t>
            </a:r>
            <a:r>
              <a:rPr lang="es"/>
              <a:t>the choice of this problem, first of all event though you can extract several information form the spectra such as the colour, the core information is the elemental information enclosed in the spectra. Regarding the application of AI into the field only very limited pigment classification has been done in CH context, (superresolution and so on. )...astrophysics has teh approach of getting the elements but not so much CH.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daec1524f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daec1524f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2a6b0aa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2a6b0aa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385f4711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385f4711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385f4711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385f4711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e385f4711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e385f4711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e385f4711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e385f4711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e2a6b0aaf9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e2a6b0aaf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2a6b0aaf9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2a6b0aaf9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e385f4711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e385f4711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e2a6b0aaf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e2a6b0aaf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daec1524f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daec1524f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e2a6b0aaf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e2a6b0aaf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2a6b0aaf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e2a6b0aaf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4916cd25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4916cd25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4916cd25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4916cd25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2a6b0aaf9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e2a6b0aaf9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e2a6b0aaf9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e2a6b0aaf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385f4711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e385f4711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385f4711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e385f4711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4916cd25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e4916cd25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e385f4711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e385f4711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Physics is the common thing and it appears unveiled under certain particularities of each process.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2a6b0aaf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e2a6b0aaf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work is the result of an iterative process , where since the </a:t>
            </a:r>
            <a:r>
              <a:rPr lang="es"/>
              <a:t>fundamental</a:t>
            </a:r>
            <a:r>
              <a:rPr lang="es"/>
              <a:t> physical parameters are available the generation seemed possible (though not in its full complexity.)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daec1524f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daec1524f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we are free to choose Y as elements, element lines, or concentrations. No specific reason to choose the elemental lines, they seemed like a middle step between choosing elements.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2a6b0aaf9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2a6b0aaf9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385f4711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385f4711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genda.infn.it/event/40489/contributions/23281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6.png"/><Relationship Id="rId10" Type="http://schemas.openxmlformats.org/officeDocument/2006/relationships/image" Target="../media/image1.png"/><Relationship Id="rId9"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7.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571200" y="695700"/>
            <a:ext cx="6660000" cy="1950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a:uFill>
                  <a:noFill/>
                </a:uFill>
                <a:hlinkClick r:id="rId3"/>
              </a:rPr>
              <a:t>First Stages on (XRF )Spectral Classification using Synthetic Datasets</a:t>
            </a:r>
            <a:endParaRPr/>
          </a:p>
        </p:txBody>
      </p:sp>
      <p:sp>
        <p:nvSpPr>
          <p:cNvPr id="64" name="Google Shape;64;p13"/>
          <p:cNvSpPr txBox="1"/>
          <p:nvPr>
            <p:ph idx="1" type="subTitle"/>
          </p:nvPr>
        </p:nvSpPr>
        <p:spPr>
          <a:xfrm>
            <a:off x="1852277" y="3557550"/>
            <a:ext cx="5783400" cy="9090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s"/>
              <a:t>Fernando García-Avello Bofías, Bologna 2024</a:t>
            </a:r>
            <a:endParaRPr/>
          </a:p>
        </p:txBody>
      </p:sp>
      <p:sp>
        <p:nvSpPr>
          <p:cNvPr id="65" name="Google Shape;65;p13"/>
          <p:cNvSpPr txBox="1"/>
          <p:nvPr/>
        </p:nvSpPr>
        <p:spPr>
          <a:xfrm>
            <a:off x="3244025" y="2571738"/>
            <a:ext cx="2736000" cy="6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700">
                <a:solidFill>
                  <a:schemeClr val="dk1"/>
                </a:solidFill>
                <a:latin typeface="Roboto Slab"/>
                <a:ea typeface="Roboto Slab"/>
                <a:cs typeface="Roboto Slab"/>
                <a:sym typeface="Roboto Slab"/>
              </a:rPr>
              <a:t>1st AI-INFN FORUM</a:t>
            </a:r>
            <a:r>
              <a:rPr lang="es" sz="4000">
                <a:solidFill>
                  <a:schemeClr val="dk1"/>
                </a:solidFill>
                <a:latin typeface="Roboto Slab"/>
                <a:ea typeface="Roboto Slab"/>
                <a:cs typeface="Roboto Slab"/>
                <a:sym typeface="Roboto Slab"/>
              </a:rPr>
              <a:t> </a:t>
            </a:r>
            <a:endParaRPr sz="4000">
              <a:solidFill>
                <a:schemeClr val="dk1"/>
              </a:solidFill>
              <a:latin typeface="Roboto Slab"/>
              <a:ea typeface="Roboto Slab"/>
              <a:cs typeface="Roboto Slab"/>
              <a:sym typeface="Roboto Slab"/>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The Synthetic Generation</a:t>
            </a:r>
            <a:endParaRPr/>
          </a:p>
        </p:txBody>
      </p:sp>
      <p:graphicFrame>
        <p:nvGraphicFramePr>
          <p:cNvPr id="173" name="Google Shape;173;p22"/>
          <p:cNvGraphicFramePr/>
          <p:nvPr/>
        </p:nvGraphicFramePr>
        <p:xfrm>
          <a:off x="5541025" y="411125"/>
          <a:ext cx="3000000" cy="3000000"/>
        </p:xfrm>
        <a:graphic>
          <a:graphicData uri="http://schemas.openxmlformats.org/drawingml/2006/table">
            <a:tbl>
              <a:tblPr>
                <a:noFill/>
                <a:tableStyleId>{E7902CD0-82A8-4B93-92A3-174B96F626C2}</a:tableStyleId>
              </a:tblPr>
              <a:tblGrid>
                <a:gridCol w="1462050"/>
                <a:gridCol w="1462050"/>
              </a:tblGrid>
              <a:tr h="381000">
                <a:tc>
                  <a:txBody>
                    <a:bodyPr/>
                    <a:lstStyle/>
                    <a:p>
                      <a:pPr indent="0" lvl="0" marL="0" rtl="0" algn="l">
                        <a:spcBef>
                          <a:spcPts val="0"/>
                        </a:spcBef>
                        <a:spcAft>
                          <a:spcPts val="0"/>
                        </a:spcAft>
                        <a:buNone/>
                      </a:pPr>
                      <a:r>
                        <a:rPr lang="es"/>
                        <a:t>Spectra Type</a:t>
                      </a:r>
                      <a:endParaRPr/>
                    </a:p>
                  </a:txBody>
                  <a:tcPr marT="91425" marB="91425" marR="91425" marL="91425">
                    <a:solidFill>
                      <a:srgbClr val="B7B7B7"/>
                    </a:solidFill>
                  </a:tcPr>
                </a:tc>
                <a:tc>
                  <a:txBody>
                    <a:bodyPr/>
                    <a:lstStyle/>
                    <a:p>
                      <a:pPr indent="0" lvl="0" marL="0" rtl="0" algn="l">
                        <a:spcBef>
                          <a:spcPts val="0"/>
                        </a:spcBef>
                        <a:spcAft>
                          <a:spcPts val="0"/>
                        </a:spcAft>
                        <a:buNone/>
                      </a:pPr>
                      <a:r>
                        <a:rPr lang="es"/>
                        <a:t>Size</a:t>
                      </a:r>
                      <a:endParaRPr/>
                    </a:p>
                  </a:txBody>
                  <a:tcPr marT="91425" marB="91425" marR="91425" marL="91425">
                    <a:solidFill>
                      <a:srgbClr val="B7B7B7"/>
                    </a:solidFill>
                  </a:tcPr>
                </a:tc>
              </a:tr>
              <a:tr h="381000">
                <a:tc>
                  <a:txBody>
                    <a:bodyPr/>
                    <a:lstStyle/>
                    <a:p>
                      <a:pPr indent="0" lvl="0" marL="0" rtl="0" algn="l">
                        <a:spcBef>
                          <a:spcPts val="0"/>
                        </a:spcBef>
                        <a:spcAft>
                          <a:spcPts val="0"/>
                        </a:spcAft>
                        <a:buNone/>
                      </a:pPr>
                      <a:r>
                        <a:rPr lang="es"/>
                        <a:t>Individual </a:t>
                      </a:r>
                      <a:endParaRPr/>
                    </a:p>
                  </a:txBody>
                  <a:tcPr marT="91425" marB="91425" marR="91425" marL="91425">
                    <a:solidFill>
                      <a:srgbClr val="B6D7A8"/>
                    </a:solidFill>
                  </a:tcPr>
                </a:tc>
                <a:tc>
                  <a:txBody>
                    <a:bodyPr/>
                    <a:lstStyle/>
                    <a:p>
                      <a:pPr indent="0" lvl="0" marL="0" rtl="0" algn="l">
                        <a:spcBef>
                          <a:spcPts val="0"/>
                        </a:spcBef>
                        <a:spcAft>
                          <a:spcPts val="0"/>
                        </a:spcAft>
                        <a:buNone/>
                      </a:pPr>
                      <a:r>
                        <a:rPr lang="es"/>
                        <a:t>200 K </a:t>
                      </a:r>
                      <a:endParaRPr/>
                    </a:p>
                  </a:txBody>
                  <a:tcPr marT="91425" marB="91425" marR="91425" marL="91425">
                    <a:solidFill>
                      <a:srgbClr val="B6D7A8"/>
                    </a:solidFill>
                  </a:tcPr>
                </a:tc>
              </a:tr>
              <a:tr h="381000">
                <a:tc>
                  <a:txBody>
                    <a:bodyPr/>
                    <a:lstStyle/>
                    <a:p>
                      <a:pPr indent="0" lvl="0" marL="0" rtl="0" algn="l">
                        <a:spcBef>
                          <a:spcPts val="0"/>
                        </a:spcBef>
                        <a:spcAft>
                          <a:spcPts val="0"/>
                        </a:spcAft>
                        <a:buNone/>
                      </a:pPr>
                      <a:r>
                        <a:rPr lang="es"/>
                        <a:t>Pair</a:t>
                      </a:r>
                      <a:endParaRPr/>
                    </a:p>
                  </a:txBody>
                  <a:tcPr marT="91425" marB="91425" marR="91425" marL="91425">
                    <a:solidFill>
                      <a:srgbClr val="B6D7A8"/>
                    </a:solidFill>
                  </a:tcPr>
                </a:tc>
                <a:tc>
                  <a:txBody>
                    <a:bodyPr/>
                    <a:lstStyle/>
                    <a:p>
                      <a:pPr indent="0" lvl="0" marL="0" rtl="0" algn="l">
                        <a:spcBef>
                          <a:spcPts val="0"/>
                        </a:spcBef>
                        <a:spcAft>
                          <a:spcPts val="0"/>
                        </a:spcAft>
                        <a:buNone/>
                      </a:pPr>
                      <a:r>
                        <a:rPr lang="es"/>
                        <a:t>400 K </a:t>
                      </a:r>
                      <a:endParaRPr/>
                    </a:p>
                  </a:txBody>
                  <a:tcPr marT="91425" marB="91425" marR="91425" marL="91425">
                    <a:solidFill>
                      <a:srgbClr val="B6D7A8"/>
                    </a:solidFill>
                  </a:tcPr>
                </a:tc>
              </a:tr>
              <a:tr h="381000">
                <a:tc>
                  <a:txBody>
                    <a:bodyPr/>
                    <a:lstStyle/>
                    <a:p>
                      <a:pPr indent="0" lvl="0" marL="0" rtl="0" algn="l">
                        <a:spcBef>
                          <a:spcPts val="0"/>
                        </a:spcBef>
                        <a:spcAft>
                          <a:spcPts val="0"/>
                        </a:spcAft>
                        <a:buNone/>
                      </a:pPr>
                      <a:r>
                        <a:rPr lang="es"/>
                        <a:t>Multi-Element</a:t>
                      </a:r>
                      <a:endParaRPr/>
                    </a:p>
                  </a:txBody>
                  <a:tcPr marT="91425" marB="91425" marR="91425" marL="91425">
                    <a:solidFill>
                      <a:srgbClr val="B6D7A8"/>
                    </a:solidFill>
                  </a:tcPr>
                </a:tc>
                <a:tc>
                  <a:txBody>
                    <a:bodyPr/>
                    <a:lstStyle/>
                    <a:p>
                      <a:pPr indent="0" lvl="0" marL="0" rtl="0" algn="l">
                        <a:spcBef>
                          <a:spcPts val="0"/>
                        </a:spcBef>
                        <a:spcAft>
                          <a:spcPts val="0"/>
                        </a:spcAft>
                        <a:buNone/>
                      </a:pPr>
                      <a:r>
                        <a:rPr lang="es"/>
                        <a:t>600 K </a:t>
                      </a:r>
                      <a:endParaRPr/>
                    </a:p>
                  </a:txBody>
                  <a:tcPr marT="91425" marB="91425" marR="91425" marL="91425">
                    <a:solidFill>
                      <a:srgbClr val="B6D7A8"/>
                    </a:solidFill>
                  </a:tcPr>
                </a:tc>
              </a:tr>
            </a:tbl>
          </a:graphicData>
        </a:graphic>
      </p:graphicFrame>
      <p:pic>
        <p:nvPicPr>
          <p:cNvPr id="174" name="Google Shape;174;p22"/>
          <p:cNvPicPr preferRelativeResize="0"/>
          <p:nvPr/>
        </p:nvPicPr>
        <p:blipFill>
          <a:blip r:embed="rId3">
            <a:alphaModFix/>
          </a:blip>
          <a:stretch>
            <a:fillRect/>
          </a:stretch>
        </p:blipFill>
        <p:spPr>
          <a:xfrm>
            <a:off x="347825" y="1352300"/>
            <a:ext cx="4862125" cy="364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3"/>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Dataset Characterization: </a:t>
            </a:r>
            <a:r>
              <a:rPr lang="es"/>
              <a:t>Energetic Line Distribution</a:t>
            </a:r>
            <a:r>
              <a:rPr lang="es"/>
              <a:t> (i.e. the TARGET)</a:t>
            </a:r>
            <a:endParaRPr/>
          </a:p>
        </p:txBody>
      </p:sp>
      <p:pic>
        <p:nvPicPr>
          <p:cNvPr id="180" name="Google Shape;180;p23"/>
          <p:cNvPicPr preferRelativeResize="0"/>
          <p:nvPr/>
        </p:nvPicPr>
        <p:blipFill>
          <a:blip r:embed="rId3">
            <a:alphaModFix/>
          </a:blip>
          <a:stretch>
            <a:fillRect/>
          </a:stretch>
        </p:blipFill>
        <p:spPr>
          <a:xfrm>
            <a:off x="1379175" y="1255300"/>
            <a:ext cx="6280777" cy="3694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4"/>
          <p:cNvPicPr preferRelativeResize="0"/>
          <p:nvPr/>
        </p:nvPicPr>
        <p:blipFill>
          <a:blip r:embed="rId3">
            <a:alphaModFix/>
          </a:blip>
          <a:stretch>
            <a:fillRect/>
          </a:stretch>
        </p:blipFill>
        <p:spPr>
          <a:xfrm>
            <a:off x="1379175" y="1255300"/>
            <a:ext cx="6280775" cy="3768471"/>
          </a:xfrm>
          <a:prstGeom prst="rect">
            <a:avLst/>
          </a:prstGeom>
          <a:noFill/>
          <a:ln>
            <a:noFill/>
          </a:ln>
        </p:spPr>
      </p:pic>
      <p:sp>
        <p:nvSpPr>
          <p:cNvPr id="186" name="Google Shape;186;p24"/>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Dataset Characterization: Energetic Line Distribution</a:t>
            </a:r>
            <a:endParaRPr/>
          </a:p>
        </p:txBody>
      </p:sp>
      <p:sp>
        <p:nvSpPr>
          <p:cNvPr id="187" name="Google Shape;187;p24"/>
          <p:cNvSpPr/>
          <p:nvPr/>
        </p:nvSpPr>
        <p:spPr>
          <a:xfrm>
            <a:off x="1763800" y="1919525"/>
            <a:ext cx="1752600" cy="2711100"/>
          </a:xfrm>
          <a:prstGeom prst="donut">
            <a:avLst>
              <a:gd fmla="val 2222"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pic>
        <p:nvPicPr>
          <p:cNvPr id="193" name="Google Shape;193;p25"/>
          <p:cNvPicPr preferRelativeResize="0"/>
          <p:nvPr/>
        </p:nvPicPr>
        <p:blipFill rotWithShape="1">
          <a:blip r:embed="rId3">
            <a:alphaModFix/>
          </a:blip>
          <a:srcRect b="28731" l="0" r="5704" t="29893"/>
          <a:stretch/>
        </p:blipFill>
        <p:spPr>
          <a:xfrm>
            <a:off x="3366875" y="1350075"/>
            <a:ext cx="5699776" cy="2443349"/>
          </a:xfrm>
          <a:prstGeom prst="rect">
            <a:avLst/>
          </a:prstGeom>
          <a:noFill/>
          <a:ln>
            <a:noFill/>
          </a:ln>
        </p:spPr>
      </p:pic>
      <p:pic>
        <p:nvPicPr>
          <p:cNvPr id="194" name="Google Shape;194;p25"/>
          <p:cNvPicPr preferRelativeResize="0"/>
          <p:nvPr/>
        </p:nvPicPr>
        <p:blipFill>
          <a:blip r:embed="rId4">
            <a:alphaModFix/>
          </a:blip>
          <a:stretch>
            <a:fillRect/>
          </a:stretch>
        </p:blipFill>
        <p:spPr>
          <a:xfrm>
            <a:off x="216025" y="1401400"/>
            <a:ext cx="3022976" cy="2267225"/>
          </a:xfrm>
          <a:prstGeom prst="rect">
            <a:avLst/>
          </a:prstGeom>
          <a:noFill/>
          <a:ln>
            <a:noFill/>
          </a:ln>
        </p:spPr>
      </p:pic>
      <p:sp>
        <p:nvSpPr>
          <p:cNvPr id="195" name="Google Shape;195;p25"/>
          <p:cNvSpPr/>
          <p:nvPr/>
        </p:nvSpPr>
        <p:spPr>
          <a:xfrm>
            <a:off x="4508750" y="324225"/>
            <a:ext cx="4415400" cy="95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Discretize</a:t>
            </a:r>
            <a:r>
              <a:rPr lang="es">
                <a:latin typeface="Roboto"/>
                <a:ea typeface="Roboto"/>
                <a:cs typeface="Roboto"/>
                <a:sym typeface="Roboto"/>
              </a:rPr>
              <a:t> this continuum in some sense. </a:t>
            </a:r>
            <a:endParaRPr>
              <a:latin typeface="Roboto"/>
              <a:ea typeface="Roboto"/>
              <a:cs typeface="Roboto"/>
              <a:sym typeface="Roboto"/>
            </a:endParaRPr>
          </a:p>
        </p:txBody>
      </p:sp>
      <p:sp>
        <p:nvSpPr>
          <p:cNvPr id="196" name="Google Shape;196;p25"/>
          <p:cNvSpPr/>
          <p:nvPr/>
        </p:nvSpPr>
        <p:spPr>
          <a:xfrm>
            <a:off x="3065625" y="3964150"/>
            <a:ext cx="5276700" cy="916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Overlap of lines in near and very far Zs</a:t>
            </a:r>
            <a:endParaRPr>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02" name="Google Shape;202;p2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3" name="Google Shape;203;p26"/>
          <p:cNvPicPr preferRelativeResize="0"/>
          <p:nvPr/>
        </p:nvPicPr>
        <p:blipFill>
          <a:blip r:embed="rId3">
            <a:alphaModFix/>
          </a:blip>
          <a:stretch>
            <a:fillRect/>
          </a:stretch>
        </p:blipFill>
        <p:spPr>
          <a:xfrm>
            <a:off x="200025" y="0"/>
            <a:ext cx="8743950" cy="5143500"/>
          </a:xfrm>
          <a:prstGeom prst="rect">
            <a:avLst/>
          </a:prstGeom>
          <a:noFill/>
          <a:ln>
            <a:noFill/>
          </a:ln>
        </p:spPr>
      </p:pic>
      <p:sp>
        <p:nvSpPr>
          <p:cNvPr id="204" name="Google Shape;204;p26"/>
          <p:cNvSpPr/>
          <p:nvPr/>
        </p:nvSpPr>
        <p:spPr>
          <a:xfrm>
            <a:off x="6339475" y="156350"/>
            <a:ext cx="2188800" cy="8364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1 M Spectra on the same </a:t>
            </a:r>
            <a:r>
              <a:rPr lang="es">
                <a:latin typeface="Roboto"/>
                <a:ea typeface="Roboto"/>
                <a:cs typeface="Roboto"/>
                <a:sym typeface="Roboto"/>
              </a:rPr>
              <a:t>plot.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10" name="Google Shape;210;p2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1" name="Google Shape;211;p27"/>
          <p:cNvPicPr preferRelativeResize="0"/>
          <p:nvPr/>
        </p:nvPicPr>
        <p:blipFill>
          <a:blip r:embed="rId3">
            <a:alphaModFix/>
          </a:blip>
          <a:stretch>
            <a:fillRect/>
          </a:stretch>
        </p:blipFill>
        <p:spPr>
          <a:xfrm>
            <a:off x="200025" y="0"/>
            <a:ext cx="87439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The </a:t>
            </a:r>
            <a:r>
              <a:rPr lang="es"/>
              <a:t>intricacies, why the problem is not trivial? </a:t>
            </a:r>
            <a:endParaRPr/>
          </a:p>
        </p:txBody>
      </p:sp>
      <p:sp>
        <p:nvSpPr>
          <p:cNvPr id="217" name="Google Shape;217;p2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Most important region suffers the biggest </a:t>
            </a:r>
            <a:r>
              <a:rPr lang="es"/>
              <a:t>absorption</a:t>
            </a:r>
            <a:r>
              <a:rPr lang="es"/>
              <a:t> and distortion </a:t>
            </a:r>
            <a:endParaRPr/>
          </a:p>
          <a:p>
            <a:pPr indent="-342900" lvl="0" marL="457200" rtl="0" algn="l">
              <a:spcBef>
                <a:spcPts val="0"/>
              </a:spcBef>
              <a:spcAft>
                <a:spcPts val="0"/>
              </a:spcAft>
              <a:buSzPts val="1800"/>
              <a:buChar char="●"/>
            </a:pPr>
            <a:r>
              <a:rPr lang="es"/>
              <a:t>How much correlation remains ? </a:t>
            </a:r>
            <a:endParaRPr/>
          </a:p>
          <a:p>
            <a:pPr indent="-342900" lvl="0" marL="457200" rtl="0" algn="l">
              <a:spcBef>
                <a:spcPts val="0"/>
              </a:spcBef>
              <a:spcAft>
                <a:spcPts val="0"/>
              </a:spcAft>
              <a:buSzPts val="1800"/>
              <a:buChar char="●"/>
            </a:pPr>
            <a:r>
              <a:rPr lang="es"/>
              <a:t>Lack of sufficient statistics</a:t>
            </a:r>
            <a:endParaRPr/>
          </a:p>
          <a:p>
            <a:pPr indent="-342900" lvl="0" marL="457200" rtl="0" algn="l">
              <a:spcBef>
                <a:spcPts val="0"/>
              </a:spcBef>
              <a:spcAft>
                <a:spcPts val="0"/>
              </a:spcAft>
              <a:buSzPts val="1800"/>
              <a:buChar char="●"/>
            </a:pPr>
            <a:r>
              <a:rPr lang="es"/>
              <a:t>Experimental setup and composition </a:t>
            </a:r>
            <a:r>
              <a:rPr lang="es"/>
              <a:t>variability (matrix effects, higher order radiations)</a:t>
            </a:r>
            <a:endParaRPr/>
          </a:p>
          <a:p>
            <a:pPr indent="-342900" lvl="0" marL="457200" rtl="0" algn="l">
              <a:spcBef>
                <a:spcPts val="0"/>
              </a:spcBef>
              <a:spcAft>
                <a:spcPts val="0"/>
              </a:spcAft>
              <a:buSzPts val="1800"/>
              <a:buChar char="●"/>
            </a:pPr>
            <a:r>
              <a:rPr lang="es"/>
              <a:t>Local and global features needed to arrive at solution → local features change meaning with context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9"/>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Complexity of the Problem: Information theory </a:t>
            </a:r>
            <a:endParaRPr/>
          </a:p>
        </p:txBody>
      </p:sp>
      <p:sp>
        <p:nvSpPr>
          <p:cNvPr id="223" name="Google Shape;223;p2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Possible input space spectra ? 10^300</a:t>
            </a:r>
            <a:endParaRPr/>
          </a:p>
          <a:p>
            <a:pPr indent="-342900" lvl="0" marL="457200" rtl="0" algn="l">
              <a:spcBef>
                <a:spcPts val="0"/>
              </a:spcBef>
              <a:spcAft>
                <a:spcPts val="0"/>
              </a:spcAft>
              <a:buSzPts val="1800"/>
              <a:buChar char="●"/>
            </a:pPr>
            <a:r>
              <a:rPr lang="es"/>
              <a:t>2 ^M different labelling combinations, M : 556, big </a:t>
            </a:r>
            <a:r>
              <a:rPr lang="es"/>
              <a:t>number. </a:t>
            </a:r>
            <a:endParaRPr/>
          </a:p>
        </p:txBody>
      </p:sp>
      <p:sp>
        <p:nvSpPr>
          <p:cNvPr id="224" name="Google Shape;224;p29"/>
          <p:cNvSpPr/>
          <p:nvPr/>
        </p:nvSpPr>
        <p:spPr>
          <a:xfrm>
            <a:off x="547200" y="2212200"/>
            <a:ext cx="1672800" cy="127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2^41 ≈ 10 ^12</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2^556 </a:t>
            </a:r>
            <a:r>
              <a:rPr lang="es">
                <a:latin typeface="Roboto"/>
                <a:ea typeface="Roboto"/>
                <a:cs typeface="Roboto"/>
                <a:sym typeface="Roboto"/>
              </a:rPr>
              <a:t>≈ 10 ^167</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(2^13 ≈ 10 ^4)</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RESULTS: 1st classification-Simple MLP</a:t>
            </a:r>
            <a:endParaRPr/>
          </a:p>
        </p:txBody>
      </p:sp>
      <p:sp>
        <p:nvSpPr>
          <p:cNvPr id="230" name="Google Shape;230;p30"/>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works (relatively well) with real data (needs to generalize to </a:t>
            </a:r>
            <a:r>
              <a:rPr lang="es"/>
              <a:t>more</a:t>
            </a:r>
            <a:r>
              <a:rPr lang="es"/>
              <a:t> environments). Test on Aerosol Samples. </a:t>
            </a:r>
            <a:endParaRPr/>
          </a:p>
        </p:txBody>
      </p:sp>
      <p:pic>
        <p:nvPicPr>
          <p:cNvPr id="231" name="Google Shape;231;p30"/>
          <p:cNvPicPr preferRelativeResize="0"/>
          <p:nvPr/>
        </p:nvPicPr>
        <p:blipFill>
          <a:blip r:embed="rId3">
            <a:alphaModFix/>
          </a:blip>
          <a:stretch>
            <a:fillRect/>
          </a:stretch>
        </p:blipFill>
        <p:spPr>
          <a:xfrm>
            <a:off x="1982275" y="2298150"/>
            <a:ext cx="4837074" cy="2845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387900" y="264200"/>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MLP Performance: </a:t>
            </a:r>
            <a:endParaRPr/>
          </a:p>
        </p:txBody>
      </p:sp>
      <p:graphicFrame>
        <p:nvGraphicFramePr>
          <p:cNvPr id="237" name="Google Shape;237;p31"/>
          <p:cNvGraphicFramePr/>
          <p:nvPr/>
        </p:nvGraphicFramePr>
        <p:xfrm>
          <a:off x="463488" y="1391350"/>
          <a:ext cx="3000000" cy="3000000"/>
        </p:xfrm>
        <a:graphic>
          <a:graphicData uri="http://schemas.openxmlformats.org/drawingml/2006/table">
            <a:tbl>
              <a:tblPr>
                <a:noFill/>
                <a:tableStyleId>{E7902CD0-82A8-4B93-92A3-174B96F626C2}</a:tableStyleId>
              </a:tblPr>
              <a:tblGrid>
                <a:gridCol w="1012250"/>
                <a:gridCol w="1012250"/>
                <a:gridCol w="1012250"/>
                <a:gridCol w="1012250"/>
                <a:gridCol w="1012250"/>
                <a:gridCol w="1012250"/>
                <a:gridCol w="1012250"/>
                <a:gridCol w="1012250"/>
              </a:tblGrid>
              <a:tr h="381000">
                <a:tc>
                  <a:txBody>
                    <a:bodyPr/>
                    <a:lstStyle/>
                    <a:p>
                      <a:pPr indent="0" lvl="0" marL="0" rtl="0" algn="l">
                        <a:spcBef>
                          <a:spcPts val="0"/>
                        </a:spcBef>
                        <a:spcAft>
                          <a:spcPts val="0"/>
                        </a:spcAft>
                        <a:buNone/>
                      </a:pPr>
                      <a:r>
                        <a:rPr lang="es"/>
                        <a:t>Dataset </a:t>
                      </a:r>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Custom Score </a:t>
                      </a:r>
                      <a:endParaRPr/>
                    </a:p>
                  </a:txBody>
                  <a:tcPr marT="91425" marB="91425" marR="91425" marL="91425">
                    <a:lnL cap="flat" cmpd="sng" w="9525">
                      <a:solidFill>
                        <a:schemeClr val="accent2"/>
                      </a:solidFill>
                      <a:prstDash val="solid"/>
                      <a:round/>
                      <a:headEnd len="sm" w="sm" type="none"/>
                      <a:tailEnd len="sm" w="sm" type="none"/>
                    </a:lnL>
                    <a:lnR cap="flat" cmpd="sng" w="9525">
                      <a:solidFill>
                        <a:srgbClr val="9E9E9E"/>
                      </a:solidFill>
                      <a:prstDash val="solid"/>
                      <a:round/>
                      <a:headEnd len="sm" w="sm" type="none"/>
                      <a:tailEnd len="sm" w="sm" type="none"/>
                    </a:lnR>
                    <a:solidFill>
                      <a:srgbClr val="B6D7A8"/>
                    </a:solidFill>
                  </a:tcPr>
                </a:tc>
                <a:tc>
                  <a:txBody>
                    <a:bodyPr/>
                    <a:lstStyle/>
                    <a:p>
                      <a:pPr indent="0" lvl="0" marL="0" rtl="0" algn="l">
                        <a:spcBef>
                          <a:spcPts val="0"/>
                        </a:spcBef>
                        <a:spcAft>
                          <a:spcPts val="0"/>
                        </a:spcAft>
                        <a:buNone/>
                      </a:pPr>
                      <a:r>
                        <a:rPr lang="es"/>
                        <a:t>Kappa Coeff</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Sensitivity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Specificity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Guess-R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Recall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Precision</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381000">
                <a:tc>
                  <a:txBody>
                    <a:bodyPr/>
                    <a:lstStyle/>
                    <a:p>
                      <a:pPr indent="0" lvl="0" marL="0" rtl="0" algn="l">
                        <a:spcBef>
                          <a:spcPts val="0"/>
                        </a:spcBef>
                        <a:spcAft>
                          <a:spcPts val="0"/>
                        </a:spcAft>
                        <a:buNone/>
                      </a:pPr>
                      <a:r>
                        <a:rPr lang="es"/>
                        <a:t>Synthetic XRF </a:t>
                      </a:r>
                      <a:endParaRPr/>
                    </a:p>
                  </a:txBody>
                  <a:tcPr marT="91425" marB="91425" marR="91425" marL="91425">
                    <a:lnT cap="flat" cmpd="sng" w="9525">
                      <a:solidFill>
                        <a:schemeClr val="accent2"/>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-1.29</a:t>
                      </a:r>
                      <a:endParaRPr/>
                    </a:p>
                  </a:txBody>
                  <a:tcPr marT="91425" marB="91425" marR="91425" marL="91425">
                    <a:solidFill>
                      <a:srgbClr val="B6D7A8"/>
                    </a:solidFill>
                  </a:tcPr>
                </a:tc>
                <a:tc>
                  <a:txBody>
                    <a:bodyPr/>
                    <a:lstStyle/>
                    <a:p>
                      <a:pPr indent="0" lvl="0" marL="0" rtl="0" algn="l">
                        <a:spcBef>
                          <a:spcPts val="0"/>
                        </a:spcBef>
                        <a:spcAft>
                          <a:spcPts val="0"/>
                        </a:spcAft>
                        <a:buNone/>
                      </a:pPr>
                      <a:r>
                        <a:rPr lang="es"/>
                        <a:t>0.90</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0.65</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0.99</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0.95</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0.086</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0.92</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r>
              <a:tr h="381000">
                <a:tc>
                  <a:txBody>
                    <a:bodyPr/>
                    <a:lstStyle/>
                    <a:p>
                      <a:pPr indent="0" lvl="0" marL="0" rtl="0" algn="l">
                        <a:spcBef>
                          <a:spcPts val="0"/>
                        </a:spcBef>
                        <a:spcAft>
                          <a:spcPts val="0"/>
                        </a:spcAft>
                        <a:buNone/>
                      </a:pPr>
                      <a:r>
                        <a:rPr lang="es"/>
                        <a:t>Aerosol </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-0.47</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-0.05</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0.26</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0.98</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0.47</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0.69 </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0.94</a:t>
                      </a:r>
                      <a:endParaRPr/>
                    </a:p>
                  </a:txBody>
                  <a:tcPr marT="91425" marB="91425" marR="91425" marL="91425">
                    <a:solidFill>
                      <a:srgbClr val="A2C4C9"/>
                    </a:solidFill>
                  </a:tcPr>
                </a:tc>
              </a:tr>
            </a:tbl>
          </a:graphicData>
        </a:graphic>
      </p:graphicFrame>
      <p:graphicFrame>
        <p:nvGraphicFramePr>
          <p:cNvPr id="238" name="Google Shape;238;p31"/>
          <p:cNvGraphicFramePr/>
          <p:nvPr/>
        </p:nvGraphicFramePr>
        <p:xfrm>
          <a:off x="218363" y="3209275"/>
          <a:ext cx="3000000" cy="3000000"/>
        </p:xfrm>
        <a:graphic>
          <a:graphicData uri="http://schemas.openxmlformats.org/drawingml/2006/table">
            <a:tbl>
              <a:tblPr>
                <a:noFill/>
                <a:tableStyleId>{E7902CD0-82A8-4B93-92A3-174B96F626C2}</a:tableStyleId>
              </a:tblPr>
              <a:tblGrid>
                <a:gridCol w="1077400"/>
                <a:gridCol w="1077400"/>
                <a:gridCol w="1077400"/>
                <a:gridCol w="1077400"/>
                <a:gridCol w="891325"/>
                <a:gridCol w="1263425"/>
                <a:gridCol w="1262550"/>
                <a:gridCol w="980375"/>
              </a:tblGrid>
              <a:tr h="480725">
                <a:tc>
                  <a:txBody>
                    <a:bodyPr/>
                    <a:lstStyle/>
                    <a:p>
                      <a:pPr indent="0" lvl="0" marL="0" rtl="0" algn="l">
                        <a:lnSpc>
                          <a:spcPct val="115000"/>
                        </a:lnSpc>
                        <a:spcBef>
                          <a:spcPts val="0"/>
                        </a:spcBef>
                        <a:spcAft>
                          <a:spcPts val="0"/>
                        </a:spcAft>
                        <a:buNone/>
                      </a:pPr>
                      <a:r>
                        <a:t/>
                      </a:r>
                      <a:endParaRPr sz="1000">
                        <a:solidFill>
                          <a:srgbClr val="FFFFFF"/>
                        </a:solidFill>
                        <a:highlight>
                          <a:srgbClr val="111111"/>
                        </a:highlight>
                      </a:endParaRPr>
                    </a:p>
                  </a:txBody>
                  <a:tcPr marT="91425" marB="91425" marR="91425" marL="91425">
                    <a:solidFill>
                      <a:srgbClr val="9FC5E8"/>
                    </a:solidFill>
                  </a:tcPr>
                </a:tc>
                <a:tc>
                  <a:txBody>
                    <a:bodyPr/>
                    <a:lstStyle/>
                    <a:p>
                      <a:pPr indent="0" lvl="0" marL="0" rtl="0" algn="l">
                        <a:spcBef>
                          <a:spcPts val="0"/>
                        </a:spcBef>
                        <a:spcAft>
                          <a:spcPts val="0"/>
                        </a:spcAft>
                        <a:buNone/>
                      </a:pPr>
                      <a:r>
                        <a:rPr lang="es"/>
                        <a:t>Custom Score</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Kappa Coeff</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Sensitivity</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Specificity</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Guess-R</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Recall</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Precision</a:t>
                      </a:r>
                      <a:endParaRPr/>
                    </a:p>
                  </a:txBody>
                  <a:tcPr marT="91425" marB="91425" marR="91425" marL="91425">
                    <a:solidFill>
                      <a:srgbClr val="9FC5E8"/>
                    </a:solidFill>
                  </a:tcPr>
                </a:tc>
              </a:tr>
              <a:tr h="817250">
                <a:tc>
                  <a:txBody>
                    <a:bodyPr/>
                    <a:lstStyle/>
                    <a:p>
                      <a:pPr indent="0" lvl="0" marL="0" rtl="0" algn="l">
                        <a:spcBef>
                          <a:spcPts val="0"/>
                        </a:spcBef>
                        <a:spcAft>
                          <a:spcPts val="0"/>
                        </a:spcAft>
                        <a:buNone/>
                      </a:pPr>
                      <a:r>
                        <a:rPr lang="es"/>
                        <a:t>Maximum Possible values (Syn XRF)</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-2</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1</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1</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1</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1</a:t>
                      </a:r>
                      <a:endParaRPr/>
                    </a:p>
                  </a:txBody>
                  <a:tcPr marT="91425" marB="91425" marR="91425" marL="91425">
                    <a:solidFill>
                      <a:srgbClr val="9FC5E8"/>
                    </a:solidFill>
                  </a:tcPr>
                </a:tc>
                <a:tc>
                  <a:txBody>
                    <a:bodyPr/>
                    <a:lstStyle/>
                    <a:p>
                      <a:pPr indent="0" lvl="0" marL="0" rtl="0" algn="l">
                        <a:lnSpc>
                          <a:spcPct val="115000"/>
                        </a:lnSpc>
                        <a:spcBef>
                          <a:spcPts val="0"/>
                        </a:spcBef>
                        <a:spcAft>
                          <a:spcPts val="0"/>
                        </a:spcAft>
                        <a:buNone/>
                      </a:pPr>
                      <a:r>
                        <a:rPr lang="es"/>
                        <a:t>0.1318</a:t>
                      </a:r>
                      <a:endParaRPr/>
                    </a:p>
                  </a:txBody>
                  <a:tcPr marT="91425" marB="91425" marR="91425" marL="91425">
                    <a:solidFill>
                      <a:srgbClr val="9FC5E8"/>
                    </a:solidFill>
                  </a:tcPr>
                </a:tc>
                <a:tc>
                  <a:txBody>
                    <a:bodyPr/>
                    <a:lstStyle/>
                    <a:p>
                      <a:pPr indent="0" lvl="0" marL="0" rtl="0" algn="l">
                        <a:spcBef>
                          <a:spcPts val="0"/>
                        </a:spcBef>
                        <a:spcAft>
                          <a:spcPts val="0"/>
                        </a:spcAft>
                        <a:buNone/>
                      </a:pPr>
                      <a:r>
                        <a:rPr lang="es"/>
                        <a:t>1</a:t>
                      </a:r>
                      <a:endParaRPr/>
                    </a:p>
                  </a:txBody>
                  <a:tcPr marT="91425" marB="91425" marR="91425" marL="91425">
                    <a:solidFill>
                      <a:srgbClr val="9FC5E8"/>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Motivation &amp; Previous Similar Work</a:t>
            </a:r>
            <a:endParaRPr/>
          </a:p>
        </p:txBody>
      </p:sp>
      <p:sp>
        <p:nvSpPr>
          <p:cNvPr id="71" name="Google Shape;71;p14"/>
          <p:cNvSpPr/>
          <p:nvPr/>
        </p:nvSpPr>
        <p:spPr>
          <a:xfrm>
            <a:off x="781700" y="3408150"/>
            <a:ext cx="3165900" cy="1246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XRF Information is elemental </a:t>
            </a:r>
            <a:endParaRPr>
              <a:latin typeface="Roboto"/>
              <a:ea typeface="Roboto"/>
              <a:cs typeface="Roboto"/>
              <a:sym typeface="Roboto"/>
            </a:endParaRPr>
          </a:p>
        </p:txBody>
      </p:sp>
      <p:grpSp>
        <p:nvGrpSpPr>
          <p:cNvPr id="72" name="Google Shape;72;p14"/>
          <p:cNvGrpSpPr/>
          <p:nvPr/>
        </p:nvGrpSpPr>
        <p:grpSpPr>
          <a:xfrm>
            <a:off x="4780172" y="1422716"/>
            <a:ext cx="4068790" cy="3232123"/>
            <a:chOff x="4748725" y="1848649"/>
            <a:chExt cx="3705300" cy="2719955"/>
          </a:xfrm>
        </p:grpSpPr>
        <p:grpSp>
          <p:nvGrpSpPr>
            <p:cNvPr id="73" name="Google Shape;73;p14"/>
            <p:cNvGrpSpPr/>
            <p:nvPr/>
          </p:nvGrpSpPr>
          <p:grpSpPr>
            <a:xfrm>
              <a:off x="4748725" y="1848649"/>
              <a:ext cx="3705300" cy="2719955"/>
              <a:chOff x="4748725" y="1848650"/>
              <a:chExt cx="3705300" cy="2513125"/>
            </a:xfrm>
          </p:grpSpPr>
          <p:sp>
            <p:nvSpPr>
              <p:cNvPr id="74" name="Google Shape;74;p14"/>
              <p:cNvSpPr/>
              <p:nvPr/>
            </p:nvSpPr>
            <p:spPr>
              <a:xfrm>
                <a:off x="4748725" y="1848650"/>
                <a:ext cx="3705300" cy="2243400"/>
              </a:xfrm>
              <a:prstGeom prst="roundRect">
                <a:avLst>
                  <a:gd fmla="val 16667" name="adj"/>
                </a:avLst>
              </a:prstGeom>
              <a:solidFill>
                <a:srgbClr val="7F6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5" name="Google Shape;75;p14"/>
              <p:cNvSpPr/>
              <p:nvPr/>
            </p:nvSpPr>
            <p:spPr>
              <a:xfrm>
                <a:off x="4750825" y="2544375"/>
                <a:ext cx="3701100" cy="181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ctr">
                  <a:spcBef>
                    <a:spcPts val="0"/>
                  </a:spcBef>
                  <a:spcAft>
                    <a:spcPts val="0"/>
                  </a:spcAft>
                  <a:buSzPts val="1400"/>
                  <a:buFont typeface="Roboto"/>
                  <a:buChar char="●"/>
                </a:pPr>
                <a:r>
                  <a:rPr lang="es">
                    <a:latin typeface="Roboto"/>
                    <a:ea typeface="Roboto"/>
                    <a:cs typeface="Roboto"/>
                    <a:sym typeface="Roboto"/>
                  </a:rPr>
                  <a:t>Pigment Classification </a:t>
                </a:r>
                <a:endParaRPr>
                  <a:latin typeface="Roboto"/>
                  <a:ea typeface="Roboto"/>
                  <a:cs typeface="Roboto"/>
                  <a:sym typeface="Roboto"/>
                </a:endParaRPr>
              </a:p>
              <a:p>
                <a:pPr indent="-317500" lvl="0" marL="457200" rtl="0" algn="ctr">
                  <a:spcBef>
                    <a:spcPts val="0"/>
                  </a:spcBef>
                  <a:spcAft>
                    <a:spcPts val="0"/>
                  </a:spcAft>
                  <a:buSzPts val="1400"/>
                  <a:buFont typeface="Roboto"/>
                  <a:buChar char="●"/>
                </a:pPr>
                <a:r>
                  <a:rPr lang="es">
                    <a:latin typeface="Roboto"/>
                    <a:ea typeface="Roboto"/>
                    <a:cs typeface="Roboto"/>
                    <a:sym typeface="Roboto"/>
                  </a:rPr>
                  <a:t>Low Element selection</a:t>
                </a:r>
                <a:endParaRPr>
                  <a:latin typeface="Roboto"/>
                  <a:ea typeface="Roboto"/>
                  <a:cs typeface="Roboto"/>
                  <a:sym typeface="Roboto"/>
                </a:endParaRPr>
              </a:p>
              <a:p>
                <a:pPr indent="-317500" lvl="0" marL="457200" rtl="0" algn="ctr">
                  <a:spcBef>
                    <a:spcPts val="0"/>
                  </a:spcBef>
                  <a:spcAft>
                    <a:spcPts val="0"/>
                  </a:spcAft>
                  <a:buSzPts val="1400"/>
                  <a:buFont typeface="Roboto"/>
                  <a:buChar char="●"/>
                </a:pPr>
                <a:r>
                  <a:rPr lang="es">
                    <a:latin typeface="Roboto"/>
                    <a:ea typeface="Roboto"/>
                    <a:cs typeface="Roboto"/>
                    <a:sym typeface="Roboto"/>
                  </a:rPr>
                  <a:t>Semiquantitative (metals) (industry)</a:t>
                </a:r>
                <a:endParaRPr>
                  <a:latin typeface="Roboto"/>
                  <a:ea typeface="Roboto"/>
                  <a:cs typeface="Roboto"/>
                  <a:sym typeface="Roboto"/>
                </a:endParaRPr>
              </a:p>
              <a:p>
                <a:pPr indent="-317500" lvl="0" marL="457200" rtl="0" algn="ctr">
                  <a:spcBef>
                    <a:spcPts val="0"/>
                  </a:spcBef>
                  <a:spcAft>
                    <a:spcPts val="0"/>
                  </a:spcAft>
                  <a:buSzPts val="1400"/>
                  <a:buFont typeface="Roboto"/>
                  <a:buChar char="●"/>
                </a:pPr>
                <a:r>
                  <a:rPr lang="es">
                    <a:latin typeface="Roboto"/>
                    <a:ea typeface="Roboto"/>
                    <a:cs typeface="Roboto"/>
                    <a:sym typeface="Roboto"/>
                  </a:rPr>
                  <a:t>Astrophysical </a:t>
                </a:r>
                <a:endParaRPr>
                  <a:latin typeface="Roboto"/>
                  <a:ea typeface="Roboto"/>
                  <a:cs typeface="Roboto"/>
                  <a:sym typeface="Roboto"/>
                </a:endParaRPr>
              </a:p>
            </p:txBody>
          </p:sp>
        </p:grpSp>
        <p:sp>
          <p:nvSpPr>
            <p:cNvPr id="76" name="Google Shape;76;p14"/>
            <p:cNvSpPr txBox="1"/>
            <p:nvPr/>
          </p:nvSpPr>
          <p:spPr>
            <a:xfrm>
              <a:off x="5065375" y="2001125"/>
              <a:ext cx="30720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Previous (AI) Literature </a:t>
              </a:r>
              <a:endParaRPr sz="1800">
                <a:solidFill>
                  <a:schemeClr val="dk1"/>
                </a:solidFill>
                <a:latin typeface="Roboto"/>
                <a:ea typeface="Roboto"/>
                <a:cs typeface="Roboto"/>
                <a:sym typeface="Roboto"/>
              </a:endParaRPr>
            </a:p>
          </p:txBody>
        </p:sp>
      </p:grpSp>
      <p:sp>
        <p:nvSpPr>
          <p:cNvPr id="77" name="Google Shape;77;p14"/>
          <p:cNvSpPr/>
          <p:nvPr/>
        </p:nvSpPr>
        <p:spPr>
          <a:xfrm>
            <a:off x="7214950" y="3951200"/>
            <a:ext cx="1500900" cy="617400"/>
          </a:xfrm>
          <a:prstGeom prst="snip2DiagRect">
            <a:avLst>
              <a:gd fmla="val 0" name="adj1"/>
              <a:gd fmla="val 16667"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Very Limited</a:t>
            </a:r>
            <a:endParaRPr>
              <a:latin typeface="Roboto"/>
              <a:ea typeface="Roboto"/>
              <a:cs typeface="Roboto"/>
              <a:sym typeface="Roboto"/>
            </a:endParaRPr>
          </a:p>
        </p:txBody>
      </p:sp>
      <p:pic>
        <p:nvPicPr>
          <p:cNvPr id="78" name="Google Shape;78;p14"/>
          <p:cNvPicPr preferRelativeResize="0"/>
          <p:nvPr/>
        </p:nvPicPr>
        <p:blipFill>
          <a:blip r:embed="rId3">
            <a:alphaModFix/>
          </a:blip>
          <a:stretch>
            <a:fillRect/>
          </a:stretch>
        </p:blipFill>
        <p:spPr>
          <a:xfrm>
            <a:off x="781700" y="1399250"/>
            <a:ext cx="3072001" cy="1753775"/>
          </a:xfrm>
          <a:prstGeom prst="rect">
            <a:avLst/>
          </a:prstGeom>
          <a:noFill/>
          <a:ln>
            <a:noFill/>
          </a:ln>
        </p:spPr>
      </p:pic>
      <p:sp>
        <p:nvSpPr>
          <p:cNvPr id="79" name="Google Shape;79;p14"/>
          <p:cNvSpPr/>
          <p:nvPr/>
        </p:nvSpPr>
        <p:spPr>
          <a:xfrm>
            <a:off x="1399250" y="3111125"/>
            <a:ext cx="2994000" cy="789600"/>
          </a:xfrm>
          <a:prstGeom prst="snip2DiagRect">
            <a:avLst>
              <a:gd fmla="val 0" name="adj1"/>
              <a:gd fmla="val 16667"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Great Potential…but not so easy</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Future work </a:t>
            </a:r>
            <a:endParaRPr/>
          </a:p>
        </p:txBody>
      </p:sp>
      <p:sp>
        <p:nvSpPr>
          <p:cNvPr id="244" name="Google Shape;244;p32"/>
          <p:cNvSpPr txBox="1"/>
          <p:nvPr>
            <p:ph idx="1" type="body"/>
          </p:nvPr>
        </p:nvSpPr>
        <p:spPr>
          <a:xfrm>
            <a:off x="387900" y="1489825"/>
            <a:ext cx="3630000" cy="30789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s"/>
              <a:t>Transformers (Attention)</a:t>
            </a:r>
            <a:endParaRPr/>
          </a:p>
          <a:p>
            <a:pPr indent="-342900" lvl="0" marL="457200" rtl="0" algn="l">
              <a:spcBef>
                <a:spcPts val="0"/>
              </a:spcBef>
              <a:spcAft>
                <a:spcPts val="0"/>
              </a:spcAft>
              <a:buSzPts val="1800"/>
              <a:buChar char="●"/>
            </a:pPr>
            <a:r>
              <a:rPr lang="es"/>
              <a:t>Invertible Neural Networks (GLOW blocks)</a:t>
            </a:r>
            <a:endParaRPr/>
          </a:p>
          <a:p>
            <a:pPr indent="-342900" lvl="0" marL="457200" rtl="0" algn="l">
              <a:spcBef>
                <a:spcPts val="0"/>
              </a:spcBef>
              <a:spcAft>
                <a:spcPts val="0"/>
              </a:spcAft>
              <a:buSzPts val="1800"/>
              <a:buChar char="●"/>
            </a:pPr>
            <a:r>
              <a:rPr lang="es"/>
              <a:t>Proper </a:t>
            </a:r>
            <a:r>
              <a:rPr lang="es"/>
              <a:t>Auto Encoding</a:t>
            </a:r>
            <a:r>
              <a:rPr lang="es"/>
              <a:t> of spectra </a:t>
            </a:r>
            <a:endParaRPr/>
          </a:p>
          <a:p>
            <a:pPr indent="-342900" lvl="0" marL="457200" rtl="0" algn="l">
              <a:spcBef>
                <a:spcPts val="0"/>
              </a:spcBef>
              <a:spcAft>
                <a:spcPts val="0"/>
              </a:spcAft>
              <a:buSzPts val="1800"/>
              <a:buChar char="●"/>
            </a:pPr>
            <a:r>
              <a:rPr lang="es"/>
              <a:t>Domain Adaptation</a:t>
            </a:r>
            <a:endParaRPr/>
          </a:p>
          <a:p>
            <a:pPr indent="-342900" lvl="0" marL="457200" rtl="0" algn="l">
              <a:spcBef>
                <a:spcPts val="0"/>
              </a:spcBef>
              <a:spcAft>
                <a:spcPts val="0"/>
              </a:spcAft>
              <a:buSzPts val="1800"/>
              <a:buChar char="●"/>
            </a:pPr>
            <a:r>
              <a:rPr lang="es"/>
              <a:t>Agnostic process (Non physical dependencies, mathematical process)</a:t>
            </a:r>
            <a:endParaRPr/>
          </a:p>
          <a:p>
            <a:pPr indent="-342900" lvl="0" marL="457200" rtl="0" algn="l">
              <a:spcBef>
                <a:spcPts val="0"/>
              </a:spcBef>
              <a:spcAft>
                <a:spcPts val="0"/>
              </a:spcAft>
              <a:buSzPts val="1800"/>
              <a:buChar char="●"/>
            </a:pPr>
            <a:r>
              <a:rPr lang="es"/>
              <a:t>AI for Synthetic Generation ?</a:t>
            </a:r>
            <a:endParaRPr/>
          </a:p>
          <a:p>
            <a:pPr indent="-342900" lvl="0" marL="457200" rtl="0" algn="l">
              <a:spcBef>
                <a:spcPts val="0"/>
              </a:spcBef>
              <a:spcAft>
                <a:spcPts val="0"/>
              </a:spcAft>
              <a:buSzPts val="1800"/>
              <a:buChar char="●"/>
            </a:pPr>
            <a:r>
              <a:rPr lang="es"/>
              <a:t>Multi-integration (PIXE…etc)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Transformers: (Mono-attention layer)</a:t>
            </a:r>
            <a:endParaRPr/>
          </a:p>
        </p:txBody>
      </p:sp>
      <p:graphicFrame>
        <p:nvGraphicFramePr>
          <p:cNvPr id="250" name="Google Shape;250;p33"/>
          <p:cNvGraphicFramePr/>
          <p:nvPr/>
        </p:nvGraphicFramePr>
        <p:xfrm>
          <a:off x="463475" y="1612625"/>
          <a:ext cx="3000000" cy="3000000"/>
        </p:xfrm>
        <a:graphic>
          <a:graphicData uri="http://schemas.openxmlformats.org/drawingml/2006/table">
            <a:tbl>
              <a:tblPr>
                <a:noFill/>
                <a:tableStyleId>{E7902CD0-82A8-4B93-92A3-174B96F626C2}</a:tableStyleId>
              </a:tblPr>
              <a:tblGrid>
                <a:gridCol w="1012250"/>
                <a:gridCol w="1012250"/>
                <a:gridCol w="1012250"/>
                <a:gridCol w="1012250"/>
                <a:gridCol w="1012250"/>
                <a:gridCol w="1012250"/>
                <a:gridCol w="1012250"/>
                <a:gridCol w="1012250"/>
              </a:tblGrid>
              <a:tr h="381000">
                <a:tc>
                  <a:txBody>
                    <a:bodyPr/>
                    <a:lstStyle/>
                    <a:p>
                      <a:pPr indent="0" lvl="0" marL="0" rtl="0" algn="l">
                        <a:spcBef>
                          <a:spcPts val="0"/>
                        </a:spcBef>
                        <a:spcAft>
                          <a:spcPts val="0"/>
                        </a:spcAft>
                        <a:buNone/>
                      </a:pPr>
                      <a:r>
                        <a:rPr lang="es"/>
                        <a:t>Dataset </a:t>
                      </a:r>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Custom Score </a:t>
                      </a:r>
                      <a:endParaRPr/>
                    </a:p>
                  </a:txBody>
                  <a:tcPr marT="91425" marB="91425" marR="91425" marL="91425">
                    <a:lnL cap="flat" cmpd="sng" w="9525">
                      <a:solidFill>
                        <a:schemeClr val="accent2"/>
                      </a:solidFill>
                      <a:prstDash val="solid"/>
                      <a:round/>
                      <a:headEnd len="sm" w="sm" type="none"/>
                      <a:tailEnd len="sm" w="sm" type="none"/>
                    </a:lnL>
                    <a:lnR cap="flat" cmpd="sng" w="9525">
                      <a:solidFill>
                        <a:srgbClr val="9E9E9E"/>
                      </a:solidFill>
                      <a:prstDash val="solid"/>
                      <a:round/>
                      <a:headEnd len="sm" w="sm" type="none"/>
                      <a:tailEnd len="sm" w="sm" type="none"/>
                    </a:lnR>
                    <a:solidFill>
                      <a:srgbClr val="B6D7A8"/>
                    </a:solidFill>
                  </a:tcPr>
                </a:tc>
                <a:tc>
                  <a:txBody>
                    <a:bodyPr/>
                    <a:lstStyle/>
                    <a:p>
                      <a:pPr indent="0" lvl="0" marL="0" rtl="0" algn="l">
                        <a:spcBef>
                          <a:spcPts val="0"/>
                        </a:spcBef>
                        <a:spcAft>
                          <a:spcPts val="0"/>
                        </a:spcAft>
                        <a:buNone/>
                      </a:pPr>
                      <a:r>
                        <a:rPr lang="es"/>
                        <a:t>Kappa Coeff</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Sensitivity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Specificity</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Guess-R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Recall</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s"/>
                        <a:t>Precision</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B6D7A8"/>
                    </a:solidFill>
                  </a:tcPr>
                </a:tc>
              </a:tr>
              <a:tr h="381000">
                <a:tc>
                  <a:txBody>
                    <a:bodyPr/>
                    <a:lstStyle/>
                    <a:p>
                      <a:pPr indent="0" lvl="0" marL="0" rtl="0" algn="l">
                        <a:spcBef>
                          <a:spcPts val="0"/>
                        </a:spcBef>
                        <a:spcAft>
                          <a:spcPts val="0"/>
                        </a:spcAft>
                        <a:buNone/>
                      </a:pPr>
                      <a:r>
                        <a:rPr lang="es"/>
                        <a:t>Synthetic XRF </a:t>
                      </a:r>
                      <a:endParaRPr/>
                    </a:p>
                  </a:txBody>
                  <a:tcPr marT="91425" marB="91425" marR="91425" marL="91425">
                    <a:lnT cap="flat" cmpd="sng" w="9525">
                      <a:solidFill>
                        <a:schemeClr val="accent2"/>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-1.49</a:t>
                      </a:r>
                      <a:endParaRPr/>
                    </a:p>
                    <a:p>
                      <a:pPr indent="0" lvl="0" marL="0" rtl="0" algn="l">
                        <a:spcBef>
                          <a:spcPts val="0"/>
                        </a:spcBef>
                        <a:spcAft>
                          <a:spcPts val="0"/>
                        </a:spcAft>
                        <a:buNone/>
                      </a:pPr>
                      <a:r>
                        <a:t/>
                      </a:r>
                      <a:endParaRPr sz="1050">
                        <a:solidFill>
                          <a:srgbClr val="FFFFFF"/>
                        </a:solidFill>
                        <a:highlight>
                          <a:srgbClr val="111111"/>
                        </a:highlight>
                      </a:endParaRPr>
                    </a:p>
                  </a:txBody>
                  <a:tcPr marT="91425" marB="91425" marR="91425" marL="91425">
                    <a:solidFill>
                      <a:srgbClr val="B6D7A8"/>
                    </a:solidFill>
                  </a:tcPr>
                </a:tc>
                <a:tc>
                  <a:txBody>
                    <a:bodyPr/>
                    <a:lstStyle/>
                    <a:p>
                      <a:pPr indent="0" lvl="0" marL="0" rtl="0" algn="l">
                        <a:spcBef>
                          <a:spcPts val="0"/>
                        </a:spcBef>
                        <a:spcAft>
                          <a:spcPts val="0"/>
                        </a:spcAft>
                        <a:buNone/>
                      </a:pPr>
                      <a:r>
                        <a:rPr lang="es"/>
                        <a:t>0.90</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0.78</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0.97</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0.94</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0.102</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c>
                  <a:txBody>
                    <a:bodyPr/>
                    <a:lstStyle/>
                    <a:p>
                      <a:pPr indent="0" lvl="0" marL="0" rtl="0" algn="l">
                        <a:spcBef>
                          <a:spcPts val="0"/>
                        </a:spcBef>
                        <a:spcAft>
                          <a:spcPts val="0"/>
                        </a:spcAft>
                        <a:buNone/>
                      </a:pPr>
                      <a:r>
                        <a:rPr lang="es"/>
                        <a:t>0.77</a:t>
                      </a:r>
                      <a:endParaRPr/>
                    </a:p>
                  </a:txBody>
                  <a:tcPr marT="91425" marB="91425" marR="91425" marL="91425">
                    <a:lnT cap="flat" cmpd="sng" w="9525">
                      <a:solidFill>
                        <a:srgbClr val="9E9E9E"/>
                      </a:solidFill>
                      <a:prstDash val="solid"/>
                      <a:round/>
                      <a:headEnd len="sm" w="sm" type="none"/>
                      <a:tailEnd len="sm" w="sm" type="none"/>
                    </a:lnT>
                    <a:solidFill>
                      <a:srgbClr val="B6D7A8"/>
                    </a:solidFill>
                  </a:tcPr>
                </a:tc>
              </a:tr>
              <a:tr h="381000">
                <a:tc>
                  <a:txBody>
                    <a:bodyPr/>
                    <a:lstStyle/>
                    <a:p>
                      <a:pPr indent="0" lvl="0" marL="0" rtl="0" algn="l">
                        <a:spcBef>
                          <a:spcPts val="0"/>
                        </a:spcBef>
                        <a:spcAft>
                          <a:spcPts val="0"/>
                        </a:spcAft>
                        <a:buNone/>
                      </a:pPr>
                      <a:r>
                        <a:rPr lang="es"/>
                        <a:t>Aerosol </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c>
                  <a:txBody>
                    <a:bodyPr/>
                    <a:lstStyle/>
                    <a:p>
                      <a:pPr indent="0" lvl="0" marL="0" rtl="0" algn="l">
                        <a:spcBef>
                          <a:spcPts val="0"/>
                        </a:spcBef>
                        <a:spcAft>
                          <a:spcPts val="0"/>
                        </a:spcAft>
                        <a:buNone/>
                      </a:pPr>
                      <a:r>
                        <a:rPr lang="es"/>
                        <a:t>-</a:t>
                      </a:r>
                      <a:endParaRPr/>
                    </a:p>
                  </a:txBody>
                  <a:tcPr marT="91425" marB="91425" marR="91425" marL="91425">
                    <a:solidFill>
                      <a:srgbClr val="A2C4C9"/>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1200"/>
              </a:spcAft>
              <a:buNone/>
            </a:pPr>
            <a:r>
              <a:rPr lang="es" sz="1800">
                <a:latin typeface="Roboto"/>
                <a:ea typeface="Roboto"/>
                <a:cs typeface="Roboto"/>
                <a:sym typeface="Roboto"/>
              </a:rPr>
              <a:t>Pearson Correlation Coefficient</a:t>
            </a:r>
            <a:endParaRPr/>
          </a:p>
        </p:txBody>
      </p:sp>
      <p:graphicFrame>
        <p:nvGraphicFramePr>
          <p:cNvPr id="256" name="Google Shape;256;p34"/>
          <p:cNvGraphicFramePr/>
          <p:nvPr/>
        </p:nvGraphicFramePr>
        <p:xfrm>
          <a:off x="889975" y="2033550"/>
          <a:ext cx="3000000" cy="3000000"/>
        </p:xfrm>
        <a:graphic>
          <a:graphicData uri="http://schemas.openxmlformats.org/drawingml/2006/table">
            <a:tbl>
              <a:tblPr>
                <a:noFill/>
                <a:tableStyleId>{E7902CD0-82A8-4B93-92A3-174B96F626C2}</a:tableStyleId>
              </a:tblPr>
              <a:tblGrid>
                <a:gridCol w="2413000"/>
                <a:gridCol w="2413000"/>
                <a:gridCol w="2413000"/>
              </a:tblGrid>
              <a:tr h="381000">
                <a:tc>
                  <a:txBody>
                    <a:bodyPr/>
                    <a:lstStyle/>
                    <a:p>
                      <a:pPr indent="0" lvl="0" marL="0" rtl="0" algn="l">
                        <a:spcBef>
                          <a:spcPts val="0"/>
                        </a:spcBef>
                        <a:spcAft>
                          <a:spcPts val="0"/>
                        </a:spcAft>
                        <a:buNone/>
                      </a:pPr>
                      <a:r>
                        <a:t/>
                      </a:r>
                      <a:endParaRPr/>
                    </a:p>
                  </a:txBody>
                  <a:tcPr marT="91425" marB="91425" marR="91425" marL="91425">
                    <a:solidFill>
                      <a:srgbClr val="D9EAD3"/>
                    </a:solidFill>
                  </a:tcPr>
                </a:tc>
                <a:tc>
                  <a:txBody>
                    <a:bodyPr/>
                    <a:lstStyle/>
                    <a:p>
                      <a:pPr indent="0" lvl="0" marL="0" rtl="0" algn="l">
                        <a:spcBef>
                          <a:spcPts val="0"/>
                        </a:spcBef>
                        <a:spcAft>
                          <a:spcPts val="0"/>
                        </a:spcAft>
                        <a:buNone/>
                      </a:pPr>
                      <a:r>
                        <a:rPr lang="es"/>
                        <a:t>Synthetic</a:t>
                      </a:r>
                      <a:endParaRPr/>
                    </a:p>
                  </a:txBody>
                  <a:tcPr marT="91425" marB="91425" marR="91425" marL="91425">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s"/>
                        <a:t>Aerosol </a:t>
                      </a:r>
                      <a:endParaRPr/>
                    </a:p>
                  </a:txBody>
                  <a:tcPr marT="91425" marB="91425" marR="91425" marL="91425">
                    <a:lnB cap="flat" cmpd="sng" w="9525">
                      <a:solidFill>
                        <a:srgbClr val="000000"/>
                      </a:solidFill>
                      <a:prstDash val="solid"/>
                      <a:round/>
                      <a:headEnd len="sm" w="sm" type="none"/>
                      <a:tailEnd len="sm" w="sm" type="none"/>
                    </a:lnB>
                    <a:solidFill>
                      <a:srgbClr val="D9EAD3"/>
                    </a:solidFill>
                  </a:tcPr>
                </a:tc>
              </a:tr>
              <a:tr h="381000">
                <a:tc>
                  <a:txBody>
                    <a:bodyPr/>
                    <a:lstStyle/>
                    <a:p>
                      <a:pPr indent="0" lvl="0" marL="0" rtl="0" algn="l">
                        <a:spcBef>
                          <a:spcPts val="0"/>
                        </a:spcBef>
                        <a:spcAft>
                          <a:spcPts val="0"/>
                        </a:spcAft>
                        <a:buNone/>
                      </a:pPr>
                      <a:r>
                        <a:rPr lang="es"/>
                        <a:t>MLP </a:t>
                      </a:r>
                      <a:endParaRPr/>
                    </a:p>
                  </a:txBody>
                  <a:tcPr marT="91425" marB="91425" marR="91425" marL="91425">
                    <a:lnR cap="flat" cmpd="sng" w="9525">
                      <a:solidFill>
                        <a:srgbClr val="000000"/>
                      </a:solidFill>
                      <a:prstDash val="solid"/>
                      <a:round/>
                      <a:headEnd len="sm" w="sm" type="none"/>
                      <a:tailEnd len="sm" w="sm" type="none"/>
                    </a:lnR>
                    <a:solidFill>
                      <a:srgbClr val="D9EAD3"/>
                    </a:solidFill>
                  </a:tcPr>
                </a:tc>
                <a:tc>
                  <a:txBody>
                    <a:bodyPr/>
                    <a:lstStyle/>
                    <a:p>
                      <a:pPr indent="0" lvl="0" marL="0" rtl="0" algn="l">
                        <a:lnSpc>
                          <a:spcPct val="115000"/>
                        </a:lnSpc>
                        <a:spcBef>
                          <a:spcPts val="0"/>
                        </a:spcBef>
                        <a:spcAft>
                          <a:spcPts val="1200"/>
                        </a:spcAft>
                        <a:buNone/>
                      </a:pPr>
                      <a:r>
                        <a:rPr lang="es" sz="1800">
                          <a:solidFill>
                            <a:srgbClr val="111111"/>
                          </a:solidFill>
                          <a:latin typeface="Roboto"/>
                          <a:ea typeface="Roboto"/>
                          <a:cs typeface="Roboto"/>
                          <a:sym typeface="Roboto"/>
                        </a:rPr>
                        <a:t>0.76</a:t>
                      </a:r>
                      <a:endParaRPr>
                        <a:solidFill>
                          <a:srgbClr val="11111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s">
                          <a:solidFill>
                            <a:srgbClr val="111111"/>
                          </a:solidFill>
                        </a:rPr>
                        <a:t>0.27</a:t>
                      </a:r>
                      <a:endParaRPr>
                        <a:solidFill>
                          <a:srgbClr val="11111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81000">
                <a:tc>
                  <a:txBody>
                    <a:bodyPr/>
                    <a:lstStyle/>
                    <a:p>
                      <a:pPr indent="0" lvl="0" marL="0" rtl="0" algn="l">
                        <a:spcBef>
                          <a:spcPts val="0"/>
                        </a:spcBef>
                        <a:spcAft>
                          <a:spcPts val="0"/>
                        </a:spcAft>
                        <a:buNone/>
                      </a:pPr>
                      <a:r>
                        <a:rPr lang="es"/>
                        <a:t>Transformer</a:t>
                      </a:r>
                      <a:endParaRPr/>
                    </a:p>
                  </a:txBody>
                  <a:tcPr marT="91425" marB="91425" marR="91425" marL="91425">
                    <a:lnR cap="flat" cmpd="sng" w="9525">
                      <a:solidFill>
                        <a:srgbClr val="000000"/>
                      </a:solidFill>
                      <a:prstDash val="solid"/>
                      <a:round/>
                      <a:headEnd len="sm" w="sm" type="none"/>
                      <a:tailEnd len="sm" w="sm" type="none"/>
                    </a:lnR>
                    <a:solidFill>
                      <a:srgbClr val="D9EAD3"/>
                    </a:solidFill>
                  </a:tcPr>
                </a:tc>
                <a:tc>
                  <a:txBody>
                    <a:bodyPr/>
                    <a:lstStyle/>
                    <a:p>
                      <a:pPr indent="0" lvl="0" marL="0" rtl="0" algn="l">
                        <a:spcBef>
                          <a:spcPts val="0"/>
                        </a:spcBef>
                        <a:spcAft>
                          <a:spcPts val="0"/>
                        </a:spcAft>
                        <a:buNone/>
                      </a:pPr>
                      <a:r>
                        <a:rPr lang="es"/>
                        <a:t>0.78</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s"/>
                        <a: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Notation</a:t>
            </a:r>
            <a:endParaRPr/>
          </a:p>
        </p:txBody>
      </p:sp>
      <p:pic>
        <p:nvPicPr>
          <p:cNvPr id="262" name="Google Shape;262;p35"/>
          <p:cNvPicPr preferRelativeResize="0"/>
          <p:nvPr/>
        </p:nvPicPr>
        <p:blipFill>
          <a:blip r:embed="rId3">
            <a:alphaModFix/>
          </a:blip>
          <a:stretch>
            <a:fillRect/>
          </a:stretch>
        </p:blipFill>
        <p:spPr>
          <a:xfrm>
            <a:off x="317763" y="1262388"/>
            <a:ext cx="4772025" cy="3400425"/>
          </a:xfrm>
          <a:prstGeom prst="rect">
            <a:avLst/>
          </a:prstGeom>
          <a:noFill/>
          <a:ln>
            <a:noFill/>
          </a:ln>
        </p:spPr>
      </p:pic>
      <p:pic>
        <p:nvPicPr>
          <p:cNvPr id="263" name="Google Shape;263;p35"/>
          <p:cNvPicPr preferRelativeResize="0"/>
          <p:nvPr/>
        </p:nvPicPr>
        <p:blipFill>
          <a:blip r:embed="rId4">
            <a:alphaModFix/>
          </a:blip>
          <a:stretch>
            <a:fillRect/>
          </a:stretch>
        </p:blipFill>
        <p:spPr>
          <a:xfrm>
            <a:off x="5218738" y="1262388"/>
            <a:ext cx="3749414" cy="2540364"/>
          </a:xfrm>
          <a:prstGeom prst="rect">
            <a:avLst/>
          </a:prstGeom>
          <a:noFill/>
          <a:ln>
            <a:noFill/>
          </a:ln>
        </p:spPr>
      </p:pic>
      <p:pic>
        <p:nvPicPr>
          <p:cNvPr id="264" name="Google Shape;264;p35"/>
          <p:cNvPicPr preferRelativeResize="0"/>
          <p:nvPr/>
        </p:nvPicPr>
        <p:blipFill>
          <a:blip r:embed="rId5">
            <a:alphaModFix/>
          </a:blip>
          <a:stretch>
            <a:fillRect/>
          </a:stretch>
        </p:blipFill>
        <p:spPr>
          <a:xfrm>
            <a:off x="5218750" y="3835025"/>
            <a:ext cx="2038982" cy="1130325"/>
          </a:xfrm>
          <a:prstGeom prst="rect">
            <a:avLst/>
          </a:prstGeom>
          <a:noFill/>
          <a:ln>
            <a:noFill/>
          </a:ln>
        </p:spPr>
      </p:pic>
      <p:pic>
        <p:nvPicPr>
          <p:cNvPr id="265" name="Google Shape;265;p35"/>
          <p:cNvPicPr preferRelativeResize="0"/>
          <p:nvPr/>
        </p:nvPicPr>
        <p:blipFill>
          <a:blip r:embed="rId6">
            <a:alphaModFix/>
          </a:blip>
          <a:stretch>
            <a:fillRect/>
          </a:stretch>
        </p:blipFill>
        <p:spPr>
          <a:xfrm>
            <a:off x="7425100" y="3835013"/>
            <a:ext cx="1543050" cy="676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6"/>
          <p:cNvPicPr preferRelativeResize="0"/>
          <p:nvPr/>
        </p:nvPicPr>
        <p:blipFill>
          <a:blip r:embed="rId3">
            <a:alphaModFix/>
          </a:blip>
          <a:stretch>
            <a:fillRect/>
          </a:stretch>
        </p:blipFill>
        <p:spPr>
          <a:xfrm>
            <a:off x="1558900" y="407637"/>
            <a:ext cx="5624499" cy="43282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7"/>
          <p:cNvSpPr txBox="1"/>
          <p:nvPr>
            <p:ph type="title"/>
          </p:nvPr>
        </p:nvSpPr>
        <p:spPr>
          <a:xfrm>
            <a:off x="387900" y="458025"/>
            <a:ext cx="8368200" cy="686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BACK Up Slides</a:t>
            </a:r>
            <a:endParaRPr/>
          </a:p>
          <a:p>
            <a:pPr indent="0" lvl="0" marL="0" rtl="0" algn="l">
              <a:spcBef>
                <a:spcPts val="0"/>
              </a:spcBef>
              <a:spcAft>
                <a:spcPts val="0"/>
              </a:spcAft>
              <a:buNone/>
            </a:pPr>
            <a:r>
              <a:t/>
            </a:r>
            <a:endParaRPr/>
          </a:p>
        </p:txBody>
      </p:sp>
      <p:sp>
        <p:nvSpPr>
          <p:cNvPr id="276" name="Google Shape;276;p3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82" name="Google Shape;282;p3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3" name="Google Shape;283;p38"/>
          <p:cNvPicPr preferRelativeResize="0"/>
          <p:nvPr/>
        </p:nvPicPr>
        <p:blipFill>
          <a:blip r:embed="rId3">
            <a:alphaModFix/>
          </a:blip>
          <a:stretch>
            <a:fillRect/>
          </a:stretch>
        </p:blipFill>
        <p:spPr>
          <a:xfrm>
            <a:off x="1423988" y="857250"/>
            <a:ext cx="6296025" cy="3429000"/>
          </a:xfrm>
          <a:prstGeom prst="rect">
            <a:avLst/>
          </a:prstGeom>
          <a:noFill/>
          <a:ln>
            <a:noFill/>
          </a:ln>
        </p:spPr>
      </p:pic>
      <p:sp>
        <p:nvSpPr>
          <p:cNvPr id="284" name="Google Shape;284;p38"/>
          <p:cNvSpPr/>
          <p:nvPr/>
        </p:nvSpPr>
        <p:spPr>
          <a:xfrm>
            <a:off x="3079825" y="3032925"/>
            <a:ext cx="1492200" cy="7581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Suspicious</a:t>
            </a:r>
            <a:endParaRPr>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90" name="Google Shape;290;p3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1" name="Google Shape;291;p39"/>
          <p:cNvPicPr preferRelativeResize="0"/>
          <p:nvPr/>
        </p:nvPicPr>
        <p:blipFill>
          <a:blip r:embed="rId3">
            <a:alphaModFix/>
          </a:blip>
          <a:stretch>
            <a:fillRect/>
          </a:stretch>
        </p:blipFill>
        <p:spPr>
          <a:xfrm>
            <a:off x="572463" y="266475"/>
            <a:ext cx="7858125" cy="4381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0"/>
          <p:cNvPicPr preferRelativeResize="0"/>
          <p:nvPr/>
        </p:nvPicPr>
        <p:blipFill>
          <a:blip r:embed="rId3">
            <a:alphaModFix/>
          </a:blip>
          <a:stretch>
            <a:fillRect/>
          </a:stretch>
        </p:blipFill>
        <p:spPr>
          <a:xfrm>
            <a:off x="609725" y="775937"/>
            <a:ext cx="8158949" cy="3591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02" name="Google Shape;302;p4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3" name="Google Shape;303;p41"/>
          <p:cNvPicPr preferRelativeResize="0"/>
          <p:nvPr/>
        </p:nvPicPr>
        <p:blipFill>
          <a:blip r:embed="rId3">
            <a:alphaModFix/>
          </a:blip>
          <a:stretch>
            <a:fillRect/>
          </a:stretch>
        </p:blipFill>
        <p:spPr>
          <a:xfrm>
            <a:off x="0" y="441615"/>
            <a:ext cx="9143999" cy="47018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Handicaps: </a:t>
            </a:r>
            <a:endParaRPr/>
          </a:p>
        </p:txBody>
      </p:sp>
      <p:pic>
        <p:nvPicPr>
          <p:cNvPr id="85" name="Google Shape;85;p15"/>
          <p:cNvPicPr preferRelativeResize="0"/>
          <p:nvPr/>
        </p:nvPicPr>
        <p:blipFill>
          <a:blip r:embed="rId3">
            <a:alphaModFix/>
          </a:blip>
          <a:stretch>
            <a:fillRect/>
          </a:stretch>
        </p:blipFill>
        <p:spPr>
          <a:xfrm>
            <a:off x="266925" y="1547732"/>
            <a:ext cx="1901651" cy="1450719"/>
          </a:xfrm>
          <a:prstGeom prst="rect">
            <a:avLst/>
          </a:prstGeom>
          <a:noFill/>
          <a:ln>
            <a:noFill/>
          </a:ln>
        </p:spPr>
      </p:pic>
      <p:pic>
        <p:nvPicPr>
          <p:cNvPr id="86" name="Google Shape;86;p15"/>
          <p:cNvPicPr preferRelativeResize="0"/>
          <p:nvPr/>
        </p:nvPicPr>
        <p:blipFill>
          <a:blip r:embed="rId4">
            <a:alphaModFix/>
          </a:blip>
          <a:stretch>
            <a:fillRect/>
          </a:stretch>
        </p:blipFill>
        <p:spPr>
          <a:xfrm>
            <a:off x="2531850" y="1584775"/>
            <a:ext cx="1901650" cy="1426237"/>
          </a:xfrm>
          <a:prstGeom prst="rect">
            <a:avLst/>
          </a:prstGeom>
          <a:noFill/>
          <a:ln>
            <a:noFill/>
          </a:ln>
        </p:spPr>
      </p:pic>
      <p:pic>
        <p:nvPicPr>
          <p:cNvPr id="87" name="Google Shape;87;p15"/>
          <p:cNvPicPr preferRelativeResize="0"/>
          <p:nvPr/>
        </p:nvPicPr>
        <p:blipFill rotWithShape="1">
          <a:blip r:embed="rId5">
            <a:alphaModFix/>
          </a:blip>
          <a:srcRect b="21029" l="5255" r="15599" t="0"/>
          <a:stretch/>
        </p:blipFill>
        <p:spPr>
          <a:xfrm>
            <a:off x="266925" y="3334825"/>
            <a:ext cx="1760280" cy="1258550"/>
          </a:xfrm>
          <a:prstGeom prst="rect">
            <a:avLst/>
          </a:prstGeom>
          <a:noFill/>
          <a:ln>
            <a:noFill/>
          </a:ln>
        </p:spPr>
      </p:pic>
      <p:pic>
        <p:nvPicPr>
          <p:cNvPr id="88" name="Google Shape;88;p15"/>
          <p:cNvPicPr preferRelativeResize="0"/>
          <p:nvPr/>
        </p:nvPicPr>
        <p:blipFill>
          <a:blip r:embed="rId6">
            <a:alphaModFix/>
          </a:blip>
          <a:stretch>
            <a:fillRect/>
          </a:stretch>
        </p:blipFill>
        <p:spPr>
          <a:xfrm>
            <a:off x="2403787" y="3393237"/>
            <a:ext cx="2029714" cy="1141725"/>
          </a:xfrm>
          <a:prstGeom prst="rect">
            <a:avLst/>
          </a:prstGeom>
          <a:noFill/>
          <a:ln>
            <a:noFill/>
          </a:ln>
        </p:spPr>
      </p:pic>
      <p:pic>
        <p:nvPicPr>
          <p:cNvPr id="89" name="Google Shape;89;p15"/>
          <p:cNvPicPr preferRelativeResize="0"/>
          <p:nvPr/>
        </p:nvPicPr>
        <p:blipFill>
          <a:blip r:embed="rId7">
            <a:alphaModFix/>
          </a:blip>
          <a:stretch>
            <a:fillRect/>
          </a:stretch>
        </p:blipFill>
        <p:spPr>
          <a:xfrm>
            <a:off x="5651825" y="1104049"/>
            <a:ext cx="1760276" cy="2112325"/>
          </a:xfrm>
          <a:prstGeom prst="rect">
            <a:avLst/>
          </a:prstGeom>
          <a:noFill/>
          <a:ln>
            <a:noFill/>
          </a:ln>
        </p:spPr>
      </p:pic>
      <p:sp>
        <p:nvSpPr>
          <p:cNvPr id="90" name="Google Shape;90;p15"/>
          <p:cNvSpPr txBox="1"/>
          <p:nvPr/>
        </p:nvSpPr>
        <p:spPr>
          <a:xfrm>
            <a:off x="1224475" y="1127575"/>
            <a:ext cx="22992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Variability </a:t>
            </a:r>
            <a:endParaRPr sz="1800">
              <a:solidFill>
                <a:schemeClr val="dk1"/>
              </a:solidFill>
              <a:latin typeface="Roboto"/>
              <a:ea typeface="Roboto"/>
              <a:cs typeface="Roboto"/>
              <a:sym typeface="Roboto"/>
            </a:endParaRPr>
          </a:p>
        </p:txBody>
      </p:sp>
      <p:sp>
        <p:nvSpPr>
          <p:cNvPr id="91" name="Google Shape;91;p15"/>
          <p:cNvSpPr/>
          <p:nvPr/>
        </p:nvSpPr>
        <p:spPr>
          <a:xfrm>
            <a:off x="819550" y="886125"/>
            <a:ext cx="4545600" cy="6861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2" name="Google Shape;92;p15"/>
          <p:cNvSpPr txBox="1"/>
          <p:nvPr/>
        </p:nvSpPr>
        <p:spPr>
          <a:xfrm>
            <a:off x="5651825" y="167375"/>
            <a:ext cx="30606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Inner Complexity of CH: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s" sz="1800">
                <a:solidFill>
                  <a:schemeClr val="dk1"/>
                </a:solidFill>
                <a:latin typeface="Roboto"/>
                <a:ea typeface="Roboto"/>
                <a:cs typeface="Roboto"/>
                <a:sym typeface="Roboto"/>
              </a:rPr>
              <a:t>Heterogeneity </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dk1"/>
              </a:buClr>
              <a:buSzPts val="1800"/>
              <a:buFont typeface="Roboto"/>
              <a:buChar char="-"/>
            </a:pPr>
            <a:r>
              <a:rPr lang="es" sz="1800">
                <a:solidFill>
                  <a:schemeClr val="dk1"/>
                </a:solidFill>
                <a:latin typeface="Roboto"/>
                <a:ea typeface="Roboto"/>
                <a:cs typeface="Roboto"/>
                <a:sym typeface="Roboto"/>
              </a:rPr>
              <a:t>2nd Order effects</a:t>
            </a:r>
            <a:endParaRPr sz="1800">
              <a:solidFill>
                <a:schemeClr val="dk1"/>
              </a:solidFill>
              <a:latin typeface="Roboto"/>
              <a:ea typeface="Roboto"/>
              <a:cs typeface="Roboto"/>
              <a:sym typeface="Roboto"/>
            </a:endParaRPr>
          </a:p>
        </p:txBody>
      </p:sp>
      <p:pic>
        <p:nvPicPr>
          <p:cNvPr id="93" name="Google Shape;93;p15"/>
          <p:cNvPicPr preferRelativeResize="0"/>
          <p:nvPr/>
        </p:nvPicPr>
        <p:blipFill>
          <a:blip r:embed="rId8">
            <a:alphaModFix/>
          </a:blip>
          <a:stretch>
            <a:fillRect/>
          </a:stretch>
        </p:blipFill>
        <p:spPr>
          <a:xfrm>
            <a:off x="5499650" y="3623750"/>
            <a:ext cx="1352876" cy="1352876"/>
          </a:xfrm>
          <a:prstGeom prst="rect">
            <a:avLst/>
          </a:prstGeom>
          <a:noFill/>
          <a:ln>
            <a:noFill/>
          </a:ln>
        </p:spPr>
      </p:pic>
      <p:pic>
        <p:nvPicPr>
          <p:cNvPr id="94" name="Google Shape;94;p15"/>
          <p:cNvPicPr preferRelativeResize="0"/>
          <p:nvPr/>
        </p:nvPicPr>
        <p:blipFill>
          <a:blip r:embed="rId9">
            <a:alphaModFix/>
          </a:blip>
          <a:stretch>
            <a:fillRect/>
          </a:stretch>
        </p:blipFill>
        <p:spPr>
          <a:xfrm>
            <a:off x="6937675" y="3958502"/>
            <a:ext cx="1536890" cy="862475"/>
          </a:xfrm>
          <a:prstGeom prst="rect">
            <a:avLst/>
          </a:prstGeom>
          <a:noFill/>
          <a:ln>
            <a:noFill/>
          </a:ln>
        </p:spPr>
      </p:pic>
      <p:pic>
        <p:nvPicPr>
          <p:cNvPr id="95" name="Google Shape;95;p15"/>
          <p:cNvPicPr preferRelativeResize="0"/>
          <p:nvPr/>
        </p:nvPicPr>
        <p:blipFill rotWithShape="1">
          <a:blip r:embed="rId10">
            <a:alphaModFix/>
          </a:blip>
          <a:srcRect b="37055" l="0" r="0" t="33704"/>
          <a:stretch/>
        </p:blipFill>
        <p:spPr>
          <a:xfrm>
            <a:off x="6891300" y="3334822"/>
            <a:ext cx="1918050" cy="5052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2"/>
          <p:cNvPicPr preferRelativeResize="0"/>
          <p:nvPr/>
        </p:nvPicPr>
        <p:blipFill>
          <a:blip r:embed="rId3">
            <a:alphaModFix/>
          </a:blip>
          <a:stretch>
            <a:fillRect/>
          </a:stretch>
        </p:blipFill>
        <p:spPr>
          <a:xfrm>
            <a:off x="2670675" y="152400"/>
            <a:ext cx="3879744"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14" name="Google Shape;314;p4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5" name="Google Shape;315;p43"/>
          <p:cNvPicPr preferRelativeResize="0"/>
          <p:nvPr/>
        </p:nvPicPr>
        <p:blipFill>
          <a:blip r:embed="rId3">
            <a:alphaModFix/>
          </a:blip>
          <a:stretch>
            <a:fillRect/>
          </a:stretch>
        </p:blipFill>
        <p:spPr>
          <a:xfrm>
            <a:off x="1795463" y="457200"/>
            <a:ext cx="5553075" cy="4229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21" name="Google Shape;321;p4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2" name="Google Shape;322;p44"/>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28" name="Google Shape;328;p45"/>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9" name="Google Shape;329;p45"/>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5" name="Google Shape;335;p46"/>
          <p:cNvPicPr preferRelativeResize="0"/>
          <p:nvPr/>
        </p:nvPicPr>
        <p:blipFill>
          <a:blip r:embed="rId3">
            <a:alphaModFix/>
          </a:blip>
          <a:stretch>
            <a:fillRect/>
          </a:stretch>
        </p:blipFill>
        <p:spPr>
          <a:xfrm>
            <a:off x="204788" y="962025"/>
            <a:ext cx="9039225" cy="3524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341" name="Google Shape;341;p47"/>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2" name="Google Shape;342;p47"/>
          <p:cNvPicPr preferRelativeResize="0"/>
          <p:nvPr/>
        </p:nvPicPr>
        <p:blipFill>
          <a:blip r:embed="rId3">
            <a:alphaModFix/>
          </a:blip>
          <a:stretch>
            <a:fillRect/>
          </a:stretch>
        </p:blipFill>
        <p:spPr>
          <a:xfrm>
            <a:off x="200025" y="0"/>
            <a:ext cx="874395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Aerosol Data: structurally different. </a:t>
            </a:r>
            <a:endParaRPr/>
          </a:p>
        </p:txBody>
      </p:sp>
      <p:sp>
        <p:nvSpPr>
          <p:cNvPr id="348" name="Google Shape;348;p4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9" name="Google Shape;349;p48"/>
          <p:cNvPicPr preferRelativeResize="0"/>
          <p:nvPr/>
        </p:nvPicPr>
        <p:blipFill rotWithShape="1">
          <a:blip r:embed="rId3">
            <a:alphaModFix/>
          </a:blip>
          <a:srcRect b="31611" l="26625" r="37480" t="24009"/>
          <a:stretch/>
        </p:blipFill>
        <p:spPr>
          <a:xfrm>
            <a:off x="387900" y="2013575"/>
            <a:ext cx="3095476" cy="2282526"/>
          </a:xfrm>
          <a:prstGeom prst="rect">
            <a:avLst/>
          </a:prstGeom>
          <a:noFill/>
          <a:ln>
            <a:noFill/>
          </a:ln>
        </p:spPr>
      </p:pic>
      <p:pic>
        <p:nvPicPr>
          <p:cNvPr id="350" name="Google Shape;350;p48"/>
          <p:cNvPicPr preferRelativeResize="0"/>
          <p:nvPr/>
        </p:nvPicPr>
        <p:blipFill rotWithShape="1">
          <a:blip r:embed="rId4">
            <a:alphaModFix/>
          </a:blip>
          <a:srcRect b="17551" l="27848" r="38161" t="38983"/>
          <a:stretch/>
        </p:blipFill>
        <p:spPr>
          <a:xfrm>
            <a:off x="4017875" y="2037025"/>
            <a:ext cx="2931327" cy="2235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Classical ML Problems</a:t>
            </a:r>
            <a:endParaRPr/>
          </a:p>
        </p:txBody>
      </p:sp>
      <p:sp>
        <p:nvSpPr>
          <p:cNvPr id="356" name="Google Shape;356;p49"/>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Composition of spectra </a:t>
            </a:r>
            <a:endParaRPr/>
          </a:p>
          <a:p>
            <a:pPr indent="-342900" lvl="0" marL="457200" rtl="0" algn="l">
              <a:spcBef>
                <a:spcPts val="1200"/>
              </a:spcBef>
              <a:spcAft>
                <a:spcPts val="0"/>
              </a:spcAft>
              <a:buSzPts val="1800"/>
              <a:buChar char="●"/>
            </a:pPr>
            <a:r>
              <a:rPr lang="es"/>
              <a:t>Lack of data </a:t>
            </a:r>
            <a:endParaRPr/>
          </a:p>
          <a:p>
            <a:pPr indent="-342900" lvl="0" marL="457200" rtl="0" algn="l">
              <a:spcBef>
                <a:spcPts val="0"/>
              </a:spcBef>
              <a:spcAft>
                <a:spcPts val="0"/>
              </a:spcAft>
              <a:buSzPts val="1800"/>
              <a:buChar char="●"/>
            </a:pPr>
            <a:r>
              <a:rPr lang="es"/>
              <a:t>Uncertainty </a:t>
            </a:r>
            <a:endParaRPr/>
          </a:p>
          <a:p>
            <a:pPr indent="-342900" lvl="0" marL="457200" rtl="0" algn="l">
              <a:spcBef>
                <a:spcPts val="0"/>
              </a:spcBef>
              <a:spcAft>
                <a:spcPts val="0"/>
              </a:spcAft>
              <a:buSzPts val="1800"/>
              <a:buChar char="●"/>
            </a:pPr>
            <a:r>
              <a:rPr lang="es"/>
              <a:t>low SNR </a:t>
            </a:r>
            <a:endParaRPr/>
          </a:p>
          <a:p>
            <a:pPr indent="0" lvl="0" marL="457200" rtl="0" algn="l">
              <a:spcBef>
                <a:spcPts val="1200"/>
              </a:spcBef>
              <a:spcAft>
                <a:spcPts val="1200"/>
              </a:spcAft>
              <a:buNone/>
            </a:pPr>
            <a:r>
              <a:t/>
            </a:r>
            <a:endParaRPr/>
          </a:p>
        </p:txBody>
      </p:sp>
      <p:sp>
        <p:nvSpPr>
          <p:cNvPr id="357" name="Google Shape;357;p49"/>
          <p:cNvSpPr/>
          <p:nvPr/>
        </p:nvSpPr>
        <p:spPr>
          <a:xfrm>
            <a:off x="3814625" y="1144125"/>
            <a:ext cx="4260300" cy="2540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lot of variability,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complexity,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lack of labelling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(ground truth)</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Shared ML </a:t>
            </a:r>
            <a:r>
              <a:rPr lang="es"/>
              <a:t>problems</a:t>
            </a:r>
            <a:endParaRPr/>
          </a:p>
        </p:txBody>
      </p:sp>
      <p:sp>
        <p:nvSpPr>
          <p:cNvPr id="101" name="Google Shape;101;p16"/>
          <p:cNvSpPr/>
          <p:nvPr/>
        </p:nvSpPr>
        <p:spPr>
          <a:xfrm>
            <a:off x="3884875" y="1047225"/>
            <a:ext cx="1788300" cy="1788300"/>
          </a:xfrm>
          <a:prstGeom prst="ellipse">
            <a:avLst/>
          </a:prstGeom>
          <a:solidFill>
            <a:srgbClr val="134F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solidFill>
                  <a:srgbClr val="FFFFFF"/>
                </a:solidFill>
                <a:latin typeface="Roboto"/>
                <a:ea typeface="Roboto"/>
                <a:cs typeface="Roboto"/>
                <a:sym typeface="Roboto"/>
              </a:rPr>
              <a:t>Lack of Statistics</a:t>
            </a:r>
            <a:endParaRPr>
              <a:solidFill>
                <a:srgbClr val="FFFFFF"/>
              </a:solidFill>
              <a:latin typeface="Roboto"/>
              <a:ea typeface="Roboto"/>
              <a:cs typeface="Roboto"/>
              <a:sym typeface="Roboto"/>
            </a:endParaRPr>
          </a:p>
        </p:txBody>
      </p:sp>
      <p:sp>
        <p:nvSpPr>
          <p:cNvPr id="102" name="Google Shape;102;p16"/>
          <p:cNvSpPr/>
          <p:nvPr/>
        </p:nvSpPr>
        <p:spPr>
          <a:xfrm>
            <a:off x="1691350" y="3020975"/>
            <a:ext cx="1788300" cy="16926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Great </a:t>
            </a:r>
            <a:r>
              <a:rPr lang="es">
                <a:latin typeface="Roboto"/>
                <a:ea typeface="Roboto"/>
                <a:cs typeface="Roboto"/>
                <a:sym typeface="Roboto"/>
              </a:rPr>
              <a:t>Variability</a:t>
            </a:r>
            <a:r>
              <a:rPr lang="es">
                <a:latin typeface="Roboto"/>
                <a:ea typeface="Roboto"/>
                <a:cs typeface="Roboto"/>
                <a:sym typeface="Roboto"/>
              </a:rPr>
              <a:t> </a:t>
            </a:r>
            <a:endParaRPr>
              <a:latin typeface="Roboto"/>
              <a:ea typeface="Roboto"/>
              <a:cs typeface="Roboto"/>
              <a:sym typeface="Roboto"/>
            </a:endParaRPr>
          </a:p>
        </p:txBody>
      </p:sp>
      <p:sp>
        <p:nvSpPr>
          <p:cNvPr id="103" name="Google Shape;103;p16"/>
          <p:cNvSpPr/>
          <p:nvPr/>
        </p:nvSpPr>
        <p:spPr>
          <a:xfrm>
            <a:off x="6272175" y="2951075"/>
            <a:ext cx="1788300" cy="18324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Lack of Labelling</a:t>
            </a:r>
            <a:endParaRPr>
              <a:latin typeface="Roboto"/>
              <a:ea typeface="Roboto"/>
              <a:cs typeface="Roboto"/>
              <a:sym typeface="Roboto"/>
            </a:endParaRPr>
          </a:p>
        </p:txBody>
      </p:sp>
      <p:sp>
        <p:nvSpPr>
          <p:cNvPr id="104" name="Google Shape;104;p16"/>
          <p:cNvSpPr/>
          <p:nvPr/>
        </p:nvSpPr>
        <p:spPr>
          <a:xfrm>
            <a:off x="3618325" y="3020975"/>
            <a:ext cx="2321400" cy="1604100"/>
          </a:xfrm>
          <a:prstGeom prst="triangle">
            <a:avLst>
              <a:gd fmla="val 50000"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Underlying Structured Phenomena </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387900" y="440400"/>
            <a:ext cx="33297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Point of View </a:t>
            </a:r>
            <a:endParaRPr/>
          </a:p>
        </p:txBody>
      </p:sp>
      <p:pic>
        <p:nvPicPr>
          <p:cNvPr id="110" name="Google Shape;110;p17"/>
          <p:cNvPicPr preferRelativeResize="0"/>
          <p:nvPr/>
        </p:nvPicPr>
        <p:blipFill>
          <a:blip r:embed="rId3">
            <a:alphaModFix/>
          </a:blip>
          <a:stretch>
            <a:fillRect/>
          </a:stretch>
        </p:blipFill>
        <p:spPr>
          <a:xfrm>
            <a:off x="3450700" y="1867513"/>
            <a:ext cx="2834400" cy="1408475"/>
          </a:xfrm>
          <a:prstGeom prst="rect">
            <a:avLst/>
          </a:prstGeom>
          <a:noFill/>
          <a:ln>
            <a:noFill/>
          </a:ln>
        </p:spPr>
      </p:pic>
      <p:sp>
        <p:nvSpPr>
          <p:cNvPr id="111" name="Google Shape;111;p17"/>
          <p:cNvSpPr/>
          <p:nvPr/>
        </p:nvSpPr>
        <p:spPr>
          <a:xfrm rot="3129081">
            <a:off x="6386696" y="1200894"/>
            <a:ext cx="572544" cy="845765"/>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2" name="Google Shape;112;p17"/>
          <p:cNvSpPr/>
          <p:nvPr/>
        </p:nvSpPr>
        <p:spPr>
          <a:xfrm rot="-3161149">
            <a:off x="2795077" y="1200915"/>
            <a:ext cx="572597" cy="845726"/>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3" name="Google Shape;113;p17"/>
          <p:cNvSpPr/>
          <p:nvPr/>
        </p:nvSpPr>
        <p:spPr>
          <a:xfrm rot="7865393">
            <a:off x="6318987" y="3132721"/>
            <a:ext cx="572392" cy="845832"/>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14" name="Google Shape;114;p17"/>
          <p:cNvSpPr/>
          <p:nvPr/>
        </p:nvSpPr>
        <p:spPr>
          <a:xfrm rot="-7693987">
            <a:off x="2839171" y="3132654"/>
            <a:ext cx="572502" cy="845939"/>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15" name="Google Shape;115;p17"/>
          <p:cNvPicPr preferRelativeResize="0"/>
          <p:nvPr/>
        </p:nvPicPr>
        <p:blipFill>
          <a:blip r:embed="rId4">
            <a:alphaModFix/>
          </a:blip>
          <a:stretch>
            <a:fillRect/>
          </a:stretch>
        </p:blipFill>
        <p:spPr>
          <a:xfrm>
            <a:off x="7182525" y="440400"/>
            <a:ext cx="1269014" cy="968100"/>
          </a:xfrm>
          <a:prstGeom prst="rect">
            <a:avLst/>
          </a:prstGeom>
          <a:noFill/>
          <a:ln>
            <a:noFill/>
          </a:ln>
        </p:spPr>
      </p:pic>
      <p:pic>
        <p:nvPicPr>
          <p:cNvPr id="116" name="Google Shape;116;p17"/>
          <p:cNvPicPr preferRelativeResize="0"/>
          <p:nvPr/>
        </p:nvPicPr>
        <p:blipFill>
          <a:blip r:embed="rId5">
            <a:alphaModFix/>
          </a:blip>
          <a:stretch>
            <a:fillRect/>
          </a:stretch>
        </p:blipFill>
        <p:spPr>
          <a:xfrm>
            <a:off x="7019513" y="3770377"/>
            <a:ext cx="1595049" cy="1196275"/>
          </a:xfrm>
          <a:prstGeom prst="rect">
            <a:avLst/>
          </a:prstGeom>
          <a:noFill/>
          <a:ln>
            <a:noFill/>
          </a:ln>
        </p:spPr>
      </p:pic>
      <p:pic>
        <p:nvPicPr>
          <p:cNvPr id="117" name="Google Shape;117;p17"/>
          <p:cNvPicPr preferRelativeResize="0"/>
          <p:nvPr/>
        </p:nvPicPr>
        <p:blipFill rotWithShape="1">
          <a:blip r:embed="rId6">
            <a:alphaModFix/>
          </a:blip>
          <a:srcRect b="21029" l="5255" r="15599" t="0"/>
          <a:stretch/>
        </p:blipFill>
        <p:spPr>
          <a:xfrm>
            <a:off x="1042525" y="3823200"/>
            <a:ext cx="1673173" cy="1196275"/>
          </a:xfrm>
          <a:prstGeom prst="rect">
            <a:avLst/>
          </a:prstGeom>
          <a:noFill/>
          <a:ln>
            <a:noFill/>
          </a:ln>
        </p:spPr>
      </p:pic>
      <p:pic>
        <p:nvPicPr>
          <p:cNvPr id="118" name="Google Shape;118;p17"/>
          <p:cNvPicPr preferRelativeResize="0"/>
          <p:nvPr/>
        </p:nvPicPr>
        <p:blipFill>
          <a:blip r:embed="rId7">
            <a:alphaModFix/>
          </a:blip>
          <a:stretch>
            <a:fillRect/>
          </a:stretch>
        </p:blipFill>
        <p:spPr>
          <a:xfrm>
            <a:off x="685987" y="1226162"/>
            <a:ext cx="2029714" cy="1141725"/>
          </a:xfrm>
          <a:prstGeom prst="rect">
            <a:avLst/>
          </a:prstGeom>
          <a:noFill/>
          <a:ln>
            <a:noFill/>
          </a:ln>
        </p:spPr>
      </p:pic>
      <p:pic>
        <p:nvPicPr>
          <p:cNvPr id="119" name="Google Shape;119;p17"/>
          <p:cNvPicPr preferRelativeResize="0"/>
          <p:nvPr/>
        </p:nvPicPr>
        <p:blipFill rotWithShape="1">
          <a:blip r:embed="rId8">
            <a:alphaModFix/>
          </a:blip>
          <a:srcRect b="14712" l="21185" r="33576" t="0"/>
          <a:stretch/>
        </p:blipFill>
        <p:spPr>
          <a:xfrm>
            <a:off x="4275825" y="459461"/>
            <a:ext cx="1336938" cy="12602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286300" y="2000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Pipeline </a:t>
            </a:r>
            <a:endParaRPr/>
          </a:p>
        </p:txBody>
      </p:sp>
      <p:sp>
        <p:nvSpPr>
          <p:cNvPr id="125" name="Google Shape;125;p18"/>
          <p:cNvSpPr/>
          <p:nvPr/>
        </p:nvSpPr>
        <p:spPr>
          <a:xfrm>
            <a:off x="2274150" y="808075"/>
            <a:ext cx="2211000" cy="195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26" name="Google Shape;126;p18"/>
          <p:cNvPicPr preferRelativeResize="0"/>
          <p:nvPr/>
        </p:nvPicPr>
        <p:blipFill>
          <a:blip r:embed="rId3">
            <a:alphaModFix/>
          </a:blip>
          <a:stretch>
            <a:fillRect/>
          </a:stretch>
        </p:blipFill>
        <p:spPr>
          <a:xfrm>
            <a:off x="2656775" y="1582999"/>
            <a:ext cx="1445750" cy="825375"/>
          </a:xfrm>
          <a:prstGeom prst="rect">
            <a:avLst/>
          </a:prstGeom>
          <a:noFill/>
          <a:ln>
            <a:noFill/>
          </a:ln>
        </p:spPr>
      </p:pic>
      <p:sp>
        <p:nvSpPr>
          <p:cNvPr id="127" name="Google Shape;127;p18"/>
          <p:cNvSpPr txBox="1"/>
          <p:nvPr/>
        </p:nvSpPr>
        <p:spPr>
          <a:xfrm>
            <a:off x="1984825" y="991738"/>
            <a:ext cx="2965200" cy="4857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Synthetic Data Generation </a:t>
            </a:r>
            <a:endParaRPr sz="1800">
              <a:solidFill>
                <a:schemeClr val="dk1"/>
              </a:solidFill>
              <a:latin typeface="Roboto"/>
              <a:ea typeface="Roboto"/>
              <a:cs typeface="Roboto"/>
              <a:sym typeface="Roboto"/>
            </a:endParaRPr>
          </a:p>
        </p:txBody>
      </p:sp>
      <p:sp>
        <p:nvSpPr>
          <p:cNvPr id="128" name="Google Shape;128;p18"/>
          <p:cNvSpPr/>
          <p:nvPr/>
        </p:nvSpPr>
        <p:spPr>
          <a:xfrm>
            <a:off x="2217300" y="3105200"/>
            <a:ext cx="2211000" cy="2035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29" name="Google Shape;129;p18"/>
          <p:cNvPicPr preferRelativeResize="0"/>
          <p:nvPr/>
        </p:nvPicPr>
        <p:blipFill>
          <a:blip r:embed="rId4">
            <a:alphaModFix/>
          </a:blip>
          <a:stretch>
            <a:fillRect/>
          </a:stretch>
        </p:blipFill>
        <p:spPr>
          <a:xfrm>
            <a:off x="2656763" y="3729626"/>
            <a:ext cx="1180626" cy="1068227"/>
          </a:xfrm>
          <a:prstGeom prst="rect">
            <a:avLst/>
          </a:prstGeom>
          <a:noFill/>
          <a:ln>
            <a:noFill/>
          </a:ln>
        </p:spPr>
      </p:pic>
      <p:sp>
        <p:nvSpPr>
          <p:cNvPr id="130" name="Google Shape;130;p18"/>
          <p:cNvSpPr txBox="1"/>
          <p:nvPr/>
        </p:nvSpPr>
        <p:spPr>
          <a:xfrm>
            <a:off x="2160450" y="3059875"/>
            <a:ext cx="2324700" cy="546300"/>
          </a:xfrm>
          <a:prstGeom prst="rect">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Training AI algorithm </a:t>
            </a:r>
            <a:endParaRPr sz="1800">
              <a:solidFill>
                <a:schemeClr val="dk1"/>
              </a:solidFill>
              <a:latin typeface="Roboto"/>
              <a:ea typeface="Roboto"/>
              <a:cs typeface="Roboto"/>
              <a:sym typeface="Roboto"/>
            </a:endParaRPr>
          </a:p>
        </p:txBody>
      </p:sp>
      <p:pic>
        <p:nvPicPr>
          <p:cNvPr id="131" name="Google Shape;131;p18"/>
          <p:cNvPicPr preferRelativeResize="0"/>
          <p:nvPr/>
        </p:nvPicPr>
        <p:blipFill>
          <a:blip r:embed="rId5">
            <a:alphaModFix/>
          </a:blip>
          <a:stretch>
            <a:fillRect/>
          </a:stretch>
        </p:blipFill>
        <p:spPr>
          <a:xfrm>
            <a:off x="6311375" y="1986600"/>
            <a:ext cx="1790150" cy="1170300"/>
          </a:xfrm>
          <a:prstGeom prst="rect">
            <a:avLst/>
          </a:prstGeom>
          <a:noFill/>
          <a:ln>
            <a:noFill/>
          </a:ln>
        </p:spPr>
      </p:pic>
      <p:sp>
        <p:nvSpPr>
          <p:cNvPr id="132" name="Google Shape;132;p18"/>
          <p:cNvSpPr txBox="1"/>
          <p:nvPr/>
        </p:nvSpPr>
        <p:spPr>
          <a:xfrm>
            <a:off x="6004100" y="1407375"/>
            <a:ext cx="28413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Evaluation on Real world </a:t>
            </a:r>
            <a:endParaRPr sz="1800">
              <a:solidFill>
                <a:schemeClr val="dk1"/>
              </a:solidFill>
              <a:latin typeface="Roboto"/>
              <a:ea typeface="Roboto"/>
              <a:cs typeface="Roboto"/>
              <a:sym typeface="Roboto"/>
            </a:endParaRPr>
          </a:p>
        </p:txBody>
      </p:sp>
      <p:sp>
        <p:nvSpPr>
          <p:cNvPr id="133" name="Google Shape;133;p18"/>
          <p:cNvSpPr/>
          <p:nvPr/>
        </p:nvSpPr>
        <p:spPr>
          <a:xfrm>
            <a:off x="1102568" y="2130677"/>
            <a:ext cx="685800" cy="10683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4" name="Google Shape;134;p18"/>
          <p:cNvSpPr/>
          <p:nvPr/>
        </p:nvSpPr>
        <p:spPr>
          <a:xfrm rot="-6380058">
            <a:off x="5649117" y="2886720"/>
            <a:ext cx="649621" cy="2164058"/>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5" name="Google Shape;135;p18"/>
          <p:cNvSpPr/>
          <p:nvPr/>
        </p:nvSpPr>
        <p:spPr>
          <a:xfrm flipH="1" rot="6188976">
            <a:off x="5233671" y="895497"/>
            <a:ext cx="465506" cy="1908008"/>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36" name="Google Shape;136;p18"/>
          <p:cNvSpPr/>
          <p:nvPr/>
        </p:nvSpPr>
        <p:spPr>
          <a:xfrm flipH="1" rot="4028154">
            <a:off x="5017040" y="1545179"/>
            <a:ext cx="465581" cy="1907902"/>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387900" y="220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The problem</a:t>
            </a:r>
            <a:endParaRPr/>
          </a:p>
        </p:txBody>
      </p:sp>
      <p:pic>
        <p:nvPicPr>
          <p:cNvPr id="142" name="Google Shape;142;p19"/>
          <p:cNvPicPr preferRelativeResize="0"/>
          <p:nvPr/>
        </p:nvPicPr>
        <p:blipFill>
          <a:blip r:embed="rId3">
            <a:alphaModFix/>
          </a:blip>
          <a:stretch>
            <a:fillRect/>
          </a:stretch>
        </p:blipFill>
        <p:spPr>
          <a:xfrm>
            <a:off x="689750" y="2369675"/>
            <a:ext cx="3131101" cy="2348326"/>
          </a:xfrm>
          <a:prstGeom prst="rect">
            <a:avLst/>
          </a:prstGeom>
          <a:noFill/>
          <a:ln>
            <a:noFill/>
          </a:ln>
        </p:spPr>
      </p:pic>
      <p:sp>
        <p:nvSpPr>
          <p:cNvPr id="143" name="Google Shape;143;p19"/>
          <p:cNvSpPr txBox="1"/>
          <p:nvPr/>
        </p:nvSpPr>
        <p:spPr>
          <a:xfrm>
            <a:off x="1339000" y="1242225"/>
            <a:ext cx="1074600" cy="4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X: Input </a:t>
            </a:r>
            <a:endParaRPr sz="1800">
              <a:solidFill>
                <a:schemeClr val="dk1"/>
              </a:solidFill>
              <a:latin typeface="Roboto"/>
              <a:ea typeface="Roboto"/>
              <a:cs typeface="Roboto"/>
              <a:sym typeface="Roboto"/>
            </a:endParaRPr>
          </a:p>
        </p:txBody>
      </p:sp>
      <p:sp>
        <p:nvSpPr>
          <p:cNvPr id="144" name="Google Shape;144;p19"/>
          <p:cNvSpPr/>
          <p:nvPr/>
        </p:nvSpPr>
        <p:spPr>
          <a:xfrm>
            <a:off x="4017025" y="1286175"/>
            <a:ext cx="634200" cy="405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45" name="Google Shape;145;p19"/>
          <p:cNvPicPr preferRelativeResize="0"/>
          <p:nvPr/>
        </p:nvPicPr>
        <p:blipFill>
          <a:blip r:embed="rId4">
            <a:alphaModFix/>
          </a:blip>
          <a:stretch>
            <a:fillRect/>
          </a:stretch>
        </p:blipFill>
        <p:spPr>
          <a:xfrm>
            <a:off x="4862700" y="3345300"/>
            <a:ext cx="3724111" cy="1451975"/>
          </a:xfrm>
          <a:prstGeom prst="rect">
            <a:avLst/>
          </a:prstGeom>
          <a:noFill/>
          <a:ln>
            <a:noFill/>
          </a:ln>
        </p:spPr>
      </p:pic>
      <p:sp>
        <p:nvSpPr>
          <p:cNvPr id="146" name="Google Shape;146;p19"/>
          <p:cNvSpPr txBox="1"/>
          <p:nvPr/>
        </p:nvSpPr>
        <p:spPr>
          <a:xfrm>
            <a:off x="5012450" y="1286175"/>
            <a:ext cx="1532700" cy="6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Y : Output </a:t>
            </a:r>
            <a:endParaRPr sz="1800">
              <a:solidFill>
                <a:schemeClr val="dk1"/>
              </a:solidFill>
              <a:latin typeface="Roboto"/>
              <a:ea typeface="Roboto"/>
              <a:cs typeface="Roboto"/>
              <a:sym typeface="Roboto"/>
            </a:endParaRPr>
          </a:p>
        </p:txBody>
      </p:sp>
      <p:pic>
        <p:nvPicPr>
          <p:cNvPr id="147" name="Google Shape;147;p19"/>
          <p:cNvPicPr preferRelativeResize="0"/>
          <p:nvPr/>
        </p:nvPicPr>
        <p:blipFill>
          <a:blip r:embed="rId5">
            <a:alphaModFix/>
          </a:blip>
          <a:stretch>
            <a:fillRect/>
          </a:stretch>
        </p:blipFill>
        <p:spPr>
          <a:xfrm>
            <a:off x="5802950" y="1735425"/>
            <a:ext cx="2090149" cy="1567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387900" y="22017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The problem</a:t>
            </a:r>
            <a:endParaRPr/>
          </a:p>
        </p:txBody>
      </p:sp>
      <p:pic>
        <p:nvPicPr>
          <p:cNvPr id="153" name="Google Shape;153;p20"/>
          <p:cNvPicPr preferRelativeResize="0"/>
          <p:nvPr/>
        </p:nvPicPr>
        <p:blipFill>
          <a:blip r:embed="rId3">
            <a:alphaModFix/>
          </a:blip>
          <a:stretch>
            <a:fillRect/>
          </a:stretch>
        </p:blipFill>
        <p:spPr>
          <a:xfrm>
            <a:off x="689750" y="2369675"/>
            <a:ext cx="3131101" cy="2348326"/>
          </a:xfrm>
          <a:prstGeom prst="rect">
            <a:avLst/>
          </a:prstGeom>
          <a:noFill/>
          <a:ln>
            <a:noFill/>
          </a:ln>
        </p:spPr>
      </p:pic>
      <p:sp>
        <p:nvSpPr>
          <p:cNvPr id="154" name="Google Shape;154;p20"/>
          <p:cNvSpPr txBox="1"/>
          <p:nvPr/>
        </p:nvSpPr>
        <p:spPr>
          <a:xfrm>
            <a:off x="1339000" y="1242225"/>
            <a:ext cx="1074600" cy="4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X: Input </a:t>
            </a:r>
            <a:endParaRPr sz="1800">
              <a:solidFill>
                <a:schemeClr val="dk1"/>
              </a:solidFill>
              <a:latin typeface="Roboto"/>
              <a:ea typeface="Roboto"/>
              <a:cs typeface="Roboto"/>
              <a:sym typeface="Roboto"/>
            </a:endParaRPr>
          </a:p>
        </p:txBody>
      </p:sp>
      <p:sp>
        <p:nvSpPr>
          <p:cNvPr id="155" name="Google Shape;155;p20"/>
          <p:cNvSpPr/>
          <p:nvPr/>
        </p:nvSpPr>
        <p:spPr>
          <a:xfrm>
            <a:off x="4017025" y="1286175"/>
            <a:ext cx="634200" cy="405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156" name="Google Shape;156;p20"/>
          <p:cNvPicPr preferRelativeResize="0"/>
          <p:nvPr/>
        </p:nvPicPr>
        <p:blipFill>
          <a:blip r:embed="rId4">
            <a:alphaModFix/>
          </a:blip>
          <a:stretch>
            <a:fillRect/>
          </a:stretch>
        </p:blipFill>
        <p:spPr>
          <a:xfrm>
            <a:off x="4862700" y="3345300"/>
            <a:ext cx="3724111" cy="1451975"/>
          </a:xfrm>
          <a:prstGeom prst="rect">
            <a:avLst/>
          </a:prstGeom>
          <a:noFill/>
          <a:ln>
            <a:noFill/>
          </a:ln>
        </p:spPr>
      </p:pic>
      <p:sp>
        <p:nvSpPr>
          <p:cNvPr id="157" name="Google Shape;157;p20"/>
          <p:cNvSpPr txBox="1"/>
          <p:nvPr/>
        </p:nvSpPr>
        <p:spPr>
          <a:xfrm>
            <a:off x="5012450" y="1286175"/>
            <a:ext cx="1532700" cy="6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1"/>
                </a:solidFill>
                <a:latin typeface="Roboto"/>
                <a:ea typeface="Roboto"/>
                <a:cs typeface="Roboto"/>
                <a:sym typeface="Roboto"/>
              </a:rPr>
              <a:t>Y : Output </a:t>
            </a:r>
            <a:endParaRPr sz="1800">
              <a:solidFill>
                <a:schemeClr val="dk1"/>
              </a:solidFill>
              <a:latin typeface="Roboto"/>
              <a:ea typeface="Roboto"/>
              <a:cs typeface="Roboto"/>
              <a:sym typeface="Roboto"/>
            </a:endParaRPr>
          </a:p>
        </p:txBody>
      </p:sp>
      <p:pic>
        <p:nvPicPr>
          <p:cNvPr id="158" name="Google Shape;158;p20"/>
          <p:cNvPicPr preferRelativeResize="0"/>
          <p:nvPr/>
        </p:nvPicPr>
        <p:blipFill>
          <a:blip r:embed="rId5">
            <a:alphaModFix/>
          </a:blip>
          <a:stretch>
            <a:fillRect/>
          </a:stretch>
        </p:blipFill>
        <p:spPr>
          <a:xfrm>
            <a:off x="5802950" y="1735425"/>
            <a:ext cx="2090149" cy="1567600"/>
          </a:xfrm>
          <a:prstGeom prst="rect">
            <a:avLst/>
          </a:prstGeom>
          <a:noFill/>
          <a:ln>
            <a:noFill/>
          </a:ln>
        </p:spPr>
      </p:pic>
      <p:sp>
        <p:nvSpPr>
          <p:cNvPr id="159" name="Google Shape;159;p20"/>
          <p:cNvSpPr/>
          <p:nvPr/>
        </p:nvSpPr>
        <p:spPr>
          <a:xfrm>
            <a:off x="942550" y="1831950"/>
            <a:ext cx="2270100" cy="1709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Very</a:t>
            </a:r>
            <a:r>
              <a:rPr lang="es">
                <a:latin typeface="Roboto"/>
                <a:ea typeface="Roboto"/>
                <a:cs typeface="Roboto"/>
                <a:sym typeface="Roboto"/>
              </a:rPr>
              <a:t> Field Dependent,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Experimental Set up </a:t>
            </a:r>
            <a:r>
              <a:rPr lang="es">
                <a:latin typeface="Roboto"/>
                <a:ea typeface="Roboto"/>
                <a:cs typeface="Roboto"/>
                <a:sym typeface="Roboto"/>
              </a:rPr>
              <a:t>dependent</a:t>
            </a:r>
            <a:r>
              <a:rPr lang="es">
                <a:latin typeface="Roboto"/>
                <a:ea typeface="Roboto"/>
                <a:cs typeface="Roboto"/>
                <a:sym typeface="Roboto"/>
              </a:rPr>
              <a:t>,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Degeneracy of lines </a:t>
            </a:r>
            <a:endParaRPr>
              <a:latin typeface="Roboto"/>
              <a:ea typeface="Roboto"/>
              <a:cs typeface="Roboto"/>
              <a:sym typeface="Roboto"/>
            </a:endParaRPr>
          </a:p>
          <a:p>
            <a:pPr indent="0" lvl="0" marL="0" rtl="0" algn="ctr">
              <a:spcBef>
                <a:spcPts val="0"/>
              </a:spcBef>
              <a:spcAft>
                <a:spcPts val="0"/>
              </a:spcAft>
              <a:buNone/>
            </a:pPr>
            <a:r>
              <a:rPr lang="es">
                <a:latin typeface="Roboto"/>
                <a:ea typeface="Roboto"/>
                <a:cs typeface="Roboto"/>
                <a:sym typeface="Roboto"/>
              </a:rPr>
              <a:t>And EXTRA PROBLEMS </a:t>
            </a: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The Synthetic Generation</a:t>
            </a:r>
            <a:endParaRPr/>
          </a:p>
        </p:txBody>
      </p:sp>
      <p:sp>
        <p:nvSpPr>
          <p:cNvPr id="165" name="Google Shape;165;p21"/>
          <p:cNvSpPr txBox="1"/>
          <p:nvPr>
            <p:ph idx="1" type="body"/>
          </p:nvPr>
        </p:nvSpPr>
        <p:spPr>
          <a:xfrm>
            <a:off x="387900" y="1435099"/>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a:t>Exploiting Physics and Some heuristics (trying to reduce complexity)</a:t>
            </a:r>
            <a:endParaRPr/>
          </a:p>
        </p:txBody>
      </p:sp>
      <p:pic>
        <p:nvPicPr>
          <p:cNvPr id="166" name="Google Shape;166;p21"/>
          <p:cNvPicPr preferRelativeResize="0"/>
          <p:nvPr/>
        </p:nvPicPr>
        <p:blipFill>
          <a:blip r:embed="rId3">
            <a:alphaModFix/>
          </a:blip>
          <a:stretch>
            <a:fillRect/>
          </a:stretch>
        </p:blipFill>
        <p:spPr>
          <a:xfrm>
            <a:off x="1461750" y="1946400"/>
            <a:ext cx="6141575" cy="3158024"/>
          </a:xfrm>
          <a:prstGeom prst="rect">
            <a:avLst/>
          </a:prstGeom>
          <a:noFill/>
          <a:ln>
            <a:noFill/>
          </a:ln>
        </p:spPr>
      </p:pic>
      <p:sp>
        <p:nvSpPr>
          <p:cNvPr id="167" name="Google Shape;167;p21"/>
          <p:cNvSpPr/>
          <p:nvPr/>
        </p:nvSpPr>
        <p:spPr>
          <a:xfrm>
            <a:off x="5174775" y="922400"/>
            <a:ext cx="3478500" cy="139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Roboto"/>
                <a:ea typeface="Roboto"/>
                <a:cs typeface="Roboto"/>
                <a:sym typeface="Roboto"/>
              </a:rPr>
              <a:t>Bit of a </a:t>
            </a:r>
            <a:r>
              <a:rPr lang="es">
                <a:latin typeface="Roboto"/>
                <a:ea typeface="Roboto"/>
                <a:cs typeface="Roboto"/>
                <a:sym typeface="Roboto"/>
              </a:rPr>
              <a:t>problem</a:t>
            </a:r>
            <a:r>
              <a:rPr lang="es">
                <a:latin typeface="Roboto"/>
                <a:ea typeface="Roboto"/>
                <a:cs typeface="Roboto"/>
                <a:sym typeface="Roboto"/>
              </a:rPr>
              <a:t> to coordinate packages, dependencies, environments.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