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347" r:id="rId6"/>
    <p:sldId id="258" r:id="rId7"/>
    <p:sldId id="259" r:id="rId8"/>
    <p:sldId id="261" r:id="rId9"/>
    <p:sldId id="260" r:id="rId10"/>
    <p:sldId id="263" r:id="rId11"/>
    <p:sldId id="264" r:id="rId12"/>
    <p:sldId id="265" r:id="rId13"/>
    <p:sldId id="331" r:id="rId14"/>
    <p:sldId id="337" r:id="rId15"/>
    <p:sldId id="336" r:id="rId16"/>
    <p:sldId id="334" r:id="rId17"/>
    <p:sldId id="348" r:id="rId18"/>
    <p:sldId id="340" r:id="rId19"/>
    <p:sldId id="342" r:id="rId20"/>
    <p:sldId id="338" r:id="rId21"/>
    <p:sldId id="341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5D157-8E3B-4467-A4B4-08AF6328A45A}" v="421" dt="2024-06-06T12:46:0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7A23-E0E4-4496-B086-806D5AB1F63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10E76-1CC1-4FA0-BDFC-EB974EAC03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97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44643-EC40-9DA9-FEB4-9552958E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C2BF8B-4746-1657-2D8F-889A21BAC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C060C6-C8DA-CB5D-B053-D3E649BCC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76721A-2C9B-66C8-7C0C-F360B770B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29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83B2-45C4-E91E-0402-A7371B0B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CDD482-5312-F2A8-59C0-C2419F2A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E9F22E-4A23-8E1F-D24A-D25640A8D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4340D8-29D2-C450-7DBD-B217C14DA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56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CB9B-3226-0D0F-30BE-84C9C124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6ED0A7E-FD79-4F9B-CAD7-EDE589C0D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CBFE78E-A8E0-DAB3-8D56-80AEF1EE9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90B2E2-42FF-7C2A-D934-453ECF771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97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538B0-5CCA-9A21-68F1-84517B6D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F89B45-C5E1-8FE5-386E-C1A4C2618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628F2C-310D-2AAE-AEAF-3DF262249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78E61A-7C1D-EE13-E392-84EAA2F3E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029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6146-68F1-1BB5-6394-E72C2588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AB6E81-536B-A82C-F5E0-0D13870B3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29C3F39-7D54-AE80-4B5D-525258583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85998D-9A43-B2D9-3040-8C62C46E5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00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>
                <a:latin typeface="CMR10"/>
              </a:rPr>
              <a:t>To date, this is the sole technique that employs cosmic ray muons as a means of investigating relatively dense structures.</a:t>
            </a:r>
          </a:p>
          <a:p>
            <a:pPr algn="l"/>
            <a:endParaRPr lang="en-US" sz="1800" b="0" i="0" u="none" strike="noStrike" baseline="0">
              <a:latin typeface="CMR10"/>
            </a:endParaRPr>
          </a:p>
          <a:p>
            <a:pPr algn="l"/>
            <a:r>
              <a:rPr lang="en-US" sz="1800" b="0" i="0" u="none" strike="noStrike" baseline="0">
                <a:latin typeface="CMR10"/>
              </a:rPr>
              <a:t>The methodology employed to generate a two-dimensional image of the inner structure of the target consists of three steps.</a:t>
            </a:r>
          </a:p>
          <a:p>
            <a:pPr algn="l"/>
            <a:endParaRPr lang="en-US" sz="1800" b="0" i="0" u="none" strike="noStrike" baseline="0">
              <a:latin typeface="CMR10"/>
            </a:endParaRPr>
          </a:p>
          <a:p>
            <a:pPr algn="l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F106-6319-4F5B-A9AF-BA41EB9EA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>
                <a:latin typeface="CMR10"/>
              </a:rPr>
              <a:t>Muon Transmission radiography is based on the energy loss (and the eventual decay) of the muons when they interact with matter.</a:t>
            </a:r>
          </a:p>
          <a:p>
            <a:pPr algn="l"/>
            <a:endParaRPr lang="en-US" sz="1800" b="0" i="0" u="none" strike="noStrike" baseline="0">
              <a:latin typeface="CMR10"/>
            </a:endParaRPr>
          </a:p>
          <a:p>
            <a:pPr algn="l"/>
            <a:r>
              <a:rPr lang="en-US" sz="1800" b="0" i="0" u="none" strike="noStrike" baseline="0">
                <a:latin typeface="CMR10"/>
              </a:rPr>
              <a:t>The methodology employed to generate a two-dimensional image of the inner structure of the target consists of three steps.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F106-6319-4F5B-A9AF-BA41EB9EA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>
                <a:latin typeface="CMR10"/>
              </a:rPr>
              <a:t>For the following results, we consider the first measurement conducted at the </a:t>
            </a:r>
            <a:r>
              <a:rPr lang="en-US" sz="1800" b="0" i="0" u="none" strike="noStrike" baseline="0" err="1">
                <a:latin typeface="CMR10"/>
              </a:rPr>
              <a:t>Temperino</a:t>
            </a:r>
            <a:r>
              <a:rPr lang="en-US" sz="1800" b="0" i="0" u="none" strike="noStrike" baseline="0">
                <a:latin typeface="CMR10"/>
              </a:rPr>
              <a:t> mine as our main reference.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F106-6319-4F5B-A9AF-BA41EB9EA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A461D-0615-F839-26D3-96E5D6B0F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607144-2E9D-4DDD-84C3-2D8DB22F5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2AB4C8-9352-ECB0-85AC-44B5ED686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E59FB1-982A-3F28-5733-F4CA6C2FE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6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F6660-4FE8-E857-7DA0-8D3E8FE65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091F1B-F1F2-D0BE-99ED-E1BC8F639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8DB009-3AD8-7933-DC36-AC65C370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9D9EF3-57F2-99A1-2F69-83922A19E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51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EDA04-66CC-C4F5-C01D-F58C1EE8F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8A078E-B9A8-7550-2BBA-02A2CB3A5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02BE15-B884-6F77-0E61-F9BA9B29C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715144-F4DC-0111-35D9-3B9284914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88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07F8-91DD-14A5-C28A-7301D08C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C4C93D-7E1C-DB7D-9B91-9AEB2019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775799-4162-BCE0-1A0A-D68495D4D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5FCAC3-4F1C-3FDC-9778-1C225693B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9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07F8-91DD-14A5-C28A-7301D08C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C4C93D-7E1C-DB7D-9B91-9AEB2019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775799-4162-BCE0-1A0A-D68495D4D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5FCAC3-4F1C-3FDC-9778-1C225693B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FF89-2D6C-4667-A411-2AD4324CFB4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9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1B821-386C-F8EC-0B24-115B95129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C0732B-0907-EEF0-3706-2BF670447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DDEC12-3BFA-05BF-0C92-C80DF25D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294FE7-8ABF-70B4-BCD8-E1C3AE69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80942-663D-1C78-176F-792B723B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D749E-C754-5F0C-FB1C-BA72A4D0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2932C8-E722-72CF-FC73-626A292D9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607BCC-EB6F-A728-2CAD-D50FA0B1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14A020-ABA6-A014-1668-65F9676E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DD7263-570D-43B6-19E0-C9A10BCC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AF73C1-92C9-B805-EDEC-B1944E9E0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F3B9C7-51B8-14F6-5A14-29E9BA5C0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349F71-E83E-58DA-1FC4-B1801DB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1DD5F-1D20-9DA7-2C67-0E48827F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0615B-89E3-4D6F-86D5-586DF90E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A42DE-2EC5-51C8-0A7A-C36F6BC6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19F4B3-D68E-87DF-931A-B8BDE5AF6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655358-ADA7-5984-0390-3DC4D8A8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923D6-F2EE-7198-5D9A-1616BF12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6BC6E8-5182-FB76-B189-7C109CAB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762AE-324C-DAFC-D8A1-D427E971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C6D53A-616D-95CB-56C5-6E14E0730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B8903D-1417-894A-6A49-D6879F30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32186-B575-6444-F116-E1E8421F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D35475-AF1A-B130-527A-FA94CE45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185A5-14B4-A317-0265-47AEE3F9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0222EE-63F1-9EB7-8FE6-1E4204244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227CC0-E439-F202-6D05-D246DD7D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B8B531-2B80-06EF-1687-C1B34840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45096D-A8A4-32AD-9940-C888080D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2A048C-719B-389B-41CE-6A77E82A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F74C9-D76E-6F34-E1B5-21260A84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1ED7BE-3A71-596D-FFC1-939ED72D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92D487-84C4-A03E-06B0-343B9DEF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0103DD-36AB-A690-2A95-0A15656A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987637-5A31-03A3-652F-035390A8D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F5BD080-0616-6399-9C42-2653A5E1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08A77D-335F-0AE7-81F5-03FFFFBE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F7A009-C723-7135-78DA-AF22B4B4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BDC69-5EE9-B7F1-61C1-3EF29ED1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FF7F43-1A17-6ACE-F53D-E9632D80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C77189-0B8E-F815-6EEE-4FF66D4A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27B2EC-A829-E1DD-2F4C-3D7FD762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8AB6C4-A0AF-86CF-E0D4-DDE14CC2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26770C-9638-9177-5A28-F92DDD2E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06745C-6559-90B2-DB53-2EDAA332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0E150-6F24-7385-DE88-82DAC83B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FE6D53-2A1F-7CCD-6FD4-8402E0F8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C7F8D6-3624-3BFA-2CED-29774BE38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629963-1DAF-738D-1A68-60342949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5C3F31-BD4A-279F-62A9-53DF968B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9AFA80-799A-0539-0A51-DC95E716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53E47C-BC7D-F3A1-6278-73B524CA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ADEF027-59F6-B23F-AEAF-D51CE564B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D9C6DE-41B0-AA13-B603-861802417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F2C6E3-99CA-A61E-4051-6C9A81B3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21D75D-7AFB-2BDE-6FB8-4FEDED5F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3F3E92-D26E-EB0C-9F65-2A9B3641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49AA5C-B871-7C80-22C4-A4FB4AD9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8DA9D9-EEB7-B22D-2CAA-11E4163A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02665A-6519-A20A-4978-FDDCE2C72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116611-22B8-463D-9F73-28CEEBA9BEF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3B80C4-0BFA-6270-4053-A737647C1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406D77-1653-E630-5E99-08009C20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E1B78-9820-42F1-8A11-39DA91DE40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F00474C-AFEC-ABA8-71B4-F3B210DFEA2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5456E2-DEBC-E05E-B7DB-E04F2A5F5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6161"/>
            <a:ext cx="6770092" cy="1967660"/>
          </a:xfrm>
          <a:noFill/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sz="48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Use of a UNET network for identifying</a:t>
            </a:r>
            <a:r>
              <a:rPr lang="en-US" sz="4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cavities</a:t>
            </a:r>
            <a:r>
              <a:rPr lang="en-US" sz="48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in the mines</a:t>
            </a:r>
            <a:endParaRPr lang="it-IT" sz="48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DBF802-5427-570A-A08F-7FB705A75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94" y="4356100"/>
            <a:ext cx="10047108" cy="1655762"/>
          </a:xfrm>
        </p:spPr>
        <p:txBody>
          <a:bodyPr/>
          <a:lstStyle/>
          <a:p>
            <a:pPr algn="l"/>
            <a:r>
              <a:rPr lang="it-IT" b="1">
                <a:solidFill>
                  <a:schemeClr val="bg1"/>
                </a:solidFill>
              </a:rPr>
              <a:t>Andrea Paccagnella</a:t>
            </a:r>
          </a:p>
          <a:p>
            <a:pPr algn="l"/>
            <a:r>
              <a:rPr lang="it-IT" sz="2400" b="0" i="0" u="none" strike="noStrike" baseline="0">
                <a:solidFill>
                  <a:schemeClr val="bg1"/>
                </a:solidFill>
                <a:latin typeface="CMR9"/>
              </a:rPr>
              <a:t>Universit</a:t>
            </a:r>
            <a:r>
              <a:rPr lang="it-IT" sz="2400">
                <a:solidFill>
                  <a:schemeClr val="bg1"/>
                </a:solidFill>
                <a:latin typeface="CMR9"/>
              </a:rPr>
              <a:t>à</a:t>
            </a:r>
            <a:r>
              <a:rPr lang="it-IT" sz="2400" b="0" i="0" u="none" strike="noStrike" baseline="0">
                <a:solidFill>
                  <a:schemeClr val="bg1"/>
                </a:solidFill>
                <a:latin typeface="CMR9"/>
              </a:rPr>
              <a:t> di Firenze, Dipartimento di Fisica e Astronomia</a:t>
            </a:r>
          </a:p>
          <a:p>
            <a:pPr algn="l"/>
            <a:r>
              <a:rPr lang="it-IT" sz="2400" b="0" i="0" u="none" strike="noStrike" baseline="0">
                <a:solidFill>
                  <a:schemeClr val="bg1"/>
                </a:solidFill>
                <a:latin typeface="CMR9"/>
              </a:rPr>
              <a:t>Istituto Nazionale di Fisica Nucleare, Sezione di Firenze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CA9453-1459-6B6B-F4E1-6E3686AB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71" y="117299"/>
            <a:ext cx="6056671" cy="6561393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EF3FA8-BDE6-6054-F04E-43F8FD450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3924" cy="1376516"/>
          </a:xfrm>
          <a:prstGeom prst="rect">
            <a:avLst/>
          </a:prstGeom>
        </p:spPr>
      </p:pic>
      <p:pic>
        <p:nvPicPr>
          <p:cNvPr id="5" name="Immagine 4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711BC983-BD7B-B81F-A189-9FE5F4673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26" y="0"/>
            <a:ext cx="1630688" cy="8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CA439-8FE1-7576-FF2E-F40E589F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0E930946-8FDD-67AF-3123-B1BEF1504987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C2912EE-8224-5D18-4B6A-527CF63C3437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2BF4B0-BD13-C42A-23F0-DF5DA204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Data generation - </a:t>
            </a:r>
            <a:r>
              <a:rPr lang="it-IT" b="1" err="1">
                <a:solidFill>
                  <a:schemeClr val="bg1"/>
                </a:solidFill>
              </a:rPr>
              <a:t>Cavity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1A2198A8-A55E-D8BC-351D-46F6F894BD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CE07DB1A-7027-2F61-79AF-4878530CC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7B6B3187-2111-1CAC-398C-9FF2933C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AA8E05C-DB7A-93E1-BB78-9AB85B7C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10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B58606-935F-6573-2FED-B87EA5EA7E6C}"/>
              </a:ext>
            </a:extLst>
          </p:cNvPr>
          <p:cNvSpPr txBox="1"/>
          <p:nvPr/>
        </p:nvSpPr>
        <p:spPr>
          <a:xfrm>
            <a:off x="-1" y="71520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Through the Cloud software appears we created 1958 cavities.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We used the measurement conducted by the Florence group at the </a:t>
            </a:r>
            <a:r>
              <a:rPr lang="en-US" sz="1800" dirty="0" err="1"/>
              <a:t>Temperino</a:t>
            </a:r>
            <a:r>
              <a:rPr lang="en-US" sz="1800" dirty="0"/>
              <a:t> mines as reference. Using the mine’s LiDAR, artificial cavities were manually inserted in the position where MIMA was simulated.</a:t>
            </a:r>
            <a:endParaRPr lang="it-IT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EB6123-3D4D-8CB3-633F-467DB042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0"/>
          <a:stretch/>
        </p:blipFill>
        <p:spPr>
          <a:xfrm>
            <a:off x="1390696" y="1873425"/>
            <a:ext cx="9419788" cy="45674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DD5837-9884-AA8D-BAC1-92905BF363E7}"/>
              </a:ext>
            </a:extLst>
          </p:cNvPr>
          <p:cNvSpPr txBox="1"/>
          <p:nvPr/>
        </p:nvSpPr>
        <p:spPr>
          <a:xfrm>
            <a:off x="5309952" y="5555431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MIMA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F6C5252-5226-95AC-502C-48ADD8DE1871}"/>
              </a:ext>
            </a:extLst>
          </p:cNvPr>
          <p:cNvCxnSpPr>
            <a:cxnSpLocks/>
          </p:cNvCxnSpPr>
          <p:nvPr/>
        </p:nvCxnSpPr>
        <p:spPr>
          <a:xfrm flipH="1" flipV="1">
            <a:off x="5561881" y="5364367"/>
            <a:ext cx="160687" cy="21566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AAF48F-1410-1AE5-9200-70EE27E940DA}"/>
              </a:ext>
            </a:extLst>
          </p:cNvPr>
          <p:cNvSpPr txBox="1"/>
          <p:nvPr/>
        </p:nvSpPr>
        <p:spPr>
          <a:xfrm>
            <a:off x="6804385" y="5422398"/>
            <a:ext cx="11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D54FD"/>
                </a:solidFill>
              </a:rPr>
              <a:t>Cavity</a:t>
            </a:r>
            <a:endParaRPr lang="en-US" dirty="0">
              <a:solidFill>
                <a:srgbClr val="FD54FD"/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CB30919-72DC-8CC8-F6E9-0096BE33C77F}"/>
              </a:ext>
            </a:extLst>
          </p:cNvPr>
          <p:cNvCxnSpPr/>
          <p:nvPr/>
        </p:nvCxnSpPr>
        <p:spPr>
          <a:xfrm flipH="1" flipV="1">
            <a:off x="6118358" y="4805139"/>
            <a:ext cx="952268" cy="629728"/>
          </a:xfrm>
          <a:prstGeom prst="straightConnector1">
            <a:avLst/>
          </a:prstGeom>
          <a:ln w="19050">
            <a:solidFill>
              <a:srgbClr val="FD54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9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2C7E0-CF3E-95C4-EC0B-B111E907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DE63319B-A77D-8F34-367B-A0B148C904F6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032222-9BD0-2A01-FE62-3C08794B608E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FF3F44-0E27-0D5E-16B3-1F5E8F88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Data </a:t>
            </a:r>
            <a:r>
              <a:rPr lang="it-IT" b="1" err="1">
                <a:solidFill>
                  <a:schemeClr val="bg1"/>
                </a:solidFill>
              </a:rPr>
              <a:t>Procesing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29FD141B-2EF5-3A61-8A46-FAF3CE71A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F4910125-CDE1-7D87-3DFB-0435E67D1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E6835CB8-9930-DCDA-13B3-C4A08199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10EE869F-BBA0-9774-BC79-F11486EA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11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CA4F58-6BE0-5136-1D59-8785D22D847F}"/>
              </a:ext>
            </a:extLst>
          </p:cNvPr>
          <p:cNvSpPr txBox="1"/>
          <p:nvPr/>
        </p:nvSpPr>
        <p:spPr>
          <a:xfrm>
            <a:off x="0" y="112292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400"/>
              <a:t>The idea was to simulate a two-month data collection for each measured transmission map but, for this first feasibility study, we considered a data taking with an infinite acquisition time. The instrumental errors of the detector (MIMA) have been added.</a:t>
            </a:r>
            <a:endParaRPr lang="it-IT" sz="2400"/>
          </a:p>
        </p:txBody>
      </p:sp>
      <p:pic>
        <p:nvPicPr>
          <p:cNvPr id="5" name="Immagine 4" descr="Immagine che contiene schermata, Policromia, testo, diagramma&#10;&#10;Descrizione generata automaticamente">
            <a:extLst>
              <a:ext uri="{FF2B5EF4-FFF2-40B4-BE49-F238E27FC236}">
                <a16:creationId xmlns:a16="http://schemas.microsoft.com/office/drawing/2014/main" id="{A3AD60C7-71E0-0098-3637-6B0DEE34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0"/>
          <a:stretch/>
        </p:blipFill>
        <p:spPr>
          <a:xfrm>
            <a:off x="4526492" y="2724346"/>
            <a:ext cx="7611606" cy="38961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83B06C-7C24-54E9-9CF8-A0486F0B3108}"/>
              </a:ext>
            </a:extLst>
          </p:cNvPr>
          <p:cNvSpPr txBox="1"/>
          <p:nvPr/>
        </p:nvSpPr>
        <p:spPr>
          <a:xfrm>
            <a:off x="405815" y="3634089"/>
            <a:ext cx="4345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Images created: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25584 for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6396 for validation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770 for testing</a:t>
            </a:r>
          </a:p>
        </p:txBody>
      </p:sp>
    </p:spTree>
    <p:extLst>
      <p:ext uri="{BB962C8B-B14F-4D97-AF65-F5344CB8AC3E}">
        <p14:creationId xmlns:p14="http://schemas.microsoft.com/office/powerpoint/2010/main" val="22992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ABE3-1B91-2BC0-7082-ADB6D2E4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85B5DBF9-DD1F-EC95-94F6-F84E975D438D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12A0088-ABB1-0E22-5E48-5A8E5D921C07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6CBD93-42D8-7DF1-B281-96031EF7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err="1">
                <a:solidFill>
                  <a:schemeClr val="bg1"/>
                </a:solidFill>
              </a:rPr>
              <a:t>UNet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C0568A-BA49-7C19-CF30-1374E162B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1331CCF6-0B0E-F8F1-D17F-F378DD9D7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B3A2E006-C259-7212-4E3D-53AA0819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4942F8EC-32A4-3D95-D610-FB376946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12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2AFDA0-04BD-D6F8-28F2-B6BCE35636A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E1DA57-08D4-1D14-3CCD-C65F4B380D08}"/>
              </a:ext>
            </a:extLst>
          </p:cNvPr>
          <p:cNvSpPr txBox="1"/>
          <p:nvPr/>
        </p:nvSpPr>
        <p:spPr>
          <a:xfrm>
            <a:off x="-2" y="643197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2000"/>
              <a:t>The U-Net is a CNN-based architecture designed to segment biomedical images.</a:t>
            </a:r>
          </a:p>
          <a:p>
            <a:pPr algn="just"/>
            <a:endParaRPr lang="en-US" sz="2000"/>
          </a:p>
          <a:p>
            <a:pPr algn="just"/>
            <a:r>
              <a:rPr lang="en-US" sz="2000"/>
              <a:t>Given an image as input, it is mapped into a vector space via an Encoder function based on a CNN architecture. The encoded vector is then reverse transformed using a second CNN-based function called Decoder. This is done to ensure that the network learns how to use image pixels to isolate anomalies.</a:t>
            </a:r>
          </a:p>
          <a:p>
            <a:pPr algn="just"/>
            <a:r>
              <a:rPr lang="en-US" sz="2000"/>
              <a:t>The peculiarity of a </a:t>
            </a:r>
            <a:r>
              <a:rPr lang="en-US" sz="2000" err="1"/>
              <a:t>UNet</a:t>
            </a:r>
            <a:r>
              <a:rPr lang="en-US" sz="2000"/>
              <a:t> is that encoder and decoder layers are also connected to each other.</a:t>
            </a:r>
            <a:endParaRPr lang="it-IT" sz="2000"/>
          </a:p>
        </p:txBody>
      </p:sp>
      <p:pic>
        <p:nvPicPr>
          <p:cNvPr id="4100" name="Picture 4" descr="Intuitively Understanding Convolutions for Deep Learning | by Irhum Shafkat  | Towards Data Science">
            <a:extLst>
              <a:ext uri="{FF2B5EF4-FFF2-40B4-BE49-F238E27FC236}">
                <a16:creationId xmlns:a16="http://schemas.microsoft.com/office/drawing/2014/main" id="{285F69B9-D154-9BA0-9649-54B7ED2E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" y="3169849"/>
            <a:ext cx="4387554" cy="31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EC6F8F-27FF-7FE9-4051-26537E7F6BBE}"/>
              </a:ext>
            </a:extLst>
          </p:cNvPr>
          <p:cNvSpPr txBox="1"/>
          <p:nvPr/>
        </p:nvSpPr>
        <p:spPr>
          <a:xfrm>
            <a:off x="552907" y="3059668"/>
            <a:ext cx="380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CNN</a:t>
            </a:r>
            <a:endParaRPr lang="en-US" b="1"/>
          </a:p>
        </p:txBody>
      </p:sp>
      <p:pic>
        <p:nvPicPr>
          <p:cNvPr id="1026" name="Picture 2" descr="Remote Sensing | Free Full-Text | Refined UNet: UNet-Based Refinement  Network for Cloud and Shadow Precise Segmentation">
            <a:extLst>
              <a:ext uri="{FF2B5EF4-FFF2-40B4-BE49-F238E27FC236}">
                <a16:creationId xmlns:a16="http://schemas.microsoft.com/office/drawing/2014/main" id="{6DF93720-CD73-FA75-E519-FD425645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69" y="3169850"/>
            <a:ext cx="6994304" cy="32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0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2D83C-F12A-4971-6884-775609D6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C6D01811-1ABD-3B08-7FF7-CEBA67D061EE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66019F9-AB4B-1092-893F-4013535A8847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70FEB8-21D7-D6A2-3BB8-B1553FD9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Loss e </a:t>
            </a:r>
            <a:r>
              <a:rPr lang="it-IT" b="1" err="1">
                <a:solidFill>
                  <a:schemeClr val="bg1"/>
                </a:solidFill>
              </a:rPr>
              <a:t>Metric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1EEAE7-A787-C0C9-D12D-7DD64F2A59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5B61B393-FEC2-98D5-68FF-886E823A1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BCE0C048-0B92-A7AB-103F-3D7AB41B8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AAF257B2-4F01-CACF-FD2D-B2AD4DFD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13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122" name="Picture 2" descr="Calculation of the DSC metric. | Download Scientific Diagram">
            <a:extLst>
              <a:ext uri="{FF2B5EF4-FFF2-40B4-BE49-F238E27FC236}">
                <a16:creationId xmlns:a16="http://schemas.microsoft.com/office/drawing/2014/main" id="{8D1E9160-D18A-2FE3-DE51-74524A17C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0"/>
          <a:stretch/>
        </p:blipFill>
        <p:spPr bwMode="auto">
          <a:xfrm>
            <a:off x="8249104" y="3284616"/>
            <a:ext cx="3200203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ntersection over Union (IoU): Definition, Calculation, Code">
            <a:extLst>
              <a:ext uri="{FF2B5EF4-FFF2-40B4-BE49-F238E27FC236}">
                <a16:creationId xmlns:a16="http://schemas.microsoft.com/office/drawing/2014/main" id="{C43953AA-09CD-8A6B-EF06-0AD40982F9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80138" y="3276600"/>
            <a:ext cx="3568262" cy="35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Intersection Over Union (IoU): Definition, Calculation,, 54% OFF">
            <a:extLst>
              <a:ext uri="{FF2B5EF4-FFF2-40B4-BE49-F238E27FC236}">
                <a16:creationId xmlns:a16="http://schemas.microsoft.com/office/drawing/2014/main" id="{F7A9D619-F4B5-C12B-B3A7-1470B19B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" y="3429000"/>
            <a:ext cx="5207525" cy="29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DC13BB-E8E4-CFA2-17AC-9502E9A799AE}"/>
              </a:ext>
            </a:extLst>
          </p:cNvPr>
          <p:cNvSpPr txBox="1"/>
          <p:nvPr/>
        </p:nvSpPr>
        <p:spPr>
          <a:xfrm>
            <a:off x="-1" y="814102"/>
            <a:ext cx="5089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/>
              <a:t>Loss = </a:t>
            </a:r>
            <a:r>
              <a:rPr lang="it-IT" sz="4400"/>
              <a:t>1 – DSC</a:t>
            </a:r>
          </a:p>
          <a:p>
            <a:pPr algn="ctr"/>
            <a:endParaRPr lang="it-IT" sz="4400" b="1"/>
          </a:p>
          <a:p>
            <a:pPr algn="ctr"/>
            <a:r>
              <a:rPr lang="it-IT" sz="4400" b="1" err="1"/>
              <a:t>Metric</a:t>
            </a:r>
            <a:r>
              <a:rPr lang="it-IT" sz="4400" b="1"/>
              <a:t>: </a:t>
            </a:r>
            <a:r>
              <a:rPr lang="it-IT" sz="4400" err="1"/>
              <a:t>IoU</a:t>
            </a:r>
            <a:r>
              <a:rPr lang="it-IT" sz="4400"/>
              <a:t>; DSC</a:t>
            </a:r>
            <a:endParaRPr lang="en-US" sz="4400" b="1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C2BE82-B340-E9B9-A1D3-DF886DD08A6E}"/>
              </a:ext>
            </a:extLst>
          </p:cNvPr>
          <p:cNvSpPr txBox="1"/>
          <p:nvPr/>
        </p:nvSpPr>
        <p:spPr>
          <a:xfrm>
            <a:off x="5270784" y="699293"/>
            <a:ext cx="685795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/>
              <a:t>We decided to use a loss and metric that looked at the overall picture.</a:t>
            </a:r>
          </a:p>
          <a:p>
            <a:pPr algn="just"/>
            <a:endParaRPr lang="en-US" sz="2000"/>
          </a:p>
          <a:p>
            <a:pPr algn="just"/>
            <a:r>
              <a:rPr lang="en-US" sz="2000"/>
              <a:t>As loss we decided to choose 1 minus the Dice Similarity Coefficient (DSC), as this is more sensitive to errors when the dimensions of the segmented regions are very different.</a:t>
            </a:r>
          </a:p>
          <a:p>
            <a:pPr algn="just"/>
            <a:r>
              <a:rPr lang="en-US" sz="2000"/>
              <a:t>Intersection over Union (</a:t>
            </a:r>
            <a:r>
              <a:rPr lang="en-US" sz="2000" err="1"/>
              <a:t>IoU</a:t>
            </a:r>
            <a:r>
              <a:rPr lang="en-US" sz="2000"/>
              <a:t>) was used to evaluate the metric and to test the network subsequently.</a:t>
            </a:r>
            <a:endParaRPr lang="it-IT" sz="2000"/>
          </a:p>
        </p:txBody>
      </p:sp>
      <p:pic>
        <p:nvPicPr>
          <p:cNvPr id="4" name="Picture 2" descr="Calculation of the DSC metric. | Download Scientific Diagram">
            <a:extLst>
              <a:ext uri="{FF2B5EF4-FFF2-40B4-BE49-F238E27FC236}">
                <a16:creationId xmlns:a16="http://schemas.microsoft.com/office/drawing/2014/main" id="{677B0EFF-C347-DD47-D80B-EBB78062D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21"/>
          <a:stretch/>
        </p:blipFill>
        <p:spPr bwMode="auto">
          <a:xfrm>
            <a:off x="7855122" y="3276600"/>
            <a:ext cx="554996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4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2D83C-F12A-4971-6884-775609D6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C6D01811-1ABD-3B08-7FF7-CEBA67D061EE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66019F9-AB4B-1092-893F-4013535A8847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70FEB8-21D7-D6A2-3BB8-B1553FD9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Network </a:t>
            </a:r>
            <a:r>
              <a:rPr lang="it-IT" b="1" err="1">
                <a:solidFill>
                  <a:schemeClr val="bg1"/>
                </a:solidFill>
              </a:rPr>
              <a:t>Structure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1EEAE7-A787-C0C9-D12D-7DD64F2A59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5B61B393-FEC2-98D5-68FF-886E823A1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BCE0C048-0B92-A7AB-103F-3D7AB41B8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AAF257B2-4F01-CACF-FD2D-B2AD4DFD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14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AutoShape 8" descr="Intersection over Union (IoU): Definition, Calculation, Code">
            <a:extLst>
              <a:ext uri="{FF2B5EF4-FFF2-40B4-BE49-F238E27FC236}">
                <a16:creationId xmlns:a16="http://schemas.microsoft.com/office/drawing/2014/main" id="{C43953AA-09CD-8A6B-EF06-0AD40982F9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80138" y="3276600"/>
            <a:ext cx="3568262" cy="35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4E6157-53E6-C4B9-2D3F-91EA12F167DB}"/>
              </a:ext>
            </a:extLst>
          </p:cNvPr>
          <p:cNvSpPr txBox="1"/>
          <p:nvPr/>
        </p:nvSpPr>
        <p:spPr>
          <a:xfrm>
            <a:off x="7319192" y="2595692"/>
            <a:ext cx="4890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/>
              <a:t>Learning rate: </a:t>
            </a:r>
            <a:r>
              <a:rPr lang="it-IT" sz="2400"/>
              <a:t>1e-4</a:t>
            </a:r>
            <a:endParaRPr lang="it-IT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err="1"/>
              <a:t>Spatial</a:t>
            </a:r>
            <a:r>
              <a:rPr lang="it-IT" sz="2400" b="1"/>
              <a:t> Dropout: </a:t>
            </a:r>
            <a:r>
              <a:rPr lang="it-IT" sz="2400"/>
              <a:t>0.1</a:t>
            </a:r>
            <a:endParaRPr lang="it-IT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err="1"/>
              <a:t>Regularization</a:t>
            </a:r>
            <a:r>
              <a:rPr lang="it-IT" sz="2400" b="1"/>
              <a:t> </a:t>
            </a:r>
            <a:r>
              <a:rPr lang="it-IT" sz="2400" b="1" err="1"/>
              <a:t>Coefficient</a:t>
            </a:r>
            <a:r>
              <a:rPr lang="it-IT" sz="2400" b="1"/>
              <a:t>: </a:t>
            </a:r>
            <a:r>
              <a:rPr lang="it-IT" sz="2400"/>
              <a:t>1e-6 </a:t>
            </a:r>
            <a:endParaRPr lang="it-IT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Epoch: </a:t>
            </a:r>
            <a:r>
              <a:rPr lang="en-US" sz="2400"/>
              <a:t>150</a:t>
            </a:r>
            <a:endParaRPr 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Batch Size: </a:t>
            </a:r>
            <a:r>
              <a:rPr lang="en-US" sz="2400"/>
              <a:t>50</a:t>
            </a:r>
            <a:endParaRPr lang="en-US" sz="2400" b="1"/>
          </a:p>
        </p:txBody>
      </p:sp>
      <p:pic>
        <p:nvPicPr>
          <p:cNvPr id="38" name="Immagine 37" descr="Immagine che contiene testo, diagramma, Piano, linea&#10;&#10;Descrizione generata automaticamente">
            <a:extLst>
              <a:ext uri="{FF2B5EF4-FFF2-40B4-BE49-F238E27FC236}">
                <a16:creationId xmlns:a16="http://schemas.microsoft.com/office/drawing/2014/main" id="{996F15B7-6D20-7342-F286-5BFF4A70A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" y="669443"/>
            <a:ext cx="6540134" cy="5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F1473-9514-FAA1-E1D4-836D5C5EB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D819924E-95CD-C7FA-9014-2B641337221C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1B8934A-CBFE-7F75-91A2-23C90F5763D5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BD27A9-4C30-891C-C00B-3C52C036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err="1">
                <a:solidFill>
                  <a:schemeClr val="bg1"/>
                </a:solidFill>
              </a:rPr>
              <a:t>Results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BD7425-338F-550D-170D-0431F6998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28659929-025C-8B6B-2B1B-E46D5BF57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DB5664FA-8594-75D6-1F1B-16E57B3FA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F20EE7A-0FA6-986C-63ED-30C01552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15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6E4FF1B4-E677-05F2-9B4E-CBE8A6C7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73" y="684962"/>
            <a:ext cx="4815180" cy="3009487"/>
          </a:xfrm>
          <a:prstGeom prst="rect">
            <a:avLst/>
          </a:prstGeom>
        </p:spPr>
      </p:pic>
      <p:pic>
        <p:nvPicPr>
          <p:cNvPr id="6" name="Immagine 5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8D7AF66A-49C0-4DD3-85EB-5531C0EE2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3" y="657665"/>
            <a:ext cx="4773799" cy="2983624"/>
          </a:xfrm>
          <a:prstGeom prst="rect">
            <a:avLst/>
          </a:prstGeom>
        </p:spPr>
      </p:pic>
      <p:pic>
        <p:nvPicPr>
          <p:cNvPr id="8" name="Immagine 7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0F20AC6D-C91D-B0B1-AF7A-DE0129C7C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3622152"/>
            <a:ext cx="4773799" cy="298362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139E5F-78A7-DC5E-E1D8-B9F9A7A39175}"/>
              </a:ext>
            </a:extLst>
          </p:cNvPr>
          <p:cNvSpPr txBox="1"/>
          <p:nvPr/>
        </p:nvSpPr>
        <p:spPr>
          <a:xfrm>
            <a:off x="6551177" y="4050700"/>
            <a:ext cx="47686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/>
              <a:t>As it can be seen in all three curves the phenomenon of overfitting is present. However, the validation samples are constant and the average values ​​are very good.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91220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8A6BE-1541-8B23-9E84-58E1D861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F68B4F9F-563E-E2C6-5649-2EAA9BC2E16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831EAA1-4C19-A5C2-187B-1736A9AEA34A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0F734C-B9AD-68F3-3E21-5D175FC2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Test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47C228-6BE3-6A17-7187-BA349678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FF5A6FCA-5CBF-1E8D-E578-EB98C4858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27DF6323-B305-9867-0957-6A5C0A7A1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923542B-58F5-D02D-6FEB-B9994998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16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D57902A-E740-8FDF-B651-A0B5A3C6F897}"/>
              </a:ext>
            </a:extLst>
          </p:cNvPr>
          <p:cNvSpPr/>
          <p:nvPr/>
        </p:nvSpPr>
        <p:spPr>
          <a:xfrm>
            <a:off x="7276287" y="933143"/>
            <a:ext cx="4590593" cy="53796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684F62-DAB5-3D9E-F67F-B275E7F5DEBB}"/>
              </a:ext>
            </a:extLst>
          </p:cNvPr>
          <p:cNvSpPr txBox="1"/>
          <p:nvPr/>
        </p:nvSpPr>
        <p:spPr>
          <a:xfrm>
            <a:off x="7370747" y="1256864"/>
            <a:ext cx="440167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770 muon radiographies were created to test the algorithm.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The cavities used to generate these radiographies were never seen by the network during the training phase.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For each network prediction we compared it with the truth map using the </a:t>
            </a:r>
            <a:r>
              <a:rPr lang="en-US" sz="1600" err="1"/>
              <a:t>IoU</a:t>
            </a:r>
            <a:r>
              <a:rPr lang="en-US" sz="1600"/>
              <a:t> metric described previously.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The peak at 0 is due to two factors: when the cavity is not present the metric has a value of zero, the cavities are very small and the network is unable to predict them.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If we ignore that peak we have an average of 0.7</a:t>
            </a:r>
            <a:endParaRPr lang="it-IT" sz="1600"/>
          </a:p>
        </p:txBody>
      </p:sp>
      <p:pic>
        <p:nvPicPr>
          <p:cNvPr id="5" name="Immagine 4" descr="Immagine che contiene testo, diagramma, schermata, design&#10;&#10;Descrizione generata automaticamente">
            <a:extLst>
              <a:ext uri="{FF2B5EF4-FFF2-40B4-BE49-F238E27FC236}">
                <a16:creationId xmlns:a16="http://schemas.microsoft.com/office/drawing/2014/main" id="{1159DAB5-39B0-880E-E5FD-BAE7BCF831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6197" r="8594" b="4610"/>
          <a:stretch/>
        </p:blipFill>
        <p:spPr>
          <a:xfrm>
            <a:off x="0" y="643197"/>
            <a:ext cx="6876288" cy="59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B5DFB-5C5E-33E8-4E8C-38E0A5AD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A8D3AA79-B589-9416-54B7-8B2C3276A518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87C63CA-B90D-2DF0-DD8D-501B143218BB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0ACD6F-0113-61DE-5AD8-6CED7CC6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Visual Test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DB42D1AC-10C6-F000-350A-A28A06464B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EC278FEA-30DA-17D5-3F3C-54E3B95B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B5CF14C4-69CA-139E-9B60-717D7EC23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13C064A8-50F8-28DD-2018-B45698C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17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" name="Progetto senza titolo">
            <a:hlinkClick r:id="" action="ppaction://media"/>
            <a:extLst>
              <a:ext uri="{FF2B5EF4-FFF2-40B4-BE49-F238E27FC236}">
                <a16:creationId xmlns:a16="http://schemas.microsoft.com/office/drawing/2014/main" id="{5EBF8AD0-D309-F6AE-490C-41E90630AB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-2" t="31938" r="643" b="31567"/>
          <a:stretch/>
        </p:blipFill>
        <p:spPr>
          <a:xfrm>
            <a:off x="0" y="1335205"/>
            <a:ext cx="12192000" cy="45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7D30-F896-2AF1-7E3E-1FD4B218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2CB5F85A-F68A-F77A-0DA0-72537EB94716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C8260E1-56C6-58BB-CAB2-7FC07CE6A66E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2D0F41-C923-3732-313F-32B435D4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Real </a:t>
            </a:r>
            <a:r>
              <a:rPr lang="it-IT" b="1" err="1">
                <a:solidFill>
                  <a:schemeClr val="bg1"/>
                </a:solidFill>
              </a:rPr>
              <a:t>Measure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04BAC51B-42A5-73B1-1CCA-AF9C63D303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18E2E0E2-2122-8757-7EBE-2715095DF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69DA1979-16BD-6501-B613-06BAA25A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B29ABB6C-675C-C65B-E35C-4D2F76E6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18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497D69-B96E-8CD9-335B-462963AB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63" y="643197"/>
            <a:ext cx="3420902" cy="30632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3A6612-EE06-F508-F2E2-BB5F83396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23" y="3611863"/>
            <a:ext cx="3387420" cy="29804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988FFCB-DEF5-D765-962F-9D60580EA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665" y="643197"/>
            <a:ext cx="3339338" cy="29381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BE993B2-B7C5-260C-7446-778A86A6F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3375" y="3549699"/>
            <a:ext cx="3420901" cy="306329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59642DC-004E-B076-18A7-6BF5C619FD36}"/>
              </a:ext>
            </a:extLst>
          </p:cNvPr>
          <p:cNvSpPr/>
          <p:nvPr/>
        </p:nvSpPr>
        <p:spPr>
          <a:xfrm>
            <a:off x="8041293" y="933143"/>
            <a:ext cx="3825587" cy="53796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9B582B-9B5E-5478-A1EB-7F31E619F17F}"/>
              </a:ext>
            </a:extLst>
          </p:cNvPr>
          <p:cNvSpPr txBox="1"/>
          <p:nvPr/>
        </p:nvSpPr>
        <p:spPr>
          <a:xfrm>
            <a:off x="8153875" y="1305833"/>
            <a:ext cx="3560471" cy="45704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/>
              <a:t>The relative transmission map for each measurement is shown and the network prediction is overlaid in white.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/>
              <a:t>The network predicts cavities very well when they have a high contrast compared to the background area, as in the case of measurements 1 and 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/>
              <a:t>While the network does not work 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precisely</a:t>
            </a:r>
            <a:r>
              <a:rPr lang="en-US"/>
              <a:t> where the background it’s more uniform as in the case of measures 4 and 3.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04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9DE5-129A-B03E-762B-369C2200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71E65FB4-7BD4-6A34-F9FD-CB444696588F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55B26E4-2E16-6C60-94DA-7B5D3B789DE9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4F7FCB-15CD-40F2-CA30-4E06095D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9"/>
            <a:ext cx="12191999" cy="61625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err="1">
                <a:solidFill>
                  <a:schemeClr val="bg1"/>
                </a:solidFill>
              </a:rPr>
              <a:t>Summary</a:t>
            </a:r>
            <a:endParaRPr lang="it-IT" b="1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617C1F-E589-DCBF-A2E3-4411B2E2E9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7" y="681038"/>
            <a:ext cx="5324586" cy="5768301"/>
          </a:xfrm>
          <a:prstGeom prst="rect">
            <a:avLst/>
          </a:prstGeom>
        </p:spPr>
      </p:pic>
      <p:pic>
        <p:nvPicPr>
          <p:cNvPr id="14" name="Immagine 13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CE7623B6-5D51-5754-9ABC-951D2261C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5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441D8B7A-93B4-FC1A-C06E-53E5A2D8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CD325D4-3698-77A8-256F-077F50EE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19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E36F4F-7749-C3E0-AB19-5AEBF2AFD173}"/>
              </a:ext>
            </a:extLst>
          </p:cNvPr>
          <p:cNvSpPr txBox="1"/>
          <p:nvPr/>
        </p:nvSpPr>
        <p:spPr>
          <a:xfrm>
            <a:off x="-1" y="717761"/>
            <a:ext cx="12191999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Cavities created: </a:t>
            </a:r>
            <a:r>
              <a:rPr lang="en-US"/>
              <a:t>1985</a:t>
            </a:r>
          </a:p>
          <a:p>
            <a:r>
              <a:rPr lang="en-US" b="1"/>
              <a:t>Training images: </a:t>
            </a:r>
            <a:r>
              <a:rPr lang="en-US"/>
              <a:t>25584</a:t>
            </a:r>
          </a:p>
          <a:p>
            <a:r>
              <a:rPr lang="en-US" b="1"/>
              <a:t>Images for validation: </a:t>
            </a:r>
            <a:r>
              <a:rPr lang="en-US"/>
              <a:t>6396</a:t>
            </a:r>
          </a:p>
          <a:p>
            <a:r>
              <a:rPr lang="en-US" b="1"/>
              <a:t>Test images: </a:t>
            </a:r>
            <a:r>
              <a:rPr lang="en-US"/>
              <a:t>770</a:t>
            </a:r>
          </a:p>
          <a:p>
            <a:endParaRPr lang="en-US" b="1"/>
          </a:p>
          <a:p>
            <a:r>
              <a:rPr lang="en-US" b="1"/>
              <a:t>Measured transmission map generation time: </a:t>
            </a:r>
            <a:r>
              <a:rPr lang="en-US"/>
              <a:t>3 days</a:t>
            </a:r>
          </a:p>
          <a:p>
            <a:r>
              <a:rPr lang="en-US" b="1"/>
              <a:t>Time to pre-process data: </a:t>
            </a:r>
            <a:r>
              <a:rPr lang="en-US"/>
              <a:t>2h</a:t>
            </a:r>
          </a:p>
          <a:p>
            <a:r>
              <a:rPr lang="en-US" b="1"/>
              <a:t>Net training time: </a:t>
            </a:r>
            <a:r>
              <a:rPr lang="en-US"/>
              <a:t>3 - 4 hours</a:t>
            </a:r>
          </a:p>
          <a:p>
            <a:endParaRPr lang="en-US" b="1"/>
          </a:p>
          <a:p>
            <a:r>
              <a:rPr lang="en-US" b="1"/>
              <a:t>We are able to locate and contour cavities in most cases</a:t>
            </a:r>
          </a:p>
          <a:p>
            <a:endParaRPr lang="en-US" b="1"/>
          </a:p>
          <a:p>
            <a:r>
              <a:rPr lang="en-US" b="1"/>
              <a:t>Difficulties arise for very uniform regions (such as size 4 and 3 of the sharpener)</a:t>
            </a:r>
          </a:p>
          <a:p>
            <a:endParaRPr lang="en-US" b="1"/>
          </a:p>
          <a:p>
            <a:pPr algn="ctr"/>
            <a:r>
              <a:rPr lang="en-US" sz="3600" b="1"/>
              <a:t>Future Works</a:t>
            </a:r>
          </a:p>
          <a:p>
            <a:endParaRPr lang="en-US"/>
          </a:p>
          <a:p>
            <a:pPr algn="ctr"/>
            <a:r>
              <a:rPr lang="en-US">
                <a:solidFill>
                  <a:srgbClr val="FF0000"/>
                </a:solidFill>
              </a:rPr>
              <a:t>Replicate measurements with different acquisition times.</a:t>
            </a:r>
          </a:p>
          <a:p>
            <a:pPr algn="ctr"/>
            <a:endParaRPr lang="en-US"/>
          </a:p>
          <a:p>
            <a:pPr algn="ctr"/>
            <a:r>
              <a:rPr lang="en-US">
                <a:solidFill>
                  <a:srgbClr val="FF0000"/>
                </a:solidFill>
              </a:rPr>
              <a:t>Improve network structure where possible.</a:t>
            </a:r>
          </a:p>
          <a:p>
            <a:pPr algn="ctr"/>
            <a:endParaRPr lang="en-US"/>
          </a:p>
          <a:p>
            <a:pPr algn="ctr"/>
            <a:r>
              <a:rPr lang="en-US">
                <a:solidFill>
                  <a:srgbClr val="FF0000"/>
                </a:solidFill>
              </a:rPr>
              <a:t>Finding the best hyperparameters for training (</a:t>
            </a:r>
            <a:r>
              <a:rPr lang="en-US" err="1">
                <a:solidFill>
                  <a:srgbClr val="FF0000"/>
                </a:solidFill>
              </a:rPr>
              <a:t>Baiesian</a:t>
            </a:r>
            <a:r>
              <a:rPr lang="en-US">
                <a:solidFill>
                  <a:srgbClr val="FF0000"/>
                </a:solidFill>
              </a:rPr>
              <a:t> approach).</a:t>
            </a:r>
          </a:p>
        </p:txBody>
      </p:sp>
    </p:spTree>
    <p:extLst>
      <p:ext uri="{BB962C8B-B14F-4D97-AF65-F5344CB8AC3E}">
        <p14:creationId xmlns:p14="http://schemas.microsoft.com/office/powerpoint/2010/main" val="422914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smic Insight: What Are Muons? - ASNT Pulse">
            <a:extLst>
              <a:ext uri="{FF2B5EF4-FFF2-40B4-BE49-F238E27FC236}">
                <a16:creationId xmlns:a16="http://schemas.microsoft.com/office/drawing/2014/main" id="{C6F69272-DF6B-381C-1CBC-4201041CE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0" b="181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1C0928E2-1D34-DFA3-077E-4B562F663B0A}"/>
              </a:ext>
            </a:extLst>
          </p:cNvPr>
          <p:cNvSpPr txBox="1"/>
          <p:nvPr/>
        </p:nvSpPr>
        <p:spPr>
          <a:xfrm>
            <a:off x="1" y="0"/>
            <a:ext cx="7020560" cy="6858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🌌 Introduction to </a:t>
            </a:r>
            <a:r>
              <a:rPr lang="en-US" sz="2800" b="1" i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Muography</a:t>
            </a:r>
            <a:endParaRPr lang="en-US" sz="2800" b="0" i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Muon Cosmic Rays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Muon Technique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MIMA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🤖 Supervised Algorithms in </a:t>
            </a:r>
            <a:r>
              <a:rPr lang="en-US" sz="2800" b="1" i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Muography</a:t>
            </a:r>
            <a:endParaRPr lang="en-US" sz="2800" b="0" i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Data Generator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UNet</a:t>
            </a:r>
            <a:endParaRPr lang="en-US" sz="2800" b="0" i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Results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95641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BC535B3-0431-D52C-7A65-9032720D2B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err="1">
                <a:solidFill>
                  <a:schemeClr val="bg1"/>
                </a:solidFill>
              </a:rPr>
              <a:t>Cosmic</a:t>
            </a:r>
            <a:r>
              <a:rPr lang="it-IT" b="1">
                <a:solidFill>
                  <a:schemeClr val="bg1"/>
                </a:solidFill>
              </a:rPr>
              <a:t> Rays</a:t>
            </a:r>
            <a:endParaRPr lang="en-US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1BCA3DE-C562-4A1B-2C3C-3F1F64A15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42986"/>
                <a:ext cx="7147249" cy="4351338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/>
                  <a:t>Cosmic rays are divided into primary and secondary:</a:t>
                </a:r>
              </a:p>
              <a:p>
                <a:pPr lvl="1" algn="just"/>
                <a:r>
                  <a:rPr lang="en-US"/>
                  <a:t>The primaries impact the atmosphere from space and originate mainly from outside the solar system:</a:t>
                </a:r>
              </a:p>
              <a:p>
                <a:pPr lvl="2" algn="just"/>
                <a:r>
                  <a:rPr lang="en-US"/>
                  <a:t>98% nuclei: </a:t>
                </a:r>
              </a:p>
              <a:p>
                <a:pPr lvl="3" algn="just"/>
                <a:r>
                  <a:rPr lang="en-US"/>
                  <a:t>87% p</a:t>
                </a:r>
              </a:p>
              <a:p>
                <a:pPr lvl="3" algn="just"/>
                <a:r>
                  <a:rPr lang="en-US"/>
                  <a:t>12% He</a:t>
                </a:r>
              </a:p>
              <a:p>
                <a:pPr lvl="3" algn="just"/>
                <a:r>
                  <a:rPr lang="en-US"/>
                  <a:t>1% other nuclei</a:t>
                </a:r>
              </a:p>
              <a:p>
                <a:pPr lvl="2" algn="just"/>
                <a:r>
                  <a:rPr lang="en-US"/>
                  <a:t>2%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/>
              </a:p>
              <a:p>
                <a:pPr lvl="1" algn="just"/>
                <a:r>
                  <a:rPr lang="en-US"/>
                  <a:t>Secondaries are produced by the interaction of primaries with nuclei in the atmosphere:</a:t>
                </a:r>
              </a:p>
              <a:p>
                <a:pPr lvl="2" algn="just"/>
                <a:r>
                  <a:rPr lang="en-US"/>
                  <a:t>X-ray, neutrons, mesons (such as </a:t>
                </a:r>
                <a:r>
                  <a:rPr lang="en-US" err="1"/>
                  <a:t>pions</a:t>
                </a:r>
                <a:r>
                  <a:rPr lang="en-US"/>
                  <a:t> and kaons), electrons and muons.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1BCA3DE-C562-4A1B-2C3C-3F1F64A15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2986"/>
                <a:ext cx="7147249" cy="4351338"/>
              </a:xfrm>
              <a:blipFill>
                <a:blip r:embed="rId3"/>
                <a:stretch>
                  <a:fillRect l="-1280" t="-2101" r="-1536" b="-2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3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7" name="Picture 2" descr="schema di propagazione dei raggi cosmici">
            <a:extLst>
              <a:ext uri="{FF2B5EF4-FFF2-40B4-BE49-F238E27FC236}">
                <a16:creationId xmlns:a16="http://schemas.microsoft.com/office/drawing/2014/main" id="{0D8EAEAD-50BF-DC93-0782-AE48A5A38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8"/>
          <a:stretch/>
        </p:blipFill>
        <p:spPr bwMode="auto">
          <a:xfrm>
            <a:off x="7433044" y="629728"/>
            <a:ext cx="4758956" cy="59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4AD768DB-CA1B-53BE-2C47-CB0638201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63">
                <a:extLst>
                  <a:ext uri="{FF2B5EF4-FFF2-40B4-BE49-F238E27FC236}">
                    <a16:creationId xmlns:a16="http://schemas.microsoft.com/office/drawing/2014/main" id="{C8E00465-A40D-1573-9134-3F80F029F000}"/>
                  </a:ext>
                </a:extLst>
              </p:cNvPr>
              <p:cNvSpPr txBox="1"/>
              <p:nvPr/>
            </p:nvSpPr>
            <p:spPr>
              <a:xfrm>
                <a:off x="3075871" y="5428188"/>
                <a:ext cx="4071410" cy="1181322"/>
              </a:xfrm>
              <a:prstGeom prst="rect">
                <a:avLst/>
              </a:prstGeom>
              <a:solidFill>
                <a:srgbClr val="7FAFD7">
                  <a:alpha val="80000"/>
                </a:srgbClr>
              </a:solidFill>
              <a:ln w="28575">
                <a:solidFill>
                  <a:srgbClr val="0D497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70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 sz="1700">
                        <a:latin typeface="Cambria Math" panose="02040503050406030204" pitchFamily="18" charset="0"/>
                      </a:rPr>
                      <m:t>~105</m:t>
                    </m:r>
                    <m:r>
                      <m:rPr>
                        <m:sty m:val="p"/>
                      </m:rPr>
                      <a:rPr lang="it-IT" sz="1700">
                        <a:latin typeface="Cambria Math" panose="02040503050406030204" pitchFamily="18" charset="0"/>
                      </a:rPr>
                      <m:t>MeV</m:t>
                    </m:r>
                    <m:r>
                      <a:rPr lang="it-IT" sz="17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700">
                        <a:latin typeface="Cambria Math" panose="02040503050406030204" pitchFamily="18" charset="0"/>
                      </a:rPr>
                      <m:t>~200 </m:t>
                    </m:r>
                    <m:sSub>
                      <m:sSubPr>
                        <m:ctrlPr>
                          <a:rPr lang="it-IT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70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it-IT" sz="17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i="0"/>
                  <a:t>High </a:t>
                </a:r>
                <a:r>
                  <a:rPr lang="it-IT" sz="1700" err="1"/>
                  <a:t>penetrating</a:t>
                </a:r>
                <a:r>
                  <a:rPr lang="it-IT" sz="1700"/>
                  <a:t> power in the mater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/>
                  <a:t>Most </a:t>
                </a:r>
                <a:r>
                  <a:rPr lang="en-US" sz="1700" err="1"/>
                  <a:t>abuntant</a:t>
                </a:r>
                <a:r>
                  <a:rPr lang="en-US" sz="1700"/>
                  <a:t> particles on the ground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/>
                  <a:t>Life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=2.2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</a:t>
                </a:r>
                <a:endParaRPr lang="it-IT" sz="1700"/>
              </a:p>
            </p:txBody>
          </p:sp>
        </mc:Choice>
        <mc:Fallback>
          <p:sp>
            <p:nvSpPr>
              <p:cNvPr id="12" name="CasellaDiTesto 63">
                <a:extLst>
                  <a:ext uri="{FF2B5EF4-FFF2-40B4-BE49-F238E27FC236}">
                    <a16:creationId xmlns:a16="http://schemas.microsoft.com/office/drawing/2014/main" id="{C8E00465-A40D-1573-9134-3F80F029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71" y="5428188"/>
                <a:ext cx="4071410" cy="1181322"/>
              </a:xfrm>
              <a:prstGeom prst="rect">
                <a:avLst/>
              </a:prstGeom>
              <a:blipFill>
                <a:blip r:embed="rId5"/>
                <a:stretch>
                  <a:fillRect l="-446" r="-446" b="-4523"/>
                </a:stretch>
              </a:blipFill>
              <a:ln w="28575">
                <a:solidFill>
                  <a:srgbClr val="0D497A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e 12">
            <a:extLst>
              <a:ext uri="{FF2B5EF4-FFF2-40B4-BE49-F238E27FC236}">
                <a16:creationId xmlns:a16="http://schemas.microsoft.com/office/drawing/2014/main" id="{6154E1CB-5F5E-E37C-E731-0BAF6ABE61F1}"/>
              </a:ext>
            </a:extLst>
          </p:cNvPr>
          <p:cNvSpPr/>
          <p:nvPr/>
        </p:nvSpPr>
        <p:spPr>
          <a:xfrm>
            <a:off x="8344302" y="4380722"/>
            <a:ext cx="277091" cy="2193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5ADD181-85D8-F56E-4155-04C58FFA4873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7127353" y="4567961"/>
            <a:ext cx="1257528" cy="12715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5F9A966C-A2D2-7A84-EFD6-BD203D2F6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Atmospheric Muons</a:t>
            </a:r>
          </a:p>
        </p:txBody>
      </p:sp>
      <p:pic>
        <p:nvPicPr>
          <p:cNvPr id="8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DE08D6C-A087-B9EC-E3A6-7CC35A79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4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A141D2EE-BF7E-4333-D2A3-4C3882A9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3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3A98AC43-0ECB-174D-96D6-DB02AD2A1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pic>
        <p:nvPicPr>
          <p:cNvPr id="7" name="Immagine 6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DAE1EBD5-9D57-947C-3962-F6FE8AB8F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 r="9923"/>
          <a:stretch/>
        </p:blipFill>
        <p:spPr>
          <a:xfrm>
            <a:off x="6057361" y="653931"/>
            <a:ext cx="6134639" cy="43807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72C944A-5A29-417A-3EF6-948108301BEF}"/>
                  </a:ext>
                </a:extLst>
              </p:cNvPr>
              <p:cNvSpPr txBox="1"/>
              <p:nvPr/>
            </p:nvSpPr>
            <p:spPr>
              <a:xfrm>
                <a:off x="0" y="1006764"/>
                <a:ext cx="613463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it-IT" sz="2400"/>
                  <a:t>The </a:t>
                </a:r>
                <a:r>
                  <a:rPr lang="it-IT" sz="2400" err="1"/>
                  <a:t>Muon</a:t>
                </a:r>
                <a:r>
                  <a:rPr lang="it-IT" sz="2400"/>
                  <a:t> </a:t>
                </a:r>
                <a:r>
                  <a:rPr lang="it-IT" sz="2400" err="1"/>
                  <a:t>Flux</a:t>
                </a:r>
                <a:r>
                  <a:rPr lang="it-IT" sz="2400"/>
                  <a:t> </a:t>
                </a:r>
                <a:r>
                  <a:rPr lang="en-US" sz="2400"/>
                  <a:t>at sea level in vertical it is </a:t>
                </a:r>
                <a:r>
                  <a:rPr lang="en-US" sz="2400" err="1"/>
                  <a:t>approx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=1/(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US" sz="2000"/>
                  <a:t>But this depends on the zenith angle and its energy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/>
                  <a:t>The flow decreases with the increase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72C944A-5A29-417A-3EF6-948108301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6764"/>
                <a:ext cx="6134639" cy="2554545"/>
              </a:xfrm>
              <a:prstGeom prst="rect">
                <a:avLst/>
              </a:prstGeom>
              <a:blipFill>
                <a:blip r:embed="rId5"/>
                <a:stretch>
                  <a:fillRect l="-1292" t="-1909" r="-1491" b="-4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93CD40E-7819-A000-DE34-F6864D9AE717}"/>
                  </a:ext>
                </a:extLst>
              </p:cNvPr>
              <p:cNvSpPr txBox="1"/>
              <p:nvPr/>
            </p:nvSpPr>
            <p:spPr>
              <a:xfrm>
                <a:off x="6134639" y="5034709"/>
                <a:ext cx="6096000" cy="100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b="0" i="0" u="none" strike="noStrike" baseline="0"/>
                  <a:t>The spectrum of muons at sea level for θ = 75 is indicated by the empty diamonds while the other markers refer to the muon spectrum for θ = 0. The average energy of muons increases as the zenith angle of origin increases. The ordinate is multiplied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it-IT" sz="1400" b="0" i="1" u="none" strike="noStrike" baseline="0" smtClean="0">
                            <a:latin typeface="Cambria Math" panose="02040503050406030204" pitchFamily="18" charset="0"/>
                          </a:rPr>
                          <m:t>2,7</m:t>
                        </m:r>
                      </m:sup>
                    </m:sSubSup>
                  </m:oMath>
                </a14:m>
                <a:r>
                  <a:rPr lang="en-US" sz="1400" b="0" i="0" u="none" strike="noStrike" baseline="0"/>
                  <a:t> to compress the spectra.</a:t>
                </a:r>
                <a:endParaRPr lang="en-US" sz="140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93CD40E-7819-A000-DE34-F6864D9AE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639" y="5034709"/>
                <a:ext cx="6096000" cy="1006109"/>
              </a:xfrm>
              <a:prstGeom prst="rect">
                <a:avLst/>
              </a:prstGeom>
              <a:blipFill>
                <a:blip r:embed="rId6"/>
                <a:stretch>
                  <a:fillRect l="-300" t="-1212" r="-300" b="-2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79102973-E5F8-D540-DE89-7B0B3EC04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302" y="3643822"/>
            <a:ext cx="2864433" cy="2685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CE394C6-0D0E-8899-274E-23643716E088}"/>
                  </a:ext>
                </a:extLst>
              </p:cNvPr>
              <p:cNvSpPr txBox="1"/>
              <p:nvPr/>
            </p:nvSpPr>
            <p:spPr>
              <a:xfrm>
                <a:off x="169163" y="3938345"/>
                <a:ext cx="25359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/>
                  <a:t>: Zenith angle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/>
                  <a:t> Azimuth angle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90−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/>
                  <a:t>: Elevation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CE394C6-0D0E-8899-274E-23643716E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3" y="3938345"/>
                <a:ext cx="2535937" cy="923330"/>
              </a:xfrm>
              <a:prstGeom prst="rect">
                <a:avLst/>
              </a:prstGeom>
              <a:blipFill>
                <a:blip r:embed="rId8"/>
                <a:stretch>
                  <a:fillRect l="-1683" t="-2632" b="-98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9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Muon-matter interaction</a:t>
            </a:r>
          </a:p>
        </p:txBody>
      </p:sp>
      <p:pic>
        <p:nvPicPr>
          <p:cNvPr id="8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DE08D6C-A087-B9EC-E3A6-7CC35A79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5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A141D2EE-BF7E-4333-D2A3-4C3882A9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3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3A98AC43-0ECB-174D-96D6-DB02AD2A1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pic>
        <p:nvPicPr>
          <p:cNvPr id="7" name="Immagine 6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48C54CF4-EB20-FD78-4852-D6B7C633C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18" y="653931"/>
            <a:ext cx="6344881" cy="41509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1B1C7DB-3429-27AB-0D90-F5A572314F17}"/>
                  </a:ext>
                </a:extLst>
              </p:cNvPr>
              <p:cNvSpPr txBox="1"/>
              <p:nvPr/>
            </p:nvSpPr>
            <p:spPr>
              <a:xfrm>
                <a:off x="0" y="715207"/>
                <a:ext cx="5847117" cy="496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/>
                  <a:t>The interaction of muons with matter is described by processes which are dominant at different energies: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Atomic excitation and ionization (below 100GeV)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Radiative processes (over 100GeV)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The quantity that describes the energy loss of muons when they interact with matter is the Stopping Power:</a:t>
                </a:r>
              </a:p>
              <a:p>
                <a:pPr lvl="4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𝑑𝑋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/>
              </a:p>
              <a:p>
                <a:pPr lvl="4" algn="just"/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/>
                  <a:t> describes the energy loss upon excitation and ionization and is described by the Bethe-Block formula.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 describes the loss of muon energy due to radiative effects, most of the muons involved in muon radiography are below 100 GeV.</a:t>
                </a: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1B1C7DB-3429-27AB-0D90-F5A572314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5207"/>
                <a:ext cx="5847117" cy="4961999"/>
              </a:xfrm>
              <a:prstGeom prst="rect">
                <a:avLst/>
              </a:prstGeom>
              <a:blipFill>
                <a:blip r:embed="rId5"/>
                <a:stretch>
                  <a:fillRect l="-938" t="-614" r="-1043" b="-66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0AA275-0CAB-71F7-7E9E-A5343B363C6E}"/>
              </a:ext>
            </a:extLst>
          </p:cNvPr>
          <p:cNvSpPr txBox="1"/>
          <p:nvPr/>
        </p:nvSpPr>
        <p:spPr>
          <a:xfrm>
            <a:off x="5847117" y="4783774"/>
            <a:ext cx="634488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600" b="0" i="0" u="none" strike="noStrike" baseline="0"/>
              <a:t>Stopping power of muons in copper as a function of the kinetic energy. Our energy range of interest is between </a:t>
            </a:r>
            <a:r>
              <a:rPr lang="en-US" sz="1600"/>
              <a:t>Minimum</a:t>
            </a:r>
            <a:r>
              <a:rPr lang="en-US" sz="1600" b="0" i="0" u="none" strike="noStrike" baseline="0"/>
              <a:t> </a:t>
            </a:r>
            <a:r>
              <a:rPr lang="en-US" sz="1600"/>
              <a:t>Ionization</a:t>
            </a:r>
            <a:r>
              <a:rPr lang="en-US" sz="1600" b="0" i="0" u="none" strike="noStrike" baseline="0"/>
              <a:t> and 100GeV.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0583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err="1">
                <a:solidFill>
                  <a:schemeClr val="bg1"/>
                </a:solidFill>
              </a:rPr>
              <a:t>Muon</a:t>
            </a:r>
            <a:r>
              <a:rPr lang="it-IT" b="1">
                <a:solidFill>
                  <a:schemeClr val="bg1"/>
                </a:solidFill>
              </a:rPr>
              <a:t> </a:t>
            </a:r>
            <a:r>
              <a:rPr lang="it-IT" b="1" err="1">
                <a:solidFill>
                  <a:schemeClr val="bg1"/>
                </a:solidFill>
              </a:rPr>
              <a:t>Radiography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8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DE08D6C-A087-B9EC-E3A6-7CC35A79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6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A141D2EE-BF7E-4333-D2A3-4C3882A99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3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3A98AC43-0ECB-174D-96D6-DB02AD2A1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48834-EB77-0150-BE8F-EA8274D338ED}"/>
              </a:ext>
            </a:extLst>
          </p:cNvPr>
          <p:cNvSpPr txBox="1"/>
          <p:nvPr/>
        </p:nvSpPr>
        <p:spPr>
          <a:xfrm>
            <a:off x="-17657" y="653931"/>
            <a:ext cx="80999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The muon radiography technique exploits the penetration capacity of muons present in cosmic rays to make radiography of very large targets.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This technique bases its operation on the energy loss of muons when they pass through a dense body.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Since muons are less likely to interact, stop and decay in low density matter than in high density matter, a larger number of muons will travel through the low density regions of target objects in comparison to higher density regions.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err="1"/>
              <a:t>Muography</a:t>
            </a:r>
            <a:r>
              <a:rPr lang="en-US" sz="2400"/>
              <a:t> is a non-invasive technique since it exploits natural radiation present on the entire surface of the earth and we are continuously traversed by these particles.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2F7DECD-942C-50A2-C627-EA4DC594E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" t="981" r="1491" b="951"/>
          <a:stretch/>
        </p:blipFill>
        <p:spPr>
          <a:xfrm>
            <a:off x="8205544" y="1841205"/>
            <a:ext cx="3862812" cy="360523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A40499E-FE48-BF7F-561E-6B44135ABE50}"/>
              </a:ext>
            </a:extLst>
          </p:cNvPr>
          <p:cNvSpPr/>
          <p:nvPr/>
        </p:nvSpPr>
        <p:spPr>
          <a:xfrm>
            <a:off x="8372227" y="3598157"/>
            <a:ext cx="717570" cy="18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>
                <a:solidFill>
                  <a:schemeClr val="tx1"/>
                </a:solidFill>
              </a:rPr>
              <a:t>Detector</a:t>
            </a:r>
            <a:endParaRPr lang="en-US" sz="100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870A91A-5B6C-A205-8D66-09471E3A0324}"/>
              </a:ext>
            </a:extLst>
          </p:cNvPr>
          <p:cNvSpPr/>
          <p:nvPr/>
        </p:nvSpPr>
        <p:spPr>
          <a:xfrm>
            <a:off x="8165642" y="3964893"/>
            <a:ext cx="508062" cy="59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 err="1">
                <a:solidFill>
                  <a:schemeClr val="tx1"/>
                </a:solidFill>
              </a:rPr>
              <a:t>Number</a:t>
            </a:r>
            <a:r>
              <a:rPr lang="it-IT" sz="1000" b="1">
                <a:solidFill>
                  <a:schemeClr val="tx1"/>
                </a:solidFill>
              </a:rPr>
              <a:t> of </a:t>
            </a:r>
            <a:r>
              <a:rPr lang="it-IT" sz="1000" b="1" err="1">
                <a:solidFill>
                  <a:schemeClr val="tx1"/>
                </a:solidFill>
              </a:rPr>
              <a:t>muon</a:t>
            </a:r>
            <a:endParaRPr lang="en-US" sz="1000" b="1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C279047-F1AA-05CB-2ADD-EB46ACE9D0D1}"/>
              </a:ext>
            </a:extLst>
          </p:cNvPr>
          <p:cNvSpPr/>
          <p:nvPr/>
        </p:nvSpPr>
        <p:spPr>
          <a:xfrm>
            <a:off x="10057969" y="2820176"/>
            <a:ext cx="429048" cy="277460"/>
          </a:xfrm>
          <a:prstGeom prst="rect">
            <a:avLst/>
          </a:prstGeom>
          <a:solidFill>
            <a:srgbClr val="CD7431"/>
          </a:solidFill>
          <a:ln>
            <a:solidFill>
              <a:srgbClr val="CD7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Dense </a:t>
            </a:r>
          </a:p>
          <a:p>
            <a:pPr algn="ctr"/>
            <a:r>
              <a:rPr lang="it-IT" sz="1000" b="1" err="1">
                <a:solidFill>
                  <a:schemeClr val="tx1"/>
                </a:solidFill>
              </a:rPr>
              <a:t>object</a:t>
            </a:r>
            <a:endParaRPr lang="en-US" sz="1000" b="1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096FA9F-7475-B9ED-C564-9A7BBA698168}"/>
              </a:ext>
            </a:extLst>
          </p:cNvPr>
          <p:cNvSpPr/>
          <p:nvPr/>
        </p:nvSpPr>
        <p:spPr>
          <a:xfrm>
            <a:off x="10590753" y="2504365"/>
            <a:ext cx="348726" cy="177175"/>
          </a:xfrm>
          <a:prstGeom prst="rect">
            <a:avLst/>
          </a:prstGeom>
          <a:solidFill>
            <a:srgbClr val="CD7431"/>
          </a:solidFill>
          <a:ln>
            <a:solidFill>
              <a:srgbClr val="CD7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 err="1">
                <a:solidFill>
                  <a:schemeClr val="tx1"/>
                </a:solidFill>
              </a:rPr>
              <a:t>cavity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18466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err="1">
                <a:solidFill>
                  <a:schemeClr val="bg1"/>
                </a:solidFill>
              </a:rPr>
              <a:t>Muon</a:t>
            </a:r>
            <a:r>
              <a:rPr lang="it-IT" b="1">
                <a:solidFill>
                  <a:schemeClr val="bg1"/>
                </a:solidFill>
              </a:rPr>
              <a:t> </a:t>
            </a:r>
            <a:r>
              <a:rPr lang="it-IT" b="1" err="1">
                <a:solidFill>
                  <a:schemeClr val="bg1"/>
                </a:solidFill>
              </a:rPr>
              <a:t>Transmition</a:t>
            </a:r>
            <a:r>
              <a:rPr lang="it-IT" b="1">
                <a:solidFill>
                  <a:schemeClr val="bg1"/>
                </a:solidFill>
              </a:rPr>
              <a:t> technique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8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DE08D6C-A087-B9EC-E3A6-7CC35A79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7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A141D2EE-BF7E-4333-D2A3-4C3882A99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3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3A98AC43-0ECB-174D-96D6-DB02AD2A1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C5E65CC-1196-D862-1C78-6D62C8C0352B}"/>
              </a:ext>
            </a:extLst>
          </p:cNvPr>
          <p:cNvGrpSpPr/>
          <p:nvPr/>
        </p:nvGrpSpPr>
        <p:grpSpPr>
          <a:xfrm>
            <a:off x="6096000" y="716694"/>
            <a:ext cx="2745262" cy="2652081"/>
            <a:chOff x="1083554" y="2094599"/>
            <a:chExt cx="2745262" cy="265208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301D37F-B52E-9AE6-ED1A-687708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3554" y="2094599"/>
              <a:ext cx="2745262" cy="2652081"/>
            </a:xfrm>
            <a:prstGeom prst="rect">
              <a:avLst/>
            </a:prstGeom>
          </p:spPr>
        </p:pic>
        <p:sp>
          <p:nvSpPr>
            <p:cNvPr id="9" name="CasellaDiTesto 5">
              <a:extLst>
                <a:ext uri="{FF2B5EF4-FFF2-40B4-BE49-F238E27FC236}">
                  <a16:creationId xmlns:a16="http://schemas.microsoft.com/office/drawing/2014/main" id="{77FB33D3-8F9D-85BE-421F-4A8FFB1FC41C}"/>
                </a:ext>
              </a:extLst>
            </p:cNvPr>
            <p:cNvSpPr txBox="1"/>
            <p:nvPr/>
          </p:nvSpPr>
          <p:spPr>
            <a:xfrm>
              <a:off x="1429205" y="2308325"/>
              <a:ext cx="777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>
                  <a:solidFill>
                    <a:schemeClr val="bg1"/>
                  </a:solidFill>
                </a:rPr>
                <a:t>target</a:t>
              </a:r>
            </a:p>
          </p:txBody>
        </p:sp>
        <p:sp>
          <p:nvSpPr>
            <p:cNvPr id="10" name="CasellaDiTesto 6">
              <a:extLst>
                <a:ext uri="{FF2B5EF4-FFF2-40B4-BE49-F238E27FC236}">
                  <a16:creationId xmlns:a16="http://schemas.microsoft.com/office/drawing/2014/main" id="{24F3485B-01B0-ABF7-3FBA-D1E6DE46DC8D}"/>
                </a:ext>
              </a:extLst>
            </p:cNvPr>
            <p:cNvSpPr txBox="1"/>
            <p:nvPr/>
          </p:nvSpPr>
          <p:spPr>
            <a:xfrm>
              <a:off x="1429205" y="3441450"/>
              <a:ext cx="1078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>
                  <a:solidFill>
                    <a:schemeClr val="bg1"/>
                  </a:solidFill>
                </a:rPr>
                <a:t>Area to investigate</a:t>
              </a:r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77DD923-7D38-D2EA-C6C9-54CA01BDD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295" y="3356559"/>
              <a:ext cx="262894" cy="14488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BA2A2F2-37CB-48C3-DA9C-718174380333}"/>
              </a:ext>
            </a:extLst>
          </p:cNvPr>
          <p:cNvGrpSpPr/>
          <p:nvPr/>
        </p:nvGrpSpPr>
        <p:grpSpPr>
          <a:xfrm>
            <a:off x="9448800" y="733247"/>
            <a:ext cx="2745262" cy="2658797"/>
            <a:chOff x="5315185" y="3011981"/>
            <a:chExt cx="2745262" cy="2658797"/>
          </a:xfrm>
        </p:grpSpPr>
        <p:pic>
          <p:nvPicPr>
            <p:cNvPr id="15" name="Immagine 14" descr="Immagine che contiene testo, dispositivo&#10;&#10;Descrizione generata automaticamente">
              <a:extLst>
                <a:ext uri="{FF2B5EF4-FFF2-40B4-BE49-F238E27FC236}">
                  <a16:creationId xmlns:a16="http://schemas.microsoft.com/office/drawing/2014/main" id="{2D72B8B9-5CA6-176F-A360-4179E500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5185" y="3011981"/>
              <a:ext cx="2745262" cy="2658797"/>
            </a:xfrm>
            <a:prstGeom prst="rect">
              <a:avLst/>
            </a:prstGeom>
          </p:spPr>
        </p:pic>
        <p:sp>
          <p:nvSpPr>
            <p:cNvPr id="16" name="CasellaDiTesto 10">
              <a:extLst>
                <a:ext uri="{FF2B5EF4-FFF2-40B4-BE49-F238E27FC236}">
                  <a16:creationId xmlns:a16="http://schemas.microsoft.com/office/drawing/2014/main" id="{11761C93-D43E-C100-C99F-2AD79574076D}"/>
                </a:ext>
              </a:extLst>
            </p:cNvPr>
            <p:cNvSpPr txBox="1"/>
            <p:nvPr/>
          </p:nvSpPr>
          <p:spPr>
            <a:xfrm>
              <a:off x="5459102" y="3011981"/>
              <a:ext cx="931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free-</a:t>
              </a:r>
              <a:r>
                <a:rPr lang="it-IT" err="1"/>
                <a:t>sky</a:t>
              </a:r>
              <a:endParaRPr lang="it-IT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F893AF91-93F0-C9FC-A355-5CE1D98019F7}"/>
              </a:ext>
            </a:extLst>
          </p:cNvPr>
          <p:cNvSpPr/>
          <p:nvPr/>
        </p:nvSpPr>
        <p:spPr>
          <a:xfrm>
            <a:off x="7781375" y="3114675"/>
            <a:ext cx="1019725" cy="224287"/>
          </a:xfrm>
          <a:prstGeom prst="rect">
            <a:avLst/>
          </a:prstGeom>
          <a:solidFill>
            <a:srgbClr val="E2EDF8"/>
          </a:solidFill>
          <a:ln>
            <a:solidFill>
              <a:srgbClr val="E1ED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Detector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AED3BA7-DEC5-785F-C9D6-252DB04DCAD4}"/>
              </a:ext>
            </a:extLst>
          </p:cNvPr>
          <p:cNvSpPr/>
          <p:nvPr/>
        </p:nvSpPr>
        <p:spPr>
          <a:xfrm>
            <a:off x="11172275" y="3105150"/>
            <a:ext cx="1019725" cy="224287"/>
          </a:xfrm>
          <a:prstGeom prst="rect">
            <a:avLst/>
          </a:prstGeom>
          <a:solidFill>
            <a:srgbClr val="E2EDF8"/>
          </a:solidFill>
          <a:ln>
            <a:solidFill>
              <a:srgbClr val="E1ED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Detector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51E5DE8-3B03-A3D6-B716-9858CC96A757}"/>
                  </a:ext>
                </a:extLst>
              </p:cNvPr>
              <p:cNvSpPr txBox="1"/>
              <p:nvPr/>
            </p:nvSpPr>
            <p:spPr>
              <a:xfrm>
                <a:off x="0" y="927854"/>
                <a:ext cx="6025299" cy="523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n-US"/>
                  <a:t>Observing the number of counts in the presence of the target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).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/>
                  <a:t>Observing the number of counts without the target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), also called Free-Sky configuration.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/>
                  <a:t>Compare the measured transmission with that expected at a fixed density.</a:t>
                </a:r>
              </a:p>
              <a:p>
                <a:pPr algn="just"/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A muon with a given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/>
                  <a:t>, before being stopped, will be able to cross on average a certain thickness of material to which we can associate an opacity </a:t>
                </a:r>
                <a:r>
                  <a:rPr lang="en-US" i="1"/>
                  <a:t>X</a:t>
                </a:r>
                <a:r>
                  <a:rPr lang="en-US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Fixed a certain angular direction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a certain opacity, the expected value of the flux transmitted through the target can be estimated as the integral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/>
                  <a:t> to infinity of the differential flux in that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𝑡𝑟𝑎𝑠𝑚𝑖𝑡𝑡𝑒𝑑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it-IT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51E5DE8-3B03-A3D6-B716-9858CC96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7854"/>
                <a:ext cx="6025299" cy="5235151"/>
              </a:xfrm>
              <a:prstGeom prst="rect">
                <a:avLst/>
              </a:prstGeom>
              <a:blipFill>
                <a:blip r:embed="rId7"/>
                <a:stretch>
                  <a:fillRect l="-911" t="-698" r="-810" b="-136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2B1E472-D1F0-9D19-2BA6-6D1DEE57B362}"/>
                  </a:ext>
                </a:extLst>
              </p:cNvPr>
              <p:cNvSpPr txBox="1"/>
              <p:nvPr/>
            </p:nvSpPr>
            <p:spPr>
              <a:xfrm>
                <a:off x="6247143" y="4257747"/>
                <a:ext cx="3885615" cy="613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𝑓𝑟𝑒𝑒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𝑠𝑘𝑦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𝑓𝑟𝑒𝑒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2B1E472-D1F0-9D19-2BA6-6D1DEE57B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43" y="4257747"/>
                <a:ext cx="3885615" cy="613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C948099-A63F-454E-A1A4-E2A9EAA4CB4A}"/>
                  </a:ext>
                </a:extLst>
              </p:cNvPr>
              <p:cNvSpPr txBox="1"/>
              <p:nvPr/>
            </p:nvSpPr>
            <p:spPr>
              <a:xfrm>
                <a:off x="6247143" y="5252328"/>
                <a:ext cx="2108654" cy="595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𝑟𝑒𝑙𝑎𝑡𝑖𝑣𝑒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𝑚𝑒𝑎𝑠𝑢𝑟𝑒𝑑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𝑒𝑥𝑝𝑒𝑐𝑡𝑒𝑑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C948099-A63F-454E-A1A4-E2A9EAA4C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43" y="5252328"/>
                <a:ext cx="2108654" cy="595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1B3F34F-EBC4-B135-8252-40029F2A24EE}"/>
              </a:ext>
            </a:extLst>
          </p:cNvPr>
          <p:cNvCxnSpPr>
            <a:cxnSpLocks/>
          </p:cNvCxnSpPr>
          <p:nvPr/>
        </p:nvCxnSpPr>
        <p:spPr>
          <a:xfrm flipH="1">
            <a:off x="7663941" y="723900"/>
            <a:ext cx="251334" cy="933450"/>
          </a:xfrm>
          <a:prstGeom prst="straightConnector1">
            <a:avLst/>
          </a:prstGeom>
          <a:ln w="25400">
            <a:solidFill>
              <a:srgbClr val="F80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2D6B3C3-F0CF-9694-6B0E-08EB7536D09A}"/>
              </a:ext>
            </a:extLst>
          </p:cNvPr>
          <p:cNvCxnSpPr>
            <a:cxnSpLocks/>
          </p:cNvCxnSpPr>
          <p:nvPr/>
        </p:nvCxnSpPr>
        <p:spPr>
          <a:xfrm flipH="1">
            <a:off x="10785432" y="723900"/>
            <a:ext cx="551959" cy="2390775"/>
          </a:xfrm>
          <a:prstGeom prst="straightConnector1">
            <a:avLst/>
          </a:prstGeom>
          <a:ln w="25400">
            <a:solidFill>
              <a:srgbClr val="F80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AE481E1-2C8A-842A-BC50-6CCD4DCDFAF7}"/>
              </a:ext>
            </a:extLst>
          </p:cNvPr>
          <p:cNvSpPr txBox="1"/>
          <p:nvPr/>
        </p:nvSpPr>
        <p:spPr>
          <a:xfrm>
            <a:off x="8963335" y="5239675"/>
            <a:ext cx="310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&gt; 1 Cavity?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&lt;1 Dense Object?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=1 Match with simulation</a:t>
            </a:r>
          </a:p>
        </p:txBody>
      </p:sp>
    </p:spTree>
    <p:extLst>
      <p:ext uri="{BB962C8B-B14F-4D97-AF65-F5344CB8AC3E}">
        <p14:creationId xmlns:p14="http://schemas.microsoft.com/office/powerpoint/2010/main" val="212584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MIMA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8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DE08D6C-A087-B9EC-E3A6-7CC35A79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8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A141D2EE-BF7E-4333-D2A3-4C3882A9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3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3A98AC43-0ECB-174D-96D6-DB02AD2A1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pic>
        <p:nvPicPr>
          <p:cNvPr id="7" name="Immagine 6" descr="Immagine che contiene testo, scatola, forniture per ufficio, design&#10;&#10;Descrizione generata automaticamente">
            <a:extLst>
              <a:ext uri="{FF2B5EF4-FFF2-40B4-BE49-F238E27FC236}">
                <a16:creationId xmlns:a16="http://schemas.microsoft.com/office/drawing/2014/main" id="{D75F6337-1F5A-8539-786B-CCC14B70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5" b="9764"/>
          <a:stretch/>
        </p:blipFill>
        <p:spPr>
          <a:xfrm>
            <a:off x="7486834" y="661356"/>
            <a:ext cx="4705165" cy="2838864"/>
          </a:xfrm>
          <a:prstGeom prst="rect">
            <a:avLst/>
          </a:prstGeom>
        </p:spPr>
      </p:pic>
      <p:pic>
        <p:nvPicPr>
          <p:cNvPr id="10" name="Immagine 9" descr="Immagine che contiene testo, scatola, forniture per ufficio, design&#10;&#10;Descrizione generata automaticamente">
            <a:extLst>
              <a:ext uri="{FF2B5EF4-FFF2-40B4-BE49-F238E27FC236}">
                <a16:creationId xmlns:a16="http://schemas.microsoft.com/office/drawing/2014/main" id="{1E4E51DB-565E-00DC-2193-0D10A92DB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9" t="17076" b="19705"/>
          <a:stretch/>
        </p:blipFill>
        <p:spPr>
          <a:xfrm>
            <a:off x="7605133" y="3568643"/>
            <a:ext cx="4586868" cy="30529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549BB6C-846A-789C-8C8F-5A2ABCFA69F7}"/>
                  </a:ext>
                </a:extLst>
              </p:cNvPr>
              <p:cNvSpPr txBox="1"/>
              <p:nvPr/>
            </p:nvSpPr>
            <p:spPr>
              <a:xfrm>
                <a:off x="358049" y="1238508"/>
                <a:ext cx="6096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/>
                  <a:t>MIMA (</a:t>
                </a:r>
                <a:r>
                  <a:rPr lang="it-IT" err="1"/>
                  <a:t>Muon</a:t>
                </a:r>
                <a:r>
                  <a:rPr lang="it-IT"/>
                  <a:t> Imaging for Mining and </a:t>
                </a:r>
                <a:r>
                  <a:rPr lang="it-IT" err="1"/>
                  <a:t>Archaeology</a:t>
                </a:r>
                <a:r>
                  <a:rPr lang="it-IT"/>
                  <a:t>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/>
                  <a:t>Field: </a:t>
                </a:r>
                <a:r>
                  <a:rPr lang="it-IT" err="1"/>
                  <a:t>geology</a:t>
                </a:r>
                <a:r>
                  <a:rPr lang="it-IT"/>
                  <a:t>, </a:t>
                </a:r>
                <a:r>
                  <a:rPr lang="it-IT" err="1"/>
                  <a:t>archaeology</a:t>
                </a:r>
                <a:r>
                  <a:rPr lang="it-IT"/>
                  <a:t> and </a:t>
                </a:r>
                <a:r>
                  <a:rPr lang="it-IT" err="1"/>
                  <a:t>civil</a:t>
                </a:r>
                <a:r>
                  <a:rPr lang="it-IT"/>
                  <a:t> engineering.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/>
                  <a:t>Aluminium cover: (50 x 50 x 50)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Altazimuth orientation.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Six tracking planes organized in orthogonal pairs, forming three compact X-Y modules.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Active surface area of each plane: (40 x 40)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Resolution: 7 (</a:t>
                </a:r>
                <a:r>
                  <a:rPr lang="en-US" err="1"/>
                  <a:t>mrad</a:t>
                </a:r>
                <a:r>
                  <a:rPr lang="en-US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0.40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𝐷𝑒𝑔</m:t>
                    </m:r>
                  </m:oMath>
                </a14:m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/>
                  <a:t>Acceptance: 60 degrees.</a:t>
                </a: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549BB6C-846A-789C-8C8F-5A2ABCFA6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9" y="1238508"/>
                <a:ext cx="6096000" cy="4524315"/>
              </a:xfrm>
              <a:prstGeom prst="rect">
                <a:avLst/>
              </a:prstGeom>
              <a:blipFill>
                <a:blip r:embed="rId5"/>
                <a:stretch>
                  <a:fillRect l="-700" t="-539" r="-800" b="-1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6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CE521B64-A95E-41EF-0E81-E6F78DAF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57" y="3400502"/>
            <a:ext cx="3469213" cy="310655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875E9C4-F8AF-4C15-6DD1-56D1CE6ACC28}"/>
              </a:ext>
            </a:extLst>
          </p:cNvPr>
          <p:cNvSpPr/>
          <p:nvPr/>
        </p:nvSpPr>
        <p:spPr>
          <a:xfrm>
            <a:off x="0" y="0"/>
            <a:ext cx="12192000" cy="6297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191EC-9885-346B-24A7-8486CC2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Temperino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8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CDE08D6C-A087-B9EC-E3A6-7CC35A79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4" y="31628"/>
            <a:ext cx="552092" cy="5981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58D051-A891-46E2-8914-37CEFE7F8790}"/>
              </a:ext>
            </a:extLst>
          </p:cNvPr>
          <p:cNvSpPr/>
          <p:nvPr/>
        </p:nvSpPr>
        <p:spPr>
          <a:xfrm>
            <a:off x="0" y="6633713"/>
            <a:ext cx="12192000" cy="2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AD0745-8015-5EFB-A743-C5AA00A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3713"/>
            <a:ext cx="2743200" cy="224287"/>
          </a:xfrm>
        </p:spPr>
        <p:txBody>
          <a:bodyPr/>
          <a:lstStyle/>
          <a:p>
            <a:fld id="{C0839F6B-E703-426B-B100-6D3773814F8E}" type="slidenum">
              <a:rPr lang="en-US" sz="2000" smtClean="0">
                <a:solidFill>
                  <a:schemeClr val="bg1"/>
                </a:solidFill>
              </a:rPr>
              <a:t>9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A141D2EE-BF7E-4333-D2A3-4C3882A99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7" y="-85479"/>
            <a:ext cx="1630688" cy="800686"/>
          </a:xfrm>
          <a:prstGeom prst="rect">
            <a:avLst/>
          </a:prstGeom>
        </p:spPr>
      </p:pic>
      <p:pic>
        <p:nvPicPr>
          <p:cNvPr id="13" name="Segnaposto contenuto 7" descr="Immagine che contiene disegno, schizzo, clipart, illustrazione&#10;&#10;Descrizione generata automaticamente">
            <a:extLst>
              <a:ext uri="{FF2B5EF4-FFF2-40B4-BE49-F238E27FC236}">
                <a16:creationId xmlns:a16="http://schemas.microsoft.com/office/drawing/2014/main" id="{3A98AC43-0ECB-174D-96D6-DB02AD2A1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7"/>
          <a:stretch/>
        </p:blipFill>
        <p:spPr>
          <a:xfrm>
            <a:off x="8911963" y="653931"/>
            <a:ext cx="3280037" cy="5979782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03DA7984-14FA-0906-FA5E-623119964278}"/>
              </a:ext>
            </a:extLst>
          </p:cNvPr>
          <p:cNvSpPr/>
          <p:nvPr/>
        </p:nvSpPr>
        <p:spPr>
          <a:xfrm rot="17399391">
            <a:off x="5553746" y="4610272"/>
            <a:ext cx="379475" cy="557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68CACD6-76DB-5390-5D94-8B6276B4FEF8}"/>
              </a:ext>
            </a:extLst>
          </p:cNvPr>
          <p:cNvSpPr/>
          <p:nvPr/>
        </p:nvSpPr>
        <p:spPr>
          <a:xfrm rot="2150163">
            <a:off x="4750305" y="4069195"/>
            <a:ext cx="937158" cy="616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schermata, Software per la grafica, Composizione digitale, Modellazione 3D&#10;&#10;Descrizione generata automaticamente">
            <a:extLst>
              <a:ext uri="{FF2B5EF4-FFF2-40B4-BE49-F238E27FC236}">
                <a16:creationId xmlns:a16="http://schemas.microsoft.com/office/drawing/2014/main" id="{CA98B6DF-1972-0944-68A2-3B39D3C65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12367"/>
          <a:stretch/>
        </p:blipFill>
        <p:spPr>
          <a:xfrm>
            <a:off x="6534151" y="1055612"/>
            <a:ext cx="5708590" cy="1628426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20E8AC3-9DE9-624C-1B87-965020296559}"/>
              </a:ext>
            </a:extLst>
          </p:cNvPr>
          <p:cNvCxnSpPr>
            <a:cxnSpLocks/>
            <a:endCxn id="10" idx="6"/>
          </p:cNvCxnSpPr>
          <p:nvPr/>
        </p:nvCxnSpPr>
        <p:spPr>
          <a:xfrm flipH="1">
            <a:off x="5808346" y="2171700"/>
            <a:ext cx="3021329" cy="25388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859DB4B-4269-85A7-BED2-54963A65481A}"/>
              </a:ext>
            </a:extLst>
          </p:cNvPr>
          <p:cNvCxnSpPr>
            <a:cxnSpLocks/>
          </p:cNvCxnSpPr>
          <p:nvPr/>
        </p:nvCxnSpPr>
        <p:spPr>
          <a:xfrm flipH="1">
            <a:off x="5538787" y="2261850"/>
            <a:ext cx="3081798" cy="19372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D9913108-8EC3-D6C7-FC23-F4064AA7368A}"/>
              </a:ext>
            </a:extLst>
          </p:cNvPr>
          <p:cNvSpPr/>
          <p:nvPr/>
        </p:nvSpPr>
        <p:spPr>
          <a:xfrm>
            <a:off x="10287000" y="2933700"/>
            <a:ext cx="1781356" cy="809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err="1"/>
              <a:t>Acceptance</a:t>
            </a:r>
            <a:r>
              <a:rPr lang="it-IT"/>
              <a:t> </a:t>
            </a:r>
          </a:p>
          <a:p>
            <a:pPr algn="ctr"/>
            <a:r>
              <a:rPr lang="it-IT"/>
              <a:t>Cone</a:t>
            </a:r>
            <a:endParaRPr lang="en-US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46AFF8CE-0C84-39AE-E30B-D42BAE02F823}"/>
              </a:ext>
            </a:extLst>
          </p:cNvPr>
          <p:cNvCxnSpPr/>
          <p:nvPr/>
        </p:nvCxnSpPr>
        <p:spPr>
          <a:xfrm>
            <a:off x="9324975" y="2171700"/>
            <a:ext cx="962025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02060C1-4DF7-D0A6-2368-C881BB8A05F8}"/>
              </a:ext>
            </a:extLst>
          </p:cNvPr>
          <p:cNvCxnSpPr>
            <a:cxnSpLocks/>
          </p:cNvCxnSpPr>
          <p:nvPr/>
        </p:nvCxnSpPr>
        <p:spPr>
          <a:xfrm>
            <a:off x="9134565" y="2609745"/>
            <a:ext cx="717728" cy="237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2F218F1A-1240-04E4-581D-77A79FD9ED68}"/>
              </a:ext>
            </a:extLst>
          </p:cNvPr>
          <p:cNvSpPr/>
          <p:nvPr/>
        </p:nvSpPr>
        <p:spPr>
          <a:xfrm>
            <a:off x="9087591" y="5029953"/>
            <a:ext cx="1478605" cy="7430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MIMA </a:t>
            </a:r>
          </a:p>
          <a:p>
            <a:pPr algn="ctr"/>
            <a:r>
              <a:rPr lang="it-IT" err="1"/>
              <a:t>Measuring</a:t>
            </a:r>
            <a:endParaRPr lang="it-IT"/>
          </a:p>
          <a:p>
            <a:pPr algn="ctr"/>
            <a:r>
              <a:rPr lang="it-IT"/>
              <a:t>Point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D4D7310-9D47-928D-B2F7-39E66E9093ED}"/>
                  </a:ext>
                </a:extLst>
              </p:cNvPr>
              <p:cNvSpPr txBox="1"/>
              <p:nvPr/>
            </p:nvSpPr>
            <p:spPr>
              <a:xfrm>
                <a:off x="1" y="730491"/>
                <a:ext cx="6410506" cy="2806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/>
                  <a:t>MIMA detector was positioned inside the mine with a vertical orientation, namely 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1600"/>
              </a:p>
              <a:p>
                <a:pPr algn="just"/>
                <a:endParaRPr lang="en-US" sz="160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/>
                  <a:t>Reference density with which the expected transmission was calculated: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2.65 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/>
                  <a:t>Brighter areas = Higher relative transmission: region with a lower density than expected.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/>
                  <a:t>Darker areas = Lower relative transmission: regions with a higher density than expected.</a:t>
                </a:r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D4D7310-9D47-928D-B2F7-39E66E909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30491"/>
                <a:ext cx="6410506" cy="2806346"/>
              </a:xfrm>
              <a:prstGeom prst="rect">
                <a:avLst/>
              </a:prstGeom>
              <a:blipFill>
                <a:blip r:embed="rId7"/>
                <a:stretch>
                  <a:fillRect l="-380" t="-652" r="-380" b="-1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e 22">
            <a:extLst>
              <a:ext uri="{FF2B5EF4-FFF2-40B4-BE49-F238E27FC236}">
                <a16:creationId xmlns:a16="http://schemas.microsoft.com/office/drawing/2014/main" id="{7BDD1EB0-4D1E-639D-A3CC-21681C7F2293}"/>
              </a:ext>
            </a:extLst>
          </p:cNvPr>
          <p:cNvSpPr/>
          <p:nvPr/>
        </p:nvSpPr>
        <p:spPr>
          <a:xfrm rot="17399391">
            <a:off x="5503005" y="5008715"/>
            <a:ext cx="379475" cy="557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1609221-AC5E-26F4-92F3-E66B7673C845}"/>
              </a:ext>
            </a:extLst>
          </p:cNvPr>
          <p:cNvSpPr/>
          <p:nvPr/>
        </p:nvSpPr>
        <p:spPr>
          <a:xfrm rot="17399391">
            <a:off x="5019964" y="4694195"/>
            <a:ext cx="379475" cy="557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BAE98B7-7F18-EB19-1FA2-687A8C90FD07}"/>
              </a:ext>
            </a:extLst>
          </p:cNvPr>
          <p:cNvSpPr txBox="1"/>
          <p:nvPr/>
        </p:nvSpPr>
        <p:spPr>
          <a:xfrm rot="3467791">
            <a:off x="5665619" y="4956286"/>
            <a:ext cx="135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Gran Cava</a:t>
            </a:r>
            <a:endParaRPr lang="en-US" sz="140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715E39B-7996-8CE2-5576-67E45739D390}"/>
              </a:ext>
            </a:extLst>
          </p:cNvPr>
          <p:cNvSpPr txBox="1"/>
          <p:nvPr/>
        </p:nvSpPr>
        <p:spPr>
          <a:xfrm rot="2630121">
            <a:off x="5053380" y="4122341"/>
            <a:ext cx="135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Gran Cava</a:t>
            </a:r>
            <a:endParaRPr lang="en-US" sz="14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CE47ACB-7902-E468-5235-1D9C7E98B53A}"/>
              </a:ext>
            </a:extLst>
          </p:cNvPr>
          <p:cNvSpPr txBox="1"/>
          <p:nvPr/>
        </p:nvSpPr>
        <p:spPr>
          <a:xfrm rot="2473020">
            <a:off x="4487121" y="5163882"/>
            <a:ext cx="135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/>
              <a:t>Cavity</a:t>
            </a:r>
            <a:r>
              <a:rPr lang="it-IT" sz="1400"/>
              <a:t> 2</a:t>
            </a:r>
            <a:endParaRPr lang="en-US" sz="140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F769E03-B3CA-9A33-81CE-C6C3ADE4FF65}"/>
              </a:ext>
            </a:extLst>
          </p:cNvPr>
          <p:cNvSpPr txBox="1"/>
          <p:nvPr/>
        </p:nvSpPr>
        <p:spPr>
          <a:xfrm rot="1032385">
            <a:off x="5166694" y="5480451"/>
            <a:ext cx="135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/>
              <a:t>Cavity</a:t>
            </a:r>
            <a:r>
              <a:rPr lang="it-IT" sz="1400"/>
              <a:t> 3</a:t>
            </a:r>
            <a:endParaRPr lang="en-US" sz="140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4438172-1A90-550E-51A1-1E810D6BB97A}"/>
              </a:ext>
            </a:extLst>
          </p:cNvPr>
          <p:cNvSpPr txBox="1"/>
          <p:nvPr/>
        </p:nvSpPr>
        <p:spPr>
          <a:xfrm>
            <a:off x="290086" y="4377352"/>
            <a:ext cx="3294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Our aim is to create a neural network that can predict and segment these cavities.</a:t>
            </a:r>
          </a:p>
        </p:txBody>
      </p:sp>
    </p:spTree>
    <p:extLst>
      <p:ext uri="{BB962C8B-B14F-4D97-AF65-F5344CB8AC3E}">
        <p14:creationId xmlns:p14="http://schemas.microsoft.com/office/powerpoint/2010/main" val="1538597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3b8950-9e20-4b0b-ae70-7c201d3ffe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159F7E6EDAB439C0131791363FBE7" ma:contentTypeVersion="6" ma:contentTypeDescription="Create a new document." ma:contentTypeScope="" ma:versionID="46a078dbaa63d39e708e3ed8b7591a70">
  <xsd:schema xmlns:xsd="http://www.w3.org/2001/XMLSchema" xmlns:xs="http://www.w3.org/2001/XMLSchema" xmlns:p="http://schemas.microsoft.com/office/2006/metadata/properties" xmlns:ns3="3f3b8950-9e20-4b0b-ae70-7c201d3ffe8e" targetNamespace="http://schemas.microsoft.com/office/2006/metadata/properties" ma:root="true" ma:fieldsID="e28409ddda48ea311d9738433f27f813" ns3:_="">
    <xsd:import namespace="3f3b8950-9e20-4b0b-ae70-7c201d3ffe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b8950-9e20-4b0b-ae70-7c201d3ff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957F1-B0C1-46FE-B15C-101A916150AF}">
  <ds:schemaRefs>
    <ds:schemaRef ds:uri="http://www.w3.org/XML/1998/namespace"/>
    <ds:schemaRef ds:uri="3f3b8950-9e20-4b0b-ae70-7c201d3ffe8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8103E0-57F0-4A8C-B73F-94EF51B2CD77}">
  <ds:schemaRefs>
    <ds:schemaRef ds:uri="3f3b8950-9e20-4b0b-ae70-7c201d3ffe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94A767-026E-4F64-BA02-E19F180E9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gruppo UNet</Template>
  <TotalTime>1</TotalTime>
  <Words>1575</Words>
  <Application>Microsoft Office PowerPoint</Application>
  <PresentationFormat>Widescreen</PresentationFormat>
  <Paragraphs>224</Paragraphs>
  <Slides>19</Slides>
  <Notes>14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 Math</vt:lpstr>
      <vt:lpstr>CMR10</vt:lpstr>
      <vt:lpstr>CMR9</vt:lpstr>
      <vt:lpstr>Tema di Office</vt:lpstr>
      <vt:lpstr>Use of a UNET network for identifying cavities in the mines</vt:lpstr>
      <vt:lpstr>Presentazione standard di PowerPoint</vt:lpstr>
      <vt:lpstr>Cosmic Rays</vt:lpstr>
      <vt:lpstr>Atmospheric Muons</vt:lpstr>
      <vt:lpstr>Muon-matter interaction</vt:lpstr>
      <vt:lpstr>Muon Radiography</vt:lpstr>
      <vt:lpstr>Muon Transmition technique</vt:lpstr>
      <vt:lpstr>MIMA</vt:lpstr>
      <vt:lpstr>Temperino</vt:lpstr>
      <vt:lpstr>Data generation - Cavity</vt:lpstr>
      <vt:lpstr>Data Procesing</vt:lpstr>
      <vt:lpstr>UNet</vt:lpstr>
      <vt:lpstr>Loss e Metric</vt:lpstr>
      <vt:lpstr>Network Structure</vt:lpstr>
      <vt:lpstr>Results</vt:lpstr>
      <vt:lpstr>Test</vt:lpstr>
      <vt:lpstr>Visual Test</vt:lpstr>
      <vt:lpstr>Real Measure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 UNET network for identifying the cavity in the mines</dc:title>
  <dc:creator>Andrea Paccagnella</dc:creator>
  <cp:lastModifiedBy>Andrea Paccagnella</cp:lastModifiedBy>
  <cp:revision>2</cp:revision>
  <dcterms:created xsi:type="dcterms:W3CDTF">2024-06-05T07:42:04Z</dcterms:created>
  <dcterms:modified xsi:type="dcterms:W3CDTF">2024-06-11T12:18:23Z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0x010100047159F7E6EDAB439C0131791363FBE7</vt:lpwstr>
  </property>
</Properties>
</file>