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2458" r:id="rId5"/>
    <p:sldId id="402" r:id="rId6"/>
    <p:sldId id="2459" r:id="rId7"/>
    <p:sldId id="406" r:id="rId8"/>
    <p:sldId id="404" r:id="rId9"/>
    <p:sldId id="411" r:id="rId10"/>
    <p:sldId id="405" r:id="rId11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4A6"/>
    <a:srgbClr val="EA5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598" autoAdjust="0"/>
  </p:normalViewPr>
  <p:slideViewPr>
    <p:cSldViewPr snapToGrid="0">
      <p:cViewPr varScale="1">
        <p:scale>
          <a:sx n="78" d="100"/>
          <a:sy n="78" d="100"/>
        </p:scale>
        <p:origin x="7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FD28B74-2C7F-4689-9095-100F6D7ED2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4BCA5E5-3213-4946-AD97-C46A3D831D3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2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17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09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773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82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2940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253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3/13/2024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45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20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42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75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29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90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8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51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50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hyperlink" Target="https://doi.org/10.3390/app14010387" TargetMode="External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hyperlink" Target="https://doi.org/10.3390/photonics11020188" TargetMode="External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4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635A7-CF96-9E7C-9FF9-4AAB1148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70E860-366C-783C-108D-9C27E8D2C663}"/>
              </a:ext>
            </a:extLst>
          </p:cNvPr>
          <p:cNvSpPr txBox="1"/>
          <p:nvPr/>
        </p:nvSpPr>
        <p:spPr>
          <a:xfrm>
            <a:off x="1085153" y="1477273"/>
            <a:ext cx="1014127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</a:rPr>
              <a:t>Single Photon Sources with Single Ion Implantation</a:t>
            </a:r>
          </a:p>
          <a:p>
            <a:pPr algn="ctr"/>
            <a:endParaRPr lang="en-US" sz="3600" b="1" dirty="0">
              <a:latin typeface="Arial" panose="020B0604020202020204" pitchFamily="34" charset="0"/>
            </a:endParaRPr>
          </a:p>
          <a:p>
            <a:pPr algn="ctr"/>
            <a:endParaRPr lang="en-US" sz="3200" b="1" dirty="0">
              <a:latin typeface="Arial" panose="020B0604020202020204" pitchFamily="34" charset="0"/>
            </a:endParaRPr>
          </a:p>
          <a:p>
            <a:pPr algn="ctr"/>
            <a:endParaRPr lang="en-US" sz="3200" b="1" dirty="0">
              <a:latin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</a:rPr>
              <a:t>V. Rigato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</a:rPr>
              <a:t>LNL 13-03-2024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80484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828E68-E506-67EE-3EE5-2C8B9F80E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2F083BF-F3CB-248F-F343-BFFBB329F5BA}"/>
              </a:ext>
            </a:extLst>
          </p:cNvPr>
          <p:cNvSpPr txBox="1">
            <a:spLocks/>
          </p:cNvSpPr>
          <p:nvPr/>
        </p:nvSpPr>
        <p:spPr>
          <a:xfrm>
            <a:off x="4125626" y="-1"/>
            <a:ext cx="7767018" cy="2028109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91440" tIns="45720" rIns="91440" bIns="45720" anchor="ctr">
            <a:normAutofit fontScale="85000" lnSpcReduction="10000"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lines:    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QUANTUM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Silicon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Single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Sources by Ion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Implantation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Single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nanomaterials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new detectors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ACCELERATORS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Single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Handling, sub-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Micrometer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Precision Targeting with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Deterministic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Doping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Nanometer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C65494-42E9-2465-2E2F-5283D8C54A42}"/>
              </a:ext>
            </a:extLst>
          </p:cNvPr>
          <p:cNvGrpSpPr>
            <a:grpSpLocks noChangeAspect="1"/>
          </p:cNvGrpSpPr>
          <p:nvPr/>
        </p:nvGrpSpPr>
        <p:grpSpPr>
          <a:xfrm>
            <a:off x="299356" y="226362"/>
            <a:ext cx="3711032" cy="611768"/>
            <a:chOff x="4113734" y="1462930"/>
            <a:chExt cx="7109040" cy="112208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1F0209-72CB-BCB1-DCBF-589C78A98DDA}"/>
                </a:ext>
              </a:extLst>
            </p:cNvPr>
            <p:cNvSpPr/>
            <p:nvPr/>
          </p:nvSpPr>
          <p:spPr>
            <a:xfrm>
              <a:off x="4690885" y="1471730"/>
              <a:ext cx="6465957" cy="1104489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7B237F-5D94-49E4-90C3-C96261C610D9}"/>
                </a:ext>
              </a:extLst>
            </p:cNvPr>
            <p:cNvSpPr txBox="1"/>
            <p:nvPr/>
          </p:nvSpPr>
          <p:spPr>
            <a:xfrm>
              <a:off x="5486399" y="1673895"/>
              <a:ext cx="5736375" cy="7338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ASIDI / QUANTEP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EF0B50-02D0-B3CE-F4A2-330CF9070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3734" y="1462930"/>
              <a:ext cx="1122088" cy="112208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3600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9F2E9F-DD06-68B3-69E1-2E2085A37DEE}"/>
              </a:ext>
            </a:extLst>
          </p:cNvPr>
          <p:cNvGrpSpPr>
            <a:grpSpLocks noChangeAspect="1"/>
          </p:cNvGrpSpPr>
          <p:nvPr/>
        </p:nvGrpSpPr>
        <p:grpSpPr>
          <a:xfrm>
            <a:off x="299356" y="940921"/>
            <a:ext cx="3711032" cy="615705"/>
            <a:chOff x="4878898" y="3243971"/>
            <a:chExt cx="7033000" cy="11290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180016-953B-703D-A798-9D8AD6320CBA}"/>
                </a:ext>
              </a:extLst>
            </p:cNvPr>
            <p:cNvSpPr/>
            <p:nvPr/>
          </p:nvSpPr>
          <p:spPr>
            <a:xfrm>
              <a:off x="5447627" y="3268786"/>
              <a:ext cx="6464271" cy="1104199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9D45F7-7023-74E6-F90F-0314EECB6254}"/>
                </a:ext>
              </a:extLst>
            </p:cNvPr>
            <p:cNvSpPr txBox="1"/>
            <p:nvPr/>
          </p:nvSpPr>
          <p:spPr>
            <a:xfrm>
              <a:off x="6374398" y="3470898"/>
              <a:ext cx="4496183" cy="7336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MANIFOLD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5F95472-93EA-C420-22F1-A573DDA45A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8898" y="3243971"/>
              <a:ext cx="1121795" cy="112179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3600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2D17A2-1917-5985-DED3-B98D30CB0357}"/>
              </a:ext>
            </a:extLst>
          </p:cNvPr>
          <p:cNvGrpSpPr>
            <a:grpSpLocks noChangeAspect="1"/>
          </p:cNvGrpSpPr>
          <p:nvPr/>
        </p:nvGrpSpPr>
        <p:grpSpPr>
          <a:xfrm>
            <a:off x="299357" y="2372110"/>
            <a:ext cx="3676613" cy="613862"/>
            <a:chOff x="4061698" y="5014193"/>
            <a:chExt cx="7068645" cy="112563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134504-7918-9E82-1F3A-6ABAF68D76E6}"/>
                </a:ext>
              </a:extLst>
            </p:cNvPr>
            <p:cNvSpPr/>
            <p:nvPr/>
          </p:nvSpPr>
          <p:spPr>
            <a:xfrm>
              <a:off x="4666071" y="5035626"/>
              <a:ext cx="6464272" cy="1104201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9E360D-24AE-496E-A3EA-5BAD430747BE}"/>
                </a:ext>
              </a:extLst>
            </p:cNvPr>
            <p:cNvSpPr txBox="1"/>
            <p:nvPr/>
          </p:nvSpPr>
          <p:spPr>
            <a:xfrm>
              <a:off x="5592845" y="5237738"/>
              <a:ext cx="5277737" cy="7336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SAPORI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266789-3509-FC6F-3253-6A81C48F32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1698" y="5014193"/>
              <a:ext cx="1157443" cy="112179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1100" b="1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PAC</a:t>
              </a:r>
            </a:p>
          </p:txBody>
        </p:sp>
      </p:grp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AA438019-0A2D-5CE9-8B68-35A93BA65563}"/>
              </a:ext>
            </a:extLst>
          </p:cNvPr>
          <p:cNvSpPr txBox="1">
            <a:spLocks/>
          </p:cNvSpPr>
          <p:nvPr/>
        </p:nvSpPr>
        <p:spPr>
          <a:xfrm>
            <a:off x="4134787" y="2130745"/>
            <a:ext cx="7757849" cy="4362732"/>
          </a:xfrm>
          <a:prstGeom prst="rect">
            <a:avLst/>
          </a:prstGeom>
          <a:ln w="19050">
            <a:solidFill>
              <a:srgbClr val="0174A6"/>
            </a:solidFill>
          </a:ln>
        </p:spPr>
        <p:txBody>
          <a:bodyPr lIns="91440" tIns="45720" rIns="91440" bIns="45720" anchor="t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000" b="1" u="sng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en-GB" sz="2000" b="1" u="sng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it-IT" sz="2000" b="1" u="sng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-) </a:t>
            </a: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Defect</a:t>
            </a: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Engineering with </a:t>
            </a: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endParaRPr lang="it-IT" sz="2000" b="1" dirty="0">
              <a:solidFill>
                <a:srgbClr val="017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-) </a:t>
            </a: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Nanomaterials</a:t>
            </a: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</a:p>
          <a:p>
            <a:pPr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-) Single Ion </a:t>
            </a: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Implantation</a:t>
            </a: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it-IT" sz="2000" b="1" dirty="0">
              <a:solidFill>
                <a:srgbClr val="017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-) </a:t>
            </a: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Silicon </a:t>
            </a: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Photonics</a:t>
            </a:r>
            <a:endParaRPr lang="it-IT" sz="2000" b="1" dirty="0">
              <a:solidFill>
                <a:srgbClr val="017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-) </a:t>
            </a: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it-IT" b="1" dirty="0">
              <a:solidFill>
                <a:srgbClr val="017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E9F2B0C-5653-9DCD-837E-F3A17057B437}"/>
              </a:ext>
            </a:extLst>
          </p:cNvPr>
          <p:cNvSpPr/>
          <p:nvPr/>
        </p:nvSpPr>
        <p:spPr>
          <a:xfrm>
            <a:off x="4289606" y="4230258"/>
            <a:ext cx="7409089" cy="2171371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15ED297-75DB-786A-1C5E-A1B5C7969165}"/>
              </a:ext>
            </a:extLst>
          </p:cNvPr>
          <p:cNvGrpSpPr/>
          <p:nvPr/>
        </p:nvGrpSpPr>
        <p:grpSpPr>
          <a:xfrm>
            <a:off x="366275" y="4387849"/>
            <a:ext cx="10301724" cy="2318249"/>
            <a:chOff x="366275" y="3428999"/>
            <a:chExt cx="10301724" cy="3031296"/>
          </a:xfrm>
        </p:grpSpPr>
        <p:sp>
          <p:nvSpPr>
            <p:cNvPr id="30" name="Content Placeholder 10">
              <a:extLst>
                <a:ext uri="{FF2B5EF4-FFF2-40B4-BE49-F238E27FC236}">
                  <a16:creationId xmlns:a16="http://schemas.microsoft.com/office/drawing/2014/main" id="{DA912CDF-F124-7E0E-36D0-72351861C5C4}"/>
                </a:ext>
              </a:extLst>
            </p:cNvPr>
            <p:cNvSpPr txBox="1">
              <a:spLocks/>
            </p:cNvSpPr>
            <p:nvPr/>
          </p:nvSpPr>
          <p:spPr>
            <a:xfrm>
              <a:off x="523130" y="4249152"/>
              <a:ext cx="10144869" cy="2102488"/>
            </a:xfrm>
            <a:prstGeom prst="rect">
              <a:avLst/>
            </a:prstGeom>
          </p:spPr>
          <p:txBody>
            <a:bodyPr lIns="91440" tIns="45720" rIns="91440" bIns="45720" anchor="t">
              <a:normAutofit fontScale="70000" lnSpcReduction="20000"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chemeClr val="accent1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dirty="0">
                  <a:latin typeface="Arial"/>
                  <a:cs typeface="Arial"/>
                </a:rPr>
                <a:t>V. Rigato  (DT)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chemeClr val="accent1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dirty="0">
                  <a:latin typeface="Arial"/>
                  <a:cs typeface="Arial"/>
                </a:rPr>
                <a:t>M. </a:t>
              </a:r>
              <a:r>
                <a:rPr lang="en-US" sz="1600" dirty="0" err="1">
                  <a:latin typeface="Arial"/>
                  <a:cs typeface="Arial"/>
                </a:rPr>
                <a:t>Campostrini</a:t>
              </a:r>
              <a:r>
                <a:rPr lang="en-US" sz="1600" dirty="0">
                  <a:latin typeface="Arial"/>
                  <a:cs typeface="Arial"/>
                </a:rPr>
                <a:t> (T)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chemeClr val="accent1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dirty="0">
                  <a:latin typeface="Arial"/>
                  <a:cs typeface="Arial"/>
                </a:rPr>
                <a:t>C. </a:t>
              </a:r>
              <a:r>
                <a:rPr lang="en-US" sz="1600" dirty="0" err="1">
                  <a:latin typeface="Arial"/>
                  <a:cs typeface="Arial"/>
                </a:rPr>
                <a:t>Roncolato</a:t>
              </a:r>
              <a:r>
                <a:rPr lang="en-US" sz="1600" dirty="0">
                  <a:latin typeface="Arial"/>
                  <a:cs typeface="Arial"/>
                </a:rPr>
                <a:t> (1T)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chemeClr val="accent1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dirty="0">
                  <a:latin typeface="Arial"/>
                  <a:cs typeface="Arial"/>
                </a:rPr>
                <a:t>S. </a:t>
              </a:r>
              <a:r>
                <a:rPr lang="en-US" sz="1600" dirty="0" err="1">
                  <a:latin typeface="Arial"/>
                  <a:cs typeface="Arial"/>
                </a:rPr>
                <a:t>Amphalop</a:t>
              </a:r>
              <a:r>
                <a:rPr lang="en-US" sz="1600" dirty="0">
                  <a:latin typeface="Arial"/>
                  <a:cs typeface="Arial"/>
                </a:rPr>
                <a:t>  (IAEA)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chemeClr val="accent1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dirty="0">
                  <a:latin typeface="Arial"/>
                  <a:cs typeface="Arial"/>
                </a:rPr>
                <a:t>O. </a:t>
              </a:r>
              <a:r>
                <a:rPr lang="en-US" sz="1600" dirty="0" err="1">
                  <a:latin typeface="Arial"/>
                  <a:cs typeface="Arial"/>
                </a:rPr>
                <a:t>Omelnyk</a:t>
              </a:r>
              <a:r>
                <a:rPr lang="en-US" sz="1600" dirty="0">
                  <a:latin typeface="Arial"/>
                  <a:cs typeface="Arial"/>
                </a:rPr>
                <a:t> (AS)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chemeClr val="accent1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dirty="0">
                  <a:latin typeface="Arial"/>
                  <a:cs typeface="Arial"/>
                </a:rPr>
                <a:t>S. Canella</a:t>
              </a:r>
              <a:r>
                <a:rPr lang="en-US" sz="160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/>
                </a:rPr>
                <a:t>	(1T)</a:t>
              </a:r>
              <a:endPara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chemeClr val="accent1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dirty="0">
                  <a:solidFill>
                    <a:srgbClr val="156082"/>
                  </a:solidFill>
                  <a:latin typeface="Arial"/>
                  <a:cs typeface="Arial"/>
                </a:rPr>
                <a:t>		</a:t>
              </a:r>
              <a:endParaRPr lang="en-US" sz="1600" i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01423E-631E-FCEA-C52C-969D22C91B78}"/>
                </a:ext>
              </a:extLst>
            </p:cNvPr>
            <p:cNvSpPr/>
            <p:nvPr/>
          </p:nvSpPr>
          <p:spPr>
            <a:xfrm>
              <a:off x="366275" y="3428999"/>
              <a:ext cx="3081996" cy="533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ctr"/>
            <a:lstStyle/>
            <a:p>
              <a:pPr algn="ctr"/>
              <a:r>
                <a:rPr lang="en-US" sz="1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People LNL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F7E83D4-C7B1-A680-B923-D415DED44C64}"/>
                </a:ext>
              </a:extLst>
            </p:cNvPr>
            <p:cNvCxnSpPr>
              <a:cxnSpLocks/>
            </p:cNvCxnSpPr>
            <p:nvPr/>
          </p:nvCxnSpPr>
          <p:spPr>
            <a:xfrm>
              <a:off x="370365" y="4119112"/>
              <a:ext cx="0" cy="2341183"/>
            </a:xfrm>
            <a:prstGeom prst="line">
              <a:avLst/>
            </a:prstGeom>
            <a:ln w="19050">
              <a:solidFill>
                <a:srgbClr val="1560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4BC71A6-D4B7-E660-E923-548F0229A745}"/>
              </a:ext>
            </a:extLst>
          </p:cNvPr>
          <p:cNvSpPr txBox="1"/>
          <p:nvPr/>
        </p:nvSpPr>
        <p:spPr>
          <a:xfrm rot="18575838">
            <a:off x="3114957" y="818084"/>
            <a:ext cx="7250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CSN5</a:t>
            </a:r>
            <a:endParaRPr lang="en-GB" dirty="0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7192A3A6-BD8D-7016-D5F5-36DB9F0E647A}"/>
              </a:ext>
            </a:extLst>
          </p:cNvPr>
          <p:cNvGrpSpPr/>
          <p:nvPr/>
        </p:nvGrpSpPr>
        <p:grpSpPr>
          <a:xfrm>
            <a:off x="299357" y="1687013"/>
            <a:ext cx="3711032" cy="613862"/>
            <a:chOff x="238095" y="2583682"/>
            <a:chExt cx="3887531" cy="6138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8EBCE89-332B-99F0-072B-A7244A71B4AC}"/>
                </a:ext>
              </a:extLst>
            </p:cNvPr>
            <p:cNvSpPr/>
            <p:nvPr/>
          </p:nvSpPr>
          <p:spPr>
            <a:xfrm>
              <a:off x="600348" y="2595370"/>
              <a:ext cx="3525278" cy="602174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399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55B693D-758B-D926-D548-77C0FFAE53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02" y="2583682"/>
              <a:ext cx="653361" cy="61176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endParaRPr lang="en-US" sz="10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364CA2B-F8ED-A23A-6B0E-F0EE5CEC7815}"/>
                </a:ext>
              </a:extLst>
            </p:cNvPr>
            <p:cNvSpPr txBox="1"/>
            <p:nvPr/>
          </p:nvSpPr>
          <p:spPr>
            <a:xfrm>
              <a:off x="238095" y="2680146"/>
              <a:ext cx="942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</a:rPr>
                <a:t>PNRR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7BA790BD-6FC7-120D-458B-2A7C3344A722}"/>
                </a:ext>
              </a:extLst>
            </p:cNvPr>
            <p:cNvSpPr txBox="1"/>
            <p:nvPr/>
          </p:nvSpPr>
          <p:spPr>
            <a:xfrm>
              <a:off x="1057541" y="2628303"/>
              <a:ext cx="1414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</a:rPr>
                <a:t>NQSTI  S4</a:t>
              </a:r>
            </a:p>
          </p:txBody>
        </p:sp>
      </p:grpSp>
      <p:grpSp>
        <p:nvGrpSpPr>
          <p:cNvPr id="29" name="Group 20">
            <a:extLst>
              <a:ext uri="{FF2B5EF4-FFF2-40B4-BE49-F238E27FC236}">
                <a16:creationId xmlns:a16="http://schemas.microsoft.com/office/drawing/2014/main" id="{13CC5A82-9E2D-36CF-87D5-1104EF17F2C1}"/>
              </a:ext>
            </a:extLst>
          </p:cNvPr>
          <p:cNvGrpSpPr>
            <a:grpSpLocks noChangeAspect="1"/>
          </p:cNvGrpSpPr>
          <p:nvPr/>
        </p:nvGrpSpPr>
        <p:grpSpPr>
          <a:xfrm>
            <a:off x="297177" y="3052238"/>
            <a:ext cx="3713211" cy="613862"/>
            <a:chOff x="4061698" y="5014193"/>
            <a:chExt cx="7068645" cy="1125634"/>
          </a:xfrm>
        </p:grpSpPr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A9A131F3-9CCA-D486-9174-AAC96A25A937}"/>
                </a:ext>
              </a:extLst>
            </p:cNvPr>
            <p:cNvSpPr/>
            <p:nvPr/>
          </p:nvSpPr>
          <p:spPr>
            <a:xfrm>
              <a:off x="4666071" y="5035626"/>
              <a:ext cx="6464272" cy="1104201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6" name="TextBox 22">
              <a:extLst>
                <a:ext uri="{FF2B5EF4-FFF2-40B4-BE49-F238E27FC236}">
                  <a16:creationId xmlns:a16="http://schemas.microsoft.com/office/drawing/2014/main" id="{8A12136F-67C3-F3E0-EFAF-F44D92FF1C40}"/>
                </a:ext>
              </a:extLst>
            </p:cNvPr>
            <p:cNvSpPr txBox="1"/>
            <p:nvPr/>
          </p:nvSpPr>
          <p:spPr>
            <a:xfrm>
              <a:off x="5592845" y="5237738"/>
              <a:ext cx="5277737" cy="7336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GeNESIS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23">
              <a:extLst>
                <a:ext uri="{FF2B5EF4-FFF2-40B4-BE49-F238E27FC236}">
                  <a16:creationId xmlns:a16="http://schemas.microsoft.com/office/drawing/2014/main" id="{CF8F6487-3B74-5611-5B5E-D20D86B04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1698" y="5014193"/>
              <a:ext cx="1157443" cy="112179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1100" b="1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PAC</a:t>
              </a:r>
            </a:p>
          </p:txBody>
        </p:sp>
      </p:grpSp>
      <p:grpSp>
        <p:nvGrpSpPr>
          <p:cNvPr id="42" name="Group 20">
            <a:extLst>
              <a:ext uri="{FF2B5EF4-FFF2-40B4-BE49-F238E27FC236}">
                <a16:creationId xmlns:a16="http://schemas.microsoft.com/office/drawing/2014/main" id="{7C0F7F5E-79A0-43CE-0C12-1BE93C52FC0A}"/>
              </a:ext>
            </a:extLst>
          </p:cNvPr>
          <p:cNvGrpSpPr>
            <a:grpSpLocks noChangeAspect="1"/>
          </p:cNvGrpSpPr>
          <p:nvPr/>
        </p:nvGrpSpPr>
        <p:grpSpPr>
          <a:xfrm>
            <a:off x="297178" y="3711729"/>
            <a:ext cx="3710834" cy="613862"/>
            <a:chOff x="4061698" y="5014193"/>
            <a:chExt cx="7068645" cy="1125634"/>
          </a:xfrm>
        </p:grpSpPr>
        <p:sp>
          <p:nvSpPr>
            <p:cNvPr id="43" name="Rectangle 21">
              <a:extLst>
                <a:ext uri="{FF2B5EF4-FFF2-40B4-BE49-F238E27FC236}">
                  <a16:creationId xmlns:a16="http://schemas.microsoft.com/office/drawing/2014/main" id="{4369EDC7-8698-8BFE-59E8-8A4C7C26EA27}"/>
                </a:ext>
              </a:extLst>
            </p:cNvPr>
            <p:cNvSpPr/>
            <p:nvPr/>
          </p:nvSpPr>
          <p:spPr>
            <a:xfrm>
              <a:off x="4666071" y="5035626"/>
              <a:ext cx="6464272" cy="1104201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44" name="TextBox 22">
              <a:extLst>
                <a:ext uri="{FF2B5EF4-FFF2-40B4-BE49-F238E27FC236}">
                  <a16:creationId xmlns:a16="http://schemas.microsoft.com/office/drawing/2014/main" id="{3E800681-FC57-1925-3E8C-BC2E068E976F}"/>
                </a:ext>
              </a:extLst>
            </p:cNvPr>
            <p:cNvSpPr txBox="1"/>
            <p:nvPr/>
          </p:nvSpPr>
          <p:spPr>
            <a:xfrm>
              <a:off x="5592845" y="5237738"/>
              <a:ext cx="5277737" cy="7336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ASIDI</a:t>
              </a:r>
            </a:p>
          </p:txBody>
        </p:sp>
        <p:sp>
          <p:nvSpPr>
            <p:cNvPr id="45" name="Oval 23">
              <a:extLst>
                <a:ext uri="{FF2B5EF4-FFF2-40B4-BE49-F238E27FC236}">
                  <a16:creationId xmlns:a16="http://schemas.microsoft.com/office/drawing/2014/main" id="{BE722100-082E-46F0-E21D-13C8A5B481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1698" y="5014193"/>
              <a:ext cx="1157443" cy="112179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1100" b="1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PAC</a:t>
              </a:r>
            </a:p>
          </p:txBody>
        </p:sp>
      </p:grpSp>
      <p:pic>
        <p:nvPicPr>
          <p:cNvPr id="48" name="Immagine 47" descr="Immagine che contiene interno, motore, dispositivo, mugnaio&#10;&#10;Descrizione generata automaticamente">
            <a:extLst>
              <a:ext uri="{FF2B5EF4-FFF2-40B4-BE49-F238E27FC236}">
                <a16:creationId xmlns:a16="http://schemas.microsoft.com/office/drawing/2014/main" id="{635A4A91-6529-6602-7D4F-D30AF48A93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4"/>
          <a:stretch/>
        </p:blipFill>
        <p:spPr>
          <a:xfrm>
            <a:off x="4447474" y="4433944"/>
            <a:ext cx="2488124" cy="1649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C2B0B9BD-149D-8142-B86A-A699165E41F5}"/>
              </a:ext>
            </a:extLst>
          </p:cNvPr>
          <p:cNvGrpSpPr/>
          <p:nvPr/>
        </p:nvGrpSpPr>
        <p:grpSpPr>
          <a:xfrm>
            <a:off x="7138250" y="4475735"/>
            <a:ext cx="2104384" cy="1607924"/>
            <a:chOff x="4107272" y="1615969"/>
            <a:chExt cx="3095246" cy="2972005"/>
          </a:xfrm>
        </p:grpSpPr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8A82CFCF-0745-EBF1-5FF1-9A297F3EB4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07272" y="1615969"/>
              <a:ext cx="3095246" cy="2716326"/>
              <a:chOff x="-239204" y="1325017"/>
              <a:chExt cx="5347029" cy="4692445"/>
            </a:xfrm>
          </p:grpSpPr>
          <p:pic>
            <p:nvPicPr>
              <p:cNvPr id="53" name="Immagine 52" descr="Immagine che contiene interno, muro&#10;&#10;Descrizione generata automaticamente">
                <a:extLst>
                  <a:ext uri="{FF2B5EF4-FFF2-40B4-BE49-F238E27FC236}">
                    <a16:creationId xmlns:a16="http://schemas.microsoft.com/office/drawing/2014/main" id="{75A2DB35-0FE7-BC2D-20B0-CF5B309B39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96" r="26048" b="16163"/>
              <a:stretch/>
            </p:blipFill>
            <p:spPr>
              <a:xfrm>
                <a:off x="-239204" y="1325017"/>
                <a:ext cx="4851400" cy="4692445"/>
              </a:xfrm>
              <a:prstGeom prst="rect">
                <a:avLst/>
              </a:prstGeom>
            </p:spPr>
          </p:pic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62CB242A-899F-6D2C-5387-22CDCA512333}"/>
                  </a:ext>
                </a:extLst>
              </p:cNvPr>
              <p:cNvSpPr txBox="1"/>
              <p:nvPr/>
            </p:nvSpPr>
            <p:spPr>
              <a:xfrm rot="1127159">
                <a:off x="3544653" y="4631456"/>
                <a:ext cx="1563172" cy="8844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solidFill>
                      <a:srgbClr val="FF0000"/>
                    </a:solidFill>
                  </a:rPr>
                  <a:t>BEAM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A161EC54-9085-B92D-CB7F-E0940D9243C2}"/>
                  </a:ext>
                </a:extLst>
              </p:cNvPr>
              <p:cNvSpPr txBox="1"/>
              <p:nvPr/>
            </p:nvSpPr>
            <p:spPr>
              <a:xfrm>
                <a:off x="1518174" y="1325017"/>
                <a:ext cx="2291013" cy="8844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600" dirty="0"/>
                  <a:t>Device Under Test (DUT) holder</a:t>
                </a:r>
                <a:endParaRPr lang="en-US" sz="600" dirty="0"/>
              </a:p>
            </p:txBody>
          </p:sp>
          <p:cxnSp>
            <p:nvCxnSpPr>
              <p:cNvPr id="56" name="Connettore 2 55">
                <a:extLst>
                  <a:ext uri="{FF2B5EF4-FFF2-40B4-BE49-F238E27FC236}">
                    <a16:creationId xmlns:a16="http://schemas.microsoft.com/office/drawing/2014/main" id="{8868B50A-4400-EEA7-DB80-A96610BA4C2E}"/>
                  </a:ext>
                </a:extLst>
              </p:cNvPr>
              <p:cNvCxnSpPr>
                <a:cxnSpLocks/>
                <a:stCxn id="55" idx="2"/>
              </p:cNvCxnSpPr>
              <p:nvPr/>
            </p:nvCxnSpPr>
            <p:spPr>
              <a:xfrm flipH="1">
                <a:off x="2235490" y="2209480"/>
                <a:ext cx="428190" cy="151247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CC9F4009-9855-6111-AD34-F6833EB132D1}"/>
                  </a:ext>
                </a:extLst>
              </p:cNvPr>
              <p:cNvSpPr txBox="1"/>
              <p:nvPr/>
            </p:nvSpPr>
            <p:spPr>
              <a:xfrm>
                <a:off x="2799034" y="2117888"/>
                <a:ext cx="2123710" cy="982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00" dirty="0"/>
                  <a:t>Sub-µm </a:t>
                </a:r>
                <a:r>
                  <a:rPr lang="it-IT" sz="700" dirty="0" err="1"/>
                  <a:t>collimator</a:t>
                </a:r>
                <a:r>
                  <a:rPr lang="it-IT" sz="700" dirty="0"/>
                  <a:t> holder</a:t>
                </a:r>
                <a:endParaRPr lang="en-US" sz="700" dirty="0"/>
              </a:p>
            </p:txBody>
          </p:sp>
          <p:cxnSp>
            <p:nvCxnSpPr>
              <p:cNvPr id="58" name="Connettore 2 57">
                <a:extLst>
                  <a:ext uri="{FF2B5EF4-FFF2-40B4-BE49-F238E27FC236}">
                    <a16:creationId xmlns:a16="http://schemas.microsoft.com/office/drawing/2014/main" id="{1A7B2F15-F17C-A66A-A1C7-684F811452F4}"/>
                  </a:ext>
                </a:extLst>
              </p:cNvPr>
              <p:cNvCxnSpPr>
                <a:cxnSpLocks/>
                <a:stCxn id="57" idx="2"/>
              </p:cNvCxnSpPr>
              <p:nvPr/>
            </p:nvCxnSpPr>
            <p:spPr>
              <a:xfrm flipH="1">
                <a:off x="3002801" y="3100625"/>
                <a:ext cx="858087" cy="1011078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9" name="Group 17">
                <a:extLst>
                  <a:ext uri="{FF2B5EF4-FFF2-40B4-BE49-F238E27FC236}">
                    <a16:creationId xmlns:a16="http://schemas.microsoft.com/office/drawing/2014/main" id="{3804E492-D9D2-09A9-7D92-66C0BC6DCA2B}"/>
                  </a:ext>
                </a:extLst>
              </p:cNvPr>
              <p:cNvGrpSpPr/>
              <p:nvPr/>
            </p:nvGrpSpPr>
            <p:grpSpPr>
              <a:xfrm>
                <a:off x="-191690" y="2200904"/>
                <a:ext cx="986417" cy="1925375"/>
                <a:chOff x="3052901" y="568882"/>
                <a:chExt cx="925731" cy="2354589"/>
              </a:xfrm>
            </p:grpSpPr>
            <p:grpSp>
              <p:nvGrpSpPr>
                <p:cNvPr id="60" name="Group 19">
                  <a:extLst>
                    <a:ext uri="{FF2B5EF4-FFF2-40B4-BE49-F238E27FC236}">
                      <a16:creationId xmlns:a16="http://schemas.microsoft.com/office/drawing/2014/main" id="{4EECF7EF-4589-E809-116B-4F8361E502C3}"/>
                    </a:ext>
                  </a:extLst>
                </p:cNvPr>
                <p:cNvGrpSpPr/>
                <p:nvPr/>
              </p:nvGrpSpPr>
              <p:grpSpPr>
                <a:xfrm>
                  <a:off x="3052901" y="568882"/>
                  <a:ext cx="902153" cy="2354589"/>
                  <a:chOff x="3052901" y="568882"/>
                  <a:chExt cx="902153" cy="2354589"/>
                </a:xfrm>
              </p:grpSpPr>
              <p:cxnSp>
                <p:nvCxnSpPr>
                  <p:cNvPr id="62" name="Connettore 2 15">
                    <a:extLst>
                      <a:ext uri="{FF2B5EF4-FFF2-40B4-BE49-F238E27FC236}">
                        <a16:creationId xmlns:a16="http://schemas.microsoft.com/office/drawing/2014/main" id="{837F5D25-0A8E-8B62-9C02-B5AEE6DCF4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052901" y="1548360"/>
                    <a:ext cx="902153" cy="37604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Connettore 2 11">
                    <a:extLst>
                      <a:ext uri="{FF2B5EF4-FFF2-40B4-BE49-F238E27FC236}">
                        <a16:creationId xmlns:a16="http://schemas.microsoft.com/office/drawing/2014/main" id="{FBFB29E4-FEA3-93D2-08C7-93B4EDC061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551619" y="1924407"/>
                    <a:ext cx="397889" cy="49228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onnettore 2 14">
                    <a:extLst>
                      <a:ext uri="{FF2B5EF4-FFF2-40B4-BE49-F238E27FC236}">
                        <a16:creationId xmlns:a16="http://schemas.microsoft.com/office/drawing/2014/main" id="{165C214A-699E-BD3F-626C-A4F5F169481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919763" y="1253731"/>
                    <a:ext cx="0" cy="67067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CasellaDiTesto 18">
                    <a:extLst>
                      <a:ext uri="{FF2B5EF4-FFF2-40B4-BE49-F238E27FC236}">
                        <a16:creationId xmlns:a16="http://schemas.microsoft.com/office/drawing/2014/main" id="{29C3D4AA-77ED-B1FC-C841-C9FFD4FB2079}"/>
                      </a:ext>
                    </a:extLst>
                  </p:cNvPr>
                  <p:cNvSpPr txBox="1"/>
                  <p:nvPr/>
                </p:nvSpPr>
                <p:spPr>
                  <a:xfrm>
                    <a:off x="3112675" y="568882"/>
                    <a:ext cx="109021" cy="1081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dirty="0">
                        <a:solidFill>
                          <a:srgbClr val="FF0000"/>
                        </a:solidFill>
                      </a:rPr>
                      <a:t>X</a:t>
                    </a:r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66" name="CasellaDiTesto 20">
                    <a:extLst>
                      <a:ext uri="{FF2B5EF4-FFF2-40B4-BE49-F238E27FC236}">
                        <a16:creationId xmlns:a16="http://schemas.microsoft.com/office/drawing/2014/main" id="{ACC3987C-2B52-8411-22D3-7852221A7A21}"/>
                      </a:ext>
                    </a:extLst>
                  </p:cNvPr>
                  <p:cNvSpPr txBox="1"/>
                  <p:nvPr/>
                </p:nvSpPr>
                <p:spPr>
                  <a:xfrm>
                    <a:off x="3157632" y="1810495"/>
                    <a:ext cx="596324" cy="11129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dirty="0">
                        <a:solidFill>
                          <a:srgbClr val="FF0000"/>
                        </a:solidFill>
                      </a:rPr>
                      <a:t>Y</a:t>
                    </a:r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61" name="CasellaDiTesto 21">
                  <a:extLst>
                    <a:ext uri="{FF2B5EF4-FFF2-40B4-BE49-F238E27FC236}">
                      <a16:creationId xmlns:a16="http://schemas.microsoft.com/office/drawing/2014/main" id="{7789A89F-4180-948A-24B9-A9C3037CD188}"/>
                    </a:ext>
                  </a:extLst>
                </p:cNvPr>
                <p:cNvSpPr txBox="1"/>
                <p:nvPr/>
              </p:nvSpPr>
              <p:spPr>
                <a:xfrm>
                  <a:off x="3503976" y="579367"/>
                  <a:ext cx="474656" cy="1081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>
                      <a:solidFill>
                        <a:srgbClr val="FF0000"/>
                      </a:solidFill>
                    </a:rPr>
                    <a:t>Z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51" name="Triangolo isoscele 50">
              <a:extLst>
                <a:ext uri="{FF2B5EF4-FFF2-40B4-BE49-F238E27FC236}">
                  <a16:creationId xmlns:a16="http://schemas.microsoft.com/office/drawing/2014/main" id="{1CE80E37-5069-118E-6551-AB62BCAC95F7}"/>
                </a:ext>
              </a:extLst>
            </p:cNvPr>
            <p:cNvSpPr/>
            <p:nvPr/>
          </p:nvSpPr>
          <p:spPr>
            <a:xfrm>
              <a:off x="4116431" y="3874750"/>
              <a:ext cx="2808339" cy="71322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62C1FE8B-6161-EA2B-1BED-E514CF0149DF}"/>
              </a:ext>
            </a:extLst>
          </p:cNvPr>
          <p:cNvGrpSpPr/>
          <p:nvPr/>
        </p:nvGrpSpPr>
        <p:grpSpPr>
          <a:xfrm>
            <a:off x="9400403" y="4293256"/>
            <a:ext cx="2016699" cy="2045373"/>
            <a:chOff x="3058283" y="4291881"/>
            <a:chExt cx="3442286" cy="2593503"/>
          </a:xfrm>
        </p:grpSpPr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69B2C63E-CC5A-F70E-BA5A-B06351F5EC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04" t="33201" r="51181" b="9051"/>
            <a:stretch/>
          </p:blipFill>
          <p:spPr>
            <a:xfrm>
              <a:off x="3058283" y="4291881"/>
              <a:ext cx="3442286" cy="2593503"/>
            </a:xfrm>
            <a:prstGeom prst="rect">
              <a:avLst/>
            </a:prstGeom>
          </p:spPr>
        </p:pic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A9585A5C-0D3D-4CD5-1D31-4270958A7997}"/>
                </a:ext>
              </a:extLst>
            </p:cNvPr>
            <p:cNvSpPr/>
            <p:nvPr/>
          </p:nvSpPr>
          <p:spPr>
            <a:xfrm>
              <a:off x="3285093" y="6282990"/>
              <a:ext cx="2956950" cy="5073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ASIDI </a:t>
              </a:r>
            </a:p>
            <a:p>
              <a:pPr algn="ctr"/>
              <a:r>
                <a:rPr lang="en-US" sz="1000" dirty="0"/>
                <a:t>double micro-collimator</a:t>
              </a:r>
            </a:p>
          </p:txBody>
        </p:sp>
      </p:grp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D77AC2A6-0719-055D-E771-012E088F60E4}"/>
              </a:ext>
            </a:extLst>
          </p:cNvPr>
          <p:cNvSpPr txBox="1"/>
          <p:nvPr/>
        </p:nvSpPr>
        <p:spPr>
          <a:xfrm>
            <a:off x="6113791" y="6057978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AN2000 </a:t>
            </a:r>
            <a:r>
              <a:rPr lang="it-IT" b="1" dirty="0" err="1"/>
              <a:t>accelerator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196564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635A7-CF96-9E7C-9FF9-4AAB1148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EFEE05F-407D-A41B-4490-4FA925E42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901" y="643890"/>
            <a:ext cx="9121140" cy="55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FADAB-DCAA-5F58-DA9B-182209FB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F4850075-30B2-D22F-0196-787DF7ECFBE8}"/>
              </a:ext>
            </a:extLst>
          </p:cNvPr>
          <p:cNvSpPr txBox="1">
            <a:spLocks/>
          </p:cNvSpPr>
          <p:nvPr/>
        </p:nvSpPr>
        <p:spPr>
          <a:xfrm>
            <a:off x="2329892" y="35503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0B4BFF-D22E-A631-2F84-D83BE14AD731}"/>
              </a:ext>
            </a:extLst>
          </p:cNvPr>
          <p:cNvGrpSpPr/>
          <p:nvPr/>
        </p:nvGrpSpPr>
        <p:grpSpPr>
          <a:xfrm>
            <a:off x="385479" y="1077280"/>
            <a:ext cx="9584021" cy="642906"/>
            <a:chOff x="385479" y="1477973"/>
            <a:chExt cx="9584021" cy="61176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B561492-9726-898A-9763-EF38BA96EA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5479" y="1477973"/>
              <a:ext cx="3839943" cy="611768"/>
              <a:chOff x="4113734" y="1462930"/>
              <a:chExt cx="7043108" cy="112208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C9C1C14-12D0-5391-D325-7DFB2F04FC4F}"/>
                  </a:ext>
                </a:extLst>
              </p:cNvPr>
              <p:cNvSpPr/>
              <p:nvPr/>
            </p:nvSpPr>
            <p:spPr>
              <a:xfrm>
                <a:off x="4690885" y="1471730"/>
                <a:ext cx="6465957" cy="1104489"/>
              </a:xfrm>
              <a:prstGeom prst="rect">
                <a:avLst/>
              </a:prstGeom>
              <a:gradFill>
                <a:gsLst>
                  <a:gs pos="37000">
                    <a:schemeClr val="bg1">
                      <a:lumMod val="75000"/>
                      <a:alpha val="31000"/>
                    </a:schemeClr>
                  </a:gs>
                  <a:gs pos="5000">
                    <a:schemeClr val="bg1">
                      <a:lumMod val="7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1A7A6-97EA-659C-C7A9-1CFC6E69C539}"/>
                  </a:ext>
                </a:extLst>
              </p:cNvPr>
              <p:cNvSpPr txBox="1"/>
              <p:nvPr/>
            </p:nvSpPr>
            <p:spPr>
              <a:xfrm>
                <a:off x="5235822" y="1678153"/>
                <a:ext cx="5736375" cy="73387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QUANTEP (2021-2024)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394318E-7D2C-6FEF-340B-4A8D2A68E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13734" y="1462930"/>
                <a:ext cx="1122088" cy="11220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1981" tIns="91416" rIns="71981" bIns="91416" numCol="1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en-US" sz="3600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  <p:sp>
          <p:nvSpPr>
            <p:cNvPr id="15" name="Content Placeholder 10">
              <a:extLst>
                <a:ext uri="{FF2B5EF4-FFF2-40B4-BE49-F238E27FC236}">
                  <a16:creationId xmlns:a16="http://schemas.microsoft.com/office/drawing/2014/main" id="{D6FFAE8E-30E2-CF3D-3C88-E6FAACA5F29E}"/>
                </a:ext>
              </a:extLst>
            </p:cNvPr>
            <p:cNvSpPr txBox="1">
              <a:spLocks/>
            </p:cNvSpPr>
            <p:nvPr/>
          </p:nvSpPr>
          <p:spPr>
            <a:xfrm>
              <a:off x="4433872" y="1485051"/>
              <a:ext cx="5535628" cy="597612"/>
            </a:xfrm>
            <a:prstGeom prst="rect">
              <a:avLst/>
            </a:prstGeom>
            <a:ln>
              <a:solidFill>
                <a:srgbClr val="0174A6"/>
              </a:solidFill>
            </a:ln>
          </p:spPr>
          <p:txBody>
            <a:bodyPr lIns="91440" tIns="45720" rIns="91440" bIns="45720" anchor="ctr">
              <a:normAutofit fontScale="77500" lnSpcReduction="20000"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chemeClr val="accent2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it-IT" sz="2000" b="1" dirty="0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Quantum </a:t>
              </a:r>
              <a:r>
                <a:rPr lang="it-IT" sz="2000" b="1" dirty="0" err="1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platform</a:t>
              </a:r>
              <a:r>
                <a:rPr lang="it-IT" sz="2000" b="1" dirty="0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  <a:r>
                <a:rPr lang="it-IT" sz="2000" b="1" dirty="0" err="1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integrated</a:t>
              </a:r>
              <a:r>
                <a:rPr lang="it-IT" sz="2000" b="1" dirty="0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silicon </a:t>
              </a:r>
              <a:r>
                <a:rPr lang="it-IT" sz="2000" b="1" dirty="0" err="1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pothonics</a:t>
              </a:r>
              <a:endPara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204E14D-C3CA-FCFF-0624-C899F0440DB2}"/>
              </a:ext>
            </a:extLst>
          </p:cNvPr>
          <p:cNvGrpSpPr/>
          <p:nvPr/>
        </p:nvGrpSpPr>
        <p:grpSpPr>
          <a:xfrm>
            <a:off x="385479" y="2147619"/>
            <a:ext cx="9584021" cy="615705"/>
            <a:chOff x="385479" y="2671451"/>
            <a:chExt cx="9584021" cy="6157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5612A3-8746-4C8D-F30D-991246773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5479" y="2671451"/>
              <a:ext cx="3835432" cy="615705"/>
              <a:chOff x="4878898" y="3243971"/>
              <a:chExt cx="7033000" cy="112901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27197BD-EC79-98DA-A74E-6604497A65BC}"/>
                  </a:ext>
                </a:extLst>
              </p:cNvPr>
              <p:cNvSpPr/>
              <p:nvPr/>
            </p:nvSpPr>
            <p:spPr>
              <a:xfrm>
                <a:off x="5447627" y="3268786"/>
                <a:ext cx="6464271" cy="1104199"/>
              </a:xfrm>
              <a:prstGeom prst="rect">
                <a:avLst/>
              </a:prstGeom>
              <a:gradFill>
                <a:gsLst>
                  <a:gs pos="37000">
                    <a:schemeClr val="bg1">
                      <a:lumMod val="75000"/>
                      <a:alpha val="31000"/>
                    </a:schemeClr>
                  </a:gs>
                  <a:gs pos="5000">
                    <a:schemeClr val="bg1">
                      <a:lumMod val="7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A341B8-19AC-6D37-0C93-BBB3809FD4CD}"/>
                  </a:ext>
                </a:extLst>
              </p:cNvPr>
              <p:cNvSpPr txBox="1"/>
              <p:nvPr/>
            </p:nvSpPr>
            <p:spPr>
              <a:xfrm>
                <a:off x="6103402" y="3470648"/>
                <a:ext cx="5734880" cy="73367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MANIFOLD  (2024-2026)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183DF04-CBCE-3FAC-299E-483B3B4D19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8898" y="3243971"/>
                <a:ext cx="1121795" cy="11217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1981" tIns="91416" rIns="71981" bIns="91416" numCol="1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en-US" sz="3600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  <p:sp>
          <p:nvSpPr>
            <p:cNvPr id="16" name="Content Placeholder 10">
              <a:extLst>
                <a:ext uri="{FF2B5EF4-FFF2-40B4-BE49-F238E27FC236}">
                  <a16:creationId xmlns:a16="http://schemas.microsoft.com/office/drawing/2014/main" id="{176DF394-E19E-41A9-8C4F-0F6DE8B684F5}"/>
                </a:ext>
              </a:extLst>
            </p:cNvPr>
            <p:cNvSpPr txBox="1">
              <a:spLocks/>
            </p:cNvSpPr>
            <p:nvPr/>
          </p:nvSpPr>
          <p:spPr>
            <a:xfrm>
              <a:off x="4433872" y="2680497"/>
              <a:ext cx="5535628" cy="597612"/>
            </a:xfrm>
            <a:prstGeom prst="rect">
              <a:avLst/>
            </a:prstGeom>
            <a:ln>
              <a:solidFill>
                <a:srgbClr val="0174A6"/>
              </a:solidFill>
            </a:ln>
          </p:spPr>
          <p:txBody>
            <a:bodyPr lIns="91440" tIns="45720" rIns="91440" bIns="45720" anchor="ctr">
              <a:normAutofit fontScale="70000" lnSpcReduction="20000"/>
            </a:bodyPr>
            <a:lstStyle/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chemeClr val="accent2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2000" b="1" dirty="0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Development of a new concept ion detector based on 2D materials and nanotubes</a:t>
              </a:r>
              <a:endPara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ADB71B-52C8-4281-CFA1-EAC4143D54CB}"/>
              </a:ext>
            </a:extLst>
          </p:cNvPr>
          <p:cNvGrpSpPr/>
          <p:nvPr/>
        </p:nvGrpSpPr>
        <p:grpSpPr>
          <a:xfrm>
            <a:off x="396647" y="3260306"/>
            <a:ext cx="9584021" cy="613862"/>
            <a:chOff x="385479" y="4108729"/>
            <a:chExt cx="9584021" cy="6138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7C22CC-CBDF-15EB-06EF-06071DE71C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5479" y="4108729"/>
              <a:ext cx="4048393" cy="613862"/>
              <a:chOff x="4097345" y="5014193"/>
              <a:chExt cx="7423505" cy="112563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32A9C2D-2EE5-3CFE-D568-4608B0B4BE3C}"/>
                  </a:ext>
                </a:extLst>
              </p:cNvPr>
              <p:cNvSpPr/>
              <p:nvPr/>
            </p:nvSpPr>
            <p:spPr>
              <a:xfrm>
                <a:off x="4666071" y="5035626"/>
                <a:ext cx="6464272" cy="1104201"/>
              </a:xfrm>
              <a:prstGeom prst="rect">
                <a:avLst/>
              </a:prstGeom>
              <a:gradFill>
                <a:gsLst>
                  <a:gs pos="37000">
                    <a:schemeClr val="bg1">
                      <a:lumMod val="75000"/>
                      <a:alpha val="31000"/>
                    </a:schemeClr>
                  </a:gs>
                  <a:gs pos="5000">
                    <a:schemeClr val="bg1">
                      <a:lumMod val="7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2ACD48-3A1B-916F-FE98-A344A139A29B}"/>
                  </a:ext>
                </a:extLst>
              </p:cNvPr>
              <p:cNvSpPr txBox="1"/>
              <p:nvPr/>
            </p:nvSpPr>
            <p:spPr>
              <a:xfrm>
                <a:off x="5173623" y="5276766"/>
                <a:ext cx="6347227" cy="73367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PNRR NQSTI (2022-2026+)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2080958-228D-05A7-EAB3-3ECE160DD5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7345" y="5014193"/>
                <a:ext cx="1121795" cy="11217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1981" tIns="91416" rIns="71981" bIns="91416" numCol="1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en-US" sz="3600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</p:grpSp>
        <p:sp>
          <p:nvSpPr>
            <p:cNvPr id="17" name="Content Placeholder 10">
              <a:extLst>
                <a:ext uri="{FF2B5EF4-FFF2-40B4-BE49-F238E27FC236}">
                  <a16:creationId xmlns:a16="http://schemas.microsoft.com/office/drawing/2014/main" id="{207E8DB7-586E-E51E-A581-FEBE28709809}"/>
                </a:ext>
              </a:extLst>
            </p:cNvPr>
            <p:cNvSpPr txBox="1">
              <a:spLocks/>
            </p:cNvSpPr>
            <p:nvPr/>
          </p:nvSpPr>
          <p:spPr>
            <a:xfrm>
              <a:off x="4433872" y="4116854"/>
              <a:ext cx="5535628" cy="597612"/>
            </a:xfrm>
            <a:prstGeom prst="rect">
              <a:avLst/>
            </a:prstGeom>
            <a:ln>
              <a:solidFill>
                <a:srgbClr val="0174A6"/>
              </a:solidFill>
            </a:ln>
          </p:spPr>
          <p:txBody>
            <a:bodyPr lIns="91440" tIns="45720" rIns="91440" bIns="45720" anchor="ctr">
              <a:normAutofit fontScale="47500" lnSpcReduction="20000"/>
            </a:bodyPr>
            <a:lstStyle/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chemeClr val="accent2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2000" b="1" dirty="0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Defect engineering with ion beams (new color centers in semiconductors, with properties for qubit, single photon sources in visible and IR telecommunication bands</a:t>
              </a:r>
              <a:endPara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20">
            <a:extLst>
              <a:ext uri="{FF2B5EF4-FFF2-40B4-BE49-F238E27FC236}">
                <a16:creationId xmlns:a16="http://schemas.microsoft.com/office/drawing/2014/main" id="{033CA3BF-F348-C1A0-8127-6580E9DAC7E8}"/>
              </a:ext>
            </a:extLst>
          </p:cNvPr>
          <p:cNvGrpSpPr>
            <a:grpSpLocks noChangeAspect="1"/>
          </p:cNvGrpSpPr>
          <p:nvPr/>
        </p:nvGrpSpPr>
        <p:grpSpPr>
          <a:xfrm>
            <a:off x="372880" y="4366552"/>
            <a:ext cx="3961939" cy="613862"/>
            <a:chOff x="4061698" y="5014193"/>
            <a:chExt cx="7264974" cy="1125634"/>
          </a:xfrm>
        </p:grpSpPr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36354200-7317-C2EE-44A6-F455ACC6DDF9}"/>
                </a:ext>
              </a:extLst>
            </p:cNvPr>
            <p:cNvSpPr/>
            <p:nvPr/>
          </p:nvSpPr>
          <p:spPr>
            <a:xfrm>
              <a:off x="4666071" y="5035626"/>
              <a:ext cx="6464272" cy="1104201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0" name="TextBox 22">
              <a:extLst>
                <a:ext uri="{FF2B5EF4-FFF2-40B4-BE49-F238E27FC236}">
                  <a16:creationId xmlns:a16="http://schemas.microsoft.com/office/drawing/2014/main" id="{D5DA2CF9-D837-CBBA-51E3-E9A68DE31B3A}"/>
                </a:ext>
              </a:extLst>
            </p:cNvPr>
            <p:cNvSpPr txBox="1"/>
            <p:nvPr/>
          </p:nvSpPr>
          <p:spPr>
            <a:xfrm>
              <a:off x="5181557" y="5119674"/>
              <a:ext cx="6145115" cy="7336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SAPORI (2023-ongoing)</a:t>
              </a: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48AC6FC8-FB9D-9C5B-B871-5D894EF61E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1698" y="5014193"/>
              <a:ext cx="1247607" cy="112179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1100" b="1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PAC</a:t>
              </a:r>
            </a:p>
          </p:txBody>
        </p:sp>
      </p:grpSp>
      <p:grpSp>
        <p:nvGrpSpPr>
          <p:cNvPr id="24" name="Group 20">
            <a:extLst>
              <a:ext uri="{FF2B5EF4-FFF2-40B4-BE49-F238E27FC236}">
                <a16:creationId xmlns:a16="http://schemas.microsoft.com/office/drawing/2014/main" id="{10FACBD5-63EF-295D-8CD1-4F79E79B015A}"/>
              </a:ext>
            </a:extLst>
          </p:cNvPr>
          <p:cNvGrpSpPr>
            <a:grpSpLocks noChangeAspect="1"/>
          </p:cNvGrpSpPr>
          <p:nvPr/>
        </p:nvGrpSpPr>
        <p:grpSpPr>
          <a:xfrm>
            <a:off x="366040" y="5737448"/>
            <a:ext cx="3854871" cy="613862"/>
            <a:chOff x="4061698" y="5014193"/>
            <a:chExt cx="7068645" cy="1125634"/>
          </a:xfrm>
        </p:grpSpPr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24DFB63A-8CB2-5D86-F001-1F02F29AE9D1}"/>
                </a:ext>
              </a:extLst>
            </p:cNvPr>
            <p:cNvSpPr/>
            <p:nvPr/>
          </p:nvSpPr>
          <p:spPr>
            <a:xfrm>
              <a:off x="4666071" y="5035626"/>
              <a:ext cx="6464272" cy="1104201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7" name="TextBox 22">
              <a:extLst>
                <a:ext uri="{FF2B5EF4-FFF2-40B4-BE49-F238E27FC236}">
                  <a16:creationId xmlns:a16="http://schemas.microsoft.com/office/drawing/2014/main" id="{7AF62CFD-041B-7803-A1D1-0DCB129ACEA3}"/>
                </a:ext>
              </a:extLst>
            </p:cNvPr>
            <p:cNvSpPr txBox="1"/>
            <p:nvPr/>
          </p:nvSpPr>
          <p:spPr>
            <a:xfrm>
              <a:off x="5101234" y="5174324"/>
              <a:ext cx="5834963" cy="7336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GeNESIS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(2023-ongoing)</a:t>
              </a: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84DE2CB-D6C5-EBCD-25F9-CE47173439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1698" y="5014193"/>
              <a:ext cx="1260150" cy="112179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1100" b="1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PAC</a:t>
              </a:r>
            </a:p>
          </p:txBody>
        </p:sp>
      </p:grpSp>
      <p:sp>
        <p:nvSpPr>
          <p:cNvPr id="39" name="Content Placeholder 10">
            <a:extLst>
              <a:ext uri="{FF2B5EF4-FFF2-40B4-BE49-F238E27FC236}">
                <a16:creationId xmlns:a16="http://schemas.microsoft.com/office/drawing/2014/main" id="{37C90A6D-9C04-A06C-BBB6-4B7EC01ADA04}"/>
              </a:ext>
            </a:extLst>
          </p:cNvPr>
          <p:cNvSpPr txBox="1">
            <a:spLocks/>
          </p:cNvSpPr>
          <p:nvPr/>
        </p:nvSpPr>
        <p:spPr>
          <a:xfrm>
            <a:off x="4412253" y="4400873"/>
            <a:ext cx="5535628" cy="597612"/>
          </a:xfrm>
          <a:prstGeom prst="rect">
            <a:avLst/>
          </a:prstGeom>
          <a:ln>
            <a:solidFill>
              <a:srgbClr val="0174A6"/>
            </a:solidFill>
          </a:ln>
        </p:spPr>
        <p:txBody>
          <a:bodyPr lIns="91440" tIns="45720" rIns="91440" bIns="45720" anchor="ctr">
            <a:normAutofit fontScale="85000" lnSpcReduction="20000"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 sz="1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Development and characterization of novel GaAs SAM-APD detectors with </a:t>
            </a:r>
            <a:r>
              <a:rPr lang="en-US" sz="1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PrOtons</a:t>
            </a:r>
            <a:r>
              <a:rPr lang="en-US" sz="1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and 𝜶-</a:t>
            </a:r>
            <a:r>
              <a:rPr lang="en-US" sz="1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paRtIcles</a:t>
            </a:r>
            <a:endParaRPr lang="en-US" sz="18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Content Placeholder 10">
            <a:extLst>
              <a:ext uri="{FF2B5EF4-FFF2-40B4-BE49-F238E27FC236}">
                <a16:creationId xmlns:a16="http://schemas.microsoft.com/office/drawing/2014/main" id="{829E3F1A-135B-9E81-D87E-3CB3D0EA735E}"/>
              </a:ext>
            </a:extLst>
          </p:cNvPr>
          <p:cNvSpPr txBox="1">
            <a:spLocks/>
          </p:cNvSpPr>
          <p:nvPr/>
        </p:nvSpPr>
        <p:spPr>
          <a:xfrm>
            <a:off x="4412253" y="5773282"/>
            <a:ext cx="5535628" cy="597612"/>
          </a:xfrm>
          <a:prstGeom prst="rect">
            <a:avLst/>
          </a:prstGeom>
          <a:ln>
            <a:solidFill>
              <a:srgbClr val="0174A6"/>
            </a:solidFill>
          </a:ln>
        </p:spPr>
        <p:txBody>
          <a:bodyPr lIns="91440" tIns="45720" rIns="91440" bIns="45720" anchor="ctr">
            <a:normAutofit fontScale="85000" lnSpcReduction="20000"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 sz="1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Germanium-based Novel single-photon Emitters for quantum </a:t>
            </a:r>
            <a:r>
              <a:rPr lang="en-US" sz="1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photonicS</a:t>
            </a:r>
            <a:r>
              <a:rPr lang="en-US" sz="1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using ion implantation and </a:t>
            </a:r>
            <a:r>
              <a:rPr lang="en-US" sz="1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ISotopic</a:t>
            </a:r>
            <a:r>
              <a:rPr lang="en-US" sz="1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control (Si, Ge)</a:t>
            </a:r>
          </a:p>
        </p:txBody>
      </p:sp>
      <p:pic>
        <p:nvPicPr>
          <p:cNvPr id="51" name="Immagine 50" descr="Immagine che contiene testo, schermata, porta, Rettangolo&#10;&#10;Descrizione generata automaticamente">
            <a:extLst>
              <a:ext uri="{FF2B5EF4-FFF2-40B4-BE49-F238E27FC236}">
                <a16:creationId xmlns:a16="http://schemas.microsoft.com/office/drawing/2014/main" id="{B15931B1-250E-CC41-9890-67E6614B41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1"/>
          <a:stretch/>
        </p:blipFill>
        <p:spPr>
          <a:xfrm>
            <a:off x="10330094" y="3076137"/>
            <a:ext cx="1515699" cy="884732"/>
          </a:xfrm>
          <a:prstGeom prst="rect">
            <a:avLst/>
          </a:prstGeom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BF5830D-2C28-4B22-D43B-CAC1F2AEB9EF}"/>
              </a:ext>
            </a:extLst>
          </p:cNvPr>
          <p:cNvSpPr txBox="1"/>
          <p:nvPr/>
        </p:nvSpPr>
        <p:spPr>
          <a:xfrm>
            <a:off x="6824982" y="1379048"/>
            <a:ext cx="327365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effectLst/>
              </a:rPr>
              <a:t>Photonics</a:t>
            </a:r>
            <a:r>
              <a:rPr lang="en-US" sz="800" dirty="0">
                <a:effectLst/>
              </a:rPr>
              <a:t> </a:t>
            </a:r>
            <a:r>
              <a:rPr lang="en-US" sz="800" b="1" dirty="0">
                <a:effectLst/>
              </a:rPr>
              <a:t>2024</a:t>
            </a:r>
            <a:r>
              <a:rPr lang="en-US" sz="800" dirty="0">
                <a:effectLst/>
              </a:rPr>
              <a:t>, </a:t>
            </a:r>
            <a:r>
              <a:rPr lang="en-US" sz="800" i="1" dirty="0">
                <a:effectLst/>
              </a:rPr>
              <a:t>11</a:t>
            </a:r>
            <a:r>
              <a:rPr lang="en-US" sz="800" dirty="0">
                <a:effectLst/>
              </a:rPr>
              <a:t>(2), 188; </a:t>
            </a:r>
            <a:r>
              <a:rPr lang="en-US" sz="800" dirty="0">
                <a:effectLst/>
                <a:hlinkClick r:id="rId4"/>
              </a:rPr>
              <a:t>https://doi.org/10.3390/photonics11020188</a:t>
            </a:r>
            <a:r>
              <a:rPr lang="en-US" sz="800" dirty="0">
                <a:effectLst/>
              </a:rPr>
              <a:t> </a:t>
            </a:r>
          </a:p>
          <a:p>
            <a:r>
              <a:rPr lang="it-IT" sz="800" i="1" dirty="0" err="1">
                <a:effectLst/>
              </a:rPr>
              <a:t>Appl</a:t>
            </a:r>
            <a:r>
              <a:rPr lang="it-IT" sz="800" i="1" dirty="0">
                <a:effectLst/>
              </a:rPr>
              <a:t>. Sci.</a:t>
            </a:r>
            <a:r>
              <a:rPr lang="it-IT" sz="800" dirty="0">
                <a:effectLst/>
              </a:rPr>
              <a:t> </a:t>
            </a:r>
            <a:r>
              <a:rPr lang="it-IT" sz="800" b="1" dirty="0">
                <a:effectLst/>
              </a:rPr>
              <a:t>2024</a:t>
            </a:r>
            <a:r>
              <a:rPr lang="it-IT" sz="800" dirty="0">
                <a:effectLst/>
              </a:rPr>
              <a:t>, </a:t>
            </a:r>
            <a:r>
              <a:rPr lang="it-IT" sz="800" i="1" dirty="0">
                <a:effectLst/>
              </a:rPr>
              <a:t>14</a:t>
            </a:r>
            <a:r>
              <a:rPr lang="it-IT" sz="800" dirty="0">
                <a:effectLst/>
              </a:rPr>
              <a:t>(1), 387; </a:t>
            </a:r>
            <a:r>
              <a:rPr lang="it-IT" sz="800" dirty="0">
                <a:effectLst/>
                <a:hlinkClick r:id="rId5"/>
              </a:rPr>
              <a:t>https://doi.org/10.3390/app14010387</a:t>
            </a:r>
            <a:r>
              <a:rPr lang="it-IT" sz="800" dirty="0">
                <a:effectLst/>
              </a:rPr>
              <a:t> </a:t>
            </a:r>
          </a:p>
          <a:p>
            <a:endParaRPr lang="it-IT" dirty="0"/>
          </a:p>
        </p:txBody>
      </p:sp>
      <p:pic>
        <p:nvPicPr>
          <p:cNvPr id="54" name="Immagine 53" descr="Immagine che contiene testo, schermata, collage, arte&#10;&#10;Descrizione generata automaticamente">
            <a:extLst>
              <a:ext uri="{FF2B5EF4-FFF2-40B4-BE49-F238E27FC236}">
                <a16:creationId xmlns:a16="http://schemas.microsoft.com/office/drawing/2014/main" id="{41071C19-04E1-88C7-3245-9B2D93340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777" y="557959"/>
            <a:ext cx="1375396" cy="1204337"/>
          </a:xfrm>
          <a:prstGeom prst="rect">
            <a:avLst/>
          </a:prstGeom>
        </p:spPr>
      </p:pic>
      <p:grpSp>
        <p:nvGrpSpPr>
          <p:cNvPr id="55" name="Gruppo 54">
            <a:extLst>
              <a:ext uri="{FF2B5EF4-FFF2-40B4-BE49-F238E27FC236}">
                <a16:creationId xmlns:a16="http://schemas.microsoft.com/office/drawing/2014/main" id="{07173BFF-ADB5-D801-49F4-6649BE4210A4}"/>
              </a:ext>
            </a:extLst>
          </p:cNvPr>
          <p:cNvGrpSpPr/>
          <p:nvPr/>
        </p:nvGrpSpPr>
        <p:grpSpPr>
          <a:xfrm>
            <a:off x="10516040" y="2042288"/>
            <a:ext cx="1143805" cy="861051"/>
            <a:chOff x="35496" y="699542"/>
            <a:chExt cx="5544616" cy="4392488"/>
          </a:xfrm>
        </p:grpSpPr>
        <p:pic>
          <p:nvPicPr>
            <p:cNvPr id="56" name="Picture 2" descr="Nanomaterials 11 02079 g003 550">
              <a:extLst>
                <a:ext uri="{FF2B5EF4-FFF2-40B4-BE49-F238E27FC236}">
                  <a16:creationId xmlns:a16="http://schemas.microsoft.com/office/drawing/2014/main" id="{F2216720-C1A9-8384-EE09-F63E9D4A3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3" y="4083918"/>
              <a:ext cx="2372613" cy="9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Nanomaterials 11 02079 g006 550">
              <a:extLst>
                <a:ext uri="{FF2B5EF4-FFF2-40B4-BE49-F238E27FC236}">
                  <a16:creationId xmlns:a16="http://schemas.microsoft.com/office/drawing/2014/main" id="{C8E5D6DB-73FC-CD70-63CE-1F675EC1C3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137"/>
            <a:stretch/>
          </p:blipFill>
          <p:spPr bwMode="auto">
            <a:xfrm>
              <a:off x="179512" y="843558"/>
              <a:ext cx="2091473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Nanomaterials 11 02079 g005 550">
              <a:extLst>
                <a:ext uri="{FF2B5EF4-FFF2-40B4-BE49-F238E27FC236}">
                  <a16:creationId xmlns:a16="http://schemas.microsoft.com/office/drawing/2014/main" id="{85A55501-118E-54A6-0C7E-F3055814D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643758"/>
              <a:ext cx="2370846" cy="125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 descr="Vertically Aligned Carbon Nanotubes as a Unique Material for Biomedical  Applications | ACS Applied Materials &amp; Interfaces">
              <a:extLst>
                <a:ext uri="{FF2B5EF4-FFF2-40B4-BE49-F238E27FC236}">
                  <a16:creationId xmlns:a16="http://schemas.microsoft.com/office/drawing/2014/main" id="{5599783F-65CD-8CAD-9AE1-86CE68C60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843558"/>
              <a:ext cx="2257425" cy="2028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6" descr="https://d3i71xaburhd42.cloudfront.net/06a5629dd199266c4e349bd3f243898a5cf8db36/2-Figure1-1.png">
              <a:extLst>
                <a:ext uri="{FF2B5EF4-FFF2-40B4-BE49-F238E27FC236}">
                  <a16:creationId xmlns:a16="http://schemas.microsoft.com/office/drawing/2014/main" id="{E01D2951-032D-63BA-E038-651FA4DCCD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57018" b="3835"/>
            <a:stretch/>
          </p:blipFill>
          <p:spPr bwMode="auto">
            <a:xfrm>
              <a:off x="2843808" y="3147814"/>
              <a:ext cx="2694536" cy="1532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A785CA69-81DC-D809-D252-0422822EDEF5}"/>
                </a:ext>
              </a:extLst>
            </p:cNvPr>
            <p:cNvSpPr/>
            <p:nvPr/>
          </p:nvSpPr>
          <p:spPr>
            <a:xfrm>
              <a:off x="35496" y="699542"/>
              <a:ext cx="5544616" cy="4392488"/>
            </a:xfrm>
            <a:prstGeom prst="rect">
              <a:avLst/>
            </a:prstGeom>
            <a:noFill/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Connettore 1 10">
              <a:extLst>
                <a:ext uri="{FF2B5EF4-FFF2-40B4-BE49-F238E27FC236}">
                  <a16:creationId xmlns:a16="http://schemas.microsoft.com/office/drawing/2014/main" id="{1409E1D8-EFA3-49D7-1DDB-95F20C54D72E}"/>
                </a:ext>
              </a:extLst>
            </p:cNvPr>
            <p:cNvCxnSpPr/>
            <p:nvPr/>
          </p:nvCxnSpPr>
          <p:spPr>
            <a:xfrm>
              <a:off x="2771800" y="915566"/>
              <a:ext cx="0" cy="396044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" name="Immagine 1023">
            <a:extLst>
              <a:ext uri="{FF2B5EF4-FFF2-40B4-BE49-F238E27FC236}">
                <a16:creationId xmlns:a16="http://schemas.microsoft.com/office/drawing/2014/main" id="{5A7FF7EB-3CF2-26A4-13E1-19E70EE453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011752" y="4078759"/>
            <a:ext cx="1810564" cy="1350164"/>
          </a:xfrm>
          <a:prstGeom prst="rect">
            <a:avLst/>
          </a:prstGeom>
        </p:spPr>
      </p:pic>
      <p:pic>
        <p:nvPicPr>
          <p:cNvPr id="41" name="Immagine 1">
            <a:extLst>
              <a:ext uri="{FF2B5EF4-FFF2-40B4-BE49-F238E27FC236}">
                <a16:creationId xmlns:a16="http://schemas.microsoft.com/office/drawing/2014/main" id="{FFC39D03-EE24-D92F-0E2D-F6464CB781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4865"/>
          <a:stretch/>
        </p:blipFill>
        <p:spPr>
          <a:xfrm>
            <a:off x="11259180" y="4467019"/>
            <a:ext cx="897253" cy="884732"/>
          </a:xfrm>
          <a:prstGeom prst="rect">
            <a:avLst/>
          </a:prstGeom>
        </p:spPr>
      </p:pic>
      <p:pic>
        <p:nvPicPr>
          <p:cNvPr id="1027" name="Immagine 1026">
            <a:extLst>
              <a:ext uri="{FF2B5EF4-FFF2-40B4-BE49-F238E27FC236}">
                <a16:creationId xmlns:a16="http://schemas.microsoft.com/office/drawing/2014/main" id="{E440E413-0789-8C0B-DA9B-30C1F67EB67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29519"/>
          <a:stretch/>
        </p:blipFill>
        <p:spPr>
          <a:xfrm>
            <a:off x="11006145" y="1218000"/>
            <a:ext cx="1094610" cy="385660"/>
          </a:xfrm>
          <a:prstGeom prst="rect">
            <a:avLst/>
          </a:prstGeom>
        </p:spPr>
      </p:pic>
      <p:pic>
        <p:nvPicPr>
          <p:cNvPr id="1031" name="Immagine 1030">
            <a:extLst>
              <a:ext uri="{FF2B5EF4-FFF2-40B4-BE49-F238E27FC236}">
                <a16:creationId xmlns:a16="http://schemas.microsoft.com/office/drawing/2014/main" id="{070C1FD9-2693-E0A2-B7D9-7F7D6B140C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45749" y="5640000"/>
            <a:ext cx="825080" cy="10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78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F2D4E-D225-72A7-C1C2-ECE87E68A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15">
            <a:extLst>
              <a:ext uri="{FF2B5EF4-FFF2-40B4-BE49-F238E27FC236}">
                <a16:creationId xmlns:a16="http://schemas.microsoft.com/office/drawing/2014/main" id="{1B313FA8-2399-53E1-A559-9336D856F03C}"/>
              </a:ext>
            </a:extLst>
          </p:cNvPr>
          <p:cNvSpPr/>
          <p:nvPr/>
        </p:nvSpPr>
        <p:spPr>
          <a:xfrm>
            <a:off x="1517982" y="3836039"/>
            <a:ext cx="147049" cy="1322868"/>
          </a:xfrm>
          <a:prstGeom prst="triangl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0AA8AC3B-F7DD-FF05-F4D1-C29432CDA291}"/>
              </a:ext>
            </a:extLst>
          </p:cNvPr>
          <p:cNvSpPr txBox="1">
            <a:spLocks/>
          </p:cNvSpPr>
          <p:nvPr/>
        </p:nvSpPr>
        <p:spPr>
          <a:xfrm>
            <a:off x="2464747" y="19529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 @LNL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7EE906E6-7880-D53B-4986-5450993A84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Immagine 11" descr="Immagine che contiene lavandino, interno, macchina, ingegneria&#10;&#10;Descrizione generata automaticamente">
            <a:extLst>
              <a:ext uri="{FF2B5EF4-FFF2-40B4-BE49-F238E27FC236}">
                <a16:creationId xmlns:a16="http://schemas.microsoft.com/office/drawing/2014/main" id="{B0A23795-5D42-3137-745B-6FDCC8470E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1" t="18270"/>
          <a:stretch/>
        </p:blipFill>
        <p:spPr>
          <a:xfrm>
            <a:off x="6248400" y="1192041"/>
            <a:ext cx="3208956" cy="16210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2">
            <a:extLst>
              <a:ext uri="{FF2B5EF4-FFF2-40B4-BE49-F238E27FC236}">
                <a16:creationId xmlns:a16="http://schemas.microsoft.com/office/drawing/2014/main" id="{70C08025-DCCC-DF57-0C40-B2F34D7B2FD3}"/>
              </a:ext>
            </a:extLst>
          </p:cNvPr>
          <p:cNvGrpSpPr/>
          <p:nvPr/>
        </p:nvGrpSpPr>
        <p:grpSpPr>
          <a:xfrm>
            <a:off x="-83012" y="1891695"/>
            <a:ext cx="3066894" cy="4911606"/>
            <a:chOff x="795416" y="131313"/>
            <a:chExt cx="3710881" cy="5975268"/>
          </a:xfrm>
        </p:grpSpPr>
        <p:sp>
          <p:nvSpPr>
            <p:cNvPr id="20" name="Cube 13">
              <a:extLst>
                <a:ext uri="{FF2B5EF4-FFF2-40B4-BE49-F238E27FC236}">
                  <a16:creationId xmlns:a16="http://schemas.microsoft.com/office/drawing/2014/main" id="{20B0D89C-BB0D-F721-519C-0856C0B860A1}"/>
                </a:ext>
              </a:extLst>
            </p:cNvPr>
            <p:cNvSpPr/>
            <p:nvPr/>
          </p:nvSpPr>
          <p:spPr>
            <a:xfrm>
              <a:off x="2207634" y="4762720"/>
              <a:ext cx="1257300" cy="1118817"/>
            </a:xfrm>
            <a:prstGeom prst="cub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E5123D73-46A4-5C9B-DC8A-EF97022C4D97}"/>
                </a:ext>
              </a:extLst>
            </p:cNvPr>
            <p:cNvSpPr/>
            <p:nvPr/>
          </p:nvSpPr>
          <p:spPr>
            <a:xfrm>
              <a:off x="2721320" y="445850"/>
              <a:ext cx="199906" cy="2394458"/>
            </a:xfrm>
            <a:prstGeom prst="triangl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3" name="Isosceles Triangle 16">
              <a:extLst>
                <a:ext uri="{FF2B5EF4-FFF2-40B4-BE49-F238E27FC236}">
                  <a16:creationId xmlns:a16="http://schemas.microsoft.com/office/drawing/2014/main" id="{E105A5E8-ED92-A4F8-79C0-4B3E3FAC3012}"/>
                </a:ext>
              </a:extLst>
            </p:cNvPr>
            <p:cNvSpPr/>
            <p:nvPr/>
          </p:nvSpPr>
          <p:spPr>
            <a:xfrm rot="10800000">
              <a:off x="2773308" y="4361836"/>
              <a:ext cx="87364" cy="475218"/>
            </a:xfrm>
            <a:prstGeom prst="triangle">
              <a:avLst>
                <a:gd name="adj" fmla="val 46020"/>
              </a:avLst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4" name="Straight Connector 17">
              <a:extLst>
                <a:ext uri="{FF2B5EF4-FFF2-40B4-BE49-F238E27FC236}">
                  <a16:creationId xmlns:a16="http://schemas.microsoft.com/office/drawing/2014/main" id="{3D9F476F-6F44-13EE-3E88-7DC227E34D94}"/>
                </a:ext>
              </a:extLst>
            </p:cNvPr>
            <p:cNvCxnSpPr/>
            <p:nvPr/>
          </p:nvCxnSpPr>
          <p:spPr>
            <a:xfrm>
              <a:off x="2718114" y="4819282"/>
              <a:ext cx="3887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9">
              <a:extLst>
                <a:ext uri="{FF2B5EF4-FFF2-40B4-BE49-F238E27FC236}">
                  <a16:creationId xmlns:a16="http://schemas.microsoft.com/office/drawing/2014/main" id="{E0B03BA0-978C-F839-7513-16B8B722691C}"/>
                </a:ext>
              </a:extLst>
            </p:cNvPr>
            <p:cNvCxnSpPr/>
            <p:nvPr/>
          </p:nvCxnSpPr>
          <p:spPr>
            <a:xfrm>
              <a:off x="2659352" y="4910384"/>
              <a:ext cx="3887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">
              <a:extLst>
                <a:ext uri="{FF2B5EF4-FFF2-40B4-BE49-F238E27FC236}">
                  <a16:creationId xmlns:a16="http://schemas.microsoft.com/office/drawing/2014/main" id="{A68AA36F-8B7C-2500-3E87-8CE356B95208}"/>
                </a:ext>
              </a:extLst>
            </p:cNvPr>
            <p:cNvCxnSpPr/>
            <p:nvPr/>
          </p:nvCxnSpPr>
          <p:spPr>
            <a:xfrm>
              <a:off x="2695585" y="4852417"/>
              <a:ext cx="3887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">
              <a:extLst>
                <a:ext uri="{FF2B5EF4-FFF2-40B4-BE49-F238E27FC236}">
                  <a16:creationId xmlns:a16="http://schemas.microsoft.com/office/drawing/2014/main" id="{711E6A5F-3460-2EB1-A207-6764F6A81AF4}"/>
                </a:ext>
              </a:extLst>
            </p:cNvPr>
            <p:cNvCxnSpPr/>
            <p:nvPr/>
          </p:nvCxnSpPr>
          <p:spPr>
            <a:xfrm>
              <a:off x="2681008" y="4885552"/>
              <a:ext cx="3887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2">
              <a:extLst>
                <a:ext uri="{FF2B5EF4-FFF2-40B4-BE49-F238E27FC236}">
                  <a16:creationId xmlns:a16="http://schemas.microsoft.com/office/drawing/2014/main" id="{1D472520-C922-6EDE-D3A7-23F9A2396DD0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9" y="4762720"/>
              <a:ext cx="0" cy="10858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3">
              <a:extLst>
                <a:ext uri="{FF2B5EF4-FFF2-40B4-BE49-F238E27FC236}">
                  <a16:creationId xmlns:a16="http://schemas.microsoft.com/office/drawing/2014/main" id="{54752552-380B-02B8-C40C-2C70AFEE860C}"/>
                </a:ext>
              </a:extLst>
            </p:cNvPr>
            <p:cNvCxnSpPr/>
            <p:nvPr/>
          </p:nvCxnSpPr>
          <p:spPr>
            <a:xfrm>
              <a:off x="2641917" y="4942498"/>
              <a:ext cx="3887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4">
              <a:extLst>
                <a:ext uri="{FF2B5EF4-FFF2-40B4-BE49-F238E27FC236}">
                  <a16:creationId xmlns:a16="http://schemas.microsoft.com/office/drawing/2014/main" id="{C104D832-495D-1624-A536-E18E53DD3B66}"/>
                </a:ext>
              </a:extLst>
            </p:cNvPr>
            <p:cNvCxnSpPr/>
            <p:nvPr/>
          </p:nvCxnSpPr>
          <p:spPr>
            <a:xfrm>
              <a:off x="2619388" y="4975633"/>
              <a:ext cx="3887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29">
              <a:extLst>
                <a:ext uri="{FF2B5EF4-FFF2-40B4-BE49-F238E27FC236}">
                  <a16:creationId xmlns:a16="http://schemas.microsoft.com/office/drawing/2014/main" id="{6BAB406C-E081-4954-D91C-10594546500C}"/>
                </a:ext>
              </a:extLst>
            </p:cNvPr>
            <p:cNvSpPr txBox="1"/>
            <p:nvPr/>
          </p:nvSpPr>
          <p:spPr>
            <a:xfrm>
              <a:off x="2157816" y="4593566"/>
              <a:ext cx="4228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/>
                <a:t>Y</a:t>
              </a:r>
            </a:p>
          </p:txBody>
        </p:sp>
        <p:sp>
          <p:nvSpPr>
            <p:cNvPr id="40" name="TextBox 30">
              <a:extLst>
                <a:ext uri="{FF2B5EF4-FFF2-40B4-BE49-F238E27FC236}">
                  <a16:creationId xmlns:a16="http://schemas.microsoft.com/office/drawing/2014/main" id="{D9D27B8A-CA23-775F-9336-DD73C3974E86}"/>
                </a:ext>
              </a:extLst>
            </p:cNvPr>
            <p:cNvSpPr txBox="1"/>
            <p:nvPr/>
          </p:nvSpPr>
          <p:spPr>
            <a:xfrm>
              <a:off x="2909211" y="4462421"/>
              <a:ext cx="4228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/>
                <a:t>X</a:t>
              </a:r>
            </a:p>
          </p:txBody>
        </p:sp>
        <p:grpSp>
          <p:nvGrpSpPr>
            <p:cNvPr id="46" name="Group 31">
              <a:extLst>
                <a:ext uri="{FF2B5EF4-FFF2-40B4-BE49-F238E27FC236}">
                  <a16:creationId xmlns:a16="http://schemas.microsoft.com/office/drawing/2014/main" id="{932F8461-8D78-CCF0-A84E-08B2C3A34C40}"/>
                </a:ext>
              </a:extLst>
            </p:cNvPr>
            <p:cNvGrpSpPr/>
            <p:nvPr/>
          </p:nvGrpSpPr>
          <p:grpSpPr>
            <a:xfrm>
              <a:off x="2555357" y="4965651"/>
              <a:ext cx="687993" cy="1140930"/>
              <a:chOff x="4028054" y="5022162"/>
              <a:chExt cx="687993" cy="1140930"/>
            </a:xfrm>
          </p:grpSpPr>
          <p:sp>
            <p:nvSpPr>
              <p:cNvPr id="2115" name="TextBox 52">
                <a:extLst>
                  <a:ext uri="{FF2B5EF4-FFF2-40B4-BE49-F238E27FC236}">
                    <a16:creationId xmlns:a16="http://schemas.microsoft.com/office/drawing/2014/main" id="{031269C6-F0D2-0746-6088-42013D4CABE2}"/>
                  </a:ext>
                </a:extLst>
              </p:cNvPr>
              <p:cNvSpPr txBox="1"/>
              <p:nvPr/>
            </p:nvSpPr>
            <p:spPr>
              <a:xfrm>
                <a:off x="4033103" y="5345845"/>
                <a:ext cx="682944" cy="44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+ -</a:t>
                </a:r>
              </a:p>
            </p:txBody>
          </p:sp>
          <p:sp>
            <p:nvSpPr>
              <p:cNvPr id="2116" name="TextBox 53">
                <a:extLst>
                  <a:ext uri="{FF2B5EF4-FFF2-40B4-BE49-F238E27FC236}">
                    <a16:creationId xmlns:a16="http://schemas.microsoft.com/office/drawing/2014/main" id="{61B05C2B-975F-48D4-C57C-4E2179351D04}"/>
                  </a:ext>
                </a:extLst>
              </p:cNvPr>
              <p:cNvSpPr txBox="1"/>
              <p:nvPr/>
            </p:nvSpPr>
            <p:spPr>
              <a:xfrm>
                <a:off x="4028054" y="5179850"/>
                <a:ext cx="616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+ -</a:t>
                </a:r>
              </a:p>
            </p:txBody>
          </p:sp>
          <p:sp>
            <p:nvSpPr>
              <p:cNvPr id="2117" name="TextBox 54">
                <a:extLst>
                  <a:ext uri="{FF2B5EF4-FFF2-40B4-BE49-F238E27FC236}">
                    <a16:creationId xmlns:a16="http://schemas.microsoft.com/office/drawing/2014/main" id="{83B8C61F-F7E6-BC6D-860B-784C7AC40DB7}"/>
                  </a:ext>
                </a:extLst>
              </p:cNvPr>
              <p:cNvSpPr txBox="1"/>
              <p:nvPr/>
            </p:nvSpPr>
            <p:spPr>
              <a:xfrm>
                <a:off x="4034014" y="5022162"/>
                <a:ext cx="616937" cy="44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+ -</a:t>
                </a:r>
              </a:p>
            </p:txBody>
          </p:sp>
          <p:sp>
            <p:nvSpPr>
              <p:cNvPr id="2119" name="TextBox 56">
                <a:extLst>
                  <a:ext uri="{FF2B5EF4-FFF2-40B4-BE49-F238E27FC236}">
                    <a16:creationId xmlns:a16="http://schemas.microsoft.com/office/drawing/2014/main" id="{63B42E4D-160E-FD31-8D98-EDAE6552EA55}"/>
                  </a:ext>
                </a:extLst>
              </p:cNvPr>
              <p:cNvSpPr txBox="1"/>
              <p:nvPr/>
            </p:nvSpPr>
            <p:spPr>
              <a:xfrm>
                <a:off x="4028054" y="5492721"/>
                <a:ext cx="616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+ -</a:t>
                </a:r>
              </a:p>
            </p:txBody>
          </p:sp>
          <p:sp>
            <p:nvSpPr>
              <p:cNvPr id="2121" name="TextBox 57">
                <a:extLst>
                  <a:ext uri="{FF2B5EF4-FFF2-40B4-BE49-F238E27FC236}">
                    <a16:creationId xmlns:a16="http://schemas.microsoft.com/office/drawing/2014/main" id="{24570249-BBE1-C7E6-F6AF-BA7C4A911158}"/>
                  </a:ext>
                </a:extLst>
              </p:cNvPr>
              <p:cNvSpPr txBox="1"/>
              <p:nvPr/>
            </p:nvSpPr>
            <p:spPr>
              <a:xfrm>
                <a:off x="4197602" y="5793760"/>
                <a:ext cx="447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</p:grpSp>
        <p:grpSp>
          <p:nvGrpSpPr>
            <p:cNvPr id="47" name="Group 32">
              <a:extLst>
                <a:ext uri="{FF2B5EF4-FFF2-40B4-BE49-F238E27FC236}">
                  <a16:creationId xmlns:a16="http://schemas.microsoft.com/office/drawing/2014/main" id="{ADF55E37-C257-F7B6-D63A-32909881FA83}"/>
                </a:ext>
              </a:extLst>
            </p:cNvPr>
            <p:cNvGrpSpPr/>
            <p:nvPr/>
          </p:nvGrpSpPr>
          <p:grpSpPr>
            <a:xfrm>
              <a:off x="2431471" y="2828665"/>
              <a:ext cx="790575" cy="1377"/>
              <a:chOff x="2422042" y="2887117"/>
              <a:chExt cx="790575" cy="1377"/>
            </a:xfrm>
          </p:grpSpPr>
          <p:cxnSp>
            <p:nvCxnSpPr>
              <p:cNvPr id="2113" name="Straight Connector 50">
                <a:extLst>
                  <a:ext uri="{FF2B5EF4-FFF2-40B4-BE49-F238E27FC236}">
                    <a16:creationId xmlns:a16="http://schemas.microsoft.com/office/drawing/2014/main" id="{2DDBCC33-0D41-A6F8-8B6C-9908774963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22042" y="2887117"/>
                <a:ext cx="321267" cy="0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4" name="Straight Connector 51">
                <a:extLst>
                  <a:ext uri="{FF2B5EF4-FFF2-40B4-BE49-F238E27FC236}">
                    <a16:creationId xmlns:a16="http://schemas.microsoft.com/office/drawing/2014/main" id="{935FAAFA-CEF9-FE31-5DF2-C798AE0305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6283" y="2888494"/>
                <a:ext cx="346334" cy="0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33">
              <a:extLst>
                <a:ext uri="{FF2B5EF4-FFF2-40B4-BE49-F238E27FC236}">
                  <a16:creationId xmlns:a16="http://schemas.microsoft.com/office/drawing/2014/main" id="{225E9C31-C014-E3A7-6BA8-E24AA3140194}"/>
                </a:ext>
              </a:extLst>
            </p:cNvPr>
            <p:cNvGrpSpPr/>
            <p:nvPr/>
          </p:nvGrpSpPr>
          <p:grpSpPr>
            <a:xfrm>
              <a:off x="2486038" y="883422"/>
              <a:ext cx="671740" cy="2843"/>
              <a:chOff x="2486038" y="883422"/>
              <a:chExt cx="671740" cy="2843"/>
            </a:xfrm>
          </p:grpSpPr>
          <p:cxnSp>
            <p:nvCxnSpPr>
              <p:cNvPr id="63" name="Straight Connector 48">
                <a:extLst>
                  <a:ext uri="{FF2B5EF4-FFF2-40B4-BE49-F238E27FC236}">
                    <a16:creationId xmlns:a16="http://schemas.microsoft.com/office/drawing/2014/main" id="{E8B2C85E-5C3F-BAEC-BE3A-A8A1EBA20D32}"/>
                  </a:ext>
                </a:extLst>
              </p:cNvPr>
              <p:cNvCxnSpPr/>
              <p:nvPr/>
            </p:nvCxnSpPr>
            <p:spPr>
              <a:xfrm>
                <a:off x="2891078" y="883422"/>
                <a:ext cx="266700" cy="0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2" name="Straight Connector 49">
                <a:extLst>
                  <a:ext uri="{FF2B5EF4-FFF2-40B4-BE49-F238E27FC236}">
                    <a16:creationId xmlns:a16="http://schemas.microsoft.com/office/drawing/2014/main" id="{F79F9DB0-92B9-2264-CC74-571A89F05CB8}"/>
                  </a:ext>
                </a:extLst>
              </p:cNvPr>
              <p:cNvCxnSpPr/>
              <p:nvPr/>
            </p:nvCxnSpPr>
            <p:spPr>
              <a:xfrm>
                <a:off x="2486038" y="886265"/>
                <a:ext cx="266700" cy="0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34">
              <a:extLst>
                <a:ext uri="{FF2B5EF4-FFF2-40B4-BE49-F238E27FC236}">
                  <a16:creationId xmlns:a16="http://schemas.microsoft.com/office/drawing/2014/main" id="{CDAD3828-775C-A3AE-671F-F2359E8A394E}"/>
                </a:ext>
              </a:extLst>
            </p:cNvPr>
            <p:cNvGrpSpPr/>
            <p:nvPr/>
          </p:nvGrpSpPr>
          <p:grpSpPr>
            <a:xfrm>
              <a:off x="2300712" y="3086286"/>
              <a:ext cx="871859" cy="1284169"/>
              <a:chOff x="2300712" y="3086286"/>
              <a:chExt cx="871859" cy="1284169"/>
            </a:xfrm>
          </p:grpSpPr>
          <p:sp>
            <p:nvSpPr>
              <p:cNvPr id="56" name="Rectangle 41">
                <a:extLst>
                  <a:ext uri="{FF2B5EF4-FFF2-40B4-BE49-F238E27FC236}">
                    <a16:creationId xmlns:a16="http://schemas.microsoft.com/office/drawing/2014/main" id="{0825B98E-2FC7-0489-3150-C16EF9AE44E3}"/>
                  </a:ext>
                </a:extLst>
              </p:cNvPr>
              <p:cNvSpPr/>
              <p:nvPr/>
            </p:nvSpPr>
            <p:spPr>
              <a:xfrm>
                <a:off x="2463145" y="3380077"/>
                <a:ext cx="709426" cy="25366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A</a:t>
                </a:r>
              </a:p>
            </p:txBody>
          </p:sp>
          <p:sp>
            <p:nvSpPr>
              <p:cNvPr id="57" name="Rectangle 42">
                <a:extLst>
                  <a:ext uri="{FF2B5EF4-FFF2-40B4-BE49-F238E27FC236}">
                    <a16:creationId xmlns:a16="http://schemas.microsoft.com/office/drawing/2014/main" id="{0E57260C-74E7-F36A-3074-F9E0518CAC4E}"/>
                  </a:ext>
                </a:extLst>
              </p:cNvPr>
              <p:cNvSpPr/>
              <p:nvPr/>
            </p:nvSpPr>
            <p:spPr>
              <a:xfrm>
                <a:off x="2463145" y="3755003"/>
                <a:ext cx="709426" cy="25366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B</a:t>
                </a:r>
              </a:p>
            </p:txBody>
          </p:sp>
          <p:sp>
            <p:nvSpPr>
              <p:cNvPr id="58" name="Rectangle 43">
                <a:extLst>
                  <a:ext uri="{FF2B5EF4-FFF2-40B4-BE49-F238E27FC236}">
                    <a16:creationId xmlns:a16="http://schemas.microsoft.com/office/drawing/2014/main" id="{B85119AB-BD06-7964-59DE-A47422897996}"/>
                  </a:ext>
                </a:extLst>
              </p:cNvPr>
              <p:cNvSpPr/>
              <p:nvPr/>
            </p:nvSpPr>
            <p:spPr>
              <a:xfrm>
                <a:off x="2463145" y="4116786"/>
                <a:ext cx="709426" cy="25366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A</a:t>
                </a:r>
              </a:p>
            </p:txBody>
          </p:sp>
          <p:sp>
            <p:nvSpPr>
              <p:cNvPr id="59" name="Rectangle 44">
                <a:extLst>
                  <a:ext uri="{FF2B5EF4-FFF2-40B4-BE49-F238E27FC236}">
                    <a16:creationId xmlns:a16="http://schemas.microsoft.com/office/drawing/2014/main" id="{AA66CFA4-7E7B-2D4B-DC3F-291B23D0C1E2}"/>
                  </a:ext>
                </a:extLst>
              </p:cNvPr>
              <p:cNvSpPr/>
              <p:nvPr/>
            </p:nvSpPr>
            <p:spPr>
              <a:xfrm>
                <a:off x="2591245" y="3086286"/>
                <a:ext cx="453225" cy="23316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cxnSp>
            <p:nvCxnSpPr>
              <p:cNvPr id="60" name="Straight Connector 45">
                <a:extLst>
                  <a:ext uri="{FF2B5EF4-FFF2-40B4-BE49-F238E27FC236}">
                    <a16:creationId xmlns:a16="http://schemas.microsoft.com/office/drawing/2014/main" id="{CF49142D-3C30-F79A-59F8-E71A2EB388C4}"/>
                  </a:ext>
                </a:extLst>
              </p:cNvPr>
              <p:cNvCxnSpPr>
                <a:cxnSpLocks/>
                <a:stCxn id="56" idx="1"/>
              </p:cNvCxnSpPr>
              <p:nvPr/>
            </p:nvCxnSpPr>
            <p:spPr>
              <a:xfrm flipH="1">
                <a:off x="2302004" y="3506912"/>
                <a:ext cx="16114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46">
                <a:extLst>
                  <a:ext uri="{FF2B5EF4-FFF2-40B4-BE49-F238E27FC236}">
                    <a16:creationId xmlns:a16="http://schemas.microsoft.com/office/drawing/2014/main" id="{0168CA46-E9DD-EAE7-588D-4A7FB8F25A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0712" y="3506912"/>
                <a:ext cx="0" cy="3912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47">
                <a:extLst>
                  <a:ext uri="{FF2B5EF4-FFF2-40B4-BE49-F238E27FC236}">
                    <a16:creationId xmlns:a16="http://schemas.microsoft.com/office/drawing/2014/main" id="{A5610CDF-8881-9C28-B2D6-DBA86C451F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01570" y="3880838"/>
                <a:ext cx="16114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35">
              <a:extLst>
                <a:ext uri="{FF2B5EF4-FFF2-40B4-BE49-F238E27FC236}">
                  <a16:creationId xmlns:a16="http://schemas.microsoft.com/office/drawing/2014/main" id="{3FFB2FCC-0023-D354-F176-12D3882C4752}"/>
                </a:ext>
              </a:extLst>
            </p:cNvPr>
            <p:cNvSpPr txBox="1"/>
            <p:nvPr/>
          </p:nvSpPr>
          <p:spPr>
            <a:xfrm>
              <a:off x="2465855" y="131313"/>
              <a:ext cx="777496" cy="411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/>
                <a:t>IONS</a:t>
              </a:r>
            </a:p>
          </p:txBody>
        </p:sp>
        <p:sp>
          <p:nvSpPr>
            <p:cNvPr id="51" name="TextBox 36">
              <a:extLst>
                <a:ext uri="{FF2B5EF4-FFF2-40B4-BE49-F238E27FC236}">
                  <a16:creationId xmlns:a16="http://schemas.microsoft.com/office/drawing/2014/main" id="{05686289-40CD-2872-29CD-1F4495926F8C}"/>
                </a:ext>
              </a:extLst>
            </p:cNvPr>
            <p:cNvSpPr txBox="1"/>
            <p:nvPr/>
          </p:nvSpPr>
          <p:spPr>
            <a:xfrm>
              <a:off x="1735267" y="2996931"/>
              <a:ext cx="882618" cy="411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/>
                <a:t>SCAN</a:t>
              </a:r>
            </a:p>
          </p:txBody>
        </p:sp>
        <p:sp>
          <p:nvSpPr>
            <p:cNvPr id="52" name="TextBox 37">
              <a:extLst>
                <a:ext uri="{FF2B5EF4-FFF2-40B4-BE49-F238E27FC236}">
                  <a16:creationId xmlns:a16="http://schemas.microsoft.com/office/drawing/2014/main" id="{3D4160BE-7E18-D048-6DCD-FC52A3D85341}"/>
                </a:ext>
              </a:extLst>
            </p:cNvPr>
            <p:cNvSpPr txBox="1"/>
            <p:nvPr/>
          </p:nvSpPr>
          <p:spPr>
            <a:xfrm>
              <a:off x="3184061" y="3613460"/>
              <a:ext cx="1322236" cy="673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/>
                <a:t>‘</a:t>
              </a:r>
              <a:r>
                <a:rPr lang="it-IT" sz="1400" b="1" dirty="0"/>
                <a:t>Oxford’ </a:t>
              </a:r>
              <a:r>
                <a:rPr lang="it-IT" sz="1400" b="1" dirty="0" err="1"/>
                <a:t>Triplet</a:t>
              </a:r>
              <a:endParaRPr lang="it-IT" sz="1600" b="1" dirty="0"/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id="{E28D67F1-E4D4-C4B9-D2FF-7AFE8B8290AB}"/>
                </a:ext>
              </a:extLst>
            </p:cNvPr>
            <p:cNvSpPr txBox="1"/>
            <p:nvPr/>
          </p:nvSpPr>
          <p:spPr>
            <a:xfrm>
              <a:off x="1429109" y="5203783"/>
              <a:ext cx="952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/>
                <a:t>DUT</a:t>
              </a:r>
            </a:p>
          </p:txBody>
        </p:sp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E39D58C6-D00D-2E05-1598-F9A44AD18B76}"/>
                </a:ext>
              </a:extLst>
            </p:cNvPr>
            <p:cNvSpPr txBox="1"/>
            <p:nvPr/>
          </p:nvSpPr>
          <p:spPr>
            <a:xfrm>
              <a:off x="1261976" y="668876"/>
              <a:ext cx="1260476" cy="374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/>
                <a:t>Object </a:t>
              </a:r>
              <a:r>
                <a:rPr lang="it-IT" sz="1400" b="1" dirty="0" err="1"/>
                <a:t>slits</a:t>
              </a:r>
              <a:endParaRPr lang="it-IT" sz="1400" b="1" dirty="0"/>
            </a:p>
          </p:txBody>
        </p:sp>
        <p:sp>
          <p:nvSpPr>
            <p:cNvPr id="55" name="TextBox 40">
              <a:extLst>
                <a:ext uri="{FF2B5EF4-FFF2-40B4-BE49-F238E27FC236}">
                  <a16:creationId xmlns:a16="http://schemas.microsoft.com/office/drawing/2014/main" id="{80FAEDA1-84FC-92C1-9F44-DA3D861760BA}"/>
                </a:ext>
              </a:extLst>
            </p:cNvPr>
            <p:cNvSpPr txBox="1"/>
            <p:nvPr/>
          </p:nvSpPr>
          <p:spPr>
            <a:xfrm>
              <a:off x="795416" y="2588810"/>
              <a:ext cx="1666013" cy="374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/>
                <a:t>Collimation</a:t>
              </a:r>
              <a:r>
                <a:rPr lang="it-IT" sz="1400" b="1" dirty="0"/>
                <a:t> </a:t>
              </a:r>
              <a:r>
                <a:rPr lang="it-IT" sz="1400" b="1" dirty="0" err="1"/>
                <a:t>slits</a:t>
              </a:r>
              <a:endParaRPr lang="it-IT" sz="1400" b="1" dirty="0"/>
            </a:p>
          </p:txBody>
        </p:sp>
      </p:grpSp>
      <p:grpSp>
        <p:nvGrpSpPr>
          <p:cNvPr id="2122" name="Group 1">
            <a:extLst>
              <a:ext uri="{FF2B5EF4-FFF2-40B4-BE49-F238E27FC236}">
                <a16:creationId xmlns:a16="http://schemas.microsoft.com/office/drawing/2014/main" id="{F2E79808-58F9-37C3-DDE8-31505369FD4B}"/>
              </a:ext>
            </a:extLst>
          </p:cNvPr>
          <p:cNvGrpSpPr/>
          <p:nvPr/>
        </p:nvGrpSpPr>
        <p:grpSpPr>
          <a:xfrm>
            <a:off x="9492342" y="864894"/>
            <a:ext cx="2645635" cy="2331773"/>
            <a:chOff x="178241" y="1695999"/>
            <a:chExt cx="4177857" cy="4080466"/>
          </a:xfrm>
        </p:grpSpPr>
        <p:pic>
          <p:nvPicPr>
            <p:cNvPr id="2123" name="Immagine 2122">
              <a:extLst>
                <a:ext uri="{FF2B5EF4-FFF2-40B4-BE49-F238E27FC236}">
                  <a16:creationId xmlns:a16="http://schemas.microsoft.com/office/drawing/2014/main" id="{8045DFAF-3E37-2487-B802-D1D7DF1DF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833" t="18519" r="25500" b="9778"/>
            <a:stretch/>
          </p:blipFill>
          <p:spPr>
            <a:xfrm>
              <a:off x="178241" y="1871605"/>
              <a:ext cx="3985290" cy="3904860"/>
            </a:xfrm>
            <a:prstGeom prst="rect">
              <a:avLst/>
            </a:prstGeom>
          </p:spPr>
        </p:pic>
        <p:sp>
          <p:nvSpPr>
            <p:cNvPr id="2124" name="Rettangolo 39">
              <a:extLst>
                <a:ext uri="{FF2B5EF4-FFF2-40B4-BE49-F238E27FC236}">
                  <a16:creationId xmlns:a16="http://schemas.microsoft.com/office/drawing/2014/main" id="{DF55A913-6C64-20E1-DEB8-EEB3687168B3}"/>
                </a:ext>
              </a:extLst>
            </p:cNvPr>
            <p:cNvSpPr/>
            <p:nvPr/>
          </p:nvSpPr>
          <p:spPr>
            <a:xfrm>
              <a:off x="2403048" y="4073342"/>
              <a:ext cx="1701815" cy="807887"/>
            </a:xfrm>
            <a:prstGeom prst="rect">
              <a:avLst/>
            </a:prstGeom>
            <a:solidFill>
              <a:schemeClr val="bg1"/>
            </a:solidFill>
            <a:ln w="41275" cap="rnd">
              <a:solidFill>
                <a:srgbClr val="FF0000"/>
              </a:solidFill>
              <a:beve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800" dirty="0">
                  <a:solidFill>
                    <a:schemeClr val="tx2">
                      <a:lumMod val="75000"/>
                    </a:schemeClr>
                  </a:solidFill>
                </a:rPr>
                <a:t>Sub-</a:t>
              </a:r>
              <a:r>
                <a:rPr lang="it-IT" sz="800" dirty="0" err="1">
                  <a:solidFill>
                    <a:schemeClr val="tx2">
                      <a:lumMod val="75000"/>
                    </a:schemeClr>
                  </a:solidFill>
                </a:rPr>
                <a:t>micrometer</a:t>
              </a:r>
              <a:r>
                <a:rPr lang="it-IT" sz="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it-IT" sz="800" dirty="0" err="1">
                  <a:solidFill>
                    <a:schemeClr val="tx2">
                      <a:lumMod val="75000"/>
                    </a:schemeClr>
                  </a:solidFill>
                </a:rPr>
                <a:t>engineered</a:t>
              </a:r>
              <a:r>
                <a:rPr lang="it-IT" sz="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it-IT" sz="800" dirty="0" err="1">
                  <a:solidFill>
                    <a:schemeClr val="tx2">
                      <a:lumMod val="75000"/>
                    </a:schemeClr>
                  </a:solidFill>
                </a:rPr>
                <a:t>collimator</a:t>
              </a:r>
              <a:endParaRPr lang="it-IT" sz="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2125" name="Connettore 2 40">
              <a:extLst>
                <a:ext uri="{FF2B5EF4-FFF2-40B4-BE49-F238E27FC236}">
                  <a16:creationId xmlns:a16="http://schemas.microsoft.com/office/drawing/2014/main" id="{01640065-B99F-2FCB-A960-87C150534F9D}"/>
                </a:ext>
              </a:extLst>
            </p:cNvPr>
            <p:cNvCxnSpPr>
              <a:cxnSpLocks/>
              <a:stCxn id="2124" idx="0"/>
            </p:cNvCxnSpPr>
            <p:nvPr/>
          </p:nvCxnSpPr>
          <p:spPr>
            <a:xfrm flipH="1" flipV="1">
              <a:off x="2615321" y="3317811"/>
              <a:ext cx="638635" cy="75553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6" name="Rettangolo 45">
              <a:extLst>
                <a:ext uri="{FF2B5EF4-FFF2-40B4-BE49-F238E27FC236}">
                  <a16:creationId xmlns:a16="http://schemas.microsoft.com/office/drawing/2014/main" id="{AD210B6B-C620-0ED2-E076-06D3EA4465BD}"/>
                </a:ext>
              </a:extLst>
            </p:cNvPr>
            <p:cNvSpPr/>
            <p:nvPr/>
          </p:nvSpPr>
          <p:spPr>
            <a:xfrm>
              <a:off x="2077404" y="1695999"/>
              <a:ext cx="928569" cy="646309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900" dirty="0">
                  <a:solidFill>
                    <a:schemeClr val="tx2">
                      <a:lumMod val="75000"/>
                    </a:schemeClr>
                  </a:solidFill>
                </a:rPr>
                <a:t>DUT holder</a:t>
              </a:r>
            </a:p>
          </p:txBody>
        </p:sp>
        <p:cxnSp>
          <p:nvCxnSpPr>
            <p:cNvPr id="2132" name="Connettore 2 46">
              <a:extLst>
                <a:ext uri="{FF2B5EF4-FFF2-40B4-BE49-F238E27FC236}">
                  <a16:creationId xmlns:a16="http://schemas.microsoft.com/office/drawing/2014/main" id="{90F5307C-AAA7-0FDE-E71D-934A8037D9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8527" y="2280774"/>
              <a:ext cx="255241" cy="391303"/>
            </a:xfrm>
            <a:prstGeom prst="straightConnector1">
              <a:avLst/>
            </a:prstGeom>
            <a:ln w="4762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3" name="TextBox 58">
              <a:extLst>
                <a:ext uri="{FF2B5EF4-FFF2-40B4-BE49-F238E27FC236}">
                  <a16:creationId xmlns:a16="http://schemas.microsoft.com/office/drawing/2014/main" id="{02CFC540-CEF3-064B-E2CF-5A3E027C37C9}"/>
                </a:ext>
              </a:extLst>
            </p:cNvPr>
            <p:cNvSpPr txBox="1"/>
            <p:nvPr/>
          </p:nvSpPr>
          <p:spPr>
            <a:xfrm rot="20569130">
              <a:off x="3639235" y="2782060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beam</a:t>
              </a:r>
              <a:endParaRPr lang="it-IT" dirty="0"/>
            </a:p>
          </p:txBody>
        </p:sp>
      </p:grpSp>
      <p:pic>
        <p:nvPicPr>
          <p:cNvPr id="2135" name="Immagine 2134">
            <a:extLst>
              <a:ext uri="{FF2B5EF4-FFF2-40B4-BE49-F238E27FC236}">
                <a16:creationId xmlns:a16="http://schemas.microsoft.com/office/drawing/2014/main" id="{4BFEC2BB-7064-D718-FDA0-DC22A58CD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106" y="3368113"/>
            <a:ext cx="5805895" cy="3441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37" name="CasellaDiTesto 2136">
            <a:extLst>
              <a:ext uri="{FF2B5EF4-FFF2-40B4-BE49-F238E27FC236}">
                <a16:creationId xmlns:a16="http://schemas.microsoft.com/office/drawing/2014/main" id="{B18B25D4-EE78-141E-6764-9CC0150C69CE}"/>
              </a:ext>
            </a:extLst>
          </p:cNvPr>
          <p:cNvSpPr txBox="1"/>
          <p:nvPr/>
        </p:nvSpPr>
        <p:spPr>
          <a:xfrm>
            <a:off x="3204043" y="852267"/>
            <a:ext cx="2414376" cy="35702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1600" b="1" dirty="0"/>
              <a:t>Ion </a:t>
            </a:r>
            <a:r>
              <a:rPr lang="it-IT" sz="1600" b="1" dirty="0" err="1"/>
              <a:t>microprobe</a:t>
            </a:r>
            <a:r>
              <a:rPr lang="it-IT" sz="1600" b="1" dirty="0"/>
              <a:t> (with ultra </a:t>
            </a:r>
            <a:r>
              <a:rPr lang="it-IT" sz="1600" b="1" dirty="0" err="1"/>
              <a:t>rarefied</a:t>
            </a:r>
            <a:r>
              <a:rPr lang="it-IT" sz="1600" b="1" dirty="0"/>
              <a:t> </a:t>
            </a:r>
            <a:r>
              <a:rPr lang="it-IT" sz="1600" b="1" dirty="0" err="1"/>
              <a:t>ion</a:t>
            </a:r>
            <a:r>
              <a:rPr lang="it-IT" sz="1600" b="1" dirty="0"/>
              <a:t> </a:t>
            </a:r>
            <a:r>
              <a:rPr lang="it-IT" sz="1600" b="1" dirty="0" err="1"/>
              <a:t>beams</a:t>
            </a:r>
            <a:r>
              <a:rPr lang="it-IT" sz="1600" b="1" dirty="0"/>
              <a:t>) </a:t>
            </a:r>
          </a:p>
          <a:p>
            <a:pPr>
              <a:spcAft>
                <a:spcPts val="1200"/>
              </a:spcAft>
            </a:pPr>
            <a:r>
              <a:rPr lang="it-IT" sz="1600" b="1" dirty="0"/>
              <a:t>Sub-µm </a:t>
            </a:r>
            <a:r>
              <a:rPr lang="it-IT" sz="1600" b="1" dirty="0" err="1"/>
              <a:t>beam</a:t>
            </a:r>
            <a:r>
              <a:rPr lang="it-IT" sz="1600" b="1" dirty="0"/>
              <a:t> </a:t>
            </a:r>
            <a:r>
              <a:rPr lang="it-IT" sz="1600" b="1" dirty="0" err="1"/>
              <a:t>collimation</a:t>
            </a:r>
            <a:endParaRPr lang="it-IT" sz="1600" b="1" dirty="0"/>
          </a:p>
          <a:p>
            <a:pPr>
              <a:spcAft>
                <a:spcPts val="1200"/>
              </a:spcAft>
            </a:pPr>
            <a:r>
              <a:rPr lang="it-IT" sz="1600" b="1" dirty="0" err="1"/>
              <a:t>Ionized</a:t>
            </a:r>
            <a:r>
              <a:rPr lang="it-IT" sz="1600" b="1" dirty="0"/>
              <a:t> </a:t>
            </a:r>
            <a:r>
              <a:rPr lang="it-IT" sz="1600" b="1" dirty="0" err="1"/>
              <a:t>sputtering</a:t>
            </a:r>
            <a:r>
              <a:rPr lang="it-IT" sz="1600" b="1" dirty="0"/>
              <a:t> for </a:t>
            </a:r>
            <a:r>
              <a:rPr lang="it-IT" sz="1600" b="1" dirty="0" err="1"/>
              <a:t>engineered</a:t>
            </a:r>
            <a:r>
              <a:rPr lang="it-IT" sz="1600" b="1" dirty="0"/>
              <a:t>-double </a:t>
            </a:r>
            <a:r>
              <a:rPr lang="it-IT" sz="1600" b="1" dirty="0" err="1"/>
              <a:t>microcollimator</a:t>
            </a:r>
            <a:endParaRPr lang="it-IT" sz="1600" b="1" dirty="0"/>
          </a:p>
          <a:p>
            <a:pPr>
              <a:spcAft>
                <a:spcPts val="1200"/>
              </a:spcAft>
            </a:pPr>
            <a:r>
              <a:rPr lang="it-IT" sz="1600" b="1" dirty="0"/>
              <a:t>Ion-</a:t>
            </a:r>
            <a:r>
              <a:rPr lang="it-IT" sz="1600" b="1" dirty="0" err="1"/>
              <a:t>solid</a:t>
            </a:r>
            <a:r>
              <a:rPr lang="it-IT" sz="1600" b="1" dirty="0"/>
              <a:t> interactions (theory and </a:t>
            </a:r>
            <a:r>
              <a:rPr lang="it-IT" sz="1600" b="1" dirty="0" err="1"/>
              <a:t>experiment</a:t>
            </a:r>
            <a:r>
              <a:rPr lang="it-IT" sz="1600" b="1" dirty="0"/>
              <a:t>)</a:t>
            </a:r>
          </a:p>
          <a:p>
            <a:pPr>
              <a:spcAft>
                <a:spcPts val="1200"/>
              </a:spcAft>
            </a:pPr>
            <a:r>
              <a:rPr lang="it-IT" sz="1600" b="1" dirty="0"/>
              <a:t>Detector test and </a:t>
            </a:r>
            <a:r>
              <a:rPr lang="it-IT" sz="1600" b="1" dirty="0" err="1"/>
              <a:t>development</a:t>
            </a:r>
            <a:endParaRPr lang="it-IT" sz="1600" b="1" dirty="0"/>
          </a:p>
          <a:p>
            <a:pPr>
              <a:spcAft>
                <a:spcPts val="1200"/>
              </a:spcAft>
            </a:pPr>
            <a:r>
              <a:rPr lang="it-IT" sz="1600" b="1" dirty="0"/>
              <a:t>Single </a:t>
            </a:r>
            <a:r>
              <a:rPr lang="it-IT" sz="1600" b="1" dirty="0" err="1"/>
              <a:t>ion</a:t>
            </a:r>
            <a:r>
              <a:rPr lang="it-IT" sz="1600" b="1" dirty="0"/>
              <a:t> </a:t>
            </a:r>
            <a:r>
              <a:rPr lang="it-IT" sz="1600" b="1" dirty="0" err="1"/>
              <a:t>detection</a:t>
            </a:r>
            <a:endParaRPr lang="it-IT" sz="1600" b="1" dirty="0"/>
          </a:p>
        </p:txBody>
      </p:sp>
      <p:sp>
        <p:nvSpPr>
          <p:cNvPr id="2139" name="Freccia a sinistra 2138">
            <a:extLst>
              <a:ext uri="{FF2B5EF4-FFF2-40B4-BE49-F238E27FC236}">
                <a16:creationId xmlns:a16="http://schemas.microsoft.com/office/drawing/2014/main" id="{966D613A-D47F-0CD4-B7F7-6723D7AD9E4A}"/>
              </a:ext>
            </a:extLst>
          </p:cNvPr>
          <p:cNvSpPr/>
          <p:nvPr/>
        </p:nvSpPr>
        <p:spPr>
          <a:xfrm>
            <a:off x="2329427" y="991910"/>
            <a:ext cx="883925" cy="484632"/>
          </a:xfrm>
          <a:prstGeom prst="lef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40" name="Freccia a sinistra 2139">
            <a:extLst>
              <a:ext uri="{FF2B5EF4-FFF2-40B4-BE49-F238E27FC236}">
                <a16:creationId xmlns:a16="http://schemas.microsoft.com/office/drawing/2014/main" id="{F688E2A2-2D73-71B2-0E1B-FEDA3C34B4E6}"/>
              </a:ext>
            </a:extLst>
          </p:cNvPr>
          <p:cNvSpPr/>
          <p:nvPr/>
        </p:nvSpPr>
        <p:spPr>
          <a:xfrm rot="10800000">
            <a:off x="5612467" y="2785274"/>
            <a:ext cx="715978" cy="484632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43" name="Immagine 2142">
            <a:extLst>
              <a:ext uri="{FF2B5EF4-FFF2-40B4-BE49-F238E27FC236}">
                <a16:creationId xmlns:a16="http://schemas.microsoft.com/office/drawing/2014/main" id="{BB441400-A184-38D9-120D-26A583E9E7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812"/>
          <a:stretch/>
        </p:blipFill>
        <p:spPr>
          <a:xfrm>
            <a:off x="3115676" y="4834207"/>
            <a:ext cx="2588718" cy="1908760"/>
          </a:xfrm>
          <a:prstGeom prst="rect">
            <a:avLst/>
          </a:prstGeom>
        </p:spPr>
      </p:pic>
      <p:sp>
        <p:nvSpPr>
          <p:cNvPr id="2144" name="Rettangolo 2143">
            <a:extLst>
              <a:ext uri="{FF2B5EF4-FFF2-40B4-BE49-F238E27FC236}">
                <a16:creationId xmlns:a16="http://schemas.microsoft.com/office/drawing/2014/main" id="{6B199A3E-CF2C-E03F-C988-23B94E8F3DD5}"/>
              </a:ext>
            </a:extLst>
          </p:cNvPr>
          <p:cNvSpPr/>
          <p:nvPr/>
        </p:nvSpPr>
        <p:spPr>
          <a:xfrm>
            <a:off x="3198091" y="1548473"/>
            <a:ext cx="2414376" cy="1819638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2145" name="Freccia a sinistra 2144">
            <a:extLst>
              <a:ext uri="{FF2B5EF4-FFF2-40B4-BE49-F238E27FC236}">
                <a16:creationId xmlns:a16="http://schemas.microsoft.com/office/drawing/2014/main" id="{048ADCC2-CCAE-DF11-2D6B-72E8AAB4438A}"/>
              </a:ext>
            </a:extLst>
          </p:cNvPr>
          <p:cNvSpPr/>
          <p:nvPr/>
        </p:nvSpPr>
        <p:spPr>
          <a:xfrm rot="16200000">
            <a:off x="4166690" y="4415285"/>
            <a:ext cx="491660" cy="484632"/>
          </a:xfrm>
          <a:prstGeom prst="lef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47" name="Immagine 2146">
            <a:extLst>
              <a:ext uri="{FF2B5EF4-FFF2-40B4-BE49-F238E27FC236}">
                <a16:creationId xmlns:a16="http://schemas.microsoft.com/office/drawing/2014/main" id="{D8B50E9E-B41B-A00D-34E9-66ED2088C5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898"/>
          <a:stretch/>
        </p:blipFill>
        <p:spPr>
          <a:xfrm>
            <a:off x="712947" y="877472"/>
            <a:ext cx="1645101" cy="1020597"/>
          </a:xfrm>
          <a:prstGeom prst="rect">
            <a:avLst/>
          </a:prstGeom>
        </p:spPr>
      </p:pic>
      <p:sp>
        <p:nvSpPr>
          <p:cNvPr id="2148" name="CasellaDiTesto 2147">
            <a:extLst>
              <a:ext uri="{FF2B5EF4-FFF2-40B4-BE49-F238E27FC236}">
                <a16:creationId xmlns:a16="http://schemas.microsoft.com/office/drawing/2014/main" id="{99C8A1EC-925D-84A2-B38E-0FCBAA8C1A79}"/>
              </a:ext>
            </a:extLst>
          </p:cNvPr>
          <p:cNvSpPr txBox="1"/>
          <p:nvPr/>
        </p:nvSpPr>
        <p:spPr>
          <a:xfrm>
            <a:off x="955879" y="496326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AN2000</a:t>
            </a:r>
          </a:p>
        </p:txBody>
      </p:sp>
      <p:sp>
        <p:nvSpPr>
          <p:cNvPr id="2149" name="CasellaDiTesto 2148">
            <a:extLst>
              <a:ext uri="{FF2B5EF4-FFF2-40B4-BE49-F238E27FC236}">
                <a16:creationId xmlns:a16="http://schemas.microsoft.com/office/drawing/2014/main" id="{C1DA1B55-A2D9-A5CA-55DB-26CF2F11887E}"/>
              </a:ext>
            </a:extLst>
          </p:cNvPr>
          <p:cNvSpPr txBox="1"/>
          <p:nvPr/>
        </p:nvSpPr>
        <p:spPr>
          <a:xfrm>
            <a:off x="7593832" y="683675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AN2000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D57C5B-1437-E283-F879-FD42BBB7A6DE}"/>
              </a:ext>
            </a:extLst>
          </p:cNvPr>
          <p:cNvSpPr txBox="1"/>
          <p:nvPr/>
        </p:nvSpPr>
        <p:spPr>
          <a:xfrm>
            <a:off x="6826333" y="2967335"/>
            <a:ext cx="516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LABORATORIO di FISICA DEI MATERIALI</a:t>
            </a:r>
          </a:p>
        </p:txBody>
      </p:sp>
    </p:spTree>
    <p:extLst>
      <p:ext uri="{BB962C8B-B14F-4D97-AF65-F5344CB8AC3E}">
        <p14:creationId xmlns:p14="http://schemas.microsoft.com/office/powerpoint/2010/main" val="640504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8B4A8-E70B-A980-0CCF-330817FB7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C08D2129-8526-55B7-A25B-5BDEAC6A4C76}"/>
              </a:ext>
            </a:extLst>
          </p:cNvPr>
          <p:cNvSpPr txBox="1">
            <a:spLocks/>
          </p:cNvSpPr>
          <p:nvPr/>
        </p:nvSpPr>
        <p:spPr>
          <a:xfrm>
            <a:off x="2068560" y="51475"/>
            <a:ext cx="8193359" cy="636005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019ADD">
                  <a:lumMod val="75000"/>
                </a:srgbClr>
              </a:buClr>
              <a:buSzPct val="200000"/>
              <a:buFontTx/>
              <a:buNone/>
              <a:tabLst>
                <a:tab pos="719138" algn="l"/>
              </a:tabLst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4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Collaborations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D07D6D5B-CCE0-EE7F-C59E-7862CC9EC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04" y="3708523"/>
            <a:ext cx="1670050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3">
            <a:extLst>
              <a:ext uri="{FF2B5EF4-FFF2-40B4-BE49-F238E27FC236}">
                <a16:creationId xmlns:a16="http://schemas.microsoft.com/office/drawing/2014/main" id="{DA69959F-5581-D176-A6EA-60D62171E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3" y="3981731"/>
            <a:ext cx="17208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Immagine 7">
            <a:extLst>
              <a:ext uri="{FF2B5EF4-FFF2-40B4-BE49-F238E27FC236}">
                <a16:creationId xmlns:a16="http://schemas.microsoft.com/office/drawing/2014/main" id="{A8F3886E-151B-FC02-9B26-50153C26E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09" y="2048379"/>
            <a:ext cx="1774392" cy="77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Immagine 8">
            <a:extLst>
              <a:ext uri="{FF2B5EF4-FFF2-40B4-BE49-F238E27FC236}">
                <a16:creationId xmlns:a16="http://schemas.microsoft.com/office/drawing/2014/main" id="{63977964-72D1-E5F0-435C-773CB52A4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12926" r="7796" b="11627"/>
          <a:stretch>
            <a:fillRect/>
          </a:stretch>
        </p:blipFill>
        <p:spPr bwMode="auto">
          <a:xfrm>
            <a:off x="630980" y="2949115"/>
            <a:ext cx="15144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Immagine 9">
            <a:extLst>
              <a:ext uri="{FF2B5EF4-FFF2-40B4-BE49-F238E27FC236}">
                <a16:creationId xmlns:a16="http://schemas.microsoft.com/office/drawing/2014/main" id="{24846A03-5126-C868-9301-CC47D21A4F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3" y="2021771"/>
            <a:ext cx="9525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Immagine 10">
            <a:extLst>
              <a:ext uri="{FF2B5EF4-FFF2-40B4-BE49-F238E27FC236}">
                <a16:creationId xmlns:a16="http://schemas.microsoft.com/office/drawing/2014/main" id="{75B00482-913A-A32B-5558-72267AC2A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78" y="836028"/>
            <a:ext cx="1355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2">
            <a:extLst>
              <a:ext uri="{FF2B5EF4-FFF2-40B4-BE49-F238E27FC236}">
                <a16:creationId xmlns:a16="http://schemas.microsoft.com/office/drawing/2014/main" id="{C6A7BE7C-1D1B-B374-4414-0C1CFCEE3B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0997" y="2900224"/>
            <a:ext cx="1790855" cy="662997"/>
          </a:xfrm>
          <a:prstGeom prst="rect">
            <a:avLst/>
          </a:prstGeom>
        </p:spPr>
      </p:pic>
      <p:pic>
        <p:nvPicPr>
          <p:cNvPr id="4130" name="Immagine 4129">
            <a:extLst>
              <a:ext uri="{FF2B5EF4-FFF2-40B4-BE49-F238E27FC236}">
                <a16:creationId xmlns:a16="http://schemas.microsoft.com/office/drawing/2014/main" id="{9EC284F1-7E40-2C1E-38CE-11A123E8A3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649" t="35319"/>
          <a:stretch/>
        </p:blipFill>
        <p:spPr>
          <a:xfrm>
            <a:off x="558075" y="4867716"/>
            <a:ext cx="1738379" cy="1423879"/>
          </a:xfrm>
          <a:prstGeom prst="rect">
            <a:avLst/>
          </a:prstGeom>
        </p:spPr>
      </p:pic>
      <p:pic>
        <p:nvPicPr>
          <p:cNvPr id="4132" name="Immagine 4131">
            <a:extLst>
              <a:ext uri="{FF2B5EF4-FFF2-40B4-BE49-F238E27FC236}">
                <a16:creationId xmlns:a16="http://schemas.microsoft.com/office/drawing/2014/main" id="{97B55E96-E2AB-72D3-063B-861AA7EA33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2797" y="5136939"/>
            <a:ext cx="1829055" cy="990738"/>
          </a:xfrm>
          <a:prstGeom prst="rect">
            <a:avLst/>
          </a:prstGeom>
        </p:spPr>
      </p:pic>
      <p:pic>
        <p:nvPicPr>
          <p:cNvPr id="4134" name="Immagine 4133">
            <a:extLst>
              <a:ext uri="{FF2B5EF4-FFF2-40B4-BE49-F238E27FC236}">
                <a16:creationId xmlns:a16="http://schemas.microsoft.com/office/drawing/2014/main" id="{934F3171-A0BE-06DD-EC45-406006A0451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1403" b="56243"/>
          <a:stretch/>
        </p:blipFill>
        <p:spPr>
          <a:xfrm>
            <a:off x="9500162" y="3789334"/>
            <a:ext cx="2213490" cy="779502"/>
          </a:xfrm>
          <a:prstGeom prst="rect">
            <a:avLst/>
          </a:prstGeom>
        </p:spPr>
      </p:pic>
      <p:pic>
        <p:nvPicPr>
          <p:cNvPr id="4136" name="Immagine 4135">
            <a:extLst>
              <a:ext uri="{FF2B5EF4-FFF2-40B4-BE49-F238E27FC236}">
                <a16:creationId xmlns:a16="http://schemas.microsoft.com/office/drawing/2014/main" id="{E7045DD6-4112-C467-8594-ADCE15FA3CD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9378" b="74709"/>
          <a:stretch/>
        </p:blipFill>
        <p:spPr>
          <a:xfrm>
            <a:off x="9884597" y="1854961"/>
            <a:ext cx="1829055" cy="819150"/>
          </a:xfrm>
          <a:prstGeom prst="rect">
            <a:avLst/>
          </a:prstGeom>
        </p:spPr>
      </p:pic>
      <p:pic>
        <p:nvPicPr>
          <p:cNvPr id="4138" name="Immagine 4137">
            <a:extLst>
              <a:ext uri="{FF2B5EF4-FFF2-40B4-BE49-F238E27FC236}">
                <a16:creationId xmlns:a16="http://schemas.microsoft.com/office/drawing/2014/main" id="{1DC2D88F-885C-1B87-83FD-89C305D422A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127" b="63877"/>
          <a:stretch/>
        </p:blipFill>
        <p:spPr>
          <a:xfrm>
            <a:off x="4228553" y="5206998"/>
            <a:ext cx="4331398" cy="980442"/>
          </a:xfrm>
          <a:prstGeom prst="rect">
            <a:avLst/>
          </a:prstGeom>
        </p:spPr>
      </p:pic>
      <p:pic>
        <p:nvPicPr>
          <p:cNvPr id="4140" name="Immagine 4139">
            <a:extLst>
              <a:ext uri="{FF2B5EF4-FFF2-40B4-BE49-F238E27FC236}">
                <a16:creationId xmlns:a16="http://schemas.microsoft.com/office/drawing/2014/main" id="{51B5AA0A-99C8-48AF-C98B-35BFAB50799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4657" b="25344"/>
          <a:stretch/>
        </p:blipFill>
        <p:spPr>
          <a:xfrm>
            <a:off x="5653785" y="1984024"/>
            <a:ext cx="1022913" cy="1028325"/>
          </a:xfrm>
          <a:prstGeom prst="rect">
            <a:avLst/>
          </a:prstGeom>
        </p:spPr>
      </p:pic>
      <p:pic>
        <p:nvPicPr>
          <p:cNvPr id="4142" name="Immagine 4141">
            <a:extLst>
              <a:ext uri="{FF2B5EF4-FFF2-40B4-BE49-F238E27FC236}">
                <a16:creationId xmlns:a16="http://schemas.microsoft.com/office/drawing/2014/main" id="{50020FA7-D308-765E-B002-B6D0A9CDD7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55873" y="3231723"/>
            <a:ext cx="2774828" cy="141631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FB9EC1-4298-1F12-4124-098627758DE2}"/>
              </a:ext>
            </a:extLst>
          </p:cNvPr>
          <p:cNvSpPr txBox="1"/>
          <p:nvPr/>
        </p:nvSpPr>
        <p:spPr>
          <a:xfrm>
            <a:off x="9367561" y="4463943"/>
            <a:ext cx="2478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Optoelectronic</a:t>
            </a:r>
            <a:r>
              <a:rPr lang="it-IT" sz="1200" dirty="0"/>
              <a:t> </a:t>
            </a:r>
            <a:r>
              <a:rPr lang="it-IT" sz="1200" dirty="0" err="1"/>
              <a:t>Research</a:t>
            </a:r>
            <a:r>
              <a:rPr lang="it-IT" sz="1200" dirty="0"/>
              <a:t> Center (UK)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1210AE-C945-3C80-1F64-FACC1380BF42}"/>
              </a:ext>
            </a:extLst>
          </p:cNvPr>
          <p:cNvSpPr txBox="1"/>
          <p:nvPr/>
        </p:nvSpPr>
        <p:spPr>
          <a:xfrm>
            <a:off x="9593642" y="6127677"/>
            <a:ext cx="2525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Space Technology Institute (Australia)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8C1722-9AE4-6597-8CCD-E52D924908B7}"/>
              </a:ext>
            </a:extLst>
          </p:cNvPr>
          <p:cNvSpPr txBox="1"/>
          <p:nvPr/>
        </p:nvSpPr>
        <p:spPr>
          <a:xfrm>
            <a:off x="7089058" y="1091381"/>
            <a:ext cx="383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(LNL, LNS</a:t>
            </a:r>
            <a:r>
              <a:rPr lang="it-IT"/>
              <a:t>, PD, TO</a:t>
            </a:r>
            <a:r>
              <a:rPr lang="it-IT" dirty="0"/>
              <a:t>, PI,MI,PV,RM2,PG,TS)</a:t>
            </a:r>
          </a:p>
        </p:txBody>
      </p:sp>
    </p:spTree>
    <p:extLst>
      <p:ext uri="{BB962C8B-B14F-4D97-AF65-F5344CB8AC3E}">
        <p14:creationId xmlns:p14="http://schemas.microsoft.com/office/powerpoint/2010/main" val="3752582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1635A7-CF96-9E7C-9FF9-4AAB1148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9A758C08-4B0D-2092-5811-376E950E51D2}"/>
              </a:ext>
            </a:extLst>
          </p:cNvPr>
          <p:cNvSpPr txBox="1">
            <a:spLocks/>
          </p:cNvSpPr>
          <p:nvPr/>
        </p:nvSpPr>
        <p:spPr>
          <a:xfrm>
            <a:off x="2584887" y="47026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plan and </a:t>
            </a:r>
            <a:r>
              <a:rPr lang="en-US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18DB536-125B-2792-4870-983DBF62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278" y="644638"/>
            <a:ext cx="6129723" cy="226067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CCFFB69-68C5-541D-DA7A-6F7F869CC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918" y="2953024"/>
            <a:ext cx="6037763" cy="3728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AA6AD07-F4B5-58C4-059C-B15572FC8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55" y="2857606"/>
            <a:ext cx="3783229" cy="382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07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7653B33DB2A94DA2E1FEEF1B172D13" ma:contentTypeVersion="18" ma:contentTypeDescription="Create a new document." ma:contentTypeScope="" ma:versionID="0126f2e88decb55332a92e1dfe97e21d">
  <xsd:schema xmlns:xsd="http://www.w3.org/2001/XMLSchema" xmlns:xs="http://www.w3.org/2001/XMLSchema" xmlns:p="http://schemas.microsoft.com/office/2006/metadata/properties" xmlns:ns3="b0f300e0-35f8-43ea-b1a2-e9824d1e800a" xmlns:ns4="24d99338-11cc-44f8-8f48-f61cd8361256" targetNamespace="http://schemas.microsoft.com/office/2006/metadata/properties" ma:root="true" ma:fieldsID="661e58d91b7a865f37188c942dd22d31" ns3:_="" ns4:_="">
    <xsd:import namespace="b0f300e0-35f8-43ea-b1a2-e9824d1e800a"/>
    <xsd:import namespace="24d99338-11cc-44f8-8f48-f61cd83612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300e0-35f8-43ea-b1a2-e9824d1e8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99338-11cc-44f8-8f48-f61cd836125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0f300e0-35f8-43ea-b1a2-e9824d1e800a" xsi:nil="true"/>
  </documentManagement>
</p:properties>
</file>

<file path=customXml/itemProps1.xml><?xml version="1.0" encoding="utf-8"?>
<ds:datastoreItem xmlns:ds="http://schemas.openxmlformats.org/officeDocument/2006/customXml" ds:itemID="{5F6514DF-E79D-4DFA-A696-4465AA3C9C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F8D163-4CBB-44C9-B167-DA740B64C433}">
  <ds:schemaRefs>
    <ds:schemaRef ds:uri="24d99338-11cc-44f8-8f48-f61cd8361256"/>
    <ds:schemaRef ds:uri="b0f300e0-35f8-43ea-b1a2-e9824d1e80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233FF05-9538-498E-BEEB-A6D1902AF250}">
  <ds:schemaRefs>
    <ds:schemaRef ds:uri="b0f300e0-35f8-43ea-b1a2-e9824d1e800a"/>
    <ds:schemaRef ds:uri="24d99338-11cc-44f8-8f48-f61cd8361256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408</Words>
  <Application>Microsoft Office PowerPoint</Application>
  <PresentationFormat>Widescreen</PresentationFormat>
  <Paragraphs>98</Paragraphs>
  <Slides>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Valeria</dc:creator>
  <cp:lastModifiedBy>Valentino Rigato</cp:lastModifiedBy>
  <cp:revision>39</cp:revision>
  <cp:lastPrinted>2024-03-13T06:42:10Z</cp:lastPrinted>
  <dcterms:created xsi:type="dcterms:W3CDTF">2024-03-05T07:34:47Z</dcterms:created>
  <dcterms:modified xsi:type="dcterms:W3CDTF">2024-03-13T09:53:01Z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0x010100607653B33DB2A94DA2E1FEEF1B172D13</vt:lpwstr>
  </property>
</Properties>
</file>