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402" r:id="rId5"/>
    <p:sldId id="413" r:id="rId6"/>
    <p:sldId id="412" r:id="rId7"/>
    <p:sldId id="403" r:id="rId8"/>
    <p:sldId id="414" r:id="rId9"/>
    <p:sldId id="406" r:id="rId10"/>
    <p:sldId id="404" r:id="rId11"/>
    <p:sldId id="411" r:id="rId12"/>
    <p:sldId id="4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4A6"/>
    <a:srgbClr val="EA5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4" autoAdjust="0"/>
    <p:restoredTop sz="74288" autoAdjust="0"/>
  </p:normalViewPr>
  <p:slideViewPr>
    <p:cSldViewPr snapToGrid="0">
      <p:cViewPr varScale="1">
        <p:scale>
          <a:sx n="119" d="100"/>
          <a:sy n="119" d="100"/>
        </p:scale>
        <p:origin x="1470" y="8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er Raniero" userId="cc5e56bc-7a7b-4349-8c69-a38170a99fb2" providerId="ADAL" clId="{8CC77937-C03E-432F-90A2-5A87785D141B}"/>
    <pc:docChg chg="custSel delSld modSld">
      <pc:chgData name="Walter Raniero" userId="cc5e56bc-7a7b-4349-8c69-a38170a99fb2" providerId="ADAL" clId="{8CC77937-C03E-432F-90A2-5A87785D141B}" dt="2024-03-12T17:38:49.194" v="13" actId="6549"/>
      <pc:docMkLst>
        <pc:docMk/>
      </pc:docMkLst>
      <pc:sldChg chg="del">
        <pc:chgData name="Walter Raniero" userId="cc5e56bc-7a7b-4349-8c69-a38170a99fb2" providerId="ADAL" clId="{8CC77937-C03E-432F-90A2-5A87785D141B}" dt="2024-03-12T17:38:37.097" v="10" actId="47"/>
        <pc:sldMkLst>
          <pc:docMk/>
          <pc:sldMk cId="3062835365" sldId="292"/>
        </pc:sldMkLst>
      </pc:sldChg>
      <pc:sldChg chg="modNotesTx">
        <pc:chgData name="Walter Raniero" userId="cc5e56bc-7a7b-4349-8c69-a38170a99fb2" providerId="ADAL" clId="{8CC77937-C03E-432F-90A2-5A87785D141B}" dt="2024-03-12T17:36:03.821" v="7" actId="20577"/>
        <pc:sldMkLst>
          <pc:docMk/>
          <pc:sldMk cId="3196564204" sldId="402"/>
        </pc:sldMkLst>
      </pc:sldChg>
      <pc:sldChg chg="modNotesTx">
        <pc:chgData name="Walter Raniero" userId="cc5e56bc-7a7b-4349-8c69-a38170a99fb2" providerId="ADAL" clId="{8CC77937-C03E-432F-90A2-5A87785D141B}" dt="2024-03-12T17:35:47.236" v="4" actId="20577"/>
        <pc:sldMkLst>
          <pc:docMk/>
          <pc:sldMk cId="568256115" sldId="403"/>
        </pc:sldMkLst>
      </pc:sldChg>
      <pc:sldChg chg="modNotesTx">
        <pc:chgData name="Walter Raniero" userId="cc5e56bc-7a7b-4349-8c69-a38170a99fb2" providerId="ADAL" clId="{8CC77937-C03E-432F-90A2-5A87785D141B}" dt="2024-03-12T17:35:20.333" v="1" actId="20577"/>
        <pc:sldMkLst>
          <pc:docMk/>
          <pc:sldMk cId="640504829" sldId="404"/>
        </pc:sldMkLst>
      </pc:sldChg>
      <pc:sldChg chg="modNotesTx">
        <pc:chgData name="Walter Raniero" userId="cc5e56bc-7a7b-4349-8c69-a38170a99fb2" providerId="ADAL" clId="{8CC77937-C03E-432F-90A2-5A87785D141B}" dt="2024-03-12T17:38:49.194" v="13" actId="6549"/>
        <pc:sldMkLst>
          <pc:docMk/>
          <pc:sldMk cId="2540207057" sldId="405"/>
        </pc:sldMkLst>
      </pc:sldChg>
      <pc:sldChg chg="modNotesTx">
        <pc:chgData name="Walter Raniero" userId="cc5e56bc-7a7b-4349-8c69-a38170a99fb2" providerId="ADAL" clId="{8CC77937-C03E-432F-90A2-5A87785D141B}" dt="2024-03-12T17:35:27.968" v="2" actId="20577"/>
        <pc:sldMkLst>
          <pc:docMk/>
          <pc:sldMk cId="4083578635" sldId="406"/>
        </pc:sldMkLst>
      </pc:sldChg>
      <pc:sldChg chg="modNotesTx">
        <pc:chgData name="Walter Raniero" userId="cc5e56bc-7a7b-4349-8c69-a38170a99fb2" providerId="ADAL" clId="{8CC77937-C03E-432F-90A2-5A87785D141B}" dt="2024-03-12T17:35:15.365" v="0" actId="20577"/>
        <pc:sldMkLst>
          <pc:docMk/>
          <pc:sldMk cId="3752582447" sldId="411"/>
        </pc:sldMkLst>
      </pc:sldChg>
      <pc:sldChg chg="modNotesTx">
        <pc:chgData name="Walter Raniero" userId="cc5e56bc-7a7b-4349-8c69-a38170a99fb2" providerId="ADAL" clId="{8CC77937-C03E-432F-90A2-5A87785D141B}" dt="2024-03-12T17:35:51.367" v="5" actId="20577"/>
        <pc:sldMkLst>
          <pc:docMk/>
          <pc:sldMk cId="130494661" sldId="412"/>
        </pc:sldMkLst>
      </pc:sldChg>
      <pc:sldChg chg="modNotesTx">
        <pc:chgData name="Walter Raniero" userId="cc5e56bc-7a7b-4349-8c69-a38170a99fb2" providerId="ADAL" clId="{8CC77937-C03E-432F-90A2-5A87785D141B}" dt="2024-03-12T17:35:57.999" v="6" actId="20577"/>
        <pc:sldMkLst>
          <pc:docMk/>
          <pc:sldMk cId="865429844" sldId="413"/>
        </pc:sldMkLst>
      </pc:sldChg>
      <pc:sldChg chg="modNotesTx">
        <pc:chgData name="Walter Raniero" userId="cc5e56bc-7a7b-4349-8c69-a38170a99fb2" providerId="ADAL" clId="{8CC77937-C03E-432F-90A2-5A87785D141B}" dt="2024-03-12T17:35:41.110" v="3" actId="20577"/>
        <pc:sldMkLst>
          <pc:docMk/>
          <pc:sldMk cId="2584190081" sldId="414"/>
        </pc:sldMkLst>
      </pc:sldChg>
      <pc:sldChg chg="delSp del mod">
        <pc:chgData name="Walter Raniero" userId="cc5e56bc-7a7b-4349-8c69-a38170a99fb2" providerId="ADAL" clId="{8CC77937-C03E-432F-90A2-5A87785D141B}" dt="2024-03-12T17:38:39.397" v="12" actId="47"/>
        <pc:sldMkLst>
          <pc:docMk/>
          <pc:sldMk cId="689251131" sldId="415"/>
        </pc:sldMkLst>
        <pc:spChg chg="del">
          <ac:chgData name="Walter Raniero" userId="cc5e56bc-7a7b-4349-8c69-a38170a99fb2" providerId="ADAL" clId="{8CC77937-C03E-432F-90A2-5A87785D141B}" dt="2024-03-12T17:37:58.025" v="9" actId="478"/>
          <ac:spMkLst>
            <pc:docMk/>
            <pc:sldMk cId="689251131" sldId="415"/>
            <ac:spMk id="2" creationId="{F211DEC8-43AC-BE4E-C2D6-DAB88D3F9C08}"/>
          </ac:spMkLst>
        </pc:spChg>
      </pc:sldChg>
      <pc:sldChg chg="delSp del mod">
        <pc:chgData name="Walter Raniero" userId="cc5e56bc-7a7b-4349-8c69-a38170a99fb2" providerId="ADAL" clId="{8CC77937-C03E-432F-90A2-5A87785D141B}" dt="2024-03-12T17:38:38.265" v="11" actId="47"/>
        <pc:sldMkLst>
          <pc:docMk/>
          <pc:sldMk cId="3971026128" sldId="416"/>
        </pc:sldMkLst>
        <pc:spChg chg="del">
          <ac:chgData name="Walter Raniero" userId="cc5e56bc-7a7b-4349-8c69-a38170a99fb2" providerId="ADAL" clId="{8CC77937-C03E-432F-90A2-5A87785D141B}" dt="2024-03-12T17:37:54.627" v="8" actId="478"/>
          <ac:spMkLst>
            <pc:docMk/>
            <pc:sldMk cId="3971026128" sldId="416"/>
            <ac:spMk id="2" creationId="{F211DEC8-43AC-BE4E-C2D6-DAB88D3F9C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28B74-2C7F-4689-9095-100F6D7ED24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CA5E5-3213-4946-AD97-C46A3D831D3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2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5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3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3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5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0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54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1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77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82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94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253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3/12/2024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‹N›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45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20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42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7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29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90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8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51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50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emf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28E68-E506-67EE-3EE5-2C8B9F80E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B180016-953B-703D-A798-9D8AD6320CBA}"/>
              </a:ext>
            </a:extLst>
          </p:cNvPr>
          <p:cNvSpPr/>
          <p:nvPr/>
        </p:nvSpPr>
        <p:spPr>
          <a:xfrm>
            <a:off x="663458" y="963605"/>
            <a:ext cx="3525277" cy="602172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F95472-93EA-C420-22F1-A573DDA45A96}"/>
              </a:ext>
            </a:extLst>
          </p:cNvPr>
          <p:cNvSpPr>
            <a:spLocks noChangeAspect="1"/>
          </p:cNvSpPr>
          <p:nvPr/>
        </p:nvSpPr>
        <p:spPr>
          <a:xfrm>
            <a:off x="290194" y="952962"/>
            <a:ext cx="611769" cy="61176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F0209-72CB-BCB1-DCBF-589C78A98DDA}"/>
              </a:ext>
            </a:extLst>
          </p:cNvPr>
          <p:cNvSpPr/>
          <p:nvPr/>
        </p:nvSpPr>
        <p:spPr>
          <a:xfrm>
            <a:off x="572802" y="213615"/>
            <a:ext cx="3525277" cy="602173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D45F7-7023-74E6-F90F-0314EECB6254}"/>
              </a:ext>
            </a:extLst>
          </p:cNvPr>
          <p:cNvSpPr txBox="1"/>
          <p:nvPr/>
        </p:nvSpPr>
        <p:spPr>
          <a:xfrm>
            <a:off x="1105762" y="300599"/>
            <a:ext cx="30107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OREO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ORriEnted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2F083BF-F3CB-248F-F343-BFFBB329F5BA}"/>
              </a:ext>
            </a:extLst>
          </p:cNvPr>
          <p:cNvSpPr txBox="1">
            <a:spLocks/>
          </p:cNvSpPr>
          <p:nvPr/>
        </p:nvSpPr>
        <p:spPr>
          <a:xfrm>
            <a:off x="4630138" y="267282"/>
            <a:ext cx="7262506" cy="59761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91440" tIns="45720" rIns="91440" bIns="45720" anchor="ctr">
            <a:norm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line:   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EF0B50-02D0-B3CE-F4A2-330CF9070B00}"/>
              </a:ext>
            </a:extLst>
          </p:cNvPr>
          <p:cNvSpPr>
            <a:spLocks noChangeAspect="1"/>
          </p:cNvSpPr>
          <p:nvPr/>
        </p:nvSpPr>
        <p:spPr>
          <a:xfrm>
            <a:off x="299356" y="219102"/>
            <a:ext cx="611769" cy="61176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/>
          <a:p>
            <a:r>
              <a:rPr lang="en-US" sz="3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B237F-5D94-49E4-90C3-C96261C610D9}"/>
              </a:ext>
            </a:extLst>
          </p:cNvPr>
          <p:cNvSpPr txBox="1"/>
          <p:nvPr/>
        </p:nvSpPr>
        <p:spPr>
          <a:xfrm>
            <a:off x="1114924" y="1002220"/>
            <a:ext cx="3127505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N3G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(Next Generation Germanium Gamma Ray Detectors)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2D17A2-1917-5985-DED3-B98D30CB0357}"/>
              </a:ext>
            </a:extLst>
          </p:cNvPr>
          <p:cNvGrpSpPr>
            <a:grpSpLocks noChangeAspect="1"/>
          </p:cNvGrpSpPr>
          <p:nvPr/>
        </p:nvGrpSpPr>
        <p:grpSpPr>
          <a:xfrm>
            <a:off x="290194" y="1670517"/>
            <a:ext cx="3835431" cy="629742"/>
            <a:chOff x="4097345" y="5014193"/>
            <a:chExt cx="7032998" cy="11547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134504-7918-9E82-1F3A-6ABAF68D76E6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9E360D-24AE-496E-A3EA-5BAD430747BE}"/>
                </a:ext>
              </a:extLst>
            </p:cNvPr>
            <p:cNvSpPr txBox="1"/>
            <p:nvPr/>
          </p:nvSpPr>
          <p:spPr>
            <a:xfrm>
              <a:off x="5592845" y="5040211"/>
              <a:ext cx="5277737" cy="11287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LACE  (TT)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(Laser Annealing Coaxial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dEtectors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266789-3509-FC6F-3253-6A81C48F32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7345" y="5014193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36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AA438019-0A2D-5CE9-8B68-35A93BA65563}"/>
              </a:ext>
            </a:extLst>
          </p:cNvPr>
          <p:cNvSpPr txBox="1">
            <a:spLocks/>
          </p:cNvSpPr>
          <p:nvPr/>
        </p:nvSpPr>
        <p:spPr>
          <a:xfrm>
            <a:off x="4630138" y="1064675"/>
            <a:ext cx="7262506" cy="4362732"/>
          </a:xfrm>
          <a:prstGeom prst="rect">
            <a:avLst/>
          </a:prstGeom>
          <a:ln w="19050">
            <a:solidFill>
              <a:srgbClr val="0174A6"/>
            </a:solidFill>
          </a:ln>
        </p:spPr>
        <p:txBody>
          <a:bodyPr lIns="91440" tIns="45720" rIns="91440" bIns="45720" anchor="t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en-GB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 with </a:t>
            </a:r>
            <a:r>
              <a:rPr lang="it-IT" sz="20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</a:t>
            </a:r>
            <a:endParaRPr lang="it-IT" sz="2000" b="1" dirty="0">
              <a:solidFill>
                <a:srgbClr val="017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Radiation interaction with crystal is a powerful tool for detection. High quality crystal processing is a key know-how to produce reliable devices.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HPGe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is the purest semiconductor and allows to fabricate the most effective gamma spectroscopy detector. Crystalline scintillators show impressive properties for high energy particles detection.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How much can be improved the crystalline-based detection technology ?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E9F2B0C-5653-9DCD-837E-F3A17057B437}"/>
              </a:ext>
            </a:extLst>
          </p:cNvPr>
          <p:cNvSpPr/>
          <p:nvPr/>
        </p:nvSpPr>
        <p:spPr>
          <a:xfrm>
            <a:off x="4817369" y="3811712"/>
            <a:ext cx="6905444" cy="1138227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E36A5C-43F5-3882-EAE1-62DE1E7A441B}"/>
              </a:ext>
            </a:extLst>
          </p:cNvPr>
          <p:cNvSpPr/>
          <p:nvPr/>
        </p:nvSpPr>
        <p:spPr>
          <a:xfrm>
            <a:off x="303009" y="3938666"/>
            <a:ext cx="3645179" cy="404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DFA with research assignment at LNL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974E65-4929-C8C4-15F7-5EC38EC69024}"/>
              </a:ext>
            </a:extLst>
          </p:cNvPr>
          <p:cNvCxnSpPr>
            <a:cxnSpLocks/>
          </p:cNvCxnSpPr>
          <p:nvPr/>
        </p:nvCxnSpPr>
        <p:spPr>
          <a:xfrm flipH="1">
            <a:off x="328887" y="4282791"/>
            <a:ext cx="4090" cy="1039416"/>
          </a:xfrm>
          <a:prstGeom prst="line">
            <a:avLst/>
          </a:prstGeom>
          <a:ln w="19050">
            <a:solidFill>
              <a:srgbClr val="156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315422D-7F06-FD92-B87C-3765105F3CCB}"/>
              </a:ext>
            </a:extLst>
          </p:cNvPr>
          <p:cNvSpPr txBox="1"/>
          <p:nvPr/>
        </p:nvSpPr>
        <p:spPr>
          <a:xfrm>
            <a:off x="392289" y="2751713"/>
            <a:ext cx="3298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Walter </a:t>
            </a:r>
            <a:r>
              <a:rPr lang="en-US" dirty="0" err="1"/>
              <a:t>Raniero</a:t>
            </a:r>
            <a:endParaRPr lang="en-US" dirty="0"/>
          </a:p>
          <a:p>
            <a:r>
              <a:rPr lang="en-US" dirty="0"/>
              <a:t>Chiara </a:t>
            </a:r>
            <a:r>
              <a:rPr lang="en-US" dirty="0" err="1"/>
              <a:t>Carraro</a:t>
            </a:r>
            <a:r>
              <a:rPr lang="en-US" dirty="0"/>
              <a:t> (Post-doc)</a:t>
            </a:r>
          </a:p>
          <a:p>
            <a:r>
              <a:rPr lang="en-US" dirty="0"/>
              <a:t>Daniel Napoli (Senior Associated)</a:t>
            </a:r>
          </a:p>
          <a:p>
            <a:r>
              <a:rPr lang="en-US" dirty="0"/>
              <a:t>P. </a:t>
            </a:r>
            <a:r>
              <a:rPr lang="en-US" dirty="0" err="1"/>
              <a:t>Mastinu</a:t>
            </a:r>
            <a:r>
              <a:rPr lang="en-US" dirty="0"/>
              <a:t> (* Neutron irradiation)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6B7074-5EF7-C587-1E45-E4617A6D21EA}"/>
              </a:ext>
            </a:extLst>
          </p:cNvPr>
          <p:cNvSpPr/>
          <p:nvPr/>
        </p:nvSpPr>
        <p:spPr>
          <a:xfrm>
            <a:off x="303009" y="2413776"/>
            <a:ext cx="3081996" cy="36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INFN - LNL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61EBDD-4F45-3981-2940-7996ABA346AE}"/>
              </a:ext>
            </a:extLst>
          </p:cNvPr>
          <p:cNvCxnSpPr>
            <a:cxnSpLocks/>
          </p:cNvCxnSpPr>
          <p:nvPr/>
        </p:nvCxnSpPr>
        <p:spPr>
          <a:xfrm flipH="1">
            <a:off x="328887" y="2774100"/>
            <a:ext cx="4949" cy="1257694"/>
          </a:xfrm>
          <a:prstGeom prst="line">
            <a:avLst/>
          </a:prstGeom>
          <a:ln w="19050">
            <a:solidFill>
              <a:srgbClr val="156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78423CA-61B3-3ECB-61CA-072220C5B995}"/>
              </a:ext>
            </a:extLst>
          </p:cNvPr>
          <p:cNvSpPr txBox="1"/>
          <p:nvPr/>
        </p:nvSpPr>
        <p:spPr>
          <a:xfrm>
            <a:off x="392289" y="4380825"/>
            <a:ext cx="3392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Gianluigi </a:t>
            </a:r>
            <a:r>
              <a:rPr lang="en-US" dirty="0" err="1"/>
              <a:t>Maggioni</a:t>
            </a:r>
            <a:endParaRPr lang="en-US" dirty="0"/>
          </a:p>
          <a:p>
            <a:r>
              <a:rPr lang="en-US" dirty="0"/>
              <a:t>Sara </a:t>
            </a:r>
            <a:r>
              <a:rPr lang="en-US" dirty="0" err="1"/>
              <a:t>Carturan</a:t>
            </a:r>
            <a:r>
              <a:rPr lang="en-US" dirty="0"/>
              <a:t> </a:t>
            </a:r>
          </a:p>
          <a:p>
            <a:r>
              <a:rPr lang="en-US" dirty="0"/>
              <a:t>Davide De Salvador (group leader)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2961B4-D59F-000B-42BC-7816C5EAD85A}"/>
              </a:ext>
            </a:extLst>
          </p:cNvPr>
          <p:cNvSpPr/>
          <p:nvPr/>
        </p:nvSpPr>
        <p:spPr>
          <a:xfrm>
            <a:off x="303009" y="5306503"/>
            <a:ext cx="3081996" cy="5334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DFA Semiconductor Physics group associated to LNL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79F876-A957-2DAE-D535-E4733FD2CDA6}"/>
              </a:ext>
            </a:extLst>
          </p:cNvPr>
          <p:cNvSpPr txBox="1"/>
          <p:nvPr/>
        </p:nvSpPr>
        <p:spPr>
          <a:xfrm>
            <a:off x="392289" y="5826298"/>
            <a:ext cx="6343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Bertoldo</a:t>
            </a:r>
            <a:r>
              <a:rPr lang="en-US" dirty="0"/>
              <a:t> (Post doc), F. </a:t>
            </a:r>
            <a:r>
              <a:rPr lang="en-US" dirty="0" err="1"/>
              <a:t>Sgarbossa</a:t>
            </a:r>
            <a:r>
              <a:rPr lang="en-US" dirty="0"/>
              <a:t> (RTDA) </a:t>
            </a:r>
          </a:p>
          <a:p>
            <a:r>
              <a:rPr lang="en-US" dirty="0"/>
              <a:t>E. </a:t>
            </a:r>
            <a:r>
              <a:rPr lang="en-US" dirty="0" err="1"/>
              <a:t>Napolitani</a:t>
            </a:r>
            <a:r>
              <a:rPr lang="en-US" dirty="0"/>
              <a:t> (Prof.)  D. </a:t>
            </a:r>
            <a:r>
              <a:rPr lang="en-US" dirty="0" err="1"/>
              <a:t>Valzani</a:t>
            </a:r>
            <a:r>
              <a:rPr lang="en-US" dirty="0"/>
              <a:t> (PHD) </a:t>
            </a:r>
          </a:p>
          <a:p>
            <a:r>
              <a:rPr lang="en-US" dirty="0"/>
              <a:t>D. Fontana (PHD)   </a:t>
            </a:r>
          </a:p>
        </p:txBody>
      </p:sp>
      <p:cxnSp>
        <p:nvCxnSpPr>
          <p:cNvPr id="3" name="Straight Connector 25">
            <a:extLst>
              <a:ext uri="{FF2B5EF4-FFF2-40B4-BE49-F238E27FC236}">
                <a16:creationId xmlns:a16="http://schemas.microsoft.com/office/drawing/2014/main" id="{B9FD3880-F4D0-52FC-C2BB-DFB2468C7C3F}"/>
              </a:ext>
            </a:extLst>
          </p:cNvPr>
          <p:cNvCxnSpPr>
            <a:cxnSpLocks/>
          </p:cNvCxnSpPr>
          <p:nvPr/>
        </p:nvCxnSpPr>
        <p:spPr>
          <a:xfrm flipH="1" flipV="1">
            <a:off x="328887" y="5839904"/>
            <a:ext cx="6565" cy="831387"/>
          </a:xfrm>
          <a:prstGeom prst="line">
            <a:avLst/>
          </a:prstGeom>
          <a:ln w="19050">
            <a:solidFill>
              <a:srgbClr val="156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564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EB59-E2B3-3504-7404-A20F978BB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>
            <a:extLst>
              <a:ext uri="{FF2B5EF4-FFF2-40B4-BE49-F238E27FC236}">
                <a16:creationId xmlns:a16="http://schemas.microsoft.com/office/drawing/2014/main" id="{C01C9D4F-97BC-B696-926D-2740F1AC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8091" y="3000701"/>
            <a:ext cx="6012728" cy="240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1" name="Content Placeholder 10">
            <a:extLst>
              <a:ext uri="{FF2B5EF4-FFF2-40B4-BE49-F238E27FC236}">
                <a16:creationId xmlns:a16="http://schemas.microsoft.com/office/drawing/2014/main" id="{95D7B4C9-7B13-093D-6F0B-EC6C37CD486D}"/>
              </a:ext>
            </a:extLst>
          </p:cNvPr>
          <p:cNvSpPr txBox="1">
            <a:spLocks/>
          </p:cNvSpPr>
          <p:nvPr/>
        </p:nvSpPr>
        <p:spPr>
          <a:xfrm>
            <a:off x="775858" y="220845"/>
            <a:ext cx="10377695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 fontScale="85000" lnSpcReduction="10000"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Channeling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steering with 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</a:t>
            </a:r>
            <a:endParaRPr lang="it-IT" sz="2800" b="1" dirty="0">
              <a:solidFill>
                <a:srgbClr val="017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BB9D3-0EE6-4C2F-F096-8AF8BE4D7940}"/>
              </a:ext>
            </a:extLst>
          </p:cNvPr>
          <p:cNvSpPr txBox="1"/>
          <p:nvPr/>
        </p:nvSpPr>
        <p:spPr>
          <a:xfrm>
            <a:off x="3094251" y="2813791"/>
            <a:ext cx="28335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Guidi</a:t>
            </a:r>
            <a:r>
              <a:rPr lang="en-US" sz="18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et al., Phys. Rev. Lett. 108 (2012) 1-4</a:t>
            </a:r>
            <a:endParaRPr lang="en-US" sz="1600" b="0" dirty="0">
              <a:effectLst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C55C941-592D-1D08-AC1D-B76AE2B61948}"/>
              </a:ext>
            </a:extLst>
          </p:cNvPr>
          <p:cNvSpPr/>
          <p:nvPr/>
        </p:nvSpPr>
        <p:spPr>
          <a:xfrm rot="16200000">
            <a:off x="-722126" y="3110609"/>
            <a:ext cx="2438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Deflection</a:t>
            </a:r>
            <a:r>
              <a:rPr lang="it-IT" dirty="0"/>
              <a:t> angle, </a:t>
            </a:r>
            <a:r>
              <a:rPr lang="it-IT" sz="2400" dirty="0">
                <a:latin typeface="Symbol" pitchFamily="18" charset="2"/>
              </a:rPr>
              <a:t>q</a:t>
            </a:r>
            <a:r>
              <a:rPr lang="it-IT" dirty="0"/>
              <a:t> (°)</a:t>
            </a: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7D2CCA3C-9914-B84D-A955-8BBE90DDBD13}"/>
              </a:ext>
            </a:extLst>
          </p:cNvPr>
          <p:cNvSpPr/>
          <p:nvPr/>
        </p:nvSpPr>
        <p:spPr>
          <a:xfrm>
            <a:off x="1143511" y="1691516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Counts</a:t>
            </a:r>
            <a:r>
              <a:rPr lang="it-IT" dirty="0"/>
              <a:t> (</a:t>
            </a:r>
            <a:r>
              <a:rPr lang="it-IT" dirty="0" err="1"/>
              <a:t>arb</a:t>
            </a:r>
            <a:r>
              <a:rPr lang="it-IT" dirty="0"/>
              <a:t> </a:t>
            </a:r>
            <a:r>
              <a:rPr lang="it-IT" dirty="0" err="1"/>
              <a:t>units</a:t>
            </a:r>
            <a:r>
              <a:rPr lang="it-IT" dirty="0"/>
              <a:t>)</a:t>
            </a: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C885D4D8-875B-B6BB-F1EC-807B92FC6EFE}"/>
              </a:ext>
            </a:extLst>
          </p:cNvPr>
          <p:cNvSpPr txBox="1"/>
          <p:nvPr/>
        </p:nvSpPr>
        <p:spPr>
          <a:xfrm>
            <a:off x="837283" y="45446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32ADC16E-A23B-FCE3-1947-D22DE8F31E57}"/>
              </a:ext>
            </a:extLst>
          </p:cNvPr>
          <p:cNvSpPr txBox="1"/>
          <p:nvPr/>
        </p:nvSpPr>
        <p:spPr>
          <a:xfrm>
            <a:off x="611560" y="535463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-0.1</a:t>
            </a:r>
          </a:p>
        </p:txBody>
      </p: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A1E13E28-B220-E12F-357B-6C06481A4AE2}"/>
              </a:ext>
            </a:extLst>
          </p:cNvPr>
          <p:cNvSpPr txBox="1"/>
          <p:nvPr/>
        </p:nvSpPr>
        <p:spPr>
          <a:xfrm>
            <a:off x="605413" y="615601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-0.2</a:t>
            </a:r>
          </a:p>
        </p:txBody>
      </p:sp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2DB176FF-1A00-B36A-205E-9F4D2F428DE4}"/>
              </a:ext>
            </a:extLst>
          </p:cNvPr>
          <p:cNvSpPr txBox="1"/>
          <p:nvPr/>
        </p:nvSpPr>
        <p:spPr>
          <a:xfrm>
            <a:off x="687070" y="370774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0.1</a:t>
            </a: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D9AADCF1-CEF4-7FD9-3FBF-FC5588EC62E0}"/>
              </a:ext>
            </a:extLst>
          </p:cNvPr>
          <p:cNvSpPr txBox="1"/>
          <p:nvPr/>
        </p:nvSpPr>
        <p:spPr>
          <a:xfrm>
            <a:off x="688281" y="288606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0.2</a:t>
            </a:r>
          </a:p>
        </p:txBody>
      </p:sp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64339744-BAC1-3531-50D0-9339CB26C275}"/>
              </a:ext>
            </a:extLst>
          </p:cNvPr>
          <p:cNvSpPr txBox="1"/>
          <p:nvPr/>
        </p:nvSpPr>
        <p:spPr>
          <a:xfrm>
            <a:off x="685152" y="206700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0.3</a:t>
            </a:r>
          </a:p>
        </p:txBody>
      </p:sp>
      <p:cxnSp>
        <p:nvCxnSpPr>
          <p:cNvPr id="14" name="Connettore 2 8">
            <a:extLst>
              <a:ext uri="{FF2B5EF4-FFF2-40B4-BE49-F238E27FC236}">
                <a16:creationId xmlns:a16="http://schemas.microsoft.com/office/drawing/2014/main" id="{46F6DA38-E1A3-2974-E818-B9A6D79A8A90}"/>
              </a:ext>
            </a:extLst>
          </p:cNvPr>
          <p:cNvCxnSpPr/>
          <p:nvPr/>
        </p:nvCxnSpPr>
        <p:spPr>
          <a:xfrm flipH="1">
            <a:off x="6127745" y="5120888"/>
            <a:ext cx="144016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D71F3A2-5E80-53F1-05E0-45B8F7BDCE75}"/>
              </a:ext>
            </a:extLst>
          </p:cNvPr>
          <p:cNvSpPr txBox="1"/>
          <p:nvPr/>
        </p:nvSpPr>
        <p:spPr>
          <a:xfrm>
            <a:off x="5920825" y="5185113"/>
            <a:ext cx="23166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AN2000</a:t>
            </a:r>
          </a:p>
          <a:p>
            <a:pPr algn="ctr"/>
            <a:r>
              <a:rPr lang="it-IT" sz="2800" dirty="0"/>
              <a:t>2 MeV p </a:t>
            </a:r>
            <a:r>
              <a:rPr lang="it-IT" sz="2800" dirty="0" err="1"/>
              <a:t>beam</a:t>
            </a:r>
            <a:endParaRPr lang="it-IT" sz="2800" dirty="0"/>
          </a:p>
        </p:txBody>
      </p:sp>
      <p:cxnSp>
        <p:nvCxnSpPr>
          <p:cNvPr id="16" name="Connettore 1 16">
            <a:extLst>
              <a:ext uri="{FF2B5EF4-FFF2-40B4-BE49-F238E27FC236}">
                <a16:creationId xmlns:a16="http://schemas.microsoft.com/office/drawing/2014/main" id="{4B114671-805A-7873-971A-2A00F749CACF}"/>
              </a:ext>
            </a:extLst>
          </p:cNvPr>
          <p:cNvCxnSpPr/>
          <p:nvPr/>
        </p:nvCxnSpPr>
        <p:spPr>
          <a:xfrm flipH="1">
            <a:off x="1133922" y="4717035"/>
            <a:ext cx="499382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4">
            <a:extLst>
              <a:ext uri="{FF2B5EF4-FFF2-40B4-BE49-F238E27FC236}">
                <a16:creationId xmlns:a16="http://schemas.microsoft.com/office/drawing/2014/main" id="{D0C7A8E5-FE77-22CB-D638-CF62A615615F}"/>
              </a:ext>
            </a:extLst>
          </p:cNvPr>
          <p:cNvCxnSpPr>
            <a:cxnSpLocks/>
          </p:cNvCxnSpPr>
          <p:nvPr/>
        </p:nvCxnSpPr>
        <p:spPr>
          <a:xfrm flipH="1" flipV="1">
            <a:off x="2667082" y="3659121"/>
            <a:ext cx="1025999" cy="5439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0D2E1292-3039-00A1-39BE-D98D5EF60213}"/>
              </a:ext>
            </a:extLst>
          </p:cNvPr>
          <p:cNvCxnSpPr>
            <a:cxnSpLocks/>
          </p:cNvCxnSpPr>
          <p:nvPr/>
        </p:nvCxnSpPr>
        <p:spPr>
          <a:xfrm flipH="1">
            <a:off x="1944851" y="4833867"/>
            <a:ext cx="1406283" cy="18314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7">
            <a:extLst>
              <a:ext uri="{FF2B5EF4-FFF2-40B4-BE49-F238E27FC236}">
                <a16:creationId xmlns:a16="http://schemas.microsoft.com/office/drawing/2014/main" id="{92C9F2CF-E607-E111-4F22-FF559AF40EF5}"/>
              </a:ext>
            </a:extLst>
          </p:cNvPr>
          <p:cNvSpPr txBox="1"/>
          <p:nvPr/>
        </p:nvSpPr>
        <p:spPr>
          <a:xfrm>
            <a:off x="4374163" y="3601724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(110) Si </a:t>
            </a:r>
            <a:r>
              <a:rPr lang="it-IT" dirty="0" err="1"/>
              <a:t>planes</a:t>
            </a:r>
            <a:endParaRPr lang="it-IT" dirty="0"/>
          </a:p>
          <a:p>
            <a:r>
              <a:rPr lang="it-IT" dirty="0"/>
              <a:t>100nm </a:t>
            </a:r>
            <a:r>
              <a:rPr lang="it-IT" dirty="0" err="1"/>
              <a:t>crystal</a:t>
            </a:r>
            <a:endParaRPr lang="it-IT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9795C8-D4CF-EC22-0528-315D6864B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5602">
            <a:off x="2581363" y="3983504"/>
            <a:ext cx="4191205" cy="20670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5C275A-A766-5014-A240-9E51527D2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096" y="1386554"/>
            <a:ext cx="4156204" cy="2985804"/>
          </a:xfrm>
          <a:prstGeom prst="rect">
            <a:avLst/>
          </a:prstGeom>
        </p:spPr>
      </p:pic>
      <p:sp>
        <p:nvSpPr>
          <p:cNvPr id="35" name="CasellaDiTesto 14">
            <a:extLst>
              <a:ext uri="{FF2B5EF4-FFF2-40B4-BE49-F238E27FC236}">
                <a16:creationId xmlns:a16="http://schemas.microsoft.com/office/drawing/2014/main" id="{F34483A6-0BC1-5F0A-9D2E-B524967A93DF}"/>
              </a:ext>
            </a:extLst>
          </p:cNvPr>
          <p:cNvSpPr txBox="1"/>
          <p:nvPr/>
        </p:nvSpPr>
        <p:spPr>
          <a:xfrm>
            <a:off x="8426711" y="979967"/>
            <a:ext cx="3195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SPS 120 GeV p </a:t>
            </a:r>
            <a:r>
              <a:rPr lang="it-IT" sz="2800" dirty="0" err="1"/>
              <a:t>beam</a:t>
            </a:r>
            <a:endParaRPr lang="it-IT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A1023B-8BEC-1527-F03F-DF0F15C467AD}"/>
              </a:ext>
            </a:extLst>
          </p:cNvPr>
          <p:cNvSpPr txBox="1"/>
          <p:nvPr/>
        </p:nvSpPr>
        <p:spPr>
          <a:xfrm rot="17015114">
            <a:off x="5840667" y="2103487"/>
            <a:ext cx="292800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De Salvador </a:t>
            </a:r>
            <a:r>
              <a:rPr lang="en-US" sz="16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et al., Appl. Phys. Lett. </a:t>
            </a:r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</a:rPr>
              <a:t>98</a:t>
            </a:r>
            <a:r>
              <a:rPr lang="en-US" sz="16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(2011) 134102</a:t>
            </a:r>
            <a:endParaRPr lang="en-US" sz="1600" b="0" dirty="0">
              <a:effectLst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5B8FCC7-63B2-2DC3-E4B0-264EA17F6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555" y="4372357"/>
            <a:ext cx="2241516" cy="226479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8C0EDE5-47FC-F985-5BA3-C7B65A9A4000}"/>
              </a:ext>
            </a:extLst>
          </p:cNvPr>
          <p:cNvSpPr txBox="1"/>
          <p:nvPr/>
        </p:nvSpPr>
        <p:spPr>
          <a:xfrm rot="17558339">
            <a:off x="8157808" y="5047001"/>
            <a:ext cx="21415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De Salvador </a:t>
            </a:r>
            <a:r>
              <a:rPr lang="en-US" sz="16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et al., JINST (2018)</a:t>
            </a:r>
            <a:endParaRPr lang="en-US" sz="1600" b="0" dirty="0">
              <a:effectLst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4DC1F4-302B-EA90-DE83-66BB2067DB05}"/>
              </a:ext>
            </a:extLst>
          </p:cNvPr>
          <p:cNvSpPr txBox="1"/>
          <p:nvPr/>
        </p:nvSpPr>
        <p:spPr>
          <a:xfrm>
            <a:off x="9429219" y="2717371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 crystals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E38110-25D2-655D-2596-6C9599C0808A}"/>
              </a:ext>
            </a:extLst>
          </p:cNvPr>
          <p:cNvSpPr txBox="1"/>
          <p:nvPr/>
        </p:nvSpPr>
        <p:spPr>
          <a:xfrm>
            <a:off x="8078054" y="6226067"/>
            <a:ext cx="168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 Ge Crystals</a:t>
            </a:r>
          </a:p>
        </p:txBody>
      </p:sp>
    </p:spTree>
    <p:extLst>
      <p:ext uri="{BB962C8B-B14F-4D97-AF65-F5344CB8AC3E}">
        <p14:creationId xmlns:p14="http://schemas.microsoft.com/office/powerpoint/2010/main" val="8654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EB59-E2B3-3504-7404-A20F978BB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1" name="Content Placeholder 10">
            <a:extLst>
              <a:ext uri="{FF2B5EF4-FFF2-40B4-BE49-F238E27FC236}">
                <a16:creationId xmlns:a16="http://schemas.microsoft.com/office/drawing/2014/main" id="{95D7B4C9-7B13-093D-6F0B-EC6C37CD486D}"/>
              </a:ext>
            </a:extLst>
          </p:cNvPr>
          <p:cNvSpPr txBox="1">
            <a:spLocks/>
          </p:cNvSpPr>
          <p:nvPr/>
        </p:nvSpPr>
        <p:spPr>
          <a:xfrm>
            <a:off x="762519" y="134176"/>
            <a:ext cx="10934768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High energy innovative detectors 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9A188AC-21BB-AF90-929A-2D912227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" y="2201591"/>
            <a:ext cx="7084859" cy="354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73B28552-68EB-C3F3-1F4F-FDAA1D70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003" y="2740369"/>
            <a:ext cx="1044583" cy="10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FF0BA6C0-73F3-4A88-0D44-9FF647F8D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02" y="2573079"/>
            <a:ext cx="3369113" cy="23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793BB03-F88E-E424-D50C-33717910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443" y="3879163"/>
            <a:ext cx="939143" cy="9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85E31-A17C-AB7D-E2D2-92218F23F266}"/>
              </a:ext>
            </a:extLst>
          </p:cNvPr>
          <p:cNvSpPr txBox="1"/>
          <p:nvPr/>
        </p:nvSpPr>
        <p:spPr>
          <a:xfrm>
            <a:off x="1648628" y="1815863"/>
            <a:ext cx="489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120 GeV </a:t>
            </a:r>
            <a:r>
              <a:rPr lang="en-US" sz="2400" dirty="0"/>
              <a:t>e-,e+ @ SPS Nord Area CERN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BB9D3-0EE6-4C2F-F096-8AF8BE4D7940}"/>
              </a:ext>
            </a:extLst>
          </p:cNvPr>
          <p:cNvSpPr txBox="1"/>
          <p:nvPr/>
        </p:nvSpPr>
        <p:spPr>
          <a:xfrm>
            <a:off x="1057940" y="561034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6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L. </a:t>
            </a:r>
            <a:r>
              <a:rPr lang="en-US" sz="1600" b="1" i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Bandiera</a:t>
            </a:r>
            <a:r>
              <a:rPr lang="en-US" sz="16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et al., Phys. Rev. Lett. 121 (2018) 021603</a:t>
            </a:r>
            <a:endParaRPr lang="en-US" sz="1600" b="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7ACB1-5667-E76C-3060-CAFEF94E3157}"/>
              </a:ext>
            </a:extLst>
          </p:cNvPr>
          <p:cNvSpPr txBox="1"/>
          <p:nvPr/>
        </p:nvSpPr>
        <p:spPr>
          <a:xfrm>
            <a:off x="2095289" y="1350268"/>
            <a:ext cx="40007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Crystalline PWO Scintillators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8E8193-8FA8-12CF-DF4B-39086D66152E}"/>
              </a:ext>
            </a:extLst>
          </p:cNvPr>
          <p:cNvSpPr txBox="1"/>
          <p:nvPr/>
        </p:nvSpPr>
        <p:spPr>
          <a:xfrm>
            <a:off x="8763966" y="1011714"/>
            <a:ext cx="23740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OREO</a:t>
            </a:r>
          </a:p>
          <a:p>
            <a:pPr algn="ctr"/>
            <a:r>
              <a:rPr lang="it-IT" dirty="0"/>
              <a:t>(</a:t>
            </a:r>
            <a:r>
              <a:rPr lang="it-IT" dirty="0" err="1"/>
              <a:t>Oriented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1E32C6-0413-EB48-FEB0-BBA02BD2250C}"/>
              </a:ext>
            </a:extLst>
          </p:cNvPr>
          <p:cNvSpPr txBox="1"/>
          <p:nvPr/>
        </p:nvSpPr>
        <p:spPr>
          <a:xfrm>
            <a:off x="8469272" y="5313401"/>
            <a:ext cx="365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PWO: Lead Tungstate scintillator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6FC413-0405-0AAC-B4D4-AC96047EDCB3}"/>
              </a:ext>
            </a:extLst>
          </p:cNvPr>
          <p:cNvSpPr txBox="1"/>
          <p:nvPr/>
        </p:nvSpPr>
        <p:spPr>
          <a:xfrm>
            <a:off x="-178999" y="6213293"/>
            <a:ext cx="9900968" cy="41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OREO: High energy calorimeter based 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crystal – PI: Laura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Bandiera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(INFN Ferrara)</a:t>
            </a:r>
          </a:p>
        </p:txBody>
      </p:sp>
    </p:spTree>
    <p:extLst>
      <p:ext uri="{BB962C8B-B14F-4D97-AF65-F5344CB8AC3E}">
        <p14:creationId xmlns:p14="http://schemas.microsoft.com/office/powerpoint/2010/main" val="1304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3EB59-E2B3-3504-7404-A20F978BB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4" name="TextBox 23">
            <a:extLst>
              <a:ext uri="{FF2B5EF4-FFF2-40B4-BE49-F238E27FC236}">
                <a16:creationId xmlns:a16="http://schemas.microsoft.com/office/drawing/2014/main" id="{5D8AB7CF-8935-DFC4-6F82-2F49E3B4B93D}"/>
              </a:ext>
            </a:extLst>
          </p:cNvPr>
          <p:cNvSpPr txBox="1"/>
          <p:nvPr/>
        </p:nvSpPr>
        <p:spPr>
          <a:xfrm>
            <a:off x="1854524" y="1110557"/>
            <a:ext cx="174903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Gamma spectroscopy</a:t>
            </a:r>
          </a:p>
        </p:txBody>
      </p:sp>
      <p:sp>
        <p:nvSpPr>
          <p:cNvPr id="5281" name="Content Placeholder 10">
            <a:extLst>
              <a:ext uri="{FF2B5EF4-FFF2-40B4-BE49-F238E27FC236}">
                <a16:creationId xmlns:a16="http://schemas.microsoft.com/office/drawing/2014/main" id="{95D7B4C9-7B13-093D-6F0B-EC6C37CD486D}"/>
              </a:ext>
            </a:extLst>
          </p:cNvPr>
          <p:cNvSpPr txBox="1">
            <a:spLocks/>
          </p:cNvSpPr>
          <p:nvPr/>
        </p:nvSpPr>
        <p:spPr>
          <a:xfrm>
            <a:off x="2464747" y="171170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79" name="Group 28">
            <a:extLst>
              <a:ext uri="{FF2B5EF4-FFF2-40B4-BE49-F238E27FC236}">
                <a16:creationId xmlns:a16="http://schemas.microsoft.com/office/drawing/2014/main" id="{00461EF6-96F7-D3FD-6307-557FAB6CB1C5}"/>
              </a:ext>
            </a:extLst>
          </p:cNvPr>
          <p:cNvGrpSpPr/>
          <p:nvPr/>
        </p:nvGrpSpPr>
        <p:grpSpPr>
          <a:xfrm>
            <a:off x="316171" y="1079876"/>
            <a:ext cx="3948999" cy="5137944"/>
            <a:chOff x="372549" y="832448"/>
            <a:chExt cx="3948999" cy="5152103"/>
          </a:xfrm>
          <a:solidFill>
            <a:schemeClr val="bg1"/>
          </a:solidFill>
        </p:grpSpPr>
        <p:sp>
          <p:nvSpPr>
            <p:cNvPr id="5280" name="Rectangle: Rounded Corners 16">
              <a:extLst>
                <a:ext uri="{FF2B5EF4-FFF2-40B4-BE49-F238E27FC236}">
                  <a16:creationId xmlns:a16="http://schemas.microsoft.com/office/drawing/2014/main" id="{5CB92DA3-8E4F-469D-E822-31384CDBBB2F}"/>
                </a:ext>
              </a:extLst>
            </p:cNvPr>
            <p:cNvSpPr/>
            <p:nvPr/>
          </p:nvSpPr>
          <p:spPr>
            <a:xfrm>
              <a:off x="372549" y="832448"/>
              <a:ext cx="3922786" cy="5152103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82" name="Rectangle 26">
              <a:extLst>
                <a:ext uri="{FF2B5EF4-FFF2-40B4-BE49-F238E27FC236}">
                  <a16:creationId xmlns:a16="http://schemas.microsoft.com/office/drawing/2014/main" id="{B9CC55AD-C3FC-6E55-8816-E2A3F4533F35}"/>
                </a:ext>
              </a:extLst>
            </p:cNvPr>
            <p:cNvSpPr/>
            <p:nvPr/>
          </p:nvSpPr>
          <p:spPr>
            <a:xfrm>
              <a:off x="3335864" y="4962831"/>
              <a:ext cx="985684" cy="9856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83" name="Rectangle 27">
              <a:extLst>
                <a:ext uri="{FF2B5EF4-FFF2-40B4-BE49-F238E27FC236}">
                  <a16:creationId xmlns:a16="http://schemas.microsoft.com/office/drawing/2014/main" id="{5DB4E29B-CCEF-73AB-DAC8-4790FE7A61F3}"/>
                </a:ext>
              </a:extLst>
            </p:cNvPr>
            <p:cNvSpPr/>
            <p:nvPr/>
          </p:nvSpPr>
          <p:spPr>
            <a:xfrm>
              <a:off x="382801" y="4962831"/>
              <a:ext cx="1054045" cy="9856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284" name="Rectangle 17">
            <a:extLst>
              <a:ext uri="{FF2B5EF4-FFF2-40B4-BE49-F238E27FC236}">
                <a16:creationId xmlns:a16="http://schemas.microsoft.com/office/drawing/2014/main" id="{179EE8B9-6E24-A563-5073-13857B3D6510}"/>
              </a:ext>
            </a:extLst>
          </p:cNvPr>
          <p:cNvSpPr/>
          <p:nvPr/>
        </p:nvSpPr>
        <p:spPr>
          <a:xfrm>
            <a:off x="2035420" y="2405529"/>
            <a:ext cx="521110" cy="382321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288" name="Group 24">
            <a:extLst>
              <a:ext uri="{FF2B5EF4-FFF2-40B4-BE49-F238E27FC236}">
                <a16:creationId xmlns:a16="http://schemas.microsoft.com/office/drawing/2014/main" id="{F6F73F84-C483-E0A2-751C-5DAC55415E9C}"/>
              </a:ext>
            </a:extLst>
          </p:cNvPr>
          <p:cNvGrpSpPr/>
          <p:nvPr/>
        </p:nvGrpSpPr>
        <p:grpSpPr>
          <a:xfrm>
            <a:off x="1755274" y="2230838"/>
            <a:ext cx="1076594" cy="3986981"/>
            <a:chOff x="1843764" y="1991031"/>
            <a:chExt cx="1076594" cy="3986981"/>
          </a:xfrm>
          <a:solidFill>
            <a:srgbClr val="FF0000"/>
          </a:solidFill>
        </p:grpSpPr>
        <p:sp>
          <p:nvSpPr>
            <p:cNvPr id="5289" name="Rectangle 21">
              <a:extLst>
                <a:ext uri="{FF2B5EF4-FFF2-40B4-BE49-F238E27FC236}">
                  <a16:creationId xmlns:a16="http://schemas.microsoft.com/office/drawing/2014/main" id="{ADB21DA4-DB7B-30C8-212F-03A121F617A4}"/>
                </a:ext>
              </a:extLst>
            </p:cNvPr>
            <p:cNvSpPr/>
            <p:nvPr/>
          </p:nvSpPr>
          <p:spPr>
            <a:xfrm>
              <a:off x="2674766" y="1991031"/>
              <a:ext cx="245592" cy="39869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90" name="Rectangle 22">
              <a:extLst>
                <a:ext uri="{FF2B5EF4-FFF2-40B4-BE49-F238E27FC236}">
                  <a16:creationId xmlns:a16="http://schemas.microsoft.com/office/drawing/2014/main" id="{791A0963-1D7C-6797-E518-02CDAA2998DC}"/>
                </a:ext>
              </a:extLst>
            </p:cNvPr>
            <p:cNvSpPr/>
            <p:nvPr/>
          </p:nvSpPr>
          <p:spPr>
            <a:xfrm>
              <a:off x="1843764" y="1991032"/>
              <a:ext cx="245592" cy="39869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91" name="Rectangle 23">
              <a:extLst>
                <a:ext uri="{FF2B5EF4-FFF2-40B4-BE49-F238E27FC236}">
                  <a16:creationId xmlns:a16="http://schemas.microsoft.com/office/drawing/2014/main" id="{4BD04227-7CB7-D234-5239-B805AEFF83B9}"/>
                </a:ext>
              </a:extLst>
            </p:cNvPr>
            <p:cNvSpPr/>
            <p:nvPr/>
          </p:nvSpPr>
          <p:spPr>
            <a:xfrm>
              <a:off x="2089356" y="1991032"/>
              <a:ext cx="585051" cy="2654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292" name="Straight Connector 30">
            <a:extLst>
              <a:ext uri="{FF2B5EF4-FFF2-40B4-BE49-F238E27FC236}">
                <a16:creationId xmlns:a16="http://schemas.microsoft.com/office/drawing/2014/main" id="{4C3EBB01-DEC0-3947-C217-16A34A2CFB36}"/>
              </a:ext>
            </a:extLst>
          </p:cNvPr>
          <p:cNvCxnSpPr>
            <a:cxnSpLocks/>
          </p:cNvCxnSpPr>
          <p:nvPr/>
        </p:nvCxnSpPr>
        <p:spPr>
          <a:xfrm>
            <a:off x="4242128" y="5138351"/>
            <a:ext cx="0" cy="10606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3" name="Straight Connector 31">
            <a:extLst>
              <a:ext uri="{FF2B5EF4-FFF2-40B4-BE49-F238E27FC236}">
                <a16:creationId xmlns:a16="http://schemas.microsoft.com/office/drawing/2014/main" id="{8BB7708E-FFA5-B061-A6F3-7CD59779BE3A}"/>
              </a:ext>
            </a:extLst>
          </p:cNvPr>
          <p:cNvCxnSpPr>
            <a:cxnSpLocks/>
          </p:cNvCxnSpPr>
          <p:nvPr/>
        </p:nvCxnSpPr>
        <p:spPr>
          <a:xfrm flipH="1">
            <a:off x="311359" y="5127668"/>
            <a:ext cx="6073" cy="10606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4" name="Straight Connector 32">
            <a:extLst>
              <a:ext uri="{FF2B5EF4-FFF2-40B4-BE49-F238E27FC236}">
                <a16:creationId xmlns:a16="http://schemas.microsoft.com/office/drawing/2014/main" id="{1AC5359C-B28D-BCEF-F76D-66ED9F463DB3}"/>
              </a:ext>
            </a:extLst>
          </p:cNvPr>
          <p:cNvCxnSpPr>
            <a:cxnSpLocks/>
          </p:cNvCxnSpPr>
          <p:nvPr/>
        </p:nvCxnSpPr>
        <p:spPr>
          <a:xfrm flipH="1">
            <a:off x="2646962" y="6223988"/>
            <a:ext cx="15821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5" name="Straight Connector 35">
            <a:extLst>
              <a:ext uri="{FF2B5EF4-FFF2-40B4-BE49-F238E27FC236}">
                <a16:creationId xmlns:a16="http://schemas.microsoft.com/office/drawing/2014/main" id="{EED3AA66-3AB4-F091-8B1E-04CBEE330CCA}"/>
              </a:ext>
            </a:extLst>
          </p:cNvPr>
          <p:cNvCxnSpPr>
            <a:cxnSpLocks/>
          </p:cNvCxnSpPr>
          <p:nvPr/>
        </p:nvCxnSpPr>
        <p:spPr>
          <a:xfrm flipH="1" flipV="1">
            <a:off x="313285" y="6221483"/>
            <a:ext cx="1609809" cy="1614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96" name="TextBox 36">
            <a:extLst>
              <a:ext uri="{FF2B5EF4-FFF2-40B4-BE49-F238E27FC236}">
                <a16:creationId xmlns:a16="http://schemas.microsoft.com/office/drawing/2014/main" id="{BCC20D06-C5AA-23C2-6D9E-D4FC87657258}"/>
              </a:ext>
            </a:extLst>
          </p:cNvPr>
          <p:cNvSpPr txBox="1"/>
          <p:nvPr/>
        </p:nvSpPr>
        <p:spPr>
          <a:xfrm>
            <a:off x="708345" y="1295647"/>
            <a:ext cx="23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n-type </a:t>
            </a:r>
            <a:r>
              <a:rPr lang="en-US" sz="2000" b="1" dirty="0" err="1">
                <a:latin typeface="Palatino Linotype" panose="02040502050505030304" pitchFamily="18" charset="0"/>
              </a:rPr>
              <a:t>HPGe</a:t>
            </a:r>
            <a:r>
              <a:rPr lang="en-US" sz="2000" b="1" dirty="0">
                <a:latin typeface="Palatino Linotype" panose="02040502050505030304" pitchFamily="18" charset="0"/>
              </a:rPr>
              <a:t> bulk</a:t>
            </a:r>
          </a:p>
        </p:txBody>
      </p:sp>
      <p:sp>
        <p:nvSpPr>
          <p:cNvPr id="5297" name="TextBox 37">
            <a:extLst>
              <a:ext uri="{FF2B5EF4-FFF2-40B4-BE49-F238E27FC236}">
                <a16:creationId xmlns:a16="http://schemas.microsoft.com/office/drawing/2014/main" id="{8A835E5E-6740-2D22-8F14-6DE0AF9F9DBA}"/>
              </a:ext>
            </a:extLst>
          </p:cNvPr>
          <p:cNvSpPr txBox="1"/>
          <p:nvPr/>
        </p:nvSpPr>
        <p:spPr>
          <a:xfrm>
            <a:off x="1647496" y="1900705"/>
            <a:ext cx="135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n</a:t>
            </a:r>
            <a:r>
              <a:rPr lang="en-US" sz="2000" b="1" baseline="30000" dirty="0">
                <a:latin typeface="Palatino Linotype" panose="02040502050505030304" pitchFamily="18" charset="0"/>
              </a:rPr>
              <a:t>+</a:t>
            </a:r>
            <a:r>
              <a:rPr lang="en-US" sz="2000" b="1" dirty="0">
                <a:latin typeface="Palatino Linotype" panose="02040502050505030304" pitchFamily="18" charset="0"/>
              </a:rPr>
              <a:t>(Li) [V-]</a:t>
            </a:r>
          </a:p>
        </p:txBody>
      </p:sp>
      <p:sp>
        <p:nvSpPr>
          <p:cNvPr id="5298" name="TextBox 38">
            <a:extLst>
              <a:ext uri="{FF2B5EF4-FFF2-40B4-BE49-F238E27FC236}">
                <a16:creationId xmlns:a16="http://schemas.microsoft.com/office/drawing/2014/main" id="{3324611C-0464-CACF-14AA-5473002C75D5}"/>
              </a:ext>
            </a:extLst>
          </p:cNvPr>
          <p:cNvSpPr txBox="1"/>
          <p:nvPr/>
        </p:nvSpPr>
        <p:spPr>
          <a:xfrm>
            <a:off x="4053015" y="942813"/>
            <a:ext cx="830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</a:t>
            </a:r>
            <a:r>
              <a:rPr lang="en-US" sz="2000" b="1" baseline="30000" dirty="0">
                <a:latin typeface="Palatino Linotype" panose="02040502050505030304" pitchFamily="18" charset="0"/>
              </a:rPr>
              <a:t>+</a:t>
            </a:r>
            <a:r>
              <a:rPr lang="en-US" sz="2000" b="1" dirty="0">
                <a:latin typeface="Palatino Linotype" panose="02040502050505030304" pitchFamily="18" charset="0"/>
              </a:rPr>
              <a:t>(B) </a:t>
            </a:r>
          </a:p>
        </p:txBody>
      </p:sp>
      <p:sp>
        <p:nvSpPr>
          <p:cNvPr id="5299" name="TextBox 39">
            <a:extLst>
              <a:ext uri="{FF2B5EF4-FFF2-40B4-BE49-F238E27FC236}">
                <a16:creationId xmlns:a16="http://schemas.microsoft.com/office/drawing/2014/main" id="{D438599A-8C46-B564-716F-75B91E0FF047}"/>
              </a:ext>
            </a:extLst>
          </p:cNvPr>
          <p:cNvSpPr txBox="1"/>
          <p:nvPr/>
        </p:nvSpPr>
        <p:spPr>
          <a:xfrm>
            <a:off x="2729039" y="6274465"/>
            <a:ext cx="152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Passivation</a:t>
            </a:r>
          </a:p>
        </p:txBody>
      </p:sp>
      <p:cxnSp>
        <p:nvCxnSpPr>
          <p:cNvPr id="5300" name="Straight Arrow Connector 43">
            <a:extLst>
              <a:ext uri="{FF2B5EF4-FFF2-40B4-BE49-F238E27FC236}">
                <a16:creationId xmlns:a16="http://schemas.microsoft.com/office/drawing/2014/main" id="{62344C82-13D4-E900-0708-C253C0213691}"/>
              </a:ext>
            </a:extLst>
          </p:cNvPr>
          <p:cNvCxnSpPr>
            <a:cxnSpLocks/>
          </p:cNvCxnSpPr>
          <p:nvPr/>
        </p:nvCxnSpPr>
        <p:spPr>
          <a:xfrm>
            <a:off x="2829465" y="3163864"/>
            <a:ext cx="140949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01" name="TextBox 45">
            <a:extLst>
              <a:ext uri="{FF2B5EF4-FFF2-40B4-BE49-F238E27FC236}">
                <a16:creationId xmlns:a16="http://schemas.microsoft.com/office/drawing/2014/main" id="{366CE22A-D2AC-21DC-C019-D6FA6E9067C8}"/>
              </a:ext>
            </a:extLst>
          </p:cNvPr>
          <p:cNvSpPr txBox="1"/>
          <p:nvPr/>
        </p:nvSpPr>
        <p:spPr>
          <a:xfrm>
            <a:off x="3393876" y="2819132"/>
            <a:ext cx="34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E</a:t>
            </a:r>
          </a:p>
        </p:txBody>
      </p:sp>
      <p:cxnSp>
        <p:nvCxnSpPr>
          <p:cNvPr id="5302" name="Straight Connector 48">
            <a:extLst>
              <a:ext uri="{FF2B5EF4-FFF2-40B4-BE49-F238E27FC236}">
                <a16:creationId xmlns:a16="http://schemas.microsoft.com/office/drawing/2014/main" id="{5D898EFE-45BC-D29C-5C94-14FC2EFD40AB}"/>
              </a:ext>
            </a:extLst>
          </p:cNvPr>
          <p:cNvCxnSpPr>
            <a:cxnSpLocks/>
          </p:cNvCxnSpPr>
          <p:nvPr/>
        </p:nvCxnSpPr>
        <p:spPr>
          <a:xfrm>
            <a:off x="4000069" y="3163864"/>
            <a:ext cx="5294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03" name="Picture 1116" descr="A picture containing sketch, black and white, black, drawing&#10;&#10;Description automatically generated">
            <a:extLst>
              <a:ext uri="{FF2B5EF4-FFF2-40B4-BE49-F238E27FC236}">
                <a16:creationId xmlns:a16="http://schemas.microsoft.com/office/drawing/2014/main" id="{1630EE71-E30B-38E8-42B8-8254D287F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1411">
            <a:off x="3287266" y="5255749"/>
            <a:ext cx="1836842" cy="392346"/>
          </a:xfrm>
          <a:prstGeom prst="rect">
            <a:avLst/>
          </a:prstGeom>
        </p:spPr>
      </p:pic>
      <p:cxnSp>
        <p:nvCxnSpPr>
          <p:cNvPr id="5304" name="Straight Arrow Connector 1118">
            <a:extLst>
              <a:ext uri="{FF2B5EF4-FFF2-40B4-BE49-F238E27FC236}">
                <a16:creationId xmlns:a16="http://schemas.microsoft.com/office/drawing/2014/main" id="{47F32B12-842E-0422-CEED-5E68645CE35E}"/>
              </a:ext>
            </a:extLst>
          </p:cNvPr>
          <p:cNvCxnSpPr>
            <a:cxnSpLocks/>
          </p:cNvCxnSpPr>
          <p:nvPr/>
        </p:nvCxnSpPr>
        <p:spPr>
          <a:xfrm>
            <a:off x="3678522" y="4582954"/>
            <a:ext cx="553724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5" name="Straight Arrow Connector 1120">
            <a:extLst>
              <a:ext uri="{FF2B5EF4-FFF2-40B4-BE49-F238E27FC236}">
                <a16:creationId xmlns:a16="http://schemas.microsoft.com/office/drawing/2014/main" id="{4B81956D-54F5-FCA1-DF86-647420477FAB}"/>
              </a:ext>
            </a:extLst>
          </p:cNvPr>
          <p:cNvCxnSpPr>
            <a:cxnSpLocks/>
          </p:cNvCxnSpPr>
          <p:nvPr/>
        </p:nvCxnSpPr>
        <p:spPr>
          <a:xfrm flipH="1">
            <a:off x="2829465" y="4582954"/>
            <a:ext cx="88339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06" name="TextBox 1122">
            <a:extLst>
              <a:ext uri="{FF2B5EF4-FFF2-40B4-BE49-F238E27FC236}">
                <a16:creationId xmlns:a16="http://schemas.microsoft.com/office/drawing/2014/main" id="{B3BAB116-2CBE-6CD4-5CA4-122B6BC29CEB}"/>
              </a:ext>
            </a:extLst>
          </p:cNvPr>
          <p:cNvSpPr txBox="1"/>
          <p:nvPr/>
        </p:nvSpPr>
        <p:spPr>
          <a:xfrm>
            <a:off x="3770648" y="4166791"/>
            <a:ext cx="34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h</a:t>
            </a:r>
          </a:p>
        </p:txBody>
      </p:sp>
      <p:sp>
        <p:nvSpPr>
          <p:cNvPr id="5307" name="TextBox 1123">
            <a:extLst>
              <a:ext uri="{FF2B5EF4-FFF2-40B4-BE49-F238E27FC236}">
                <a16:creationId xmlns:a16="http://schemas.microsoft.com/office/drawing/2014/main" id="{14D78EA2-F777-3BA0-52F4-58B37CA7745A}"/>
              </a:ext>
            </a:extLst>
          </p:cNvPr>
          <p:cNvSpPr txBox="1"/>
          <p:nvPr/>
        </p:nvSpPr>
        <p:spPr>
          <a:xfrm>
            <a:off x="3157753" y="4166791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e</a:t>
            </a:r>
          </a:p>
        </p:txBody>
      </p:sp>
      <p:sp>
        <p:nvSpPr>
          <p:cNvPr id="5308" name="CasellaDiTesto 58">
            <a:extLst>
              <a:ext uri="{FF2B5EF4-FFF2-40B4-BE49-F238E27FC236}">
                <a16:creationId xmlns:a16="http://schemas.microsoft.com/office/drawing/2014/main" id="{765D7FE7-7FA6-A556-C154-93F196213A9B}"/>
              </a:ext>
            </a:extLst>
          </p:cNvPr>
          <p:cNvSpPr txBox="1"/>
          <p:nvPr/>
        </p:nvSpPr>
        <p:spPr>
          <a:xfrm>
            <a:off x="4416083" y="5027819"/>
            <a:ext cx="359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ϒ</a:t>
            </a:r>
            <a:endParaRPr lang="it-IT" sz="2800" dirty="0"/>
          </a:p>
        </p:txBody>
      </p:sp>
      <p:cxnSp>
        <p:nvCxnSpPr>
          <p:cNvPr id="5309" name="Straight Arrow Connector 5308">
            <a:extLst>
              <a:ext uri="{FF2B5EF4-FFF2-40B4-BE49-F238E27FC236}">
                <a16:creationId xmlns:a16="http://schemas.microsoft.com/office/drawing/2014/main" id="{A2BCA3D0-CA66-6368-C0B4-D076FFC17252}"/>
              </a:ext>
            </a:extLst>
          </p:cNvPr>
          <p:cNvCxnSpPr>
            <a:cxnSpLocks/>
          </p:cNvCxnSpPr>
          <p:nvPr/>
        </p:nvCxnSpPr>
        <p:spPr>
          <a:xfrm flipH="1">
            <a:off x="4979581" y="2386720"/>
            <a:ext cx="1116419" cy="10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0" name="Straight Arrow Connector 5309">
            <a:extLst>
              <a:ext uri="{FF2B5EF4-FFF2-40B4-BE49-F238E27FC236}">
                <a16:creationId xmlns:a16="http://schemas.microsoft.com/office/drawing/2014/main" id="{0330B080-BF29-986D-EAF6-D963CBE808A9}"/>
              </a:ext>
            </a:extLst>
          </p:cNvPr>
          <p:cNvCxnSpPr>
            <a:cxnSpLocks/>
          </p:cNvCxnSpPr>
          <p:nvPr/>
        </p:nvCxnSpPr>
        <p:spPr>
          <a:xfrm flipH="1">
            <a:off x="4979581" y="3376653"/>
            <a:ext cx="1116419" cy="10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1" name="TextBox 5310">
            <a:extLst>
              <a:ext uri="{FF2B5EF4-FFF2-40B4-BE49-F238E27FC236}">
                <a16:creationId xmlns:a16="http://schemas.microsoft.com/office/drawing/2014/main" id="{7295787E-4231-E213-A8FD-258C915F0B76}"/>
              </a:ext>
            </a:extLst>
          </p:cNvPr>
          <p:cNvSpPr txBox="1"/>
          <p:nvPr/>
        </p:nvSpPr>
        <p:spPr>
          <a:xfrm>
            <a:off x="5078354" y="1992812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 </a:t>
            </a:r>
          </a:p>
        </p:txBody>
      </p:sp>
      <p:sp>
        <p:nvSpPr>
          <p:cNvPr id="5312" name="TextBox 5311">
            <a:extLst>
              <a:ext uri="{FF2B5EF4-FFF2-40B4-BE49-F238E27FC236}">
                <a16:creationId xmlns:a16="http://schemas.microsoft.com/office/drawing/2014/main" id="{712316FD-D212-30BB-5FFA-6CFAAB20B67A}"/>
              </a:ext>
            </a:extLst>
          </p:cNvPr>
          <p:cNvSpPr txBox="1"/>
          <p:nvPr/>
        </p:nvSpPr>
        <p:spPr>
          <a:xfrm>
            <a:off x="5078354" y="2972112"/>
            <a:ext cx="96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Protons </a:t>
            </a:r>
          </a:p>
        </p:txBody>
      </p:sp>
      <p:sp>
        <p:nvSpPr>
          <p:cNvPr id="5313" name="TextBox 5312">
            <a:extLst>
              <a:ext uri="{FF2B5EF4-FFF2-40B4-BE49-F238E27FC236}">
                <a16:creationId xmlns:a16="http://schemas.microsoft.com/office/drawing/2014/main" id="{2A8146B2-56C7-598A-29CC-BFD1F1570FB9}"/>
              </a:ext>
            </a:extLst>
          </p:cNvPr>
          <p:cNvSpPr txBox="1"/>
          <p:nvPr/>
        </p:nvSpPr>
        <p:spPr>
          <a:xfrm rot="17322922">
            <a:off x="5201970" y="2815167"/>
            <a:ext cx="2602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Radiation Hardness</a:t>
            </a:r>
          </a:p>
        </p:txBody>
      </p:sp>
      <p:sp>
        <p:nvSpPr>
          <p:cNvPr id="5314" name="TextBox 5313">
            <a:extLst>
              <a:ext uri="{FF2B5EF4-FFF2-40B4-BE49-F238E27FC236}">
                <a16:creationId xmlns:a16="http://schemas.microsoft.com/office/drawing/2014/main" id="{575E7F00-D4E6-E7DE-038B-8F9205C13E58}"/>
              </a:ext>
            </a:extLst>
          </p:cNvPr>
          <p:cNvSpPr txBox="1"/>
          <p:nvPr/>
        </p:nvSpPr>
        <p:spPr>
          <a:xfrm>
            <a:off x="5131888" y="4665618"/>
            <a:ext cx="2729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n+ thin </a:t>
            </a:r>
            <a:r>
              <a:rPr lang="en-US" sz="2800" dirty="0" err="1"/>
              <a:t>segmentable</a:t>
            </a:r>
            <a:r>
              <a:rPr lang="en-US" sz="2800" dirty="0"/>
              <a:t> and stable contact </a:t>
            </a:r>
          </a:p>
        </p:txBody>
      </p:sp>
      <p:pic>
        <p:nvPicPr>
          <p:cNvPr id="5315" name="Immagine 31">
            <a:extLst>
              <a:ext uri="{FF2B5EF4-FFF2-40B4-BE49-F238E27FC236}">
                <a16:creationId xmlns:a16="http://schemas.microsoft.com/office/drawing/2014/main" id="{2A977B02-294A-EC3D-9996-23BB638E5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79" b="12959"/>
          <a:stretch/>
        </p:blipFill>
        <p:spPr>
          <a:xfrm>
            <a:off x="9028377" y="4515749"/>
            <a:ext cx="2789738" cy="1918699"/>
          </a:xfrm>
          <a:prstGeom prst="rect">
            <a:avLst/>
          </a:prstGeom>
        </p:spPr>
      </p:pic>
      <p:pic>
        <p:nvPicPr>
          <p:cNvPr id="5316" name="Immagine 17" descr="Immagine che contiene interni, pavimento, arredamento, ingombro&#10;&#10;Descrizione generata automaticamente">
            <a:extLst>
              <a:ext uri="{FF2B5EF4-FFF2-40B4-BE49-F238E27FC236}">
                <a16:creationId xmlns:a16="http://schemas.microsoft.com/office/drawing/2014/main" id="{49401EE0-234E-97E3-BF6C-D2923D6992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94" r="12537"/>
          <a:stretch/>
        </p:blipFill>
        <p:spPr>
          <a:xfrm>
            <a:off x="7907760" y="2331388"/>
            <a:ext cx="2738250" cy="2019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98AD2-0A0F-EFCB-12A8-AE5E81BB7482}"/>
              </a:ext>
            </a:extLst>
          </p:cNvPr>
          <p:cNvSpPr txBox="1"/>
          <p:nvPr/>
        </p:nvSpPr>
        <p:spPr>
          <a:xfrm>
            <a:off x="7998326" y="1931483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PLM (Pulsed Laser Melting)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718145-6124-9F72-359F-0ED05F701F75}"/>
              </a:ext>
            </a:extLst>
          </p:cNvPr>
          <p:cNvSpPr txBox="1"/>
          <p:nvPr/>
        </p:nvSpPr>
        <p:spPr>
          <a:xfrm>
            <a:off x="6440869" y="818624"/>
            <a:ext cx="5476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N3G </a:t>
            </a:r>
          </a:p>
          <a:p>
            <a:r>
              <a:rPr lang="en-US" b="0" dirty="0">
                <a:solidFill>
                  <a:schemeClr val="tx1"/>
                </a:solidFill>
              </a:rPr>
              <a:t>(Next Generation Germanium Gamma Ray Detectors)</a:t>
            </a:r>
            <a:endParaRPr lang="it-IT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56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3EB59-E2B3-3504-7404-A20F978BB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4" name="TextBox 23">
            <a:extLst>
              <a:ext uri="{FF2B5EF4-FFF2-40B4-BE49-F238E27FC236}">
                <a16:creationId xmlns:a16="http://schemas.microsoft.com/office/drawing/2014/main" id="{5D8AB7CF-8935-DFC4-6F82-2F49E3B4B93D}"/>
              </a:ext>
            </a:extLst>
          </p:cNvPr>
          <p:cNvSpPr txBox="1"/>
          <p:nvPr/>
        </p:nvSpPr>
        <p:spPr>
          <a:xfrm>
            <a:off x="1854524" y="1110557"/>
            <a:ext cx="174903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Gamma spectroscopy</a:t>
            </a:r>
          </a:p>
        </p:txBody>
      </p:sp>
      <p:sp>
        <p:nvSpPr>
          <p:cNvPr id="5281" name="Content Placeholder 10">
            <a:extLst>
              <a:ext uri="{FF2B5EF4-FFF2-40B4-BE49-F238E27FC236}">
                <a16:creationId xmlns:a16="http://schemas.microsoft.com/office/drawing/2014/main" id="{95D7B4C9-7B13-093D-6F0B-EC6C37CD486D}"/>
              </a:ext>
            </a:extLst>
          </p:cNvPr>
          <p:cNvSpPr txBox="1">
            <a:spLocks/>
          </p:cNvSpPr>
          <p:nvPr/>
        </p:nvSpPr>
        <p:spPr>
          <a:xfrm>
            <a:off x="2464747" y="171170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79" name="Group 28">
            <a:extLst>
              <a:ext uri="{FF2B5EF4-FFF2-40B4-BE49-F238E27FC236}">
                <a16:creationId xmlns:a16="http://schemas.microsoft.com/office/drawing/2014/main" id="{00461EF6-96F7-D3FD-6307-557FAB6CB1C5}"/>
              </a:ext>
            </a:extLst>
          </p:cNvPr>
          <p:cNvGrpSpPr/>
          <p:nvPr/>
        </p:nvGrpSpPr>
        <p:grpSpPr>
          <a:xfrm>
            <a:off x="326616" y="1069687"/>
            <a:ext cx="3948999" cy="5137944"/>
            <a:chOff x="372549" y="832448"/>
            <a:chExt cx="3948999" cy="5152103"/>
          </a:xfrm>
          <a:solidFill>
            <a:schemeClr val="bg1"/>
          </a:solidFill>
        </p:grpSpPr>
        <p:sp>
          <p:nvSpPr>
            <p:cNvPr id="5280" name="Rectangle: Rounded Corners 16">
              <a:extLst>
                <a:ext uri="{FF2B5EF4-FFF2-40B4-BE49-F238E27FC236}">
                  <a16:creationId xmlns:a16="http://schemas.microsoft.com/office/drawing/2014/main" id="{5CB92DA3-8E4F-469D-E822-31384CDBBB2F}"/>
                </a:ext>
              </a:extLst>
            </p:cNvPr>
            <p:cNvSpPr/>
            <p:nvPr/>
          </p:nvSpPr>
          <p:spPr>
            <a:xfrm>
              <a:off x="372549" y="832448"/>
              <a:ext cx="3922786" cy="5152103"/>
            </a:xfrm>
            <a:prstGeom prst="roundRect">
              <a:avLst/>
            </a:prstGeom>
            <a:grpFill/>
            <a:ln w="571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82" name="Rectangle 26">
              <a:extLst>
                <a:ext uri="{FF2B5EF4-FFF2-40B4-BE49-F238E27FC236}">
                  <a16:creationId xmlns:a16="http://schemas.microsoft.com/office/drawing/2014/main" id="{B9CC55AD-C3FC-6E55-8816-E2A3F4533F35}"/>
                </a:ext>
              </a:extLst>
            </p:cNvPr>
            <p:cNvSpPr/>
            <p:nvPr/>
          </p:nvSpPr>
          <p:spPr>
            <a:xfrm>
              <a:off x="3335864" y="4962831"/>
              <a:ext cx="985684" cy="9856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83" name="Rectangle 27">
              <a:extLst>
                <a:ext uri="{FF2B5EF4-FFF2-40B4-BE49-F238E27FC236}">
                  <a16:creationId xmlns:a16="http://schemas.microsoft.com/office/drawing/2014/main" id="{5DB4E29B-CCEF-73AB-DAC8-4790FE7A61F3}"/>
                </a:ext>
              </a:extLst>
            </p:cNvPr>
            <p:cNvSpPr/>
            <p:nvPr/>
          </p:nvSpPr>
          <p:spPr>
            <a:xfrm>
              <a:off x="410993" y="4979505"/>
              <a:ext cx="1054045" cy="9856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88" name="Group 24">
            <a:extLst>
              <a:ext uri="{FF2B5EF4-FFF2-40B4-BE49-F238E27FC236}">
                <a16:creationId xmlns:a16="http://schemas.microsoft.com/office/drawing/2014/main" id="{F6F73F84-C483-E0A2-751C-5DAC55415E9C}"/>
              </a:ext>
            </a:extLst>
          </p:cNvPr>
          <p:cNvGrpSpPr/>
          <p:nvPr/>
        </p:nvGrpSpPr>
        <p:grpSpPr>
          <a:xfrm>
            <a:off x="1755274" y="2230838"/>
            <a:ext cx="1076594" cy="3986981"/>
            <a:chOff x="1843764" y="1991031"/>
            <a:chExt cx="1076594" cy="3986981"/>
          </a:xfrm>
          <a:solidFill>
            <a:schemeClr val="tx1"/>
          </a:solidFill>
        </p:grpSpPr>
        <p:sp>
          <p:nvSpPr>
            <p:cNvPr id="5289" name="Rectangle 21">
              <a:extLst>
                <a:ext uri="{FF2B5EF4-FFF2-40B4-BE49-F238E27FC236}">
                  <a16:creationId xmlns:a16="http://schemas.microsoft.com/office/drawing/2014/main" id="{ADB21DA4-DB7B-30C8-212F-03A121F617A4}"/>
                </a:ext>
              </a:extLst>
            </p:cNvPr>
            <p:cNvSpPr/>
            <p:nvPr/>
          </p:nvSpPr>
          <p:spPr>
            <a:xfrm>
              <a:off x="2674766" y="1991031"/>
              <a:ext cx="245592" cy="3986981"/>
            </a:xfrm>
            <a:prstGeom prst="rect">
              <a:avLst/>
            </a:prstGeom>
            <a:grpFill/>
            <a:ln w="12700">
              <a:solidFill>
                <a:srgbClr val="0174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90" name="Rectangle 22">
              <a:extLst>
                <a:ext uri="{FF2B5EF4-FFF2-40B4-BE49-F238E27FC236}">
                  <a16:creationId xmlns:a16="http://schemas.microsoft.com/office/drawing/2014/main" id="{791A0963-1D7C-6797-E518-02CDAA2998DC}"/>
                </a:ext>
              </a:extLst>
            </p:cNvPr>
            <p:cNvSpPr/>
            <p:nvPr/>
          </p:nvSpPr>
          <p:spPr>
            <a:xfrm>
              <a:off x="1843764" y="1991032"/>
              <a:ext cx="245592" cy="3986980"/>
            </a:xfrm>
            <a:prstGeom prst="rect">
              <a:avLst/>
            </a:prstGeom>
            <a:grpFill/>
            <a:ln w="12700">
              <a:solidFill>
                <a:srgbClr val="0174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91" name="Rectangle 23">
              <a:extLst>
                <a:ext uri="{FF2B5EF4-FFF2-40B4-BE49-F238E27FC236}">
                  <a16:creationId xmlns:a16="http://schemas.microsoft.com/office/drawing/2014/main" id="{4BD04227-7CB7-D234-5239-B805AEFF83B9}"/>
                </a:ext>
              </a:extLst>
            </p:cNvPr>
            <p:cNvSpPr/>
            <p:nvPr/>
          </p:nvSpPr>
          <p:spPr>
            <a:xfrm>
              <a:off x="2089356" y="1991032"/>
              <a:ext cx="585051" cy="265473"/>
            </a:xfrm>
            <a:prstGeom prst="rect">
              <a:avLst/>
            </a:prstGeom>
            <a:grpFill/>
            <a:ln w="12700">
              <a:solidFill>
                <a:srgbClr val="0174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284" name="Rectangle 17">
            <a:extLst>
              <a:ext uri="{FF2B5EF4-FFF2-40B4-BE49-F238E27FC236}">
                <a16:creationId xmlns:a16="http://schemas.microsoft.com/office/drawing/2014/main" id="{179EE8B9-6E24-A563-5073-13857B3D6510}"/>
              </a:ext>
            </a:extLst>
          </p:cNvPr>
          <p:cNvSpPr/>
          <p:nvPr/>
        </p:nvSpPr>
        <p:spPr>
          <a:xfrm>
            <a:off x="1850382" y="2362144"/>
            <a:ext cx="876631" cy="386659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292" name="Straight Connector 30">
            <a:extLst>
              <a:ext uri="{FF2B5EF4-FFF2-40B4-BE49-F238E27FC236}">
                <a16:creationId xmlns:a16="http://schemas.microsoft.com/office/drawing/2014/main" id="{4C3EBB01-DEC0-3947-C217-16A34A2CFB36}"/>
              </a:ext>
            </a:extLst>
          </p:cNvPr>
          <p:cNvCxnSpPr>
            <a:cxnSpLocks/>
          </p:cNvCxnSpPr>
          <p:nvPr/>
        </p:nvCxnSpPr>
        <p:spPr>
          <a:xfrm>
            <a:off x="4242128" y="5138351"/>
            <a:ext cx="0" cy="10606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3" name="Straight Connector 31">
            <a:extLst>
              <a:ext uri="{FF2B5EF4-FFF2-40B4-BE49-F238E27FC236}">
                <a16:creationId xmlns:a16="http://schemas.microsoft.com/office/drawing/2014/main" id="{8BB7708E-FFA5-B061-A6F3-7CD59779BE3A}"/>
              </a:ext>
            </a:extLst>
          </p:cNvPr>
          <p:cNvCxnSpPr>
            <a:cxnSpLocks/>
          </p:cNvCxnSpPr>
          <p:nvPr/>
        </p:nvCxnSpPr>
        <p:spPr>
          <a:xfrm flipH="1">
            <a:off x="311359" y="5127668"/>
            <a:ext cx="6073" cy="10606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4" name="Straight Connector 32">
            <a:extLst>
              <a:ext uri="{FF2B5EF4-FFF2-40B4-BE49-F238E27FC236}">
                <a16:creationId xmlns:a16="http://schemas.microsoft.com/office/drawing/2014/main" id="{1AC5359C-B28D-BCEF-F76D-66ED9F463DB3}"/>
              </a:ext>
            </a:extLst>
          </p:cNvPr>
          <p:cNvCxnSpPr>
            <a:cxnSpLocks/>
            <a:endCxn id="5289" idx="2"/>
          </p:cNvCxnSpPr>
          <p:nvPr/>
        </p:nvCxnSpPr>
        <p:spPr>
          <a:xfrm flipH="1" flipV="1">
            <a:off x="2709072" y="6217819"/>
            <a:ext cx="1519990" cy="6169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5" name="Straight Connector 35">
            <a:extLst>
              <a:ext uri="{FF2B5EF4-FFF2-40B4-BE49-F238E27FC236}">
                <a16:creationId xmlns:a16="http://schemas.microsoft.com/office/drawing/2014/main" id="{EED3AA66-3AB4-F091-8B1E-04CBEE330CCA}"/>
              </a:ext>
            </a:extLst>
          </p:cNvPr>
          <p:cNvCxnSpPr>
            <a:cxnSpLocks/>
          </p:cNvCxnSpPr>
          <p:nvPr/>
        </p:nvCxnSpPr>
        <p:spPr>
          <a:xfrm flipH="1" flipV="1">
            <a:off x="313285" y="6212857"/>
            <a:ext cx="1467907" cy="15906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96" name="TextBox 36">
            <a:extLst>
              <a:ext uri="{FF2B5EF4-FFF2-40B4-BE49-F238E27FC236}">
                <a16:creationId xmlns:a16="http://schemas.microsoft.com/office/drawing/2014/main" id="{BCC20D06-C5AA-23C2-6D9E-D4FC87657258}"/>
              </a:ext>
            </a:extLst>
          </p:cNvPr>
          <p:cNvSpPr txBox="1"/>
          <p:nvPr/>
        </p:nvSpPr>
        <p:spPr>
          <a:xfrm>
            <a:off x="708345" y="1295647"/>
            <a:ext cx="23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p-type </a:t>
            </a:r>
            <a:r>
              <a:rPr lang="en-US" sz="2000" b="1" dirty="0" err="1">
                <a:latin typeface="Palatino Linotype" panose="02040502050505030304" pitchFamily="18" charset="0"/>
              </a:rPr>
              <a:t>HPGe</a:t>
            </a:r>
            <a:r>
              <a:rPr lang="en-US" sz="2000" b="1" dirty="0">
                <a:latin typeface="Palatino Linotype" panose="02040502050505030304" pitchFamily="18" charset="0"/>
              </a:rPr>
              <a:t> bulk</a:t>
            </a:r>
          </a:p>
        </p:txBody>
      </p:sp>
      <p:sp>
        <p:nvSpPr>
          <p:cNvPr id="5297" name="TextBox 37">
            <a:extLst>
              <a:ext uri="{FF2B5EF4-FFF2-40B4-BE49-F238E27FC236}">
                <a16:creationId xmlns:a16="http://schemas.microsoft.com/office/drawing/2014/main" id="{8A835E5E-6740-2D22-8F14-6DE0AF9F9DBA}"/>
              </a:ext>
            </a:extLst>
          </p:cNvPr>
          <p:cNvSpPr txBox="1"/>
          <p:nvPr/>
        </p:nvSpPr>
        <p:spPr>
          <a:xfrm>
            <a:off x="1647496" y="1900705"/>
            <a:ext cx="135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</a:t>
            </a:r>
            <a:r>
              <a:rPr lang="en-US" sz="2000" b="1" baseline="30000" dirty="0">
                <a:latin typeface="Palatino Linotype" panose="02040502050505030304" pitchFamily="18" charset="0"/>
              </a:rPr>
              <a:t>+</a:t>
            </a:r>
            <a:r>
              <a:rPr lang="en-US" sz="2000" b="1" dirty="0">
                <a:latin typeface="Palatino Linotype" panose="02040502050505030304" pitchFamily="18" charset="0"/>
              </a:rPr>
              <a:t>(B) [V+]</a:t>
            </a:r>
          </a:p>
        </p:txBody>
      </p:sp>
      <p:sp>
        <p:nvSpPr>
          <p:cNvPr id="5298" name="TextBox 38">
            <a:extLst>
              <a:ext uri="{FF2B5EF4-FFF2-40B4-BE49-F238E27FC236}">
                <a16:creationId xmlns:a16="http://schemas.microsoft.com/office/drawing/2014/main" id="{3324611C-0464-CACF-14AA-5473002C75D5}"/>
              </a:ext>
            </a:extLst>
          </p:cNvPr>
          <p:cNvSpPr txBox="1"/>
          <p:nvPr/>
        </p:nvSpPr>
        <p:spPr>
          <a:xfrm>
            <a:off x="4053015" y="942813"/>
            <a:ext cx="926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n</a:t>
            </a:r>
            <a:r>
              <a:rPr lang="en-US" sz="2000" b="1" baseline="30000" dirty="0">
                <a:latin typeface="Palatino Linotype" panose="02040502050505030304" pitchFamily="18" charset="0"/>
              </a:rPr>
              <a:t>+</a:t>
            </a:r>
            <a:r>
              <a:rPr lang="en-US" sz="2000" b="1" dirty="0">
                <a:latin typeface="Palatino Linotype" panose="02040502050505030304" pitchFamily="18" charset="0"/>
              </a:rPr>
              <a:t>(Sb) </a:t>
            </a:r>
          </a:p>
        </p:txBody>
      </p:sp>
      <p:sp>
        <p:nvSpPr>
          <p:cNvPr id="5299" name="TextBox 39">
            <a:extLst>
              <a:ext uri="{FF2B5EF4-FFF2-40B4-BE49-F238E27FC236}">
                <a16:creationId xmlns:a16="http://schemas.microsoft.com/office/drawing/2014/main" id="{D438599A-8C46-B564-716F-75B91E0FF047}"/>
              </a:ext>
            </a:extLst>
          </p:cNvPr>
          <p:cNvSpPr txBox="1"/>
          <p:nvPr/>
        </p:nvSpPr>
        <p:spPr>
          <a:xfrm>
            <a:off x="2726228" y="6356510"/>
            <a:ext cx="152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Passivation</a:t>
            </a:r>
          </a:p>
        </p:txBody>
      </p:sp>
      <p:cxnSp>
        <p:nvCxnSpPr>
          <p:cNvPr id="5300" name="Straight Arrow Connector 43">
            <a:extLst>
              <a:ext uri="{FF2B5EF4-FFF2-40B4-BE49-F238E27FC236}">
                <a16:creationId xmlns:a16="http://schemas.microsoft.com/office/drawing/2014/main" id="{62344C82-13D4-E900-0708-C253C0213691}"/>
              </a:ext>
            </a:extLst>
          </p:cNvPr>
          <p:cNvCxnSpPr>
            <a:cxnSpLocks/>
          </p:cNvCxnSpPr>
          <p:nvPr/>
        </p:nvCxnSpPr>
        <p:spPr>
          <a:xfrm flipH="1">
            <a:off x="2829465" y="3156778"/>
            <a:ext cx="137622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01" name="TextBox 45">
            <a:extLst>
              <a:ext uri="{FF2B5EF4-FFF2-40B4-BE49-F238E27FC236}">
                <a16:creationId xmlns:a16="http://schemas.microsoft.com/office/drawing/2014/main" id="{366CE22A-D2AC-21DC-C019-D6FA6E9067C8}"/>
              </a:ext>
            </a:extLst>
          </p:cNvPr>
          <p:cNvSpPr txBox="1"/>
          <p:nvPr/>
        </p:nvSpPr>
        <p:spPr>
          <a:xfrm>
            <a:off x="3393876" y="2819132"/>
            <a:ext cx="34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E</a:t>
            </a:r>
          </a:p>
        </p:txBody>
      </p:sp>
      <p:cxnSp>
        <p:nvCxnSpPr>
          <p:cNvPr id="5302" name="Straight Connector 48">
            <a:extLst>
              <a:ext uri="{FF2B5EF4-FFF2-40B4-BE49-F238E27FC236}">
                <a16:creationId xmlns:a16="http://schemas.microsoft.com/office/drawing/2014/main" id="{5D898EFE-45BC-D29C-5C94-14FC2EFD40AB}"/>
              </a:ext>
            </a:extLst>
          </p:cNvPr>
          <p:cNvCxnSpPr>
            <a:cxnSpLocks/>
          </p:cNvCxnSpPr>
          <p:nvPr/>
        </p:nvCxnSpPr>
        <p:spPr>
          <a:xfrm>
            <a:off x="4000069" y="3163864"/>
            <a:ext cx="5294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03" name="Picture 1116" descr="A picture containing sketch, black and white, black, drawing&#10;&#10;Description automatically generated">
            <a:extLst>
              <a:ext uri="{FF2B5EF4-FFF2-40B4-BE49-F238E27FC236}">
                <a16:creationId xmlns:a16="http://schemas.microsoft.com/office/drawing/2014/main" id="{1630EE71-E30B-38E8-42B8-8254D287F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1411">
            <a:off x="3287266" y="5255749"/>
            <a:ext cx="1836842" cy="392346"/>
          </a:xfrm>
          <a:prstGeom prst="rect">
            <a:avLst/>
          </a:prstGeom>
        </p:spPr>
      </p:pic>
      <p:cxnSp>
        <p:nvCxnSpPr>
          <p:cNvPr id="5304" name="Straight Arrow Connector 1118">
            <a:extLst>
              <a:ext uri="{FF2B5EF4-FFF2-40B4-BE49-F238E27FC236}">
                <a16:creationId xmlns:a16="http://schemas.microsoft.com/office/drawing/2014/main" id="{47F32B12-842E-0422-CEED-5E68645CE35E}"/>
              </a:ext>
            </a:extLst>
          </p:cNvPr>
          <p:cNvCxnSpPr>
            <a:cxnSpLocks/>
          </p:cNvCxnSpPr>
          <p:nvPr/>
        </p:nvCxnSpPr>
        <p:spPr>
          <a:xfrm>
            <a:off x="3678522" y="4582954"/>
            <a:ext cx="553724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5" name="Straight Arrow Connector 1120">
            <a:extLst>
              <a:ext uri="{FF2B5EF4-FFF2-40B4-BE49-F238E27FC236}">
                <a16:creationId xmlns:a16="http://schemas.microsoft.com/office/drawing/2014/main" id="{4B81956D-54F5-FCA1-DF86-647420477FAB}"/>
              </a:ext>
            </a:extLst>
          </p:cNvPr>
          <p:cNvCxnSpPr>
            <a:cxnSpLocks/>
          </p:cNvCxnSpPr>
          <p:nvPr/>
        </p:nvCxnSpPr>
        <p:spPr>
          <a:xfrm flipH="1">
            <a:off x="2829465" y="4582954"/>
            <a:ext cx="88339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06" name="TextBox 1122">
            <a:extLst>
              <a:ext uri="{FF2B5EF4-FFF2-40B4-BE49-F238E27FC236}">
                <a16:creationId xmlns:a16="http://schemas.microsoft.com/office/drawing/2014/main" id="{B3BAB116-2CBE-6CD4-5CA4-122B6BC29CEB}"/>
              </a:ext>
            </a:extLst>
          </p:cNvPr>
          <p:cNvSpPr txBox="1"/>
          <p:nvPr/>
        </p:nvSpPr>
        <p:spPr>
          <a:xfrm>
            <a:off x="3770648" y="4166791"/>
            <a:ext cx="34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e</a:t>
            </a:r>
          </a:p>
        </p:txBody>
      </p:sp>
      <p:sp>
        <p:nvSpPr>
          <p:cNvPr id="5307" name="TextBox 1123">
            <a:extLst>
              <a:ext uri="{FF2B5EF4-FFF2-40B4-BE49-F238E27FC236}">
                <a16:creationId xmlns:a16="http://schemas.microsoft.com/office/drawing/2014/main" id="{14D78EA2-F777-3BA0-52F4-58B37CA7745A}"/>
              </a:ext>
            </a:extLst>
          </p:cNvPr>
          <p:cNvSpPr txBox="1"/>
          <p:nvPr/>
        </p:nvSpPr>
        <p:spPr>
          <a:xfrm>
            <a:off x="3157753" y="4166791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h</a:t>
            </a:r>
          </a:p>
        </p:txBody>
      </p:sp>
      <p:sp>
        <p:nvSpPr>
          <p:cNvPr id="5308" name="CasellaDiTesto 58">
            <a:extLst>
              <a:ext uri="{FF2B5EF4-FFF2-40B4-BE49-F238E27FC236}">
                <a16:creationId xmlns:a16="http://schemas.microsoft.com/office/drawing/2014/main" id="{765D7FE7-7FA6-A556-C154-93F196213A9B}"/>
              </a:ext>
            </a:extLst>
          </p:cNvPr>
          <p:cNvSpPr txBox="1"/>
          <p:nvPr/>
        </p:nvSpPr>
        <p:spPr>
          <a:xfrm>
            <a:off x="4416083" y="5027819"/>
            <a:ext cx="359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ϒ</a:t>
            </a:r>
            <a:endParaRPr lang="it-IT" sz="2800" dirty="0"/>
          </a:p>
        </p:txBody>
      </p:sp>
      <p:cxnSp>
        <p:nvCxnSpPr>
          <p:cNvPr id="5309" name="Straight Arrow Connector 5308">
            <a:extLst>
              <a:ext uri="{FF2B5EF4-FFF2-40B4-BE49-F238E27FC236}">
                <a16:creationId xmlns:a16="http://schemas.microsoft.com/office/drawing/2014/main" id="{A2BCA3D0-CA66-6368-C0B4-D076FFC17252}"/>
              </a:ext>
            </a:extLst>
          </p:cNvPr>
          <p:cNvCxnSpPr>
            <a:cxnSpLocks/>
          </p:cNvCxnSpPr>
          <p:nvPr/>
        </p:nvCxnSpPr>
        <p:spPr>
          <a:xfrm flipH="1">
            <a:off x="4979581" y="2386720"/>
            <a:ext cx="1116419" cy="10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0" name="Straight Arrow Connector 5309">
            <a:extLst>
              <a:ext uri="{FF2B5EF4-FFF2-40B4-BE49-F238E27FC236}">
                <a16:creationId xmlns:a16="http://schemas.microsoft.com/office/drawing/2014/main" id="{0330B080-BF29-986D-EAF6-D963CBE808A9}"/>
              </a:ext>
            </a:extLst>
          </p:cNvPr>
          <p:cNvCxnSpPr>
            <a:cxnSpLocks/>
          </p:cNvCxnSpPr>
          <p:nvPr/>
        </p:nvCxnSpPr>
        <p:spPr>
          <a:xfrm flipH="1">
            <a:off x="4979581" y="3376653"/>
            <a:ext cx="1116419" cy="10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1" name="TextBox 5310">
            <a:extLst>
              <a:ext uri="{FF2B5EF4-FFF2-40B4-BE49-F238E27FC236}">
                <a16:creationId xmlns:a16="http://schemas.microsoft.com/office/drawing/2014/main" id="{7295787E-4231-E213-A8FD-258C915F0B76}"/>
              </a:ext>
            </a:extLst>
          </p:cNvPr>
          <p:cNvSpPr txBox="1"/>
          <p:nvPr/>
        </p:nvSpPr>
        <p:spPr>
          <a:xfrm>
            <a:off x="5078354" y="1992812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 </a:t>
            </a:r>
          </a:p>
        </p:txBody>
      </p:sp>
      <p:sp>
        <p:nvSpPr>
          <p:cNvPr id="5312" name="TextBox 5311">
            <a:extLst>
              <a:ext uri="{FF2B5EF4-FFF2-40B4-BE49-F238E27FC236}">
                <a16:creationId xmlns:a16="http://schemas.microsoft.com/office/drawing/2014/main" id="{712316FD-D212-30BB-5FFA-6CFAAB20B67A}"/>
              </a:ext>
            </a:extLst>
          </p:cNvPr>
          <p:cNvSpPr txBox="1"/>
          <p:nvPr/>
        </p:nvSpPr>
        <p:spPr>
          <a:xfrm>
            <a:off x="5078354" y="2972112"/>
            <a:ext cx="96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Protons </a:t>
            </a:r>
          </a:p>
        </p:txBody>
      </p:sp>
      <p:sp>
        <p:nvSpPr>
          <p:cNvPr id="5313" name="TextBox 5312">
            <a:extLst>
              <a:ext uri="{FF2B5EF4-FFF2-40B4-BE49-F238E27FC236}">
                <a16:creationId xmlns:a16="http://schemas.microsoft.com/office/drawing/2014/main" id="{2A8146B2-56C7-598A-29CC-BFD1F1570FB9}"/>
              </a:ext>
            </a:extLst>
          </p:cNvPr>
          <p:cNvSpPr txBox="1"/>
          <p:nvPr/>
        </p:nvSpPr>
        <p:spPr>
          <a:xfrm rot="17322922">
            <a:off x="5201970" y="2815167"/>
            <a:ext cx="2602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Radiation Hardness</a:t>
            </a:r>
          </a:p>
        </p:txBody>
      </p:sp>
      <p:sp>
        <p:nvSpPr>
          <p:cNvPr id="5314" name="TextBox 5313">
            <a:extLst>
              <a:ext uri="{FF2B5EF4-FFF2-40B4-BE49-F238E27FC236}">
                <a16:creationId xmlns:a16="http://schemas.microsoft.com/office/drawing/2014/main" id="{575E7F00-D4E6-E7DE-038B-8F9205C13E58}"/>
              </a:ext>
            </a:extLst>
          </p:cNvPr>
          <p:cNvSpPr txBox="1"/>
          <p:nvPr/>
        </p:nvSpPr>
        <p:spPr>
          <a:xfrm>
            <a:off x="5131888" y="4665618"/>
            <a:ext cx="2729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n+ thin </a:t>
            </a:r>
            <a:r>
              <a:rPr lang="en-US" sz="2800" dirty="0" err="1"/>
              <a:t>segmentable</a:t>
            </a:r>
            <a:r>
              <a:rPr lang="en-US" sz="2800" dirty="0"/>
              <a:t> and stable contact </a:t>
            </a:r>
          </a:p>
        </p:txBody>
      </p:sp>
      <p:pic>
        <p:nvPicPr>
          <p:cNvPr id="5315" name="Immagine 31">
            <a:extLst>
              <a:ext uri="{FF2B5EF4-FFF2-40B4-BE49-F238E27FC236}">
                <a16:creationId xmlns:a16="http://schemas.microsoft.com/office/drawing/2014/main" id="{2A977B02-294A-EC3D-9996-23BB638E5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79" b="12959"/>
          <a:stretch/>
        </p:blipFill>
        <p:spPr>
          <a:xfrm>
            <a:off x="9028377" y="4515749"/>
            <a:ext cx="2789738" cy="1918699"/>
          </a:xfrm>
          <a:prstGeom prst="rect">
            <a:avLst/>
          </a:prstGeom>
        </p:spPr>
      </p:pic>
      <p:pic>
        <p:nvPicPr>
          <p:cNvPr id="5316" name="Immagine 17" descr="Immagine che contiene interni, pavimento, arredamento, ingombro&#10;&#10;Descrizione generata automaticamente">
            <a:extLst>
              <a:ext uri="{FF2B5EF4-FFF2-40B4-BE49-F238E27FC236}">
                <a16:creationId xmlns:a16="http://schemas.microsoft.com/office/drawing/2014/main" id="{49401EE0-234E-97E3-BF6C-D2923D6992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94" r="12537"/>
          <a:stretch/>
        </p:blipFill>
        <p:spPr>
          <a:xfrm>
            <a:off x="7907760" y="2331388"/>
            <a:ext cx="2738250" cy="2019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98AD2-0A0F-EFCB-12A8-AE5E81BB7482}"/>
              </a:ext>
            </a:extLst>
          </p:cNvPr>
          <p:cNvSpPr txBox="1"/>
          <p:nvPr/>
        </p:nvSpPr>
        <p:spPr>
          <a:xfrm>
            <a:off x="7998326" y="1931483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PLM (Pulsed Laser Melting)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718145-6124-9F72-359F-0ED05F701F75}"/>
              </a:ext>
            </a:extLst>
          </p:cNvPr>
          <p:cNvSpPr txBox="1"/>
          <p:nvPr/>
        </p:nvSpPr>
        <p:spPr>
          <a:xfrm>
            <a:off x="6440869" y="818624"/>
            <a:ext cx="5476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N3G </a:t>
            </a:r>
          </a:p>
          <a:p>
            <a:r>
              <a:rPr lang="en-US" b="0" dirty="0">
                <a:solidFill>
                  <a:schemeClr val="tx1"/>
                </a:solidFill>
              </a:rPr>
              <a:t>(Next Generation Germanium Gamma Ray Detectors)</a:t>
            </a:r>
            <a:endParaRPr lang="it-IT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90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ADAB-DCAA-5F58-DA9B-182209FB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F4850075-30B2-D22F-0196-787DF7ECFBE8}"/>
              </a:ext>
            </a:extLst>
          </p:cNvPr>
          <p:cNvSpPr txBox="1">
            <a:spLocks/>
          </p:cNvSpPr>
          <p:nvPr/>
        </p:nvSpPr>
        <p:spPr>
          <a:xfrm>
            <a:off x="2303195" y="267282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0B4BFF-D22E-A631-2F84-D83BE14AD731}"/>
              </a:ext>
            </a:extLst>
          </p:cNvPr>
          <p:cNvGrpSpPr/>
          <p:nvPr/>
        </p:nvGrpSpPr>
        <p:grpSpPr>
          <a:xfrm>
            <a:off x="385479" y="2905183"/>
            <a:ext cx="8511080" cy="1047634"/>
            <a:chOff x="385479" y="1244894"/>
            <a:chExt cx="8511080" cy="10476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B561492-9726-898A-9763-EF38BA96E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1477973"/>
              <a:ext cx="3875890" cy="611768"/>
              <a:chOff x="4113734" y="1462930"/>
              <a:chExt cx="7109040" cy="112208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9C1C14-12D0-5391-D325-7DFB2F04FC4F}"/>
                  </a:ext>
                </a:extLst>
              </p:cNvPr>
              <p:cNvSpPr/>
              <p:nvPr/>
            </p:nvSpPr>
            <p:spPr>
              <a:xfrm>
                <a:off x="4690885" y="1471730"/>
                <a:ext cx="6465957" cy="1104489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1A7A6-97EA-659C-C7A9-1CFC6E69C539}"/>
                  </a:ext>
                </a:extLst>
              </p:cNvPr>
              <p:cNvSpPr txBox="1"/>
              <p:nvPr/>
            </p:nvSpPr>
            <p:spPr>
              <a:xfrm>
                <a:off x="5486399" y="1702121"/>
                <a:ext cx="5736375" cy="6774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N3G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394318E-7D2C-6FEF-340B-4A8D2A68E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13734" y="1462930"/>
                <a:ext cx="1122088" cy="11220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sp>
          <p:nvSpPr>
            <p:cNvPr id="15" name="Content Placeholder 10">
              <a:extLst>
                <a:ext uri="{FF2B5EF4-FFF2-40B4-BE49-F238E27FC236}">
                  <a16:creationId xmlns:a16="http://schemas.microsoft.com/office/drawing/2014/main" id="{D6FFAE8E-30E2-CF3D-3C88-E6FAACA5F29E}"/>
                </a:ext>
              </a:extLst>
            </p:cNvPr>
            <p:cNvSpPr txBox="1">
              <a:spLocks/>
            </p:cNvSpPr>
            <p:nvPr/>
          </p:nvSpPr>
          <p:spPr>
            <a:xfrm>
              <a:off x="3360931" y="1244894"/>
              <a:ext cx="5535628" cy="1047634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Exploit PLM for coaxial segmented p-type detectors</a:t>
              </a:r>
            </a:p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 Davide De Salvador (LNL-DFA)</a:t>
              </a: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04E14D-C3CA-FCFF-0624-C899F0440DB2}"/>
              </a:ext>
            </a:extLst>
          </p:cNvPr>
          <p:cNvGrpSpPr/>
          <p:nvPr/>
        </p:nvGrpSpPr>
        <p:grpSpPr>
          <a:xfrm>
            <a:off x="385479" y="1178290"/>
            <a:ext cx="8472980" cy="1047633"/>
            <a:chOff x="385479" y="2438765"/>
            <a:chExt cx="8472980" cy="10476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5612A3-8746-4C8D-F30D-991246773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2671451"/>
              <a:ext cx="3835432" cy="615705"/>
              <a:chOff x="4878898" y="3243971"/>
              <a:chExt cx="7033000" cy="11290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7197BD-EC79-98DA-A74E-6604497A65BC}"/>
                  </a:ext>
                </a:extLst>
              </p:cNvPr>
              <p:cNvSpPr/>
              <p:nvPr/>
            </p:nvSpPr>
            <p:spPr>
              <a:xfrm>
                <a:off x="5447627" y="3268786"/>
                <a:ext cx="6464271" cy="1104199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A341B8-19AC-6D37-0C93-BBB3809FD4CD}"/>
                  </a:ext>
                </a:extLst>
              </p:cNvPr>
              <p:cNvSpPr txBox="1"/>
              <p:nvPr/>
            </p:nvSpPr>
            <p:spPr>
              <a:xfrm>
                <a:off x="6374398" y="3499117"/>
                <a:ext cx="4496183" cy="67724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OREO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183DF04-CBCE-3FAC-299E-483B3B4D1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8898" y="3243971"/>
                <a:ext cx="1121795" cy="11217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en-US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176DF394-E19E-41A9-8C4F-0F6DE8B684F5}"/>
                </a:ext>
              </a:extLst>
            </p:cNvPr>
            <p:cNvSpPr txBox="1">
              <a:spLocks/>
            </p:cNvSpPr>
            <p:nvPr/>
          </p:nvSpPr>
          <p:spPr>
            <a:xfrm>
              <a:off x="3322831" y="2438765"/>
              <a:ext cx="5535628" cy="1047633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energy calorimeter based on oriented crystal</a:t>
              </a:r>
            </a:p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 Laura </a:t>
              </a:r>
              <a:r>
                <a:rPr lang="en-US" sz="1600" b="1" dirty="0" err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Bandiera</a:t>
              </a:r>
              <a:r>
                <a:rPr lang="en-US" sz="16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(INFN Ferrara)</a:t>
              </a: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ADB71B-52C8-4281-CFA1-EAC4143D54CB}"/>
              </a:ext>
            </a:extLst>
          </p:cNvPr>
          <p:cNvGrpSpPr/>
          <p:nvPr/>
        </p:nvGrpSpPr>
        <p:grpSpPr>
          <a:xfrm>
            <a:off x="385479" y="4783094"/>
            <a:ext cx="8478335" cy="971235"/>
            <a:chOff x="385479" y="3935886"/>
            <a:chExt cx="8478335" cy="9712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7C22CC-CBDF-15EB-06EF-06071DE71C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4108729"/>
              <a:ext cx="3835431" cy="613862"/>
              <a:chOff x="4097345" y="5014193"/>
              <a:chExt cx="7032998" cy="112563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32A9C2D-2EE5-3CFE-D568-4608B0B4BE3C}"/>
                  </a:ext>
                </a:extLst>
              </p:cNvPr>
              <p:cNvSpPr/>
              <p:nvPr/>
            </p:nvSpPr>
            <p:spPr>
              <a:xfrm>
                <a:off x="4666071" y="5035626"/>
                <a:ext cx="6464272" cy="1104201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2ACD48-3A1B-916F-FE98-A344A139A29B}"/>
                  </a:ext>
                </a:extLst>
              </p:cNvPr>
              <p:cNvSpPr txBox="1"/>
              <p:nvPr/>
            </p:nvSpPr>
            <p:spPr>
              <a:xfrm>
                <a:off x="5592845" y="5265957"/>
                <a:ext cx="5277737" cy="6772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LACE (R4I-TT)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2080958-228D-05A7-EAB3-3ECE160DD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7345" y="5014193"/>
                <a:ext cx="1121795" cy="11217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en-US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  <p:sp>
          <p:nvSpPr>
            <p:cNvPr id="17" name="Content Placeholder 10">
              <a:extLst>
                <a:ext uri="{FF2B5EF4-FFF2-40B4-BE49-F238E27FC236}">
                  <a16:creationId xmlns:a16="http://schemas.microsoft.com/office/drawing/2014/main" id="{207E8DB7-586E-E51E-A581-FEBE28709809}"/>
                </a:ext>
              </a:extLst>
            </p:cNvPr>
            <p:cNvSpPr txBox="1">
              <a:spLocks/>
            </p:cNvSpPr>
            <p:nvPr/>
          </p:nvSpPr>
          <p:spPr>
            <a:xfrm>
              <a:off x="3328186" y="3935886"/>
              <a:ext cx="5535628" cy="971235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rm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Explore technology transfer of PLM (MIRION)</a:t>
              </a:r>
            </a:p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1600" b="1" dirty="0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 Davide De Salvador (LNL-DFA)</a:t>
              </a: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93C0DF5F-5A13-4C09-7266-B13154A4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68807" y="463493"/>
            <a:ext cx="2672685" cy="200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3">
            <a:extLst>
              <a:ext uri="{FF2B5EF4-FFF2-40B4-BE49-F238E27FC236}">
                <a16:creationId xmlns:a16="http://schemas.microsoft.com/office/drawing/2014/main" id="{35A9726D-9F92-3390-3611-C63CF7C2E7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78" t="14166" r="20926" b="16111"/>
          <a:stretch/>
        </p:blipFill>
        <p:spPr>
          <a:xfrm>
            <a:off x="9401673" y="2463682"/>
            <a:ext cx="2006954" cy="2814220"/>
          </a:xfrm>
          <a:prstGeom prst="rect">
            <a:avLst/>
          </a:prstGeom>
        </p:spPr>
      </p:pic>
      <p:pic>
        <p:nvPicPr>
          <p:cNvPr id="2052" name="Picture 4" descr="Mirion Technologies Dosimetry Services Division Acquires NRG's Dosimetry  Business in the Netherlands">
            <a:extLst>
              <a:ext uri="{FF2B5EF4-FFF2-40B4-BE49-F238E27FC236}">
                <a16:creationId xmlns:a16="http://schemas.microsoft.com/office/drawing/2014/main" id="{27440BE8-C408-0F9E-ADF3-A2A2D900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745" y="5184323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78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F2D4E-D225-72A7-C1C2-ECE87E68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44" descr="Immagine che contiene interno, lavandino, strumento, macchina&#10;&#10;Descrizione generata automaticamente">
            <a:extLst>
              <a:ext uri="{FF2B5EF4-FFF2-40B4-BE49-F238E27FC236}">
                <a16:creationId xmlns:a16="http://schemas.microsoft.com/office/drawing/2014/main" id="{AE0D9619-9E1F-A3C6-52C1-3B6050543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1258" r="23278"/>
          <a:stretch/>
        </p:blipFill>
        <p:spPr>
          <a:xfrm rot="16200000">
            <a:off x="5131380" y="2720963"/>
            <a:ext cx="851952" cy="1617777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04F06C13-CF0F-FE2C-3309-4964970900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111" r="17500" b="-111"/>
          <a:stretch/>
        </p:blipFill>
        <p:spPr>
          <a:xfrm>
            <a:off x="4742453" y="1446713"/>
            <a:ext cx="1504483" cy="1559948"/>
          </a:xfrm>
          <a:prstGeom prst="rect">
            <a:avLst/>
          </a:prstGeom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AA8AC3B-F7DD-FF05-F4D1-C29432CDA291}"/>
              </a:ext>
            </a:extLst>
          </p:cNvPr>
          <p:cNvSpPr txBox="1">
            <a:spLocks/>
          </p:cNvSpPr>
          <p:nvPr/>
        </p:nvSpPr>
        <p:spPr>
          <a:xfrm>
            <a:off x="2540628" y="210440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 fontScale="85000" lnSpcReduction="10000"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@ LNL + DFA </a:t>
            </a:r>
            <a:r>
              <a:rPr lang="it-IT" sz="2800" b="1" dirty="0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Semiconductor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4CAD62BE-C9F4-8F27-31C4-C2B7F8E326CF}"/>
              </a:ext>
            </a:extLst>
          </p:cNvPr>
          <p:cNvGrpSpPr/>
          <p:nvPr/>
        </p:nvGrpSpPr>
        <p:grpSpPr>
          <a:xfrm>
            <a:off x="6691366" y="1044125"/>
            <a:ext cx="5213208" cy="2371513"/>
            <a:chOff x="9125505" y="962530"/>
            <a:chExt cx="3024000" cy="1580841"/>
          </a:xfrm>
        </p:grpSpPr>
        <p:sp>
          <p:nvSpPr>
            <p:cNvPr id="2127" name="TextBox 23">
              <a:extLst>
                <a:ext uri="{FF2B5EF4-FFF2-40B4-BE49-F238E27FC236}">
                  <a16:creationId xmlns:a16="http://schemas.microsoft.com/office/drawing/2014/main" id="{AD3A338D-740B-4238-4A64-32824C396475}"/>
                </a:ext>
              </a:extLst>
            </p:cNvPr>
            <p:cNvSpPr txBox="1"/>
            <p:nvPr/>
          </p:nvSpPr>
          <p:spPr>
            <a:xfrm>
              <a:off x="9125505" y="962530"/>
              <a:ext cx="3024000" cy="2112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Crystal characterization RBS channeling @ AN/CN </a:t>
              </a:r>
            </a:p>
          </p:txBody>
        </p:sp>
        <p:sp>
          <p:nvSpPr>
            <p:cNvPr id="2128" name="Rectangle 2127">
              <a:extLst>
                <a:ext uri="{FF2B5EF4-FFF2-40B4-BE49-F238E27FC236}">
                  <a16:creationId xmlns:a16="http://schemas.microsoft.com/office/drawing/2014/main" id="{249F828E-3045-EEAC-0E63-AA074EDF91E1}"/>
                </a:ext>
              </a:extLst>
            </p:cNvPr>
            <p:cNvSpPr/>
            <p:nvPr/>
          </p:nvSpPr>
          <p:spPr>
            <a:xfrm>
              <a:off x="9125505" y="962531"/>
              <a:ext cx="3024000" cy="15808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A717D4-1100-D128-7B1A-11D7C47C1579}"/>
              </a:ext>
            </a:extLst>
          </p:cNvPr>
          <p:cNvGrpSpPr/>
          <p:nvPr/>
        </p:nvGrpSpPr>
        <p:grpSpPr>
          <a:xfrm>
            <a:off x="9375354" y="3581400"/>
            <a:ext cx="2625138" cy="3114169"/>
            <a:chOff x="9125505" y="962530"/>
            <a:chExt cx="3024000" cy="1969537"/>
          </a:xfrm>
        </p:grpSpPr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91E6C49-0760-C4FF-94B8-5ECECB53042A}"/>
                </a:ext>
              </a:extLst>
            </p:cNvPr>
            <p:cNvSpPr txBox="1"/>
            <p:nvPr/>
          </p:nvSpPr>
          <p:spPr>
            <a:xfrm>
              <a:off x="9125505" y="962530"/>
              <a:ext cx="3024000" cy="3761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Crystal precise orientation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F63297-BF35-8AC2-EB28-C13D555DDEED}"/>
                </a:ext>
              </a:extLst>
            </p:cNvPr>
            <p:cNvSpPr/>
            <p:nvPr/>
          </p:nvSpPr>
          <p:spPr>
            <a:xfrm>
              <a:off x="9125505" y="962530"/>
              <a:ext cx="3024000" cy="19695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magine 12">
            <a:extLst>
              <a:ext uri="{FF2B5EF4-FFF2-40B4-BE49-F238E27FC236}">
                <a16:creationId xmlns:a16="http://schemas.microsoft.com/office/drawing/2014/main" id="{5A6D52E9-BCE8-C9C9-F4C9-182D1D147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144" y="1481876"/>
            <a:ext cx="2266776" cy="1636373"/>
          </a:xfrm>
          <a:prstGeom prst="rect">
            <a:avLst/>
          </a:prstGeom>
        </p:spPr>
      </p:pic>
      <p:pic>
        <p:nvPicPr>
          <p:cNvPr id="14" name="Google Shape;84;p1" descr="A picture containing person, indoor, miller&#10;&#10;Description automatically generated">
            <a:extLst>
              <a:ext uri="{FF2B5EF4-FFF2-40B4-BE49-F238E27FC236}">
                <a16:creationId xmlns:a16="http://schemas.microsoft.com/office/drawing/2014/main" id="{EF3D94EC-5633-95B7-77D2-38095F06C5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8315" t="39003" r="7789" b="15125"/>
          <a:stretch/>
        </p:blipFill>
        <p:spPr>
          <a:xfrm>
            <a:off x="9457117" y="4214346"/>
            <a:ext cx="2484830" cy="241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9" descr="Gonio 02">
            <a:extLst>
              <a:ext uri="{FF2B5EF4-FFF2-40B4-BE49-F238E27FC236}">
                <a16:creationId xmlns:a16="http://schemas.microsoft.com/office/drawing/2014/main" id="{41C52213-82D4-AB4C-0E78-40B9CD6A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4"/>
          <a:stretch/>
        </p:blipFill>
        <p:spPr bwMode="auto">
          <a:xfrm>
            <a:off x="6932083" y="1606746"/>
            <a:ext cx="2478180" cy="142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7D0F621-925B-CB66-E26A-568E797EA248}"/>
              </a:ext>
            </a:extLst>
          </p:cNvPr>
          <p:cNvGrpSpPr/>
          <p:nvPr/>
        </p:nvGrpSpPr>
        <p:grpSpPr>
          <a:xfrm>
            <a:off x="6588477" y="3585407"/>
            <a:ext cx="2625138" cy="2453105"/>
            <a:chOff x="9125505" y="962530"/>
            <a:chExt cx="3024000" cy="196953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6E7BD3-BFCC-C153-55E9-427CB15900F3}"/>
                </a:ext>
              </a:extLst>
            </p:cNvPr>
            <p:cNvSpPr txBox="1"/>
            <p:nvPr/>
          </p:nvSpPr>
          <p:spPr>
            <a:xfrm>
              <a:off x="9125505" y="962530"/>
              <a:ext cx="3024000" cy="29652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Neutron irradiation @ CN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AAF3C7-7636-AA4E-883D-8499ABBC0798}"/>
                </a:ext>
              </a:extLst>
            </p:cNvPr>
            <p:cNvSpPr/>
            <p:nvPr/>
          </p:nvSpPr>
          <p:spPr>
            <a:xfrm>
              <a:off x="9125505" y="962530"/>
              <a:ext cx="3024000" cy="19695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1" name="Immagine 25" descr="Immagine che contiene macchina, ingegneria, industria, fabbrica&#10;&#10;Descrizione generata automaticamente">
            <a:extLst>
              <a:ext uri="{FF2B5EF4-FFF2-40B4-BE49-F238E27FC236}">
                <a16:creationId xmlns:a16="http://schemas.microsoft.com/office/drawing/2014/main" id="{C62808B6-4913-3FE6-9CE2-D8749CC8A1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24" y="4033092"/>
            <a:ext cx="2544483" cy="1908363"/>
          </a:xfrm>
          <a:prstGeom prst="rect">
            <a:avLst/>
          </a:prstGeom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B58A25B7-9DFC-48EE-98E3-4315779906C4}"/>
              </a:ext>
            </a:extLst>
          </p:cNvPr>
          <p:cNvGrpSpPr/>
          <p:nvPr/>
        </p:nvGrpSpPr>
        <p:grpSpPr>
          <a:xfrm>
            <a:off x="197213" y="1046059"/>
            <a:ext cx="2109672" cy="5330534"/>
            <a:chOff x="4307305" y="1028593"/>
            <a:chExt cx="2109672" cy="5330534"/>
          </a:xfrm>
        </p:grpSpPr>
        <p:sp>
          <p:nvSpPr>
            <p:cNvPr id="37" name="AutoShape 11">
              <a:extLst>
                <a:ext uri="{FF2B5EF4-FFF2-40B4-BE49-F238E27FC236}">
                  <a16:creationId xmlns:a16="http://schemas.microsoft.com/office/drawing/2014/main" id="{7EE906E6-7880-D53B-4986-5450993A84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56311" y="372829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68039E1-EF38-7076-5F01-BB99F70BC32C}"/>
                </a:ext>
              </a:extLst>
            </p:cNvPr>
            <p:cNvGrpSpPr/>
            <p:nvPr/>
          </p:nvGrpSpPr>
          <p:grpSpPr>
            <a:xfrm>
              <a:off x="4307305" y="1028593"/>
              <a:ext cx="2109672" cy="5330534"/>
              <a:chOff x="4705659" y="988446"/>
              <a:chExt cx="4233083" cy="3600463"/>
            </a:xfrm>
          </p:grpSpPr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55DD7079-FAA8-B16E-5508-E0FB281580D0}"/>
                  </a:ext>
                </a:extLst>
              </p:cNvPr>
              <p:cNvSpPr txBox="1"/>
              <p:nvPr/>
            </p:nvSpPr>
            <p:spPr>
              <a:xfrm>
                <a:off x="4705659" y="988447"/>
                <a:ext cx="4233083" cy="43655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Crystal processing</a:t>
                </a:r>
              </a:p>
              <a:p>
                <a:pPr algn="ctr"/>
                <a:r>
                  <a:rPr lang="en-US" dirty="0"/>
                  <a:t>(no contaminants)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D2EC67E-B896-938E-269F-3C04605B0A49}"/>
                  </a:ext>
                </a:extLst>
              </p:cNvPr>
              <p:cNvSpPr/>
              <p:nvPr/>
            </p:nvSpPr>
            <p:spPr>
              <a:xfrm>
                <a:off x="4705659" y="988446"/>
                <a:ext cx="4233083" cy="36004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" name="Picture 28">
              <a:extLst>
                <a:ext uri="{FF2B5EF4-FFF2-40B4-BE49-F238E27FC236}">
                  <a16:creationId xmlns:a16="http://schemas.microsoft.com/office/drawing/2014/main" id="{F20773E5-185E-A80B-DCC7-996F75189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9" r="31326"/>
            <a:stretch/>
          </p:blipFill>
          <p:spPr>
            <a:xfrm rot="5400000">
              <a:off x="4431716" y="1672441"/>
              <a:ext cx="1305334" cy="13679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10" descr="A close-up of a circular object&#10;&#10;Description automatically generated with medium confidence">
              <a:extLst>
                <a:ext uri="{FF2B5EF4-FFF2-40B4-BE49-F238E27FC236}">
                  <a16:creationId xmlns:a16="http://schemas.microsoft.com/office/drawing/2014/main" id="{9728219A-57AB-0157-C5E2-E445377AC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7"/>
            <a:stretch/>
          </p:blipFill>
          <p:spPr>
            <a:xfrm rot="5400000">
              <a:off x="5423528" y="2419987"/>
              <a:ext cx="970366" cy="865236"/>
            </a:xfrm>
            <a:prstGeom prst="rect">
              <a:avLst/>
            </a:prstGeom>
          </p:spPr>
        </p:pic>
        <p:pic>
          <p:nvPicPr>
            <p:cNvPr id="10" name="Immagine 9" descr="Immagine che contiene interno, muro, testo, Attrezzature mediche&#10;&#10;Descrizione generata automaticamente">
              <a:extLst>
                <a:ext uri="{FF2B5EF4-FFF2-40B4-BE49-F238E27FC236}">
                  <a16:creationId xmlns:a16="http://schemas.microsoft.com/office/drawing/2014/main" id="{3466C17E-D952-1835-21BC-A99E344EA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9" r="8897" b="11950"/>
            <a:stretch/>
          </p:blipFill>
          <p:spPr>
            <a:xfrm>
              <a:off x="4528391" y="4875810"/>
              <a:ext cx="1641869" cy="136480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6C34F6E-177E-377F-752B-F89421A2BD91}"/>
              </a:ext>
            </a:extLst>
          </p:cNvPr>
          <p:cNvGrpSpPr/>
          <p:nvPr/>
        </p:nvGrpSpPr>
        <p:grpSpPr>
          <a:xfrm>
            <a:off x="2441528" y="4336701"/>
            <a:ext cx="1972875" cy="2019875"/>
            <a:chOff x="342639" y="1214434"/>
            <a:chExt cx="4020638" cy="2385923"/>
          </a:xfrm>
        </p:grpSpPr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1AF002FF-3729-BAD5-D9A6-A367B1EEC1FB}"/>
                </a:ext>
              </a:extLst>
            </p:cNvPr>
            <p:cNvSpPr txBox="1"/>
            <p:nvPr/>
          </p:nvSpPr>
          <p:spPr>
            <a:xfrm>
              <a:off x="342639" y="1220354"/>
              <a:ext cx="4020638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PLM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7282D7F-5EC1-12C0-6CB0-87B1543900CA}"/>
                </a:ext>
              </a:extLst>
            </p:cNvPr>
            <p:cNvSpPr/>
            <p:nvPr/>
          </p:nvSpPr>
          <p:spPr>
            <a:xfrm>
              <a:off x="342639" y="1214434"/>
              <a:ext cx="4020638" cy="23859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Immagine 7">
            <a:extLst>
              <a:ext uri="{FF2B5EF4-FFF2-40B4-BE49-F238E27FC236}">
                <a16:creationId xmlns:a16="http://schemas.microsoft.com/office/drawing/2014/main" id="{DB2D8999-1430-7CC8-5FFD-F2B687E240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0163" y="4761279"/>
            <a:ext cx="1892786" cy="149680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87DD03B-6B1F-0F76-AD44-5A7CD2A2749A}"/>
              </a:ext>
            </a:extLst>
          </p:cNvPr>
          <p:cNvGrpSpPr/>
          <p:nvPr/>
        </p:nvGrpSpPr>
        <p:grpSpPr>
          <a:xfrm>
            <a:off x="2453998" y="1044125"/>
            <a:ext cx="2197438" cy="3195223"/>
            <a:chOff x="547736" y="4173182"/>
            <a:chExt cx="2978179" cy="2603441"/>
          </a:xfrm>
        </p:grpSpPr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404CF20D-B88E-5423-E153-A1CD9E466EB7}"/>
                </a:ext>
              </a:extLst>
            </p:cNvPr>
            <p:cNvSpPr txBox="1"/>
            <p:nvPr/>
          </p:nvSpPr>
          <p:spPr>
            <a:xfrm>
              <a:off x="547736" y="4173182"/>
              <a:ext cx="2978179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Layer depositions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A1FAF4-DADF-79FD-5161-3B145B07AA14}"/>
                </a:ext>
              </a:extLst>
            </p:cNvPr>
            <p:cNvSpPr/>
            <p:nvPr/>
          </p:nvSpPr>
          <p:spPr>
            <a:xfrm>
              <a:off x="547736" y="4173182"/>
              <a:ext cx="2978179" cy="26034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F3EF5B50-0E43-DF0D-5009-C91B45C78D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1371" y="1594762"/>
            <a:ext cx="2122691" cy="2550619"/>
          </a:xfrm>
          <a:prstGeom prst="rect">
            <a:avLst/>
          </a:prstGeom>
          <a:ln w="38100">
            <a:noFill/>
          </a:ln>
        </p:spPr>
      </p:pic>
      <p:grpSp>
        <p:nvGrpSpPr>
          <p:cNvPr id="8" name="Group 14">
            <a:extLst>
              <a:ext uri="{FF2B5EF4-FFF2-40B4-BE49-F238E27FC236}">
                <a16:creationId xmlns:a16="http://schemas.microsoft.com/office/drawing/2014/main" id="{417DE459-9C37-CC53-ACA3-468F9502B2F1}"/>
              </a:ext>
            </a:extLst>
          </p:cNvPr>
          <p:cNvGrpSpPr/>
          <p:nvPr/>
        </p:nvGrpSpPr>
        <p:grpSpPr>
          <a:xfrm>
            <a:off x="4695825" y="1044126"/>
            <a:ext cx="1697376" cy="3195222"/>
            <a:chOff x="547736" y="4173182"/>
            <a:chExt cx="2978179" cy="2603441"/>
          </a:xfrm>
        </p:grpSpPr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4AF7C1B9-878D-49BD-5A4D-303A1A814055}"/>
                </a:ext>
              </a:extLst>
            </p:cNvPr>
            <p:cNvSpPr txBox="1"/>
            <p:nvPr/>
          </p:nvSpPr>
          <p:spPr>
            <a:xfrm>
              <a:off x="547736" y="4173182"/>
              <a:ext cx="2978179" cy="29947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HPGe</a:t>
              </a:r>
              <a:r>
                <a:rPr lang="en-US" dirty="0"/>
                <a:t> detectors</a:t>
              </a: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43308DF8-E936-8EB7-7EFF-6580F9BD89C2}"/>
                </a:ext>
              </a:extLst>
            </p:cNvPr>
            <p:cNvSpPr/>
            <p:nvPr/>
          </p:nvSpPr>
          <p:spPr>
            <a:xfrm>
              <a:off x="547736" y="4173182"/>
              <a:ext cx="2978179" cy="26034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6FA6CE0-D4F9-F075-606D-58CB467AF9A5}"/>
              </a:ext>
            </a:extLst>
          </p:cNvPr>
          <p:cNvSpPr txBox="1"/>
          <p:nvPr/>
        </p:nvSpPr>
        <p:spPr>
          <a:xfrm>
            <a:off x="4759091" y="1420698"/>
            <a:ext cx="11132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</a:rPr>
              <a:t>Incapsulated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7D3AC6A-2C04-1AFD-006A-D15A23FBA951}"/>
              </a:ext>
            </a:extLst>
          </p:cNvPr>
          <p:cNvSpPr txBox="1"/>
          <p:nvPr/>
        </p:nvSpPr>
        <p:spPr>
          <a:xfrm>
            <a:off x="4695825" y="3067377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GASP</a:t>
            </a:r>
          </a:p>
        </p:txBody>
      </p:sp>
      <p:grpSp>
        <p:nvGrpSpPr>
          <p:cNvPr id="31" name="Group 42">
            <a:extLst>
              <a:ext uri="{FF2B5EF4-FFF2-40B4-BE49-F238E27FC236}">
                <a16:creationId xmlns:a16="http://schemas.microsoft.com/office/drawing/2014/main" id="{EF198ECF-E525-7C4A-A28F-AEB15D9A3E54}"/>
              </a:ext>
            </a:extLst>
          </p:cNvPr>
          <p:cNvGrpSpPr/>
          <p:nvPr/>
        </p:nvGrpSpPr>
        <p:grpSpPr>
          <a:xfrm>
            <a:off x="4576142" y="4386935"/>
            <a:ext cx="1972875" cy="2019875"/>
            <a:chOff x="342639" y="1214434"/>
            <a:chExt cx="4020638" cy="2385923"/>
          </a:xfrm>
        </p:grpSpPr>
        <p:sp>
          <p:nvSpPr>
            <p:cNvPr id="32" name="TextBox 23">
              <a:extLst>
                <a:ext uri="{FF2B5EF4-FFF2-40B4-BE49-F238E27FC236}">
                  <a16:creationId xmlns:a16="http://schemas.microsoft.com/office/drawing/2014/main" id="{CCDA26DF-285D-F988-5D13-3DADA73F7DCD}"/>
                </a:ext>
              </a:extLst>
            </p:cNvPr>
            <p:cNvSpPr txBox="1"/>
            <p:nvPr/>
          </p:nvSpPr>
          <p:spPr>
            <a:xfrm>
              <a:off x="342639" y="1220354"/>
              <a:ext cx="4020638" cy="43626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Segmented </a:t>
              </a:r>
              <a:r>
                <a:rPr lang="en-US" dirty="0" err="1"/>
                <a:t>HPGe</a:t>
              </a:r>
              <a:r>
                <a:rPr lang="en-US" dirty="0"/>
                <a:t> </a:t>
              </a:r>
            </a:p>
          </p:txBody>
        </p:sp>
        <p:sp>
          <p:nvSpPr>
            <p:cNvPr id="33" name="Rectangle 34">
              <a:extLst>
                <a:ext uri="{FF2B5EF4-FFF2-40B4-BE49-F238E27FC236}">
                  <a16:creationId xmlns:a16="http://schemas.microsoft.com/office/drawing/2014/main" id="{0BBA3802-35EC-2FCF-300B-05B98A49F0A9}"/>
                </a:ext>
              </a:extLst>
            </p:cNvPr>
            <p:cNvSpPr/>
            <p:nvPr/>
          </p:nvSpPr>
          <p:spPr>
            <a:xfrm>
              <a:off x="342639" y="1214434"/>
              <a:ext cx="4020638" cy="23859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0" name="Immagine 39" descr="Immagine che contiene Attrezzature mediche, persona, dito, assistenza sanitaria&#10;&#10;Descrizione generata automaticamente">
            <a:extLst>
              <a:ext uri="{FF2B5EF4-FFF2-40B4-BE49-F238E27FC236}">
                <a16:creationId xmlns:a16="http://schemas.microsoft.com/office/drawing/2014/main" id="{C9E07A65-12BD-F7EF-8BB6-720B9F84416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9" t="8398" b="18616"/>
          <a:stretch/>
        </p:blipFill>
        <p:spPr>
          <a:xfrm>
            <a:off x="5591684" y="3603749"/>
            <a:ext cx="764767" cy="571351"/>
          </a:xfrm>
          <a:prstGeom prst="rect">
            <a:avLst/>
          </a:prstGeom>
        </p:spPr>
      </p:pic>
      <p:pic>
        <p:nvPicPr>
          <p:cNvPr id="46" name="Picture 21">
            <a:extLst>
              <a:ext uri="{FF2B5EF4-FFF2-40B4-BE49-F238E27FC236}">
                <a16:creationId xmlns:a16="http://schemas.microsoft.com/office/drawing/2014/main" id="{8A9C2316-1169-EFEB-D437-D79C25B5D8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0489" y="4835749"/>
            <a:ext cx="820139" cy="812283"/>
          </a:xfrm>
          <a:prstGeom prst="rect">
            <a:avLst/>
          </a:prstGeom>
        </p:spPr>
      </p:pic>
      <p:pic>
        <p:nvPicPr>
          <p:cNvPr id="47" name="Picture 23">
            <a:extLst>
              <a:ext uri="{FF2B5EF4-FFF2-40B4-BE49-F238E27FC236}">
                <a16:creationId xmlns:a16="http://schemas.microsoft.com/office/drawing/2014/main" id="{E3E425C4-0288-D4A1-73C9-41CB3C9EAA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1408" y="5071421"/>
            <a:ext cx="1009840" cy="1297439"/>
          </a:xfrm>
          <a:prstGeom prst="rect">
            <a:avLst/>
          </a:prstGeom>
          <a:ln w="76200">
            <a:noFill/>
          </a:ln>
        </p:spPr>
      </p:pic>
      <p:pic>
        <p:nvPicPr>
          <p:cNvPr id="49" name="Immagine 48" descr="Immagine che contiene interno, macchina, Elettrodomestico, cucina&#10;&#10;Descrizione generata automaticamente">
            <a:extLst>
              <a:ext uri="{FF2B5EF4-FFF2-40B4-BE49-F238E27FC236}">
                <a16:creationId xmlns:a16="http://schemas.microsoft.com/office/drawing/2014/main" id="{1F4D7F91-01B1-107B-F86E-F8E9184D52D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r="33677" b="13365"/>
          <a:stretch/>
        </p:blipFill>
        <p:spPr>
          <a:xfrm>
            <a:off x="283678" y="3334189"/>
            <a:ext cx="1096050" cy="1477770"/>
          </a:xfrm>
          <a:prstGeom prst="rect">
            <a:avLst/>
          </a:prstGeom>
        </p:spPr>
      </p:pic>
      <p:pic>
        <p:nvPicPr>
          <p:cNvPr id="52" name="Immagine 51" descr="Immagine che contiene ceramica, interno, cilindro, vaso&#10;&#10;Descrizione generata automaticamente">
            <a:extLst>
              <a:ext uri="{FF2B5EF4-FFF2-40B4-BE49-F238E27FC236}">
                <a16:creationId xmlns:a16="http://schemas.microsoft.com/office/drawing/2014/main" id="{5ACF7AE6-E9B1-9367-AC11-C6725150FDA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23226" r="13717" b="17760"/>
          <a:stretch/>
        </p:blipFill>
        <p:spPr>
          <a:xfrm>
            <a:off x="1395139" y="3954738"/>
            <a:ext cx="709332" cy="8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4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8B4A8-E70B-A980-0CCF-330817FB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C08D2129-8526-55B7-A25B-5BDEAC6A4C76}"/>
              </a:ext>
            </a:extLst>
          </p:cNvPr>
          <p:cNvSpPr txBox="1">
            <a:spLocks/>
          </p:cNvSpPr>
          <p:nvPr/>
        </p:nvSpPr>
        <p:spPr>
          <a:xfrm>
            <a:off x="2294246" y="161103"/>
            <a:ext cx="8193359" cy="636005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019ADD">
                  <a:lumMod val="75000"/>
                </a:srgbClr>
              </a:buClr>
              <a:buSzPct val="200000"/>
              <a:buFontTx/>
              <a:buNone/>
              <a:tabLst>
                <a:tab pos="719138" algn="l"/>
              </a:tabLst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17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Stakeholder and international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B38C4-D8D8-3301-F4C4-3C39F1B8B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6"/>
          <a:stretch/>
        </p:blipFill>
        <p:spPr>
          <a:xfrm>
            <a:off x="104834" y="1526977"/>
            <a:ext cx="8839315" cy="4908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1710C-B075-82AF-BE95-BEAB14F672D6}"/>
              </a:ext>
            </a:extLst>
          </p:cNvPr>
          <p:cNvSpPr txBox="1"/>
          <p:nvPr/>
        </p:nvSpPr>
        <p:spPr>
          <a:xfrm>
            <a:off x="2726273" y="976391"/>
            <a:ext cx="732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IMATRA PROPOSAL EU-HORIZON-INFRATECH – “AGATA COMMUNITY”</a:t>
            </a:r>
          </a:p>
        </p:txBody>
      </p:sp>
      <p:pic>
        <p:nvPicPr>
          <p:cNvPr id="1026" name="Picture 2" descr="Crossed Fingers Emoji (U+1F91E)">
            <a:extLst>
              <a:ext uri="{FF2B5EF4-FFF2-40B4-BE49-F238E27FC236}">
                <a16:creationId xmlns:a16="http://schemas.microsoft.com/office/drawing/2014/main" id="{A2EA62DA-EA0E-A381-FC13-AE1BE838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2" y="5204771"/>
            <a:ext cx="794837" cy="79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A17118-F7E8-6E5B-DE73-34AD15FCBCE0}"/>
              </a:ext>
            </a:extLst>
          </p:cNvPr>
          <p:cNvSpPr txBox="1"/>
          <p:nvPr/>
        </p:nvSpPr>
        <p:spPr>
          <a:xfrm>
            <a:off x="8944715" y="2828835"/>
            <a:ext cx="32472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 EU institutions/companies,</a:t>
            </a:r>
          </a:p>
          <a:p>
            <a:r>
              <a:rPr lang="en-US" dirty="0"/>
              <a:t>10 M€ budget, </a:t>
            </a:r>
          </a:p>
          <a:p>
            <a:r>
              <a:rPr lang="en-US" dirty="0"/>
              <a:t>1.45 M€ for PLM-</a:t>
            </a:r>
            <a:r>
              <a:rPr lang="en-US" dirty="0" err="1"/>
              <a:t>HPGe</a:t>
            </a:r>
            <a:r>
              <a:rPr lang="en-US" dirty="0"/>
              <a:t> activity (sub task 2.1.1 di WP2)</a:t>
            </a:r>
          </a:p>
          <a:p>
            <a:endParaRPr lang="en-US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01C745B8-71D8-66F0-69CC-83B826844E8B}"/>
              </a:ext>
            </a:extLst>
          </p:cNvPr>
          <p:cNvSpPr/>
          <p:nvPr/>
        </p:nvSpPr>
        <p:spPr>
          <a:xfrm>
            <a:off x="1266092" y="2546252"/>
            <a:ext cx="1983545" cy="1146517"/>
          </a:xfrm>
          <a:prstGeom prst="ellipse">
            <a:avLst/>
          </a:pr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582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1635A7-CF96-9E7C-9FF9-4AAB114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A758C08-4B0D-2092-5811-376E950E51D2}"/>
              </a:ext>
            </a:extLst>
          </p:cNvPr>
          <p:cNvSpPr txBox="1">
            <a:spLocks/>
          </p:cNvSpPr>
          <p:nvPr/>
        </p:nvSpPr>
        <p:spPr>
          <a:xfrm>
            <a:off x="2464747" y="267282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-plan and </a:t>
            </a: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4AA128E-C850-56D0-E920-E16E1C7C47BE}"/>
              </a:ext>
            </a:extLst>
          </p:cNvPr>
          <p:cNvSpPr/>
          <p:nvPr/>
        </p:nvSpPr>
        <p:spPr>
          <a:xfrm>
            <a:off x="351179" y="1215383"/>
            <a:ext cx="6327413" cy="5281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C3F6FB-9D1F-AC46-FA81-75FB90A3BA60}"/>
              </a:ext>
            </a:extLst>
          </p:cNvPr>
          <p:cNvSpPr/>
          <p:nvPr/>
        </p:nvSpPr>
        <p:spPr>
          <a:xfrm>
            <a:off x="7092723" y="1215383"/>
            <a:ext cx="4748098" cy="52811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9027F-5DE3-CFBD-7B3E-D586B6A79BA8}"/>
              </a:ext>
            </a:extLst>
          </p:cNvPr>
          <p:cNvSpPr txBox="1"/>
          <p:nvPr/>
        </p:nvSpPr>
        <p:spPr>
          <a:xfrm>
            <a:off x="645015" y="2582759"/>
            <a:ext cx="60180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Continuation of </a:t>
            </a:r>
            <a:r>
              <a:rPr lang="en-US" sz="2000" dirty="0" err="1"/>
              <a:t>HPGe</a:t>
            </a:r>
            <a:r>
              <a:rPr lang="en-US" sz="2000" dirty="0"/>
              <a:t> detector development and finalize the industrial applicability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Explore innovative geometries and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Planar detector for exotic ions detections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Radiation hard detectors with fine segmentation for satellite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Timing improvement for gamma high resolution spectroscopy with planar detectors (another possible EU call in 2025)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Innovative segmentation exploiting PLM flexibility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6C415-42B5-8F98-DE15-D376D0BDA1A5}"/>
              </a:ext>
            </a:extLst>
          </p:cNvPr>
          <p:cNvSpPr txBox="1"/>
          <p:nvPr/>
        </p:nvSpPr>
        <p:spPr>
          <a:xfrm>
            <a:off x="7823112" y="2582759"/>
            <a:ext cx="3639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Compact high energy particles and gamma detectors for satellite  astrophysical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Innovative positron source exploiting coherent interaction with crystals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117D4-63BA-CA11-CB72-E45586A5DD3B}"/>
              </a:ext>
            </a:extLst>
          </p:cNvPr>
          <p:cNvSpPr txBox="1"/>
          <p:nvPr/>
        </p:nvSpPr>
        <p:spPr>
          <a:xfrm>
            <a:off x="1887635" y="1766863"/>
            <a:ext cx="39554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/>
                </a:solidFill>
              </a:rPr>
              <a:t>PLM- </a:t>
            </a:r>
            <a:r>
              <a:rPr lang="en-US" sz="3400" dirty="0" err="1">
                <a:solidFill>
                  <a:schemeClr val="accent1"/>
                </a:solidFill>
              </a:rPr>
              <a:t>HPGe</a:t>
            </a:r>
            <a:r>
              <a:rPr lang="en-US" sz="3400" dirty="0">
                <a:solidFill>
                  <a:schemeClr val="accent1"/>
                </a:solidFill>
              </a:rPr>
              <a:t>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A4E5E-49CF-08F4-75BA-55234146C99A}"/>
              </a:ext>
            </a:extLst>
          </p:cNvPr>
          <p:cNvSpPr txBox="1"/>
          <p:nvPr/>
        </p:nvSpPr>
        <p:spPr>
          <a:xfrm>
            <a:off x="7415545" y="1746787"/>
            <a:ext cx="46234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1"/>
                </a:solidFill>
              </a:rPr>
              <a:t>High energy Channeling</a:t>
            </a:r>
          </a:p>
        </p:txBody>
      </p:sp>
    </p:spTree>
    <p:extLst>
      <p:ext uri="{BB962C8B-B14F-4D97-AF65-F5344CB8AC3E}">
        <p14:creationId xmlns:p14="http://schemas.microsoft.com/office/powerpoint/2010/main" val="254020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f300e0-35f8-43ea-b1a2-e9824d1e800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653B33DB2A94DA2E1FEEF1B172D13" ma:contentTypeVersion="18" ma:contentTypeDescription="Create a new document." ma:contentTypeScope="" ma:versionID="0126f2e88decb55332a92e1dfe97e21d">
  <xsd:schema xmlns:xsd="http://www.w3.org/2001/XMLSchema" xmlns:xs="http://www.w3.org/2001/XMLSchema" xmlns:p="http://schemas.microsoft.com/office/2006/metadata/properties" xmlns:ns3="b0f300e0-35f8-43ea-b1a2-e9824d1e800a" xmlns:ns4="24d99338-11cc-44f8-8f48-f61cd8361256" targetNamespace="http://schemas.microsoft.com/office/2006/metadata/properties" ma:root="true" ma:fieldsID="661e58d91b7a865f37188c942dd22d31" ns3:_="" ns4:_="">
    <xsd:import namespace="b0f300e0-35f8-43ea-b1a2-e9824d1e800a"/>
    <xsd:import namespace="24d99338-11cc-44f8-8f48-f61cd83612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300e0-35f8-43ea-b1a2-e9824d1e8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99338-11cc-44f8-8f48-f61cd836125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33FF05-9538-498E-BEEB-A6D1902AF250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24d99338-11cc-44f8-8f48-f61cd8361256"/>
    <ds:schemaRef ds:uri="http://schemas.microsoft.com/office/2006/documentManagement/types"/>
    <ds:schemaRef ds:uri="http://schemas.openxmlformats.org/package/2006/metadata/core-properties"/>
    <ds:schemaRef ds:uri="b0f300e0-35f8-43ea-b1a2-e9824d1e800a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6514DF-E79D-4DFA-A696-4465AA3C9C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F8D163-4CBB-44C9-B167-DA740B64C433}">
  <ds:schemaRefs>
    <ds:schemaRef ds:uri="24d99338-11cc-44f8-8f48-f61cd8361256"/>
    <ds:schemaRef ds:uri="b0f300e0-35f8-43ea-b1a2-e9824d1e80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3305</TotalTime>
  <Words>664</Words>
  <Application>Microsoft Office PowerPoint</Application>
  <PresentationFormat>Widescreen</PresentationFormat>
  <Paragraphs>136</Paragraphs>
  <Slides>9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Palatino Linotype</vt:lpstr>
      <vt:lpstr>Symbol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</dc:creator>
  <cp:lastModifiedBy>Walter Raniero</cp:lastModifiedBy>
  <cp:revision>20</cp:revision>
  <dcterms:created xsi:type="dcterms:W3CDTF">2024-03-05T07:34:47Z</dcterms:created>
  <dcterms:modified xsi:type="dcterms:W3CDTF">2024-03-12T17:38:57Z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0x010100607653B33DB2A94DA2E1FEEF1B172D13</vt:lpwstr>
  </property>
</Properties>
</file>