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432" r:id="rId3"/>
    <p:sldId id="440" r:id="rId4"/>
    <p:sldId id="260" r:id="rId5"/>
    <p:sldId id="433" r:id="rId6"/>
    <p:sldId id="258" r:id="rId7"/>
    <p:sldId id="429" r:id="rId8"/>
    <p:sldId id="430" r:id="rId9"/>
    <p:sldId id="420" r:id="rId10"/>
    <p:sldId id="428" r:id="rId11"/>
    <p:sldId id="407" r:id="rId12"/>
    <p:sldId id="259" r:id="rId13"/>
    <p:sldId id="435" r:id="rId14"/>
    <p:sldId id="436" r:id="rId15"/>
    <p:sldId id="427" r:id="rId16"/>
    <p:sldId id="371" r:id="rId17"/>
    <p:sldId id="424" r:id="rId18"/>
    <p:sldId id="423" r:id="rId19"/>
    <p:sldId id="422" r:id="rId20"/>
    <p:sldId id="419" r:id="rId21"/>
    <p:sldId id="431" r:id="rId22"/>
    <p:sldId id="434" r:id="rId23"/>
    <p:sldId id="437" r:id="rId24"/>
    <p:sldId id="438" r:id="rId25"/>
    <p:sldId id="439" r:id="rId2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7698E8-7D3F-0A44-BC94-AC539371DC93}" v="38" dt="2024-04-08T21:20:48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/>
    <p:restoredTop sz="95970"/>
  </p:normalViewPr>
  <p:slideViewPr>
    <p:cSldViewPr snapToGrid="0">
      <p:cViewPr>
        <p:scale>
          <a:sx n="114" d="100"/>
          <a:sy n="114" d="100"/>
        </p:scale>
        <p:origin x="6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un ticket deve essere evaso entro 3 giorni dalla sua apertura</a:t>
            </a:r>
            <a:br>
              <a:rPr lang="it-IT" dirty="0"/>
            </a:br>
            <a:r>
              <a:rPr lang="it-IT" sz="1200" dirty="0"/>
              <a:t>(o messo in analisi in caso di sospetto bug)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2"/>
          <c:order val="2"/>
          <c:tx>
            <c:strRef>
              <c:f>Foglio1!$D$1</c:f>
              <c:strCache>
                <c:ptCount val="1"/>
                <c:pt idx="0">
                  <c:v>% Ticket evasi entro 3 giorni sul totale (da maggio 2023)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Foglio1!$A$2:$A$4</c:f>
              <c:numCache>
                <c:formatCode>General</c:formatCode>
                <c:ptCount val="1"/>
                <c:pt idx="0">
                  <c:v>2023</c:v>
                </c:pt>
              </c:numCache>
              <c:extLst/>
            </c:numRef>
          </c:cat>
          <c:val>
            <c:numRef>
              <c:f>Foglio1!$D$2:$D$4</c:f>
              <c:numCache>
                <c:formatCode>General</c:formatCode>
                <c:ptCount val="1"/>
                <c:pt idx="0">
                  <c:v>0.85702614379084963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8E0C-493D-A630-80711DA211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9478287"/>
        <c:axId val="168564223"/>
        <c:axId val="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Foglio1!$B$1</c15:sqref>
                        </c15:formulaRef>
                      </c:ext>
                    </c:extLst>
                    <c:strCache>
                      <c:ptCount val="1"/>
                      <c:pt idx="0">
                        <c:v>Ticket evasi entro 3 giorni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shade val="65000"/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5">
                          <a:shade val="65000"/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5">
                          <a:shade val="65000"/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IT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Foglio1!$A$2:$A$4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Foglio1!$B$2:$B$4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1049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8E0C-493D-A630-80711DA21183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Foglio1!$C$1</c15:sqref>
                        </c15:formulaRef>
                      </c:ext>
                    </c:extLst>
                    <c:strCache>
                      <c:ptCount val="1"/>
                      <c:pt idx="0">
                        <c:v>Totale 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5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5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IT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Foglio1!$A$2:$A$4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Foglio1!$C$2:$C$4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1224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8E0C-493D-A630-80711DA21183}"/>
                  </c:ext>
                </c:extLst>
              </c15:ser>
            </c15:filteredBarSeries>
          </c:ext>
        </c:extLst>
      </c:bar3DChart>
      <c:catAx>
        <c:axId val="9947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68564223"/>
        <c:crosses val="autoZero"/>
        <c:auto val="1"/>
        <c:lblAlgn val="ctr"/>
        <c:lblOffset val="100"/>
        <c:noMultiLvlLbl val="0"/>
      </c:catAx>
      <c:valAx>
        <c:axId val="168564223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99478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6" Type="http://schemas.openxmlformats.org/officeDocument/2006/relationships/image" Target="../media/image18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6" Type="http://schemas.openxmlformats.org/officeDocument/2006/relationships/image" Target="../media/image18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3BCB4-110A-4BAF-B6B0-866EB288F899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33724B-34A9-4767-B628-055716343AC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Concorsi</a:t>
          </a:r>
        </a:p>
      </dgm:t>
    </dgm:pt>
    <dgm:pt modelId="{C4D8572F-CF4F-489E-82BF-90ED2D130DEA}" type="parTrans" cxnId="{1DD9C258-DFFE-4BFA-BA4A-BD7CBB33522E}">
      <dgm:prSet/>
      <dgm:spPr/>
      <dgm:t>
        <a:bodyPr/>
        <a:lstStyle/>
        <a:p>
          <a:endParaRPr lang="en-US"/>
        </a:p>
      </dgm:t>
    </dgm:pt>
    <dgm:pt modelId="{CAEB0B5C-34A8-43F9-889B-4FBA245037AD}" type="sibTrans" cxnId="{1DD9C258-DFFE-4BFA-BA4A-BD7CBB33522E}">
      <dgm:prSet/>
      <dgm:spPr/>
      <dgm:t>
        <a:bodyPr/>
        <a:lstStyle/>
        <a:p>
          <a:endParaRPr lang="en-US"/>
        </a:p>
      </dgm:t>
    </dgm:pt>
    <dgm:pt modelId="{EFA96413-611F-4622-9317-6E6AB436BF8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S</a:t>
          </a:r>
          <a:r>
            <a:rPr lang="en-US"/>
            <a:t>tipendiale</a:t>
          </a:r>
        </a:p>
      </dgm:t>
    </dgm:pt>
    <dgm:pt modelId="{8C6E45C6-AD67-4510-8897-73A7FECBF32D}" type="parTrans" cxnId="{B1F3C803-6685-4C3A-86DA-D11277BFF988}">
      <dgm:prSet/>
      <dgm:spPr/>
      <dgm:t>
        <a:bodyPr/>
        <a:lstStyle/>
        <a:p>
          <a:endParaRPr lang="en-US"/>
        </a:p>
      </dgm:t>
    </dgm:pt>
    <dgm:pt modelId="{7E41E162-8AEE-4A33-808D-DC35DE2A94C6}" type="sibTrans" cxnId="{B1F3C803-6685-4C3A-86DA-D11277BFF988}">
      <dgm:prSet/>
      <dgm:spPr/>
      <dgm:t>
        <a:bodyPr/>
        <a:lstStyle/>
        <a:p>
          <a:endParaRPr lang="en-US"/>
        </a:p>
      </dgm:t>
    </dgm:pt>
    <dgm:pt modelId="{F4C1DF88-44A7-4865-901D-0FEC0E36758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I</a:t>
          </a:r>
          <a:r>
            <a:rPr lang="en-US" dirty="0" err="1"/>
            <a:t>nterfacciamento</a:t>
          </a:r>
          <a:r>
            <a:rPr lang="en-US" dirty="0"/>
            <a:t> ed </a:t>
          </a:r>
          <a:r>
            <a:rPr lang="en-US" dirty="0" err="1"/>
            <a:t>integrazione</a:t>
          </a:r>
          <a:r>
            <a:rPr lang="en-US" dirty="0"/>
            <a:t> </a:t>
          </a:r>
          <a:r>
            <a:rPr lang="en-US" dirty="0" err="1"/>
            <a:t>Zucchetti</a:t>
          </a:r>
          <a:endParaRPr lang="en-US" dirty="0"/>
        </a:p>
      </dgm:t>
    </dgm:pt>
    <dgm:pt modelId="{4901664E-E865-4846-8EB1-EDBBB916D8E5}" type="parTrans" cxnId="{76D61D2E-AFC3-4F16-9BDF-96DBBD71F39C}">
      <dgm:prSet/>
      <dgm:spPr/>
      <dgm:t>
        <a:bodyPr/>
        <a:lstStyle/>
        <a:p>
          <a:endParaRPr lang="en-US"/>
        </a:p>
      </dgm:t>
    </dgm:pt>
    <dgm:pt modelId="{E7DCDCAE-426F-47B3-87D6-44A4D843717B}" type="sibTrans" cxnId="{76D61D2E-AFC3-4F16-9BDF-96DBBD71F39C}">
      <dgm:prSet/>
      <dgm:spPr/>
      <dgm:t>
        <a:bodyPr/>
        <a:lstStyle/>
        <a:p>
          <a:endParaRPr lang="en-US"/>
        </a:p>
      </dgm:t>
    </dgm:pt>
    <dgm:pt modelId="{F91F84AF-000C-4B9A-AB1E-CF8134EDBBA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Nuovo codice degli appalti ed RDA</a:t>
          </a:r>
        </a:p>
      </dgm:t>
    </dgm:pt>
    <dgm:pt modelId="{40B45820-A6DD-4243-A2F8-F9A6B7F78BFF}" type="parTrans" cxnId="{DF359BED-AA01-418A-AE67-27FC468EEF12}">
      <dgm:prSet/>
      <dgm:spPr/>
      <dgm:t>
        <a:bodyPr/>
        <a:lstStyle/>
        <a:p>
          <a:endParaRPr lang="en-US"/>
        </a:p>
      </dgm:t>
    </dgm:pt>
    <dgm:pt modelId="{C785B442-EF95-4F1B-8152-74AB8B197441}" type="sibTrans" cxnId="{DF359BED-AA01-418A-AE67-27FC468EEF12}">
      <dgm:prSet/>
      <dgm:spPr/>
      <dgm:t>
        <a:bodyPr/>
        <a:lstStyle/>
        <a:p>
          <a:endParaRPr lang="en-US"/>
        </a:p>
      </dgm:t>
    </dgm:pt>
    <dgm:pt modelId="{9C315EB8-6787-43F3-82E8-C6CA136D68F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G</a:t>
          </a:r>
          <a:r>
            <a:rPr lang="en-US"/>
            <a:t>estione del post-ordine</a:t>
          </a:r>
        </a:p>
      </dgm:t>
    </dgm:pt>
    <dgm:pt modelId="{4B816DED-6E9E-4564-ACB1-89B46E07DAD0}" type="parTrans" cxnId="{07D9941B-6CB7-4FB8-B842-FC0E031B2E1F}">
      <dgm:prSet/>
      <dgm:spPr/>
      <dgm:t>
        <a:bodyPr/>
        <a:lstStyle/>
        <a:p>
          <a:endParaRPr lang="en-US"/>
        </a:p>
      </dgm:t>
    </dgm:pt>
    <dgm:pt modelId="{19E1C1D5-F734-422F-82A5-E214E6A9EFA0}" type="sibTrans" cxnId="{07D9941B-6CB7-4FB8-B842-FC0E031B2E1F}">
      <dgm:prSet/>
      <dgm:spPr/>
      <dgm:t>
        <a:bodyPr/>
        <a:lstStyle/>
        <a:p>
          <a:endParaRPr lang="en-US"/>
        </a:p>
      </dgm:t>
    </dgm:pt>
    <dgm:pt modelId="{F81E3FA3-5112-401E-9A5C-5BC7AEC5483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Missioni</a:t>
          </a:r>
        </a:p>
      </dgm:t>
    </dgm:pt>
    <dgm:pt modelId="{5744FA66-03EA-4D7E-B761-D55C9E79C646}" type="parTrans" cxnId="{89BF9B0C-5919-4416-BCFE-D6DE18B45457}">
      <dgm:prSet/>
      <dgm:spPr/>
      <dgm:t>
        <a:bodyPr/>
        <a:lstStyle/>
        <a:p>
          <a:endParaRPr lang="en-US"/>
        </a:p>
      </dgm:t>
    </dgm:pt>
    <dgm:pt modelId="{6A4DB524-8DCB-4ADA-8F00-58FC2F581061}" type="sibTrans" cxnId="{89BF9B0C-5919-4416-BCFE-D6DE18B45457}">
      <dgm:prSet/>
      <dgm:spPr/>
      <dgm:t>
        <a:bodyPr/>
        <a:lstStyle/>
        <a:p>
          <a:endParaRPr lang="en-US"/>
        </a:p>
      </dgm:t>
    </dgm:pt>
    <dgm:pt modelId="{A6C9AABF-5FA4-41F7-A52B-69C2E19460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 fase di partenza</a:t>
          </a:r>
        </a:p>
      </dgm:t>
    </dgm:pt>
    <dgm:pt modelId="{CAAF8135-A589-48D0-9DD5-7A9C3C5239B1}" type="parTrans" cxnId="{8FD81DB3-C885-4E35-8D84-CA978C8697BA}">
      <dgm:prSet/>
      <dgm:spPr/>
      <dgm:t>
        <a:bodyPr/>
        <a:lstStyle/>
        <a:p>
          <a:endParaRPr lang="en-US"/>
        </a:p>
      </dgm:t>
    </dgm:pt>
    <dgm:pt modelId="{C0C177FB-AE60-40E5-8B7D-CA012675E4D5}" type="sibTrans" cxnId="{8FD81DB3-C885-4E35-8D84-CA978C8697BA}">
      <dgm:prSet/>
      <dgm:spPr/>
      <dgm:t>
        <a:bodyPr/>
        <a:lstStyle/>
        <a:p>
          <a:endParaRPr lang="en-US"/>
        </a:p>
      </dgm:t>
    </dgm:pt>
    <dgm:pt modelId="{2566A730-D982-479E-B90B-84B53BDA7D2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Presenze</a:t>
          </a:r>
        </a:p>
      </dgm:t>
    </dgm:pt>
    <dgm:pt modelId="{3F37F4E5-8D92-4E06-872B-2BB2128831F2}" type="parTrans" cxnId="{E04A344B-B6A8-469A-A0F9-3769B21192D3}">
      <dgm:prSet/>
      <dgm:spPr/>
      <dgm:t>
        <a:bodyPr/>
        <a:lstStyle/>
        <a:p>
          <a:endParaRPr lang="en-US"/>
        </a:p>
      </dgm:t>
    </dgm:pt>
    <dgm:pt modelId="{1EA0EB74-B346-469E-8248-8A0F10C98ECB}" type="sibTrans" cxnId="{E04A344B-B6A8-469A-A0F9-3769B21192D3}">
      <dgm:prSet/>
      <dgm:spPr/>
      <dgm:t>
        <a:bodyPr/>
        <a:lstStyle/>
        <a:p>
          <a:endParaRPr lang="en-US"/>
        </a:p>
      </dgm:t>
    </dgm:pt>
    <dgm:pt modelId="{27A3D7B5-0B9C-4819-B011-2C82621AB2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Nuovo contratto da implementare (quando sarà firmato)</a:t>
          </a:r>
        </a:p>
      </dgm:t>
    </dgm:pt>
    <dgm:pt modelId="{B419D9B3-261B-4EB5-AB29-8A326A66FEA3}" type="parTrans" cxnId="{E00005CE-1A6A-437F-B9CB-170A7F4D0B76}">
      <dgm:prSet/>
      <dgm:spPr/>
      <dgm:t>
        <a:bodyPr/>
        <a:lstStyle/>
        <a:p>
          <a:endParaRPr lang="en-US"/>
        </a:p>
      </dgm:t>
    </dgm:pt>
    <dgm:pt modelId="{BE077604-B476-4A6E-B648-01C63215E994}" type="sibTrans" cxnId="{E00005CE-1A6A-437F-B9CB-170A7F4D0B76}">
      <dgm:prSet/>
      <dgm:spPr/>
      <dgm:t>
        <a:bodyPr/>
        <a:lstStyle/>
        <a:p>
          <a:endParaRPr lang="en-US"/>
        </a:p>
      </dgm:t>
    </dgm:pt>
    <dgm:pt modelId="{D71481E7-D1B4-4302-A089-D82C17234C9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Transizione digitale</a:t>
          </a:r>
        </a:p>
      </dgm:t>
    </dgm:pt>
    <dgm:pt modelId="{F9258E16-DA4F-445A-8682-16C9A98038C7}" type="parTrans" cxnId="{DF912645-27A6-4029-94CA-FB539623F57E}">
      <dgm:prSet/>
      <dgm:spPr/>
      <dgm:t>
        <a:bodyPr/>
        <a:lstStyle/>
        <a:p>
          <a:endParaRPr lang="en-US"/>
        </a:p>
      </dgm:t>
    </dgm:pt>
    <dgm:pt modelId="{D2CF47DE-DBA3-4573-9059-2EF4699967F0}" type="sibTrans" cxnId="{DF912645-27A6-4029-94CA-FB539623F57E}">
      <dgm:prSet/>
      <dgm:spPr/>
      <dgm:t>
        <a:bodyPr/>
        <a:lstStyle/>
        <a:p>
          <a:endParaRPr lang="en-US"/>
        </a:p>
      </dgm:t>
    </dgm:pt>
    <dgm:pt modelId="{5D03C355-C2CA-4F6D-B131-7C4090F148F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Data warehouse e business intelligence</a:t>
          </a:r>
        </a:p>
      </dgm:t>
    </dgm:pt>
    <dgm:pt modelId="{A06386BC-C6A8-4ED1-90DC-1FBB8C694001}" type="parTrans" cxnId="{1D033D62-8EFB-4235-ABFE-7B281A08E9AE}">
      <dgm:prSet/>
      <dgm:spPr/>
      <dgm:t>
        <a:bodyPr/>
        <a:lstStyle/>
        <a:p>
          <a:endParaRPr lang="en-US"/>
        </a:p>
      </dgm:t>
    </dgm:pt>
    <dgm:pt modelId="{50DF925B-320C-4761-A402-CFEB4A6A527B}" type="sibTrans" cxnId="{1D033D62-8EFB-4235-ABFE-7B281A08E9AE}">
      <dgm:prSet/>
      <dgm:spPr/>
      <dgm:t>
        <a:bodyPr/>
        <a:lstStyle/>
        <a:p>
          <a:endParaRPr lang="en-US"/>
        </a:p>
      </dgm:t>
    </dgm:pt>
    <dgm:pt modelId="{891F3CC6-5F00-44BA-A66F-55278E61837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Infrastruttura e upgrade</a:t>
          </a:r>
        </a:p>
      </dgm:t>
    </dgm:pt>
    <dgm:pt modelId="{AE918056-914D-4BD6-8D0A-C63A6573B7F6}" type="parTrans" cxnId="{499A4E30-BEC8-41A4-8D27-DFC3BDDC94A9}">
      <dgm:prSet/>
      <dgm:spPr/>
      <dgm:t>
        <a:bodyPr/>
        <a:lstStyle/>
        <a:p>
          <a:endParaRPr lang="en-US"/>
        </a:p>
      </dgm:t>
    </dgm:pt>
    <dgm:pt modelId="{3D2D2E1A-2C5A-4687-B65D-3A71D92B29FF}" type="sibTrans" cxnId="{499A4E30-BEC8-41A4-8D27-DFC3BDDC94A9}">
      <dgm:prSet/>
      <dgm:spPr/>
      <dgm:t>
        <a:bodyPr/>
        <a:lstStyle/>
        <a:p>
          <a:endParaRPr lang="en-US"/>
        </a:p>
      </dgm:t>
    </dgm:pt>
    <dgm:pt modelId="{898D8F8A-1C2B-4EE3-913B-186C8B0355B1}" type="pres">
      <dgm:prSet presAssocID="{8BA3BCB4-110A-4BAF-B6B0-866EB288F899}" presName="root" presStyleCnt="0">
        <dgm:presLayoutVars>
          <dgm:dir/>
          <dgm:resizeHandles val="exact"/>
        </dgm:presLayoutVars>
      </dgm:prSet>
      <dgm:spPr/>
    </dgm:pt>
    <dgm:pt modelId="{C2058B36-F898-41CA-870E-B108DFF7B441}" type="pres">
      <dgm:prSet presAssocID="{C533724B-34A9-4767-B628-055716343AC1}" presName="compNode" presStyleCnt="0"/>
      <dgm:spPr/>
    </dgm:pt>
    <dgm:pt modelId="{E45DD651-8A5B-4C85-A5F8-8A63F49F791B}" type="pres">
      <dgm:prSet presAssocID="{C533724B-34A9-4767-B628-055716343AC1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37538CBA-5BEA-4E9B-8E6D-927266E85131}" type="pres">
      <dgm:prSet presAssocID="{C533724B-34A9-4767-B628-055716343AC1}" presName="iconSpace" presStyleCnt="0"/>
      <dgm:spPr/>
    </dgm:pt>
    <dgm:pt modelId="{4D5B1ACB-F840-4766-848B-6F9CBF101FFF}" type="pres">
      <dgm:prSet presAssocID="{C533724B-34A9-4767-B628-055716343AC1}" presName="parTx" presStyleLbl="revTx" presStyleIdx="0" presStyleCnt="16">
        <dgm:presLayoutVars>
          <dgm:chMax val="0"/>
          <dgm:chPref val="0"/>
        </dgm:presLayoutVars>
      </dgm:prSet>
      <dgm:spPr/>
    </dgm:pt>
    <dgm:pt modelId="{5106BA48-9E81-4644-B945-C60B6FAE8BCC}" type="pres">
      <dgm:prSet presAssocID="{C533724B-34A9-4767-B628-055716343AC1}" presName="txSpace" presStyleCnt="0"/>
      <dgm:spPr/>
    </dgm:pt>
    <dgm:pt modelId="{13958C0D-841E-484F-A9F1-D118D58E163A}" type="pres">
      <dgm:prSet presAssocID="{C533724B-34A9-4767-B628-055716343AC1}" presName="desTx" presStyleLbl="revTx" presStyleIdx="1" presStyleCnt="16">
        <dgm:presLayoutVars/>
      </dgm:prSet>
      <dgm:spPr/>
    </dgm:pt>
    <dgm:pt modelId="{FD65AC6F-8070-4F70-BA75-4B4A1D28916B}" type="pres">
      <dgm:prSet presAssocID="{CAEB0B5C-34A8-43F9-889B-4FBA245037AD}" presName="sibTrans" presStyleCnt="0"/>
      <dgm:spPr/>
    </dgm:pt>
    <dgm:pt modelId="{0786A780-B50A-4E25-B4C4-EF32C92FFEAF}" type="pres">
      <dgm:prSet presAssocID="{EFA96413-611F-4622-9317-6E6AB436BF8B}" presName="compNode" presStyleCnt="0"/>
      <dgm:spPr/>
    </dgm:pt>
    <dgm:pt modelId="{B90993F3-5DDD-4948-97E2-103588FFC23D}" type="pres">
      <dgm:prSet presAssocID="{EFA96413-611F-4622-9317-6E6AB436BF8B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A642D23-C166-4A98-AAE0-CC987A11B543}" type="pres">
      <dgm:prSet presAssocID="{EFA96413-611F-4622-9317-6E6AB436BF8B}" presName="iconSpace" presStyleCnt="0"/>
      <dgm:spPr/>
    </dgm:pt>
    <dgm:pt modelId="{83334A16-F8E5-4743-B338-4660C7EDF205}" type="pres">
      <dgm:prSet presAssocID="{EFA96413-611F-4622-9317-6E6AB436BF8B}" presName="parTx" presStyleLbl="revTx" presStyleIdx="2" presStyleCnt="16">
        <dgm:presLayoutVars>
          <dgm:chMax val="0"/>
          <dgm:chPref val="0"/>
        </dgm:presLayoutVars>
      </dgm:prSet>
      <dgm:spPr/>
    </dgm:pt>
    <dgm:pt modelId="{64AEBFD1-D6CA-40D9-B5E5-F16F6EC7608B}" type="pres">
      <dgm:prSet presAssocID="{EFA96413-611F-4622-9317-6E6AB436BF8B}" presName="txSpace" presStyleCnt="0"/>
      <dgm:spPr/>
    </dgm:pt>
    <dgm:pt modelId="{D6A2A2EB-1EC0-4631-BCA4-D7DC27936A70}" type="pres">
      <dgm:prSet presAssocID="{EFA96413-611F-4622-9317-6E6AB436BF8B}" presName="desTx" presStyleLbl="revTx" presStyleIdx="3" presStyleCnt="16">
        <dgm:presLayoutVars/>
      </dgm:prSet>
      <dgm:spPr/>
    </dgm:pt>
    <dgm:pt modelId="{A30A1B01-85E6-447F-852C-DFBB08167EE2}" type="pres">
      <dgm:prSet presAssocID="{7E41E162-8AEE-4A33-808D-DC35DE2A94C6}" presName="sibTrans" presStyleCnt="0"/>
      <dgm:spPr/>
    </dgm:pt>
    <dgm:pt modelId="{1171295A-8707-4AC5-BAE8-5FE2A335A087}" type="pres">
      <dgm:prSet presAssocID="{F91F84AF-000C-4B9A-AB1E-CF8134EDBBA3}" presName="compNode" presStyleCnt="0"/>
      <dgm:spPr/>
    </dgm:pt>
    <dgm:pt modelId="{5A02ACD6-8193-4878-A20A-060953B89C0F}" type="pres">
      <dgm:prSet presAssocID="{F91F84AF-000C-4B9A-AB1E-CF8134EDBBA3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ADD6C6D5-F94E-46CB-8C4C-F97220E530FC}" type="pres">
      <dgm:prSet presAssocID="{F91F84AF-000C-4B9A-AB1E-CF8134EDBBA3}" presName="iconSpace" presStyleCnt="0"/>
      <dgm:spPr/>
    </dgm:pt>
    <dgm:pt modelId="{90E5B6CE-3FE0-4DAE-A6F5-56A82398CEBC}" type="pres">
      <dgm:prSet presAssocID="{F91F84AF-000C-4B9A-AB1E-CF8134EDBBA3}" presName="parTx" presStyleLbl="revTx" presStyleIdx="4" presStyleCnt="16">
        <dgm:presLayoutVars>
          <dgm:chMax val="0"/>
          <dgm:chPref val="0"/>
        </dgm:presLayoutVars>
      </dgm:prSet>
      <dgm:spPr/>
    </dgm:pt>
    <dgm:pt modelId="{63965F18-DCD3-4AA3-9823-0DF0FB4EB110}" type="pres">
      <dgm:prSet presAssocID="{F91F84AF-000C-4B9A-AB1E-CF8134EDBBA3}" presName="txSpace" presStyleCnt="0"/>
      <dgm:spPr/>
    </dgm:pt>
    <dgm:pt modelId="{1DA802EF-851E-4E56-9EFF-38BCE2B90C89}" type="pres">
      <dgm:prSet presAssocID="{F91F84AF-000C-4B9A-AB1E-CF8134EDBBA3}" presName="desTx" presStyleLbl="revTx" presStyleIdx="5" presStyleCnt="16">
        <dgm:presLayoutVars/>
      </dgm:prSet>
      <dgm:spPr/>
    </dgm:pt>
    <dgm:pt modelId="{E189FB34-EBCD-4214-8693-B3BDF5811DD8}" type="pres">
      <dgm:prSet presAssocID="{C785B442-EF95-4F1B-8152-74AB8B197441}" presName="sibTrans" presStyleCnt="0"/>
      <dgm:spPr/>
    </dgm:pt>
    <dgm:pt modelId="{32C228D8-1A73-4BC8-AC42-DD154B5DE226}" type="pres">
      <dgm:prSet presAssocID="{F81E3FA3-5112-401E-9A5C-5BC7AEC5483F}" presName="compNode" presStyleCnt="0"/>
      <dgm:spPr/>
    </dgm:pt>
    <dgm:pt modelId="{1F651313-8B8C-4E85-AA9A-66EFECBB98D7}" type="pres">
      <dgm:prSet presAssocID="{F81E3FA3-5112-401E-9A5C-5BC7AEC5483F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BD38A48-995A-4FE9-AEC5-948025EF30AA}" type="pres">
      <dgm:prSet presAssocID="{F81E3FA3-5112-401E-9A5C-5BC7AEC5483F}" presName="iconSpace" presStyleCnt="0"/>
      <dgm:spPr/>
    </dgm:pt>
    <dgm:pt modelId="{9525DEA8-4A04-4A0A-9F06-506E1C25A78D}" type="pres">
      <dgm:prSet presAssocID="{F81E3FA3-5112-401E-9A5C-5BC7AEC5483F}" presName="parTx" presStyleLbl="revTx" presStyleIdx="6" presStyleCnt="16">
        <dgm:presLayoutVars>
          <dgm:chMax val="0"/>
          <dgm:chPref val="0"/>
        </dgm:presLayoutVars>
      </dgm:prSet>
      <dgm:spPr/>
    </dgm:pt>
    <dgm:pt modelId="{73F8218F-3CE6-4EC8-9E4E-63CD007E85B8}" type="pres">
      <dgm:prSet presAssocID="{F81E3FA3-5112-401E-9A5C-5BC7AEC5483F}" presName="txSpace" presStyleCnt="0"/>
      <dgm:spPr/>
    </dgm:pt>
    <dgm:pt modelId="{38CB9DD3-A63D-4885-A071-36A5C86BC193}" type="pres">
      <dgm:prSet presAssocID="{F81E3FA3-5112-401E-9A5C-5BC7AEC5483F}" presName="desTx" presStyleLbl="revTx" presStyleIdx="7" presStyleCnt="16">
        <dgm:presLayoutVars/>
      </dgm:prSet>
      <dgm:spPr/>
    </dgm:pt>
    <dgm:pt modelId="{CA154C2B-29FB-42B4-954D-1011FB6EFB86}" type="pres">
      <dgm:prSet presAssocID="{6A4DB524-8DCB-4ADA-8F00-58FC2F581061}" presName="sibTrans" presStyleCnt="0"/>
      <dgm:spPr/>
    </dgm:pt>
    <dgm:pt modelId="{026295A2-5F41-4D0B-A824-08AB823E2649}" type="pres">
      <dgm:prSet presAssocID="{2566A730-D982-479E-B90B-84B53BDA7D2C}" presName="compNode" presStyleCnt="0"/>
      <dgm:spPr/>
    </dgm:pt>
    <dgm:pt modelId="{EE44F0A2-D66B-4211-B5D7-34334A604B19}" type="pres">
      <dgm:prSet presAssocID="{2566A730-D982-479E-B90B-84B53BDA7D2C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5C56BE63-37D9-4DB8-BF9E-F0B774870FB3}" type="pres">
      <dgm:prSet presAssocID="{2566A730-D982-479E-B90B-84B53BDA7D2C}" presName="iconSpace" presStyleCnt="0"/>
      <dgm:spPr/>
    </dgm:pt>
    <dgm:pt modelId="{8D95F1E9-FE79-48E0-ADF5-AA3238CABAB9}" type="pres">
      <dgm:prSet presAssocID="{2566A730-D982-479E-B90B-84B53BDA7D2C}" presName="parTx" presStyleLbl="revTx" presStyleIdx="8" presStyleCnt="16">
        <dgm:presLayoutVars>
          <dgm:chMax val="0"/>
          <dgm:chPref val="0"/>
        </dgm:presLayoutVars>
      </dgm:prSet>
      <dgm:spPr/>
    </dgm:pt>
    <dgm:pt modelId="{6119B0C6-5BD2-48B9-A3BE-0D2105DF7917}" type="pres">
      <dgm:prSet presAssocID="{2566A730-D982-479E-B90B-84B53BDA7D2C}" presName="txSpace" presStyleCnt="0"/>
      <dgm:spPr/>
    </dgm:pt>
    <dgm:pt modelId="{C4315368-881A-4F3C-9721-C8EEBA21C114}" type="pres">
      <dgm:prSet presAssocID="{2566A730-D982-479E-B90B-84B53BDA7D2C}" presName="desTx" presStyleLbl="revTx" presStyleIdx="9" presStyleCnt="16">
        <dgm:presLayoutVars/>
      </dgm:prSet>
      <dgm:spPr/>
    </dgm:pt>
    <dgm:pt modelId="{E73727E4-D2E5-45A7-8A5A-6240E37839B1}" type="pres">
      <dgm:prSet presAssocID="{1EA0EB74-B346-469E-8248-8A0F10C98ECB}" presName="sibTrans" presStyleCnt="0"/>
      <dgm:spPr/>
    </dgm:pt>
    <dgm:pt modelId="{3D594251-C293-4A2D-9866-98A99FFD0446}" type="pres">
      <dgm:prSet presAssocID="{D71481E7-D1B4-4302-A089-D82C17234C9C}" presName="compNode" presStyleCnt="0"/>
      <dgm:spPr/>
    </dgm:pt>
    <dgm:pt modelId="{C5FFDA66-D4E6-4AF9-9FC5-55C6CFA9C837}" type="pres">
      <dgm:prSet presAssocID="{D71481E7-D1B4-4302-A089-D82C17234C9C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8E6A42E7-165E-4BFF-BB83-5424E55F41AD}" type="pres">
      <dgm:prSet presAssocID="{D71481E7-D1B4-4302-A089-D82C17234C9C}" presName="iconSpace" presStyleCnt="0"/>
      <dgm:spPr/>
    </dgm:pt>
    <dgm:pt modelId="{3E81E7D4-C0A7-4BD3-8387-35DBF97C01B7}" type="pres">
      <dgm:prSet presAssocID="{D71481E7-D1B4-4302-A089-D82C17234C9C}" presName="parTx" presStyleLbl="revTx" presStyleIdx="10" presStyleCnt="16">
        <dgm:presLayoutVars>
          <dgm:chMax val="0"/>
          <dgm:chPref val="0"/>
        </dgm:presLayoutVars>
      </dgm:prSet>
      <dgm:spPr/>
    </dgm:pt>
    <dgm:pt modelId="{C3D941F9-5799-47D8-8808-2F13939455D9}" type="pres">
      <dgm:prSet presAssocID="{D71481E7-D1B4-4302-A089-D82C17234C9C}" presName="txSpace" presStyleCnt="0"/>
      <dgm:spPr/>
    </dgm:pt>
    <dgm:pt modelId="{97D27727-AE32-479B-A735-1CB3C7BCC259}" type="pres">
      <dgm:prSet presAssocID="{D71481E7-D1B4-4302-A089-D82C17234C9C}" presName="desTx" presStyleLbl="revTx" presStyleIdx="11" presStyleCnt="16">
        <dgm:presLayoutVars/>
      </dgm:prSet>
      <dgm:spPr/>
    </dgm:pt>
    <dgm:pt modelId="{77B213F5-B554-496A-8384-0B8B6B1334EE}" type="pres">
      <dgm:prSet presAssocID="{D2CF47DE-DBA3-4573-9059-2EF4699967F0}" presName="sibTrans" presStyleCnt="0"/>
      <dgm:spPr/>
    </dgm:pt>
    <dgm:pt modelId="{1984E604-3CE0-46B7-BECE-337DBBD55C96}" type="pres">
      <dgm:prSet presAssocID="{5D03C355-C2CA-4F6D-B131-7C4090F148F6}" presName="compNode" presStyleCnt="0"/>
      <dgm:spPr/>
    </dgm:pt>
    <dgm:pt modelId="{622B2250-9C1B-45EA-B9C1-34548BB4D73F}" type="pres">
      <dgm:prSet presAssocID="{5D03C355-C2CA-4F6D-B131-7C4090F148F6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28B693F3-1EE3-4119-81BE-31CE7FC1D886}" type="pres">
      <dgm:prSet presAssocID="{5D03C355-C2CA-4F6D-B131-7C4090F148F6}" presName="iconSpace" presStyleCnt="0"/>
      <dgm:spPr/>
    </dgm:pt>
    <dgm:pt modelId="{D245FB35-BF72-44A1-AADE-1C58B8F4B62A}" type="pres">
      <dgm:prSet presAssocID="{5D03C355-C2CA-4F6D-B131-7C4090F148F6}" presName="parTx" presStyleLbl="revTx" presStyleIdx="12" presStyleCnt="16">
        <dgm:presLayoutVars>
          <dgm:chMax val="0"/>
          <dgm:chPref val="0"/>
        </dgm:presLayoutVars>
      </dgm:prSet>
      <dgm:spPr/>
    </dgm:pt>
    <dgm:pt modelId="{B2F8C929-E039-46A7-A218-D4452FD758B7}" type="pres">
      <dgm:prSet presAssocID="{5D03C355-C2CA-4F6D-B131-7C4090F148F6}" presName="txSpace" presStyleCnt="0"/>
      <dgm:spPr/>
    </dgm:pt>
    <dgm:pt modelId="{315A1892-3EF9-4CB8-BA9A-F7C4052A560F}" type="pres">
      <dgm:prSet presAssocID="{5D03C355-C2CA-4F6D-B131-7C4090F148F6}" presName="desTx" presStyleLbl="revTx" presStyleIdx="13" presStyleCnt="16">
        <dgm:presLayoutVars/>
      </dgm:prSet>
      <dgm:spPr/>
    </dgm:pt>
    <dgm:pt modelId="{2B3B7B1D-239F-4751-BB16-55AA66E0C99E}" type="pres">
      <dgm:prSet presAssocID="{50DF925B-320C-4761-A402-CFEB4A6A527B}" presName="sibTrans" presStyleCnt="0"/>
      <dgm:spPr/>
    </dgm:pt>
    <dgm:pt modelId="{E3DEDEFF-8B01-4872-984C-8F9102000DB0}" type="pres">
      <dgm:prSet presAssocID="{891F3CC6-5F00-44BA-A66F-55278E618375}" presName="compNode" presStyleCnt="0"/>
      <dgm:spPr/>
    </dgm:pt>
    <dgm:pt modelId="{F5444CB6-2B9E-433D-82D7-1202AC5494C9}" type="pres">
      <dgm:prSet presAssocID="{891F3CC6-5F00-44BA-A66F-55278E618375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629558AA-583C-4E37-B6D3-368C4C65CFBE}" type="pres">
      <dgm:prSet presAssocID="{891F3CC6-5F00-44BA-A66F-55278E618375}" presName="iconSpace" presStyleCnt="0"/>
      <dgm:spPr/>
    </dgm:pt>
    <dgm:pt modelId="{D56BC8FB-1CF3-498B-B643-165B9BB35200}" type="pres">
      <dgm:prSet presAssocID="{891F3CC6-5F00-44BA-A66F-55278E618375}" presName="parTx" presStyleLbl="revTx" presStyleIdx="14" presStyleCnt="16">
        <dgm:presLayoutVars>
          <dgm:chMax val="0"/>
          <dgm:chPref val="0"/>
        </dgm:presLayoutVars>
      </dgm:prSet>
      <dgm:spPr/>
    </dgm:pt>
    <dgm:pt modelId="{8672066A-B809-4151-B938-238D48BAD8E6}" type="pres">
      <dgm:prSet presAssocID="{891F3CC6-5F00-44BA-A66F-55278E618375}" presName="txSpace" presStyleCnt="0"/>
      <dgm:spPr/>
    </dgm:pt>
    <dgm:pt modelId="{34789D54-A28A-4917-BB12-2E7E374E7C28}" type="pres">
      <dgm:prSet presAssocID="{891F3CC6-5F00-44BA-A66F-55278E618375}" presName="desTx" presStyleLbl="revTx" presStyleIdx="15" presStyleCnt="16">
        <dgm:presLayoutVars/>
      </dgm:prSet>
      <dgm:spPr/>
    </dgm:pt>
  </dgm:ptLst>
  <dgm:cxnLst>
    <dgm:cxn modelId="{B1F3C803-6685-4C3A-86DA-D11277BFF988}" srcId="{8BA3BCB4-110A-4BAF-B6B0-866EB288F899}" destId="{EFA96413-611F-4622-9317-6E6AB436BF8B}" srcOrd="1" destOrd="0" parTransId="{8C6E45C6-AD67-4510-8897-73A7FECBF32D}" sibTransId="{7E41E162-8AEE-4A33-808D-DC35DE2A94C6}"/>
    <dgm:cxn modelId="{89BF9B0C-5919-4416-BCFE-D6DE18B45457}" srcId="{8BA3BCB4-110A-4BAF-B6B0-866EB288F899}" destId="{F81E3FA3-5112-401E-9A5C-5BC7AEC5483F}" srcOrd="3" destOrd="0" parTransId="{5744FA66-03EA-4D7E-B761-D55C9E79C646}" sibTransId="{6A4DB524-8DCB-4ADA-8F00-58FC2F581061}"/>
    <dgm:cxn modelId="{2D507E17-F04B-461B-A59C-BDC133020B1D}" type="presOf" srcId="{891F3CC6-5F00-44BA-A66F-55278E618375}" destId="{D56BC8FB-1CF3-498B-B643-165B9BB35200}" srcOrd="0" destOrd="0" presId="urn:microsoft.com/office/officeart/2018/2/layout/IconLabelDescriptionList"/>
    <dgm:cxn modelId="{07D9941B-6CB7-4FB8-B842-FC0E031B2E1F}" srcId="{F91F84AF-000C-4B9A-AB1E-CF8134EDBBA3}" destId="{9C315EB8-6787-43F3-82E8-C6CA136D68FF}" srcOrd="0" destOrd="0" parTransId="{4B816DED-6E9E-4564-ACB1-89B46E07DAD0}" sibTransId="{19E1C1D5-F734-422F-82A5-E214E6A9EFA0}"/>
    <dgm:cxn modelId="{592ECA22-13BD-4CF5-AFC5-FFCDDCC9D52C}" type="presOf" srcId="{8BA3BCB4-110A-4BAF-B6B0-866EB288F899}" destId="{898D8F8A-1C2B-4EE3-913B-186C8B0355B1}" srcOrd="0" destOrd="0" presId="urn:microsoft.com/office/officeart/2018/2/layout/IconLabelDescriptionList"/>
    <dgm:cxn modelId="{76D61D2E-AFC3-4F16-9BDF-96DBBD71F39C}" srcId="{EFA96413-611F-4622-9317-6E6AB436BF8B}" destId="{F4C1DF88-44A7-4865-901D-0FEC0E36758B}" srcOrd="0" destOrd="0" parTransId="{4901664E-E865-4846-8EB1-EDBBB916D8E5}" sibTransId="{E7DCDCAE-426F-47B3-87D6-44A4D843717B}"/>
    <dgm:cxn modelId="{499A4E30-BEC8-41A4-8D27-DFC3BDDC94A9}" srcId="{8BA3BCB4-110A-4BAF-B6B0-866EB288F899}" destId="{891F3CC6-5F00-44BA-A66F-55278E618375}" srcOrd="7" destOrd="0" parTransId="{AE918056-914D-4BD6-8D0A-C63A6573B7F6}" sibTransId="{3D2D2E1A-2C5A-4687-B65D-3A71D92B29FF}"/>
    <dgm:cxn modelId="{DF912645-27A6-4029-94CA-FB539623F57E}" srcId="{8BA3BCB4-110A-4BAF-B6B0-866EB288F899}" destId="{D71481E7-D1B4-4302-A089-D82C17234C9C}" srcOrd="5" destOrd="0" parTransId="{F9258E16-DA4F-445A-8682-16C9A98038C7}" sibTransId="{D2CF47DE-DBA3-4573-9059-2EF4699967F0}"/>
    <dgm:cxn modelId="{478B2F45-07CB-4422-94A6-A7CDBA258691}" type="presOf" srcId="{A6C9AABF-5FA4-41F7-A52B-69C2E1946042}" destId="{38CB9DD3-A63D-4885-A071-36A5C86BC193}" srcOrd="0" destOrd="0" presId="urn:microsoft.com/office/officeart/2018/2/layout/IconLabelDescriptionList"/>
    <dgm:cxn modelId="{E04A344B-B6A8-469A-A0F9-3769B21192D3}" srcId="{8BA3BCB4-110A-4BAF-B6B0-866EB288F899}" destId="{2566A730-D982-479E-B90B-84B53BDA7D2C}" srcOrd="4" destOrd="0" parTransId="{3F37F4E5-8D92-4E06-872B-2BB2128831F2}" sibTransId="{1EA0EB74-B346-469E-8248-8A0F10C98ECB}"/>
    <dgm:cxn modelId="{8034724F-F584-4040-8DC1-711C27781C5A}" type="presOf" srcId="{F4C1DF88-44A7-4865-901D-0FEC0E36758B}" destId="{D6A2A2EB-1EC0-4631-BCA4-D7DC27936A70}" srcOrd="0" destOrd="0" presId="urn:microsoft.com/office/officeart/2018/2/layout/IconLabelDescriptionList"/>
    <dgm:cxn modelId="{69E92250-310B-4055-8EA1-1621C77ACC3A}" type="presOf" srcId="{EFA96413-611F-4622-9317-6E6AB436BF8B}" destId="{83334A16-F8E5-4743-B338-4660C7EDF205}" srcOrd="0" destOrd="0" presId="urn:microsoft.com/office/officeart/2018/2/layout/IconLabelDescriptionList"/>
    <dgm:cxn modelId="{1DD9C258-DFFE-4BFA-BA4A-BD7CBB33522E}" srcId="{8BA3BCB4-110A-4BAF-B6B0-866EB288F899}" destId="{C533724B-34A9-4767-B628-055716343AC1}" srcOrd="0" destOrd="0" parTransId="{C4D8572F-CF4F-489E-82BF-90ED2D130DEA}" sibTransId="{CAEB0B5C-34A8-43F9-889B-4FBA245037AD}"/>
    <dgm:cxn modelId="{C8A2FB5B-3A0E-4D23-9EBC-5A542ADB4F24}" type="presOf" srcId="{F81E3FA3-5112-401E-9A5C-5BC7AEC5483F}" destId="{9525DEA8-4A04-4A0A-9F06-506E1C25A78D}" srcOrd="0" destOrd="0" presId="urn:microsoft.com/office/officeart/2018/2/layout/IconLabelDescriptionList"/>
    <dgm:cxn modelId="{1D033D62-8EFB-4235-ABFE-7B281A08E9AE}" srcId="{8BA3BCB4-110A-4BAF-B6B0-866EB288F899}" destId="{5D03C355-C2CA-4F6D-B131-7C4090F148F6}" srcOrd="6" destOrd="0" parTransId="{A06386BC-C6A8-4ED1-90DC-1FBB8C694001}" sibTransId="{50DF925B-320C-4761-A402-CFEB4A6A527B}"/>
    <dgm:cxn modelId="{CE7054A5-E059-4E62-8C74-FCA686A63EF2}" type="presOf" srcId="{5D03C355-C2CA-4F6D-B131-7C4090F148F6}" destId="{D245FB35-BF72-44A1-AADE-1C58B8F4B62A}" srcOrd="0" destOrd="0" presId="urn:microsoft.com/office/officeart/2018/2/layout/IconLabelDescriptionList"/>
    <dgm:cxn modelId="{E7F2B7A5-F559-4DB0-B93E-F06E7F44F824}" type="presOf" srcId="{9C315EB8-6787-43F3-82E8-C6CA136D68FF}" destId="{1DA802EF-851E-4E56-9EFF-38BCE2B90C89}" srcOrd="0" destOrd="0" presId="urn:microsoft.com/office/officeart/2018/2/layout/IconLabelDescriptionList"/>
    <dgm:cxn modelId="{8FD81DB3-C885-4E35-8D84-CA978C8697BA}" srcId="{F81E3FA3-5112-401E-9A5C-5BC7AEC5483F}" destId="{A6C9AABF-5FA4-41F7-A52B-69C2E1946042}" srcOrd="0" destOrd="0" parTransId="{CAAF8135-A589-48D0-9DD5-7A9C3C5239B1}" sibTransId="{C0C177FB-AE60-40E5-8B7D-CA012675E4D5}"/>
    <dgm:cxn modelId="{0B559BC7-761E-4C35-84CE-E1159BC95490}" type="presOf" srcId="{27A3D7B5-0B9C-4819-B011-2C82621AB25D}" destId="{C4315368-881A-4F3C-9721-C8EEBA21C114}" srcOrd="0" destOrd="0" presId="urn:microsoft.com/office/officeart/2018/2/layout/IconLabelDescriptionList"/>
    <dgm:cxn modelId="{E00005CE-1A6A-437F-B9CB-170A7F4D0B76}" srcId="{2566A730-D982-479E-B90B-84B53BDA7D2C}" destId="{27A3D7B5-0B9C-4819-B011-2C82621AB25D}" srcOrd="0" destOrd="0" parTransId="{B419D9B3-261B-4EB5-AB29-8A326A66FEA3}" sibTransId="{BE077604-B476-4A6E-B648-01C63215E994}"/>
    <dgm:cxn modelId="{80617BD1-5E29-450B-92B8-201DE131EE6E}" type="presOf" srcId="{D71481E7-D1B4-4302-A089-D82C17234C9C}" destId="{3E81E7D4-C0A7-4BD3-8387-35DBF97C01B7}" srcOrd="0" destOrd="0" presId="urn:microsoft.com/office/officeart/2018/2/layout/IconLabelDescriptionList"/>
    <dgm:cxn modelId="{351EDFD6-45E8-4636-869F-89965AA4179A}" type="presOf" srcId="{F91F84AF-000C-4B9A-AB1E-CF8134EDBBA3}" destId="{90E5B6CE-3FE0-4DAE-A6F5-56A82398CEBC}" srcOrd="0" destOrd="0" presId="urn:microsoft.com/office/officeart/2018/2/layout/IconLabelDescriptionList"/>
    <dgm:cxn modelId="{A6CA37DE-334E-4235-906D-25BF1D8948FD}" type="presOf" srcId="{C533724B-34A9-4767-B628-055716343AC1}" destId="{4D5B1ACB-F840-4766-848B-6F9CBF101FFF}" srcOrd="0" destOrd="0" presId="urn:microsoft.com/office/officeart/2018/2/layout/IconLabelDescriptionList"/>
    <dgm:cxn modelId="{5AFE94E8-B1D5-4593-9A22-148C04BAECFD}" type="presOf" srcId="{2566A730-D982-479E-B90B-84B53BDA7D2C}" destId="{8D95F1E9-FE79-48E0-ADF5-AA3238CABAB9}" srcOrd="0" destOrd="0" presId="urn:microsoft.com/office/officeart/2018/2/layout/IconLabelDescriptionList"/>
    <dgm:cxn modelId="{DF359BED-AA01-418A-AE67-27FC468EEF12}" srcId="{8BA3BCB4-110A-4BAF-B6B0-866EB288F899}" destId="{F91F84AF-000C-4B9A-AB1E-CF8134EDBBA3}" srcOrd="2" destOrd="0" parTransId="{40B45820-A6DD-4243-A2F8-F9A6B7F78BFF}" sibTransId="{C785B442-EF95-4F1B-8152-74AB8B197441}"/>
    <dgm:cxn modelId="{4970AB64-244D-4942-A926-09F41AD0D438}" type="presParOf" srcId="{898D8F8A-1C2B-4EE3-913B-186C8B0355B1}" destId="{C2058B36-F898-41CA-870E-B108DFF7B441}" srcOrd="0" destOrd="0" presId="urn:microsoft.com/office/officeart/2018/2/layout/IconLabelDescriptionList"/>
    <dgm:cxn modelId="{8336C6C8-FFA9-4D88-9B84-30202DDAFF0F}" type="presParOf" srcId="{C2058B36-F898-41CA-870E-B108DFF7B441}" destId="{E45DD651-8A5B-4C85-A5F8-8A63F49F791B}" srcOrd="0" destOrd="0" presId="urn:microsoft.com/office/officeart/2018/2/layout/IconLabelDescriptionList"/>
    <dgm:cxn modelId="{61173279-98FB-4A1F-AC86-540AECD20542}" type="presParOf" srcId="{C2058B36-F898-41CA-870E-B108DFF7B441}" destId="{37538CBA-5BEA-4E9B-8E6D-927266E85131}" srcOrd="1" destOrd="0" presId="urn:microsoft.com/office/officeart/2018/2/layout/IconLabelDescriptionList"/>
    <dgm:cxn modelId="{A2FF3619-FF87-4419-8567-9D53DBB4E216}" type="presParOf" srcId="{C2058B36-F898-41CA-870E-B108DFF7B441}" destId="{4D5B1ACB-F840-4766-848B-6F9CBF101FFF}" srcOrd="2" destOrd="0" presId="urn:microsoft.com/office/officeart/2018/2/layout/IconLabelDescriptionList"/>
    <dgm:cxn modelId="{441DDD89-4919-4F6F-96D0-7C4186F67673}" type="presParOf" srcId="{C2058B36-F898-41CA-870E-B108DFF7B441}" destId="{5106BA48-9E81-4644-B945-C60B6FAE8BCC}" srcOrd="3" destOrd="0" presId="urn:microsoft.com/office/officeart/2018/2/layout/IconLabelDescriptionList"/>
    <dgm:cxn modelId="{6F65846D-8222-4AEE-B45E-4AB0D16799C0}" type="presParOf" srcId="{C2058B36-F898-41CA-870E-B108DFF7B441}" destId="{13958C0D-841E-484F-A9F1-D118D58E163A}" srcOrd="4" destOrd="0" presId="urn:microsoft.com/office/officeart/2018/2/layout/IconLabelDescriptionList"/>
    <dgm:cxn modelId="{7C0918CA-F252-4CAF-AD4D-F0297CCE369F}" type="presParOf" srcId="{898D8F8A-1C2B-4EE3-913B-186C8B0355B1}" destId="{FD65AC6F-8070-4F70-BA75-4B4A1D28916B}" srcOrd="1" destOrd="0" presId="urn:microsoft.com/office/officeart/2018/2/layout/IconLabelDescriptionList"/>
    <dgm:cxn modelId="{6490D0FC-FAC7-4924-8314-5C98AEBFFD94}" type="presParOf" srcId="{898D8F8A-1C2B-4EE3-913B-186C8B0355B1}" destId="{0786A780-B50A-4E25-B4C4-EF32C92FFEAF}" srcOrd="2" destOrd="0" presId="urn:microsoft.com/office/officeart/2018/2/layout/IconLabelDescriptionList"/>
    <dgm:cxn modelId="{8EE0A564-7581-47E9-9EE8-330D4E9BFC01}" type="presParOf" srcId="{0786A780-B50A-4E25-B4C4-EF32C92FFEAF}" destId="{B90993F3-5DDD-4948-97E2-103588FFC23D}" srcOrd="0" destOrd="0" presId="urn:microsoft.com/office/officeart/2018/2/layout/IconLabelDescriptionList"/>
    <dgm:cxn modelId="{767D4203-809B-45DD-B0BB-A6D4AD7C676B}" type="presParOf" srcId="{0786A780-B50A-4E25-B4C4-EF32C92FFEAF}" destId="{BA642D23-C166-4A98-AAE0-CC987A11B543}" srcOrd="1" destOrd="0" presId="urn:microsoft.com/office/officeart/2018/2/layout/IconLabelDescriptionList"/>
    <dgm:cxn modelId="{73981D3E-BC77-409B-805E-F394F8A59056}" type="presParOf" srcId="{0786A780-B50A-4E25-B4C4-EF32C92FFEAF}" destId="{83334A16-F8E5-4743-B338-4660C7EDF205}" srcOrd="2" destOrd="0" presId="urn:microsoft.com/office/officeart/2018/2/layout/IconLabelDescriptionList"/>
    <dgm:cxn modelId="{DC5797FD-7D2C-47B9-B13D-3F166BBE312B}" type="presParOf" srcId="{0786A780-B50A-4E25-B4C4-EF32C92FFEAF}" destId="{64AEBFD1-D6CA-40D9-B5E5-F16F6EC7608B}" srcOrd="3" destOrd="0" presId="urn:microsoft.com/office/officeart/2018/2/layout/IconLabelDescriptionList"/>
    <dgm:cxn modelId="{8371F185-7B11-40D9-A655-D2F43E28A51F}" type="presParOf" srcId="{0786A780-B50A-4E25-B4C4-EF32C92FFEAF}" destId="{D6A2A2EB-1EC0-4631-BCA4-D7DC27936A70}" srcOrd="4" destOrd="0" presId="urn:microsoft.com/office/officeart/2018/2/layout/IconLabelDescriptionList"/>
    <dgm:cxn modelId="{AA5C639F-3132-4B0F-A145-6ACF31029787}" type="presParOf" srcId="{898D8F8A-1C2B-4EE3-913B-186C8B0355B1}" destId="{A30A1B01-85E6-447F-852C-DFBB08167EE2}" srcOrd="3" destOrd="0" presId="urn:microsoft.com/office/officeart/2018/2/layout/IconLabelDescriptionList"/>
    <dgm:cxn modelId="{A7AC77FD-9B9C-4918-999B-B0903FDAA3B8}" type="presParOf" srcId="{898D8F8A-1C2B-4EE3-913B-186C8B0355B1}" destId="{1171295A-8707-4AC5-BAE8-5FE2A335A087}" srcOrd="4" destOrd="0" presId="urn:microsoft.com/office/officeart/2018/2/layout/IconLabelDescriptionList"/>
    <dgm:cxn modelId="{BD28AE20-CA19-45DA-A712-29197B87A0AA}" type="presParOf" srcId="{1171295A-8707-4AC5-BAE8-5FE2A335A087}" destId="{5A02ACD6-8193-4878-A20A-060953B89C0F}" srcOrd="0" destOrd="0" presId="urn:microsoft.com/office/officeart/2018/2/layout/IconLabelDescriptionList"/>
    <dgm:cxn modelId="{91E32446-95A1-4167-AB12-D49F6C23DF20}" type="presParOf" srcId="{1171295A-8707-4AC5-BAE8-5FE2A335A087}" destId="{ADD6C6D5-F94E-46CB-8C4C-F97220E530FC}" srcOrd="1" destOrd="0" presId="urn:microsoft.com/office/officeart/2018/2/layout/IconLabelDescriptionList"/>
    <dgm:cxn modelId="{93ABFBF2-151D-4A85-A019-20B6CFA8B8C3}" type="presParOf" srcId="{1171295A-8707-4AC5-BAE8-5FE2A335A087}" destId="{90E5B6CE-3FE0-4DAE-A6F5-56A82398CEBC}" srcOrd="2" destOrd="0" presId="urn:microsoft.com/office/officeart/2018/2/layout/IconLabelDescriptionList"/>
    <dgm:cxn modelId="{971B4846-310F-45EC-85FC-78D29C00122D}" type="presParOf" srcId="{1171295A-8707-4AC5-BAE8-5FE2A335A087}" destId="{63965F18-DCD3-4AA3-9823-0DF0FB4EB110}" srcOrd="3" destOrd="0" presId="urn:microsoft.com/office/officeart/2018/2/layout/IconLabelDescriptionList"/>
    <dgm:cxn modelId="{A3D288A8-2312-417D-91C9-81050B423C21}" type="presParOf" srcId="{1171295A-8707-4AC5-BAE8-5FE2A335A087}" destId="{1DA802EF-851E-4E56-9EFF-38BCE2B90C89}" srcOrd="4" destOrd="0" presId="urn:microsoft.com/office/officeart/2018/2/layout/IconLabelDescriptionList"/>
    <dgm:cxn modelId="{CF5274D8-55BA-4C3A-9418-757BBD35EDB8}" type="presParOf" srcId="{898D8F8A-1C2B-4EE3-913B-186C8B0355B1}" destId="{E189FB34-EBCD-4214-8693-B3BDF5811DD8}" srcOrd="5" destOrd="0" presId="urn:microsoft.com/office/officeart/2018/2/layout/IconLabelDescriptionList"/>
    <dgm:cxn modelId="{812A18CF-B307-4107-A23C-E67F63355BDC}" type="presParOf" srcId="{898D8F8A-1C2B-4EE3-913B-186C8B0355B1}" destId="{32C228D8-1A73-4BC8-AC42-DD154B5DE226}" srcOrd="6" destOrd="0" presId="urn:microsoft.com/office/officeart/2018/2/layout/IconLabelDescriptionList"/>
    <dgm:cxn modelId="{517F41F8-6170-4297-A678-721E929CD285}" type="presParOf" srcId="{32C228D8-1A73-4BC8-AC42-DD154B5DE226}" destId="{1F651313-8B8C-4E85-AA9A-66EFECBB98D7}" srcOrd="0" destOrd="0" presId="urn:microsoft.com/office/officeart/2018/2/layout/IconLabelDescriptionList"/>
    <dgm:cxn modelId="{444A69DF-CDBF-4671-A47E-908C890A6DA2}" type="presParOf" srcId="{32C228D8-1A73-4BC8-AC42-DD154B5DE226}" destId="{7BD38A48-995A-4FE9-AEC5-948025EF30AA}" srcOrd="1" destOrd="0" presId="urn:microsoft.com/office/officeart/2018/2/layout/IconLabelDescriptionList"/>
    <dgm:cxn modelId="{8FBC6FB6-FB57-4FD8-9744-EBA5882CA8F4}" type="presParOf" srcId="{32C228D8-1A73-4BC8-AC42-DD154B5DE226}" destId="{9525DEA8-4A04-4A0A-9F06-506E1C25A78D}" srcOrd="2" destOrd="0" presId="urn:microsoft.com/office/officeart/2018/2/layout/IconLabelDescriptionList"/>
    <dgm:cxn modelId="{EB4EB2B9-4CA0-4DBF-9C9E-FE87011A97F5}" type="presParOf" srcId="{32C228D8-1A73-4BC8-AC42-DD154B5DE226}" destId="{73F8218F-3CE6-4EC8-9E4E-63CD007E85B8}" srcOrd="3" destOrd="0" presId="urn:microsoft.com/office/officeart/2018/2/layout/IconLabelDescriptionList"/>
    <dgm:cxn modelId="{7547F0DF-A50D-43E6-B5F9-B6103837C925}" type="presParOf" srcId="{32C228D8-1A73-4BC8-AC42-DD154B5DE226}" destId="{38CB9DD3-A63D-4885-A071-36A5C86BC193}" srcOrd="4" destOrd="0" presId="urn:microsoft.com/office/officeart/2018/2/layout/IconLabelDescriptionList"/>
    <dgm:cxn modelId="{162345C2-5FFB-4A8E-BE0E-3FEF5D159045}" type="presParOf" srcId="{898D8F8A-1C2B-4EE3-913B-186C8B0355B1}" destId="{CA154C2B-29FB-42B4-954D-1011FB6EFB86}" srcOrd="7" destOrd="0" presId="urn:microsoft.com/office/officeart/2018/2/layout/IconLabelDescriptionList"/>
    <dgm:cxn modelId="{D1DF5F11-B85B-4354-836F-C268DCEC7914}" type="presParOf" srcId="{898D8F8A-1C2B-4EE3-913B-186C8B0355B1}" destId="{026295A2-5F41-4D0B-A824-08AB823E2649}" srcOrd="8" destOrd="0" presId="urn:microsoft.com/office/officeart/2018/2/layout/IconLabelDescriptionList"/>
    <dgm:cxn modelId="{24AC67CD-028B-411E-A539-5EC95BC75BE6}" type="presParOf" srcId="{026295A2-5F41-4D0B-A824-08AB823E2649}" destId="{EE44F0A2-D66B-4211-B5D7-34334A604B19}" srcOrd="0" destOrd="0" presId="urn:microsoft.com/office/officeart/2018/2/layout/IconLabelDescriptionList"/>
    <dgm:cxn modelId="{236A9846-04BE-44A4-A5F6-FC14D84C49B4}" type="presParOf" srcId="{026295A2-5F41-4D0B-A824-08AB823E2649}" destId="{5C56BE63-37D9-4DB8-BF9E-F0B774870FB3}" srcOrd="1" destOrd="0" presId="urn:microsoft.com/office/officeart/2018/2/layout/IconLabelDescriptionList"/>
    <dgm:cxn modelId="{3DA58B42-B8F3-4B6C-983B-6FD1061395D1}" type="presParOf" srcId="{026295A2-5F41-4D0B-A824-08AB823E2649}" destId="{8D95F1E9-FE79-48E0-ADF5-AA3238CABAB9}" srcOrd="2" destOrd="0" presId="urn:microsoft.com/office/officeart/2018/2/layout/IconLabelDescriptionList"/>
    <dgm:cxn modelId="{374A1DFA-7039-49EA-B610-C499A9CAA35C}" type="presParOf" srcId="{026295A2-5F41-4D0B-A824-08AB823E2649}" destId="{6119B0C6-5BD2-48B9-A3BE-0D2105DF7917}" srcOrd="3" destOrd="0" presId="urn:microsoft.com/office/officeart/2018/2/layout/IconLabelDescriptionList"/>
    <dgm:cxn modelId="{216AA473-D65A-4F41-BCF3-DC54A2620A36}" type="presParOf" srcId="{026295A2-5F41-4D0B-A824-08AB823E2649}" destId="{C4315368-881A-4F3C-9721-C8EEBA21C114}" srcOrd="4" destOrd="0" presId="urn:microsoft.com/office/officeart/2018/2/layout/IconLabelDescriptionList"/>
    <dgm:cxn modelId="{7B72985D-FA3F-414C-9AB5-758096984F91}" type="presParOf" srcId="{898D8F8A-1C2B-4EE3-913B-186C8B0355B1}" destId="{E73727E4-D2E5-45A7-8A5A-6240E37839B1}" srcOrd="9" destOrd="0" presId="urn:microsoft.com/office/officeart/2018/2/layout/IconLabelDescriptionList"/>
    <dgm:cxn modelId="{40047EA3-6377-4CF2-88F3-6838013B595D}" type="presParOf" srcId="{898D8F8A-1C2B-4EE3-913B-186C8B0355B1}" destId="{3D594251-C293-4A2D-9866-98A99FFD0446}" srcOrd="10" destOrd="0" presId="urn:microsoft.com/office/officeart/2018/2/layout/IconLabelDescriptionList"/>
    <dgm:cxn modelId="{BBBEB164-1F06-4A39-AD62-FBFC24F05E17}" type="presParOf" srcId="{3D594251-C293-4A2D-9866-98A99FFD0446}" destId="{C5FFDA66-D4E6-4AF9-9FC5-55C6CFA9C837}" srcOrd="0" destOrd="0" presId="urn:microsoft.com/office/officeart/2018/2/layout/IconLabelDescriptionList"/>
    <dgm:cxn modelId="{84D5A9E3-091C-4BD5-9D46-5FAF69856699}" type="presParOf" srcId="{3D594251-C293-4A2D-9866-98A99FFD0446}" destId="{8E6A42E7-165E-4BFF-BB83-5424E55F41AD}" srcOrd="1" destOrd="0" presId="urn:microsoft.com/office/officeart/2018/2/layout/IconLabelDescriptionList"/>
    <dgm:cxn modelId="{DE1ADB41-D0C1-4344-A5D7-F66EB6DCA665}" type="presParOf" srcId="{3D594251-C293-4A2D-9866-98A99FFD0446}" destId="{3E81E7D4-C0A7-4BD3-8387-35DBF97C01B7}" srcOrd="2" destOrd="0" presId="urn:microsoft.com/office/officeart/2018/2/layout/IconLabelDescriptionList"/>
    <dgm:cxn modelId="{BDE18A3B-5106-44B6-B9AF-AFCEF9F5CC44}" type="presParOf" srcId="{3D594251-C293-4A2D-9866-98A99FFD0446}" destId="{C3D941F9-5799-47D8-8808-2F13939455D9}" srcOrd="3" destOrd="0" presId="urn:microsoft.com/office/officeart/2018/2/layout/IconLabelDescriptionList"/>
    <dgm:cxn modelId="{808B77C0-88E2-48DF-9CD8-44D2E31A69A1}" type="presParOf" srcId="{3D594251-C293-4A2D-9866-98A99FFD0446}" destId="{97D27727-AE32-479B-A735-1CB3C7BCC259}" srcOrd="4" destOrd="0" presId="urn:microsoft.com/office/officeart/2018/2/layout/IconLabelDescriptionList"/>
    <dgm:cxn modelId="{13E2F8B6-E5A6-4598-8D89-D9D7BB9EC999}" type="presParOf" srcId="{898D8F8A-1C2B-4EE3-913B-186C8B0355B1}" destId="{77B213F5-B554-496A-8384-0B8B6B1334EE}" srcOrd="11" destOrd="0" presId="urn:microsoft.com/office/officeart/2018/2/layout/IconLabelDescriptionList"/>
    <dgm:cxn modelId="{FB933959-6364-4724-BE6F-9CB5778B4F4A}" type="presParOf" srcId="{898D8F8A-1C2B-4EE3-913B-186C8B0355B1}" destId="{1984E604-3CE0-46B7-BECE-337DBBD55C96}" srcOrd="12" destOrd="0" presId="urn:microsoft.com/office/officeart/2018/2/layout/IconLabelDescriptionList"/>
    <dgm:cxn modelId="{1B3E3C20-DF5A-4FFA-94C7-FBED80234DC8}" type="presParOf" srcId="{1984E604-3CE0-46B7-BECE-337DBBD55C96}" destId="{622B2250-9C1B-45EA-B9C1-34548BB4D73F}" srcOrd="0" destOrd="0" presId="urn:microsoft.com/office/officeart/2018/2/layout/IconLabelDescriptionList"/>
    <dgm:cxn modelId="{8ADF1271-C7AD-41C5-A2F0-31E0F25C8FB2}" type="presParOf" srcId="{1984E604-3CE0-46B7-BECE-337DBBD55C96}" destId="{28B693F3-1EE3-4119-81BE-31CE7FC1D886}" srcOrd="1" destOrd="0" presId="urn:microsoft.com/office/officeart/2018/2/layout/IconLabelDescriptionList"/>
    <dgm:cxn modelId="{1EE9AFAA-6670-4B15-BE95-B326D187EE2C}" type="presParOf" srcId="{1984E604-3CE0-46B7-BECE-337DBBD55C96}" destId="{D245FB35-BF72-44A1-AADE-1C58B8F4B62A}" srcOrd="2" destOrd="0" presId="urn:microsoft.com/office/officeart/2018/2/layout/IconLabelDescriptionList"/>
    <dgm:cxn modelId="{31F582FC-64D3-47E1-888C-9789425EE5ED}" type="presParOf" srcId="{1984E604-3CE0-46B7-BECE-337DBBD55C96}" destId="{B2F8C929-E039-46A7-A218-D4452FD758B7}" srcOrd="3" destOrd="0" presId="urn:microsoft.com/office/officeart/2018/2/layout/IconLabelDescriptionList"/>
    <dgm:cxn modelId="{1EB5F389-F9C2-41C8-ADBD-0C5A4ACF12A1}" type="presParOf" srcId="{1984E604-3CE0-46B7-BECE-337DBBD55C96}" destId="{315A1892-3EF9-4CB8-BA9A-F7C4052A560F}" srcOrd="4" destOrd="0" presId="urn:microsoft.com/office/officeart/2018/2/layout/IconLabelDescriptionList"/>
    <dgm:cxn modelId="{1CEC0FAF-CFD6-49DF-AA73-937076016971}" type="presParOf" srcId="{898D8F8A-1C2B-4EE3-913B-186C8B0355B1}" destId="{2B3B7B1D-239F-4751-BB16-55AA66E0C99E}" srcOrd="13" destOrd="0" presId="urn:microsoft.com/office/officeart/2018/2/layout/IconLabelDescriptionList"/>
    <dgm:cxn modelId="{A0C78157-FB13-43AC-91AA-C122F608625E}" type="presParOf" srcId="{898D8F8A-1C2B-4EE3-913B-186C8B0355B1}" destId="{E3DEDEFF-8B01-4872-984C-8F9102000DB0}" srcOrd="14" destOrd="0" presId="urn:microsoft.com/office/officeart/2018/2/layout/IconLabelDescriptionList"/>
    <dgm:cxn modelId="{84DE6BDF-10A4-45C3-BA2C-852180BD7572}" type="presParOf" srcId="{E3DEDEFF-8B01-4872-984C-8F9102000DB0}" destId="{F5444CB6-2B9E-433D-82D7-1202AC5494C9}" srcOrd="0" destOrd="0" presId="urn:microsoft.com/office/officeart/2018/2/layout/IconLabelDescriptionList"/>
    <dgm:cxn modelId="{DF9AC8A6-4A70-4150-8F73-FE04CE86D432}" type="presParOf" srcId="{E3DEDEFF-8B01-4872-984C-8F9102000DB0}" destId="{629558AA-583C-4E37-B6D3-368C4C65CFBE}" srcOrd="1" destOrd="0" presId="urn:microsoft.com/office/officeart/2018/2/layout/IconLabelDescriptionList"/>
    <dgm:cxn modelId="{7A5A174E-0DC5-45B0-8BB2-8D28F0AA8FFF}" type="presParOf" srcId="{E3DEDEFF-8B01-4872-984C-8F9102000DB0}" destId="{D56BC8FB-1CF3-498B-B643-165B9BB35200}" srcOrd="2" destOrd="0" presId="urn:microsoft.com/office/officeart/2018/2/layout/IconLabelDescriptionList"/>
    <dgm:cxn modelId="{C6994AA6-B17E-4518-A963-5E2C49462766}" type="presParOf" srcId="{E3DEDEFF-8B01-4872-984C-8F9102000DB0}" destId="{8672066A-B809-4151-B938-238D48BAD8E6}" srcOrd="3" destOrd="0" presId="urn:microsoft.com/office/officeart/2018/2/layout/IconLabelDescriptionList"/>
    <dgm:cxn modelId="{C0402D24-FF56-4D3E-9E88-AA26C9D8FCF8}" type="presParOf" srcId="{E3DEDEFF-8B01-4872-984C-8F9102000DB0}" destId="{34789D54-A28A-4917-BB12-2E7E374E7C2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40EA46-FA1D-42A0-9BF0-4AFF080D369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A3E211-F7BE-4A54-9CF5-90EFDE5995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Importante</a:t>
          </a:r>
          <a:r>
            <a:rPr lang="en-US" dirty="0"/>
            <a:t> </a:t>
          </a:r>
          <a:r>
            <a:rPr lang="en-US" dirty="0" err="1"/>
            <a:t>allo</a:t>
          </a:r>
          <a:r>
            <a:rPr lang="en-US" dirty="0"/>
            <a:t> </a:t>
          </a:r>
          <a:r>
            <a:rPr lang="en-US" dirty="0" err="1"/>
            <a:t>stesso</a:t>
          </a:r>
          <a:r>
            <a:rPr lang="en-US" dirty="0"/>
            <a:t> tempo</a:t>
          </a:r>
        </a:p>
      </dgm:t>
    </dgm:pt>
    <dgm:pt modelId="{6072A27D-35D2-4B97-955A-12A637518634}" type="parTrans" cxnId="{81C6C59A-F2F5-40B0-98A5-630DA0E1FB5A}">
      <dgm:prSet/>
      <dgm:spPr/>
      <dgm:t>
        <a:bodyPr/>
        <a:lstStyle/>
        <a:p>
          <a:endParaRPr lang="en-US"/>
        </a:p>
      </dgm:t>
    </dgm:pt>
    <dgm:pt modelId="{09E6BB7F-BD52-4431-B246-B00D60F4805E}" type="sibTrans" cxnId="{81C6C59A-F2F5-40B0-98A5-630DA0E1FB5A}">
      <dgm:prSet/>
      <dgm:spPr/>
      <dgm:t>
        <a:bodyPr/>
        <a:lstStyle/>
        <a:p>
          <a:endParaRPr lang="en-US"/>
        </a:p>
      </dgm:t>
    </dgm:pt>
    <dgm:pt modelId="{90FC0BCF-E105-4D46-B31F-23FF32474E5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L</a:t>
          </a:r>
          <a:r>
            <a:rPr lang="en-US" dirty="0" err="1"/>
            <a:t>iberare</a:t>
          </a:r>
          <a:r>
            <a:rPr lang="en-US" dirty="0"/>
            <a:t> </a:t>
          </a:r>
          <a:r>
            <a:rPr lang="en-US" dirty="0" err="1"/>
            <a:t>risorse</a:t>
          </a:r>
          <a:r>
            <a:rPr lang="en-US" dirty="0"/>
            <a:t> dedicate a </a:t>
          </a:r>
          <a:r>
            <a:rPr lang="en-US" dirty="0" err="1"/>
            <a:t>manutenzione</a:t>
          </a:r>
          <a:r>
            <a:rPr lang="en-US" dirty="0"/>
            <a:t> di </a:t>
          </a:r>
          <a:r>
            <a:rPr lang="en-US" dirty="0" err="1"/>
            <a:t>vecchi</a:t>
          </a:r>
          <a:r>
            <a:rPr lang="en-US" dirty="0"/>
            <a:t> </a:t>
          </a:r>
          <a:r>
            <a:rPr lang="en-US" dirty="0" err="1"/>
            <a:t>applicativi</a:t>
          </a:r>
          <a:endParaRPr lang="en-US" dirty="0"/>
        </a:p>
        <a:p>
          <a:pPr>
            <a:lnSpc>
              <a:spcPct val="100000"/>
            </a:lnSpc>
          </a:pPr>
          <a:r>
            <a:rPr lang="en-US" dirty="0"/>
            <a:t>Outsourcing o </a:t>
          </a:r>
          <a:r>
            <a:rPr lang="en-US" dirty="0" err="1"/>
            <a:t>riscrittura</a:t>
          </a:r>
          <a:r>
            <a:rPr lang="en-US" dirty="0"/>
            <a:t> con </a:t>
          </a:r>
          <a:r>
            <a:rPr lang="en-US" dirty="0" err="1"/>
            <a:t>nuove</a:t>
          </a:r>
          <a:r>
            <a:rPr lang="en-US" dirty="0"/>
            <a:t> </a:t>
          </a:r>
          <a:r>
            <a:rPr lang="en-US" dirty="0" err="1"/>
            <a:t>tecnologie</a:t>
          </a:r>
          <a:endParaRPr lang="en-US" dirty="0"/>
        </a:p>
      </dgm:t>
    </dgm:pt>
    <dgm:pt modelId="{7B22A435-76A5-4FCE-864F-6D118374927F}" type="parTrans" cxnId="{B53BCADC-64EA-4E2E-9366-C234C29AF53E}">
      <dgm:prSet/>
      <dgm:spPr/>
      <dgm:t>
        <a:bodyPr/>
        <a:lstStyle/>
        <a:p>
          <a:endParaRPr lang="en-US"/>
        </a:p>
      </dgm:t>
    </dgm:pt>
    <dgm:pt modelId="{9DE54F4E-C8FA-4460-89BC-352EA163AB7A}" type="sibTrans" cxnId="{B53BCADC-64EA-4E2E-9366-C234C29AF53E}">
      <dgm:prSet/>
      <dgm:spPr/>
      <dgm:t>
        <a:bodyPr/>
        <a:lstStyle/>
        <a:p>
          <a:endParaRPr lang="en-US"/>
        </a:p>
      </dgm:t>
    </dgm:pt>
    <dgm:pt modelId="{7E169560-9A95-4BD0-8DFB-CF7A96D769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Non perdere competenze</a:t>
          </a:r>
        </a:p>
      </dgm:t>
    </dgm:pt>
    <dgm:pt modelId="{87B62C2A-2C4E-4346-B2CE-DD80F88AFFBA}" type="parTrans" cxnId="{0F4AE173-B51F-4297-AFF0-B2CA54023DDA}">
      <dgm:prSet/>
      <dgm:spPr/>
      <dgm:t>
        <a:bodyPr/>
        <a:lstStyle/>
        <a:p>
          <a:endParaRPr lang="en-US"/>
        </a:p>
      </dgm:t>
    </dgm:pt>
    <dgm:pt modelId="{EA7C40FA-3C19-4DDC-BA0E-CCFBA2EADA23}" type="sibTrans" cxnId="{0F4AE173-B51F-4297-AFF0-B2CA54023DDA}">
      <dgm:prSet/>
      <dgm:spPr/>
      <dgm:t>
        <a:bodyPr/>
        <a:lstStyle/>
        <a:p>
          <a:endParaRPr lang="en-US"/>
        </a:p>
      </dgm:t>
    </dgm:pt>
    <dgm:pt modelId="{A47A2A3B-D475-467E-BEA4-F234826FA6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Indirizzare</a:t>
          </a:r>
          <a:r>
            <a:rPr lang="en-US" dirty="0"/>
            <a:t> </a:t>
          </a:r>
          <a:r>
            <a:rPr lang="en-US" dirty="0" err="1"/>
            <a:t>valore</a:t>
          </a:r>
          <a:r>
            <a:rPr lang="en-US" dirty="0"/>
            <a:t> </a:t>
          </a:r>
          <a:r>
            <a:rPr lang="en-US" dirty="0" err="1"/>
            <a:t>aggiunto</a:t>
          </a:r>
          <a:r>
            <a:rPr lang="en-US" dirty="0"/>
            <a:t> </a:t>
          </a:r>
          <a:r>
            <a:rPr lang="en-US" dirty="0" err="1"/>
            <a:t>su</a:t>
          </a:r>
          <a:r>
            <a:rPr lang="en-US" dirty="0"/>
            <a:t> </a:t>
          </a:r>
          <a:r>
            <a:rPr lang="en-US" dirty="0" err="1"/>
            <a:t>prodotti</a:t>
          </a:r>
          <a:r>
            <a:rPr lang="en-US" dirty="0"/>
            <a:t> e task </a:t>
          </a:r>
          <a:r>
            <a:rPr lang="en-US" dirty="0" err="1"/>
            <a:t>specifici</a:t>
          </a:r>
          <a:endParaRPr lang="en-US" dirty="0"/>
        </a:p>
      </dgm:t>
    </dgm:pt>
    <dgm:pt modelId="{E990D300-C472-4762-A285-3B88444066A1}" type="parTrans" cxnId="{038C7B3C-D98F-488C-9253-12BF8C661836}">
      <dgm:prSet/>
      <dgm:spPr/>
      <dgm:t>
        <a:bodyPr/>
        <a:lstStyle/>
        <a:p>
          <a:endParaRPr lang="en-US"/>
        </a:p>
      </dgm:t>
    </dgm:pt>
    <dgm:pt modelId="{C5D0D462-2A67-4273-9048-C553BF0D7226}" type="sibTrans" cxnId="{038C7B3C-D98F-488C-9253-12BF8C661836}">
      <dgm:prSet/>
      <dgm:spPr/>
      <dgm:t>
        <a:bodyPr/>
        <a:lstStyle/>
        <a:p>
          <a:endParaRPr lang="en-US"/>
        </a:p>
      </dgm:t>
    </dgm:pt>
    <dgm:pt modelId="{6F2B92D4-271B-4BAD-B3F1-1CC4D14FC29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Rafforzare l’interoperabilità</a:t>
          </a:r>
        </a:p>
      </dgm:t>
    </dgm:pt>
    <dgm:pt modelId="{E7C73C4E-E153-459A-9582-4F7651F2F143}" type="parTrans" cxnId="{24B1B731-FE98-4AA1-AACE-18DDFD047AEB}">
      <dgm:prSet/>
      <dgm:spPr/>
      <dgm:t>
        <a:bodyPr/>
        <a:lstStyle/>
        <a:p>
          <a:endParaRPr lang="en-US"/>
        </a:p>
      </dgm:t>
    </dgm:pt>
    <dgm:pt modelId="{36D3A97B-B8BF-4F83-9672-24A2B04BB1F5}" type="sibTrans" cxnId="{24B1B731-FE98-4AA1-AACE-18DDFD047AEB}">
      <dgm:prSet/>
      <dgm:spPr/>
      <dgm:t>
        <a:bodyPr/>
        <a:lstStyle/>
        <a:p>
          <a:endParaRPr lang="en-US"/>
        </a:p>
      </dgm:t>
    </dgm:pt>
    <dgm:pt modelId="{4724CAFF-8199-4746-AF18-0E689E5A04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Salvaguardare unicità e autoritatività del dato</a:t>
          </a:r>
        </a:p>
      </dgm:t>
    </dgm:pt>
    <dgm:pt modelId="{EFAC5B4C-87FF-4C4C-961C-AD705757FD0D}" type="parTrans" cxnId="{11731A7A-D81D-418E-BA48-381E747A9CEC}">
      <dgm:prSet/>
      <dgm:spPr/>
      <dgm:t>
        <a:bodyPr/>
        <a:lstStyle/>
        <a:p>
          <a:endParaRPr lang="en-US"/>
        </a:p>
      </dgm:t>
    </dgm:pt>
    <dgm:pt modelId="{90F490FC-E636-4EE7-B25C-E9E200C34B7F}" type="sibTrans" cxnId="{11731A7A-D81D-418E-BA48-381E747A9CEC}">
      <dgm:prSet/>
      <dgm:spPr/>
      <dgm:t>
        <a:bodyPr/>
        <a:lstStyle/>
        <a:p>
          <a:endParaRPr lang="en-US"/>
        </a:p>
      </dgm:t>
    </dgm:pt>
    <dgm:pt modelId="{D58E58EF-5983-44C1-B2B8-434C43EE59DD}" type="pres">
      <dgm:prSet presAssocID="{B840EA46-FA1D-42A0-9BF0-4AFF080D369E}" presName="root" presStyleCnt="0">
        <dgm:presLayoutVars>
          <dgm:dir/>
          <dgm:resizeHandles val="exact"/>
        </dgm:presLayoutVars>
      </dgm:prSet>
      <dgm:spPr/>
    </dgm:pt>
    <dgm:pt modelId="{57BE86E5-0F93-47F1-8A50-0692C1085C37}" type="pres">
      <dgm:prSet presAssocID="{0AA3E211-F7BE-4A54-9CF5-90EFDE5995A5}" presName="compNode" presStyleCnt="0"/>
      <dgm:spPr/>
    </dgm:pt>
    <dgm:pt modelId="{634226CC-AC4B-469F-9131-8AEE670512C7}" type="pres">
      <dgm:prSet presAssocID="{0AA3E211-F7BE-4A54-9CF5-90EFDE5995A5}" presName="bgRect" presStyleLbl="bgShp" presStyleIdx="0" presStyleCnt="2"/>
      <dgm:spPr/>
    </dgm:pt>
    <dgm:pt modelId="{4CA66351-8438-415D-BB28-ABF7C58A93DA}" type="pres">
      <dgm:prSet presAssocID="{0AA3E211-F7BE-4A54-9CF5-90EFDE5995A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0E86CB1-7BFD-4778-ACEE-DD9CA04F3AA5}" type="pres">
      <dgm:prSet presAssocID="{0AA3E211-F7BE-4A54-9CF5-90EFDE5995A5}" presName="spaceRect" presStyleCnt="0"/>
      <dgm:spPr/>
    </dgm:pt>
    <dgm:pt modelId="{E7D8A977-F7FB-4EB5-A168-B712BCA4F8C3}" type="pres">
      <dgm:prSet presAssocID="{0AA3E211-F7BE-4A54-9CF5-90EFDE5995A5}" presName="parTx" presStyleLbl="revTx" presStyleIdx="0" presStyleCnt="4">
        <dgm:presLayoutVars>
          <dgm:chMax val="0"/>
          <dgm:chPref val="0"/>
        </dgm:presLayoutVars>
      </dgm:prSet>
      <dgm:spPr/>
    </dgm:pt>
    <dgm:pt modelId="{075808C3-CC19-46D8-B7D2-336C076E633C}" type="pres">
      <dgm:prSet presAssocID="{0AA3E211-F7BE-4A54-9CF5-90EFDE5995A5}" presName="desTx" presStyleLbl="revTx" presStyleIdx="1" presStyleCnt="4">
        <dgm:presLayoutVars/>
      </dgm:prSet>
      <dgm:spPr/>
    </dgm:pt>
    <dgm:pt modelId="{F803455F-509A-482E-97B5-9ABA29094DA4}" type="pres">
      <dgm:prSet presAssocID="{09E6BB7F-BD52-4431-B246-B00D60F4805E}" presName="sibTrans" presStyleCnt="0"/>
      <dgm:spPr/>
    </dgm:pt>
    <dgm:pt modelId="{CD7C9E77-47A6-47CB-9960-BFC3B1B75549}" type="pres">
      <dgm:prSet presAssocID="{6F2B92D4-271B-4BAD-B3F1-1CC4D14FC29D}" presName="compNode" presStyleCnt="0"/>
      <dgm:spPr/>
    </dgm:pt>
    <dgm:pt modelId="{E41ECA11-5871-42FB-BF3A-1175EFAC4387}" type="pres">
      <dgm:prSet presAssocID="{6F2B92D4-271B-4BAD-B3F1-1CC4D14FC29D}" presName="bgRect" presStyleLbl="bgShp" presStyleIdx="1" presStyleCnt="2"/>
      <dgm:spPr/>
    </dgm:pt>
    <dgm:pt modelId="{42470A83-6AC6-424B-8A95-C80AE9FC5A6F}" type="pres">
      <dgm:prSet presAssocID="{6F2B92D4-271B-4BAD-B3F1-1CC4D14FC29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6E9B9F8-CC6F-4030-9CA0-5C98BC7DBCFC}" type="pres">
      <dgm:prSet presAssocID="{6F2B92D4-271B-4BAD-B3F1-1CC4D14FC29D}" presName="spaceRect" presStyleCnt="0"/>
      <dgm:spPr/>
    </dgm:pt>
    <dgm:pt modelId="{B10ADF46-3BAE-48C0-93AA-00350937C2AA}" type="pres">
      <dgm:prSet presAssocID="{6F2B92D4-271B-4BAD-B3F1-1CC4D14FC29D}" presName="parTx" presStyleLbl="revTx" presStyleIdx="2" presStyleCnt="4">
        <dgm:presLayoutVars>
          <dgm:chMax val="0"/>
          <dgm:chPref val="0"/>
        </dgm:presLayoutVars>
      </dgm:prSet>
      <dgm:spPr/>
    </dgm:pt>
    <dgm:pt modelId="{810D4B06-9A1C-4F1C-B9CF-87C53E9F97CA}" type="pres">
      <dgm:prSet presAssocID="{6F2B92D4-271B-4BAD-B3F1-1CC4D14FC29D}" presName="desTx" presStyleLbl="revTx" presStyleIdx="3" presStyleCnt="4">
        <dgm:presLayoutVars/>
      </dgm:prSet>
      <dgm:spPr/>
    </dgm:pt>
  </dgm:ptLst>
  <dgm:cxnLst>
    <dgm:cxn modelId="{04CDD80A-1A62-4F08-AD1A-058A36741EB6}" type="presOf" srcId="{4724CAFF-8199-4746-AF18-0E689E5A0444}" destId="{810D4B06-9A1C-4F1C-B9CF-87C53E9F97CA}" srcOrd="0" destOrd="0" presId="urn:microsoft.com/office/officeart/2018/2/layout/IconVerticalSolidList"/>
    <dgm:cxn modelId="{E94FE216-5FDD-4BBA-A137-96F78FBF6B1F}" type="presOf" srcId="{0AA3E211-F7BE-4A54-9CF5-90EFDE5995A5}" destId="{E7D8A977-F7FB-4EB5-A168-B712BCA4F8C3}" srcOrd="0" destOrd="0" presId="urn:microsoft.com/office/officeart/2018/2/layout/IconVerticalSolidList"/>
    <dgm:cxn modelId="{24B1B731-FE98-4AA1-AACE-18DDFD047AEB}" srcId="{B840EA46-FA1D-42A0-9BF0-4AFF080D369E}" destId="{6F2B92D4-271B-4BAD-B3F1-1CC4D14FC29D}" srcOrd="1" destOrd="0" parTransId="{E7C73C4E-E153-459A-9582-4F7651F2F143}" sibTransId="{36D3A97B-B8BF-4F83-9672-24A2B04BB1F5}"/>
    <dgm:cxn modelId="{7D503639-5180-4460-8BC9-850D1C5D6DF9}" type="presOf" srcId="{B840EA46-FA1D-42A0-9BF0-4AFF080D369E}" destId="{D58E58EF-5983-44C1-B2B8-434C43EE59DD}" srcOrd="0" destOrd="0" presId="urn:microsoft.com/office/officeart/2018/2/layout/IconVerticalSolidList"/>
    <dgm:cxn modelId="{B0646439-5DAB-48B8-BC76-8B1238C6263E}" type="presOf" srcId="{6F2B92D4-271B-4BAD-B3F1-1CC4D14FC29D}" destId="{B10ADF46-3BAE-48C0-93AA-00350937C2AA}" srcOrd="0" destOrd="0" presId="urn:microsoft.com/office/officeart/2018/2/layout/IconVerticalSolidList"/>
    <dgm:cxn modelId="{038C7B3C-D98F-488C-9253-12BF8C661836}" srcId="{0AA3E211-F7BE-4A54-9CF5-90EFDE5995A5}" destId="{A47A2A3B-D475-467E-BEA4-F234826FA675}" srcOrd="2" destOrd="0" parTransId="{E990D300-C472-4762-A285-3B88444066A1}" sibTransId="{C5D0D462-2A67-4273-9048-C553BF0D7226}"/>
    <dgm:cxn modelId="{0F4AE173-B51F-4297-AFF0-B2CA54023DDA}" srcId="{0AA3E211-F7BE-4A54-9CF5-90EFDE5995A5}" destId="{7E169560-9A95-4BD0-8DFB-CF7A96D769FE}" srcOrd="1" destOrd="0" parTransId="{87B62C2A-2C4E-4346-B2CE-DD80F88AFFBA}" sibTransId="{EA7C40FA-3C19-4DDC-BA0E-CCFBA2EADA23}"/>
    <dgm:cxn modelId="{11731A7A-D81D-418E-BA48-381E747A9CEC}" srcId="{6F2B92D4-271B-4BAD-B3F1-1CC4D14FC29D}" destId="{4724CAFF-8199-4746-AF18-0E689E5A0444}" srcOrd="0" destOrd="0" parTransId="{EFAC5B4C-87FF-4C4C-961C-AD705757FD0D}" sibTransId="{90F490FC-E636-4EE7-B25C-E9E200C34B7F}"/>
    <dgm:cxn modelId="{81C6C59A-F2F5-40B0-98A5-630DA0E1FB5A}" srcId="{B840EA46-FA1D-42A0-9BF0-4AFF080D369E}" destId="{0AA3E211-F7BE-4A54-9CF5-90EFDE5995A5}" srcOrd="0" destOrd="0" parTransId="{6072A27D-35D2-4B97-955A-12A637518634}" sibTransId="{09E6BB7F-BD52-4431-B246-B00D60F4805E}"/>
    <dgm:cxn modelId="{B53BCADC-64EA-4E2E-9366-C234C29AF53E}" srcId="{0AA3E211-F7BE-4A54-9CF5-90EFDE5995A5}" destId="{90FC0BCF-E105-4D46-B31F-23FF32474E5C}" srcOrd="0" destOrd="0" parTransId="{7B22A435-76A5-4FCE-864F-6D118374927F}" sibTransId="{9DE54F4E-C8FA-4460-89BC-352EA163AB7A}"/>
    <dgm:cxn modelId="{D28F65EE-91AE-4FD9-AD89-A236A781583F}" type="presOf" srcId="{7E169560-9A95-4BD0-8DFB-CF7A96D769FE}" destId="{075808C3-CC19-46D8-B7D2-336C076E633C}" srcOrd="0" destOrd="1" presId="urn:microsoft.com/office/officeart/2018/2/layout/IconVerticalSolidList"/>
    <dgm:cxn modelId="{586AD2F2-FC32-42A1-A505-5C6C950130F3}" type="presOf" srcId="{A47A2A3B-D475-467E-BEA4-F234826FA675}" destId="{075808C3-CC19-46D8-B7D2-336C076E633C}" srcOrd="0" destOrd="2" presId="urn:microsoft.com/office/officeart/2018/2/layout/IconVerticalSolidList"/>
    <dgm:cxn modelId="{9CD559FA-C261-4575-AB06-4B86574C2A2A}" type="presOf" srcId="{90FC0BCF-E105-4D46-B31F-23FF32474E5C}" destId="{075808C3-CC19-46D8-B7D2-336C076E633C}" srcOrd="0" destOrd="0" presId="urn:microsoft.com/office/officeart/2018/2/layout/IconVerticalSolidList"/>
    <dgm:cxn modelId="{F92E0696-CCAC-44E7-B0DE-0D3AA9F238B5}" type="presParOf" srcId="{D58E58EF-5983-44C1-B2B8-434C43EE59DD}" destId="{57BE86E5-0F93-47F1-8A50-0692C1085C37}" srcOrd="0" destOrd="0" presId="urn:microsoft.com/office/officeart/2018/2/layout/IconVerticalSolidList"/>
    <dgm:cxn modelId="{BB83895B-F1D2-4BA0-AD45-64786775C302}" type="presParOf" srcId="{57BE86E5-0F93-47F1-8A50-0692C1085C37}" destId="{634226CC-AC4B-469F-9131-8AEE670512C7}" srcOrd="0" destOrd="0" presId="urn:microsoft.com/office/officeart/2018/2/layout/IconVerticalSolidList"/>
    <dgm:cxn modelId="{3A4A4860-DE3A-48CD-9DCA-3DC960E2C0AF}" type="presParOf" srcId="{57BE86E5-0F93-47F1-8A50-0692C1085C37}" destId="{4CA66351-8438-415D-BB28-ABF7C58A93DA}" srcOrd="1" destOrd="0" presId="urn:microsoft.com/office/officeart/2018/2/layout/IconVerticalSolidList"/>
    <dgm:cxn modelId="{77BD7BB9-2884-41FB-893F-618B3D654CA6}" type="presParOf" srcId="{57BE86E5-0F93-47F1-8A50-0692C1085C37}" destId="{90E86CB1-7BFD-4778-ACEE-DD9CA04F3AA5}" srcOrd="2" destOrd="0" presId="urn:microsoft.com/office/officeart/2018/2/layout/IconVerticalSolidList"/>
    <dgm:cxn modelId="{B11D740B-1265-46DC-BF72-11113935DA70}" type="presParOf" srcId="{57BE86E5-0F93-47F1-8A50-0692C1085C37}" destId="{E7D8A977-F7FB-4EB5-A168-B712BCA4F8C3}" srcOrd="3" destOrd="0" presId="urn:microsoft.com/office/officeart/2018/2/layout/IconVerticalSolidList"/>
    <dgm:cxn modelId="{9C0BBD0D-C5CB-4685-B751-658FA0260564}" type="presParOf" srcId="{57BE86E5-0F93-47F1-8A50-0692C1085C37}" destId="{075808C3-CC19-46D8-B7D2-336C076E633C}" srcOrd="4" destOrd="0" presId="urn:microsoft.com/office/officeart/2018/2/layout/IconVerticalSolidList"/>
    <dgm:cxn modelId="{6915D30C-D0DC-4A8E-A75A-DC15AFC79A54}" type="presParOf" srcId="{D58E58EF-5983-44C1-B2B8-434C43EE59DD}" destId="{F803455F-509A-482E-97B5-9ABA29094DA4}" srcOrd="1" destOrd="0" presId="urn:microsoft.com/office/officeart/2018/2/layout/IconVerticalSolidList"/>
    <dgm:cxn modelId="{5E4DB357-64A2-4280-B0AF-8C084EA14443}" type="presParOf" srcId="{D58E58EF-5983-44C1-B2B8-434C43EE59DD}" destId="{CD7C9E77-47A6-47CB-9960-BFC3B1B75549}" srcOrd="2" destOrd="0" presId="urn:microsoft.com/office/officeart/2018/2/layout/IconVerticalSolidList"/>
    <dgm:cxn modelId="{20E1C154-E3EE-4F09-8956-2F385C555FD8}" type="presParOf" srcId="{CD7C9E77-47A6-47CB-9960-BFC3B1B75549}" destId="{E41ECA11-5871-42FB-BF3A-1175EFAC4387}" srcOrd="0" destOrd="0" presId="urn:microsoft.com/office/officeart/2018/2/layout/IconVerticalSolidList"/>
    <dgm:cxn modelId="{30C61C09-F4D0-4B4F-B865-74592003B9E2}" type="presParOf" srcId="{CD7C9E77-47A6-47CB-9960-BFC3B1B75549}" destId="{42470A83-6AC6-424B-8A95-C80AE9FC5A6F}" srcOrd="1" destOrd="0" presId="urn:microsoft.com/office/officeart/2018/2/layout/IconVerticalSolidList"/>
    <dgm:cxn modelId="{2C0767A3-0ABD-424C-B885-DA2DF59DEB95}" type="presParOf" srcId="{CD7C9E77-47A6-47CB-9960-BFC3B1B75549}" destId="{46E9B9F8-CC6F-4030-9CA0-5C98BC7DBCFC}" srcOrd="2" destOrd="0" presId="urn:microsoft.com/office/officeart/2018/2/layout/IconVerticalSolidList"/>
    <dgm:cxn modelId="{0CE1281B-48E1-4745-8538-742AAA307B9C}" type="presParOf" srcId="{CD7C9E77-47A6-47CB-9960-BFC3B1B75549}" destId="{B10ADF46-3BAE-48C0-93AA-00350937C2AA}" srcOrd="3" destOrd="0" presId="urn:microsoft.com/office/officeart/2018/2/layout/IconVerticalSolidList"/>
    <dgm:cxn modelId="{91410976-7F83-4D97-BAE9-D4AC3102E88B}" type="presParOf" srcId="{CD7C9E77-47A6-47CB-9960-BFC3B1B75549}" destId="{810D4B06-9A1C-4F1C-B9CF-87C53E9F97C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DD651-8A5B-4C85-A5F8-8A63F49F791B}">
      <dsp:nvSpPr>
        <dsp:cNvPr id="0" name=""/>
        <dsp:cNvSpPr/>
      </dsp:nvSpPr>
      <dsp:spPr>
        <a:xfrm>
          <a:off x="9005" y="216879"/>
          <a:ext cx="398282" cy="3982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B1ACB-F840-4766-848B-6F9CBF101FFF}">
      <dsp:nvSpPr>
        <dsp:cNvPr id="0" name=""/>
        <dsp:cNvSpPr/>
      </dsp:nvSpPr>
      <dsp:spPr>
        <a:xfrm>
          <a:off x="9005" y="695193"/>
          <a:ext cx="1137950" cy="8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Concorsi</a:t>
          </a:r>
        </a:p>
      </dsp:txBody>
      <dsp:txXfrm>
        <a:off x="9005" y="695193"/>
        <a:ext cx="1137950" cy="868234"/>
      </dsp:txXfrm>
    </dsp:sp>
    <dsp:sp modelId="{13958C0D-841E-484F-A9F1-D118D58E163A}">
      <dsp:nvSpPr>
        <dsp:cNvPr id="0" name=""/>
        <dsp:cNvSpPr/>
      </dsp:nvSpPr>
      <dsp:spPr>
        <a:xfrm>
          <a:off x="9005" y="1600651"/>
          <a:ext cx="1137950" cy="477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993F3-5DDD-4948-97E2-103588FFC23D}">
      <dsp:nvSpPr>
        <dsp:cNvPr id="0" name=""/>
        <dsp:cNvSpPr/>
      </dsp:nvSpPr>
      <dsp:spPr>
        <a:xfrm>
          <a:off x="1346096" y="197182"/>
          <a:ext cx="398282" cy="3982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34A16-F8E5-4743-B338-4660C7EDF205}">
      <dsp:nvSpPr>
        <dsp:cNvPr id="0" name=""/>
        <dsp:cNvSpPr/>
      </dsp:nvSpPr>
      <dsp:spPr>
        <a:xfrm>
          <a:off x="1346096" y="677190"/>
          <a:ext cx="1137950" cy="8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S</a:t>
          </a:r>
          <a:r>
            <a:rPr lang="en-US" sz="1400" kern="1200"/>
            <a:t>tipendiale</a:t>
          </a:r>
        </a:p>
      </dsp:txBody>
      <dsp:txXfrm>
        <a:off x="1346096" y="677190"/>
        <a:ext cx="1137950" cy="868234"/>
      </dsp:txXfrm>
    </dsp:sp>
    <dsp:sp modelId="{D6A2A2EB-1EC0-4631-BCA4-D7DC27936A70}">
      <dsp:nvSpPr>
        <dsp:cNvPr id="0" name=""/>
        <dsp:cNvSpPr/>
      </dsp:nvSpPr>
      <dsp:spPr>
        <a:xfrm>
          <a:off x="1346096" y="1583436"/>
          <a:ext cx="1137950" cy="514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</a:t>
          </a:r>
          <a:r>
            <a:rPr lang="en-US" sz="1100" kern="1200" dirty="0" err="1"/>
            <a:t>nterfacciamento</a:t>
          </a:r>
          <a:r>
            <a:rPr lang="en-US" sz="1100" kern="1200" dirty="0"/>
            <a:t> ed </a:t>
          </a:r>
          <a:r>
            <a:rPr lang="en-US" sz="1100" kern="1200" dirty="0" err="1"/>
            <a:t>integrazione</a:t>
          </a:r>
          <a:r>
            <a:rPr lang="en-US" sz="1100" kern="1200" dirty="0"/>
            <a:t> </a:t>
          </a:r>
          <a:r>
            <a:rPr lang="en-US" sz="1100" kern="1200" dirty="0" err="1"/>
            <a:t>Zucchetti</a:t>
          </a:r>
          <a:endParaRPr lang="en-US" sz="1100" kern="1200" dirty="0"/>
        </a:p>
      </dsp:txBody>
      <dsp:txXfrm>
        <a:off x="1346096" y="1583436"/>
        <a:ext cx="1137950" cy="514336"/>
      </dsp:txXfrm>
    </dsp:sp>
    <dsp:sp modelId="{5A02ACD6-8193-4878-A20A-060953B89C0F}">
      <dsp:nvSpPr>
        <dsp:cNvPr id="0" name=""/>
        <dsp:cNvSpPr/>
      </dsp:nvSpPr>
      <dsp:spPr>
        <a:xfrm>
          <a:off x="2683187" y="197182"/>
          <a:ext cx="398282" cy="3982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5B6CE-3FE0-4DAE-A6F5-56A82398CEBC}">
      <dsp:nvSpPr>
        <dsp:cNvPr id="0" name=""/>
        <dsp:cNvSpPr/>
      </dsp:nvSpPr>
      <dsp:spPr>
        <a:xfrm>
          <a:off x="2683187" y="677190"/>
          <a:ext cx="1137950" cy="8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Nuovo codice degli appalti ed RDA</a:t>
          </a:r>
        </a:p>
      </dsp:txBody>
      <dsp:txXfrm>
        <a:off x="2683187" y="677190"/>
        <a:ext cx="1137950" cy="868234"/>
      </dsp:txXfrm>
    </dsp:sp>
    <dsp:sp modelId="{1DA802EF-851E-4E56-9EFF-38BCE2B90C89}">
      <dsp:nvSpPr>
        <dsp:cNvPr id="0" name=""/>
        <dsp:cNvSpPr/>
      </dsp:nvSpPr>
      <dsp:spPr>
        <a:xfrm>
          <a:off x="2683187" y="1583436"/>
          <a:ext cx="1137950" cy="514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G</a:t>
          </a:r>
          <a:r>
            <a:rPr lang="en-US" sz="1100" kern="1200"/>
            <a:t>estione del post-ordine</a:t>
          </a:r>
        </a:p>
      </dsp:txBody>
      <dsp:txXfrm>
        <a:off x="2683187" y="1583436"/>
        <a:ext cx="1137950" cy="514336"/>
      </dsp:txXfrm>
    </dsp:sp>
    <dsp:sp modelId="{1F651313-8B8C-4E85-AA9A-66EFECBB98D7}">
      <dsp:nvSpPr>
        <dsp:cNvPr id="0" name=""/>
        <dsp:cNvSpPr/>
      </dsp:nvSpPr>
      <dsp:spPr>
        <a:xfrm>
          <a:off x="4020279" y="197182"/>
          <a:ext cx="398282" cy="3982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5DEA8-4A04-4A0A-9F06-506E1C25A78D}">
      <dsp:nvSpPr>
        <dsp:cNvPr id="0" name=""/>
        <dsp:cNvSpPr/>
      </dsp:nvSpPr>
      <dsp:spPr>
        <a:xfrm>
          <a:off x="4020279" y="677190"/>
          <a:ext cx="1137950" cy="8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Missioni</a:t>
          </a:r>
        </a:p>
      </dsp:txBody>
      <dsp:txXfrm>
        <a:off x="4020279" y="677190"/>
        <a:ext cx="1137950" cy="868234"/>
      </dsp:txXfrm>
    </dsp:sp>
    <dsp:sp modelId="{38CB9DD3-A63D-4885-A071-36A5C86BC193}">
      <dsp:nvSpPr>
        <dsp:cNvPr id="0" name=""/>
        <dsp:cNvSpPr/>
      </dsp:nvSpPr>
      <dsp:spPr>
        <a:xfrm>
          <a:off x="4020279" y="1583436"/>
          <a:ext cx="1137950" cy="514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 fase di partenza</a:t>
          </a:r>
        </a:p>
      </dsp:txBody>
      <dsp:txXfrm>
        <a:off x="4020279" y="1583436"/>
        <a:ext cx="1137950" cy="514336"/>
      </dsp:txXfrm>
    </dsp:sp>
    <dsp:sp modelId="{EE44F0A2-D66B-4211-B5D7-34334A604B19}">
      <dsp:nvSpPr>
        <dsp:cNvPr id="0" name=""/>
        <dsp:cNvSpPr/>
      </dsp:nvSpPr>
      <dsp:spPr>
        <a:xfrm>
          <a:off x="5357370" y="102249"/>
          <a:ext cx="398282" cy="3982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5F1E9-FE79-48E0-ADF5-AA3238CABAB9}">
      <dsp:nvSpPr>
        <dsp:cNvPr id="0" name=""/>
        <dsp:cNvSpPr/>
      </dsp:nvSpPr>
      <dsp:spPr>
        <a:xfrm>
          <a:off x="5357370" y="590421"/>
          <a:ext cx="1137950" cy="8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Presenze</a:t>
          </a:r>
        </a:p>
      </dsp:txBody>
      <dsp:txXfrm>
        <a:off x="5357370" y="590421"/>
        <a:ext cx="1137950" cy="868234"/>
      </dsp:txXfrm>
    </dsp:sp>
    <dsp:sp modelId="{C4315368-881A-4F3C-9721-C8EEBA21C114}">
      <dsp:nvSpPr>
        <dsp:cNvPr id="0" name=""/>
        <dsp:cNvSpPr/>
      </dsp:nvSpPr>
      <dsp:spPr>
        <a:xfrm>
          <a:off x="5357370" y="1500465"/>
          <a:ext cx="1137950" cy="69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Nuovo contratto da implementare (quando sarà firmato)</a:t>
          </a:r>
        </a:p>
      </dsp:txBody>
      <dsp:txXfrm>
        <a:off x="5357370" y="1500465"/>
        <a:ext cx="1137950" cy="692240"/>
      </dsp:txXfrm>
    </dsp:sp>
    <dsp:sp modelId="{C5FFDA66-D4E6-4AF9-9FC5-55C6CFA9C837}">
      <dsp:nvSpPr>
        <dsp:cNvPr id="0" name=""/>
        <dsp:cNvSpPr/>
      </dsp:nvSpPr>
      <dsp:spPr>
        <a:xfrm>
          <a:off x="6694462" y="102249"/>
          <a:ext cx="398282" cy="39828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1E7D4-C0A7-4BD3-8387-35DBF97C01B7}">
      <dsp:nvSpPr>
        <dsp:cNvPr id="0" name=""/>
        <dsp:cNvSpPr/>
      </dsp:nvSpPr>
      <dsp:spPr>
        <a:xfrm>
          <a:off x="6694462" y="590421"/>
          <a:ext cx="1137950" cy="8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Transizione digitale</a:t>
          </a:r>
        </a:p>
      </dsp:txBody>
      <dsp:txXfrm>
        <a:off x="6694462" y="590421"/>
        <a:ext cx="1137950" cy="868234"/>
      </dsp:txXfrm>
    </dsp:sp>
    <dsp:sp modelId="{97D27727-AE32-479B-A735-1CB3C7BCC259}">
      <dsp:nvSpPr>
        <dsp:cNvPr id="0" name=""/>
        <dsp:cNvSpPr/>
      </dsp:nvSpPr>
      <dsp:spPr>
        <a:xfrm>
          <a:off x="6694462" y="1500465"/>
          <a:ext cx="1137950" cy="69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B2250-9C1B-45EA-B9C1-34548BB4D73F}">
      <dsp:nvSpPr>
        <dsp:cNvPr id="0" name=""/>
        <dsp:cNvSpPr/>
      </dsp:nvSpPr>
      <dsp:spPr>
        <a:xfrm>
          <a:off x="8031553" y="102249"/>
          <a:ext cx="398282" cy="39828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5FB35-BF72-44A1-AADE-1C58B8F4B62A}">
      <dsp:nvSpPr>
        <dsp:cNvPr id="0" name=""/>
        <dsp:cNvSpPr/>
      </dsp:nvSpPr>
      <dsp:spPr>
        <a:xfrm>
          <a:off x="8031553" y="590421"/>
          <a:ext cx="1137950" cy="8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Data warehouse e business intelligence</a:t>
          </a:r>
        </a:p>
      </dsp:txBody>
      <dsp:txXfrm>
        <a:off x="8031553" y="590421"/>
        <a:ext cx="1137950" cy="868234"/>
      </dsp:txXfrm>
    </dsp:sp>
    <dsp:sp modelId="{315A1892-3EF9-4CB8-BA9A-F7C4052A560F}">
      <dsp:nvSpPr>
        <dsp:cNvPr id="0" name=""/>
        <dsp:cNvSpPr/>
      </dsp:nvSpPr>
      <dsp:spPr>
        <a:xfrm>
          <a:off x="8031553" y="1500465"/>
          <a:ext cx="1137950" cy="69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44CB6-2B9E-433D-82D7-1202AC5494C9}">
      <dsp:nvSpPr>
        <dsp:cNvPr id="0" name=""/>
        <dsp:cNvSpPr/>
      </dsp:nvSpPr>
      <dsp:spPr>
        <a:xfrm>
          <a:off x="9368644" y="102249"/>
          <a:ext cx="398282" cy="398282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6BC8FB-1CF3-498B-B643-165B9BB35200}">
      <dsp:nvSpPr>
        <dsp:cNvPr id="0" name=""/>
        <dsp:cNvSpPr/>
      </dsp:nvSpPr>
      <dsp:spPr>
        <a:xfrm>
          <a:off x="9368644" y="590421"/>
          <a:ext cx="1137950" cy="8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Infrastruttura e upgrade</a:t>
          </a:r>
        </a:p>
      </dsp:txBody>
      <dsp:txXfrm>
        <a:off x="9368644" y="590421"/>
        <a:ext cx="1137950" cy="868234"/>
      </dsp:txXfrm>
    </dsp:sp>
    <dsp:sp modelId="{34789D54-A28A-4917-BB12-2E7E374E7C28}">
      <dsp:nvSpPr>
        <dsp:cNvPr id="0" name=""/>
        <dsp:cNvSpPr/>
      </dsp:nvSpPr>
      <dsp:spPr>
        <a:xfrm>
          <a:off x="9368644" y="1500465"/>
          <a:ext cx="1137950" cy="69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226CC-AC4B-469F-9131-8AEE670512C7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66351-8438-415D-BB28-ABF7C58A93DA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8A977-F7FB-4EB5-A168-B712BCA4F8C3}">
      <dsp:nvSpPr>
        <dsp:cNvPr id="0" name=""/>
        <dsp:cNvSpPr/>
      </dsp:nvSpPr>
      <dsp:spPr>
        <a:xfrm>
          <a:off x="1507738" y="707092"/>
          <a:ext cx="4732020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Importante</a:t>
          </a:r>
          <a:r>
            <a:rPr lang="en-US" sz="2500" kern="1200" dirty="0"/>
            <a:t> </a:t>
          </a:r>
          <a:r>
            <a:rPr lang="en-US" sz="2500" kern="1200" dirty="0" err="1"/>
            <a:t>allo</a:t>
          </a:r>
          <a:r>
            <a:rPr lang="en-US" sz="2500" kern="1200" dirty="0"/>
            <a:t> </a:t>
          </a:r>
          <a:r>
            <a:rPr lang="en-US" sz="2500" kern="1200" dirty="0" err="1"/>
            <a:t>stesso</a:t>
          </a:r>
          <a:r>
            <a:rPr lang="en-US" sz="2500" kern="1200" dirty="0"/>
            <a:t> tempo</a:t>
          </a:r>
        </a:p>
      </dsp:txBody>
      <dsp:txXfrm>
        <a:off x="1507738" y="707092"/>
        <a:ext cx="4732020" cy="1305401"/>
      </dsp:txXfrm>
    </dsp:sp>
    <dsp:sp modelId="{075808C3-CC19-46D8-B7D2-336C076E633C}">
      <dsp:nvSpPr>
        <dsp:cNvPr id="0" name=""/>
        <dsp:cNvSpPr/>
      </dsp:nvSpPr>
      <dsp:spPr>
        <a:xfrm>
          <a:off x="6239758" y="707092"/>
          <a:ext cx="427584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</a:t>
          </a:r>
          <a:r>
            <a:rPr lang="en-US" sz="1200" kern="1200" dirty="0" err="1"/>
            <a:t>iberare</a:t>
          </a:r>
          <a:r>
            <a:rPr lang="en-US" sz="1200" kern="1200" dirty="0"/>
            <a:t> </a:t>
          </a:r>
          <a:r>
            <a:rPr lang="en-US" sz="1200" kern="1200" dirty="0" err="1"/>
            <a:t>risorse</a:t>
          </a:r>
          <a:r>
            <a:rPr lang="en-US" sz="1200" kern="1200" dirty="0"/>
            <a:t> dedicate a </a:t>
          </a:r>
          <a:r>
            <a:rPr lang="en-US" sz="1200" kern="1200" dirty="0" err="1"/>
            <a:t>manutenzione</a:t>
          </a:r>
          <a:r>
            <a:rPr lang="en-US" sz="1200" kern="1200" dirty="0"/>
            <a:t> di </a:t>
          </a:r>
          <a:r>
            <a:rPr lang="en-US" sz="1200" kern="1200" dirty="0" err="1"/>
            <a:t>vecchi</a:t>
          </a:r>
          <a:r>
            <a:rPr lang="en-US" sz="1200" kern="1200" dirty="0"/>
            <a:t> </a:t>
          </a:r>
          <a:r>
            <a:rPr lang="en-US" sz="1200" kern="1200" dirty="0" err="1"/>
            <a:t>applicativi</a:t>
          </a:r>
          <a:endParaRPr lang="en-US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Outsourcing o </a:t>
          </a:r>
          <a:r>
            <a:rPr lang="en-US" sz="1200" kern="1200" dirty="0" err="1"/>
            <a:t>riscrittura</a:t>
          </a:r>
          <a:r>
            <a:rPr lang="en-US" sz="1200" kern="1200" dirty="0"/>
            <a:t> con </a:t>
          </a:r>
          <a:r>
            <a:rPr lang="en-US" sz="1200" kern="1200" dirty="0" err="1"/>
            <a:t>nuove</a:t>
          </a:r>
          <a:r>
            <a:rPr lang="en-US" sz="1200" kern="1200" dirty="0"/>
            <a:t> </a:t>
          </a:r>
          <a:r>
            <a:rPr lang="en-US" sz="1200" kern="1200" dirty="0" err="1"/>
            <a:t>tecnologie</a:t>
          </a:r>
          <a:endParaRPr lang="en-US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Non perdere competenze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Indirizzare</a:t>
          </a:r>
          <a:r>
            <a:rPr lang="en-US" sz="1200" kern="1200" dirty="0"/>
            <a:t> </a:t>
          </a:r>
          <a:r>
            <a:rPr lang="en-US" sz="1200" kern="1200" dirty="0" err="1"/>
            <a:t>valore</a:t>
          </a:r>
          <a:r>
            <a:rPr lang="en-US" sz="1200" kern="1200" dirty="0"/>
            <a:t> </a:t>
          </a:r>
          <a:r>
            <a:rPr lang="en-US" sz="1200" kern="1200" dirty="0" err="1"/>
            <a:t>aggiunto</a:t>
          </a:r>
          <a:r>
            <a:rPr lang="en-US" sz="1200" kern="1200" dirty="0"/>
            <a:t> </a:t>
          </a:r>
          <a:r>
            <a:rPr lang="en-US" sz="1200" kern="1200" dirty="0" err="1"/>
            <a:t>su</a:t>
          </a:r>
          <a:r>
            <a:rPr lang="en-US" sz="1200" kern="1200" dirty="0"/>
            <a:t> </a:t>
          </a:r>
          <a:r>
            <a:rPr lang="en-US" sz="1200" kern="1200" dirty="0" err="1"/>
            <a:t>prodotti</a:t>
          </a:r>
          <a:r>
            <a:rPr lang="en-US" sz="1200" kern="1200" dirty="0"/>
            <a:t> e task </a:t>
          </a:r>
          <a:r>
            <a:rPr lang="en-US" sz="1200" kern="1200" dirty="0" err="1"/>
            <a:t>specifici</a:t>
          </a:r>
          <a:endParaRPr lang="en-US" sz="1200" kern="1200" dirty="0"/>
        </a:p>
      </dsp:txBody>
      <dsp:txXfrm>
        <a:off x="6239758" y="707092"/>
        <a:ext cx="4275841" cy="1305401"/>
      </dsp:txXfrm>
    </dsp:sp>
    <dsp:sp modelId="{E41ECA11-5871-42FB-BF3A-1175EFAC4387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70A83-6AC6-424B-8A95-C80AE9FC5A6F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ADF46-3BAE-48C0-93AA-00350937C2AA}">
      <dsp:nvSpPr>
        <dsp:cNvPr id="0" name=""/>
        <dsp:cNvSpPr/>
      </dsp:nvSpPr>
      <dsp:spPr>
        <a:xfrm>
          <a:off x="1507738" y="2338844"/>
          <a:ext cx="4732020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Rafforzare l’interoperabilità</a:t>
          </a:r>
        </a:p>
      </dsp:txBody>
      <dsp:txXfrm>
        <a:off x="1507738" y="2338844"/>
        <a:ext cx="4732020" cy="1305401"/>
      </dsp:txXfrm>
    </dsp:sp>
    <dsp:sp modelId="{810D4B06-9A1C-4F1C-B9CF-87C53E9F97CA}">
      <dsp:nvSpPr>
        <dsp:cNvPr id="0" name=""/>
        <dsp:cNvSpPr/>
      </dsp:nvSpPr>
      <dsp:spPr>
        <a:xfrm>
          <a:off x="6239758" y="2338844"/>
          <a:ext cx="427584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Salvaguardare unicità e autoritatività del dato</a:t>
          </a:r>
        </a:p>
      </dsp:txBody>
      <dsp:txXfrm>
        <a:off x="6239758" y="2338844"/>
        <a:ext cx="4275841" cy="1305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3B4FD-CBD1-B349-AFE8-AF71FCA5ADAE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2D677-2F80-A14A-9493-1AE7695AE7D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0191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65ECA-85CA-46D6-400F-7AD4CDD32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0BD0-7B69-2524-299B-2FB96B46E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5842F-5A82-4B4B-707F-2D5B87853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5290C-B13B-1E69-D7B9-20D55882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4C129-9F88-B8BC-4BBA-683C63C4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3040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9E19-DE6D-BFCE-A479-219F25B0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4CB8A-1AD6-EF5E-F2C6-640D233BE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12E3B-7709-E20C-A877-D8B03100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9098-DCCF-AD1E-6F54-283E6303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90AF9-D90B-0DEF-EE1A-76C227F2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5384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09E48B-D35C-5574-3841-ACBDC88C9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44D8E-8AA2-14CC-7AD6-89355D5FD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A2693-E742-7865-1E65-C22726C39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4616F-7D0B-23F2-3FF4-9027C225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AD03E-F057-CE5E-AD67-F5F0A2CC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2447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AB3E-3618-61CA-F576-31AF42DC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B6578-8CA5-C577-A687-868DFB216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15B046-4F20-0AD0-5315-4D44AB5C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06/04/24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6034BF-3911-7147-91AE-6B5A28D95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14CAAF-D054-F1D1-FEB3-5AEA2558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3737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8CB5-A330-A195-7F71-D9F356BB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A4FAE-8F99-5CC1-707E-8065394A6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ABD51-4A95-37E5-08D7-8007AB991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8AFB8-FF55-95B4-AD7F-19CFEE64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2DB93-48CA-74BF-8D58-9FDE5D60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4372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B619-C4EB-0AA9-BB91-46E7B005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C54-6A02-8A03-1A16-5EA567F78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95024-33B8-A839-67AC-3CF479601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622B3-9296-F0D2-26A3-F584AA3A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99C52-96B0-ACDF-4E01-E909DF049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DC2FF-016A-D6CD-AE50-27A4A79B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2449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8A9F2-0B2E-FA76-4E7C-7B56D39D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D36FD-6A89-44EF-0A2B-EC7C5D4D9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B4F1F-838F-7ABB-B09D-F2BD41925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7947B-6DB6-F79C-62B2-6E17C8741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B42B9A-D3CC-2FCD-B0D3-C6E40CB03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F9761A-0204-7FEE-A306-CB8DC4F3F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786874-68A2-9649-4215-F3C71135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3ECDE4-7820-7280-2DE5-D4C8BCE6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5882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8764C-61FE-492D-C1C2-4AC680DC9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8D0D8-89FA-EA9E-1D6F-AF8C42DF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A834F-A6A4-8A52-7189-F9FB7305A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FBAB9-2037-ECEC-B6A0-62BAE18D4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1982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AAD6B4-E1A7-B2FB-73B3-A2B99F583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8694A-DF70-3F8B-8366-C6F4C80A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AE830-406B-FAED-8C99-751FF488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492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0227-6310-6286-E536-A18A16FC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D931F-DE63-081F-45DA-1679BA05D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6B540-88DB-A23C-2D50-1A1167BDD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2F616-A17A-34E4-B8FC-B11001D1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B7F58-C734-FDB6-0830-30385B2C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500F4-7A47-0A24-98B2-B70F05C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2543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8DFB-0F4D-5776-9069-A77DB83A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C4CF86-907A-DA77-FD26-237369D91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521B6-B9FF-11A3-BE28-12BF28BE2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798FB-CA71-091E-BAA5-0E5FB21E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8BBD7-74FB-52CE-8B59-A5AE99AF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A847A-65A0-B903-E940-6DE5E671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2467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BE1FC-8FFA-7FB0-64E5-0B224F1B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C143A-CFD7-B07D-2D87-10EE110E2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26B90-CC47-7DB5-8F2A-36AA6F316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379D5-CAC9-CA42-A500-8AE0F62EAECD}" type="datetimeFigureOut">
              <a:rPr lang="en-IT" smtClean="0"/>
              <a:t>03/04/24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C4269-1E13-E43D-B294-BE3239B38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22ED7-6796-D714-EF33-40FC68077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8984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C8237-7DF0-FFAB-1743-BDA27C0C7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714" y="1364343"/>
            <a:ext cx="10769600" cy="2145620"/>
          </a:xfrm>
        </p:spPr>
        <p:txBody>
          <a:bodyPr/>
          <a:lstStyle/>
          <a:p>
            <a:r>
              <a:rPr lang="en-IT" dirty="0"/>
              <a:t>La Direzione Sistemi Informativi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D1A13-19B8-4E9D-EA9E-D0666ED06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4342"/>
            <a:ext cx="9144000" cy="1353457"/>
          </a:xfrm>
        </p:spPr>
        <p:txBody>
          <a:bodyPr/>
          <a:lstStyle/>
          <a:p>
            <a:r>
              <a:rPr lang="en-IT" dirty="0"/>
              <a:t>E. Pasqualucci</a:t>
            </a:r>
          </a:p>
          <a:p>
            <a:r>
              <a:rPr lang="en-IT" dirty="0"/>
              <a:t>INFN Roma</a:t>
            </a:r>
          </a:p>
        </p:txBody>
      </p:sp>
    </p:spTree>
    <p:extLst>
      <p:ext uri="{BB962C8B-B14F-4D97-AF65-F5344CB8AC3E}">
        <p14:creationId xmlns:p14="http://schemas.microsoft.com/office/powerpoint/2010/main" val="185639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5AD9-7C00-C70F-DB38-C3CB5165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Attività 2024 (sviluppo)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3DC50-8D25-6CC2-0D62-70F34DA1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469" y="1690688"/>
            <a:ext cx="5931061" cy="44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09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6F8E-F8D3-5B9F-338C-F159ADCE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Indovina chi viene a cena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6976C2-76A6-23EF-C496-9B608CFE4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88" y="1825625"/>
            <a:ext cx="4351339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99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DCAF-1AE2-C1D4-6A84-B426C6946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Cambio di contabilità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91CED-04D3-5FFC-B87D-986F2C2CC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T" dirty="0"/>
              <a:t>Due grandi obiettivi per </a:t>
            </a:r>
            <a:r>
              <a:rPr lang="en-GB" dirty="0"/>
              <a:t>i</a:t>
            </a:r>
            <a:r>
              <a:rPr lang="en-IT" dirty="0"/>
              <a:t> prossimi anni</a:t>
            </a:r>
          </a:p>
          <a:p>
            <a:pPr lvl="1"/>
            <a:r>
              <a:rPr lang="en-IT" dirty="0"/>
              <a:t>Uscire da EBS</a:t>
            </a:r>
          </a:p>
          <a:p>
            <a:pPr lvl="2"/>
            <a:r>
              <a:rPr lang="en-IT" dirty="0"/>
              <a:t>Attualmente utilizziamo un ambiente vecchio e fortemente personalizzato</a:t>
            </a:r>
          </a:p>
          <a:p>
            <a:pPr lvl="3"/>
            <a:r>
              <a:rPr lang="en-IT" dirty="0"/>
              <a:t>Versioni vecchie del software non aggiornabili</a:t>
            </a:r>
          </a:p>
          <a:p>
            <a:pPr lvl="3"/>
            <a:r>
              <a:rPr lang="en-IT" dirty="0"/>
              <a:t>Non abbiamo supporto da Oracle</a:t>
            </a:r>
          </a:p>
          <a:p>
            <a:pPr lvl="3"/>
            <a:r>
              <a:rPr lang="en-IT" dirty="0"/>
              <a:t>Paghiamo una manutenzione svolta sostanzialmente all’interno</a:t>
            </a:r>
          </a:p>
          <a:p>
            <a:pPr lvl="2"/>
            <a:r>
              <a:rPr lang="en-IT" dirty="0"/>
              <a:t>La maggior parte delle nostre interfacce usa questo framework</a:t>
            </a:r>
          </a:p>
          <a:p>
            <a:pPr lvl="3"/>
            <a:r>
              <a:rPr lang="en-GB" dirty="0"/>
              <a:t>U</a:t>
            </a:r>
            <a:r>
              <a:rPr lang="en-IT" dirty="0"/>
              <a:t>na eccezione è RDA</a:t>
            </a:r>
          </a:p>
          <a:p>
            <a:pPr lvl="1"/>
            <a:r>
              <a:rPr lang="en-IT" dirty="0"/>
              <a:t>Cambio contabilità</a:t>
            </a:r>
          </a:p>
          <a:p>
            <a:pPr lvl="2"/>
            <a:r>
              <a:rPr lang="en-IT" dirty="0"/>
              <a:t>E’ necessario passare da economico-finanziaria a economico-patrimoniale</a:t>
            </a:r>
          </a:p>
          <a:p>
            <a:pPr lvl="2"/>
            <a:r>
              <a:rPr lang="en-IT" dirty="0"/>
              <a:t>Non sono ancora disponibili </a:t>
            </a:r>
            <a:r>
              <a:rPr lang="en-GB" dirty="0"/>
              <a:t>le </a:t>
            </a:r>
            <a:r>
              <a:rPr lang="en-GB" dirty="0" err="1"/>
              <a:t>linee</a:t>
            </a:r>
            <a:r>
              <a:rPr lang="en-GB" dirty="0"/>
              <a:t> </a:t>
            </a:r>
            <a:r>
              <a:rPr lang="en-GB" dirty="0" err="1"/>
              <a:t>guida</a:t>
            </a:r>
            <a:r>
              <a:rPr lang="en-GB" dirty="0"/>
              <a:t> per </a:t>
            </a:r>
            <a:r>
              <a:rPr lang="en-GB" dirty="0" err="1"/>
              <a:t>gli</a:t>
            </a:r>
            <a:r>
              <a:rPr lang="en-GB" dirty="0"/>
              <a:t> EPR</a:t>
            </a:r>
          </a:p>
          <a:p>
            <a:pPr lvl="2"/>
            <a:r>
              <a:rPr lang="en-GB" dirty="0"/>
              <a:t>La </a:t>
            </a:r>
            <a:r>
              <a:rPr lang="en-GB" dirty="0" err="1"/>
              <a:t>formazione</a:t>
            </a:r>
            <a:r>
              <a:rPr lang="en-GB" dirty="0"/>
              <a:t> del </a:t>
            </a:r>
            <a:r>
              <a:rPr lang="en-GB" dirty="0" err="1"/>
              <a:t>personale</a:t>
            </a:r>
            <a:r>
              <a:rPr lang="en-GB" dirty="0"/>
              <a:t> </a:t>
            </a:r>
            <a:r>
              <a:rPr lang="en-GB" dirty="0" err="1"/>
              <a:t>amministrativo</a:t>
            </a:r>
            <a:r>
              <a:rPr lang="en-GB" dirty="0"/>
              <a:t> </a:t>
            </a:r>
            <a:r>
              <a:rPr lang="en-GB" dirty="0" err="1"/>
              <a:t>deve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completata</a:t>
            </a:r>
            <a:r>
              <a:rPr lang="en-GB" dirty="0"/>
              <a:t> </a:t>
            </a:r>
            <a:r>
              <a:rPr lang="en-GB" dirty="0" err="1"/>
              <a:t>entro</a:t>
            </a:r>
            <a:r>
              <a:rPr lang="en-GB" dirty="0"/>
              <a:t> il 2024</a:t>
            </a:r>
          </a:p>
          <a:p>
            <a:pPr lvl="3"/>
            <a:r>
              <a:rPr lang="en-GB" dirty="0" err="1"/>
              <a:t>Buona</a:t>
            </a:r>
            <a:r>
              <a:rPr lang="en-GB" dirty="0"/>
              <a:t> </a:t>
            </a:r>
            <a:r>
              <a:rPr lang="en-GB" dirty="0" err="1"/>
              <a:t>occasione</a:t>
            </a:r>
            <a:r>
              <a:rPr lang="en-GB" dirty="0"/>
              <a:t> per </a:t>
            </a:r>
            <a:r>
              <a:rPr lang="en-GB" dirty="0" err="1"/>
              <a:t>incrementare</a:t>
            </a:r>
            <a:r>
              <a:rPr lang="en-GB" dirty="0"/>
              <a:t> </a:t>
            </a:r>
            <a:r>
              <a:rPr lang="en-GB" dirty="0" err="1"/>
              <a:t>l’abitudine</a:t>
            </a:r>
            <a:r>
              <a:rPr lang="en-GB" dirty="0"/>
              <a:t> a </a:t>
            </a:r>
            <a:r>
              <a:rPr lang="en-GB" dirty="0" err="1"/>
              <a:t>lavorare</a:t>
            </a:r>
            <a:r>
              <a:rPr lang="en-GB" dirty="0"/>
              <a:t> </a:t>
            </a:r>
            <a:r>
              <a:rPr lang="en-GB" dirty="0" err="1"/>
              <a:t>insieme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634081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1A51A-4970-E294-A0C5-9182F5E7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Dematerializzazione missioni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352A2-0959-1CCD-E4AB-3B741B579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717"/>
            <a:ext cx="10515600" cy="4965158"/>
          </a:xfrm>
        </p:spPr>
        <p:txBody>
          <a:bodyPr>
            <a:normAutofit fontScale="70000" lnSpcReduction="20000"/>
          </a:bodyPr>
          <a:lstStyle/>
          <a:p>
            <a:r>
              <a:rPr lang="en-IT" dirty="0"/>
              <a:t>Da inserire in un contesto più ampio</a:t>
            </a:r>
          </a:p>
          <a:p>
            <a:pPr lvl="1"/>
            <a:r>
              <a:rPr lang="en-IT" dirty="0"/>
              <a:t>Il portale missioni è ben funzionante (e ben integrato)…</a:t>
            </a:r>
          </a:p>
          <a:p>
            <a:pPr lvl="2"/>
            <a:r>
              <a:rPr lang="en-IT" dirty="0"/>
              <a:t>Il numero di ticket è piuttosto ridotto</a:t>
            </a:r>
          </a:p>
          <a:p>
            <a:pPr lvl="1"/>
            <a:r>
              <a:rPr lang="en-IT" dirty="0"/>
              <a:t>…ma è scritto in una versione di linguaggio obsoleta…</a:t>
            </a:r>
          </a:p>
          <a:p>
            <a:pPr lvl="2"/>
            <a:r>
              <a:rPr lang="en-IT" dirty="0"/>
              <a:t>Non più disponibile con le versione di Linux da installare a giugno</a:t>
            </a:r>
          </a:p>
          <a:p>
            <a:pPr lvl="1"/>
            <a:r>
              <a:rPr lang="en-IT" dirty="0"/>
              <a:t>…e non può essere aggiornato</a:t>
            </a:r>
          </a:p>
          <a:p>
            <a:pPr lvl="2"/>
            <a:r>
              <a:rPr lang="en-GB" dirty="0"/>
              <a:t>U</a:t>
            </a:r>
            <a:r>
              <a:rPr lang="en-IT" dirty="0"/>
              <a:t>sa un framework di sviluppo che non può essere aggiornato</a:t>
            </a:r>
          </a:p>
          <a:p>
            <a:pPr lvl="1"/>
            <a:r>
              <a:rPr lang="en-IT" dirty="0"/>
              <a:t>Le liquidazioni vengono fatte direttamente su maschere Oracle</a:t>
            </a:r>
          </a:p>
          <a:p>
            <a:pPr lvl="2"/>
            <a:r>
              <a:rPr lang="en-IT" dirty="0"/>
              <a:t>Implica accesso generalizzato ai dati contabili</a:t>
            </a:r>
          </a:p>
          <a:p>
            <a:pPr lvl="2"/>
            <a:r>
              <a:rPr lang="en-GB" dirty="0"/>
              <a:t>E</a:t>
            </a:r>
            <a:r>
              <a:rPr lang="en-IT" dirty="0"/>
              <a:t> la procedura non è uniforme ovunque</a:t>
            </a:r>
          </a:p>
          <a:p>
            <a:r>
              <a:rPr lang="en-IT" dirty="0"/>
              <a:t>Azioni da compiere</a:t>
            </a:r>
          </a:p>
          <a:p>
            <a:pPr lvl="1"/>
            <a:r>
              <a:rPr lang="en-GB" dirty="0"/>
              <a:t>U</a:t>
            </a:r>
            <a:r>
              <a:rPr lang="en-IT" dirty="0"/>
              <a:t>niformare le procedure e definire le specifiche</a:t>
            </a:r>
          </a:p>
          <a:p>
            <a:pPr lvl="1"/>
            <a:r>
              <a:rPr lang="en-IT" dirty="0"/>
              <a:t>Dare accesso a</a:t>
            </a:r>
            <a:r>
              <a:rPr lang="en-GB" dirty="0" err="1"/>
              <a:t>i</a:t>
            </a:r>
            <a:r>
              <a:rPr lang="en-IT" dirty="0"/>
              <a:t> soli dati necessari</a:t>
            </a:r>
          </a:p>
          <a:p>
            <a:pPr lvl="2"/>
            <a:r>
              <a:rPr lang="en-IT" dirty="0"/>
              <a:t>Liquidazione attravero un nuovo portale missioni, senza accesso diretto a Oracle</a:t>
            </a:r>
          </a:p>
          <a:p>
            <a:pPr lvl="1"/>
            <a:r>
              <a:rPr lang="en-IT" dirty="0"/>
              <a:t>Facilitare gli uffici con le procedure</a:t>
            </a:r>
          </a:p>
          <a:p>
            <a:pPr lvl="2"/>
            <a:r>
              <a:rPr lang="en-IT" dirty="0"/>
              <a:t>Sviluppo o acquisto di software pensato in logica di progetto </a:t>
            </a:r>
          </a:p>
          <a:p>
            <a:pPr lvl="2"/>
            <a:r>
              <a:rPr lang="en-IT" dirty="0"/>
              <a:t>Integrazione con il resto del sistema (Godiva, contabilità, presenza, stipendiale…)</a:t>
            </a:r>
          </a:p>
          <a:p>
            <a:r>
              <a:rPr lang="en-IT" dirty="0"/>
              <a:t>Obiettivo DSI per 2024-2025</a:t>
            </a:r>
          </a:p>
          <a:p>
            <a:pPr lvl="1"/>
            <a:r>
              <a:rPr lang="en-IT" dirty="0"/>
              <a:t>Analisi delle procedure attuali partita</a:t>
            </a:r>
          </a:p>
        </p:txBody>
      </p:sp>
    </p:spTree>
    <p:extLst>
      <p:ext uri="{BB962C8B-B14F-4D97-AF65-F5344CB8AC3E}">
        <p14:creationId xmlns:p14="http://schemas.microsoft.com/office/powerpoint/2010/main" val="206596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4F3534-FAF1-A42C-A4F8-D7CCCEEF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Modello di sviluppo e integrazione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6ED645C0-C270-A38E-5E4F-8E66D2CCF9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78962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7061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35ABB-6E41-8C1E-97A5-69F14D24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Attività 2024 (infrastruttura, supporto, BI)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5AC9A-AF21-E193-EF8B-190047C92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1690688"/>
            <a:ext cx="6121400" cy="45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8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87FEF8-FDDB-06B4-53D4-3E376AF97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it-IT" b="1" dirty="0"/>
              <a:t>Adozione di livelli di servizio (SLA)</a:t>
            </a:r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1512A82C-0A3D-081F-326A-5DFFD25505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08292" y="1461705"/>
          <a:ext cx="4245508" cy="457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CDC215EA-261A-2C74-F6CD-AE1E6591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9" y="1627818"/>
            <a:ext cx="6322573" cy="43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3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E3AF-56D0-24B2-3092-DF9BD13E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Miglioramento supporto all’utenza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74DFA-AE60-4F45-4F29-A38F9F46C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776"/>
            <a:ext cx="10515600" cy="4571187"/>
          </a:xfrm>
        </p:spPr>
        <p:txBody>
          <a:bodyPr>
            <a:normAutofit fontScale="62500" lnSpcReduction="20000"/>
          </a:bodyPr>
          <a:lstStyle/>
          <a:p>
            <a:r>
              <a:rPr lang="en-IT" dirty="0"/>
              <a:t>Code nei livelli di servizio</a:t>
            </a:r>
          </a:p>
          <a:p>
            <a:r>
              <a:rPr lang="en-IT" dirty="0"/>
              <a:t>Aumento puntuale dei ticket</a:t>
            </a:r>
          </a:p>
          <a:p>
            <a:pPr lvl="1"/>
            <a:r>
              <a:rPr lang="en-IT" dirty="0"/>
              <a:t>In occasione di nuovo software o release</a:t>
            </a:r>
          </a:p>
          <a:p>
            <a:pPr lvl="2"/>
            <a:r>
              <a:rPr lang="en-IT" dirty="0"/>
              <a:t>RDA, fondi del personale</a:t>
            </a:r>
          </a:p>
          <a:p>
            <a:r>
              <a:rPr lang="en-IT" dirty="0"/>
              <a:t>Come migliorare la risposta all’utenza?</a:t>
            </a:r>
          </a:p>
          <a:p>
            <a:pPr lvl="1"/>
            <a:r>
              <a:rPr lang="en-IT" dirty="0"/>
              <a:t>Distribuzione semi-automatica dei ticket per migliorare la reazione</a:t>
            </a:r>
          </a:p>
          <a:p>
            <a:pPr lvl="1"/>
            <a:r>
              <a:rPr lang="en-IT" dirty="0"/>
              <a:t>Nuovo portale Jira per guidare l’utente alla corretta classificazione</a:t>
            </a:r>
          </a:p>
          <a:p>
            <a:pPr lvl="2"/>
            <a:r>
              <a:rPr lang="en-IT" dirty="0"/>
              <a:t>In fase di costruzione</a:t>
            </a:r>
          </a:p>
          <a:p>
            <a:pPr lvl="1"/>
            <a:r>
              <a:rPr lang="en-IT" dirty="0"/>
              <a:t>Raccolta e pubblicazione di FAQ</a:t>
            </a:r>
          </a:p>
          <a:p>
            <a:pPr lvl="1"/>
            <a:r>
              <a:rPr lang="en-IT" dirty="0"/>
              <a:t>Nuove pillole formative</a:t>
            </a:r>
          </a:p>
          <a:p>
            <a:pPr lvl="1"/>
            <a:r>
              <a:rPr lang="en-IT" dirty="0"/>
              <a:t>Pillole e link direttamente sui prodotti</a:t>
            </a:r>
          </a:p>
          <a:p>
            <a:pPr lvl="1"/>
            <a:r>
              <a:rPr lang="en-IT" dirty="0"/>
              <a:t>Formazione in corso di disseminazione</a:t>
            </a:r>
          </a:p>
          <a:p>
            <a:pPr lvl="2"/>
            <a:r>
              <a:rPr lang="en-IT" dirty="0"/>
              <a:t>Post-ordine</a:t>
            </a:r>
          </a:p>
          <a:p>
            <a:pPr lvl="2"/>
            <a:r>
              <a:rPr lang="en-IT" dirty="0"/>
              <a:t>Funziona molto bene</a:t>
            </a:r>
          </a:p>
          <a:p>
            <a:pPr lvl="1"/>
            <a:r>
              <a:rPr lang="en-IT" i="1" dirty="0"/>
              <a:t>…e poi cominciamo a provare ad usare parole di moda…</a:t>
            </a:r>
          </a:p>
          <a:p>
            <a:pPr lvl="2"/>
            <a:r>
              <a:rPr lang="en-IT" i="1" dirty="0"/>
              <a:t>In sperimentazione chat AI per </a:t>
            </a:r>
            <a:r>
              <a:rPr lang="en-GB" i="1" dirty="0"/>
              <a:t>i</a:t>
            </a:r>
            <a:r>
              <a:rPr lang="en-IT" i="1" dirty="0"/>
              <a:t> nostri prodotti</a:t>
            </a:r>
          </a:p>
          <a:p>
            <a:r>
              <a:rPr lang="en-IT" dirty="0"/>
              <a:t>Abbiamo bisogno della collaborazione di tutti</a:t>
            </a:r>
          </a:p>
          <a:p>
            <a:pPr lvl="1"/>
            <a:r>
              <a:rPr lang="en-IT" dirty="0"/>
              <a:t>Alcuni ticket ripropongono problemi noti o con soluzione nota</a:t>
            </a:r>
          </a:p>
          <a:p>
            <a:pPr lvl="1"/>
            <a:r>
              <a:rPr lang="en-IT" dirty="0"/>
              <a:t>Formazione interna ai servizi amministrativi</a:t>
            </a:r>
          </a:p>
        </p:txBody>
      </p:sp>
    </p:spTree>
    <p:extLst>
      <p:ext uri="{BB962C8B-B14F-4D97-AF65-F5344CB8AC3E}">
        <p14:creationId xmlns:p14="http://schemas.microsoft.com/office/powerpoint/2010/main" val="2014917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336C-35BD-864B-6FE8-956F91F46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Digitalizzazione e conservazione documenti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FDCF1B-B88B-0C5F-E3B2-6881E27D28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80" y="1825625"/>
            <a:ext cx="773203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687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0491-AB73-CCF1-8849-5A49DC62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Gruppo e collaborazione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5559D-BAC1-2C5C-8340-95E53FCC5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T" dirty="0"/>
              <a:t>Inclusione di due collaboratori da AC</a:t>
            </a:r>
          </a:p>
          <a:p>
            <a:pPr lvl="1"/>
            <a:r>
              <a:rPr lang="en-IT" dirty="0"/>
              <a:t>Gestione firme digitali</a:t>
            </a:r>
          </a:p>
          <a:p>
            <a:pPr lvl="1"/>
            <a:r>
              <a:rPr lang="en-IT" dirty="0"/>
              <a:t>Gestione software di sicurezza</a:t>
            </a:r>
          </a:p>
          <a:p>
            <a:r>
              <a:rPr lang="en-IT" dirty="0"/>
              <a:t>Nuove persone previste per fine anno</a:t>
            </a:r>
          </a:p>
          <a:p>
            <a:pPr lvl="1"/>
            <a:r>
              <a:rPr lang="en-IT" dirty="0"/>
              <a:t>Coadiuvare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sviluppatori</a:t>
            </a:r>
            <a:r>
              <a:rPr lang="en-GB" dirty="0"/>
              <a:t> ed </a:t>
            </a:r>
            <a:r>
              <a:rPr lang="en-GB" dirty="0" err="1"/>
              <a:t>agevolare</a:t>
            </a:r>
            <a:r>
              <a:rPr lang="en-GB" dirty="0"/>
              <a:t> </a:t>
            </a:r>
            <a:r>
              <a:rPr lang="en-GB" dirty="0" err="1"/>
              <a:t>manutenzione</a:t>
            </a:r>
            <a:r>
              <a:rPr lang="en-GB" dirty="0"/>
              <a:t> e </a:t>
            </a:r>
            <a:r>
              <a:rPr lang="en-GB" dirty="0" err="1"/>
              <a:t>supporto</a:t>
            </a:r>
            <a:endParaRPr lang="en-IT" dirty="0"/>
          </a:p>
          <a:p>
            <a:r>
              <a:rPr lang="en-GB" dirty="0"/>
              <a:t>N</a:t>
            </a:r>
            <a:r>
              <a:rPr lang="en-IT" dirty="0"/>
              <a:t>uove collaborazioni per sviluppi specifici</a:t>
            </a:r>
          </a:p>
          <a:p>
            <a:pPr lvl="1"/>
            <a:r>
              <a:rPr lang="en-IT" dirty="0"/>
              <a:t>Può portare prodotti “locali” ad essere utili per tutto l’ente</a:t>
            </a:r>
          </a:p>
          <a:p>
            <a:pPr lvl="1"/>
            <a:r>
              <a:rPr lang="en-IT" dirty="0"/>
              <a:t>Possibile solo se si condivide la modalità di sviluppo</a:t>
            </a:r>
          </a:p>
          <a:p>
            <a:pPr lvl="2"/>
            <a:r>
              <a:rPr lang="en-IT" dirty="0"/>
              <a:t>…e manutenzione</a:t>
            </a:r>
          </a:p>
          <a:p>
            <a:r>
              <a:rPr lang="en-IT" dirty="0"/>
              <a:t>Collaborazioni esterne</a:t>
            </a:r>
          </a:p>
          <a:p>
            <a:pPr lvl="1"/>
            <a:r>
              <a:rPr lang="en-IT" dirty="0"/>
              <a:t>Convenzione con ITS</a:t>
            </a:r>
          </a:p>
          <a:p>
            <a:pPr lvl="2"/>
            <a:r>
              <a:rPr lang="en-IT" dirty="0"/>
              <a:t>Attualmente stiamo formando uno stagista</a:t>
            </a:r>
          </a:p>
          <a:p>
            <a:pPr lvl="2"/>
            <a:r>
              <a:rPr lang="en-IT" dirty="0"/>
              <a:t>Esperienza molto positiva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50200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1DD4E-0133-0677-0287-B7E100DB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IT" dirty="0"/>
              <a:t>Domande…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22F728-6309-810F-EBB7-D50C00449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Chi </a:t>
            </a:r>
            <a:r>
              <a:rPr lang="en-US" sz="2200" dirty="0" err="1"/>
              <a:t>siete</a:t>
            </a:r>
            <a:r>
              <a:rPr lang="en-US" sz="2200" dirty="0"/>
              <a:t>?</a:t>
            </a:r>
          </a:p>
          <a:p>
            <a:r>
              <a:rPr lang="en-US" sz="2200" dirty="0"/>
              <a:t>Cosa fate?</a:t>
            </a:r>
          </a:p>
          <a:p>
            <a:r>
              <a:rPr lang="en-US" sz="2200" dirty="0"/>
              <a:t>Dove </a:t>
            </a:r>
            <a:r>
              <a:rPr lang="en-US" sz="2200" dirty="0" err="1"/>
              <a:t>andate</a:t>
            </a:r>
            <a:r>
              <a:rPr lang="en-US" sz="2200" dirty="0"/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6F5FD5-506A-84DE-8D96-A42C927C2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47" r="25192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3488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7E90-3211-ED54-03C5-790AB64F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366"/>
          </a:xfrm>
        </p:spPr>
        <p:txBody>
          <a:bodyPr/>
          <a:lstStyle/>
          <a:p>
            <a:r>
              <a:rPr lang="en-IT" dirty="0"/>
              <a:t>Sinergie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B0CD1-A660-82F5-A816-836518058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664"/>
            <a:ext cx="10515600" cy="5043622"/>
          </a:xfrm>
        </p:spPr>
        <p:txBody>
          <a:bodyPr>
            <a:normAutofit/>
          </a:bodyPr>
          <a:lstStyle/>
          <a:p>
            <a:r>
              <a:rPr lang="en-IT" dirty="0"/>
              <a:t>AC</a:t>
            </a:r>
          </a:p>
          <a:p>
            <a:pPr lvl="1"/>
            <a:r>
              <a:rPr lang="en-IT" dirty="0"/>
              <a:t>Interazione con altre direzioni</a:t>
            </a:r>
          </a:p>
          <a:p>
            <a:pPr lvl="1"/>
            <a:r>
              <a:rPr lang="en-IT" dirty="0"/>
              <a:t>Tentativo di identificare soluzioni condivise</a:t>
            </a:r>
          </a:p>
          <a:p>
            <a:pPr lvl="2"/>
            <a:r>
              <a:rPr lang="en-IT" dirty="0"/>
              <a:t>Attenzione a governare il proliferare di applicazioni su Office 365</a:t>
            </a:r>
          </a:p>
          <a:p>
            <a:pPr lvl="1"/>
            <a:r>
              <a:rPr lang="en-IT" dirty="0"/>
              <a:t>Formazione</a:t>
            </a:r>
          </a:p>
          <a:p>
            <a:pPr lvl="2"/>
            <a:r>
              <a:rPr lang="en-IT" dirty="0"/>
              <a:t>Esempio: formazione ACCRUAL per </a:t>
            </a:r>
            <a:r>
              <a:rPr lang="en-GB" dirty="0"/>
              <a:t>i</a:t>
            </a:r>
            <a:r>
              <a:rPr lang="en-IT" dirty="0"/>
              <a:t> rudimenti di contabilità economico-patrimoniale)</a:t>
            </a:r>
          </a:p>
          <a:p>
            <a:r>
              <a:rPr lang="en-IT" dirty="0"/>
              <a:t>CCR</a:t>
            </a:r>
          </a:p>
          <a:p>
            <a:pPr lvl="1"/>
            <a:r>
              <a:rPr lang="en-IT" dirty="0"/>
              <a:t>Integrazione AAI / Windows tenant</a:t>
            </a:r>
          </a:p>
          <a:p>
            <a:pPr lvl="1"/>
            <a:r>
              <a:rPr lang="en-IT" dirty="0"/>
              <a:t>Aumentare le interazioni su infrastruttura servizi nazionali</a:t>
            </a:r>
          </a:p>
          <a:p>
            <a:pPr lvl="2"/>
            <a:r>
              <a:rPr lang="en-IT" dirty="0"/>
              <a:t>Pianificazione acquisti</a:t>
            </a:r>
          </a:p>
          <a:p>
            <a:pPr lvl="2"/>
            <a:r>
              <a:rPr lang="en-IT" dirty="0"/>
              <a:t>Mitigazione (e soluzione) problemi BC</a:t>
            </a:r>
          </a:p>
          <a:p>
            <a:pPr lvl="2"/>
            <a:r>
              <a:rPr lang="en-IT" dirty="0"/>
              <a:t>Adeguamento a norme AgID</a:t>
            </a:r>
          </a:p>
        </p:txBody>
      </p:sp>
    </p:spTree>
    <p:extLst>
      <p:ext uri="{BB962C8B-B14F-4D97-AF65-F5344CB8AC3E}">
        <p14:creationId xmlns:p14="http://schemas.microsoft.com/office/powerpoint/2010/main" val="1338442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2591-7FEC-0D9F-BC60-86067126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Sinergie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3D96F-22AA-2357-49E4-8B2B35706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T" dirty="0"/>
              <a:t>Data Cloud ed EPIC</a:t>
            </a:r>
          </a:p>
          <a:p>
            <a:pPr lvl="1"/>
            <a:r>
              <a:rPr lang="en-IT" dirty="0"/>
              <a:t>Necessità di condividere</a:t>
            </a:r>
          </a:p>
          <a:p>
            <a:pPr lvl="2"/>
            <a:r>
              <a:rPr lang="en-IT" dirty="0"/>
              <a:t>Sicurezza del software (linee guida per lo sviluppo)</a:t>
            </a:r>
          </a:p>
          <a:p>
            <a:pPr lvl="2"/>
            <a:r>
              <a:rPr lang="en-IT" dirty="0"/>
              <a:t>Metodologie di sviluppo</a:t>
            </a:r>
          </a:p>
          <a:p>
            <a:pPr lvl="3"/>
            <a:r>
              <a:rPr lang="en-IT" dirty="0"/>
              <a:t>Strumenti di (sviluppo e supporto utenti)</a:t>
            </a:r>
          </a:p>
          <a:p>
            <a:pPr lvl="2"/>
            <a:r>
              <a:rPr lang="en-IT" dirty="0"/>
              <a:t>Metodologie per l’infrastruttura</a:t>
            </a:r>
          </a:p>
          <a:p>
            <a:pPr lvl="2"/>
            <a:r>
              <a:rPr lang="en-IT" dirty="0"/>
              <a:t>Adeguamento alle norme AgID (certificazioni?)</a:t>
            </a:r>
          </a:p>
          <a:p>
            <a:r>
              <a:rPr lang="en-IT" dirty="0"/>
              <a:t>Transizione digitale</a:t>
            </a:r>
          </a:p>
          <a:p>
            <a:pPr lvl="1"/>
            <a:r>
              <a:rPr lang="en-IT" dirty="0"/>
              <a:t>Accessibilità </a:t>
            </a:r>
          </a:p>
          <a:p>
            <a:pPr lvl="2"/>
            <a:r>
              <a:rPr lang="en-IT" dirty="0"/>
              <a:t>Elaborate linee guida per applicazioni web</a:t>
            </a:r>
          </a:p>
          <a:p>
            <a:pPr lvl="3"/>
            <a:r>
              <a:rPr lang="en-IT" dirty="0"/>
              <a:t>Disponibili per CCR e DataCloud</a:t>
            </a:r>
          </a:p>
          <a:p>
            <a:pPr lvl="2"/>
            <a:r>
              <a:rPr lang="en-IT" dirty="0"/>
              <a:t>Produzione di soli documenti accessibili</a:t>
            </a:r>
          </a:p>
          <a:p>
            <a:pPr lvl="1"/>
            <a:r>
              <a:rPr lang="en-IT" dirty="0"/>
              <a:t>Formazione, formazione, formazione…</a:t>
            </a:r>
          </a:p>
        </p:txBody>
      </p:sp>
    </p:spTree>
    <p:extLst>
      <p:ext uri="{BB962C8B-B14F-4D97-AF65-F5344CB8AC3E}">
        <p14:creationId xmlns:p14="http://schemas.microsoft.com/office/powerpoint/2010/main" val="2976538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5897-9F12-3518-354E-7B1E75AAB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Una visione più ampia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79B706-A75D-CBBB-04CA-D8B674CE8BA5}"/>
              </a:ext>
            </a:extLst>
          </p:cNvPr>
          <p:cNvSpPr txBox="1"/>
          <p:nvPr/>
        </p:nvSpPr>
        <p:spPr>
          <a:xfrm>
            <a:off x="4120585" y="6079896"/>
            <a:ext cx="47234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Questa </a:t>
            </a:r>
            <a:r>
              <a:rPr lang="en-GB" sz="1200" dirty="0" err="1"/>
              <a:t>diapositiva</a:t>
            </a:r>
            <a:r>
              <a:rPr lang="en-GB" sz="1200" dirty="0"/>
              <a:t> </a:t>
            </a:r>
            <a:r>
              <a:rPr lang="en-GB" sz="1200" dirty="0" err="1"/>
              <a:t>è</a:t>
            </a:r>
            <a:r>
              <a:rPr lang="en-GB" sz="1200" dirty="0"/>
              <a:t> </a:t>
            </a:r>
            <a:r>
              <a:rPr lang="en-GB" sz="1200" dirty="0" err="1"/>
              <a:t>stata</a:t>
            </a:r>
            <a:r>
              <a:rPr lang="en-GB" sz="1200" dirty="0"/>
              <a:t> </a:t>
            </a:r>
            <a:r>
              <a:rPr lang="en-GB" sz="1200" dirty="0" err="1"/>
              <a:t>progettata</a:t>
            </a:r>
            <a:r>
              <a:rPr lang="en-GB" sz="1200" dirty="0"/>
              <a:t> </a:t>
            </a:r>
            <a:r>
              <a:rPr lang="en-GB" sz="1200" dirty="0" err="1"/>
              <a:t>utilizzando</a:t>
            </a:r>
            <a:r>
              <a:rPr lang="en-GB" sz="1200" dirty="0"/>
              <a:t> le </a:t>
            </a:r>
            <a:r>
              <a:rPr lang="en-GB" sz="1200" dirty="0" err="1"/>
              <a:t>risorse</a:t>
            </a:r>
            <a:r>
              <a:rPr lang="en-GB" sz="1200" dirty="0"/>
              <a:t> di </a:t>
            </a:r>
            <a:r>
              <a:rPr lang="en-GB" sz="1200" dirty="0" err="1"/>
              <a:t>Freepik.com</a:t>
            </a:r>
            <a:endParaRPr lang="en-IT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0E5769-3E80-D27E-5032-91E13279B7B4}"/>
              </a:ext>
            </a:extLst>
          </p:cNvPr>
          <p:cNvGrpSpPr/>
          <p:nvPr/>
        </p:nvGrpSpPr>
        <p:grpSpPr>
          <a:xfrm>
            <a:off x="3909431" y="1972745"/>
            <a:ext cx="4373137" cy="2912509"/>
            <a:chOff x="3909430" y="2450861"/>
            <a:chExt cx="4373137" cy="29125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1E03ED-1009-1B8C-5F00-E7E8FC60E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9430" y="2450861"/>
              <a:ext cx="4373137" cy="291250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6760C8-FC18-A464-B13A-71C0BAEE61F8}"/>
                </a:ext>
              </a:extLst>
            </p:cNvPr>
            <p:cNvSpPr txBox="1"/>
            <p:nvPr/>
          </p:nvSpPr>
          <p:spPr>
            <a:xfrm rot="20697485">
              <a:off x="5828854" y="3575500"/>
              <a:ext cx="616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DSI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EEB7C6-0B6E-7C03-8800-5248ED53DAE1}"/>
              </a:ext>
            </a:extLst>
          </p:cNvPr>
          <p:cNvGrpSpPr/>
          <p:nvPr/>
        </p:nvGrpSpPr>
        <p:grpSpPr>
          <a:xfrm>
            <a:off x="3909430" y="1972744"/>
            <a:ext cx="4373137" cy="2912509"/>
            <a:chOff x="3909430" y="1972744"/>
            <a:chExt cx="4373137" cy="29125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D6C762-0F78-E12C-BF0E-63424253B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9430" y="1972744"/>
              <a:ext cx="4373137" cy="29125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4A0450-A330-ABE5-4242-418DFF27546A}"/>
                </a:ext>
              </a:extLst>
            </p:cNvPr>
            <p:cNvSpPr txBox="1"/>
            <p:nvPr/>
          </p:nvSpPr>
          <p:spPr>
            <a:xfrm>
              <a:off x="5709674" y="3167388"/>
              <a:ext cx="7726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>
                  <a:solidFill>
                    <a:srgbClr val="FF0000"/>
                  </a:solidFill>
                </a:rPr>
                <a:t>RTD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553A3D-33F9-C0EF-D53C-B1A0D208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Realizzazione del piano triennale dell’AgID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166C9C-2E84-8DF7-2114-1F5FEAC644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IT" dirty="0"/>
              <a:t>Principi</a:t>
            </a:r>
          </a:p>
          <a:p>
            <a:pPr lvl="1"/>
            <a:r>
              <a:rPr lang="en-GB" i="1" dirty="0"/>
              <a:t>Digital e mobile-first</a:t>
            </a:r>
          </a:p>
          <a:p>
            <a:pPr lvl="1"/>
            <a:r>
              <a:rPr lang="en-GB" i="1" dirty="0"/>
              <a:t>Cloud first</a:t>
            </a:r>
          </a:p>
          <a:p>
            <a:pPr lvl="1"/>
            <a:r>
              <a:rPr lang="en-GB" dirty="0" err="1"/>
              <a:t>Interoperabile</a:t>
            </a:r>
            <a:r>
              <a:rPr lang="en-GB" dirty="0"/>
              <a:t> </a:t>
            </a:r>
            <a:r>
              <a:rPr lang="en-GB" i="1" dirty="0"/>
              <a:t>by design e by default</a:t>
            </a:r>
          </a:p>
          <a:p>
            <a:pPr lvl="1"/>
            <a:r>
              <a:rPr lang="en-IT" i="1" dirty="0"/>
              <a:t>Digital identity only</a:t>
            </a:r>
          </a:p>
          <a:p>
            <a:pPr lvl="1"/>
            <a:r>
              <a:rPr lang="en-IT" i="1" dirty="0"/>
              <a:t>User centric</a:t>
            </a:r>
          </a:p>
          <a:p>
            <a:pPr lvl="1"/>
            <a:r>
              <a:rPr lang="en-IT" i="1" dirty="0"/>
              <a:t>Open data</a:t>
            </a:r>
          </a:p>
          <a:p>
            <a:pPr lvl="1"/>
            <a:r>
              <a:rPr lang="en-GB" i="1" dirty="0"/>
              <a:t>O</a:t>
            </a:r>
            <a:r>
              <a:rPr lang="en-IT" i="1" dirty="0"/>
              <a:t>nce-only</a:t>
            </a:r>
          </a:p>
          <a:p>
            <a:pPr lvl="1"/>
            <a:r>
              <a:rPr lang="en-IT" i="1" dirty="0"/>
              <a:t>Data protection by design e by default</a:t>
            </a:r>
          </a:p>
          <a:p>
            <a:pPr lvl="1"/>
            <a:r>
              <a:rPr lang="en-IT" dirty="0"/>
              <a:t>Sostenibilità digitale</a:t>
            </a:r>
          </a:p>
          <a:p>
            <a:pPr lvl="1"/>
            <a:r>
              <a:rPr lang="en-IT" dirty="0"/>
              <a:t>Sussidiarietà, proporzionalità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297C40-0EA3-BC0B-326A-1540EB1A9F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3062000"/>
            <a:ext cx="5181600" cy="187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9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72026-AF6C-DF50-868E-C23C4101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Realizzazione del piano triennale dell’AgID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CF48BF-6C89-322C-0F77-F5075DEBB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Non riguarda solo la DSI…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0F8D2B3-1C0A-5B16-8F70-D94586B6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64" y="2722845"/>
            <a:ext cx="6306271" cy="23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234B9-7B7B-1F61-34C9-1B8633F0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La vostre domande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CCBB3-B89F-B4B3-CAB7-673C41591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NovaPA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 </a:t>
            </a:r>
            <a:r>
              <a:rPr lang="en-GB" dirty="0" err="1">
                <a:solidFill>
                  <a:srgbClr val="000000"/>
                </a:solidFill>
                <a:latin typeface="Helvetica" pitchFamily="2" charset="0"/>
              </a:rPr>
              <a:t>G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affidamenti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diretti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hanno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parecchi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che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sono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gli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stessi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indipendentemente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procedura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en-GB" dirty="0" err="1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arebbe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possibile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inserire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un tasto di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precompilazione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questi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campi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?</a:t>
            </a:r>
            <a:br>
              <a:rPr lang="en-GB" dirty="0"/>
            </a:br>
            <a:endParaRPr lang="en-GB" dirty="0"/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siamo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messi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con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gli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ordini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esteri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? </a:t>
            </a:r>
            <a:r>
              <a:rPr lang="en-GB" dirty="0" err="1">
                <a:solidFill>
                  <a:srgbClr val="000000"/>
                </a:solidFill>
                <a:latin typeface="Helvetica" pitchFamily="2" charset="0"/>
              </a:rPr>
              <a:t>E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siste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documentazione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tradotta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"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ufficiale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" da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mandare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? </a:t>
            </a:r>
          </a:p>
          <a:p>
            <a:pPr lvl="1"/>
            <a:r>
              <a:rPr lang="en-GB" dirty="0"/>
              <a:t>Questa </a:t>
            </a:r>
            <a:r>
              <a:rPr lang="en-GB" dirty="0" err="1"/>
              <a:t>domanda</a:t>
            </a:r>
            <a:r>
              <a:rPr lang="en-GB" dirty="0"/>
              <a:t> non </a:t>
            </a:r>
            <a:r>
              <a:rPr lang="en-GB" dirty="0" err="1"/>
              <a:t>è</a:t>
            </a:r>
            <a:r>
              <a:rPr lang="en-GB" dirty="0"/>
              <a:t> per me…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Nel nuovo tool RDA ci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sono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molti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passaggi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ricorsivi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sull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amministrazione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rimpalli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al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rup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per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inserire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un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informazione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volta (cig, interesse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transfrontaliero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conflitto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interessi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). </a:t>
            </a:r>
            <a:r>
              <a:rPr lang="en-GB" dirty="0" err="1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arebbe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possibili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mostrare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questi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campi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prima in modo da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anticiparne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Helvetica" pitchFamily="2" charset="0"/>
              </a:rPr>
              <a:t>l’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inserimento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?</a:t>
            </a:r>
            <a:br>
              <a:rPr lang="en-GB" dirty="0"/>
            </a:br>
            <a:endParaRPr lang="en-GB" dirty="0"/>
          </a:p>
          <a:p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Informazioni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dettagliate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sulla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Piattaforma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Syllabus,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obiettivi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finalità</a:t>
            </a:r>
            <a:br>
              <a:rPr lang="en-GB" dirty="0"/>
            </a:br>
            <a:endParaRPr lang="en-GB" dirty="0"/>
          </a:p>
          <a:p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Digitalizzazione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missioni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che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punto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siamo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?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18444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6D98-C487-35F1-F58B-655306F7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4000" dirty="0"/>
              <a:t>Cosa c’è dietro?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F795A5-EA15-A662-ADCC-80C86C25A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736" y="1825625"/>
            <a:ext cx="85945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65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36BCE8-A7F0-6DAF-A89F-A4CD33BCEBE8}"/>
              </a:ext>
            </a:extLst>
          </p:cNvPr>
          <p:cNvSpPr txBox="1"/>
          <p:nvPr/>
        </p:nvSpPr>
        <p:spPr>
          <a:xfrm>
            <a:off x="5251294" y="217644"/>
            <a:ext cx="27771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C00000"/>
                </a:solidFill>
              </a:rPr>
              <a:t>Istituto Nazionale di Fisica Nucleare</a:t>
            </a:r>
          </a:p>
          <a:p>
            <a:pPr algn="ctr"/>
            <a:r>
              <a:rPr lang="en-IT" sz="1200" dirty="0"/>
              <a:t>Direzione Sistemi Informativi</a:t>
            </a:r>
            <a:endParaRPr lang="en-IT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0B597-6535-7EEF-2169-9CDC1DEA89D4}"/>
              </a:ext>
            </a:extLst>
          </p:cNvPr>
          <p:cNvSpPr/>
          <p:nvPr/>
        </p:nvSpPr>
        <p:spPr>
          <a:xfrm>
            <a:off x="5818471" y="1091131"/>
            <a:ext cx="1712525" cy="48200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/>
              <a:t>DIREZIONE SISTEMI INFORMATIVI</a:t>
            </a:r>
          </a:p>
          <a:p>
            <a:pPr algn="ctr"/>
            <a:r>
              <a:rPr lang="en-IT" sz="900" dirty="0"/>
              <a:t>Enrico Pasqualucci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FDD323-92E7-B04B-C45E-4373C1454989}"/>
              </a:ext>
            </a:extLst>
          </p:cNvPr>
          <p:cNvSpPr/>
          <p:nvPr/>
        </p:nvSpPr>
        <p:spPr>
          <a:xfrm>
            <a:off x="8340828" y="3131366"/>
            <a:ext cx="1925348" cy="426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>
                <a:solidFill>
                  <a:sysClr val="windowText" lastClr="000000"/>
                </a:solidFill>
              </a:rPr>
              <a:t>SERVIZIO INFRASTRUTTURA SUPPORTO E DATA WAREHOUSE</a:t>
            </a:r>
          </a:p>
          <a:p>
            <a:pPr algn="ctr"/>
            <a:r>
              <a:rPr lang="en-IT" sz="900" dirty="0">
                <a:solidFill>
                  <a:sysClr val="windowText" lastClr="000000"/>
                </a:solidFill>
              </a:rPr>
              <a:t>Guido Guizzunti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5A3D8-71C1-12A9-72BD-2BD89635EC8B}"/>
              </a:ext>
            </a:extLst>
          </p:cNvPr>
          <p:cNvSpPr/>
          <p:nvPr/>
        </p:nvSpPr>
        <p:spPr>
          <a:xfrm>
            <a:off x="2400377" y="3131366"/>
            <a:ext cx="1925353" cy="4323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>
                <a:solidFill>
                  <a:sysClr val="windowText" lastClr="000000"/>
                </a:solidFill>
              </a:rPr>
              <a:t>SERVIZIO SVILUPPO E GESTIONE APPLICATIVI</a:t>
            </a:r>
          </a:p>
          <a:p>
            <a:pPr algn="ctr"/>
            <a:r>
              <a:rPr lang="en-IT" sz="900" dirty="0">
                <a:solidFill>
                  <a:sysClr val="windowText" lastClr="000000"/>
                </a:solidFill>
              </a:rPr>
              <a:t>Francesco Serafini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465E6-1125-FA10-F8A7-2E3D30BD304D}"/>
              </a:ext>
            </a:extLst>
          </p:cNvPr>
          <p:cNvSpPr/>
          <p:nvPr/>
        </p:nvSpPr>
        <p:spPr>
          <a:xfrm>
            <a:off x="8115813" y="1552240"/>
            <a:ext cx="1712525" cy="43233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>
                <a:solidFill>
                  <a:schemeClr val="tx1"/>
                </a:solidFill>
              </a:rPr>
              <a:t>UFFICIO TRANSIZIONE DIGITALE</a:t>
            </a:r>
          </a:p>
          <a:p>
            <a:pPr algn="ctr"/>
            <a:r>
              <a:rPr lang="en-IT" sz="900" dirty="0">
                <a:solidFill>
                  <a:schemeClr val="tx1"/>
                </a:solidFill>
              </a:rPr>
              <a:t>Claudio Ciamei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8FCBE1-A862-946D-DA2A-5C0384507657}"/>
              </a:ext>
            </a:extLst>
          </p:cNvPr>
          <p:cNvSpPr/>
          <p:nvPr/>
        </p:nvSpPr>
        <p:spPr>
          <a:xfrm>
            <a:off x="4407018" y="2256418"/>
            <a:ext cx="1712525" cy="4323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>
                <a:solidFill>
                  <a:schemeClr val="tx1"/>
                </a:solidFill>
              </a:rPr>
              <a:t>UFFICIO SEGRETERIA DI DIREZIONE</a:t>
            </a:r>
          </a:p>
          <a:p>
            <a:pPr algn="ctr"/>
            <a:r>
              <a:rPr lang="en-IT" sz="900" dirty="0">
                <a:solidFill>
                  <a:schemeClr val="tx1"/>
                </a:solidFill>
              </a:rPr>
              <a:t>Rossana Chiaratti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7E769-4AED-D3D4-51A6-5AFA699710E5}"/>
              </a:ext>
            </a:extLst>
          </p:cNvPr>
          <p:cNvSpPr/>
          <p:nvPr/>
        </p:nvSpPr>
        <p:spPr>
          <a:xfrm>
            <a:off x="4349665" y="4267500"/>
            <a:ext cx="1712525" cy="4323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>
                <a:solidFill>
                  <a:schemeClr val="tx1"/>
                </a:solidFill>
              </a:rPr>
              <a:t>UFFICIO AREA RICERCA</a:t>
            </a:r>
          </a:p>
          <a:p>
            <a:pPr algn="ctr"/>
            <a:r>
              <a:rPr lang="en-IT" sz="900" dirty="0">
                <a:solidFill>
                  <a:schemeClr val="tx1"/>
                </a:solidFill>
              </a:rPr>
              <a:t>Antonello Paoletti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AF6C2-892A-A3DF-6AB5-CAC54CBA7A4A}"/>
              </a:ext>
            </a:extLst>
          </p:cNvPr>
          <p:cNvSpPr/>
          <p:nvPr/>
        </p:nvSpPr>
        <p:spPr>
          <a:xfrm>
            <a:off x="2506791" y="4961459"/>
            <a:ext cx="1712525" cy="4323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>
                <a:solidFill>
                  <a:schemeClr val="tx1"/>
                </a:solidFill>
              </a:rPr>
              <a:t>UFFICIO AREA CONTABILE FINANZIARIA</a:t>
            </a:r>
          </a:p>
          <a:p>
            <a:pPr algn="ctr"/>
            <a:r>
              <a:rPr lang="en-IT" sz="900" dirty="0">
                <a:solidFill>
                  <a:schemeClr val="tx1"/>
                </a:solidFill>
              </a:rPr>
              <a:t>Rosario Pompeo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1F08D8-EE5D-54C5-E9F3-C6210B003357}"/>
              </a:ext>
            </a:extLst>
          </p:cNvPr>
          <p:cNvSpPr/>
          <p:nvPr/>
        </p:nvSpPr>
        <p:spPr>
          <a:xfrm>
            <a:off x="619148" y="4267500"/>
            <a:ext cx="1712525" cy="4323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>
                <a:solidFill>
                  <a:schemeClr val="tx1"/>
                </a:solidFill>
              </a:rPr>
              <a:t>UFFICIO AREA PERSONALE</a:t>
            </a:r>
          </a:p>
          <a:p>
            <a:pPr algn="ctr"/>
            <a:r>
              <a:rPr lang="en-IT" sz="900" dirty="0">
                <a:solidFill>
                  <a:schemeClr val="tx1"/>
                </a:solidFill>
              </a:rPr>
              <a:t>Luca Sanelli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4D209D-6AFC-A8A7-8AC6-BBD9A9B93E49}"/>
              </a:ext>
            </a:extLst>
          </p:cNvPr>
          <p:cNvSpPr/>
          <p:nvPr/>
        </p:nvSpPr>
        <p:spPr>
          <a:xfrm>
            <a:off x="10068664" y="3856503"/>
            <a:ext cx="1712525" cy="4266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>
                <a:solidFill>
                  <a:schemeClr val="tx1"/>
                </a:solidFill>
              </a:rPr>
              <a:t>UFFICIO DATA WAREHOUSE E BUSINESS INTELLIGENCE</a:t>
            </a:r>
          </a:p>
          <a:p>
            <a:pPr algn="ctr"/>
            <a:r>
              <a:rPr lang="en-IT" sz="900" dirty="0">
                <a:solidFill>
                  <a:schemeClr val="tx1"/>
                </a:solidFill>
              </a:rPr>
              <a:t>Claudio Galli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0ADF91-B60C-5D22-5471-DAF5369C445F}"/>
              </a:ext>
            </a:extLst>
          </p:cNvPr>
          <p:cNvSpPr/>
          <p:nvPr/>
        </p:nvSpPr>
        <p:spPr>
          <a:xfrm>
            <a:off x="8447244" y="4544775"/>
            <a:ext cx="1712525" cy="41243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>
                <a:solidFill>
                  <a:schemeClr val="tx1"/>
                </a:solidFill>
              </a:rPr>
              <a:t>UFFICIO SUPPORTO ALL’UTENZA</a:t>
            </a:r>
          </a:p>
          <a:p>
            <a:pPr algn="ctr"/>
            <a:r>
              <a:rPr lang="en-IT" sz="900" dirty="0">
                <a:solidFill>
                  <a:schemeClr val="tx1"/>
                </a:solidFill>
              </a:rPr>
              <a:t>Guido Guizzunti (interim)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22A2EA-F969-1808-5729-2EF3E54289AF}"/>
              </a:ext>
            </a:extLst>
          </p:cNvPr>
          <p:cNvSpPr/>
          <p:nvPr/>
        </p:nvSpPr>
        <p:spPr>
          <a:xfrm>
            <a:off x="6442323" y="3850816"/>
            <a:ext cx="1712525" cy="4323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900" dirty="0">
                <a:solidFill>
                  <a:schemeClr val="tx1"/>
                </a:solidFill>
              </a:rPr>
              <a:t>UFFICIO SVILUPPO E GESTIONE INFRASTRUTTURA</a:t>
            </a:r>
          </a:p>
          <a:p>
            <a:pPr algn="ctr"/>
            <a:r>
              <a:rPr lang="en-IT" sz="900" dirty="0">
                <a:solidFill>
                  <a:schemeClr val="tx1"/>
                </a:solidFill>
              </a:rPr>
              <a:t>Stefano Bovina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4A531D-C5D5-39E7-518D-2E3449646343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4325730" y="3344693"/>
            <a:ext cx="4015098" cy="28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C1ACB2-8B7D-165F-BB81-E8F2AC403C68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74734" y="1573134"/>
            <a:ext cx="0" cy="17715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A3DEF6-AF0E-53AD-DDF4-E6F2E9502CF0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6674733" y="1768409"/>
            <a:ext cx="1441080" cy="146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85B63F-7A8A-A0A5-D0A4-DB9C84D08188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>
            <a:off x="3363054" y="3563707"/>
            <a:ext cx="0" cy="13977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526E8A-740A-BC69-51A1-A1F07D31F028}"/>
              </a:ext>
            </a:extLst>
          </p:cNvPr>
          <p:cNvCxnSpPr>
            <a:cxnSpLocks/>
            <a:stCxn id="15" idx="3"/>
            <a:endCxn id="13" idx="1"/>
          </p:cNvCxnSpPr>
          <p:nvPr/>
        </p:nvCxnSpPr>
        <p:spPr>
          <a:xfrm>
            <a:off x="2331673" y="4483671"/>
            <a:ext cx="20179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E9C3A2-3462-353F-F260-C49F00595F5E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>
            <a:off x="9303503" y="3558020"/>
            <a:ext cx="4" cy="9867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404170-1DB9-D585-0596-4703B8B3A44E}"/>
              </a:ext>
            </a:extLst>
          </p:cNvPr>
          <p:cNvCxnSpPr>
            <a:cxnSpLocks/>
            <a:stCxn id="18" idx="3"/>
            <a:endCxn id="16" idx="1"/>
          </p:cNvCxnSpPr>
          <p:nvPr/>
        </p:nvCxnSpPr>
        <p:spPr>
          <a:xfrm>
            <a:off x="8154848" y="4066987"/>
            <a:ext cx="1913816" cy="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B36660-5A61-5568-A079-DC342B8749B7}"/>
              </a:ext>
            </a:extLst>
          </p:cNvPr>
          <p:cNvSpPr txBox="1"/>
          <p:nvPr/>
        </p:nvSpPr>
        <p:spPr>
          <a:xfrm>
            <a:off x="7536085" y="2065698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Antonella Mancuso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8552C4-5577-7612-45F5-2F131D6D84FB}"/>
              </a:ext>
            </a:extLst>
          </p:cNvPr>
          <p:cNvSpPr txBox="1"/>
          <p:nvPr/>
        </p:nvSpPr>
        <p:spPr>
          <a:xfrm>
            <a:off x="9371995" y="2065698"/>
            <a:ext cx="9156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Gianluca Perillo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B02C13-F615-FD2E-C337-B32495335EDE}"/>
              </a:ext>
            </a:extLst>
          </p:cNvPr>
          <p:cNvSpPr txBox="1"/>
          <p:nvPr/>
        </p:nvSpPr>
        <p:spPr>
          <a:xfrm>
            <a:off x="7469620" y="2566176"/>
            <a:ext cx="1154483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T" sz="900" dirty="0">
                <a:solidFill>
                  <a:srgbClr val="00B050"/>
                </a:solidFill>
              </a:rPr>
              <a:t>Simona Bortot (70%)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2B1F68-E772-A70E-1634-CCCC18005073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8631257" y="2181114"/>
            <a:ext cx="7407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D97E8A-D174-76B0-309E-DC3692C008E6}"/>
              </a:ext>
            </a:extLst>
          </p:cNvPr>
          <p:cNvCxnSpPr>
            <a:cxnSpLocks/>
          </p:cNvCxnSpPr>
          <p:nvPr/>
        </p:nvCxnSpPr>
        <p:spPr>
          <a:xfrm flipV="1">
            <a:off x="8660859" y="2435450"/>
            <a:ext cx="703202" cy="38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E6B6FAF-CC0A-B8C5-AC96-A8EC9643E933}"/>
              </a:ext>
            </a:extLst>
          </p:cNvPr>
          <p:cNvSpPr txBox="1"/>
          <p:nvPr/>
        </p:nvSpPr>
        <p:spPr>
          <a:xfrm>
            <a:off x="2112481" y="3655866"/>
            <a:ext cx="8515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Mauro Gattari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7143FA-40E6-673D-60E5-9A9FB0A80749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2963996" y="3765715"/>
            <a:ext cx="762803" cy="55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898AFEF-6A77-8FC2-F52E-34E87757C52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263280" y="2688759"/>
            <a:ext cx="1" cy="2480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608BC20-596F-A12C-B308-28B870811B27}"/>
              </a:ext>
            </a:extLst>
          </p:cNvPr>
          <p:cNvSpPr txBox="1"/>
          <p:nvPr/>
        </p:nvSpPr>
        <p:spPr>
          <a:xfrm>
            <a:off x="1590429" y="4939824"/>
            <a:ext cx="960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Marco Canaparo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0CDE1E-B094-41A5-DA5B-C520DEA71AA2}"/>
              </a:ext>
            </a:extLst>
          </p:cNvPr>
          <p:cNvSpPr txBox="1"/>
          <p:nvPr/>
        </p:nvSpPr>
        <p:spPr>
          <a:xfrm>
            <a:off x="2023811" y="3882759"/>
            <a:ext cx="1002197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T" sz="900" dirty="0">
                <a:solidFill>
                  <a:srgbClr val="FF0000"/>
                </a:solidFill>
              </a:rPr>
              <a:t>Emanuele Turella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8F79EF-3C35-1141-7977-A23176C2FBF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1475410" y="4699841"/>
            <a:ext cx="1" cy="6012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DE9590-CCDB-2D93-269A-368103D61260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1297220" y="5055240"/>
            <a:ext cx="2932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E6D01BC-8713-499F-865D-7A00E6DF0E8B}"/>
              </a:ext>
            </a:extLst>
          </p:cNvPr>
          <p:cNvCxnSpPr>
            <a:cxnSpLocks/>
            <a:stCxn id="48" idx="3"/>
            <a:endCxn id="101" idx="1"/>
          </p:cNvCxnSpPr>
          <p:nvPr/>
        </p:nvCxnSpPr>
        <p:spPr>
          <a:xfrm flipV="1">
            <a:off x="3026008" y="3997818"/>
            <a:ext cx="704952" cy="3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70B8984-2B6B-B171-FBE3-2857A5696937}"/>
              </a:ext>
            </a:extLst>
          </p:cNvPr>
          <p:cNvSpPr txBox="1"/>
          <p:nvPr/>
        </p:nvSpPr>
        <p:spPr>
          <a:xfrm>
            <a:off x="10443063" y="4497360"/>
            <a:ext cx="9637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Thomas Angelini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726DCD8-BAD6-763E-4033-410BE7153344}"/>
              </a:ext>
            </a:extLst>
          </p:cNvPr>
          <p:cNvCxnSpPr>
            <a:stCxn id="16" idx="2"/>
            <a:endCxn id="58" idx="0"/>
          </p:cNvCxnSpPr>
          <p:nvPr/>
        </p:nvCxnSpPr>
        <p:spPr>
          <a:xfrm flipH="1">
            <a:off x="10924926" y="4283157"/>
            <a:ext cx="1" cy="21420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DC6EA34-65C4-716E-01D3-B7DDE46E7F3A}"/>
              </a:ext>
            </a:extLst>
          </p:cNvPr>
          <p:cNvSpPr txBox="1"/>
          <p:nvPr/>
        </p:nvSpPr>
        <p:spPr>
          <a:xfrm>
            <a:off x="6766227" y="4528129"/>
            <a:ext cx="1064715" cy="2308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IT" sz="900" dirty="0"/>
              <a:t>Giuseppe Misurelli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DE3EAD2-7CCD-DE57-C715-72AFFF885425}"/>
              </a:ext>
            </a:extLst>
          </p:cNvPr>
          <p:cNvCxnSpPr>
            <a:stCxn id="61" idx="0"/>
            <a:endCxn id="18" idx="2"/>
          </p:cNvCxnSpPr>
          <p:nvPr/>
        </p:nvCxnSpPr>
        <p:spPr>
          <a:xfrm flipV="1">
            <a:off x="7298585" y="4283157"/>
            <a:ext cx="1" cy="2449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CEA44F8-BE86-0952-0B1F-E7597B06A6B6}"/>
              </a:ext>
            </a:extLst>
          </p:cNvPr>
          <p:cNvSpPr txBox="1"/>
          <p:nvPr/>
        </p:nvSpPr>
        <p:spPr>
          <a:xfrm>
            <a:off x="7894849" y="5464434"/>
            <a:ext cx="1104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>
                <a:solidFill>
                  <a:srgbClr val="00B050"/>
                </a:solidFill>
              </a:rPr>
              <a:t>Alberto Moni (50%)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5AF8E72-DC16-E0CA-AE6D-32D876464A3B}"/>
              </a:ext>
            </a:extLst>
          </p:cNvPr>
          <p:cNvSpPr txBox="1"/>
          <p:nvPr/>
        </p:nvSpPr>
        <p:spPr>
          <a:xfrm>
            <a:off x="8236883" y="5804070"/>
            <a:ext cx="721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Luigi Lancia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4303110-4BD8-9089-98B5-4EE2EDEAC1CB}"/>
              </a:ext>
            </a:extLst>
          </p:cNvPr>
          <p:cNvSpPr txBox="1"/>
          <p:nvPr/>
        </p:nvSpPr>
        <p:spPr>
          <a:xfrm>
            <a:off x="9650394" y="5179807"/>
            <a:ext cx="11320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>
                <a:solidFill>
                  <a:srgbClr val="00B050"/>
                </a:solidFill>
              </a:rPr>
              <a:t>Marta Perucci (70%)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973A47F-679D-059F-1119-7E24206140C5}"/>
              </a:ext>
            </a:extLst>
          </p:cNvPr>
          <p:cNvSpPr txBox="1"/>
          <p:nvPr/>
        </p:nvSpPr>
        <p:spPr>
          <a:xfrm>
            <a:off x="7821210" y="5179807"/>
            <a:ext cx="11801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>
                <a:solidFill>
                  <a:srgbClr val="00B050"/>
                </a:solidFill>
              </a:rPr>
              <a:t>Barbara Demin (50%)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6C69228-4779-8879-F253-3BC83BF68907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9303502" y="4957209"/>
            <a:ext cx="5" cy="1184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82BD3B8-CCFD-8C5C-A894-1E8AFD59DB6D}"/>
              </a:ext>
            </a:extLst>
          </p:cNvPr>
          <p:cNvCxnSpPr>
            <a:cxnSpLocks/>
            <a:stCxn id="67" idx="3"/>
            <a:endCxn id="66" idx="1"/>
          </p:cNvCxnSpPr>
          <p:nvPr/>
        </p:nvCxnSpPr>
        <p:spPr>
          <a:xfrm>
            <a:off x="9001341" y="5295223"/>
            <a:ext cx="6490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35A3142-21BF-174B-33FC-C28937BFF186}"/>
              </a:ext>
            </a:extLst>
          </p:cNvPr>
          <p:cNvCxnSpPr>
            <a:cxnSpLocks/>
            <a:stCxn id="64" idx="3"/>
          </p:cNvCxnSpPr>
          <p:nvPr/>
        </p:nvCxnSpPr>
        <p:spPr>
          <a:xfrm flipV="1">
            <a:off x="8999639" y="5578250"/>
            <a:ext cx="650755" cy="1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778C0498-3E78-FFDD-D5A3-30466C04BC7D}"/>
              </a:ext>
            </a:extLst>
          </p:cNvPr>
          <p:cNvSpPr txBox="1"/>
          <p:nvPr/>
        </p:nvSpPr>
        <p:spPr>
          <a:xfrm>
            <a:off x="9364061" y="2564593"/>
            <a:ext cx="1298753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T" sz="900" dirty="0">
                <a:solidFill>
                  <a:srgbClr val="00B050"/>
                </a:solidFill>
              </a:rPr>
              <a:t>Vincenzo Spinoso (20%)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5A0CBE6-605C-4E3E-1784-2F52D01616B2}"/>
              </a:ext>
            </a:extLst>
          </p:cNvPr>
          <p:cNvCxnSpPr>
            <a:cxnSpLocks/>
            <a:stCxn id="21" idx="3"/>
            <a:endCxn id="81" idx="1"/>
          </p:cNvCxnSpPr>
          <p:nvPr/>
        </p:nvCxnSpPr>
        <p:spPr>
          <a:xfrm flipV="1">
            <a:off x="8624103" y="2680009"/>
            <a:ext cx="739958" cy="15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9AD00BB-92C5-BB55-E496-96DB4B6F928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967539" y="1984578"/>
            <a:ext cx="4537" cy="8397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7BF29AA1-4390-5845-4EC8-31ED2AA10D1B}"/>
              </a:ext>
            </a:extLst>
          </p:cNvPr>
          <p:cNvSpPr txBox="1"/>
          <p:nvPr/>
        </p:nvSpPr>
        <p:spPr>
          <a:xfrm>
            <a:off x="9650394" y="5734620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900" dirty="0">
                <a:solidFill>
                  <a:srgbClr val="FF0000"/>
                </a:solidFill>
              </a:rPr>
              <a:t>Giancarlo Terilli (50%)</a:t>
            </a:r>
          </a:p>
          <a:p>
            <a:pPr algn="ctr"/>
            <a:endParaRPr lang="en-IT" sz="900" dirty="0">
              <a:solidFill>
                <a:srgbClr val="FF000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E680370-E925-C3DF-C951-EDAA5E81C023}"/>
              </a:ext>
            </a:extLst>
          </p:cNvPr>
          <p:cNvSpPr txBox="1"/>
          <p:nvPr/>
        </p:nvSpPr>
        <p:spPr>
          <a:xfrm>
            <a:off x="3730960" y="3882402"/>
            <a:ext cx="934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Fabio Capannini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D7FD881-D909-BF72-FFD5-57D180D94393}"/>
              </a:ext>
            </a:extLst>
          </p:cNvPr>
          <p:cNvSpPr txBox="1"/>
          <p:nvPr/>
        </p:nvSpPr>
        <p:spPr>
          <a:xfrm>
            <a:off x="2017512" y="5776779"/>
            <a:ext cx="9717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Enrico Capannini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E129EC3-7F10-2B5D-B591-F327DD0CD5A5}"/>
              </a:ext>
            </a:extLst>
          </p:cNvPr>
          <p:cNvSpPr txBox="1"/>
          <p:nvPr/>
        </p:nvSpPr>
        <p:spPr>
          <a:xfrm>
            <a:off x="2706427" y="6114003"/>
            <a:ext cx="13147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Savino Antonio Palermo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8080ABA-D7F9-61D4-0E81-FABDC4C3D420}"/>
              </a:ext>
            </a:extLst>
          </p:cNvPr>
          <p:cNvSpPr txBox="1"/>
          <p:nvPr/>
        </p:nvSpPr>
        <p:spPr>
          <a:xfrm>
            <a:off x="5483794" y="4906442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Marzio D’Alessandro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57A83F7-E053-5806-AF87-E41C8CB31017}"/>
              </a:ext>
            </a:extLst>
          </p:cNvPr>
          <p:cNvCxnSpPr>
            <a:cxnSpLocks/>
            <a:stCxn id="65" idx="3"/>
            <a:endCxn id="100" idx="1"/>
          </p:cNvCxnSpPr>
          <p:nvPr/>
        </p:nvCxnSpPr>
        <p:spPr>
          <a:xfrm flipV="1">
            <a:off x="8958555" y="5919286"/>
            <a:ext cx="691839" cy="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6BC5186D-4BAA-DCFC-0429-8AA13FACA77A}"/>
              </a:ext>
            </a:extLst>
          </p:cNvPr>
          <p:cNvSpPr txBox="1"/>
          <p:nvPr/>
        </p:nvSpPr>
        <p:spPr>
          <a:xfrm>
            <a:off x="4604097" y="5466987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900" dirty="0">
                <a:solidFill>
                  <a:srgbClr val="FF0000"/>
                </a:solidFill>
              </a:rPr>
              <a:t>Giancarlo Terilli (50%)</a:t>
            </a:r>
          </a:p>
          <a:p>
            <a:pPr algn="ctr"/>
            <a:endParaRPr lang="en-IT" sz="900" dirty="0">
              <a:solidFill>
                <a:srgbClr val="FF0000"/>
              </a:solidFill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95C2912-E770-D06E-32DC-B47E769D9BFC}"/>
              </a:ext>
            </a:extLst>
          </p:cNvPr>
          <p:cNvCxnSpPr>
            <a:stCxn id="14" idx="2"/>
            <a:endCxn id="105" idx="0"/>
          </p:cNvCxnSpPr>
          <p:nvPr/>
        </p:nvCxnSpPr>
        <p:spPr>
          <a:xfrm>
            <a:off x="3363054" y="5393798"/>
            <a:ext cx="765" cy="7202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0EC3A3C-369F-4FE9-D49C-7BC24FBAB50F}"/>
              </a:ext>
            </a:extLst>
          </p:cNvPr>
          <p:cNvCxnSpPr>
            <a:cxnSpLocks/>
            <a:stCxn id="102" idx="3"/>
          </p:cNvCxnSpPr>
          <p:nvPr/>
        </p:nvCxnSpPr>
        <p:spPr>
          <a:xfrm>
            <a:off x="2989253" y="5892195"/>
            <a:ext cx="62041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F536FEC-47F4-A396-6075-8180870242DC}"/>
              </a:ext>
            </a:extLst>
          </p:cNvPr>
          <p:cNvCxnSpPr>
            <a:cxnSpLocks/>
            <a:stCxn id="13" idx="2"/>
            <a:endCxn id="113" idx="0"/>
          </p:cNvCxnSpPr>
          <p:nvPr/>
        </p:nvCxnSpPr>
        <p:spPr>
          <a:xfrm>
            <a:off x="5205928" y="4699841"/>
            <a:ext cx="4265" cy="767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DA7A264-B245-B717-6173-DD9547DBBCA4}"/>
              </a:ext>
            </a:extLst>
          </p:cNvPr>
          <p:cNvCxnSpPr>
            <a:cxnSpLocks/>
            <a:endCxn id="106" idx="1"/>
          </p:cNvCxnSpPr>
          <p:nvPr/>
        </p:nvCxnSpPr>
        <p:spPr>
          <a:xfrm flipV="1">
            <a:off x="5205924" y="5021858"/>
            <a:ext cx="277870" cy="26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A44A95F-8049-6AF2-8338-102EC3133476}"/>
              </a:ext>
            </a:extLst>
          </p:cNvPr>
          <p:cNvCxnSpPr>
            <a:cxnSpLocks/>
          </p:cNvCxnSpPr>
          <p:nvPr/>
        </p:nvCxnSpPr>
        <p:spPr>
          <a:xfrm>
            <a:off x="5205924" y="5269894"/>
            <a:ext cx="2753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29F58CA-0FF8-D354-B5F2-E23CAEFC3F9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119543" y="2472589"/>
            <a:ext cx="55519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F9687FC-C29F-E010-2AF9-8AF34273E954}"/>
              </a:ext>
            </a:extLst>
          </p:cNvPr>
          <p:cNvCxnSpPr>
            <a:cxnSpLocks/>
            <a:stCxn id="58" idx="2"/>
          </p:cNvCxnSpPr>
          <p:nvPr/>
        </p:nvCxnSpPr>
        <p:spPr>
          <a:xfrm flipH="1">
            <a:off x="10922397" y="4728192"/>
            <a:ext cx="2529" cy="1572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95702550-B322-5646-AA05-978CF43C021A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7298585" y="4758961"/>
            <a:ext cx="1381" cy="1637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B8C344-73B3-1ACF-4AB9-DE61CA42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Chi siamo</a:t>
            </a:r>
          </a:p>
        </p:txBody>
      </p:sp>
    </p:spTree>
    <p:extLst>
      <p:ext uri="{BB962C8B-B14F-4D97-AF65-F5344CB8AC3E}">
        <p14:creationId xmlns:p14="http://schemas.microsoft.com/office/powerpoint/2010/main" val="370253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EC4D-7975-05B9-6C37-CB8EF7A4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Attività principali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950A-A225-0C98-0431-018FF01A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T" dirty="0"/>
              <a:t>Sviluppo software</a:t>
            </a:r>
          </a:p>
          <a:p>
            <a:pPr lvl="1"/>
            <a:r>
              <a:rPr lang="en-IT" dirty="0"/>
              <a:t>Un “ufficio” di AC per ognuna delle altre direzioni</a:t>
            </a:r>
          </a:p>
          <a:p>
            <a:pPr lvl="1"/>
            <a:r>
              <a:rPr lang="en-IT" dirty="0"/>
              <a:t>Alcune applicazioni sono sviluppate in case, altre acquistate</a:t>
            </a:r>
          </a:p>
          <a:p>
            <a:pPr lvl="2"/>
            <a:r>
              <a:rPr lang="en-IT" dirty="0"/>
              <a:t>E’ necessario curare l’integrazione delle applicazioni</a:t>
            </a:r>
          </a:p>
          <a:p>
            <a:pPr lvl="1"/>
            <a:r>
              <a:rPr lang="en-IT" dirty="0"/>
              <a:t>Sviluppo interno in modalità agile</a:t>
            </a:r>
          </a:p>
          <a:p>
            <a:pPr lvl="2"/>
            <a:r>
              <a:rPr lang="en-IT" dirty="0"/>
              <a:t>Cicli di sviluppo con revisione costante delle specifiche e test (esperti di dominio)</a:t>
            </a:r>
          </a:p>
          <a:p>
            <a:r>
              <a:rPr lang="en-IT" dirty="0"/>
              <a:t>Infrastruttura</a:t>
            </a:r>
          </a:p>
          <a:p>
            <a:r>
              <a:rPr lang="en-IT" dirty="0"/>
              <a:t>Analisi delle necessità e supporto all’utenza</a:t>
            </a:r>
          </a:p>
          <a:p>
            <a:r>
              <a:rPr lang="en-IT" dirty="0"/>
              <a:t>Business intelligence</a:t>
            </a:r>
          </a:p>
          <a:p>
            <a:r>
              <a:rPr lang="en-IT" dirty="0"/>
              <a:t>Ufficio transizione digitale</a:t>
            </a:r>
          </a:p>
        </p:txBody>
      </p:sp>
    </p:spTree>
    <p:extLst>
      <p:ext uri="{BB962C8B-B14F-4D97-AF65-F5344CB8AC3E}">
        <p14:creationId xmlns:p14="http://schemas.microsoft.com/office/powerpoint/2010/main" val="2674644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AFC95-EA9B-01C8-1F36-1A4EBBAC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Lavori in corso (da Settembre ad oggi)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850C08-BC18-77C7-DDF2-C3C41BDAE8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5868900"/>
              </p:ext>
            </p:extLst>
          </p:nvPr>
        </p:nvGraphicFramePr>
        <p:xfrm>
          <a:off x="838200" y="1617283"/>
          <a:ext cx="10515600" cy="2294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3448B6-E57E-ADB0-25DC-5A46CC886310}"/>
              </a:ext>
            </a:extLst>
          </p:cNvPr>
          <p:cNvSpPr txBox="1"/>
          <p:nvPr/>
        </p:nvSpPr>
        <p:spPr>
          <a:xfrm>
            <a:off x="1828800" y="5289630"/>
            <a:ext cx="16754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Lavoro DSI </a:t>
            </a:r>
          </a:p>
          <a:p>
            <a:r>
              <a:rPr lang="en-GB" sz="1100" dirty="0"/>
              <a:t>c</a:t>
            </a:r>
            <a:r>
              <a:rPr lang="en-IT" sz="1100" dirty="0"/>
              <a:t>ompletato in Novembre.</a:t>
            </a:r>
          </a:p>
          <a:p>
            <a:r>
              <a:rPr lang="en-IT" sz="1100" dirty="0"/>
              <a:t>Problemi nel flusso e bugs</a:t>
            </a:r>
          </a:p>
          <a:p>
            <a:r>
              <a:rPr lang="en-GB" sz="1100" dirty="0"/>
              <a:t>i</a:t>
            </a:r>
            <a:r>
              <a:rPr lang="en-IT" sz="1100" dirty="0"/>
              <a:t>n fase di risoluzione.</a:t>
            </a:r>
          </a:p>
          <a:p>
            <a:r>
              <a:rPr lang="en-IT" sz="1100" dirty="0"/>
              <a:t>Ribaltamento sul bilancio</a:t>
            </a:r>
          </a:p>
          <a:p>
            <a:r>
              <a:rPr lang="en-GB" sz="1100" dirty="0"/>
              <a:t>f</a:t>
            </a:r>
            <a:r>
              <a:rPr lang="en-IT" sz="1100" dirty="0"/>
              <a:t>atto per tutto il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AAC0E-43F3-04B6-828A-DAFDB6D323D4}"/>
              </a:ext>
            </a:extLst>
          </p:cNvPr>
          <p:cNvSpPr txBox="1"/>
          <p:nvPr/>
        </p:nvSpPr>
        <p:spPr>
          <a:xfrm>
            <a:off x="278376" y="4202469"/>
            <a:ext cx="155042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Richieste</a:t>
            </a:r>
            <a:r>
              <a:rPr lang="en-US" sz="1100" dirty="0"/>
              <a:t> </a:t>
            </a:r>
            <a:r>
              <a:rPr lang="en-US" sz="1100" dirty="0" err="1"/>
              <a:t>molte</a:t>
            </a:r>
            <a:r>
              <a:rPr lang="en-US" sz="1100" dirty="0"/>
              <a:t> </a:t>
            </a:r>
          </a:p>
          <a:p>
            <a:r>
              <a:rPr lang="en-US" sz="1100" dirty="0" err="1"/>
              <a:t>modifiche</a:t>
            </a:r>
            <a:r>
              <a:rPr lang="en-US" sz="1100" dirty="0"/>
              <a:t> per: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100" dirty="0"/>
              <a:t>Mulltisede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100" dirty="0"/>
              <a:t>Art.15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100" dirty="0"/>
              <a:t>Multi-tipo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100" dirty="0"/>
              <a:t>PRIN</a:t>
            </a:r>
          </a:p>
          <a:p>
            <a:r>
              <a:rPr lang="en-IT" sz="1100" dirty="0"/>
              <a:t>Ogni tipo implementato</a:t>
            </a:r>
          </a:p>
          <a:p>
            <a:r>
              <a:rPr lang="en-IT" sz="1100" dirty="0"/>
              <a:t>in pochi giorni.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T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A1CF1-BD49-7950-D174-7A48D9D0ABB8}"/>
              </a:ext>
            </a:extLst>
          </p:cNvPr>
          <p:cNvSpPr txBox="1"/>
          <p:nvPr/>
        </p:nvSpPr>
        <p:spPr>
          <a:xfrm>
            <a:off x="3113002" y="4004830"/>
            <a:ext cx="207941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Adattamento</a:t>
            </a:r>
            <a:r>
              <a:rPr lang="en-US" sz="1100" dirty="0"/>
              <a:t> a </a:t>
            </a:r>
            <a:r>
              <a:rPr lang="en-US" sz="1100" dirty="0" err="1"/>
              <a:t>codice</a:t>
            </a:r>
            <a:endParaRPr lang="en-US" sz="1100" dirty="0"/>
          </a:p>
          <a:p>
            <a:r>
              <a:rPr lang="en-US" sz="1100" dirty="0"/>
              <a:t>con </a:t>
            </a:r>
            <a:r>
              <a:rPr lang="en-US" sz="1100" dirty="0" err="1"/>
              <a:t>regole</a:t>
            </a:r>
            <a:r>
              <a:rPr lang="en-US" sz="1100" dirty="0"/>
              <a:t> in </a:t>
            </a:r>
            <a:r>
              <a:rPr lang="en-US" sz="1100" dirty="0" err="1"/>
              <a:t>evoluzione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Introduzione</a:t>
            </a:r>
            <a:r>
              <a:rPr lang="en-US" sz="1100" dirty="0"/>
              <a:t> </a:t>
            </a:r>
            <a:r>
              <a:rPr lang="en-US" sz="1100" dirty="0" err="1"/>
              <a:t>necessaria</a:t>
            </a:r>
            <a:endParaRPr lang="en-US" sz="1100" dirty="0"/>
          </a:p>
          <a:p>
            <a:r>
              <a:rPr lang="en-US" sz="1100" dirty="0"/>
              <a:t>“in </a:t>
            </a:r>
            <a:r>
              <a:rPr lang="en-US" sz="1100" dirty="0" err="1"/>
              <a:t>corsa</a:t>
            </a:r>
            <a:r>
              <a:rPr lang="en-US" sz="1100" dirty="0"/>
              <a:t>”.</a:t>
            </a:r>
          </a:p>
          <a:p>
            <a:r>
              <a:rPr lang="en-US" sz="1100" dirty="0" err="1"/>
              <a:t>Integrazioni</a:t>
            </a:r>
            <a:r>
              <a:rPr lang="en-US" sz="1100" dirty="0"/>
              <a:t> in </a:t>
            </a:r>
            <a:r>
              <a:rPr lang="en-US" sz="1100" dirty="0" err="1"/>
              <a:t>corso</a:t>
            </a:r>
            <a:r>
              <a:rPr lang="en-US" sz="1100" dirty="0"/>
              <a:t> con </a:t>
            </a:r>
            <a:r>
              <a:rPr lang="en-US" sz="1100" dirty="0" err="1"/>
              <a:t>NovaPA</a:t>
            </a:r>
            <a:endParaRPr lang="en-US" sz="1100" dirty="0"/>
          </a:p>
          <a:p>
            <a:r>
              <a:rPr lang="en-US" sz="1100" dirty="0"/>
              <a:t>Post </a:t>
            </a:r>
            <a:r>
              <a:rPr lang="en-US" sz="1100" dirty="0" err="1"/>
              <a:t>ordine</a:t>
            </a:r>
            <a:r>
              <a:rPr lang="en-US" sz="1100" dirty="0"/>
              <a:t> in </a:t>
            </a:r>
            <a:r>
              <a:rPr lang="en-US" sz="1100" dirty="0" err="1"/>
              <a:t>fase</a:t>
            </a:r>
            <a:r>
              <a:rPr lang="en-US" sz="1100" dirty="0"/>
              <a:t> di</a:t>
            </a:r>
          </a:p>
          <a:p>
            <a:r>
              <a:rPr lang="en-US" sz="1100" dirty="0" err="1"/>
              <a:t>disseminazione</a:t>
            </a:r>
            <a:r>
              <a:rPr lang="en-US" sz="1100" dirty="0"/>
              <a:t> </a:t>
            </a:r>
            <a:r>
              <a:rPr lang="en-US" sz="1100" dirty="0" err="1"/>
              <a:t>progressiva</a:t>
            </a:r>
            <a:endParaRPr lang="en-IT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F3A6E-D391-F981-5247-1D3876ACB504}"/>
              </a:ext>
            </a:extLst>
          </p:cNvPr>
          <p:cNvSpPr txBox="1"/>
          <p:nvPr/>
        </p:nvSpPr>
        <p:spPr>
          <a:xfrm>
            <a:off x="4620229" y="5454329"/>
            <a:ext cx="1548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Software “</a:t>
            </a:r>
            <a:r>
              <a:rPr lang="en-US" sz="1100" dirty="0" err="1"/>
              <a:t>anziano</a:t>
            </a:r>
            <a:r>
              <a:rPr lang="en-US" sz="1100" dirty="0"/>
              <a:t>” non</a:t>
            </a:r>
          </a:p>
          <a:p>
            <a:r>
              <a:rPr lang="en-US" sz="1100" dirty="0" err="1"/>
              <a:t>mantenibile</a:t>
            </a:r>
            <a:r>
              <a:rPr lang="en-US" sz="1100" dirty="0"/>
              <a:t> e non</a:t>
            </a:r>
          </a:p>
          <a:p>
            <a:r>
              <a:rPr lang="en-US" sz="1100" dirty="0" err="1"/>
              <a:t>upgradabile</a:t>
            </a:r>
            <a:r>
              <a:rPr lang="en-US" sz="1100" dirty="0"/>
              <a:t>.</a:t>
            </a:r>
          </a:p>
          <a:p>
            <a:r>
              <a:rPr lang="en-IT" sz="1100" dirty="0"/>
              <a:t>Analisi partita.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C511A7-477E-EFC2-2005-D47C9FFB3C3F}"/>
              </a:ext>
            </a:extLst>
          </p:cNvPr>
          <p:cNvSpPr txBox="1"/>
          <p:nvPr/>
        </p:nvSpPr>
        <p:spPr>
          <a:xfrm>
            <a:off x="8372354" y="3903193"/>
            <a:ext cx="19864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Espansione</a:t>
            </a:r>
            <a:r>
              <a:rPr lang="en-US" sz="1100" dirty="0"/>
              <a:t> continua</a:t>
            </a:r>
          </a:p>
          <a:p>
            <a:r>
              <a:rPr lang="en-US" sz="1100" dirty="0"/>
              <a:t>“</a:t>
            </a:r>
            <a:r>
              <a:rPr lang="en-US" sz="1100" dirty="0" err="1"/>
              <a:t>Stabilizzazione</a:t>
            </a:r>
            <a:r>
              <a:rPr lang="en-US" sz="1100" dirty="0"/>
              <a:t>” </a:t>
            </a:r>
            <a:r>
              <a:rPr lang="en-US" sz="1100" dirty="0" err="1"/>
              <a:t>richieste</a:t>
            </a:r>
            <a:endParaRPr lang="en-US" sz="1100" dirty="0"/>
          </a:p>
          <a:p>
            <a:r>
              <a:rPr lang="en-IT" sz="1100" dirty="0"/>
              <a:t>Ottimizzazione data warehouse</a:t>
            </a:r>
          </a:p>
          <a:p>
            <a:endParaRPr lang="en-IT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44D81-57CC-04C0-2E60-938465A394C3}"/>
              </a:ext>
            </a:extLst>
          </p:cNvPr>
          <p:cNvSpPr txBox="1"/>
          <p:nvPr/>
        </p:nvSpPr>
        <p:spPr>
          <a:xfrm>
            <a:off x="7135792" y="5044279"/>
            <a:ext cx="18469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Archiviazione</a:t>
            </a:r>
            <a:r>
              <a:rPr lang="en-US" sz="1100" dirty="0"/>
              <a:t> </a:t>
            </a:r>
            <a:r>
              <a:rPr lang="en-US" sz="1100" dirty="0" err="1"/>
              <a:t>digitale</a:t>
            </a:r>
            <a:endParaRPr lang="en-US" sz="1100" dirty="0"/>
          </a:p>
          <a:p>
            <a:r>
              <a:rPr lang="en-US" sz="1100" dirty="0"/>
              <a:t>in </a:t>
            </a:r>
            <a:r>
              <a:rPr lang="en-US" sz="1100" dirty="0" err="1"/>
              <a:t>corso</a:t>
            </a:r>
            <a:r>
              <a:rPr lang="en-US" sz="1100" dirty="0"/>
              <a:t>.</a:t>
            </a:r>
          </a:p>
          <a:p>
            <a:r>
              <a:rPr lang="en-IT" sz="1100" dirty="0"/>
              <a:t>Comunicazione con altri enti.</a:t>
            </a:r>
          </a:p>
          <a:p>
            <a:r>
              <a:rPr lang="en-IT" sz="1100" dirty="0"/>
              <a:t>Libro firma</a:t>
            </a:r>
          </a:p>
          <a:p>
            <a:r>
              <a:rPr lang="en-IT" sz="1100" dirty="0"/>
              <a:t>Accessibilità</a:t>
            </a:r>
          </a:p>
          <a:p>
            <a:r>
              <a:rPr lang="en-IT" sz="1100" dirty="0"/>
              <a:t>RTD…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4E9EF-BED5-EBD5-2F93-180BB27E10CE}"/>
              </a:ext>
            </a:extLst>
          </p:cNvPr>
          <p:cNvSpPr txBox="1"/>
          <p:nvPr/>
        </p:nvSpPr>
        <p:spPr>
          <a:xfrm>
            <a:off x="9698162" y="5036338"/>
            <a:ext cx="2258952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Lavoro</a:t>
            </a:r>
            <a:r>
              <a:rPr lang="en-US" sz="1100" dirty="0"/>
              <a:t> </a:t>
            </a:r>
            <a:r>
              <a:rPr lang="en-US" sz="1100" dirty="0" err="1"/>
              <a:t>invisibile</a:t>
            </a:r>
            <a:r>
              <a:rPr lang="en-US" sz="1100" dirty="0"/>
              <a:t> ma NECESSARIO</a:t>
            </a:r>
          </a:p>
          <a:p>
            <a:r>
              <a:rPr lang="en-US" sz="1100" dirty="0" err="1"/>
              <a:t>Necessità</a:t>
            </a:r>
            <a:r>
              <a:rPr lang="en-US" sz="1100" dirty="0"/>
              <a:t> di </a:t>
            </a:r>
            <a:r>
              <a:rPr lang="en-US" sz="1100" dirty="0" err="1"/>
              <a:t>programmazione</a:t>
            </a:r>
            <a:endParaRPr lang="en-US" sz="1100" dirty="0"/>
          </a:p>
          <a:p>
            <a:r>
              <a:rPr lang="en-US" sz="1100" dirty="0" err="1"/>
              <a:t>Interfacciamento</a:t>
            </a:r>
            <a:r>
              <a:rPr lang="en-US" sz="1100" dirty="0"/>
              <a:t> </a:t>
            </a:r>
            <a:r>
              <a:rPr lang="en-US" sz="1100" dirty="0" err="1"/>
              <a:t>nuove</a:t>
            </a:r>
            <a:r>
              <a:rPr lang="en-US" sz="1100" dirty="0"/>
              <a:t> </a:t>
            </a:r>
            <a:r>
              <a:rPr lang="en-US" sz="1100" dirty="0" err="1"/>
              <a:t>applicazioni</a:t>
            </a:r>
            <a:endParaRPr lang="en-US" sz="1100" dirty="0"/>
          </a:p>
          <a:p>
            <a:r>
              <a:rPr lang="en-US" sz="1100" dirty="0"/>
              <a:t>Progetto </a:t>
            </a:r>
            <a:r>
              <a:rPr lang="en-US" sz="1100" dirty="0" err="1"/>
              <a:t>struttura</a:t>
            </a:r>
            <a:r>
              <a:rPr lang="en-US" sz="1100" dirty="0"/>
              <a:t> warehouse</a:t>
            </a:r>
          </a:p>
          <a:p>
            <a:r>
              <a:rPr lang="en-US" sz="1100" dirty="0"/>
              <a:t>In Corso:</a:t>
            </a:r>
          </a:p>
          <a:p>
            <a:r>
              <a:rPr lang="en-US" sz="1100" dirty="0"/>
              <a:t>Upgrade PHP 5 -&gt; 8</a:t>
            </a:r>
          </a:p>
          <a:p>
            <a:r>
              <a:rPr lang="en-US" sz="1100" dirty="0" err="1"/>
              <a:t>Preparazione</a:t>
            </a:r>
            <a:r>
              <a:rPr lang="en-US" sz="1100" dirty="0"/>
              <a:t> upgrade </a:t>
            </a:r>
            <a:r>
              <a:rPr lang="en-US" sz="1100" dirty="0" err="1"/>
              <a:t>sistema</a:t>
            </a:r>
            <a:endParaRPr lang="en-IT" sz="11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CD857F-56BD-4DB8-B52F-2569CE4788F5}"/>
              </a:ext>
            </a:extLst>
          </p:cNvPr>
          <p:cNvCxnSpPr/>
          <p:nvPr/>
        </p:nvCxnSpPr>
        <p:spPr>
          <a:xfrm>
            <a:off x="1030147" y="2731625"/>
            <a:ext cx="0" cy="13658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AB14A9-CA87-2FCA-E9F1-7EA75F086796}"/>
              </a:ext>
            </a:extLst>
          </p:cNvPr>
          <p:cNvCxnSpPr/>
          <p:nvPr/>
        </p:nvCxnSpPr>
        <p:spPr>
          <a:xfrm>
            <a:off x="2467337" y="3810859"/>
            <a:ext cx="0" cy="13658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1D1F3A-345D-1E82-286F-B57EF14B6277}"/>
              </a:ext>
            </a:extLst>
          </p:cNvPr>
          <p:cNvCxnSpPr>
            <a:cxnSpLocks/>
          </p:cNvCxnSpPr>
          <p:nvPr/>
        </p:nvCxnSpPr>
        <p:spPr>
          <a:xfrm>
            <a:off x="5293489" y="3501131"/>
            <a:ext cx="0" cy="1788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B360BC-19FE-465D-8BFC-EC4C2D721D57}"/>
              </a:ext>
            </a:extLst>
          </p:cNvPr>
          <p:cNvCxnSpPr>
            <a:cxnSpLocks/>
          </p:cNvCxnSpPr>
          <p:nvPr/>
        </p:nvCxnSpPr>
        <p:spPr>
          <a:xfrm>
            <a:off x="7818700" y="3017772"/>
            <a:ext cx="0" cy="1788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A8F2020-47AA-E040-0CD4-F381E5236A43}"/>
              </a:ext>
            </a:extLst>
          </p:cNvPr>
          <p:cNvCxnSpPr>
            <a:cxnSpLocks/>
          </p:cNvCxnSpPr>
          <p:nvPr/>
        </p:nvCxnSpPr>
        <p:spPr>
          <a:xfrm>
            <a:off x="10656428" y="2849823"/>
            <a:ext cx="0" cy="20462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8580F2-B390-6504-6D57-A35FE172BD4D}"/>
              </a:ext>
            </a:extLst>
          </p:cNvPr>
          <p:cNvCxnSpPr>
            <a:cxnSpLocks/>
          </p:cNvCxnSpPr>
          <p:nvPr/>
        </p:nvCxnSpPr>
        <p:spPr>
          <a:xfrm>
            <a:off x="9176799" y="3243362"/>
            <a:ext cx="0" cy="5674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422AA6-2CAA-3713-BDBF-5DBC6C6D440B}"/>
              </a:ext>
            </a:extLst>
          </p:cNvPr>
          <p:cNvCxnSpPr>
            <a:cxnSpLocks/>
          </p:cNvCxnSpPr>
          <p:nvPr/>
        </p:nvCxnSpPr>
        <p:spPr>
          <a:xfrm>
            <a:off x="3796501" y="3616540"/>
            <a:ext cx="0" cy="3882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053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F339-AFD8-B0A4-4E25-19A7D6D29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Evoluzioni degli ultimi mesi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CB950-5A8E-95A4-2BAA-183E8D948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T" dirty="0"/>
              <a:t>Fondi del personale</a:t>
            </a:r>
          </a:p>
          <a:p>
            <a:pPr lvl="1"/>
            <a:r>
              <a:rPr lang="en-IT" dirty="0"/>
              <a:t>Rilasciato, aggiornamento dati in corso</a:t>
            </a:r>
          </a:p>
          <a:p>
            <a:pPr lvl="1"/>
            <a:r>
              <a:rPr lang="en-IT" dirty="0"/>
              <a:t>Attività di automatizzazione in corso</a:t>
            </a:r>
          </a:p>
          <a:p>
            <a:r>
              <a:rPr lang="en-IT" dirty="0"/>
              <a:t>Libro firma</a:t>
            </a:r>
          </a:p>
          <a:p>
            <a:pPr lvl="1"/>
            <a:r>
              <a:rPr lang="en-IT" dirty="0"/>
              <a:t>Primo test di interfacciamento completato (seminari e collaborazioni)</a:t>
            </a:r>
          </a:p>
          <a:p>
            <a:pPr lvl="1"/>
            <a:r>
              <a:rPr lang="en-IT" dirty="0"/>
              <a:t>Interfaccia con RDA in corso di completamento</a:t>
            </a:r>
          </a:p>
          <a:p>
            <a:r>
              <a:rPr lang="en-IT" dirty="0"/>
              <a:t>Partenza della VQR</a:t>
            </a:r>
          </a:p>
          <a:p>
            <a:pPr lvl="1"/>
            <a:r>
              <a:rPr lang="en-GB" dirty="0"/>
              <a:t>D</a:t>
            </a:r>
            <a:r>
              <a:rPr lang="en-IT" dirty="0"/>
              <a:t>atabase prodotti della ricerca</a:t>
            </a:r>
          </a:p>
          <a:p>
            <a:r>
              <a:rPr lang="en-IT" dirty="0"/>
              <a:t>Supporto alle commissioni scientifiche</a:t>
            </a:r>
          </a:p>
          <a:p>
            <a:pPr lvl="1"/>
            <a:r>
              <a:rPr lang="en-GB" dirty="0"/>
              <a:t>P</a:t>
            </a:r>
            <a:r>
              <a:rPr lang="en-IT" dirty="0"/>
              <a:t>artenza ciclo preventivi e consuntivi</a:t>
            </a:r>
          </a:p>
          <a:p>
            <a:r>
              <a:rPr lang="en-IT" dirty="0"/>
              <a:t>Sostituzione EBS</a:t>
            </a:r>
          </a:p>
          <a:p>
            <a:pPr lvl="1"/>
            <a:r>
              <a:rPr lang="en-IT" dirty="0"/>
              <a:t>Attività da riprendere</a:t>
            </a:r>
          </a:p>
          <a:p>
            <a:pPr lvl="1"/>
            <a:r>
              <a:rPr lang="en-IT" dirty="0"/>
              <a:t>In vista dismissione business suite</a:t>
            </a:r>
          </a:p>
          <a:p>
            <a:pPr lvl="1"/>
            <a:r>
              <a:rPr lang="en-IT" dirty="0"/>
              <a:t>Formazione e partecipazione attività per nuova contabilità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031697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3D3D-B7E5-6369-CB3F-C35E84172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Evoluzioni degli ultimi mesi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C1C1-CC96-6D06-C0B4-4BA860C2E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T" dirty="0"/>
              <a:t>Disseminazione post-ordine</a:t>
            </a:r>
          </a:p>
          <a:p>
            <a:r>
              <a:rPr lang="en-IT" dirty="0"/>
              <a:t>BI e data warehouse</a:t>
            </a:r>
          </a:p>
          <a:p>
            <a:pPr lvl="1"/>
            <a:r>
              <a:rPr lang="en-GB" dirty="0" err="1"/>
              <a:t>Revisione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processi</a:t>
            </a:r>
            <a:r>
              <a:rPr lang="en-GB" dirty="0"/>
              <a:t> di backend dell' ETL e </a:t>
            </a:r>
            <a:r>
              <a:rPr lang="en-GB" dirty="0" err="1"/>
              <a:t>ottimizzazione</a:t>
            </a:r>
            <a:endParaRPr lang="en-GB" dirty="0"/>
          </a:p>
          <a:p>
            <a:pPr lvl="1"/>
            <a:r>
              <a:rPr lang="en-GB" dirty="0" err="1"/>
              <a:t>Processi</a:t>
            </a:r>
            <a:r>
              <a:rPr lang="en-GB" dirty="0"/>
              <a:t> di </a:t>
            </a:r>
            <a:r>
              <a:rPr lang="en-GB" dirty="0" err="1"/>
              <a:t>modellazione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> e </a:t>
            </a:r>
            <a:r>
              <a:rPr lang="en-GB" dirty="0" err="1"/>
              <a:t>produzione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data model</a:t>
            </a:r>
          </a:p>
          <a:p>
            <a:pPr lvl="1"/>
            <a:r>
              <a:rPr lang="en-GB" dirty="0" err="1"/>
              <a:t>Attivazione</a:t>
            </a:r>
            <a:r>
              <a:rPr lang="en-GB" dirty="0"/>
              <a:t> prime </a:t>
            </a:r>
            <a:r>
              <a:rPr lang="en-GB" dirty="0" err="1"/>
              <a:t>interfacce</a:t>
            </a:r>
            <a:r>
              <a:rPr lang="en-GB" dirty="0"/>
              <a:t> Power BI con </a:t>
            </a:r>
            <a:r>
              <a:rPr lang="en-GB" dirty="0" err="1"/>
              <a:t>accessi</a:t>
            </a:r>
            <a:r>
              <a:rPr lang="en-GB" dirty="0"/>
              <a:t> </a:t>
            </a:r>
            <a:r>
              <a:rPr lang="en-GB" dirty="0" err="1"/>
              <a:t>specifici</a:t>
            </a:r>
            <a:endParaRPr lang="en-GB" dirty="0"/>
          </a:p>
          <a:p>
            <a:pPr lvl="2"/>
            <a:r>
              <a:rPr lang="en-GB" dirty="0" err="1"/>
              <a:t>Necessita</a:t>
            </a:r>
            <a:r>
              <a:rPr lang="en-GB" dirty="0"/>
              <a:t> di </a:t>
            </a:r>
            <a:r>
              <a:rPr lang="en-GB" dirty="0" err="1"/>
              <a:t>lavoro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AAI/Godiva e Active Directory di MS</a:t>
            </a:r>
            <a:endParaRPr lang="en-IT" dirty="0"/>
          </a:p>
          <a:p>
            <a:r>
              <a:rPr lang="en-IT" dirty="0"/>
              <a:t>Upgrade applicativi</a:t>
            </a:r>
          </a:p>
          <a:p>
            <a:pPr lvl="1"/>
            <a:r>
              <a:rPr lang="en-IT" dirty="0"/>
              <a:t>Cambio di specifiche per software </a:t>
            </a:r>
          </a:p>
          <a:p>
            <a:pPr lvl="2"/>
            <a:r>
              <a:rPr lang="en-IT" dirty="0"/>
              <a:t>Benefici assistenziali, sussidi</a:t>
            </a:r>
          </a:p>
          <a:p>
            <a:pPr lvl="1"/>
            <a:r>
              <a:rPr lang="en-IT" dirty="0"/>
              <a:t>Razionalizzazione software organi</a:t>
            </a:r>
          </a:p>
          <a:p>
            <a:pPr lvl="2"/>
            <a:r>
              <a:rPr lang="en-GB" dirty="0"/>
              <a:t>N</a:t>
            </a:r>
            <a:r>
              <a:rPr lang="en-IT" dirty="0"/>
              <a:t>uova architettura</a:t>
            </a:r>
          </a:p>
          <a:p>
            <a:pPr lvl="1"/>
            <a:r>
              <a:rPr lang="en-IT" dirty="0"/>
              <a:t>Critici e non upgradabili</a:t>
            </a:r>
          </a:p>
          <a:p>
            <a:pPr lvl="2"/>
            <a:r>
              <a:rPr lang="en-IT" dirty="0"/>
              <a:t>Missioni</a:t>
            </a:r>
          </a:p>
          <a:p>
            <a:pPr lvl="2"/>
            <a:r>
              <a:rPr lang="en-IT" dirty="0"/>
              <a:t>Presenze</a:t>
            </a:r>
          </a:p>
          <a:p>
            <a:r>
              <a:rPr lang="en-IT" dirty="0"/>
              <a:t>Upgrade sistemi operativi a giugno</a:t>
            </a:r>
          </a:p>
          <a:p>
            <a:pPr marL="0" indent="0">
              <a:buNone/>
            </a:pPr>
            <a:endParaRPr lang="en-IT" dirty="0"/>
          </a:p>
          <a:p>
            <a:pPr lvl="1"/>
            <a:endParaRPr lang="en-IT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A033AC-4F65-D9FF-15F8-5A1B30A8D074}"/>
              </a:ext>
            </a:extLst>
          </p:cNvPr>
          <p:cNvGrpSpPr/>
          <p:nvPr/>
        </p:nvGrpSpPr>
        <p:grpSpPr>
          <a:xfrm>
            <a:off x="7334115" y="1095375"/>
            <a:ext cx="4581912" cy="1325563"/>
            <a:chOff x="4258494" y="3450213"/>
            <a:chExt cx="7955225" cy="2539345"/>
          </a:xfrm>
        </p:grpSpPr>
        <p:pic>
          <p:nvPicPr>
            <p:cNvPr id="4" name="Immagine 14" descr="Immagine che contiene schermata&#10;&#10;Descrizione generata automaticamente">
              <a:extLst>
                <a:ext uri="{FF2B5EF4-FFF2-40B4-BE49-F238E27FC236}">
                  <a16:creationId xmlns:a16="http://schemas.microsoft.com/office/drawing/2014/main" id="{1D7C0BCE-BA3F-37B4-FCB5-87DBE521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135" y="3450214"/>
              <a:ext cx="3522753" cy="1309905"/>
            </a:xfrm>
            <a:prstGeom prst="rect">
              <a:avLst/>
            </a:prstGeom>
          </p:spPr>
        </p:pic>
        <p:pic>
          <p:nvPicPr>
            <p:cNvPr id="5" name="Immagine 16" descr="Immagine che contiene schermata, testo, Diagramma, Software multimediale&#10;&#10;Descrizione generata automaticamente">
              <a:extLst>
                <a:ext uri="{FF2B5EF4-FFF2-40B4-BE49-F238E27FC236}">
                  <a16:creationId xmlns:a16="http://schemas.microsoft.com/office/drawing/2014/main" id="{A90018E7-A078-14D5-8101-69DF037D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135" y="4722412"/>
              <a:ext cx="3522753" cy="1262072"/>
            </a:xfrm>
            <a:prstGeom prst="rect">
              <a:avLst/>
            </a:prstGeom>
          </p:spPr>
        </p:pic>
        <p:pic>
          <p:nvPicPr>
            <p:cNvPr id="6" name="Immagine 20" descr="Immagine che contiene schermata, testo, Diagramma, Software multimediale&#10;&#10;Descrizione generata automaticamente">
              <a:extLst>
                <a:ext uri="{FF2B5EF4-FFF2-40B4-BE49-F238E27FC236}">
                  <a16:creationId xmlns:a16="http://schemas.microsoft.com/office/drawing/2014/main" id="{FB074E20-7D1F-ABCC-543A-001A0A0EF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435" y="3450213"/>
              <a:ext cx="4311700" cy="1262071"/>
            </a:xfrm>
            <a:prstGeom prst="rect">
              <a:avLst/>
            </a:prstGeom>
          </p:spPr>
        </p:pic>
        <p:pic>
          <p:nvPicPr>
            <p:cNvPr id="7" name="Immagine 22" descr="Immagine che contiene schermata, testo, Software multimediale, Diagramma&#10;&#10;Descrizione generata automaticamente">
              <a:extLst>
                <a:ext uri="{FF2B5EF4-FFF2-40B4-BE49-F238E27FC236}">
                  <a16:creationId xmlns:a16="http://schemas.microsoft.com/office/drawing/2014/main" id="{C66FD609-8AFC-7856-408A-FCFF32D9B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494" y="4712283"/>
              <a:ext cx="4313641" cy="1277275"/>
            </a:xfrm>
            <a:prstGeom prst="rect">
              <a:avLst/>
            </a:prstGeom>
          </p:spPr>
        </p:pic>
        <p:sp>
          <p:nvSpPr>
            <p:cNvPr id="8" name="CasellaDiTesto 12">
              <a:extLst>
                <a:ext uri="{FF2B5EF4-FFF2-40B4-BE49-F238E27FC236}">
                  <a16:creationId xmlns:a16="http://schemas.microsoft.com/office/drawing/2014/main" id="{99409793-442E-890B-FEDB-5D931ABE4CB4}"/>
                </a:ext>
              </a:extLst>
            </p:cNvPr>
            <p:cNvSpPr txBox="1"/>
            <p:nvPr/>
          </p:nvSpPr>
          <p:spPr>
            <a:xfrm>
              <a:off x="10328954" y="4511323"/>
              <a:ext cx="1884765" cy="5011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/>
                <a:t>Banda utilizzata</a:t>
              </a:r>
            </a:p>
          </p:txBody>
        </p:sp>
        <p:sp>
          <p:nvSpPr>
            <p:cNvPr id="9" name="CasellaDiTesto 23">
              <a:extLst>
                <a:ext uri="{FF2B5EF4-FFF2-40B4-BE49-F238E27FC236}">
                  <a16:creationId xmlns:a16="http://schemas.microsoft.com/office/drawing/2014/main" id="{28614237-A539-2D5A-FFB6-211A875E1D78}"/>
                </a:ext>
              </a:extLst>
            </p:cNvPr>
            <p:cNvSpPr txBox="1"/>
            <p:nvPr/>
          </p:nvSpPr>
          <p:spPr>
            <a:xfrm>
              <a:off x="4273919" y="4527616"/>
              <a:ext cx="1461722" cy="5011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/>
                <a:t>Network IO</a:t>
              </a:r>
            </a:p>
          </p:txBody>
        </p:sp>
        <p:sp>
          <p:nvSpPr>
            <p:cNvPr id="10" name="Ovale 31">
              <a:extLst>
                <a:ext uri="{FF2B5EF4-FFF2-40B4-BE49-F238E27FC236}">
                  <a16:creationId xmlns:a16="http://schemas.microsoft.com/office/drawing/2014/main" id="{4D355F9A-4C96-8AF7-3908-0B4CF91C7398}"/>
                </a:ext>
              </a:extLst>
            </p:cNvPr>
            <p:cNvSpPr/>
            <p:nvPr/>
          </p:nvSpPr>
          <p:spPr>
            <a:xfrm>
              <a:off x="5164791" y="3862560"/>
              <a:ext cx="641023" cy="43737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00"/>
            </a:p>
          </p:txBody>
        </p:sp>
        <p:sp>
          <p:nvSpPr>
            <p:cNvPr id="11" name="Ovale 32">
              <a:extLst>
                <a:ext uri="{FF2B5EF4-FFF2-40B4-BE49-F238E27FC236}">
                  <a16:creationId xmlns:a16="http://schemas.microsoft.com/office/drawing/2014/main" id="{1E0A242B-956A-AE35-4770-B70EB1659AD4}"/>
                </a:ext>
              </a:extLst>
            </p:cNvPr>
            <p:cNvSpPr/>
            <p:nvPr/>
          </p:nvSpPr>
          <p:spPr>
            <a:xfrm>
              <a:off x="10215316" y="3746911"/>
              <a:ext cx="1548152" cy="43737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00"/>
            </a:p>
          </p:txBody>
        </p:sp>
      </p:grpSp>
    </p:spTree>
    <p:extLst>
      <p:ext uri="{BB962C8B-B14F-4D97-AF65-F5344CB8AC3E}">
        <p14:creationId xmlns:p14="http://schemas.microsoft.com/office/powerpoint/2010/main" val="311271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B47BA-9093-9ED3-6C53-D7E12D48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Riassumendo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8C03B1-2F4B-4963-31B6-BC2CEE5A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12" y="1928073"/>
            <a:ext cx="11183975" cy="36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82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22357</TotalTime>
  <Words>1412</Words>
  <Application>Microsoft Macintosh PowerPoint</Application>
  <PresentationFormat>Widescreen</PresentationFormat>
  <Paragraphs>285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Office Theme</vt:lpstr>
      <vt:lpstr>La Direzione Sistemi Informativi</vt:lpstr>
      <vt:lpstr>Domande…</vt:lpstr>
      <vt:lpstr>Cosa c’è dietro?</vt:lpstr>
      <vt:lpstr>Chi siamo</vt:lpstr>
      <vt:lpstr>Attività principali</vt:lpstr>
      <vt:lpstr>Lavori in corso (da Settembre ad oggi)</vt:lpstr>
      <vt:lpstr>Evoluzioni degli ultimi mesi</vt:lpstr>
      <vt:lpstr>Evoluzioni degli ultimi mesi</vt:lpstr>
      <vt:lpstr>Riassumendo</vt:lpstr>
      <vt:lpstr>Attività 2024 (sviluppo)</vt:lpstr>
      <vt:lpstr>Indovina chi viene a cena</vt:lpstr>
      <vt:lpstr>Cambio di contabilità</vt:lpstr>
      <vt:lpstr>Dematerializzazione missioni</vt:lpstr>
      <vt:lpstr>Modello di sviluppo e integrazione</vt:lpstr>
      <vt:lpstr>Attività 2024 (infrastruttura, supporto, BI) </vt:lpstr>
      <vt:lpstr>Adozione di livelli di servizio (SLA)</vt:lpstr>
      <vt:lpstr>Miglioramento supporto all’utenza</vt:lpstr>
      <vt:lpstr>Digitalizzazione e conservazione documenti</vt:lpstr>
      <vt:lpstr>Gruppo e collaborazione</vt:lpstr>
      <vt:lpstr>Sinergie (1)</vt:lpstr>
      <vt:lpstr>Sinergie (2)</vt:lpstr>
      <vt:lpstr>Una visione più ampia</vt:lpstr>
      <vt:lpstr>Realizzazione del piano triennale dell’AgID</vt:lpstr>
      <vt:lpstr>Realizzazione del piano triennale dell’AgID</vt:lpstr>
      <vt:lpstr>La vostre domande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Direzione Sistemi Informativi</dc:title>
  <dc:creator>Enrico Pasqualucci</dc:creator>
  <cp:lastModifiedBy>Enrico Pasqualucci</cp:lastModifiedBy>
  <cp:revision>27</cp:revision>
  <dcterms:created xsi:type="dcterms:W3CDTF">2023-09-28T09:53:01Z</dcterms:created>
  <dcterms:modified xsi:type="dcterms:W3CDTF">2024-04-09T11:06:42Z</dcterms:modified>
</cp:coreProperties>
</file>