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746" r:id="rId2"/>
    <p:sldId id="751" r:id="rId3"/>
    <p:sldId id="721" r:id="rId4"/>
    <p:sldId id="708" r:id="rId5"/>
    <p:sldId id="717" r:id="rId6"/>
    <p:sldId id="724" r:id="rId7"/>
    <p:sldId id="667" r:id="rId8"/>
    <p:sldId id="747" r:id="rId9"/>
    <p:sldId id="703" r:id="rId10"/>
    <p:sldId id="722" r:id="rId11"/>
    <p:sldId id="723" r:id="rId12"/>
    <p:sldId id="716" r:id="rId13"/>
    <p:sldId id="711" r:id="rId14"/>
    <p:sldId id="753" r:id="rId15"/>
    <p:sldId id="754" r:id="rId16"/>
    <p:sldId id="749" r:id="rId17"/>
    <p:sldId id="750" r:id="rId18"/>
    <p:sldId id="733" r:id="rId19"/>
    <p:sldId id="706" r:id="rId20"/>
    <p:sldId id="730" r:id="rId21"/>
    <p:sldId id="748" r:id="rId22"/>
    <p:sldId id="757" r:id="rId23"/>
    <p:sldId id="758" r:id="rId24"/>
    <p:sldId id="756" r:id="rId25"/>
    <p:sldId id="755" r:id="rId26"/>
    <p:sldId id="726" r:id="rId27"/>
    <p:sldId id="727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 autoAdjust="0"/>
    <p:restoredTop sz="93103" autoAdjust="0"/>
  </p:normalViewPr>
  <p:slideViewPr>
    <p:cSldViewPr snapToGrid="0">
      <p:cViewPr varScale="1">
        <p:scale>
          <a:sx n="83" d="100"/>
          <a:sy n="83" d="100"/>
        </p:scale>
        <p:origin x="5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37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457D-E023-4718-A724-F567E7F236FB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2F42D-B687-447B-9C68-43C91C258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4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F5BD-0CD6-4C85-B8B9-805065E6B568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26A8-C14E-4E49-A32E-42D866B7C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CD6A1-8F61-CE1E-8294-C99C23359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DE503E-8040-BBBC-6BEE-E607E76B2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5CE439-D3F8-B211-BAE1-F32C238FE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7E49E-59DA-ABF8-C42B-CFD500524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C915D-EBB5-6DF7-8B97-D354FE6E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1A3B99-037E-0E04-6545-C7D9B34C1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E97142-4A0C-7C2C-4DE0-A9C42A60A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F9F9F-1B4E-E67E-76BD-0C8C67E23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7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218B-D109-D171-2DE1-FE66589E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B7320C-3700-013D-1763-D54AD06F2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2A673C-B2C5-6F5E-4D8C-45F8B806A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F7D39-9C9E-3C87-0318-6036CF7F4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2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19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0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1342C-609C-8203-E976-061280C3A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5831A8-7981-93EE-0C7D-395CE2DF9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09D0D8-0A56-C680-CACD-57BCBD047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10768-5ACB-3239-B736-E673D69E7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22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10C30-F035-DD76-A4D8-DC8240C93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EA4CF7-C818-0137-64D3-3268864D9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C7D0C8-7C14-B2FF-56FA-5E273775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CD5C30-63A1-E894-C2F5-34550F7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87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C626-9E9C-E06B-4112-F60A1073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A4C8B0-D4F1-8459-60E5-796BD0DDA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480A54-2678-104A-E380-5A4151714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2C5857-8AF3-9246-18CF-3700A2800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23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6CD1E-C952-186C-6C4B-8D1DBDB0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5A5114-4C40-BF46-D1A0-3FA5CA229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986E2C-33E8-B96A-9EC4-1A949CD64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C42B9-30D8-60EE-7BB8-33ECCE520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23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5C67E-C5BD-9113-97C5-37895D35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EBC308-4219-9324-3DD8-9162D5302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7E3100-C501-E1FB-2D57-37EC2BE43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49F191-EE2C-C56B-E407-309383531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509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79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4E72-C67C-D9EA-DEC0-A48C5322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7393F1-8041-07B9-F7B7-323DA3031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461F79-1D32-6467-398C-13FC8ACD0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FF5BEE-2461-8CC2-341A-8586A44A4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0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E8DD-5939-675A-12CA-27742270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8CF1A8-CDB1-506A-8D93-8F84F06F9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A434A3-9CFF-E3CA-DEF4-47EE5D6C6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92E4F-2894-BC6F-B0A4-3395C557B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81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7471-9CC9-1E72-1A68-65688671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2F6850-8779-791C-406F-8BC0D95E8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4FED04-A0B3-1D17-1821-4A0D29CB5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C9CDA7-50CE-3F97-18CF-2A6820B8A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90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5CC70-25EB-D34A-6F7A-0993DFCC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E5D52A-C856-9928-AD6E-26C183190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09B8BC-9EA3-5347-CB71-0C646FEB8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D3C48B-F7FA-C0D4-27B5-CC9D6EE66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5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E6887-7E8A-39C3-246E-F8363EBE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BB5F2B-C4DC-4F63-EBB5-4972619D6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6A825C-7844-5613-94AD-774F70C7D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DB0F33-C77B-7CAC-DD5B-C898BD25F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10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63556-6067-56E9-09FF-A5277E64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A88892-6BCB-67EE-61EE-45B7C60BB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CF4C17-2035-D424-6C88-39B303B68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F1B8F1-4113-6D88-B0A3-F2639FC7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303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AF239-D18A-DE3F-1967-EF2ECDEE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7DACA3-8EB2-6353-5E16-0F7622C24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5362BC-1BB8-4F67-C48D-16CF48A42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60FF0D-611C-272E-9825-8061462C3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50D9-F4DA-BCAC-A762-628B27FD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6B436A-756A-5CA1-987D-EFFA9BA0A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74E2F0-30D7-FE0F-C1D6-CE989C620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207D3F-0866-8481-FDC0-71C0E7418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09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E7A57-F5A1-C561-C6A7-D43F7BEB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055F3E-1AE0-BCD9-79DB-EB7881032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8385DD-7DA8-32D1-D2E3-A91DA8572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6EEEA-6E9E-8948-3154-9A7A92EC4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56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5FF85-8257-3FC0-6B02-DAF05A1E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8BE94-76DD-E2BA-98E6-D8D012550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41A8C6E-8ADA-3D0D-3856-9443184AE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C3BE95-CD00-D8AB-EEAD-2590549AE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7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1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66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A5A8-87A5-4785-4926-3AE430EC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DEA4FA-E330-7938-8B1C-A94B76F56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15767C-1C84-574A-CFBF-9D18992E7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FCD385-092A-7147-0E09-ABECFE84C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0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5326-86A2-D4D6-A85D-BD9E743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FBBA83-7BCC-18B1-9E41-3064EDA0D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67DC1A-8C0B-FD93-ACBA-EF7186F76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84AAD-57B0-2045-E059-972502BA6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67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63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4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00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045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55390"/>
            <a:ext cx="3581400" cy="402609"/>
          </a:xfrm>
          <a:noFill/>
        </p:spPr>
        <p:txBody>
          <a:bodyPr/>
          <a:lstStyle/>
          <a:p>
            <a:r>
              <a:rPr kumimoji="1" lang="en-US" altLang="ja-JP"/>
              <a:t>04/11/2020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2560"/>
            <a:ext cx="10803346" cy="52543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ja-JP"/>
              <a:t>[2025.Feb.7th] T. OISHI, "VIIth Topical Workshop on Mod. Aspects in Nucl. Structure", Bormio, Italy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 w="12700"/>
        </p:spPr>
        <p:txBody>
          <a:bodyPr/>
          <a:lstStyle/>
          <a:p>
            <a:fld id="{2862256F-F074-4BB3-AA2F-125AE3CA4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2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4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17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79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1568000" y="6409983"/>
            <a:ext cx="624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2400" dirty="0">
                <a:latin typeface="+mn-lt"/>
              </a:rPr>
              <a:t>/18</a:t>
            </a:r>
            <a:endParaRPr kumimoji="1" lang="ja-JP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7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393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236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04/11/2020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9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358140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70C0"/>
                </a:solidFill>
              </a:defRPr>
            </a:lvl1pPr>
          </a:lstStyle>
          <a:p>
            <a:r>
              <a:rPr lang="en-US" altLang="ja-JP"/>
              <a:t>04/11/2020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2192000" cy="5461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7515" y="6311901"/>
            <a:ext cx="1008803" cy="546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2862256F-F074-4BB3-AA2F-125AE3CA4CA1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1568000" y="6409983"/>
            <a:ext cx="624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2400" dirty="0">
                <a:latin typeface="+mn-lt"/>
              </a:rPr>
              <a:t>/19</a:t>
            </a:r>
            <a:endParaRPr kumimoji="1" lang="ja-JP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0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30.png"/><Relationship Id="rId5" Type="http://schemas.openxmlformats.org/officeDocument/2006/relationships/image" Target="../media/image200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7.png"/><Relationship Id="rId3" Type="http://schemas.openxmlformats.org/officeDocument/2006/relationships/image" Target="../media/image70.gif"/><Relationship Id="rId7" Type="http://schemas.openxmlformats.org/officeDocument/2006/relationships/image" Target="../media/image72.gi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3.png"/><Relationship Id="rId5" Type="http://schemas.openxmlformats.org/officeDocument/2006/relationships/image" Target="../media/image43.png"/><Relationship Id="rId10" Type="http://schemas.openxmlformats.org/officeDocument/2006/relationships/image" Target="../media/image52.png"/><Relationship Id="rId4" Type="http://schemas.openxmlformats.org/officeDocument/2006/relationships/image" Target="../media/image71.gif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9.png"/><Relationship Id="rId5" Type="http://schemas.openxmlformats.org/officeDocument/2006/relationships/image" Target="../media/image62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052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A6DE8-AF25-07B6-3086-EF7005E7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05B2F2B-2DA4-F7D4-AC03-56D2CF3A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20A2E0-85AA-3351-F816-06ACBF3A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</a:t>
            </a:fld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A55038-567C-20C4-08C5-3CD1D3AF694F}"/>
              </a:ext>
            </a:extLst>
          </p:cNvPr>
          <p:cNvSpPr txBox="1"/>
          <p:nvPr/>
        </p:nvSpPr>
        <p:spPr>
          <a:xfrm>
            <a:off x="365760" y="3194422"/>
            <a:ext cx="11555730" cy="2400657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/>
              <a:t>Tomohiro </a:t>
            </a:r>
            <a:r>
              <a:rPr lang="en-US" altLang="ja-JP" sz="5400" dirty="0" err="1"/>
              <a:t>Oishi</a:t>
            </a:r>
            <a:endParaRPr lang="en-US" altLang="ja-JP" sz="5400" dirty="0"/>
          </a:p>
          <a:p>
            <a:pPr algn="ctr"/>
            <a:endParaRPr lang="en-US" altLang="ja-JP" sz="3200" dirty="0"/>
          </a:p>
          <a:p>
            <a:pPr algn="ctr"/>
            <a:r>
              <a:rPr lang="en-US" altLang="ja-JP" sz="3200" dirty="0"/>
              <a:t>RIKEN </a:t>
            </a:r>
            <a:r>
              <a:rPr lang="en-US" altLang="ja-JP" sz="3200" dirty="0" err="1"/>
              <a:t>Nishina</a:t>
            </a:r>
            <a:r>
              <a:rPr lang="en-US" altLang="ja-JP" sz="3200" dirty="0"/>
              <a:t> Center, Nuclear Many-body Theory Laboratory</a:t>
            </a:r>
          </a:p>
          <a:p>
            <a:pPr algn="r"/>
            <a:r>
              <a:rPr lang="en-US" altLang="ja-JP" sz="3200" dirty="0"/>
              <a:t>tomohiro.oishi@ribf.riken.jp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DDAACB-22A0-F8DE-A3A2-40A288045645}"/>
              </a:ext>
            </a:extLst>
          </p:cNvPr>
          <p:cNvSpPr txBox="1"/>
          <p:nvPr/>
        </p:nvSpPr>
        <p:spPr>
          <a:xfrm>
            <a:off x="0" y="1"/>
            <a:ext cx="121920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/>
              <a:t>Spin entanglement in time-dependent two-proton</a:t>
            </a:r>
            <a:r>
              <a:rPr lang="ja-JP" altLang="en-US" sz="5400" b="1" dirty="0"/>
              <a:t> </a:t>
            </a:r>
            <a:r>
              <a:rPr lang="en-US" altLang="ja-JP" sz="5400" b="1" dirty="0"/>
              <a:t>emission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1882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15E19-CF54-0154-0B46-3C3AFA5B1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AA1B5-4ED5-3E30-1ECC-198721A35ADC}"/>
              </a:ext>
            </a:extLst>
          </p:cNvPr>
          <p:cNvSpPr txBox="1"/>
          <p:nvPr/>
        </p:nvSpPr>
        <p:spPr>
          <a:xfrm>
            <a:off x="450591" y="753896"/>
            <a:ext cx="11131809" cy="4893647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Hamiltonian:</a:t>
            </a:r>
          </a:p>
          <a:p>
            <a:endParaRPr lang="en-US" altLang="ja-JP" sz="2400" dirty="0">
              <a:cs typeface="Times New Roman" panose="02020603050405020304" pitchFamily="18" charset="0"/>
            </a:endParaRPr>
          </a:p>
          <a:p>
            <a:endParaRPr lang="en-US" altLang="ja-JP" sz="2400" dirty="0">
              <a:cs typeface="Times New Roman" panose="02020603050405020304" pitchFamily="18" charset="0"/>
            </a:endParaRPr>
          </a:p>
          <a:p>
            <a:r>
              <a:rPr lang="en-US" altLang="ja-JP" sz="2400" dirty="0">
                <a:cs typeface="Times New Roman" panose="02020603050405020304" pitchFamily="18" charset="0"/>
              </a:rPr>
              <a:t>Core-nucleon potential V(r) </a:t>
            </a:r>
            <a:r>
              <a:rPr lang="en-US" altLang="ja-JP" sz="2400" dirty="0">
                <a:cs typeface="Times New Roman" panose="02020603050405020304" pitchFamily="18" charset="0"/>
                <a:sym typeface="Wingdings" panose="05000000000000000000" pitchFamily="2" charset="2"/>
              </a:rPr>
              <a:t>= Woods-Saxon + Coulomb adjusted to</a:t>
            </a:r>
            <a:r>
              <a:rPr lang="en-US" altLang="ja-JP" sz="2400" dirty="0">
                <a:cs typeface="Times New Roman" panose="02020603050405020304" pitchFamily="18" charset="0"/>
              </a:rPr>
              <a:t> reproduce the energy levels of the core-nucleon subsystem.</a:t>
            </a:r>
          </a:p>
          <a:p>
            <a:endParaRPr lang="en-US" altLang="ja-JP" sz="2400" dirty="0">
              <a:cs typeface="Times New Roman" panose="02020603050405020304" pitchFamily="18" charset="0"/>
            </a:endParaRPr>
          </a:p>
          <a:p>
            <a:endParaRPr lang="en-US" altLang="ja-JP" sz="2400" dirty="0">
              <a:cs typeface="Times New Roman" panose="02020603050405020304" pitchFamily="18" charset="0"/>
            </a:endParaRPr>
          </a:p>
          <a:p>
            <a:r>
              <a:rPr lang="en-US" altLang="ja-JP" sz="2400" dirty="0">
                <a:cs typeface="Times New Roman" panose="02020603050405020304" pitchFamily="18" charset="0"/>
              </a:rPr>
              <a:t>Proton-proton potential:</a:t>
            </a:r>
          </a:p>
          <a:p>
            <a:r>
              <a:rPr lang="en-US" altLang="ja-JP" sz="2400" dirty="0">
                <a:cs typeface="Times New Roman" panose="02020603050405020304" pitchFamily="18" charset="0"/>
              </a:rPr>
              <a:t>Vacuum term reproduces the pp scattering in vacuum.</a:t>
            </a:r>
            <a:br>
              <a:rPr lang="en-US" altLang="ja-JP" sz="2400" dirty="0">
                <a:cs typeface="Times New Roman" panose="02020603050405020304" pitchFamily="18" charset="0"/>
              </a:rPr>
            </a:br>
            <a:br>
              <a:rPr lang="en-US" altLang="ja-JP" sz="2400" dirty="0">
                <a:cs typeface="Times New Roman" panose="02020603050405020304" pitchFamily="18" charset="0"/>
              </a:rPr>
            </a:br>
            <a:endParaRPr lang="en-US" altLang="ja-JP" sz="2400" dirty="0">
              <a:cs typeface="Times New Roman" panose="02020603050405020304" pitchFamily="18" charset="0"/>
            </a:endParaRPr>
          </a:p>
          <a:p>
            <a:endParaRPr lang="en-US" altLang="ja-JP" sz="2400" dirty="0">
              <a:cs typeface="Times New Roman" panose="02020603050405020304" pitchFamily="18" charset="0"/>
            </a:endParaRPr>
          </a:p>
          <a:p>
            <a:r>
              <a:rPr lang="en-US" altLang="ja-JP" sz="2400" dirty="0">
                <a:cs typeface="Times New Roman" panose="02020603050405020304" pitchFamily="18" charset="0"/>
              </a:rPr>
              <a:t>Additional term = density-dependent contact force to reproduce Q</a:t>
            </a:r>
            <a:r>
              <a:rPr lang="en-US" altLang="ja-JP" sz="2400" baseline="-25000" dirty="0">
                <a:cs typeface="Times New Roman" panose="02020603050405020304" pitchFamily="18" charset="0"/>
              </a:rPr>
              <a:t>2p</a:t>
            </a:r>
            <a:r>
              <a:rPr lang="en-US" altLang="ja-JP" sz="2400" dirty="0"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AC1B5C-4600-FEDC-4FA3-B222069B5E88}"/>
              </a:ext>
            </a:extLst>
          </p:cNvPr>
          <p:cNvSpPr txBox="1"/>
          <p:nvPr/>
        </p:nvSpPr>
        <p:spPr>
          <a:xfrm>
            <a:off x="0" y="-3653"/>
            <a:ext cx="5616082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Potentials used in this three-body model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586640B-09B7-E8DC-ACCA-0AAA2D51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552775-0325-3289-DFEF-9EC6F885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10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2C02A59-A756-6621-CDCB-EFFF99D05949}"/>
              </a:ext>
            </a:extLst>
          </p:cNvPr>
          <p:cNvGrpSpPr/>
          <p:nvPr/>
        </p:nvGrpSpPr>
        <p:grpSpPr>
          <a:xfrm>
            <a:off x="10159007" y="3812024"/>
            <a:ext cx="1693039" cy="1675496"/>
            <a:chOff x="7241106" y="156200"/>
            <a:chExt cx="1693039" cy="1675496"/>
          </a:xfrm>
        </p:grpSpPr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B8A1207E-A80E-B444-CFE4-27C5E9C89771}"/>
                </a:ext>
              </a:extLst>
            </p:cNvPr>
            <p:cNvSpPr/>
            <p:nvPr/>
          </p:nvSpPr>
          <p:spPr>
            <a:xfrm>
              <a:off x="7241106" y="784461"/>
              <a:ext cx="711200" cy="690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7693F583-FF9B-8691-CFDB-DC8D1E303E80}"/>
                </a:ext>
              </a:extLst>
            </p:cNvPr>
            <p:cNvSpPr/>
            <p:nvPr/>
          </p:nvSpPr>
          <p:spPr>
            <a:xfrm>
              <a:off x="8307981" y="357234"/>
              <a:ext cx="223520" cy="2235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FD455E54-3822-9A08-D9D7-7624AD48029B}"/>
                </a:ext>
              </a:extLst>
            </p:cNvPr>
            <p:cNvSpPr/>
            <p:nvPr/>
          </p:nvSpPr>
          <p:spPr>
            <a:xfrm>
              <a:off x="8531501" y="1054178"/>
              <a:ext cx="223520" cy="2235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797D00F6-7020-281B-F472-701D352FADC9}"/>
                </a:ext>
              </a:extLst>
            </p:cNvPr>
            <p:cNvCxnSpPr>
              <a:endCxn id="21" idx="3"/>
            </p:cNvCxnSpPr>
            <p:nvPr/>
          </p:nvCxnSpPr>
          <p:spPr>
            <a:xfrm flipV="1">
              <a:off x="7610885" y="548020"/>
              <a:ext cx="729830" cy="5818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DD1FBF10-EFBF-206A-9381-8CC7A83E1B79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7600675" y="1157916"/>
              <a:ext cx="930826" cy="80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B553CE6-D819-3A5B-B3F5-A42B21895DDF}"/>
                </a:ext>
              </a:extLst>
            </p:cNvPr>
            <p:cNvCxnSpPr>
              <a:stCxn id="21" idx="5"/>
              <a:endCxn id="23" idx="0"/>
            </p:cNvCxnSpPr>
            <p:nvPr/>
          </p:nvCxnSpPr>
          <p:spPr>
            <a:xfrm>
              <a:off x="8498767" y="548020"/>
              <a:ext cx="144494" cy="50615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171933D-57FA-CF2C-7EA0-355D37620B8B}"/>
                    </a:ext>
                  </a:extLst>
                </p:cNvPr>
                <p:cNvSpPr txBox="1"/>
                <p:nvPr/>
              </p:nvSpPr>
              <p:spPr>
                <a:xfrm>
                  <a:off x="8446319" y="1277698"/>
                  <a:ext cx="487826" cy="55399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171933D-57FA-CF2C-7EA0-355D37620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319" y="1277698"/>
                  <a:ext cx="48782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3C7ADE-A863-92A6-7184-74FC5E5D3C72}"/>
                    </a:ext>
                  </a:extLst>
                </p:cNvPr>
                <p:cNvSpPr txBox="1"/>
                <p:nvPr/>
              </p:nvSpPr>
              <p:spPr>
                <a:xfrm>
                  <a:off x="7616632" y="156200"/>
                  <a:ext cx="477117" cy="55399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3C7ADE-A863-92A6-7184-74FC5E5D3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632" y="156200"/>
                  <a:ext cx="477117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18531258-70C1-A283-482B-F1B2D9885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225" y="830394"/>
            <a:ext cx="3533775" cy="952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D571061-7196-DE71-8789-74F258567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744" y="721652"/>
            <a:ext cx="3914775" cy="10001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92E3034-D4CB-F11A-5C64-EF62FAC95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513" y="3438131"/>
            <a:ext cx="4313294" cy="2743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0CB200-7EBB-CEF8-FEC9-8EFFFB61A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91" y="4097980"/>
            <a:ext cx="3589331" cy="66299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A14AFA-8063-5C33-6F5E-3728696284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09" y="4119666"/>
            <a:ext cx="4252328" cy="9449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AC230C6-8F4C-F618-D360-C7A89F2146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891" y="5623666"/>
            <a:ext cx="4275190" cy="40389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6AB6F3E-2189-2CB9-3FCB-5785F8061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2160" y="5683145"/>
            <a:ext cx="541066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E442F-DD11-06EE-08D8-2DA86556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EBD184A-0E86-AA75-8778-08CAF75E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76" y="4981526"/>
            <a:ext cx="4358143" cy="104680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1A1B7C-E100-82FE-DEF0-D7A0B1C81978}"/>
              </a:ext>
            </a:extLst>
          </p:cNvPr>
          <p:cNvSpPr txBox="1"/>
          <p:nvPr/>
        </p:nvSpPr>
        <p:spPr>
          <a:xfrm>
            <a:off x="1" y="-544"/>
            <a:ext cx="522675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Initial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setting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of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2p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confined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cs typeface="Times New Roman" panose="02020603050405020304" pitchFamily="18" charset="0"/>
              </a:rPr>
              <a:t>in</a:t>
            </a:r>
            <a:r>
              <a:rPr lang="ja-JP" altLang="en-US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6</a:t>
            </a:r>
            <a:r>
              <a:rPr lang="en-US" altLang="ja-JP" sz="2400" dirty="0">
                <a:cs typeface="Times New Roman" panose="02020603050405020304" pitchFamily="18" charset="0"/>
              </a:rPr>
              <a:t>Be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C25CBB9-43A6-A965-FBFA-DDBEB4C8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A715564-D738-8E0F-7046-64FBE0C7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11</a:t>
            </a:fld>
            <a:endParaRPr lang="en-US" altLang="ja-JP" dirty="0"/>
          </a:p>
        </p:txBody>
      </p:sp>
      <p:pic>
        <p:nvPicPr>
          <p:cNvPr id="17" name="Picture 283">
            <a:extLst>
              <a:ext uri="{FF2B5EF4-FFF2-40B4-BE49-F238E27FC236}">
                <a16:creationId xmlns:a16="http://schemas.microsoft.com/office/drawing/2014/main" id="{8F585667-B4A5-65C7-EF83-680BFDDA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" y="2326155"/>
            <a:ext cx="3832448" cy="2771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796BB26-0C60-BF13-DB92-0CC045E98868}"/>
              </a:ext>
            </a:extLst>
          </p:cNvPr>
          <p:cNvSpPr txBox="1"/>
          <p:nvPr/>
        </p:nvSpPr>
        <p:spPr>
          <a:xfrm>
            <a:off x="375695" y="752967"/>
            <a:ext cx="4729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V</a:t>
            </a:r>
            <a:r>
              <a:rPr lang="en-US" altLang="ja-JP" baseline="-25000" dirty="0"/>
              <a:t>C</a:t>
            </a:r>
            <a:r>
              <a:rPr lang="en-US" altLang="ja-JP" dirty="0"/>
              <a:t>(r) </a:t>
            </a:r>
            <a:r>
              <a:rPr lang="en-US" altLang="ja-JP" dirty="0">
                <a:sym typeface="Wingdings" panose="05000000000000000000" pitchFamily="2" charset="2"/>
              </a:rPr>
              <a:t> 1p-resonance of </a:t>
            </a:r>
            <a:r>
              <a:rPr lang="en-US" altLang="ja-JP" baseline="30000" dirty="0">
                <a:sym typeface="Wingdings" panose="05000000000000000000" pitchFamily="2" charset="2"/>
              </a:rPr>
              <a:t>5</a:t>
            </a:r>
            <a:r>
              <a:rPr lang="en-US" altLang="ja-JP" dirty="0">
                <a:sym typeface="Wingdings" panose="05000000000000000000" pitchFamily="2" charset="2"/>
              </a:rPr>
              <a:t>Li</a:t>
            </a:r>
            <a:endParaRPr lang="en-US" altLang="ja-JP" dirty="0"/>
          </a:p>
          <a:p>
            <a:r>
              <a:rPr lang="en-US" altLang="ja-JP" dirty="0" err="1"/>
              <a:t>v</a:t>
            </a:r>
            <a:r>
              <a:rPr kumimoji="1" lang="en-US" altLang="ja-JP" baseline="-25000" dirty="0" err="1"/>
              <a:t>pp</a:t>
            </a:r>
            <a:r>
              <a:rPr kumimoji="1" lang="en-US" altLang="ja-JP" dirty="0"/>
              <a:t>(r</a:t>
            </a:r>
            <a:r>
              <a:rPr kumimoji="1" lang="en-US" altLang="ja-JP" baseline="-25000" dirty="0"/>
              <a:t>12</a:t>
            </a:r>
            <a:r>
              <a:rPr kumimoji="1" lang="en-US" altLang="ja-JP" dirty="0"/>
              <a:t>) </a:t>
            </a:r>
            <a:r>
              <a:rPr kumimoji="1" lang="en-US" altLang="ja-JP" dirty="0">
                <a:sym typeface="Wingdings" panose="05000000000000000000" pitchFamily="2" charset="2"/>
              </a:rPr>
              <a:t> Vacuum p-p scat. &amp; Q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2p</a:t>
            </a:r>
            <a:r>
              <a:rPr kumimoji="1" lang="en-US" altLang="ja-JP" dirty="0">
                <a:sym typeface="Wingdings" panose="05000000000000000000" pitchFamily="2" charset="2"/>
              </a:rPr>
              <a:t> = 1.37 MeV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dirty="0">
                <a:sym typeface="Wingdings" panose="05000000000000000000" pitchFamily="2" charset="2"/>
              </a:rPr>
              <a:t>For fixing the t=0 state, the </a:t>
            </a:r>
            <a:r>
              <a:rPr lang="en-US" altLang="ja-JP" dirty="0"/>
              <a:t>V</a:t>
            </a:r>
            <a:r>
              <a:rPr lang="en-US" altLang="ja-JP" baseline="-25000" dirty="0"/>
              <a:t>C</a:t>
            </a:r>
            <a:r>
              <a:rPr lang="en-US" altLang="ja-JP" dirty="0"/>
              <a:t>(r) potential is modified (confining method):</a:t>
            </a:r>
            <a:endParaRPr kumimoji="1" lang="ja-JP" alt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F5C0BE5-E342-5AA2-31ED-A14DD92B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613" y="1651955"/>
            <a:ext cx="5391902" cy="2934109"/>
          </a:xfrm>
          <a:prstGeom prst="rect">
            <a:avLst/>
          </a:prstGeom>
        </p:spPr>
      </p:pic>
      <p:sp>
        <p:nvSpPr>
          <p:cNvPr id="32" name="矢印: 右 31">
            <a:extLst>
              <a:ext uri="{FF2B5EF4-FFF2-40B4-BE49-F238E27FC236}">
                <a16:creationId xmlns:a16="http://schemas.microsoft.com/office/drawing/2014/main" id="{ABACBFA6-C8B3-B74D-E48B-BEA61A481BE9}"/>
              </a:ext>
            </a:extLst>
          </p:cNvPr>
          <p:cNvSpPr/>
          <p:nvPr/>
        </p:nvSpPr>
        <p:spPr>
          <a:xfrm>
            <a:off x="4583289" y="2167960"/>
            <a:ext cx="846667" cy="981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03CB06-567E-1A90-3174-7E46B8BE296F}"/>
              </a:ext>
            </a:extLst>
          </p:cNvPr>
          <p:cNvSpPr txBox="1"/>
          <p:nvPr/>
        </p:nvSpPr>
        <p:spPr>
          <a:xfrm>
            <a:off x="5013351" y="4605192"/>
            <a:ext cx="45001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Then the time development is computed:</a:t>
            </a:r>
            <a:endParaRPr kumimoji="1" lang="ja-JP" altLang="en-US" sz="2000" dirty="0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956352F7-C679-D464-E675-37925A5E9952}"/>
              </a:ext>
            </a:extLst>
          </p:cNvPr>
          <p:cNvSpPr/>
          <p:nvPr/>
        </p:nvSpPr>
        <p:spPr>
          <a:xfrm>
            <a:off x="7566030" y="5191691"/>
            <a:ext cx="212894" cy="2746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40C85BA-1B44-C54F-B5EB-8CEAE906B063}"/>
              </a:ext>
            </a:extLst>
          </p:cNvPr>
          <p:cNvGrpSpPr/>
          <p:nvPr/>
        </p:nvGrpSpPr>
        <p:grpSpPr>
          <a:xfrm>
            <a:off x="6125736" y="254877"/>
            <a:ext cx="2124329" cy="1337200"/>
            <a:chOff x="4823404" y="4817650"/>
            <a:chExt cx="2124329" cy="133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F0A7AE63-F580-0836-419A-C048FBB3650A}"/>
                    </a:ext>
                  </a:extLst>
                </p:cNvPr>
                <p:cNvSpPr txBox="1"/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F0A7AE63-F580-0836-419A-C048FBB36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438F768-7635-7AED-D7B9-371EF1137EDB}"/>
                    </a:ext>
                  </a:extLst>
                </p:cNvPr>
                <p:cNvSpPr txBox="1"/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438F768-7635-7AED-D7B9-371EF1137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円/楕円 10">
              <a:extLst>
                <a:ext uri="{FF2B5EF4-FFF2-40B4-BE49-F238E27FC236}">
                  <a16:creationId xmlns:a16="http://schemas.microsoft.com/office/drawing/2014/main" id="{87E3AC57-0B74-91AD-04C9-8B79483148B9}"/>
                </a:ext>
              </a:extLst>
            </p:cNvPr>
            <p:cNvSpPr/>
            <p:nvPr/>
          </p:nvSpPr>
          <p:spPr bwMode="auto">
            <a:xfrm>
              <a:off x="6093695" y="4823538"/>
              <a:ext cx="294400" cy="289468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円/楕円 11">
              <a:extLst>
                <a:ext uri="{FF2B5EF4-FFF2-40B4-BE49-F238E27FC236}">
                  <a16:creationId xmlns:a16="http://schemas.microsoft.com/office/drawing/2014/main" id="{8C8BFCC9-E8D7-4DDE-3083-B63D76B31687}"/>
                </a:ext>
              </a:extLst>
            </p:cNvPr>
            <p:cNvSpPr/>
            <p:nvPr/>
          </p:nvSpPr>
          <p:spPr bwMode="auto">
            <a:xfrm>
              <a:off x="6517057" y="5683321"/>
              <a:ext cx="294400" cy="28775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円/楕円 12">
              <a:extLst>
                <a:ext uri="{FF2B5EF4-FFF2-40B4-BE49-F238E27FC236}">
                  <a16:creationId xmlns:a16="http://schemas.microsoft.com/office/drawing/2014/main" id="{B6B9D5AC-AAA6-217D-3E1C-420F97313337}"/>
                </a:ext>
              </a:extLst>
            </p:cNvPr>
            <p:cNvSpPr/>
            <p:nvPr/>
          </p:nvSpPr>
          <p:spPr bwMode="auto">
            <a:xfrm>
              <a:off x="4823404" y="5299114"/>
              <a:ext cx="829560" cy="85573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958EA2D7-F629-EF17-ABF7-B85F5C6B74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03652" y="4980149"/>
              <a:ext cx="1037243" cy="75385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AFAF6E17-C77B-DFD4-9D6E-4DC37FEDE7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2418" y="5734000"/>
              <a:ext cx="1491839" cy="745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BD11C73-0E6C-8526-A5CF-597D6F1FC7A7}"/>
                    </a:ext>
                  </a:extLst>
                </p:cNvPr>
                <p:cNvSpPr txBox="1"/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BD11C73-0E6C-8526-A5CF-597D6F1FC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45BB120-BE97-09C5-FBA9-C7214855E1E4}"/>
              </a:ext>
            </a:extLst>
          </p:cNvPr>
          <p:cNvGrpSpPr/>
          <p:nvPr/>
        </p:nvGrpSpPr>
        <p:grpSpPr>
          <a:xfrm>
            <a:off x="8794581" y="549384"/>
            <a:ext cx="2887335" cy="980745"/>
            <a:chOff x="739630" y="5137533"/>
            <a:chExt cx="2887335" cy="980745"/>
          </a:xfrm>
        </p:grpSpPr>
        <p:sp>
          <p:nvSpPr>
            <p:cNvPr id="42" name="円/楕円 10">
              <a:extLst>
                <a:ext uri="{FF2B5EF4-FFF2-40B4-BE49-F238E27FC236}">
                  <a16:creationId xmlns:a16="http://schemas.microsoft.com/office/drawing/2014/main" id="{99EFFA5D-9E21-4EEB-93CD-49274F244E4F}"/>
                </a:ext>
              </a:extLst>
            </p:cNvPr>
            <p:cNvSpPr/>
            <p:nvPr/>
          </p:nvSpPr>
          <p:spPr>
            <a:xfrm>
              <a:off x="739630" y="5316492"/>
              <a:ext cx="836999" cy="782390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3" name="円/楕円 11">
              <a:extLst>
                <a:ext uri="{FF2B5EF4-FFF2-40B4-BE49-F238E27FC236}">
                  <a16:creationId xmlns:a16="http://schemas.microsoft.com/office/drawing/2014/main" id="{025B0E02-95AA-845E-1609-432C517AD89E}"/>
                </a:ext>
              </a:extLst>
            </p:cNvPr>
            <p:cNvSpPr/>
            <p:nvPr/>
          </p:nvSpPr>
          <p:spPr>
            <a:xfrm>
              <a:off x="2658371" y="5306794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4" name="円/楕円 12">
              <a:extLst>
                <a:ext uri="{FF2B5EF4-FFF2-40B4-BE49-F238E27FC236}">
                  <a16:creationId xmlns:a16="http://schemas.microsoft.com/office/drawing/2014/main" id="{FB673438-AC30-8A05-E6C5-FC674483E489}"/>
                </a:ext>
              </a:extLst>
            </p:cNvPr>
            <p:cNvSpPr/>
            <p:nvPr/>
          </p:nvSpPr>
          <p:spPr>
            <a:xfrm>
              <a:off x="2658371" y="5892556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5F514FD-CCC4-E5A0-5BF6-834F15B4E2EC}"/>
                </a:ext>
              </a:extLst>
            </p:cNvPr>
            <p:cNvCxnSpPr>
              <a:stCxn id="43" idx="4"/>
              <a:endCxn id="44" idx="0"/>
            </p:cNvCxnSpPr>
            <p:nvPr/>
          </p:nvCxnSpPr>
          <p:spPr>
            <a:xfrm>
              <a:off x="2766383" y="5532516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AA17ABA6-F806-BA79-81F0-A6CF763EA4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8129" y="5707687"/>
              <a:ext cx="1597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302295A2-44E1-7E0A-69D3-B015F7986334}"/>
                    </a:ext>
                  </a:extLst>
                </p:cNvPr>
                <p:cNvSpPr txBox="1"/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302295A2-44E1-7E0A-69D3-B015F7986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CBF61697-EDE2-2437-8D82-F71F7F998223}"/>
                    </a:ext>
                  </a:extLst>
                </p:cNvPr>
                <p:cNvSpPr txBox="1"/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CBF61697-EDE2-2437-8D82-F71F7F998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D9DE18C0-EDAC-1F43-EED0-5C1FDEA28D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529" y="5125863"/>
            <a:ext cx="2198689" cy="5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A30CFFC0-7AF9-3616-2467-A50F36D2C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3" y="1489533"/>
            <a:ext cx="3668527" cy="314445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0" y="-544"/>
            <a:ext cx="624089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Time-dependent calculations for 2p emission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12</a:t>
            </a:fld>
            <a:endParaRPr lang="en-US" altLang="ja-JP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4F723B4-D0C2-D049-4D09-12429BD6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40" y="1021300"/>
            <a:ext cx="3048000" cy="46672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F390848-8733-F726-4138-98C292F9A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047" y="1059504"/>
            <a:ext cx="3448050" cy="723900"/>
          </a:xfrm>
          <a:prstGeom prst="rect">
            <a:avLst/>
          </a:prstGeom>
        </p:spPr>
      </p:pic>
      <p:pic>
        <p:nvPicPr>
          <p:cNvPr id="10" name="図 9" descr="グラフ, ヒストグラム&#10;&#10;自動的に生成された説明">
            <a:extLst>
              <a:ext uri="{FF2B5EF4-FFF2-40B4-BE49-F238E27FC236}">
                <a16:creationId xmlns:a16="http://schemas.microsoft.com/office/drawing/2014/main" id="{F9BD1314-E179-FDB2-5B83-A2878338A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13" y="2065428"/>
            <a:ext cx="3668527" cy="3144452"/>
          </a:xfrm>
          <a:prstGeom prst="rect">
            <a:avLst/>
          </a:prstGeom>
        </p:spPr>
      </p:pic>
      <p:pic>
        <p:nvPicPr>
          <p:cNvPr id="14" name="図 13" descr="グラフ, 等高線グラフ&#10;&#10;自動的に生成された説明">
            <a:extLst>
              <a:ext uri="{FF2B5EF4-FFF2-40B4-BE49-F238E27FC236}">
                <a16:creationId xmlns:a16="http://schemas.microsoft.com/office/drawing/2014/main" id="{8BC797E8-E119-D0F2-7367-899F64DD8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81" y="1491148"/>
            <a:ext cx="3668527" cy="31444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9DAF91-B4E6-B705-59BE-4D52051EA331}"/>
              </a:ext>
            </a:extLst>
          </p:cNvPr>
          <p:cNvSpPr/>
          <p:nvPr/>
        </p:nvSpPr>
        <p:spPr>
          <a:xfrm>
            <a:off x="300015" y="632817"/>
            <a:ext cx="10368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Two protons are confined at t=0 around the core </a:t>
            </a:r>
            <a:r>
              <a:rPr lang="ja-JP" altLang="en-US" sz="1600" dirty="0"/>
              <a:t>→ </a:t>
            </a:r>
            <a:r>
              <a:rPr lang="en-US" altLang="ja-JP" sz="1600" dirty="0"/>
              <a:t>This decaying state represents the out-going state = 2p emission.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D59C99D-489F-2C8B-3FA2-F33C8FD42632}"/>
              </a:ext>
            </a:extLst>
          </p:cNvPr>
          <p:cNvSpPr txBox="1"/>
          <p:nvPr/>
        </p:nvSpPr>
        <p:spPr>
          <a:xfrm>
            <a:off x="8194855" y="5208457"/>
            <a:ext cx="350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/>
              <a:t>θ</a:t>
            </a:r>
            <a:r>
              <a:rPr kumimoji="1" lang="en-US" altLang="ja-JP" sz="2000" baseline="-25000" dirty="0"/>
              <a:t>12</a:t>
            </a:r>
            <a:r>
              <a:rPr kumimoji="1" lang="en-US" altLang="ja-JP" sz="2000" dirty="0"/>
              <a:t> = opening angle between 2p</a:t>
            </a: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9EC9DC-93BD-36EC-A9CE-1991EA1BF580}"/>
              </a:ext>
            </a:extLst>
          </p:cNvPr>
          <p:cNvSpPr txBox="1"/>
          <p:nvPr/>
        </p:nvSpPr>
        <p:spPr>
          <a:xfrm>
            <a:off x="6502021" y="102440"/>
            <a:ext cx="5625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dirty="0"/>
              <a:t>Example of </a:t>
            </a:r>
            <a:r>
              <a:rPr lang="en-US" altLang="ja-JP" sz="1600" baseline="30000" dirty="0"/>
              <a:t>6</a:t>
            </a:r>
            <a:r>
              <a:rPr lang="en-US" altLang="ja-JP" sz="1600" dirty="0"/>
              <a:t>Be </a:t>
            </a:r>
            <a:r>
              <a:rPr lang="en-US" altLang="ja-JP" sz="1600" dirty="0">
                <a:sym typeface="Wingdings" panose="05000000000000000000" pitchFamily="2" charset="2"/>
              </a:rPr>
              <a:t> </a:t>
            </a:r>
            <a:r>
              <a:rPr lang="en-US" altLang="ja-JP" sz="1600" baseline="30000" dirty="0">
                <a:sym typeface="Wingdings" panose="05000000000000000000" pitchFamily="2" charset="2"/>
              </a:rPr>
              <a:t>4</a:t>
            </a:r>
            <a:r>
              <a:rPr lang="en-US" altLang="ja-JP" sz="1600" dirty="0">
                <a:sym typeface="Wingdings" panose="05000000000000000000" pitchFamily="2" charset="2"/>
              </a:rPr>
              <a:t>He + 2p: TO, arXiv:2407.11136 (under review)</a:t>
            </a:r>
            <a:endParaRPr kumimoji="1" lang="ja-JP" altLang="en-US" sz="1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A0FD2B-63D7-3B86-8E3C-7BD638F29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62" y="936273"/>
            <a:ext cx="2479177" cy="676139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E4F62A-C210-A2D0-7082-0C2DCFF64B7E}"/>
              </a:ext>
            </a:extLst>
          </p:cNvPr>
          <p:cNvGrpSpPr/>
          <p:nvPr/>
        </p:nvGrpSpPr>
        <p:grpSpPr>
          <a:xfrm>
            <a:off x="808456" y="4950719"/>
            <a:ext cx="2887335" cy="980745"/>
            <a:chOff x="739630" y="5137533"/>
            <a:chExt cx="2887335" cy="980745"/>
          </a:xfrm>
        </p:grpSpPr>
        <p:sp>
          <p:nvSpPr>
            <p:cNvPr id="19" name="円/楕円 10">
              <a:extLst>
                <a:ext uri="{FF2B5EF4-FFF2-40B4-BE49-F238E27FC236}">
                  <a16:creationId xmlns:a16="http://schemas.microsoft.com/office/drawing/2014/main" id="{C06B33F8-715D-691C-BFC5-F061CD18E802}"/>
                </a:ext>
              </a:extLst>
            </p:cNvPr>
            <p:cNvSpPr/>
            <p:nvPr/>
          </p:nvSpPr>
          <p:spPr>
            <a:xfrm>
              <a:off x="739630" y="5316492"/>
              <a:ext cx="836999" cy="782390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/楕円 11">
              <a:extLst>
                <a:ext uri="{FF2B5EF4-FFF2-40B4-BE49-F238E27FC236}">
                  <a16:creationId xmlns:a16="http://schemas.microsoft.com/office/drawing/2014/main" id="{FE917E87-EDB4-86CE-DCE1-9AB52E1E18F9}"/>
                </a:ext>
              </a:extLst>
            </p:cNvPr>
            <p:cNvSpPr/>
            <p:nvPr/>
          </p:nvSpPr>
          <p:spPr>
            <a:xfrm>
              <a:off x="2658371" y="5306794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/楕円 12">
              <a:extLst>
                <a:ext uri="{FF2B5EF4-FFF2-40B4-BE49-F238E27FC236}">
                  <a16:creationId xmlns:a16="http://schemas.microsoft.com/office/drawing/2014/main" id="{4A915871-9873-8480-3F71-1DEEE32B2747}"/>
                </a:ext>
              </a:extLst>
            </p:cNvPr>
            <p:cNvSpPr/>
            <p:nvPr/>
          </p:nvSpPr>
          <p:spPr>
            <a:xfrm>
              <a:off x="2658371" y="5892556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2EE4D8B-CCFB-22D0-98FA-6BE34E3BB225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>
              <a:off x="2766383" y="5532516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618A5ED-B9CB-0209-7A3C-F8BA6A95B22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129" y="5707687"/>
              <a:ext cx="1597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F6999A77-3BEA-0E9F-1BF1-7DE48FF70D96}"/>
                    </a:ext>
                  </a:extLst>
                </p:cNvPr>
                <p:cNvSpPr txBox="1"/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F6999A77-3BEA-0E9F-1BF1-7DE48FF70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3485C812-1DB8-E735-4924-834EC4C08EE4}"/>
                    </a:ext>
                  </a:extLst>
                </p:cNvPr>
                <p:cNvSpPr txBox="1"/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3485C812-1DB8-E735-4924-834EC4C08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65F06D5-EC89-6292-AC8E-242D2C6536DA}"/>
              </a:ext>
            </a:extLst>
          </p:cNvPr>
          <p:cNvGrpSpPr/>
          <p:nvPr/>
        </p:nvGrpSpPr>
        <p:grpSpPr>
          <a:xfrm>
            <a:off x="4823404" y="4817650"/>
            <a:ext cx="2124329" cy="1337200"/>
            <a:chOff x="4823404" y="4817650"/>
            <a:chExt cx="2124329" cy="133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D59D526A-2D16-8FE2-1DAA-BAEBB4484BE4}"/>
                    </a:ext>
                  </a:extLst>
                </p:cNvPr>
                <p:cNvSpPr txBox="1"/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D59D526A-2D16-8FE2-1DAA-BAEBB4484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54AB06-7BC7-2072-3CE6-93DC4D0F02BB}"/>
                    </a:ext>
                  </a:extLst>
                </p:cNvPr>
                <p:cNvSpPr txBox="1"/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54AB06-7BC7-2072-3CE6-93DC4D0F0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円/楕円 10">
              <a:extLst>
                <a:ext uri="{FF2B5EF4-FFF2-40B4-BE49-F238E27FC236}">
                  <a16:creationId xmlns:a16="http://schemas.microsoft.com/office/drawing/2014/main" id="{4FE37FAB-4215-C17B-76AD-98B5656C3A19}"/>
                </a:ext>
              </a:extLst>
            </p:cNvPr>
            <p:cNvSpPr/>
            <p:nvPr/>
          </p:nvSpPr>
          <p:spPr bwMode="auto">
            <a:xfrm>
              <a:off x="6093695" y="4823538"/>
              <a:ext cx="294400" cy="289468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円/楕円 11">
              <a:extLst>
                <a:ext uri="{FF2B5EF4-FFF2-40B4-BE49-F238E27FC236}">
                  <a16:creationId xmlns:a16="http://schemas.microsoft.com/office/drawing/2014/main" id="{B2253D24-3748-64B9-9D77-B710AD4DFD11}"/>
                </a:ext>
              </a:extLst>
            </p:cNvPr>
            <p:cNvSpPr/>
            <p:nvPr/>
          </p:nvSpPr>
          <p:spPr bwMode="auto">
            <a:xfrm>
              <a:off x="6517057" y="5683321"/>
              <a:ext cx="294400" cy="28775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円/楕円 12">
              <a:extLst>
                <a:ext uri="{FF2B5EF4-FFF2-40B4-BE49-F238E27FC236}">
                  <a16:creationId xmlns:a16="http://schemas.microsoft.com/office/drawing/2014/main" id="{479D6234-199D-BF16-76F2-30DCBD9309C9}"/>
                </a:ext>
              </a:extLst>
            </p:cNvPr>
            <p:cNvSpPr/>
            <p:nvPr/>
          </p:nvSpPr>
          <p:spPr bwMode="auto">
            <a:xfrm>
              <a:off x="4823404" y="5299114"/>
              <a:ext cx="829560" cy="85573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E02979C6-A2E3-97C4-CCEB-17E46D67BC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03652" y="4980149"/>
              <a:ext cx="1037243" cy="75385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7644AF71-5626-4EBD-0C0C-9663133642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2418" y="5734000"/>
              <a:ext cx="1491839" cy="745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E0EE0F44-B35E-7AFB-2B0D-915CB7A57C5B}"/>
                    </a:ext>
                  </a:extLst>
                </p:cNvPr>
                <p:cNvSpPr txBox="1"/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E0EE0F44-B35E-7AFB-2B0D-915CB7A57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226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13</a:t>
            </a:fld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1C8CD3C-14F3-7122-1785-7D4750D9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2" y="593237"/>
            <a:ext cx="3945936" cy="45689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0BCB959-8204-EDBF-6494-D13E7DB96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66" y="2943536"/>
            <a:ext cx="4982270" cy="88594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918149A-C0C4-893C-872B-726CDA016A91}"/>
              </a:ext>
            </a:extLst>
          </p:cNvPr>
          <p:cNvGrpSpPr/>
          <p:nvPr/>
        </p:nvGrpSpPr>
        <p:grpSpPr>
          <a:xfrm>
            <a:off x="4579738" y="661509"/>
            <a:ext cx="5192604" cy="1712393"/>
            <a:chOff x="4787882" y="776379"/>
            <a:chExt cx="5192604" cy="1712393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46FF6CA-9C3C-7B2A-F287-11EC378FD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7882" y="776379"/>
              <a:ext cx="4953691" cy="885949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585601D-4E5B-05D2-65C9-976D7A4E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0584" y="1679034"/>
              <a:ext cx="5029902" cy="809738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1F700A-82DB-2049-E359-AA5E77616722}"/>
              </a:ext>
            </a:extLst>
          </p:cNvPr>
          <p:cNvSpPr txBox="1"/>
          <p:nvPr/>
        </p:nvSpPr>
        <p:spPr>
          <a:xfrm>
            <a:off x="0" y="-544"/>
            <a:ext cx="624089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Time-dependent calculations for 2p emission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1FBE1CD-F189-5924-EA27-389C814E5781}"/>
              </a:ext>
            </a:extLst>
          </p:cNvPr>
          <p:cNvGrpSpPr/>
          <p:nvPr/>
        </p:nvGrpSpPr>
        <p:grpSpPr>
          <a:xfrm>
            <a:off x="4816331" y="3922385"/>
            <a:ext cx="7033763" cy="1191462"/>
            <a:chOff x="4950584" y="4638245"/>
            <a:chExt cx="7033763" cy="119146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86FF041-0713-A87C-D1E6-BB4CA3DA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7789" y="4638245"/>
              <a:ext cx="2107116" cy="31188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61FC1BF-33C0-7597-2A46-50FFA8E9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56501" y="4969680"/>
              <a:ext cx="3427846" cy="748333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6B01343-4D71-BF94-1CF6-6F346383E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50584" y="4965504"/>
              <a:ext cx="3442330" cy="864203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BAA171-6B21-BCF9-2794-CD67FC14A7BF}"/>
              </a:ext>
            </a:extLst>
          </p:cNvPr>
          <p:cNvSpPr txBox="1"/>
          <p:nvPr/>
        </p:nvSpPr>
        <p:spPr>
          <a:xfrm>
            <a:off x="6502021" y="102440"/>
            <a:ext cx="5625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dirty="0"/>
              <a:t>Example of </a:t>
            </a:r>
            <a:r>
              <a:rPr lang="en-US" altLang="ja-JP" sz="1600" baseline="30000" dirty="0"/>
              <a:t>6</a:t>
            </a:r>
            <a:r>
              <a:rPr lang="en-US" altLang="ja-JP" sz="1600" dirty="0"/>
              <a:t>Be </a:t>
            </a:r>
            <a:r>
              <a:rPr lang="en-US" altLang="ja-JP" sz="1600" dirty="0">
                <a:sym typeface="Wingdings" panose="05000000000000000000" pitchFamily="2" charset="2"/>
              </a:rPr>
              <a:t> </a:t>
            </a:r>
            <a:r>
              <a:rPr lang="en-US" altLang="ja-JP" sz="1600" baseline="30000" dirty="0">
                <a:sym typeface="Wingdings" panose="05000000000000000000" pitchFamily="2" charset="2"/>
              </a:rPr>
              <a:t>4</a:t>
            </a:r>
            <a:r>
              <a:rPr lang="en-US" altLang="ja-JP" sz="1600" dirty="0">
                <a:sym typeface="Wingdings" panose="05000000000000000000" pitchFamily="2" charset="2"/>
              </a:rPr>
              <a:t>He + 2p: TO, arXiv:2407.11136 (under review)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17521E-EE4D-107A-23DA-08D3D8A196BB}"/>
              </a:ext>
            </a:extLst>
          </p:cNvPr>
          <p:cNvSpPr txBox="1"/>
          <p:nvPr/>
        </p:nvSpPr>
        <p:spPr>
          <a:xfrm>
            <a:off x="5638800" y="5314475"/>
            <a:ext cx="6396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 A spin </a:t>
            </a:r>
            <a:r>
              <a:rPr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correlation</a:t>
            </a:r>
            <a: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 beyond the LHV-theory limit is predicted.</a:t>
            </a:r>
            <a:b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 This correlation is sensitive to the 2p interaction.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5F3D5-D54F-3D5D-52F0-494A0405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A7FD62F-5CD9-4AC7-4685-CCABAE5DFA07}"/>
              </a:ext>
            </a:extLst>
          </p:cNvPr>
          <p:cNvSpPr txBox="1"/>
          <p:nvPr/>
        </p:nvSpPr>
        <p:spPr>
          <a:xfrm>
            <a:off x="0" y="-544"/>
            <a:ext cx="244792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16</a:t>
            </a:r>
            <a:r>
              <a:rPr lang="en-US" altLang="ja-JP" sz="2400" dirty="0">
                <a:cs typeface="Times New Roman" panose="02020603050405020304" pitchFamily="18" charset="0"/>
              </a:rPr>
              <a:t>Ne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14</a:t>
            </a:r>
            <a:r>
              <a:rPr lang="en-US" altLang="ja-JP" sz="2400" dirty="0">
                <a:cs typeface="Times New Roman" panose="02020603050405020304" pitchFamily="18" charset="0"/>
              </a:rPr>
              <a:t>O + 2p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F53A192-9641-9D80-0464-27B95650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D0E4273-4F4D-847E-46A8-3DD024EC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14</a:t>
            </a:fld>
            <a:endParaRPr lang="en-US" altLang="ja-JP" dirty="0"/>
          </a:p>
        </p:txBody>
      </p:sp>
      <p:sp>
        <p:nvSpPr>
          <p:cNvPr id="37" name="コンテンツ プレースホルダ 2">
            <a:extLst>
              <a:ext uri="{FF2B5EF4-FFF2-40B4-BE49-F238E27FC236}">
                <a16:creationId xmlns:a16="http://schemas.microsoft.com/office/drawing/2014/main" id="{516BFD75-C1A0-1DBB-6545-5EC5B7D07AD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10665" y="5712408"/>
            <a:ext cx="10358935" cy="40011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sz="2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If the intermediate s</a:t>
            </a:r>
            <a:r>
              <a:rPr lang="en-US" altLang="ja-JP" sz="2000" baseline="-25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1/2</a:t>
            </a:r>
            <a:r>
              <a:rPr lang="en-US" altLang="ja-JP" sz="2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 resonance in </a:t>
            </a:r>
            <a:r>
              <a:rPr lang="en-US" altLang="ja-JP" sz="2000" baseline="30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15</a:t>
            </a:r>
            <a:r>
              <a:rPr lang="en-US" altLang="ja-JP" sz="2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F exists, the sequential 1p-1p emission can take place.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6AD2295-30C1-C21C-155B-DA019C604C28}"/>
              </a:ext>
            </a:extLst>
          </p:cNvPr>
          <p:cNvGrpSpPr/>
          <p:nvPr/>
        </p:nvGrpSpPr>
        <p:grpSpPr>
          <a:xfrm>
            <a:off x="6429637" y="3392055"/>
            <a:ext cx="4598961" cy="1977458"/>
            <a:chOff x="7371747" y="290105"/>
            <a:chExt cx="4598961" cy="1977458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D707ACD9-8449-C087-EFD8-83058DC67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4456" y="962456"/>
              <a:ext cx="4353533" cy="1305107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F8C55F75-67C0-BAB4-DB43-D296404928F4}"/>
                </a:ext>
              </a:extLst>
            </p:cNvPr>
            <p:cNvSpPr txBox="1"/>
            <p:nvPr/>
          </p:nvSpPr>
          <p:spPr>
            <a:xfrm>
              <a:off x="7371747" y="290105"/>
              <a:ext cx="459896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Core-proton potential is adjusted to reproduce these 1p-energy and width.</a:t>
              </a:r>
              <a:endParaRPr kumimoji="1" lang="ja-JP" altLang="en-US" sz="2000" dirty="0"/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28CDC8CA-FD4A-4465-9C06-1B2143584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29" y="591509"/>
            <a:ext cx="5258534" cy="3696216"/>
          </a:xfrm>
          <a:prstGeom prst="rect">
            <a:avLst/>
          </a:prstGeom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148A786-8377-BF1F-D4B4-EEF5BB2C5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618" y="132682"/>
            <a:ext cx="5663553" cy="3162077"/>
          </a:xfrm>
          <a:prstGeom prst="rect">
            <a:avLst/>
          </a:prstGeom>
          <a:ln w="25400">
            <a:noFill/>
          </a:ln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A167089-DF85-769E-3439-16861E89CDB1}"/>
              </a:ext>
            </a:extLst>
          </p:cNvPr>
          <p:cNvSpPr/>
          <p:nvPr/>
        </p:nvSpPr>
        <p:spPr>
          <a:xfrm rot="1921634">
            <a:off x="1410524" y="2536043"/>
            <a:ext cx="3029527" cy="726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1F4684D-9D0F-5365-0C93-5EF09174C7EA}"/>
              </a:ext>
            </a:extLst>
          </p:cNvPr>
          <p:cNvCxnSpPr>
            <a:cxnSpLocks/>
            <a:stCxn id="10" idx="5"/>
            <a:endCxn id="37" idx="0"/>
          </p:cNvCxnSpPr>
          <p:nvPr/>
        </p:nvCxnSpPr>
        <p:spPr>
          <a:xfrm>
            <a:off x="3697108" y="3685240"/>
            <a:ext cx="1893025" cy="20271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7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D93B-29EB-09CA-02B3-0AE8A3D4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E3B36A9-8266-ED3D-E80D-ED2E6769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52868A-8215-7783-D20F-64CAE375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15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EB30AC-4AA4-0E14-284E-6A8ABB9143AF}"/>
              </a:ext>
            </a:extLst>
          </p:cNvPr>
          <p:cNvSpPr txBox="1"/>
          <p:nvPr/>
        </p:nvSpPr>
        <p:spPr>
          <a:xfrm>
            <a:off x="6566675" y="102440"/>
            <a:ext cx="53253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/>
              <a:t>Preliminary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E43719-AF50-5817-112F-B4671CC4200D}"/>
              </a:ext>
            </a:extLst>
          </p:cNvPr>
          <p:cNvSpPr txBox="1"/>
          <p:nvPr/>
        </p:nvSpPr>
        <p:spPr>
          <a:xfrm>
            <a:off x="-1" y="-544"/>
            <a:ext cx="4553527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16</a:t>
            </a:r>
            <a:r>
              <a:rPr lang="en-US" altLang="ja-JP" sz="2400" dirty="0">
                <a:cs typeface="Times New Roman" panose="02020603050405020304" pitchFamily="18" charset="0"/>
              </a:rPr>
              <a:t>Ne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14</a:t>
            </a:r>
            <a:r>
              <a:rPr lang="en-US" altLang="ja-JP" sz="2400" dirty="0">
                <a:cs typeface="Times New Roman" panose="02020603050405020304" pitchFamily="18" charset="0"/>
              </a:rPr>
              <a:t>O + 2p: initial state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C6775E-5133-016C-DC1C-2EE48DD26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402" y="1180956"/>
            <a:ext cx="2802927" cy="45805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AFD869-6744-02E4-838C-B2604217F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173" y="1180956"/>
            <a:ext cx="2699662" cy="47354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21DE5F-3667-E064-9959-AD8255E01534}"/>
              </a:ext>
            </a:extLst>
          </p:cNvPr>
          <p:cNvSpPr txBox="1"/>
          <p:nvPr/>
        </p:nvSpPr>
        <p:spPr>
          <a:xfrm>
            <a:off x="4028402" y="635216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aseline="30000" dirty="0"/>
              <a:t>16</a:t>
            </a:r>
            <a:r>
              <a:rPr kumimoji="1" lang="en-US" altLang="ja-JP" sz="2400" dirty="0"/>
              <a:t>Ne = </a:t>
            </a:r>
            <a:r>
              <a:rPr kumimoji="1" lang="en-US" altLang="ja-JP" sz="2400" baseline="30000" dirty="0"/>
              <a:t>14</a:t>
            </a:r>
            <a:r>
              <a:rPr kumimoji="1" lang="en-US" altLang="ja-JP" sz="2400" dirty="0"/>
              <a:t>O +2p (unbound)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198561-3E9C-5CCA-2CA7-C7D6BB0B54EB}"/>
              </a:ext>
            </a:extLst>
          </p:cNvPr>
          <p:cNvSpPr txBox="1"/>
          <p:nvPr/>
        </p:nvSpPr>
        <p:spPr>
          <a:xfrm>
            <a:off x="8724900" y="635216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aseline="30000" dirty="0"/>
              <a:t>16</a:t>
            </a:r>
            <a:r>
              <a:rPr kumimoji="1" lang="en-US" altLang="ja-JP" sz="2400" dirty="0"/>
              <a:t>C = </a:t>
            </a:r>
            <a:r>
              <a:rPr kumimoji="1" lang="en-US" altLang="ja-JP" sz="2400" baseline="30000" dirty="0"/>
              <a:t>14</a:t>
            </a:r>
            <a:r>
              <a:rPr kumimoji="1" lang="en-US" altLang="ja-JP" sz="2400" dirty="0"/>
              <a:t>C +2n (bound)</a:t>
            </a:r>
            <a:endParaRPr kumimoji="1" lang="ja-JP" altLang="en-US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DD39BE-EAAE-836C-A62C-4A211B1E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0" y="1340233"/>
            <a:ext cx="2688835" cy="310837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44CE0E-CB1D-A2F8-62D4-E587D6F07D90}"/>
              </a:ext>
            </a:extLst>
          </p:cNvPr>
          <p:cNvSpPr txBox="1"/>
          <p:nvPr/>
        </p:nvSpPr>
        <p:spPr>
          <a:xfrm>
            <a:off x="217170" y="57980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Initial 2p state is fixed with the confining potential.</a:t>
            </a:r>
          </a:p>
        </p:txBody>
      </p:sp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6916F7C3-FFB3-BC8F-1E3A-AD4CDE79918D}"/>
              </a:ext>
            </a:extLst>
          </p:cNvPr>
          <p:cNvSpPr/>
          <p:nvPr/>
        </p:nvSpPr>
        <p:spPr>
          <a:xfrm>
            <a:off x="7223426" y="1686855"/>
            <a:ext cx="1318650" cy="85666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00FF90A-96FE-2B5F-4A9F-752F251D285E}"/>
              </a:ext>
            </a:extLst>
          </p:cNvPr>
          <p:cNvSpPr/>
          <p:nvPr/>
        </p:nvSpPr>
        <p:spPr>
          <a:xfrm>
            <a:off x="1031966" y="1609001"/>
            <a:ext cx="1451608" cy="695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56AE15F-03E1-6C10-91FB-7812B165CBB2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1757770" y="2304376"/>
            <a:ext cx="167788" cy="1071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FB3A280C-A0CC-8BC9-D112-C2DEB4DC5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56" y="4614233"/>
            <a:ext cx="2540615" cy="14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06D9-9CFA-C962-8E9D-8B5CFD60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8620814-95B9-0FFE-6C02-5D4B95BF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" y="1612413"/>
            <a:ext cx="3608779" cy="30932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378277-DAEC-13F2-2056-B7C98C43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69" y="1599105"/>
            <a:ext cx="3608778" cy="309323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7F508E9-91A5-8ED1-C719-221CDBEC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42918A-C0AF-8DA6-6D58-402B10F0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16</a:t>
            </a:fld>
            <a:endParaRPr lang="en-US" altLang="ja-JP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A244C5E-B07C-1C68-EC88-DEEB51CD4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840" y="1021300"/>
            <a:ext cx="3048000" cy="46672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ABE5790B-886A-291E-A4D1-9F69067D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047" y="1059504"/>
            <a:ext cx="3448050" cy="723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C88815-CB97-A52C-259B-6B5AE891A479}"/>
              </a:ext>
            </a:extLst>
          </p:cNvPr>
          <p:cNvSpPr/>
          <p:nvPr/>
        </p:nvSpPr>
        <p:spPr>
          <a:xfrm>
            <a:off x="300015" y="632817"/>
            <a:ext cx="10368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Two protons are confined at t=0 around the core </a:t>
            </a:r>
            <a:r>
              <a:rPr lang="ja-JP" altLang="en-US" sz="1600" dirty="0"/>
              <a:t>→ </a:t>
            </a:r>
            <a:r>
              <a:rPr lang="en-US" altLang="ja-JP" sz="1600" dirty="0"/>
              <a:t>This decaying state represents the out-going state = 2p emission.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7DF8D1C-8EC6-C8A9-443C-0BF21E73B400}"/>
              </a:ext>
            </a:extLst>
          </p:cNvPr>
          <p:cNvSpPr txBox="1"/>
          <p:nvPr/>
        </p:nvSpPr>
        <p:spPr>
          <a:xfrm>
            <a:off x="8194855" y="5208457"/>
            <a:ext cx="350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/>
              <a:t>θ</a:t>
            </a:r>
            <a:r>
              <a:rPr kumimoji="1" lang="en-US" altLang="ja-JP" sz="2000" baseline="-25000" dirty="0"/>
              <a:t>12</a:t>
            </a:r>
            <a:r>
              <a:rPr kumimoji="1" lang="en-US" altLang="ja-JP" sz="2000" dirty="0"/>
              <a:t> = opening angle between 2p</a:t>
            </a: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D22EDA-5746-7E5B-3D72-B045479C9C63}"/>
              </a:ext>
            </a:extLst>
          </p:cNvPr>
          <p:cNvSpPr txBox="1"/>
          <p:nvPr/>
        </p:nvSpPr>
        <p:spPr>
          <a:xfrm>
            <a:off x="6566675" y="102440"/>
            <a:ext cx="53253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/>
              <a:t>Preliminary</a:t>
            </a:r>
            <a:endParaRPr kumimoji="1"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939E43-974A-A977-4590-9FEEDA028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89" y="2026679"/>
            <a:ext cx="3691511" cy="31641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848F20-747C-E022-D3BF-D4D514D1DCF7}"/>
              </a:ext>
            </a:extLst>
          </p:cNvPr>
          <p:cNvSpPr txBox="1"/>
          <p:nvPr/>
        </p:nvSpPr>
        <p:spPr>
          <a:xfrm>
            <a:off x="-1" y="-544"/>
            <a:ext cx="453505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16</a:t>
            </a:r>
            <a:r>
              <a:rPr lang="en-US" altLang="ja-JP" sz="2400" dirty="0">
                <a:cs typeface="Times New Roman" panose="02020603050405020304" pitchFamily="18" charset="0"/>
              </a:rPr>
              <a:t>Ne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14</a:t>
            </a:r>
            <a:r>
              <a:rPr lang="en-US" altLang="ja-JP" sz="2400" dirty="0">
                <a:cs typeface="Times New Roman" panose="02020603050405020304" pitchFamily="18" charset="0"/>
              </a:rPr>
              <a:t>O + 2p: time evolution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400B9E2-6EC0-0572-1EB6-C6D8291B4931}"/>
              </a:ext>
            </a:extLst>
          </p:cNvPr>
          <p:cNvGrpSpPr/>
          <p:nvPr/>
        </p:nvGrpSpPr>
        <p:grpSpPr>
          <a:xfrm>
            <a:off x="759294" y="4970384"/>
            <a:ext cx="2887335" cy="980745"/>
            <a:chOff x="739630" y="5137533"/>
            <a:chExt cx="2887335" cy="980745"/>
          </a:xfrm>
        </p:grpSpPr>
        <p:sp>
          <p:nvSpPr>
            <p:cNvPr id="20" name="円/楕円 10">
              <a:extLst>
                <a:ext uri="{FF2B5EF4-FFF2-40B4-BE49-F238E27FC236}">
                  <a16:creationId xmlns:a16="http://schemas.microsoft.com/office/drawing/2014/main" id="{C5C14973-30AA-6737-B0FE-08DF00A740FA}"/>
                </a:ext>
              </a:extLst>
            </p:cNvPr>
            <p:cNvSpPr/>
            <p:nvPr/>
          </p:nvSpPr>
          <p:spPr>
            <a:xfrm>
              <a:off x="739630" y="5316492"/>
              <a:ext cx="836999" cy="782390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/楕円 11">
              <a:extLst>
                <a:ext uri="{FF2B5EF4-FFF2-40B4-BE49-F238E27FC236}">
                  <a16:creationId xmlns:a16="http://schemas.microsoft.com/office/drawing/2014/main" id="{D81DF795-865C-0B09-D0BA-8D853E588F30}"/>
                </a:ext>
              </a:extLst>
            </p:cNvPr>
            <p:cNvSpPr/>
            <p:nvPr/>
          </p:nvSpPr>
          <p:spPr>
            <a:xfrm>
              <a:off x="2658371" y="5306794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円/楕円 12">
              <a:extLst>
                <a:ext uri="{FF2B5EF4-FFF2-40B4-BE49-F238E27FC236}">
                  <a16:creationId xmlns:a16="http://schemas.microsoft.com/office/drawing/2014/main" id="{1B37AD3D-CFEE-48CE-2CBC-072BE46D0772}"/>
                </a:ext>
              </a:extLst>
            </p:cNvPr>
            <p:cNvSpPr/>
            <p:nvPr/>
          </p:nvSpPr>
          <p:spPr>
            <a:xfrm>
              <a:off x="2658371" y="5892556"/>
              <a:ext cx="216024" cy="22572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A4D0038-24EF-F8D1-4920-F1A05C6ADF98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>
              <a:off x="2766383" y="5532516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FACD160-E58C-67C8-89BD-EB804EE69217}"/>
                </a:ext>
              </a:extLst>
            </p:cNvPr>
            <p:cNvCxnSpPr>
              <a:cxnSpLocks/>
            </p:cNvCxnSpPr>
            <p:nvPr/>
          </p:nvCxnSpPr>
          <p:spPr>
            <a:xfrm>
              <a:off x="1158129" y="5707687"/>
              <a:ext cx="1597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518BDCF-6A15-53A7-8C1A-A23D1AF55CB3}"/>
                    </a:ext>
                  </a:extLst>
                </p:cNvPr>
                <p:cNvSpPr txBox="1"/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518BDCF-6A15-53A7-8C1A-A23D1AF55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833" y="5137533"/>
                  <a:ext cx="874022" cy="4641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F3B2BDF3-1EC5-602C-5090-704EADC7B1D3}"/>
                    </a:ext>
                  </a:extLst>
                </p:cNvPr>
                <p:cNvSpPr txBox="1"/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F3B2BDF3-1EC5-602C-5090-704EADC7B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058" y="5400641"/>
                  <a:ext cx="735907" cy="4641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057484F-B6B6-A657-BE69-C252FB8E5F70}"/>
              </a:ext>
            </a:extLst>
          </p:cNvPr>
          <p:cNvGrpSpPr/>
          <p:nvPr/>
        </p:nvGrpSpPr>
        <p:grpSpPr>
          <a:xfrm>
            <a:off x="4823404" y="4817650"/>
            <a:ext cx="2124329" cy="1337200"/>
            <a:chOff x="4823404" y="4817650"/>
            <a:chExt cx="2124329" cy="133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F7FCD51-128C-35F0-5254-1DBDE98D3513}"/>
                    </a:ext>
                  </a:extLst>
                </p:cNvPr>
                <p:cNvSpPr txBox="1"/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F7FCD51-128C-35F0-5254-1DBDE98D3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106" y="4817650"/>
                  <a:ext cx="42415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1C0C7F36-0EBF-C5AE-3F9D-755C7C3BF2FD}"/>
                    </a:ext>
                  </a:extLst>
                </p:cNvPr>
                <p:cNvSpPr txBox="1"/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1C0C7F36-0EBF-C5AE-3F9D-755C7C3BF2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7391" y="5326822"/>
                  <a:ext cx="613746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円/楕円 10">
              <a:extLst>
                <a:ext uri="{FF2B5EF4-FFF2-40B4-BE49-F238E27FC236}">
                  <a16:creationId xmlns:a16="http://schemas.microsoft.com/office/drawing/2014/main" id="{201F26BB-964F-878C-2272-E5B046D1EDCD}"/>
                </a:ext>
              </a:extLst>
            </p:cNvPr>
            <p:cNvSpPr/>
            <p:nvPr/>
          </p:nvSpPr>
          <p:spPr bwMode="auto">
            <a:xfrm>
              <a:off x="6093695" y="4823538"/>
              <a:ext cx="294400" cy="289468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円/楕円 11">
              <a:extLst>
                <a:ext uri="{FF2B5EF4-FFF2-40B4-BE49-F238E27FC236}">
                  <a16:creationId xmlns:a16="http://schemas.microsoft.com/office/drawing/2014/main" id="{A05DB914-824B-066E-8B8E-2FD2D020E13F}"/>
                </a:ext>
              </a:extLst>
            </p:cNvPr>
            <p:cNvSpPr/>
            <p:nvPr/>
          </p:nvSpPr>
          <p:spPr bwMode="auto">
            <a:xfrm>
              <a:off x="6517057" y="5683321"/>
              <a:ext cx="294400" cy="28775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円/楕円 12">
              <a:extLst>
                <a:ext uri="{FF2B5EF4-FFF2-40B4-BE49-F238E27FC236}">
                  <a16:creationId xmlns:a16="http://schemas.microsoft.com/office/drawing/2014/main" id="{3DB37D81-4A8E-B5F9-441F-AD6F6DDA8C89}"/>
                </a:ext>
              </a:extLst>
            </p:cNvPr>
            <p:cNvSpPr/>
            <p:nvPr/>
          </p:nvSpPr>
          <p:spPr bwMode="auto">
            <a:xfrm>
              <a:off x="4823404" y="5299114"/>
              <a:ext cx="829560" cy="85573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B96B7F98-B206-8658-1D3C-D10DEB622F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03652" y="4980149"/>
              <a:ext cx="1037243" cy="75385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906B623-FBEC-99E7-6542-39ACFDA78A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2418" y="5734000"/>
              <a:ext cx="1491839" cy="745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1FCD7C09-1A43-5034-0E8B-D17DE175C037}"/>
                    </a:ext>
                  </a:extLst>
                </p:cNvPr>
                <p:cNvSpPr txBox="1"/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1FCD7C09-1A43-5034-0E8B-D17DE175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088" y="5191723"/>
                  <a:ext cx="433645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FAD8D5C6-ECCE-720C-6971-62CCE4815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662" y="936273"/>
            <a:ext cx="2479177" cy="6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58CA-6D9F-E9B5-8CFD-FB468E7FF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0DCAD68-1DDE-5801-B134-A4BAD117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D388C4-64AA-2F0A-7BCA-48BE2B76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17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656B8-251E-5D14-B640-DF26D899B840}"/>
              </a:ext>
            </a:extLst>
          </p:cNvPr>
          <p:cNvSpPr txBox="1"/>
          <p:nvPr/>
        </p:nvSpPr>
        <p:spPr>
          <a:xfrm>
            <a:off x="6566675" y="102440"/>
            <a:ext cx="53253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/>
              <a:t>Preliminary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9FCAE1-4177-6A5D-A9F4-E75FF76B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" y="498222"/>
            <a:ext cx="5175051" cy="55048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5A860C8-A93F-6C5F-4F12-486D9C709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173" y="581554"/>
            <a:ext cx="5029902" cy="8097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F7D5B4-666E-FD7E-80B3-005C08063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63" y="1799647"/>
            <a:ext cx="4669934" cy="192554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F0D8D2-704A-C3B4-B4D2-5D772B2F553D}"/>
              </a:ext>
            </a:extLst>
          </p:cNvPr>
          <p:cNvSpPr txBox="1"/>
          <p:nvPr/>
        </p:nvSpPr>
        <p:spPr>
          <a:xfrm>
            <a:off x="5638800" y="5314475"/>
            <a:ext cx="6396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 A spin </a:t>
            </a:r>
            <a:r>
              <a:rPr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correlation</a:t>
            </a:r>
            <a: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 beyond the LHV-theory limit is predicted.</a:t>
            </a:r>
            <a:br>
              <a:rPr kumimoji="1"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 This correlation is sensitive to the 2p interaction. [SAME to </a:t>
            </a:r>
            <a:r>
              <a:rPr lang="en-US" altLang="ja-JP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6</a:t>
            </a:r>
            <a:r>
              <a:rPr lang="en-US" altLang="ja-JP" dirty="0">
                <a:solidFill>
                  <a:srgbClr val="C00000"/>
                </a:solidFill>
                <a:sym typeface="Wingdings" panose="05000000000000000000" pitchFamily="2" charset="2"/>
              </a:rPr>
              <a:t>Be]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D8F5A6-CCE4-2971-3426-770A0D464F6F}"/>
              </a:ext>
            </a:extLst>
          </p:cNvPr>
          <p:cNvSpPr txBox="1"/>
          <p:nvPr/>
        </p:nvSpPr>
        <p:spPr>
          <a:xfrm>
            <a:off x="0" y="-544"/>
            <a:ext cx="469582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16</a:t>
            </a:r>
            <a:r>
              <a:rPr lang="en-US" altLang="ja-JP" sz="2400" dirty="0">
                <a:cs typeface="Times New Roman" panose="02020603050405020304" pitchFamily="18" charset="0"/>
              </a:rPr>
              <a:t>Ne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14</a:t>
            </a:r>
            <a:r>
              <a:rPr lang="en-US" altLang="ja-JP" sz="2400" dirty="0">
                <a:cs typeface="Times New Roman" panose="02020603050405020304" pitchFamily="18" charset="0"/>
              </a:rPr>
              <a:t>O + 2p: spin correlation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D89F05F-D80E-DD7A-6F5B-E4F3113A3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82580"/>
              </p:ext>
            </p:extLst>
          </p:nvPr>
        </p:nvGraphicFramePr>
        <p:xfrm>
          <a:off x="5565654" y="3946237"/>
          <a:ext cx="639618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9045">
                  <a:extLst>
                    <a:ext uri="{9D8B030D-6E8A-4147-A177-3AD203B41FA5}">
                      <a16:colId xmlns:a16="http://schemas.microsoft.com/office/drawing/2014/main" val="4288765697"/>
                    </a:ext>
                  </a:extLst>
                </a:gridCol>
                <a:gridCol w="1599045">
                  <a:extLst>
                    <a:ext uri="{9D8B030D-6E8A-4147-A177-3AD203B41FA5}">
                      <a16:colId xmlns:a16="http://schemas.microsoft.com/office/drawing/2014/main" val="741260733"/>
                    </a:ext>
                  </a:extLst>
                </a:gridCol>
                <a:gridCol w="1599045">
                  <a:extLst>
                    <a:ext uri="{9D8B030D-6E8A-4147-A177-3AD203B41FA5}">
                      <a16:colId xmlns:a16="http://schemas.microsoft.com/office/drawing/2014/main" val="3562474490"/>
                    </a:ext>
                  </a:extLst>
                </a:gridCol>
                <a:gridCol w="1599045">
                  <a:extLst>
                    <a:ext uri="{9D8B030D-6E8A-4147-A177-3AD203B41FA5}">
                      <a16:colId xmlns:a16="http://schemas.microsoft.com/office/drawing/2014/main" val="3482688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16</a:t>
                      </a:r>
                      <a:r>
                        <a:rPr kumimoji="1" lang="en-US" altLang="ja-JP" dirty="0"/>
                        <a:t>Ne (0</a:t>
                      </a:r>
                      <a:r>
                        <a:rPr kumimoji="1" lang="en-US" altLang="ja-JP" baseline="30000" dirty="0"/>
                        <a:t>+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</a:t>
                      </a:r>
                      <a:r>
                        <a:rPr kumimoji="1" lang="en-US" altLang="ja-JP" baseline="-25000" dirty="0"/>
                        <a:t>2p</a:t>
                      </a:r>
                      <a:r>
                        <a:rPr kumimoji="1" lang="en-US" altLang="ja-JP" dirty="0"/>
                        <a:t> [MeV]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Γ</a:t>
                      </a:r>
                      <a:r>
                        <a:rPr kumimoji="1" lang="en-US" altLang="ja-JP" baseline="-25000" dirty="0"/>
                        <a:t>2p</a:t>
                      </a:r>
                      <a:r>
                        <a:rPr kumimoji="1" lang="en-US" altLang="ja-JP" baseline="0" dirty="0"/>
                        <a:t> [MeV]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</a:t>
                      </a:r>
                      <a:r>
                        <a:rPr kumimoji="1" lang="en-US" altLang="ja-JP" baseline="-25000" dirty="0"/>
                        <a:t>CHSH</a:t>
                      </a:r>
                      <a:endParaRPr kumimoji="1" lang="ja-JP" alt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3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This work (SS)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 x 10</a:t>
                      </a:r>
                      <a:r>
                        <a:rPr kumimoji="1" lang="en-US" altLang="ja-JP" baseline="30000" dirty="0"/>
                        <a:t>-4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Expt.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1.466(20)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(&lt; 0.08)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?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7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41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6FB6-2BF8-3760-605B-1C8B3C859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A3E1B74-943B-E1A0-C0DE-62D6F094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2F4352-4BBE-B3E8-68E1-1EC07F97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18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CF9B8D-BCA2-B8FF-4B8A-BB5F87DD3E48}"/>
              </a:ext>
            </a:extLst>
          </p:cNvPr>
          <p:cNvSpPr txBox="1"/>
          <p:nvPr/>
        </p:nvSpPr>
        <p:spPr>
          <a:xfrm>
            <a:off x="2" y="1232"/>
            <a:ext cx="8449518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M1 excitation and spin correlation with S</a:t>
            </a:r>
            <a:r>
              <a:rPr lang="en-US" altLang="ja-JP" sz="2400" baseline="-25000" dirty="0">
                <a:cs typeface="Times New Roman" panose="02020603050405020304" pitchFamily="18" charset="0"/>
              </a:rPr>
              <a:t>12</a:t>
            </a:r>
            <a:r>
              <a:rPr lang="en-US" altLang="ja-JP" sz="2400" dirty="0">
                <a:cs typeface="Times New Roman" panose="02020603050405020304" pitchFamily="18" charset="0"/>
              </a:rPr>
              <a:t>=0/1 pairing models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DD883BB-B28F-1143-7A51-36122A9A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438" y="489030"/>
            <a:ext cx="3021871" cy="292550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F32544-16C6-708F-5CAC-D96338CFC683}"/>
              </a:ext>
            </a:extLst>
          </p:cNvPr>
          <p:cNvSpPr txBox="1"/>
          <p:nvPr/>
        </p:nvSpPr>
        <p:spPr>
          <a:xfrm>
            <a:off x="4224761" y="3737997"/>
            <a:ext cx="627347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With the S</a:t>
            </a:r>
            <a:r>
              <a:rPr kumimoji="1" lang="en-US" altLang="ja-JP" sz="2400" baseline="-25000" dirty="0"/>
              <a:t>12</a:t>
            </a:r>
            <a:r>
              <a:rPr kumimoji="1" lang="en-US" altLang="ja-JP" sz="2400" dirty="0"/>
              <a:t>=0 (S</a:t>
            </a:r>
            <a:r>
              <a:rPr kumimoji="1" lang="en-US" altLang="ja-JP" sz="2400" baseline="-25000" dirty="0"/>
              <a:t>12</a:t>
            </a:r>
            <a:r>
              <a:rPr kumimoji="1" lang="en-US" altLang="ja-JP" sz="2400" dirty="0"/>
              <a:t>=1) pairing models,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ja-JP" sz="2400" dirty="0"/>
              <a:t>M1 excitation gets reduced (enhanced);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kumimoji="1" lang="en-US" altLang="ja-JP" sz="2400" dirty="0"/>
              <a:t>Spin correlation gets enhanced (reduced);</a:t>
            </a:r>
          </a:p>
          <a:p>
            <a:pPr algn="r"/>
            <a:r>
              <a:rPr lang="en-US" altLang="ja-JP" sz="2400" dirty="0"/>
              <a:t>in the proton-rich region.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707DB4-21F4-3663-04AD-412A58B17675}"/>
              </a:ext>
            </a:extLst>
          </p:cNvPr>
          <p:cNvSpPr txBox="1"/>
          <p:nvPr/>
        </p:nvSpPr>
        <p:spPr>
          <a:xfrm rot="20825282">
            <a:off x="10092622" y="5464234"/>
            <a:ext cx="190982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C00000"/>
                </a:solidFill>
              </a:rPr>
              <a:t>preliminary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058C6BD-4989-547E-3D22-F3DE6A1C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04" y="504243"/>
            <a:ext cx="3123159" cy="576307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868A2EA-D83F-6B14-3754-C8EF93F36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632383" y="4072591"/>
            <a:ext cx="1876687" cy="4001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1AE9F0-8130-BC05-D07A-05D9E23D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750" y="575900"/>
            <a:ext cx="497274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0" y="-544"/>
            <a:ext cx="1736203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Summary 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19</a:t>
            </a:fld>
            <a:endParaRPr lang="en-US" altLang="ja-JP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927DCC57-4657-B471-6846-01F027A04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25180"/>
              </p:ext>
            </p:extLst>
          </p:nvPr>
        </p:nvGraphicFramePr>
        <p:xfrm>
          <a:off x="941991" y="1052175"/>
          <a:ext cx="10235525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7105">
                  <a:extLst>
                    <a:ext uri="{9D8B030D-6E8A-4147-A177-3AD203B41FA5}">
                      <a16:colId xmlns:a16="http://schemas.microsoft.com/office/drawing/2014/main" val="4288765697"/>
                    </a:ext>
                  </a:extLst>
                </a:gridCol>
                <a:gridCol w="2047105">
                  <a:extLst>
                    <a:ext uri="{9D8B030D-6E8A-4147-A177-3AD203B41FA5}">
                      <a16:colId xmlns:a16="http://schemas.microsoft.com/office/drawing/2014/main" val="741260733"/>
                    </a:ext>
                  </a:extLst>
                </a:gridCol>
                <a:gridCol w="2047105">
                  <a:extLst>
                    <a:ext uri="{9D8B030D-6E8A-4147-A177-3AD203B41FA5}">
                      <a16:colId xmlns:a16="http://schemas.microsoft.com/office/drawing/2014/main" val="3562474490"/>
                    </a:ext>
                  </a:extLst>
                </a:gridCol>
                <a:gridCol w="2047105">
                  <a:extLst>
                    <a:ext uri="{9D8B030D-6E8A-4147-A177-3AD203B41FA5}">
                      <a16:colId xmlns:a16="http://schemas.microsoft.com/office/drawing/2014/main" val="3482688313"/>
                    </a:ext>
                  </a:extLst>
                </a:gridCol>
                <a:gridCol w="2047105">
                  <a:extLst>
                    <a:ext uri="{9D8B030D-6E8A-4147-A177-3AD203B41FA5}">
                      <a16:colId xmlns:a16="http://schemas.microsoft.com/office/drawing/2014/main" val="311774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aseline="30000" dirty="0"/>
                        <a:t>6</a:t>
                      </a:r>
                      <a:r>
                        <a:rPr kumimoji="1" lang="en-US" altLang="ja-JP" sz="1800" dirty="0"/>
                        <a:t>Be (0</a:t>
                      </a:r>
                      <a:r>
                        <a:rPr kumimoji="1" lang="en-US" altLang="ja-JP" sz="1800" baseline="30000" dirty="0"/>
                        <a:t>+</a:t>
                      </a:r>
                      <a:r>
                        <a:rPr kumimoji="1" lang="en-US" altLang="ja-JP" sz="1800" dirty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E</a:t>
                      </a:r>
                      <a:r>
                        <a:rPr kumimoji="1" lang="en-US" altLang="ja-JP" sz="1800" baseline="-25000" dirty="0"/>
                        <a:t>2p</a:t>
                      </a:r>
                      <a:r>
                        <a:rPr kumimoji="1" lang="en-US" altLang="ja-JP" sz="1800" dirty="0"/>
                        <a:t> [MeV]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Γ</a:t>
                      </a:r>
                      <a:r>
                        <a:rPr kumimoji="1" lang="en-US" altLang="ja-JP" sz="1800" baseline="-25000" dirty="0"/>
                        <a:t>2p</a:t>
                      </a:r>
                      <a:r>
                        <a:rPr kumimoji="1" lang="en-US" altLang="ja-JP" sz="1800" baseline="0" dirty="0"/>
                        <a:t> [MeV]</a:t>
                      </a:r>
                      <a:endParaRPr kumimoji="1" lang="ja-JP" alt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</a:t>
                      </a:r>
                      <a:r>
                        <a:rPr kumimoji="1" lang="en-US" altLang="ja-JP" sz="1800" baseline="-25000" dirty="0"/>
                        <a:t>CHSH</a:t>
                      </a:r>
                      <a:endParaRPr kumimoji="1" lang="ja-JP" alt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baseline="0" dirty="0"/>
                        <a:t>Type</a:t>
                      </a:r>
                      <a:endParaRPr kumimoji="1" lang="ja-JP" altLang="en-US" sz="1800" b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3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This work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1.356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0.055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2.65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True 2p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Expt. (1991Selov)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1.372(5)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0.092(6)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?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True 2p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77131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139AA27-3CB2-23E0-2B8E-CEF6F3DE7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53957"/>
              </p:ext>
            </p:extLst>
          </p:nvPr>
        </p:nvGraphicFramePr>
        <p:xfrm>
          <a:off x="941989" y="2326723"/>
          <a:ext cx="1023553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7106">
                  <a:extLst>
                    <a:ext uri="{9D8B030D-6E8A-4147-A177-3AD203B41FA5}">
                      <a16:colId xmlns:a16="http://schemas.microsoft.com/office/drawing/2014/main" val="4288765697"/>
                    </a:ext>
                  </a:extLst>
                </a:gridCol>
                <a:gridCol w="2047106">
                  <a:extLst>
                    <a:ext uri="{9D8B030D-6E8A-4147-A177-3AD203B41FA5}">
                      <a16:colId xmlns:a16="http://schemas.microsoft.com/office/drawing/2014/main" val="741260733"/>
                    </a:ext>
                  </a:extLst>
                </a:gridCol>
                <a:gridCol w="2047106">
                  <a:extLst>
                    <a:ext uri="{9D8B030D-6E8A-4147-A177-3AD203B41FA5}">
                      <a16:colId xmlns:a16="http://schemas.microsoft.com/office/drawing/2014/main" val="3562474490"/>
                    </a:ext>
                  </a:extLst>
                </a:gridCol>
                <a:gridCol w="2047106">
                  <a:extLst>
                    <a:ext uri="{9D8B030D-6E8A-4147-A177-3AD203B41FA5}">
                      <a16:colId xmlns:a16="http://schemas.microsoft.com/office/drawing/2014/main" val="3482688313"/>
                    </a:ext>
                  </a:extLst>
                </a:gridCol>
                <a:gridCol w="2047106">
                  <a:extLst>
                    <a:ext uri="{9D8B030D-6E8A-4147-A177-3AD203B41FA5}">
                      <a16:colId xmlns:a16="http://schemas.microsoft.com/office/drawing/2014/main" val="201197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16</a:t>
                      </a:r>
                      <a:r>
                        <a:rPr kumimoji="1" lang="en-US" altLang="ja-JP" dirty="0"/>
                        <a:t>Ne (0</a:t>
                      </a:r>
                      <a:r>
                        <a:rPr kumimoji="1" lang="en-US" altLang="ja-JP" baseline="30000" dirty="0"/>
                        <a:t>+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</a:t>
                      </a:r>
                      <a:r>
                        <a:rPr kumimoji="1" lang="en-US" altLang="ja-JP" baseline="-25000" dirty="0"/>
                        <a:t>2p</a:t>
                      </a:r>
                      <a:r>
                        <a:rPr kumimoji="1" lang="en-US" altLang="ja-JP" dirty="0"/>
                        <a:t> [MeV]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Γ</a:t>
                      </a:r>
                      <a:r>
                        <a:rPr kumimoji="1" lang="en-US" altLang="ja-JP" baseline="-25000" dirty="0"/>
                        <a:t>2p</a:t>
                      </a:r>
                      <a:r>
                        <a:rPr kumimoji="1" lang="en-US" altLang="ja-JP" baseline="0" dirty="0"/>
                        <a:t> [MeV]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</a:t>
                      </a:r>
                      <a:r>
                        <a:rPr kumimoji="1" lang="en-US" altLang="ja-JP" baseline="-25000" dirty="0"/>
                        <a:t>CHSH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Type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3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This work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 x 10</a:t>
                      </a:r>
                      <a:r>
                        <a:rPr kumimoji="1" lang="en-US" altLang="ja-JP" baseline="30000" dirty="0"/>
                        <a:t>-4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2.81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True + Seq. 2p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Expt. (2014Brown)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1.466(20)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(&lt; 0.08)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True 2p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7713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C4FC78-8AC5-396E-BBD5-F9B910FA4542}"/>
              </a:ext>
            </a:extLst>
          </p:cNvPr>
          <p:cNvSpPr txBox="1"/>
          <p:nvPr/>
        </p:nvSpPr>
        <p:spPr>
          <a:xfrm>
            <a:off x="267854" y="516655"/>
            <a:ext cx="109969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With the time-dependent 3-body model, a strong spin correlation (S&gt;2) in 2p emissions is suggested.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AC010-AC1E-D9D0-6055-AC30EECE5D0A}"/>
              </a:ext>
            </a:extLst>
          </p:cNvPr>
          <p:cNvSpPr txBox="1"/>
          <p:nvPr/>
        </p:nvSpPr>
        <p:spPr>
          <a:xfrm>
            <a:off x="267854" y="3630018"/>
            <a:ext cx="1149985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Future interests: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dirty="0"/>
              <a:t>Other kinds of entanglement, e.g., by the Shannon/von-Neumann entropy: how to measure it in nuclei?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ja-JP" sz="2000" dirty="0"/>
              <a:t>Other, heavier 2p emitters. After the future upgrade of RIBF, new 2p emitters can be observed. Is S</a:t>
            </a:r>
            <a:r>
              <a:rPr lang="en-US" altLang="ja-JP" sz="2000" baseline="-25000" dirty="0"/>
              <a:t>CHSH</a:t>
            </a:r>
            <a:r>
              <a:rPr lang="en-US" altLang="ja-JP" sz="2000" dirty="0"/>
              <a:t>&gt;2 common for them? If yes, is it from the same origin, e.g. the nuclear force inside nuclei?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ja-JP" sz="2000" dirty="0"/>
              <a:t>2n emitters. Does the same conclusion (S</a:t>
            </a:r>
            <a:r>
              <a:rPr lang="en-US" altLang="ja-JP" sz="2000" baseline="-25000" dirty="0"/>
              <a:t>CHSH</a:t>
            </a:r>
            <a:r>
              <a:rPr lang="en-US" altLang="ja-JP" sz="2000" dirty="0"/>
              <a:t>&gt;2) apply to them?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ja-JP" sz="2000" dirty="0"/>
              <a:t>Comparison with pp/</a:t>
            </a:r>
            <a:r>
              <a:rPr lang="en-US" altLang="ja-JP" sz="2000" dirty="0" err="1"/>
              <a:t>nn</a:t>
            </a:r>
            <a:r>
              <a:rPr lang="en-US" altLang="ja-JP" sz="2000" dirty="0"/>
              <a:t> (identical-particle) and </a:t>
            </a:r>
            <a:r>
              <a:rPr lang="en-US" altLang="ja-JP" sz="2000" dirty="0" err="1"/>
              <a:t>pn</a:t>
            </a:r>
            <a:r>
              <a:rPr lang="en-US" altLang="ja-JP" sz="2000" dirty="0"/>
              <a:t> (distinguishable-particle) entanglements.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en-US" altLang="ja-JP" sz="2000" dirty="0"/>
              <a:t>Applications, including (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) quantum tomography of atomic nuclei, (ii) </a:t>
            </a:r>
            <a:r>
              <a:rPr lang="en-US" altLang="ja-JP" sz="2000" dirty="0"/>
              <a:t>entangled-2p beam, (iii) quantum teleportation and cryptography, etc.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07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0745-F5E0-69F9-5019-23E7478E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BEC4A96-E7AC-562C-E1A8-BB8221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2FA583-E060-9423-7124-D2E74985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A510C7-135B-F766-4CAA-8A576520D6FC}"/>
              </a:ext>
            </a:extLst>
          </p:cNvPr>
          <p:cNvSpPr txBox="1"/>
          <p:nvPr/>
        </p:nvSpPr>
        <p:spPr>
          <a:xfrm>
            <a:off x="2" y="1232"/>
            <a:ext cx="4375228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Two-proton (2p) radioactivity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5E4885B-6034-3AA5-4A09-36AADFCB0D96}"/>
              </a:ext>
            </a:extLst>
          </p:cNvPr>
          <p:cNvGrpSpPr/>
          <p:nvPr/>
        </p:nvGrpSpPr>
        <p:grpSpPr>
          <a:xfrm>
            <a:off x="6590285" y="697230"/>
            <a:ext cx="5057774" cy="5463540"/>
            <a:chOff x="154306" y="697230"/>
            <a:chExt cx="5057774" cy="546354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624584F-673D-5A1E-80CB-6DC5BF771C99}"/>
                </a:ext>
              </a:extLst>
            </p:cNvPr>
            <p:cNvSpPr txBox="1"/>
            <p:nvPr/>
          </p:nvSpPr>
          <p:spPr>
            <a:xfrm>
              <a:off x="154306" y="697230"/>
              <a:ext cx="50577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Di-nucleon (S</a:t>
              </a:r>
              <a:r>
                <a:rPr kumimoji="1" lang="en-US" altLang="ja-JP" sz="2000" baseline="-25000" dirty="0"/>
                <a:t>12</a:t>
              </a:r>
              <a:r>
                <a:rPr kumimoji="1" lang="en-US" altLang="ja-JP" sz="2000" dirty="0"/>
                <a:t>=0, T</a:t>
              </a:r>
              <a:r>
                <a:rPr kumimoji="1" lang="en-US" altLang="ja-JP" sz="2000" baseline="-25000" dirty="0"/>
                <a:t>12</a:t>
              </a:r>
              <a:r>
                <a:rPr kumimoji="1" lang="en-US" altLang="ja-JP" sz="2000" dirty="0"/>
                <a:t>=1) correlation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en-US" altLang="ja-JP" sz="2000" dirty="0"/>
                <a:t>Clustering of two neutrons or protons.</a:t>
              </a:r>
              <a:br>
                <a:rPr lang="en-US" altLang="ja-JP" sz="2000" dirty="0"/>
              </a:br>
              <a:r>
                <a:rPr lang="en-US" altLang="ja-JP" sz="2000" dirty="0"/>
                <a:t>Note that 2n/2p cannot be bound in vacuum.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en-US" altLang="ja-JP" sz="2000" dirty="0"/>
                <a:t>By the nuclear pairing force around the surface of the core nuclei, i.e., in the dilute-density region.</a:t>
              </a:r>
              <a:endParaRPr kumimoji="1" lang="en-US" altLang="ja-JP" sz="2000" dirty="0"/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kumimoji="1" lang="en-US" altLang="ja-JP" sz="2000" dirty="0"/>
                <a:t>Only theoretical predictions.</a:t>
              </a:r>
              <a:endParaRPr kumimoji="1" lang="ja-JP" altLang="en-US" sz="2000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6C7E30B-6D2A-3BEA-DA34-68F93E441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5" y="3603948"/>
              <a:ext cx="4900085" cy="212616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65F28EE-F97D-DB32-279A-85139C229A43}"/>
                </a:ext>
              </a:extLst>
            </p:cNvPr>
            <p:cNvSpPr txBox="1"/>
            <p:nvPr/>
          </p:nvSpPr>
          <p:spPr>
            <a:xfrm>
              <a:off x="742950" y="5760660"/>
              <a:ext cx="4343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/>
                <a:t>In He-6, K. Hagino et al, PRL 99, 022506.</a:t>
              </a:r>
              <a:endParaRPr kumimoji="1" lang="ja-JP" altLang="en-US" sz="2000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3895908-8FCE-CABC-9DF8-C5A94A0E38C3}"/>
              </a:ext>
            </a:extLst>
          </p:cNvPr>
          <p:cNvGrpSpPr/>
          <p:nvPr/>
        </p:nvGrpSpPr>
        <p:grpSpPr>
          <a:xfrm>
            <a:off x="279588" y="697230"/>
            <a:ext cx="5372100" cy="5509824"/>
            <a:chOff x="6469381" y="697230"/>
            <a:chExt cx="5372100" cy="550982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DC6C9FC-D353-5682-B608-03BE0BE665EC}"/>
                </a:ext>
              </a:extLst>
            </p:cNvPr>
            <p:cNvSpPr txBox="1"/>
            <p:nvPr/>
          </p:nvSpPr>
          <p:spPr>
            <a:xfrm>
              <a:off x="6469381" y="697230"/>
              <a:ext cx="53721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Two-proton emission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en-US" altLang="ja-JP" sz="2000" dirty="0"/>
                <a:t>Observed in 2000.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kumimoji="1" lang="en-US" altLang="ja-JP" sz="2000" dirty="0"/>
                <a:t>Radioactive decay by emitting two protons.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en-US" altLang="ja-JP" sz="2000" dirty="0"/>
                <a:t>From</a:t>
              </a:r>
              <a:r>
                <a:rPr kumimoji="1" lang="en-US" altLang="ja-JP" sz="2000" dirty="0"/>
                <a:t> the Z=even parent nuclei in the proton-rich side.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en-US" altLang="ja-JP" sz="2000" dirty="0"/>
                <a:t>In the “true” 2p emission, so-called diproton correlation could exist.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54EFFB3-F0B1-FA43-8981-53B68F162E79}"/>
                </a:ext>
              </a:extLst>
            </p:cNvPr>
            <p:cNvSpPr txBox="1"/>
            <p:nvPr/>
          </p:nvSpPr>
          <p:spPr>
            <a:xfrm>
              <a:off x="7140230" y="5499168"/>
              <a:ext cx="4343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Expt. with time-projection chamber,</a:t>
              </a:r>
            </a:p>
            <a:p>
              <a:r>
                <a:rPr lang="da-DK" altLang="ja-JP" sz="2000" dirty="0"/>
                <a:t>K. Miernik et al., PRL 99, 192501(2007).</a:t>
              </a:r>
              <a:endParaRPr lang="en-US" altLang="ja-JP" sz="2000" dirty="0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F654426-1E95-B4E9-F336-E9337489ABF3}"/>
                </a:ext>
              </a:extLst>
            </p:cNvPr>
            <p:cNvGrpSpPr/>
            <p:nvPr/>
          </p:nvGrpSpPr>
          <p:grpSpPr>
            <a:xfrm>
              <a:off x="7515236" y="3295065"/>
              <a:ext cx="2211694" cy="2052973"/>
              <a:chOff x="6583238" y="985267"/>
              <a:chExt cx="2381250" cy="2371725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6BE8198F-513F-72DF-4ACD-0027EA94D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3238" y="985267"/>
                <a:ext cx="2381250" cy="2371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BF0CB7A2-4735-E7F9-95C3-E1F80DED11BF}"/>
                  </a:ext>
                </a:extLst>
              </p:cNvPr>
              <p:cNvCxnSpPr/>
              <p:nvPr/>
            </p:nvCxnSpPr>
            <p:spPr>
              <a:xfrm>
                <a:off x="6732240" y="2276872"/>
                <a:ext cx="1041623" cy="36004"/>
              </a:xfrm>
              <a:prstGeom prst="straightConnector1">
                <a:avLst/>
              </a:prstGeom>
              <a:ln w="317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7F8821A-3CEF-6C83-63AA-82C467DEF9E9}"/>
                  </a:ext>
                </a:extLst>
              </p:cNvPr>
              <p:cNvSpPr txBox="1"/>
              <p:nvPr/>
            </p:nvSpPr>
            <p:spPr>
              <a:xfrm>
                <a:off x="6732240" y="1620089"/>
                <a:ext cx="1616935" cy="675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aseline="30000" dirty="0">
                    <a:solidFill>
                      <a:srgbClr val="FFFF00"/>
                    </a:solidFill>
                  </a:rPr>
                  <a:t>45</a:t>
                </a:r>
                <a:r>
                  <a:rPr lang="en-US" altLang="ja-JP" sz="3200" dirty="0">
                    <a:solidFill>
                      <a:srgbClr val="FFFF00"/>
                    </a:solidFill>
                  </a:rPr>
                  <a:t>Fe</a:t>
                </a:r>
                <a:endParaRPr lang="ja-JP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1802F3E-1D12-10E5-EAE8-37D1C5B6DAFB}"/>
              </a:ext>
            </a:extLst>
          </p:cNvPr>
          <p:cNvGrpSpPr/>
          <p:nvPr/>
        </p:nvGrpSpPr>
        <p:grpSpPr>
          <a:xfrm>
            <a:off x="2557349" y="3507753"/>
            <a:ext cx="4032935" cy="1359811"/>
            <a:chOff x="2557349" y="3507753"/>
            <a:chExt cx="4032935" cy="1359811"/>
          </a:xfrm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A9FA4C5-9664-91A4-FF11-67039963A019}"/>
                </a:ext>
              </a:extLst>
            </p:cNvPr>
            <p:cNvSpPr/>
            <p:nvPr/>
          </p:nvSpPr>
          <p:spPr>
            <a:xfrm>
              <a:off x="2557349" y="3962400"/>
              <a:ext cx="1709851" cy="905164"/>
            </a:xfrm>
            <a:custGeom>
              <a:avLst/>
              <a:gdLst>
                <a:gd name="connsiteX0" fmla="*/ 647669 w 1709851"/>
                <a:gd name="connsiteY0" fmla="*/ 748145 h 905164"/>
                <a:gd name="connsiteX1" fmla="*/ 536833 w 1709851"/>
                <a:gd name="connsiteY1" fmla="*/ 840509 h 905164"/>
                <a:gd name="connsiteX2" fmla="*/ 509124 w 1709851"/>
                <a:gd name="connsiteY2" fmla="*/ 895927 h 905164"/>
                <a:gd name="connsiteX3" fmla="*/ 453706 w 1709851"/>
                <a:gd name="connsiteY3" fmla="*/ 905164 h 905164"/>
                <a:gd name="connsiteX4" fmla="*/ 195087 w 1709851"/>
                <a:gd name="connsiteY4" fmla="*/ 840509 h 905164"/>
                <a:gd name="connsiteX5" fmla="*/ 121196 w 1709851"/>
                <a:gd name="connsiteY5" fmla="*/ 766618 h 905164"/>
                <a:gd name="connsiteX6" fmla="*/ 28833 w 1709851"/>
                <a:gd name="connsiteY6" fmla="*/ 655782 h 905164"/>
                <a:gd name="connsiteX7" fmla="*/ 10360 w 1709851"/>
                <a:gd name="connsiteY7" fmla="*/ 600364 h 905164"/>
                <a:gd name="connsiteX8" fmla="*/ 10360 w 1709851"/>
                <a:gd name="connsiteY8" fmla="*/ 295564 h 905164"/>
                <a:gd name="connsiteX9" fmla="*/ 38069 w 1709851"/>
                <a:gd name="connsiteY9" fmla="*/ 221673 h 905164"/>
                <a:gd name="connsiteX10" fmla="*/ 111960 w 1709851"/>
                <a:gd name="connsiteY10" fmla="*/ 203200 h 905164"/>
                <a:gd name="connsiteX11" fmla="*/ 195087 w 1709851"/>
                <a:gd name="connsiteY11" fmla="*/ 184727 h 905164"/>
                <a:gd name="connsiteX12" fmla="*/ 425996 w 1709851"/>
                <a:gd name="connsiteY12" fmla="*/ 286327 h 905164"/>
                <a:gd name="connsiteX13" fmla="*/ 435233 w 1709851"/>
                <a:gd name="connsiteY13" fmla="*/ 332509 h 905164"/>
                <a:gd name="connsiteX14" fmla="*/ 444469 w 1709851"/>
                <a:gd name="connsiteY14" fmla="*/ 471055 h 905164"/>
                <a:gd name="connsiteX15" fmla="*/ 462942 w 1709851"/>
                <a:gd name="connsiteY15" fmla="*/ 711200 h 905164"/>
                <a:gd name="connsiteX16" fmla="*/ 481415 w 1709851"/>
                <a:gd name="connsiteY16" fmla="*/ 757382 h 905164"/>
                <a:gd name="connsiteX17" fmla="*/ 518360 w 1709851"/>
                <a:gd name="connsiteY17" fmla="*/ 775855 h 905164"/>
                <a:gd name="connsiteX18" fmla="*/ 1248033 w 1709851"/>
                <a:gd name="connsiteY18" fmla="*/ 350982 h 905164"/>
                <a:gd name="connsiteX19" fmla="*/ 1571306 w 1709851"/>
                <a:gd name="connsiteY19" fmla="*/ 120073 h 905164"/>
                <a:gd name="connsiteX20" fmla="*/ 1682142 w 1709851"/>
                <a:gd name="connsiteY20" fmla="*/ 18473 h 905164"/>
                <a:gd name="connsiteX21" fmla="*/ 1709851 w 1709851"/>
                <a:gd name="connsiteY21" fmla="*/ 0 h 9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851" h="905164">
                  <a:moveTo>
                    <a:pt x="647669" y="748145"/>
                  </a:moveTo>
                  <a:cubicBezTo>
                    <a:pt x="594879" y="779820"/>
                    <a:pt x="581031" y="783051"/>
                    <a:pt x="536833" y="840509"/>
                  </a:cubicBezTo>
                  <a:cubicBezTo>
                    <a:pt x="524241" y="856879"/>
                    <a:pt x="525426" y="883247"/>
                    <a:pt x="509124" y="895927"/>
                  </a:cubicBezTo>
                  <a:cubicBezTo>
                    <a:pt x="494341" y="907425"/>
                    <a:pt x="472179" y="902085"/>
                    <a:pt x="453706" y="905164"/>
                  </a:cubicBezTo>
                  <a:cubicBezTo>
                    <a:pt x="367500" y="883612"/>
                    <a:pt x="277111" y="874686"/>
                    <a:pt x="195087" y="840509"/>
                  </a:cubicBezTo>
                  <a:cubicBezTo>
                    <a:pt x="162934" y="827112"/>
                    <a:pt x="144009" y="792941"/>
                    <a:pt x="121196" y="766618"/>
                  </a:cubicBezTo>
                  <a:cubicBezTo>
                    <a:pt x="-31776" y="590111"/>
                    <a:pt x="171124" y="798073"/>
                    <a:pt x="28833" y="655782"/>
                  </a:cubicBezTo>
                  <a:cubicBezTo>
                    <a:pt x="22675" y="637309"/>
                    <a:pt x="14179" y="619458"/>
                    <a:pt x="10360" y="600364"/>
                  </a:cubicBezTo>
                  <a:cubicBezTo>
                    <a:pt x="-7574" y="510695"/>
                    <a:pt x="1372" y="367467"/>
                    <a:pt x="10360" y="295564"/>
                  </a:cubicBezTo>
                  <a:cubicBezTo>
                    <a:pt x="13623" y="269462"/>
                    <a:pt x="18605" y="239368"/>
                    <a:pt x="38069" y="221673"/>
                  </a:cubicBezTo>
                  <a:cubicBezTo>
                    <a:pt x="56855" y="204595"/>
                    <a:pt x="87247" y="209015"/>
                    <a:pt x="111960" y="203200"/>
                  </a:cubicBezTo>
                  <a:cubicBezTo>
                    <a:pt x="139590" y="196699"/>
                    <a:pt x="167378" y="190885"/>
                    <a:pt x="195087" y="184727"/>
                  </a:cubicBezTo>
                  <a:cubicBezTo>
                    <a:pt x="413594" y="222729"/>
                    <a:pt x="392772" y="153431"/>
                    <a:pt x="425996" y="286327"/>
                  </a:cubicBezTo>
                  <a:cubicBezTo>
                    <a:pt x="429804" y="301557"/>
                    <a:pt x="432154" y="317115"/>
                    <a:pt x="435233" y="332509"/>
                  </a:cubicBezTo>
                  <a:cubicBezTo>
                    <a:pt x="438312" y="378691"/>
                    <a:pt x="441091" y="424894"/>
                    <a:pt x="444469" y="471055"/>
                  </a:cubicBezTo>
                  <a:cubicBezTo>
                    <a:pt x="450328" y="551126"/>
                    <a:pt x="452668" y="631575"/>
                    <a:pt x="462942" y="711200"/>
                  </a:cubicBezTo>
                  <a:cubicBezTo>
                    <a:pt x="465064" y="727644"/>
                    <a:pt x="470625" y="744794"/>
                    <a:pt x="481415" y="757382"/>
                  </a:cubicBezTo>
                  <a:cubicBezTo>
                    <a:pt x="490375" y="767836"/>
                    <a:pt x="506045" y="769697"/>
                    <a:pt x="518360" y="775855"/>
                  </a:cubicBezTo>
                  <a:cubicBezTo>
                    <a:pt x="882350" y="648457"/>
                    <a:pt x="736310" y="716498"/>
                    <a:pt x="1248033" y="350982"/>
                  </a:cubicBezTo>
                  <a:cubicBezTo>
                    <a:pt x="1355791" y="274012"/>
                    <a:pt x="1466178" y="200597"/>
                    <a:pt x="1571306" y="120073"/>
                  </a:cubicBezTo>
                  <a:cubicBezTo>
                    <a:pt x="1611094" y="89597"/>
                    <a:pt x="1644268" y="51298"/>
                    <a:pt x="1682142" y="18473"/>
                  </a:cubicBezTo>
                  <a:cubicBezTo>
                    <a:pt x="1690531" y="11203"/>
                    <a:pt x="1709851" y="0"/>
                    <a:pt x="1709851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F3978C1-EE2D-F2F8-F922-97DA0C3C8E5E}"/>
                </a:ext>
              </a:extLst>
            </p:cNvPr>
            <p:cNvSpPr txBox="1"/>
            <p:nvPr/>
          </p:nvSpPr>
          <p:spPr>
            <a:xfrm>
              <a:off x="4323685" y="3507753"/>
              <a:ext cx="226659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3600" dirty="0">
                  <a:solidFill>
                    <a:srgbClr val="FF0000"/>
                  </a:solidFill>
                </a:rPr>
                <a:t>Are they entangled?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4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2341-8715-E6CA-1F68-D8933E6A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E360347-10F1-EE00-3A4E-FDE8D16B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D3DEB90-A875-D920-C2C7-1B982BC2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20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E79ED7-A85B-8941-107E-0E369666C77A}"/>
              </a:ext>
            </a:extLst>
          </p:cNvPr>
          <p:cNvSpPr txBox="1"/>
          <p:nvPr/>
        </p:nvSpPr>
        <p:spPr>
          <a:xfrm>
            <a:off x="2534856" y="2372810"/>
            <a:ext cx="424186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600" dirty="0"/>
              <a:t>Back 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9150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7428-7922-9895-0138-DE68AABF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9EF423-1E9A-41A5-BEBD-68B801D7A6E8}"/>
              </a:ext>
            </a:extLst>
          </p:cNvPr>
          <p:cNvSpPr txBox="1"/>
          <p:nvPr/>
        </p:nvSpPr>
        <p:spPr>
          <a:xfrm>
            <a:off x="1" y="-544"/>
            <a:ext cx="1915885" cy="461665"/>
          </a:xfrm>
          <a:prstGeom prst="rect">
            <a:avLst/>
          </a:prstGeom>
          <a:solidFill>
            <a:srgbClr val="00206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Formalism</a:t>
            </a:r>
            <a:endParaRPr lang="ja-JP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B9912F9-1389-B4FB-C803-F14BA795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42642FB-529E-1B13-CD20-E4677A19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21</a:t>
            </a:fld>
            <a:endParaRPr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60A41C8-1AFA-FC9E-F525-CE26247F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47" y="575969"/>
            <a:ext cx="4895855" cy="418802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3ABA37-BEBE-898C-A905-7965E758A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12" y="651470"/>
            <a:ext cx="4980121" cy="23425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4C8F90B-BD0A-2438-34AB-F530E0CC8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29" y="3148834"/>
            <a:ext cx="5064387" cy="30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8A26-C89C-127F-144A-AC57A5A3C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C0CD82-7792-2806-DF1E-B21A18C24B9A}"/>
              </a:ext>
            </a:extLst>
          </p:cNvPr>
          <p:cNvSpPr txBox="1"/>
          <p:nvPr/>
        </p:nvSpPr>
        <p:spPr>
          <a:xfrm>
            <a:off x="1" y="-544"/>
            <a:ext cx="1915885" cy="461665"/>
          </a:xfrm>
          <a:prstGeom prst="rect">
            <a:avLst/>
          </a:prstGeom>
          <a:solidFill>
            <a:srgbClr val="00206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Formalism</a:t>
            </a:r>
            <a:endParaRPr lang="ja-JP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87A5152-C60E-23F1-9D90-D7E25F51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4B9541-0201-1EB2-32A9-811152D9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22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DF8D39-73B1-6967-4C71-17FB8E0A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2" y="919488"/>
            <a:ext cx="5042449" cy="1407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A1803E-3593-B6B6-165A-2B7316B83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55" y="1860274"/>
            <a:ext cx="5008321" cy="39418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7255C8A-7583-D2D9-3A84-693CFCE75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122" y="919488"/>
            <a:ext cx="4991258" cy="52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38151-1A40-E560-DB18-9BD9A0BE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5C2ABE-303B-F4B7-00BE-92199E99CB4E}"/>
              </a:ext>
            </a:extLst>
          </p:cNvPr>
          <p:cNvSpPr txBox="1"/>
          <p:nvPr/>
        </p:nvSpPr>
        <p:spPr>
          <a:xfrm>
            <a:off x="1" y="-544"/>
            <a:ext cx="1915885" cy="461665"/>
          </a:xfrm>
          <a:prstGeom prst="rect">
            <a:avLst/>
          </a:prstGeom>
          <a:solidFill>
            <a:srgbClr val="00206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Formalism</a:t>
            </a:r>
            <a:endParaRPr lang="ja-JP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4D2F11F-58DB-EA9E-8B87-A916348B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13EEF1-999F-AB95-EDC1-049D8954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23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A6E10C-9E2A-3F18-2981-46ADC6D1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6" y="619057"/>
            <a:ext cx="3288576" cy="35360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C5B366-E628-8ACA-2A27-9365133A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304" y="114380"/>
            <a:ext cx="2892310" cy="31378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66570B9-D256-0CA5-1818-6C1F03BFA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701" y="2843548"/>
            <a:ext cx="3749699" cy="159330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25B8211-946B-0CED-20EA-184E8CA97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759" y="3439222"/>
            <a:ext cx="2944008" cy="256349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B4F0C25-D701-4293-235E-4FD41D121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701" y="350498"/>
            <a:ext cx="3398814" cy="23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1BA4-BF0A-4BD7-B960-7612CC544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5B6EBD-A87D-B69B-D7F4-FF3FC722CBC8}"/>
              </a:ext>
            </a:extLst>
          </p:cNvPr>
          <p:cNvSpPr txBox="1"/>
          <p:nvPr/>
        </p:nvSpPr>
        <p:spPr>
          <a:xfrm>
            <a:off x="1" y="-544"/>
            <a:ext cx="579891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Quantum entanglement in nuclear systems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C0D6A80-8824-6AD8-1CEA-AC1302D8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99C330B-7077-FC39-74D6-6715EE2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24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D30CF0-353A-3FFE-805A-A36E6FAA6EF6}"/>
              </a:ext>
            </a:extLst>
          </p:cNvPr>
          <p:cNvSpPr txBox="1"/>
          <p:nvPr/>
        </p:nvSpPr>
        <p:spPr>
          <a:xfrm>
            <a:off x="6240613" y="703806"/>
            <a:ext cx="45877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/>
              <a:t>D. Bai and Z. Ren</a:t>
            </a:r>
            <a:r>
              <a:rPr kumimoji="1" lang="en-US" altLang="ja-JP" sz="1600" dirty="0"/>
              <a:t>, Phys. Rev. </a:t>
            </a:r>
            <a:r>
              <a:rPr lang="en-US" altLang="ja-JP" sz="1600" dirty="0"/>
              <a:t>C</a:t>
            </a:r>
            <a:r>
              <a:rPr kumimoji="1" lang="en-US" altLang="ja-JP" sz="1600" dirty="0"/>
              <a:t>. 106, 064005 (2022).</a:t>
            </a:r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2336FA-8595-2594-8B84-677BA49E5036}"/>
              </a:ext>
            </a:extLst>
          </p:cNvPr>
          <p:cNvSpPr txBox="1"/>
          <p:nvPr/>
        </p:nvSpPr>
        <p:spPr>
          <a:xfrm>
            <a:off x="767716" y="683223"/>
            <a:ext cx="42219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Y. Kanada-</a:t>
            </a:r>
            <a:r>
              <a:rPr kumimoji="1" lang="en-US" altLang="ja-JP" sz="1600" dirty="0" err="1"/>
              <a:t>En’yo</a:t>
            </a:r>
            <a:r>
              <a:rPr kumimoji="1" lang="en-US" altLang="ja-JP" sz="1600" dirty="0"/>
              <a:t>, Phys. Rev. </a:t>
            </a:r>
            <a:r>
              <a:rPr lang="en-US" altLang="ja-JP" sz="1600" dirty="0"/>
              <a:t>C</a:t>
            </a:r>
            <a:r>
              <a:rPr kumimoji="1" lang="en-US" altLang="ja-JP" sz="1600" dirty="0"/>
              <a:t>. </a:t>
            </a:r>
            <a:r>
              <a:rPr lang="en-US" altLang="ja-JP" sz="1600" dirty="0"/>
              <a:t>91</a:t>
            </a:r>
            <a:r>
              <a:rPr kumimoji="1" lang="en-US" altLang="ja-JP" sz="1600" dirty="0"/>
              <a:t>, 034303 (20</a:t>
            </a:r>
            <a:r>
              <a:rPr lang="en-US" altLang="ja-JP" sz="1600" dirty="0"/>
              <a:t>15</a:t>
            </a:r>
            <a:r>
              <a:rPr kumimoji="1" lang="en-US" altLang="ja-JP" sz="1600" dirty="0"/>
              <a:t>).</a:t>
            </a:r>
            <a:endParaRPr kumimoji="1" lang="ja-JP" altLang="en-US" sz="1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529C13B-CC28-3A67-5833-096C48ED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48" y="5077184"/>
            <a:ext cx="3518827" cy="7898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0D7869-F740-4753-E3F7-5175C39CF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22" y="1042360"/>
            <a:ext cx="3410744" cy="388263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0312AF2-9AE3-C3D5-ED65-61290D74E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33588" y="2233953"/>
            <a:ext cx="3041719" cy="72284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736D6EF-F834-76DA-A621-513C18B92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705" y="1021777"/>
            <a:ext cx="3851320" cy="405540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A0A69C4-1494-20C9-8B49-0C4D47E67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038" y="5109202"/>
            <a:ext cx="3045864" cy="74186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FF92E9A-2865-5C95-6224-0DA1E9AA63DA}"/>
              </a:ext>
            </a:extLst>
          </p:cNvPr>
          <p:cNvSpPr/>
          <p:nvPr/>
        </p:nvSpPr>
        <p:spPr>
          <a:xfrm>
            <a:off x="613458" y="636923"/>
            <a:ext cx="5000263" cy="5428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B2D18EE-75EE-7D35-262E-495F3EBDFEF2}"/>
              </a:ext>
            </a:extLst>
          </p:cNvPr>
          <p:cNvSpPr/>
          <p:nvPr/>
        </p:nvSpPr>
        <p:spPr>
          <a:xfrm>
            <a:off x="6130233" y="636922"/>
            <a:ext cx="5000263" cy="5428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0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9062C-CF59-92C8-B503-00F98EA3D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05A4CC-5DED-0D7D-2434-68311041F1BA}"/>
              </a:ext>
            </a:extLst>
          </p:cNvPr>
          <p:cNvSpPr txBox="1"/>
          <p:nvPr/>
        </p:nvSpPr>
        <p:spPr>
          <a:xfrm>
            <a:off x="0" y="-544"/>
            <a:ext cx="1736203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Summary 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9AFEB4E-11A7-C42B-A601-F5D139A2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74DC-7E7B-1909-22B1-7AA56493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25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C19D51-CBCA-D12A-145E-5942AA33E8A4}"/>
              </a:ext>
            </a:extLst>
          </p:cNvPr>
          <p:cNvSpPr txBox="1"/>
          <p:nvPr/>
        </p:nvSpPr>
        <p:spPr>
          <a:xfrm>
            <a:off x="445770" y="982980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endParaRPr kumimoji="1"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38EFA6-09FF-0615-7EFC-F554DA95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0" y="542731"/>
            <a:ext cx="7859222" cy="53728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8D72A0-9849-FFE0-388D-9C6EC7BDE671}"/>
              </a:ext>
            </a:extLst>
          </p:cNvPr>
          <p:cNvSpPr txBox="1"/>
          <p:nvPr/>
        </p:nvSpPr>
        <p:spPr>
          <a:xfrm>
            <a:off x="8304992" y="461121"/>
            <a:ext cx="372586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Pillar 2: How do nuclear many body systems get organized in continuum?</a:t>
            </a:r>
          </a:p>
          <a:p>
            <a:endParaRPr lang="en-US" altLang="ja-JP" sz="2000" dirty="0"/>
          </a:p>
          <a:p>
            <a:r>
              <a:rPr kumimoji="1" lang="en-US" altLang="ja-JP" sz="2000" dirty="0"/>
              <a:t>For nuclear superfluidity (Cooper pairing), M1 excitation, spin correlation, entanglement, etc., the </a:t>
            </a:r>
            <a:r>
              <a:rPr kumimoji="1" lang="en-US" altLang="ja-JP" sz="2000" dirty="0">
                <a:solidFill>
                  <a:srgbClr val="7030A0"/>
                </a:solidFill>
              </a:rPr>
              <a:t>new proton-rich nuclei</a:t>
            </a:r>
            <a:r>
              <a:rPr kumimoji="1" lang="en-US" altLang="ja-JP" sz="2000" dirty="0"/>
              <a:t> </a:t>
            </a:r>
            <a:r>
              <a:rPr lang="en-US" altLang="ja-JP" sz="2000" dirty="0"/>
              <a:t>produced in future RIBF can provide a nice testing field.</a:t>
            </a:r>
          </a:p>
          <a:p>
            <a:r>
              <a:rPr kumimoji="1" lang="ja-JP" altLang="en-US" sz="2000" dirty="0"/>
              <a:t>↓</a:t>
            </a:r>
            <a:endParaRPr kumimoji="1" lang="en-US" altLang="ja-JP" sz="2000" dirty="0"/>
          </a:p>
          <a:p>
            <a:r>
              <a:rPr kumimoji="1" lang="en-US" altLang="ja-JP" sz="2000" dirty="0"/>
              <a:t>Knowledge obtained there may help us to widely </a:t>
            </a:r>
            <a:r>
              <a:rPr lang="en-US" altLang="ja-JP" sz="2000" dirty="0"/>
              <a:t>explore</a:t>
            </a:r>
            <a:r>
              <a:rPr kumimoji="1" lang="en-US" altLang="ja-JP" sz="2000" dirty="0"/>
              <a:t> the nuclear chart, and to drive the quantum science based on the atomic nuclei.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3429DF4-7464-29DA-5D11-2EE09983B09B}"/>
              </a:ext>
            </a:extLst>
          </p:cNvPr>
          <p:cNvSpPr/>
          <p:nvPr/>
        </p:nvSpPr>
        <p:spPr>
          <a:xfrm>
            <a:off x="1355071" y="1302328"/>
            <a:ext cx="4708455" cy="3427370"/>
          </a:xfrm>
          <a:custGeom>
            <a:avLst/>
            <a:gdLst>
              <a:gd name="connsiteX0" fmla="*/ 2685592 w 3657866"/>
              <a:gd name="connsiteY0" fmla="*/ 1366748 h 2709411"/>
              <a:gd name="connsiteX1" fmla="*/ 2257329 w 3657866"/>
              <a:gd name="connsiteY1" fmla="*/ 1586667 h 2709411"/>
              <a:gd name="connsiteX2" fmla="*/ 1921663 w 3657866"/>
              <a:gd name="connsiteY2" fmla="*/ 1887608 h 2709411"/>
              <a:gd name="connsiteX3" fmla="*/ 1701744 w 3657866"/>
              <a:gd name="connsiteY3" fmla="*/ 2038079 h 2709411"/>
              <a:gd name="connsiteX4" fmla="*/ 1504975 w 3657866"/>
              <a:gd name="connsiteY4" fmla="*/ 2223274 h 2709411"/>
              <a:gd name="connsiteX5" fmla="*/ 1261906 w 3657866"/>
              <a:gd name="connsiteY5" fmla="*/ 2327446 h 2709411"/>
              <a:gd name="connsiteX6" fmla="*/ 1053562 w 3657866"/>
              <a:gd name="connsiteY6" fmla="*/ 2489492 h 2709411"/>
              <a:gd name="connsiteX7" fmla="*/ 706321 w 3657866"/>
              <a:gd name="connsiteY7" fmla="*/ 2674687 h 2709411"/>
              <a:gd name="connsiteX8" fmla="*/ 324357 w 3657866"/>
              <a:gd name="connsiteY8" fmla="*/ 2709411 h 2709411"/>
              <a:gd name="connsiteX9" fmla="*/ 23415 w 3657866"/>
              <a:gd name="connsiteY9" fmla="*/ 2639963 h 2709411"/>
              <a:gd name="connsiteX10" fmla="*/ 266 w 3657866"/>
              <a:gd name="connsiteY10" fmla="*/ 2593664 h 2709411"/>
              <a:gd name="connsiteX11" fmla="*/ 81288 w 3657866"/>
              <a:gd name="connsiteY11" fmla="*/ 2130677 h 2709411"/>
              <a:gd name="connsiteX12" fmla="*/ 636873 w 3657866"/>
              <a:gd name="connsiteY12" fmla="*/ 1505644 h 2709411"/>
              <a:gd name="connsiteX13" fmla="*/ 949390 w 3657866"/>
              <a:gd name="connsiteY13" fmla="*/ 1285725 h 2709411"/>
              <a:gd name="connsiteX14" fmla="*/ 2141582 w 3657866"/>
              <a:gd name="connsiteY14" fmla="*/ 325026 h 2709411"/>
              <a:gd name="connsiteX15" fmla="*/ 2465673 w 3657866"/>
              <a:gd name="connsiteY15" fmla="*/ 151406 h 2709411"/>
              <a:gd name="connsiteX16" fmla="*/ 2917086 w 3657866"/>
              <a:gd name="connsiteY16" fmla="*/ 35659 h 2709411"/>
              <a:gd name="connsiteX17" fmla="*/ 3090706 w 3657866"/>
              <a:gd name="connsiteY17" fmla="*/ 24084 h 2709411"/>
              <a:gd name="connsiteX18" fmla="*/ 3206453 w 3657866"/>
              <a:gd name="connsiteY18" fmla="*/ 12510 h 2709411"/>
              <a:gd name="connsiteX19" fmla="*/ 3634716 w 3657866"/>
              <a:gd name="connsiteY19" fmla="*/ 81958 h 2709411"/>
              <a:gd name="connsiteX20" fmla="*/ 3657866 w 3657866"/>
              <a:gd name="connsiteY20" fmla="*/ 139831 h 2709411"/>
              <a:gd name="connsiteX21" fmla="*/ 3623142 w 3657866"/>
              <a:gd name="connsiteY21" fmla="*/ 394474 h 2709411"/>
              <a:gd name="connsiteX22" fmla="*/ 3426372 w 3657866"/>
              <a:gd name="connsiteY22" fmla="*/ 579669 h 2709411"/>
              <a:gd name="connsiteX23" fmla="*/ 3380073 w 3657866"/>
              <a:gd name="connsiteY23" fmla="*/ 625968 h 2709411"/>
              <a:gd name="connsiteX24" fmla="*/ 3183304 w 3657866"/>
              <a:gd name="connsiteY24" fmla="*/ 799588 h 2709411"/>
              <a:gd name="connsiteX25" fmla="*/ 2778190 w 3657866"/>
              <a:gd name="connsiteY25" fmla="*/ 1112105 h 2709411"/>
              <a:gd name="connsiteX26" fmla="*/ 2616144 w 3657866"/>
              <a:gd name="connsiteY26" fmla="*/ 1297299 h 2709411"/>
              <a:gd name="connsiteX27" fmla="*/ 2546696 w 3657866"/>
              <a:gd name="connsiteY27" fmla="*/ 1378322 h 2709411"/>
              <a:gd name="connsiteX28" fmla="*/ 2442524 w 3657866"/>
              <a:gd name="connsiteY28" fmla="*/ 1494069 h 2709411"/>
              <a:gd name="connsiteX29" fmla="*/ 2407800 w 3657866"/>
              <a:gd name="connsiteY29" fmla="*/ 1540368 h 2709411"/>
              <a:gd name="connsiteX30" fmla="*/ 2361501 w 3657866"/>
              <a:gd name="connsiteY30" fmla="*/ 1609816 h 2709411"/>
              <a:gd name="connsiteX31" fmla="*/ 2326777 w 3657866"/>
              <a:gd name="connsiteY31" fmla="*/ 1644540 h 27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57866" h="2709411">
                <a:moveTo>
                  <a:pt x="2685592" y="1366748"/>
                </a:moveTo>
                <a:cubicBezTo>
                  <a:pt x="2473585" y="1441574"/>
                  <a:pt x="2452470" y="1431703"/>
                  <a:pt x="2257329" y="1586667"/>
                </a:cubicBezTo>
                <a:cubicBezTo>
                  <a:pt x="1556753" y="2143005"/>
                  <a:pt x="2626579" y="1369287"/>
                  <a:pt x="1921663" y="1887608"/>
                </a:cubicBezTo>
                <a:cubicBezTo>
                  <a:pt x="1850103" y="1940226"/>
                  <a:pt x="1770915" y="1982358"/>
                  <a:pt x="1701744" y="2038079"/>
                </a:cubicBezTo>
                <a:cubicBezTo>
                  <a:pt x="1631601" y="2094583"/>
                  <a:pt x="1580222" y="2173769"/>
                  <a:pt x="1504975" y="2223274"/>
                </a:cubicBezTo>
                <a:cubicBezTo>
                  <a:pt x="1431333" y="2271723"/>
                  <a:pt x="1337836" y="2282667"/>
                  <a:pt x="1261906" y="2327446"/>
                </a:cubicBezTo>
                <a:cubicBezTo>
                  <a:pt x="1186122" y="2372139"/>
                  <a:pt x="1125827" y="2439308"/>
                  <a:pt x="1053562" y="2489492"/>
                </a:cubicBezTo>
                <a:cubicBezTo>
                  <a:pt x="972060" y="2546091"/>
                  <a:pt x="815803" y="2645211"/>
                  <a:pt x="706321" y="2674687"/>
                </a:cubicBezTo>
                <a:cubicBezTo>
                  <a:pt x="608552" y="2701009"/>
                  <a:pt x="414521" y="2704665"/>
                  <a:pt x="324357" y="2709411"/>
                </a:cubicBezTo>
                <a:cubicBezTo>
                  <a:pt x="224043" y="2686262"/>
                  <a:pt x="120368" y="2674589"/>
                  <a:pt x="23415" y="2639963"/>
                </a:cubicBezTo>
                <a:cubicBezTo>
                  <a:pt x="7166" y="2634160"/>
                  <a:pt x="-1682" y="2610808"/>
                  <a:pt x="266" y="2593664"/>
                </a:cubicBezTo>
                <a:cubicBezTo>
                  <a:pt x="17956" y="2437992"/>
                  <a:pt x="16149" y="2273168"/>
                  <a:pt x="81288" y="2130677"/>
                </a:cubicBezTo>
                <a:cubicBezTo>
                  <a:pt x="116277" y="2054140"/>
                  <a:pt x="552832" y="1577919"/>
                  <a:pt x="636873" y="1505644"/>
                </a:cubicBezTo>
                <a:cubicBezTo>
                  <a:pt x="733451" y="1422587"/>
                  <a:pt x="850803" y="1366387"/>
                  <a:pt x="949390" y="1285725"/>
                </a:cubicBezTo>
                <a:cubicBezTo>
                  <a:pt x="1459939" y="868003"/>
                  <a:pt x="1576817" y="672572"/>
                  <a:pt x="2141582" y="325026"/>
                </a:cubicBezTo>
                <a:cubicBezTo>
                  <a:pt x="2257668" y="253589"/>
                  <a:pt x="2334956" y="198091"/>
                  <a:pt x="2465673" y="151406"/>
                </a:cubicBezTo>
                <a:cubicBezTo>
                  <a:pt x="2606164" y="101230"/>
                  <a:pt x="2764778" y="52582"/>
                  <a:pt x="2917086" y="35659"/>
                </a:cubicBezTo>
                <a:cubicBezTo>
                  <a:pt x="2974733" y="29254"/>
                  <a:pt x="3032889" y="28709"/>
                  <a:pt x="3090706" y="24084"/>
                </a:cubicBezTo>
                <a:cubicBezTo>
                  <a:pt x="3129357" y="20992"/>
                  <a:pt x="3167871" y="16368"/>
                  <a:pt x="3206453" y="12510"/>
                </a:cubicBezTo>
                <a:cubicBezTo>
                  <a:pt x="3333116" y="20186"/>
                  <a:pt x="3545635" y="-51664"/>
                  <a:pt x="3634716" y="81958"/>
                </a:cubicBezTo>
                <a:cubicBezTo>
                  <a:pt x="3646241" y="99246"/>
                  <a:pt x="3650149" y="120540"/>
                  <a:pt x="3657866" y="139831"/>
                </a:cubicBezTo>
                <a:cubicBezTo>
                  <a:pt x="3646291" y="224712"/>
                  <a:pt x="3645923" y="311892"/>
                  <a:pt x="3623142" y="394474"/>
                </a:cubicBezTo>
                <a:cubicBezTo>
                  <a:pt x="3601918" y="471411"/>
                  <a:pt x="3469258" y="544824"/>
                  <a:pt x="3426372" y="579669"/>
                </a:cubicBezTo>
                <a:cubicBezTo>
                  <a:pt x="3409433" y="593432"/>
                  <a:pt x="3396257" y="611325"/>
                  <a:pt x="3380073" y="625968"/>
                </a:cubicBezTo>
                <a:cubicBezTo>
                  <a:pt x="3315210" y="684654"/>
                  <a:pt x="3254964" y="749426"/>
                  <a:pt x="3183304" y="799588"/>
                </a:cubicBezTo>
                <a:cubicBezTo>
                  <a:pt x="3062631" y="884059"/>
                  <a:pt x="2851837" y="1027938"/>
                  <a:pt x="2778190" y="1112105"/>
                </a:cubicBezTo>
                <a:lnTo>
                  <a:pt x="2616144" y="1297299"/>
                </a:lnTo>
                <a:cubicBezTo>
                  <a:pt x="2592803" y="1324141"/>
                  <a:pt x="2570231" y="1351649"/>
                  <a:pt x="2546696" y="1378322"/>
                </a:cubicBezTo>
                <a:cubicBezTo>
                  <a:pt x="2512353" y="1417244"/>
                  <a:pt x="2473668" y="1452543"/>
                  <a:pt x="2442524" y="1494069"/>
                </a:cubicBezTo>
                <a:cubicBezTo>
                  <a:pt x="2430949" y="1509502"/>
                  <a:pt x="2418863" y="1524564"/>
                  <a:pt x="2407800" y="1540368"/>
                </a:cubicBezTo>
                <a:cubicBezTo>
                  <a:pt x="2391845" y="1563161"/>
                  <a:pt x="2378582" y="1587855"/>
                  <a:pt x="2361501" y="1609816"/>
                </a:cubicBezTo>
                <a:cubicBezTo>
                  <a:pt x="2351451" y="1622737"/>
                  <a:pt x="2338352" y="1632965"/>
                  <a:pt x="2326777" y="164454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32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462CB-9870-DB64-D60D-EA2364DB9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8500FC7-B077-0CF0-E713-4E683A65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" y="742575"/>
            <a:ext cx="7859222" cy="53728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E1DB53B-532E-815F-A15F-D8E93F09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D86E22F-7CD5-E25C-3BE1-FBF2DD2B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26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8B3868-E6B6-6EBD-3E0D-711E4F7B0012}"/>
              </a:ext>
            </a:extLst>
          </p:cNvPr>
          <p:cNvSpPr txBox="1"/>
          <p:nvPr/>
        </p:nvSpPr>
        <p:spPr>
          <a:xfrm>
            <a:off x="2" y="1232"/>
            <a:ext cx="578643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Three pillars in the future upgrades of RIBF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1DD980-DAA7-2A1A-D155-451FBCA0AE38}"/>
              </a:ext>
            </a:extLst>
          </p:cNvPr>
          <p:cNvSpPr txBox="1"/>
          <p:nvPr/>
        </p:nvSpPr>
        <p:spPr>
          <a:xfrm>
            <a:off x="6771189" y="81022"/>
            <a:ext cx="51536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https://www.nishina.riken.jp/researcher/RIBFupgrade/index_e.html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CDD02D-417D-9A8B-3709-CDF4602FE97A}"/>
              </a:ext>
            </a:extLst>
          </p:cNvPr>
          <p:cNvSpPr txBox="1"/>
          <p:nvPr/>
        </p:nvSpPr>
        <p:spPr>
          <a:xfrm>
            <a:off x="7896229" y="1187256"/>
            <a:ext cx="413463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Pillar 1: How does the three body force organize nuclear many body systems?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Pillar 2: How do nuclear many body systems get organized in continuum?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Pillar 3: Heavy element RIs under an extraordinarily high Coulomb field.</a:t>
            </a:r>
            <a:endParaRPr kumimoji="1" lang="ja-JP" altLang="en-US" sz="2400" dirty="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DD12435-362E-FDE7-5CB9-9479CBFD2AE1}"/>
              </a:ext>
            </a:extLst>
          </p:cNvPr>
          <p:cNvSpPr/>
          <p:nvPr/>
        </p:nvSpPr>
        <p:spPr>
          <a:xfrm>
            <a:off x="7682475" y="2386938"/>
            <a:ext cx="4453357" cy="1852562"/>
          </a:xfrm>
          <a:custGeom>
            <a:avLst/>
            <a:gdLst>
              <a:gd name="connsiteX0" fmla="*/ 2030680 w 4453357"/>
              <a:gd name="connsiteY0" fmla="*/ 1698172 h 1852562"/>
              <a:gd name="connsiteX1" fmla="*/ 1246909 w 4453357"/>
              <a:gd name="connsiteY1" fmla="*/ 1686296 h 1852562"/>
              <a:gd name="connsiteX2" fmla="*/ 237506 w 4453357"/>
              <a:gd name="connsiteY2" fmla="*/ 1484416 h 1852562"/>
              <a:gd name="connsiteX3" fmla="*/ 95002 w 4453357"/>
              <a:gd name="connsiteY3" fmla="*/ 1318161 h 1852562"/>
              <a:gd name="connsiteX4" fmla="*/ 0 w 4453357"/>
              <a:gd name="connsiteY4" fmla="*/ 795647 h 1852562"/>
              <a:gd name="connsiteX5" fmla="*/ 106878 w 4453357"/>
              <a:gd name="connsiteY5" fmla="*/ 475013 h 1852562"/>
              <a:gd name="connsiteX6" fmla="*/ 391885 w 4453357"/>
              <a:gd name="connsiteY6" fmla="*/ 261258 h 1852562"/>
              <a:gd name="connsiteX7" fmla="*/ 1021278 w 4453357"/>
              <a:gd name="connsiteY7" fmla="*/ 95003 h 1852562"/>
              <a:gd name="connsiteX8" fmla="*/ 1579418 w 4453357"/>
              <a:gd name="connsiteY8" fmla="*/ 0 h 1852562"/>
              <a:gd name="connsiteX9" fmla="*/ 3954483 w 4453357"/>
              <a:gd name="connsiteY9" fmla="*/ 47502 h 1852562"/>
              <a:gd name="connsiteX10" fmla="*/ 4227615 w 4453357"/>
              <a:gd name="connsiteY10" fmla="*/ 201881 h 1852562"/>
              <a:gd name="connsiteX11" fmla="*/ 4322618 w 4453357"/>
              <a:gd name="connsiteY11" fmla="*/ 403761 h 1852562"/>
              <a:gd name="connsiteX12" fmla="*/ 4441371 w 4453357"/>
              <a:gd name="connsiteY12" fmla="*/ 570016 h 1852562"/>
              <a:gd name="connsiteX13" fmla="*/ 4429496 w 4453357"/>
              <a:gd name="connsiteY13" fmla="*/ 771896 h 1852562"/>
              <a:gd name="connsiteX14" fmla="*/ 4263241 w 4453357"/>
              <a:gd name="connsiteY14" fmla="*/ 890650 h 1852562"/>
              <a:gd name="connsiteX15" fmla="*/ 3918857 w 4453357"/>
              <a:gd name="connsiteY15" fmla="*/ 1128156 h 1852562"/>
              <a:gd name="connsiteX16" fmla="*/ 3443844 w 4453357"/>
              <a:gd name="connsiteY16" fmla="*/ 1318161 h 1852562"/>
              <a:gd name="connsiteX17" fmla="*/ 2814452 w 4453357"/>
              <a:gd name="connsiteY17" fmla="*/ 1484416 h 1852562"/>
              <a:gd name="connsiteX18" fmla="*/ 2529444 w 4453357"/>
              <a:gd name="connsiteY18" fmla="*/ 1591294 h 1852562"/>
              <a:gd name="connsiteX19" fmla="*/ 1876301 w 4453357"/>
              <a:gd name="connsiteY19" fmla="*/ 1745673 h 1852562"/>
              <a:gd name="connsiteX20" fmla="*/ 1721922 w 4453357"/>
              <a:gd name="connsiteY20" fmla="*/ 1805050 h 1852562"/>
              <a:gd name="connsiteX21" fmla="*/ 1520041 w 4453357"/>
              <a:gd name="connsiteY21" fmla="*/ 1852551 h 18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53357" h="1852562">
                <a:moveTo>
                  <a:pt x="2030680" y="1698172"/>
                </a:moveTo>
                <a:cubicBezTo>
                  <a:pt x="1754136" y="1808788"/>
                  <a:pt x="1909826" y="1756076"/>
                  <a:pt x="1246909" y="1686296"/>
                </a:cubicBezTo>
                <a:cubicBezTo>
                  <a:pt x="826881" y="1642083"/>
                  <a:pt x="616521" y="1579170"/>
                  <a:pt x="237506" y="1484416"/>
                </a:cubicBezTo>
                <a:cubicBezTo>
                  <a:pt x="190005" y="1428998"/>
                  <a:pt x="129825" y="1382309"/>
                  <a:pt x="95002" y="1318161"/>
                </a:cubicBezTo>
                <a:cubicBezTo>
                  <a:pt x="-10817" y="1123232"/>
                  <a:pt x="9310" y="1009776"/>
                  <a:pt x="0" y="795647"/>
                </a:cubicBezTo>
                <a:cubicBezTo>
                  <a:pt x="35626" y="688769"/>
                  <a:pt x="40255" y="565862"/>
                  <a:pt x="106878" y="475013"/>
                </a:cubicBezTo>
                <a:cubicBezTo>
                  <a:pt x="177104" y="379250"/>
                  <a:pt x="287972" y="318742"/>
                  <a:pt x="391885" y="261258"/>
                </a:cubicBezTo>
                <a:cubicBezTo>
                  <a:pt x="547544" y="175149"/>
                  <a:pt x="861789" y="124001"/>
                  <a:pt x="1021278" y="95003"/>
                </a:cubicBezTo>
                <a:cubicBezTo>
                  <a:pt x="1206956" y="61243"/>
                  <a:pt x="1393371" y="31668"/>
                  <a:pt x="1579418" y="0"/>
                </a:cubicBezTo>
                <a:cubicBezTo>
                  <a:pt x="2371106" y="15834"/>
                  <a:pt x="3164927" y="-12688"/>
                  <a:pt x="3954483" y="47502"/>
                </a:cubicBezTo>
                <a:cubicBezTo>
                  <a:pt x="4058761" y="55451"/>
                  <a:pt x="4152463" y="129153"/>
                  <a:pt x="4227615" y="201881"/>
                </a:cubicBezTo>
                <a:cubicBezTo>
                  <a:pt x="4281059" y="253601"/>
                  <a:pt x="4285273" y="339445"/>
                  <a:pt x="4322618" y="403761"/>
                </a:cubicBezTo>
                <a:cubicBezTo>
                  <a:pt x="4356815" y="462656"/>
                  <a:pt x="4401787" y="514598"/>
                  <a:pt x="4441371" y="570016"/>
                </a:cubicBezTo>
                <a:cubicBezTo>
                  <a:pt x="4446734" y="618286"/>
                  <a:pt x="4471152" y="725033"/>
                  <a:pt x="4429496" y="771896"/>
                </a:cubicBezTo>
                <a:cubicBezTo>
                  <a:pt x="4384250" y="822798"/>
                  <a:pt x="4317222" y="849126"/>
                  <a:pt x="4263241" y="890650"/>
                </a:cubicBezTo>
                <a:cubicBezTo>
                  <a:pt x="4069059" y="1040021"/>
                  <a:pt x="4163554" y="1002501"/>
                  <a:pt x="3918857" y="1128156"/>
                </a:cubicBezTo>
                <a:cubicBezTo>
                  <a:pt x="3783597" y="1197614"/>
                  <a:pt x="3590604" y="1275764"/>
                  <a:pt x="3443844" y="1318161"/>
                </a:cubicBezTo>
                <a:cubicBezTo>
                  <a:pt x="2920859" y="1469246"/>
                  <a:pt x="3373954" y="1301501"/>
                  <a:pt x="2814452" y="1484416"/>
                </a:cubicBezTo>
                <a:cubicBezTo>
                  <a:pt x="2718012" y="1515945"/>
                  <a:pt x="2626254" y="1560922"/>
                  <a:pt x="2529444" y="1591294"/>
                </a:cubicBezTo>
                <a:cubicBezTo>
                  <a:pt x="2104999" y="1724453"/>
                  <a:pt x="2310700" y="1629127"/>
                  <a:pt x="1876301" y="1745673"/>
                </a:cubicBezTo>
                <a:cubicBezTo>
                  <a:pt x="1823050" y="1759960"/>
                  <a:pt x="1774412" y="1788178"/>
                  <a:pt x="1721922" y="1805050"/>
                </a:cubicBezTo>
                <a:cubicBezTo>
                  <a:pt x="1567795" y="1854591"/>
                  <a:pt x="1601166" y="1852551"/>
                  <a:pt x="1520041" y="1852551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B3F207F-1B59-0426-E2E6-6EDD2DD85B1D}"/>
              </a:ext>
            </a:extLst>
          </p:cNvPr>
          <p:cNvSpPr/>
          <p:nvPr/>
        </p:nvSpPr>
        <p:spPr>
          <a:xfrm>
            <a:off x="7695975" y="3835702"/>
            <a:ext cx="4453357" cy="1852562"/>
          </a:xfrm>
          <a:custGeom>
            <a:avLst/>
            <a:gdLst>
              <a:gd name="connsiteX0" fmla="*/ 2030680 w 4453357"/>
              <a:gd name="connsiteY0" fmla="*/ 1698172 h 1852562"/>
              <a:gd name="connsiteX1" fmla="*/ 1246909 w 4453357"/>
              <a:gd name="connsiteY1" fmla="*/ 1686296 h 1852562"/>
              <a:gd name="connsiteX2" fmla="*/ 237506 w 4453357"/>
              <a:gd name="connsiteY2" fmla="*/ 1484416 h 1852562"/>
              <a:gd name="connsiteX3" fmla="*/ 95002 w 4453357"/>
              <a:gd name="connsiteY3" fmla="*/ 1318161 h 1852562"/>
              <a:gd name="connsiteX4" fmla="*/ 0 w 4453357"/>
              <a:gd name="connsiteY4" fmla="*/ 795647 h 1852562"/>
              <a:gd name="connsiteX5" fmla="*/ 106878 w 4453357"/>
              <a:gd name="connsiteY5" fmla="*/ 475013 h 1852562"/>
              <a:gd name="connsiteX6" fmla="*/ 391885 w 4453357"/>
              <a:gd name="connsiteY6" fmla="*/ 261258 h 1852562"/>
              <a:gd name="connsiteX7" fmla="*/ 1021278 w 4453357"/>
              <a:gd name="connsiteY7" fmla="*/ 95003 h 1852562"/>
              <a:gd name="connsiteX8" fmla="*/ 1579418 w 4453357"/>
              <a:gd name="connsiteY8" fmla="*/ 0 h 1852562"/>
              <a:gd name="connsiteX9" fmla="*/ 3954483 w 4453357"/>
              <a:gd name="connsiteY9" fmla="*/ 47502 h 1852562"/>
              <a:gd name="connsiteX10" fmla="*/ 4227615 w 4453357"/>
              <a:gd name="connsiteY10" fmla="*/ 201881 h 1852562"/>
              <a:gd name="connsiteX11" fmla="*/ 4322618 w 4453357"/>
              <a:gd name="connsiteY11" fmla="*/ 403761 h 1852562"/>
              <a:gd name="connsiteX12" fmla="*/ 4441371 w 4453357"/>
              <a:gd name="connsiteY12" fmla="*/ 570016 h 1852562"/>
              <a:gd name="connsiteX13" fmla="*/ 4429496 w 4453357"/>
              <a:gd name="connsiteY13" fmla="*/ 771896 h 1852562"/>
              <a:gd name="connsiteX14" fmla="*/ 4263241 w 4453357"/>
              <a:gd name="connsiteY14" fmla="*/ 890650 h 1852562"/>
              <a:gd name="connsiteX15" fmla="*/ 3918857 w 4453357"/>
              <a:gd name="connsiteY15" fmla="*/ 1128156 h 1852562"/>
              <a:gd name="connsiteX16" fmla="*/ 3443844 w 4453357"/>
              <a:gd name="connsiteY16" fmla="*/ 1318161 h 1852562"/>
              <a:gd name="connsiteX17" fmla="*/ 2814452 w 4453357"/>
              <a:gd name="connsiteY17" fmla="*/ 1484416 h 1852562"/>
              <a:gd name="connsiteX18" fmla="*/ 2529444 w 4453357"/>
              <a:gd name="connsiteY18" fmla="*/ 1591294 h 1852562"/>
              <a:gd name="connsiteX19" fmla="*/ 1876301 w 4453357"/>
              <a:gd name="connsiteY19" fmla="*/ 1745673 h 1852562"/>
              <a:gd name="connsiteX20" fmla="*/ 1721922 w 4453357"/>
              <a:gd name="connsiteY20" fmla="*/ 1805050 h 1852562"/>
              <a:gd name="connsiteX21" fmla="*/ 1520041 w 4453357"/>
              <a:gd name="connsiteY21" fmla="*/ 1852551 h 18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53357" h="1852562">
                <a:moveTo>
                  <a:pt x="2030680" y="1698172"/>
                </a:moveTo>
                <a:cubicBezTo>
                  <a:pt x="1754136" y="1808788"/>
                  <a:pt x="1909826" y="1756076"/>
                  <a:pt x="1246909" y="1686296"/>
                </a:cubicBezTo>
                <a:cubicBezTo>
                  <a:pt x="826881" y="1642083"/>
                  <a:pt x="616521" y="1579170"/>
                  <a:pt x="237506" y="1484416"/>
                </a:cubicBezTo>
                <a:cubicBezTo>
                  <a:pt x="190005" y="1428998"/>
                  <a:pt x="129825" y="1382309"/>
                  <a:pt x="95002" y="1318161"/>
                </a:cubicBezTo>
                <a:cubicBezTo>
                  <a:pt x="-10817" y="1123232"/>
                  <a:pt x="9310" y="1009776"/>
                  <a:pt x="0" y="795647"/>
                </a:cubicBezTo>
                <a:cubicBezTo>
                  <a:pt x="35626" y="688769"/>
                  <a:pt x="40255" y="565862"/>
                  <a:pt x="106878" y="475013"/>
                </a:cubicBezTo>
                <a:cubicBezTo>
                  <a:pt x="177104" y="379250"/>
                  <a:pt x="287972" y="318742"/>
                  <a:pt x="391885" y="261258"/>
                </a:cubicBezTo>
                <a:cubicBezTo>
                  <a:pt x="547544" y="175149"/>
                  <a:pt x="861789" y="124001"/>
                  <a:pt x="1021278" y="95003"/>
                </a:cubicBezTo>
                <a:cubicBezTo>
                  <a:pt x="1206956" y="61243"/>
                  <a:pt x="1393371" y="31668"/>
                  <a:pt x="1579418" y="0"/>
                </a:cubicBezTo>
                <a:cubicBezTo>
                  <a:pt x="2371106" y="15834"/>
                  <a:pt x="3164927" y="-12688"/>
                  <a:pt x="3954483" y="47502"/>
                </a:cubicBezTo>
                <a:cubicBezTo>
                  <a:pt x="4058761" y="55451"/>
                  <a:pt x="4152463" y="129153"/>
                  <a:pt x="4227615" y="201881"/>
                </a:cubicBezTo>
                <a:cubicBezTo>
                  <a:pt x="4281059" y="253601"/>
                  <a:pt x="4285273" y="339445"/>
                  <a:pt x="4322618" y="403761"/>
                </a:cubicBezTo>
                <a:cubicBezTo>
                  <a:pt x="4356815" y="462656"/>
                  <a:pt x="4401787" y="514598"/>
                  <a:pt x="4441371" y="570016"/>
                </a:cubicBezTo>
                <a:cubicBezTo>
                  <a:pt x="4446734" y="618286"/>
                  <a:pt x="4471152" y="725033"/>
                  <a:pt x="4429496" y="771896"/>
                </a:cubicBezTo>
                <a:cubicBezTo>
                  <a:pt x="4384250" y="822798"/>
                  <a:pt x="4317222" y="849126"/>
                  <a:pt x="4263241" y="890650"/>
                </a:cubicBezTo>
                <a:cubicBezTo>
                  <a:pt x="4069059" y="1040021"/>
                  <a:pt x="4163554" y="1002501"/>
                  <a:pt x="3918857" y="1128156"/>
                </a:cubicBezTo>
                <a:cubicBezTo>
                  <a:pt x="3783597" y="1197614"/>
                  <a:pt x="3590604" y="1275764"/>
                  <a:pt x="3443844" y="1318161"/>
                </a:cubicBezTo>
                <a:cubicBezTo>
                  <a:pt x="2920859" y="1469246"/>
                  <a:pt x="3373954" y="1301501"/>
                  <a:pt x="2814452" y="1484416"/>
                </a:cubicBezTo>
                <a:cubicBezTo>
                  <a:pt x="2718012" y="1515945"/>
                  <a:pt x="2626254" y="1560922"/>
                  <a:pt x="2529444" y="1591294"/>
                </a:cubicBezTo>
                <a:cubicBezTo>
                  <a:pt x="2104999" y="1724453"/>
                  <a:pt x="2310700" y="1629127"/>
                  <a:pt x="1876301" y="1745673"/>
                </a:cubicBezTo>
                <a:cubicBezTo>
                  <a:pt x="1823050" y="1759960"/>
                  <a:pt x="1774412" y="1788178"/>
                  <a:pt x="1721922" y="1805050"/>
                </a:cubicBezTo>
                <a:cubicBezTo>
                  <a:pt x="1567795" y="1854591"/>
                  <a:pt x="1601166" y="1852551"/>
                  <a:pt x="1520041" y="1852551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9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7D037-E7D5-2FC3-7537-71839A48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465AC9E-9C45-5AFD-1DF8-FA6D90D1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580F2B-384A-4B0E-92BD-2AA720D8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27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62C679-9699-5598-9DCA-FCD1C89119F3}"/>
              </a:ext>
            </a:extLst>
          </p:cNvPr>
          <p:cNvSpPr txBox="1"/>
          <p:nvPr/>
        </p:nvSpPr>
        <p:spPr>
          <a:xfrm>
            <a:off x="1" y="1232"/>
            <a:ext cx="2503053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Key question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4B20F-8103-2CB4-95DB-2EAFEE9D88B8}"/>
              </a:ext>
            </a:extLst>
          </p:cNvPr>
          <p:cNvSpPr txBox="1"/>
          <p:nvPr/>
        </p:nvSpPr>
        <p:spPr>
          <a:xfrm>
            <a:off x="7225560" y="1523586"/>
            <a:ext cx="352821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dirty="0"/>
              <a:t>S</a:t>
            </a:r>
            <a:r>
              <a:rPr kumimoji="1" lang="en-US" altLang="ja-JP" sz="3600" baseline="-25000" dirty="0"/>
              <a:t>12</a:t>
            </a:r>
            <a:r>
              <a:rPr kumimoji="1" lang="en-US" altLang="ja-JP" sz="3600" dirty="0"/>
              <a:t>=1</a:t>
            </a:r>
          </a:p>
          <a:p>
            <a:pPr algn="l"/>
            <a:endParaRPr lang="en-US" altLang="ja-JP" sz="3600" dirty="0"/>
          </a:p>
          <a:p>
            <a:pPr algn="l"/>
            <a:endParaRPr kumimoji="1" lang="en-US" altLang="ja-JP" sz="3600" dirty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/>
          </a:p>
          <a:p>
            <a:pPr algn="l"/>
            <a:endParaRPr kumimoji="1" lang="en-US" altLang="ja-JP" sz="2400" dirty="0"/>
          </a:p>
          <a:p>
            <a:pPr algn="l"/>
            <a:r>
              <a:rPr kumimoji="1" lang="en-US" altLang="ja-JP" sz="2400" dirty="0"/>
              <a:t>Like Helium-3 superfluidity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728F74-1B7A-C453-2809-705884533F9C}"/>
              </a:ext>
            </a:extLst>
          </p:cNvPr>
          <p:cNvSpPr txBox="1"/>
          <p:nvPr/>
        </p:nvSpPr>
        <p:spPr>
          <a:xfrm>
            <a:off x="857250" y="1523586"/>
            <a:ext cx="399032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dirty="0"/>
              <a:t>S</a:t>
            </a:r>
            <a:r>
              <a:rPr kumimoji="1" lang="en-US" altLang="ja-JP" sz="3600" baseline="-25000" dirty="0"/>
              <a:t>12</a:t>
            </a:r>
            <a:r>
              <a:rPr kumimoji="1" lang="en-US" altLang="ja-JP" sz="3600" dirty="0"/>
              <a:t>=0</a:t>
            </a:r>
          </a:p>
          <a:p>
            <a:pPr algn="l"/>
            <a:endParaRPr lang="en-US" altLang="ja-JP" sz="3600" dirty="0"/>
          </a:p>
          <a:p>
            <a:pPr algn="l"/>
            <a:endParaRPr kumimoji="1" lang="en-US" altLang="ja-JP" sz="3600" dirty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/>
          </a:p>
          <a:p>
            <a:pPr algn="l"/>
            <a:endParaRPr kumimoji="1" lang="en-US" altLang="ja-JP" sz="2400" dirty="0"/>
          </a:p>
          <a:p>
            <a:pPr algn="l"/>
            <a:r>
              <a:rPr kumimoji="1" lang="en-US" altLang="ja-JP" sz="2400" dirty="0"/>
              <a:t>Like BCS coupling for electrons</a:t>
            </a:r>
            <a:endParaRPr kumimoji="1" lang="ja-JP" altLang="en-US" sz="24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BDF2C05-F354-29D8-45A0-65A3377A0483}"/>
              </a:ext>
            </a:extLst>
          </p:cNvPr>
          <p:cNvSpPr/>
          <p:nvPr/>
        </p:nvSpPr>
        <p:spPr>
          <a:xfrm>
            <a:off x="1493542" y="2523712"/>
            <a:ext cx="2026898" cy="195453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2EEB218-6550-C5D2-3117-298B54DE8C9D}"/>
              </a:ext>
            </a:extLst>
          </p:cNvPr>
          <p:cNvSpPr/>
          <p:nvPr/>
        </p:nvSpPr>
        <p:spPr>
          <a:xfrm>
            <a:off x="3177540" y="1632172"/>
            <a:ext cx="445770" cy="4229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9EE5230-A574-F672-C139-4FA0DCBC5BB1}"/>
              </a:ext>
            </a:extLst>
          </p:cNvPr>
          <p:cNvSpPr/>
          <p:nvPr/>
        </p:nvSpPr>
        <p:spPr>
          <a:xfrm>
            <a:off x="3741420" y="1940782"/>
            <a:ext cx="445770" cy="4229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3F7A8D0-0D14-D18A-18AC-58C50FC5098B}"/>
              </a:ext>
            </a:extLst>
          </p:cNvPr>
          <p:cNvCxnSpPr>
            <a:cxnSpLocks/>
          </p:cNvCxnSpPr>
          <p:nvPr/>
        </p:nvCxnSpPr>
        <p:spPr>
          <a:xfrm>
            <a:off x="3411255" y="1523587"/>
            <a:ext cx="0" cy="960120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235509F-DCD6-F231-A061-CD2583968B19}"/>
              </a:ext>
            </a:extLst>
          </p:cNvPr>
          <p:cNvCxnSpPr>
            <a:cxnSpLocks/>
          </p:cNvCxnSpPr>
          <p:nvPr/>
        </p:nvCxnSpPr>
        <p:spPr>
          <a:xfrm flipV="1">
            <a:off x="3964305" y="1694084"/>
            <a:ext cx="0" cy="916305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E89CABB6-EE2B-C38A-2A7F-71028DAC132D}"/>
              </a:ext>
            </a:extLst>
          </p:cNvPr>
          <p:cNvSpPr/>
          <p:nvPr/>
        </p:nvSpPr>
        <p:spPr>
          <a:xfrm rot="1671549">
            <a:off x="2865716" y="1466318"/>
            <a:ext cx="1670220" cy="11775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49F818-2325-5184-8E7E-312E4D8B710C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2571750" y="2575606"/>
            <a:ext cx="853947" cy="8853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9DC1116D-125F-3718-1C5C-DB34E4364AF7}"/>
              </a:ext>
            </a:extLst>
          </p:cNvPr>
          <p:cNvSpPr/>
          <p:nvPr/>
        </p:nvSpPr>
        <p:spPr>
          <a:xfrm>
            <a:off x="7630177" y="2523712"/>
            <a:ext cx="2026898" cy="195453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AEAD6A3-7DAA-98DE-DDD5-9324962D3811}"/>
              </a:ext>
            </a:extLst>
          </p:cNvPr>
          <p:cNvSpPr/>
          <p:nvPr/>
        </p:nvSpPr>
        <p:spPr>
          <a:xfrm>
            <a:off x="9314175" y="1632172"/>
            <a:ext cx="445042" cy="4229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3D17964-6DDC-CEA3-4052-52848F2F0C93}"/>
              </a:ext>
            </a:extLst>
          </p:cNvPr>
          <p:cNvSpPr/>
          <p:nvPr/>
        </p:nvSpPr>
        <p:spPr>
          <a:xfrm>
            <a:off x="9877133" y="1940782"/>
            <a:ext cx="445042" cy="4229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9491880-E495-DC8C-5F30-D5E883F33F4F}"/>
              </a:ext>
            </a:extLst>
          </p:cNvPr>
          <p:cNvCxnSpPr>
            <a:cxnSpLocks/>
          </p:cNvCxnSpPr>
          <p:nvPr/>
        </p:nvCxnSpPr>
        <p:spPr>
          <a:xfrm flipV="1">
            <a:off x="9559517" y="1311565"/>
            <a:ext cx="1" cy="949257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3DDC907-F687-1049-A10E-F550F7BF31A5}"/>
              </a:ext>
            </a:extLst>
          </p:cNvPr>
          <p:cNvCxnSpPr>
            <a:cxnSpLocks/>
          </p:cNvCxnSpPr>
          <p:nvPr/>
        </p:nvCxnSpPr>
        <p:spPr>
          <a:xfrm flipV="1">
            <a:off x="10099654" y="1694084"/>
            <a:ext cx="0" cy="916305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B6D4B6AD-29BB-0F06-2C7A-27C8DD046037}"/>
              </a:ext>
            </a:extLst>
          </p:cNvPr>
          <p:cNvSpPr/>
          <p:nvPr/>
        </p:nvSpPr>
        <p:spPr>
          <a:xfrm rot="2088854">
            <a:off x="8894144" y="1303602"/>
            <a:ext cx="1875162" cy="1291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AAE5E30-FB22-E696-1C37-671AEEEF0C84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8630550" y="2479957"/>
            <a:ext cx="832367" cy="102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5B40CD-E628-E6E8-65DF-906441DD64AF}"/>
              </a:ext>
            </a:extLst>
          </p:cNvPr>
          <p:cNvSpPr txBox="1"/>
          <p:nvPr/>
        </p:nvSpPr>
        <p:spPr>
          <a:xfrm>
            <a:off x="4405573" y="2644606"/>
            <a:ext cx="2798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6000" dirty="0"/>
              <a:t>OR/AND</a:t>
            </a:r>
            <a:endParaRPr kumimoji="1" lang="ja-JP" altLang="en-US" sz="6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0DE357-F20E-9890-03B3-E54AEDBBFA6A}"/>
              </a:ext>
            </a:extLst>
          </p:cNvPr>
          <p:cNvSpPr txBox="1"/>
          <p:nvPr/>
        </p:nvSpPr>
        <p:spPr>
          <a:xfrm>
            <a:off x="79648" y="696250"/>
            <a:ext cx="71147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Which mode of the nuclear Cooper pairing is dominant?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1271508-84A8-9A44-0D85-47B52156C58C}"/>
              </a:ext>
            </a:extLst>
          </p:cNvPr>
          <p:cNvSpPr txBox="1"/>
          <p:nvPr/>
        </p:nvSpPr>
        <p:spPr>
          <a:xfrm>
            <a:off x="3044143" y="103412"/>
            <a:ext cx="903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T.O., and N. Paar</a:t>
            </a:r>
            <a:r>
              <a:rPr lang="en-US" altLang="ja-JP" sz="1600" dirty="0"/>
              <a:t>, Phys. Rev. C 100, 024308 (2019); </a:t>
            </a:r>
            <a:r>
              <a:rPr kumimoji="1" lang="en-US" altLang="ja-JP" sz="1600" dirty="0"/>
              <a:t>T.O., G. </a:t>
            </a:r>
            <a:r>
              <a:rPr kumimoji="1" lang="en-US" altLang="ja-JP" sz="1600" dirty="0" err="1"/>
              <a:t>Kruzic</a:t>
            </a:r>
            <a:r>
              <a:rPr kumimoji="1" lang="en-US" altLang="ja-JP" sz="1600" dirty="0"/>
              <a:t>, and N. </a:t>
            </a:r>
            <a:r>
              <a:rPr kumimoji="1" lang="en-US" altLang="ja-JP" sz="1600" dirty="0" err="1"/>
              <a:t>Paar</a:t>
            </a:r>
            <a:r>
              <a:rPr kumimoji="1" lang="en-US" altLang="ja-JP" sz="1600" dirty="0"/>
              <a:t>, Eur. Phys. J. A 57, 1-7 (2021); </a:t>
            </a:r>
            <a:r>
              <a:rPr lang="en-US" altLang="ja-JP" sz="1600" dirty="0"/>
              <a:t>N. </a:t>
            </a:r>
            <a:r>
              <a:rPr lang="en-US" altLang="ja-JP" sz="1600" dirty="0" err="1"/>
              <a:t>Hinohara</a:t>
            </a:r>
            <a:r>
              <a:rPr lang="en-US" altLang="ja-JP" sz="1600" dirty="0"/>
              <a:t>, T.O., and K. Yoshida, Phys. Rev. C 109, 034302 (2024).</a:t>
            </a:r>
            <a:endParaRPr kumimoji="1" lang="ja-JP" altLang="en-US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B7542A-16DE-8D86-B820-88293222173E}"/>
              </a:ext>
            </a:extLst>
          </p:cNvPr>
          <p:cNvSpPr txBox="1"/>
          <p:nvPr/>
        </p:nvSpPr>
        <p:spPr>
          <a:xfrm>
            <a:off x="810228" y="5243331"/>
            <a:ext cx="1129475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Usually S</a:t>
            </a:r>
            <a:r>
              <a:rPr kumimoji="1" lang="en-US" altLang="ja-JP" sz="2400" baseline="-25000" dirty="0"/>
              <a:t>12</a:t>
            </a:r>
            <a:r>
              <a:rPr kumimoji="1" lang="en-US" altLang="ja-JP" sz="2400" dirty="0"/>
              <a:t>=0 is considered, but without a direct measurement. No hopes for S</a:t>
            </a:r>
            <a:r>
              <a:rPr kumimoji="1" lang="en-US" altLang="ja-JP" sz="2400" baseline="-25000" dirty="0"/>
              <a:t>12</a:t>
            </a:r>
            <a:r>
              <a:rPr kumimoji="1" lang="en-US" altLang="ja-JP" sz="2400" dirty="0"/>
              <a:t>=1 mode?</a:t>
            </a:r>
          </a:p>
          <a:p>
            <a:pPr algn="r"/>
            <a:r>
              <a:rPr lang="en-US" altLang="ja-JP" sz="2400" dirty="0">
                <a:sym typeface="Wingdings" panose="05000000000000000000" pitchFamily="2" charset="2"/>
              </a:rPr>
              <a:t> </a:t>
            </a:r>
            <a:r>
              <a:rPr lang="en-US" altLang="ja-JP" sz="2400" dirty="0">
                <a:solidFill>
                  <a:srgbClr val="C00000"/>
                </a:solidFill>
                <a:sym typeface="Wingdings" panose="05000000000000000000" pitchFamily="2" charset="2"/>
              </a:rPr>
              <a:t>Spin correlation in 2p emitters</a:t>
            </a:r>
            <a:r>
              <a:rPr lang="en-US" altLang="ja-JP" sz="2400" dirty="0">
                <a:sym typeface="Wingdings" panose="05000000000000000000" pitchFamily="2" charset="2"/>
              </a:rPr>
              <a:t> can give the hint.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942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7CDA-884F-D437-DE61-D781C0384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3CF359F-7794-AD4E-BBC9-8AD50379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2" y="519158"/>
            <a:ext cx="4696480" cy="572532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61CD15-EC45-4FDD-B870-99D1C7BBC86F}"/>
              </a:ext>
            </a:extLst>
          </p:cNvPr>
          <p:cNvSpPr txBox="1"/>
          <p:nvPr/>
        </p:nvSpPr>
        <p:spPr>
          <a:xfrm>
            <a:off x="0" y="-544"/>
            <a:ext cx="6846277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Can two nucleons become “entangled” ? </a:t>
            </a:r>
            <a:r>
              <a:rPr lang="en-US" altLang="ja-JP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cs typeface="Times New Roman" panose="02020603050405020304" pitchFamily="18" charset="0"/>
              </a:rPr>
              <a:t>Yes.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CF4238D-DF87-3B00-9A0F-45174568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795B1CC-06D1-D3F6-F497-0252253A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3</a:t>
            </a:fld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95BCBF8-DF34-01D4-F7B1-787BA8478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320" y="1618767"/>
            <a:ext cx="4620270" cy="44106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189DAE-A777-EB3E-23FD-77A0294C1F82}"/>
              </a:ext>
            </a:extLst>
          </p:cNvPr>
          <p:cNvSpPr txBox="1"/>
          <p:nvPr/>
        </p:nvSpPr>
        <p:spPr>
          <a:xfrm>
            <a:off x="5880029" y="776362"/>
            <a:ext cx="55357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H. Sakai et. al., Phys. Rev. Lett. 97, 150405 (2006):</a:t>
            </a:r>
          </a:p>
          <a:p>
            <a:pPr algn="l"/>
            <a:r>
              <a:rPr kumimoji="1" lang="en-US" altLang="ja-JP" sz="1600" dirty="0"/>
              <a:t>Two protons in vacuum is shown to have the spin entanglement.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369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4</a:t>
            </a:fld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9287350-A9AE-B00A-6F80-8A69CF27A8E8}"/>
              </a:ext>
            </a:extLst>
          </p:cNvPr>
          <p:cNvGrpSpPr/>
          <p:nvPr/>
        </p:nvGrpSpPr>
        <p:grpSpPr>
          <a:xfrm>
            <a:off x="7189853" y="886068"/>
            <a:ext cx="4492063" cy="4693308"/>
            <a:chOff x="304875" y="1083863"/>
            <a:chExt cx="4492063" cy="469330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EED6516-E3CA-4A35-D13B-ED7700A6AB59}"/>
                </a:ext>
              </a:extLst>
            </p:cNvPr>
            <p:cNvSpPr/>
            <p:nvPr/>
          </p:nvSpPr>
          <p:spPr>
            <a:xfrm>
              <a:off x="619425" y="1203536"/>
              <a:ext cx="1186854" cy="1084127"/>
            </a:xfrm>
            <a:prstGeom prst="ellipse">
              <a:avLst/>
            </a:prstGeom>
            <a:pattFill prst="pct2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ACCC2484-612E-4242-BDFA-9AE78E477CBC}"/>
                </a:ext>
              </a:extLst>
            </p:cNvPr>
            <p:cNvSpPr/>
            <p:nvPr/>
          </p:nvSpPr>
          <p:spPr>
            <a:xfrm>
              <a:off x="1370600" y="1155179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3DB94CD3-EA87-5C75-FA7A-3264E358AE58}"/>
                </a:ext>
              </a:extLst>
            </p:cNvPr>
            <p:cNvSpPr/>
            <p:nvPr/>
          </p:nvSpPr>
          <p:spPr>
            <a:xfrm>
              <a:off x="1543790" y="1517436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BBF7F5A-1EF0-E950-B29B-EF4F3E703F19}"/>
                    </a:ext>
                  </a:extLst>
                </p:cNvPr>
                <p:cNvSpPr txBox="1"/>
                <p:nvPr/>
              </p:nvSpPr>
              <p:spPr>
                <a:xfrm>
                  <a:off x="304875" y="4993302"/>
                  <a:ext cx="4492063" cy="7838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f>
                          <m:f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</m:e>
                            </m:d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𝐶𝐻𝑆𝐻</m:t>
                            </m:r>
                          </m:sub>
                        </m:sSub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BBF7F5A-1EF0-E950-B29B-EF4F3E703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75" y="4993302"/>
                  <a:ext cx="4492063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矢印: 下 9">
              <a:extLst>
                <a:ext uri="{FF2B5EF4-FFF2-40B4-BE49-F238E27FC236}">
                  <a16:creationId xmlns:a16="http://schemas.microsoft.com/office/drawing/2014/main" id="{7AF65B78-684F-CC7D-1AF3-92E4161B11B9}"/>
                </a:ext>
              </a:extLst>
            </p:cNvPr>
            <p:cNvSpPr/>
            <p:nvPr/>
          </p:nvSpPr>
          <p:spPr>
            <a:xfrm>
              <a:off x="716317" y="2540439"/>
              <a:ext cx="975457" cy="569518"/>
            </a:xfrm>
            <a:prstGeom prst="downArrow">
              <a:avLst/>
            </a:prstGeom>
            <a:solidFill>
              <a:schemeClr val="tx1"/>
            </a:solidFill>
            <a:ln>
              <a:noFill/>
              <a:tail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554C1C5-10D3-4D96-E362-62176AE78D1C}"/>
                </a:ext>
              </a:extLst>
            </p:cNvPr>
            <p:cNvSpPr/>
            <p:nvPr/>
          </p:nvSpPr>
          <p:spPr>
            <a:xfrm>
              <a:off x="546195" y="3288768"/>
              <a:ext cx="1186854" cy="1084127"/>
            </a:xfrm>
            <a:prstGeom prst="ellipse">
              <a:avLst/>
            </a:prstGeom>
            <a:pattFill prst="pct2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DF33C77-A672-45BA-A2EF-427C8F3D3078}"/>
                </a:ext>
              </a:extLst>
            </p:cNvPr>
            <p:cNvSpPr/>
            <p:nvPr/>
          </p:nvSpPr>
          <p:spPr>
            <a:xfrm>
              <a:off x="2848654" y="2889990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A502F837-DBEE-E44C-BC6F-43BB7C07F43C}"/>
                </a:ext>
              </a:extLst>
            </p:cNvPr>
            <p:cNvSpPr/>
            <p:nvPr/>
          </p:nvSpPr>
          <p:spPr>
            <a:xfrm>
              <a:off x="3085622" y="4180490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49BCA516-4A57-E712-4CCE-1899127BBA4D}"/>
                </a:ext>
              </a:extLst>
            </p:cNvPr>
            <p:cNvCxnSpPr>
              <a:cxnSpLocks/>
            </p:cNvCxnSpPr>
            <p:nvPr/>
          </p:nvCxnSpPr>
          <p:spPr>
            <a:xfrm>
              <a:off x="3058619" y="2745780"/>
              <a:ext cx="0" cy="7200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9912A3CE-3E1E-2EB8-6C68-EACA879E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982" y="3952842"/>
              <a:ext cx="0" cy="7200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AF426BCA-9134-084C-6D5D-3ADA36A5F43C}"/>
                </a:ext>
              </a:extLst>
            </p:cNvPr>
            <p:cNvGrpSpPr/>
            <p:nvPr/>
          </p:nvGrpSpPr>
          <p:grpSpPr>
            <a:xfrm rot="20060949">
              <a:off x="3249157" y="2510889"/>
              <a:ext cx="630207" cy="608593"/>
              <a:chOff x="3997765" y="2532620"/>
              <a:chExt cx="630207" cy="608593"/>
            </a:xfrm>
          </p:grpSpPr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0629EAA3-7A0B-E627-606F-620162492BA2}"/>
                  </a:ext>
                </a:extLst>
              </p:cNvPr>
              <p:cNvSpPr/>
              <p:nvPr/>
            </p:nvSpPr>
            <p:spPr>
              <a:xfrm>
                <a:off x="4185086" y="2755175"/>
                <a:ext cx="153235" cy="36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6DCFF3D1-7C4F-EE9A-F8A9-5253971A646D}"/>
                  </a:ext>
                </a:extLst>
              </p:cNvPr>
              <p:cNvSpPr/>
              <p:nvPr/>
            </p:nvSpPr>
            <p:spPr>
              <a:xfrm>
                <a:off x="3997765" y="2532620"/>
                <a:ext cx="630207" cy="608593"/>
              </a:xfrm>
              <a:custGeom>
                <a:avLst/>
                <a:gdLst>
                  <a:gd name="connsiteX0" fmla="*/ 0 w 1283110"/>
                  <a:gd name="connsiteY0" fmla="*/ 0 h 1002890"/>
                  <a:gd name="connsiteX1" fmla="*/ 73742 w 1283110"/>
                  <a:gd name="connsiteY1" fmla="*/ 176981 h 1002890"/>
                  <a:gd name="connsiteX2" fmla="*/ 132736 w 1283110"/>
                  <a:gd name="connsiteY2" fmla="*/ 235974 h 1002890"/>
                  <a:gd name="connsiteX3" fmla="*/ 442452 w 1283110"/>
                  <a:gd name="connsiteY3" fmla="*/ 353961 h 1002890"/>
                  <a:gd name="connsiteX4" fmla="*/ 781665 w 1283110"/>
                  <a:gd name="connsiteY4" fmla="*/ 427703 h 1002890"/>
                  <a:gd name="connsiteX5" fmla="*/ 1061884 w 1283110"/>
                  <a:gd name="connsiteY5" fmla="*/ 530942 h 1002890"/>
                  <a:gd name="connsiteX6" fmla="*/ 1165123 w 1283110"/>
                  <a:gd name="connsiteY6" fmla="*/ 619432 h 1002890"/>
                  <a:gd name="connsiteX7" fmla="*/ 1283110 w 1283110"/>
                  <a:gd name="connsiteY7" fmla="*/ 722671 h 1002890"/>
                  <a:gd name="connsiteX8" fmla="*/ 1091381 w 1283110"/>
                  <a:gd name="connsiteY8" fmla="*/ 870155 h 1002890"/>
                  <a:gd name="connsiteX9" fmla="*/ 722671 w 1283110"/>
                  <a:gd name="connsiteY9" fmla="*/ 943897 h 1002890"/>
                  <a:gd name="connsiteX10" fmla="*/ 398207 w 1283110"/>
                  <a:gd name="connsiteY10" fmla="*/ 988142 h 1002890"/>
                  <a:gd name="connsiteX11" fmla="*/ 250723 w 1283110"/>
                  <a:gd name="connsiteY11" fmla="*/ 1002890 h 10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110" h="1002890">
                    <a:moveTo>
                      <a:pt x="0" y="0"/>
                    </a:moveTo>
                    <a:cubicBezTo>
                      <a:pt x="24581" y="58994"/>
                      <a:pt x="28551" y="131790"/>
                      <a:pt x="73742" y="176981"/>
                    </a:cubicBezTo>
                    <a:cubicBezTo>
                      <a:pt x="93407" y="196645"/>
                      <a:pt x="109871" y="220144"/>
                      <a:pt x="132736" y="235974"/>
                    </a:cubicBezTo>
                    <a:cubicBezTo>
                      <a:pt x="255116" y="320699"/>
                      <a:pt x="292672" y="319726"/>
                      <a:pt x="442452" y="353961"/>
                    </a:cubicBezTo>
                    <a:cubicBezTo>
                      <a:pt x="555255" y="379744"/>
                      <a:pt x="669599" y="398886"/>
                      <a:pt x="781665" y="427703"/>
                    </a:cubicBezTo>
                    <a:cubicBezTo>
                      <a:pt x="830007" y="440134"/>
                      <a:pt x="1000324" y="497364"/>
                      <a:pt x="1061884" y="530942"/>
                    </a:cubicBezTo>
                    <a:cubicBezTo>
                      <a:pt x="1118140" y="561627"/>
                      <a:pt x="1119979" y="579930"/>
                      <a:pt x="1165123" y="619432"/>
                    </a:cubicBezTo>
                    <a:cubicBezTo>
                      <a:pt x="1309169" y="745473"/>
                      <a:pt x="1180815" y="620376"/>
                      <a:pt x="1283110" y="722671"/>
                    </a:cubicBezTo>
                    <a:cubicBezTo>
                      <a:pt x="1219200" y="771832"/>
                      <a:pt x="1164029" y="835176"/>
                      <a:pt x="1091381" y="870155"/>
                    </a:cubicBezTo>
                    <a:cubicBezTo>
                      <a:pt x="1069104" y="880881"/>
                      <a:pt x="768353" y="936976"/>
                      <a:pt x="722671" y="943897"/>
                    </a:cubicBezTo>
                    <a:cubicBezTo>
                      <a:pt x="614747" y="960249"/>
                      <a:pt x="506821" y="977281"/>
                      <a:pt x="398207" y="988142"/>
                    </a:cubicBezTo>
                    <a:lnTo>
                      <a:pt x="250723" y="10028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019A0C0C-836B-C4FD-CEB2-F7F70C09432C}"/>
                  </a:ext>
                </a:extLst>
              </p:cNvPr>
              <p:cNvSpPr/>
              <p:nvPr/>
            </p:nvSpPr>
            <p:spPr>
              <a:xfrm>
                <a:off x="4182805" y="2824422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11C597B0-C176-CDEB-9280-E93CF5251B8C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V="1">
              <a:off x="1167914" y="3250966"/>
              <a:ext cx="1746022" cy="598915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8B3B300-9C71-024E-E429-16417B78435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1167914" y="3849881"/>
              <a:ext cx="1917708" cy="5420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E092A522-5A8E-F8A5-846D-B345426CF9A1}"/>
                </a:ext>
              </a:extLst>
            </p:cNvPr>
            <p:cNvGrpSpPr/>
            <p:nvPr/>
          </p:nvGrpSpPr>
          <p:grpSpPr>
            <a:xfrm rot="1007459">
              <a:off x="3591538" y="4241953"/>
              <a:ext cx="630207" cy="608593"/>
              <a:chOff x="3997765" y="2532620"/>
              <a:chExt cx="630207" cy="608593"/>
            </a:xfrm>
          </p:grpSpPr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3699AC99-BDA2-BB93-2276-1D793F3B30D3}"/>
                  </a:ext>
                </a:extLst>
              </p:cNvPr>
              <p:cNvSpPr/>
              <p:nvPr/>
            </p:nvSpPr>
            <p:spPr>
              <a:xfrm>
                <a:off x="4185086" y="2755175"/>
                <a:ext cx="153235" cy="36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B0D4892F-D9F7-2C91-F7A5-CCA67CBE3307}"/>
                  </a:ext>
                </a:extLst>
              </p:cNvPr>
              <p:cNvSpPr/>
              <p:nvPr/>
            </p:nvSpPr>
            <p:spPr>
              <a:xfrm>
                <a:off x="3997765" y="2532620"/>
                <a:ext cx="630207" cy="608593"/>
              </a:xfrm>
              <a:custGeom>
                <a:avLst/>
                <a:gdLst>
                  <a:gd name="connsiteX0" fmla="*/ 0 w 1283110"/>
                  <a:gd name="connsiteY0" fmla="*/ 0 h 1002890"/>
                  <a:gd name="connsiteX1" fmla="*/ 73742 w 1283110"/>
                  <a:gd name="connsiteY1" fmla="*/ 176981 h 1002890"/>
                  <a:gd name="connsiteX2" fmla="*/ 132736 w 1283110"/>
                  <a:gd name="connsiteY2" fmla="*/ 235974 h 1002890"/>
                  <a:gd name="connsiteX3" fmla="*/ 442452 w 1283110"/>
                  <a:gd name="connsiteY3" fmla="*/ 353961 h 1002890"/>
                  <a:gd name="connsiteX4" fmla="*/ 781665 w 1283110"/>
                  <a:gd name="connsiteY4" fmla="*/ 427703 h 1002890"/>
                  <a:gd name="connsiteX5" fmla="*/ 1061884 w 1283110"/>
                  <a:gd name="connsiteY5" fmla="*/ 530942 h 1002890"/>
                  <a:gd name="connsiteX6" fmla="*/ 1165123 w 1283110"/>
                  <a:gd name="connsiteY6" fmla="*/ 619432 h 1002890"/>
                  <a:gd name="connsiteX7" fmla="*/ 1283110 w 1283110"/>
                  <a:gd name="connsiteY7" fmla="*/ 722671 h 1002890"/>
                  <a:gd name="connsiteX8" fmla="*/ 1091381 w 1283110"/>
                  <a:gd name="connsiteY8" fmla="*/ 870155 h 1002890"/>
                  <a:gd name="connsiteX9" fmla="*/ 722671 w 1283110"/>
                  <a:gd name="connsiteY9" fmla="*/ 943897 h 1002890"/>
                  <a:gd name="connsiteX10" fmla="*/ 398207 w 1283110"/>
                  <a:gd name="connsiteY10" fmla="*/ 988142 h 1002890"/>
                  <a:gd name="connsiteX11" fmla="*/ 250723 w 1283110"/>
                  <a:gd name="connsiteY11" fmla="*/ 1002890 h 10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110" h="1002890">
                    <a:moveTo>
                      <a:pt x="0" y="0"/>
                    </a:moveTo>
                    <a:cubicBezTo>
                      <a:pt x="24581" y="58994"/>
                      <a:pt x="28551" y="131790"/>
                      <a:pt x="73742" y="176981"/>
                    </a:cubicBezTo>
                    <a:cubicBezTo>
                      <a:pt x="93407" y="196645"/>
                      <a:pt x="109871" y="220144"/>
                      <a:pt x="132736" y="235974"/>
                    </a:cubicBezTo>
                    <a:cubicBezTo>
                      <a:pt x="255116" y="320699"/>
                      <a:pt x="292672" y="319726"/>
                      <a:pt x="442452" y="353961"/>
                    </a:cubicBezTo>
                    <a:cubicBezTo>
                      <a:pt x="555255" y="379744"/>
                      <a:pt x="669599" y="398886"/>
                      <a:pt x="781665" y="427703"/>
                    </a:cubicBezTo>
                    <a:cubicBezTo>
                      <a:pt x="830007" y="440134"/>
                      <a:pt x="1000324" y="497364"/>
                      <a:pt x="1061884" y="530942"/>
                    </a:cubicBezTo>
                    <a:cubicBezTo>
                      <a:pt x="1118140" y="561627"/>
                      <a:pt x="1119979" y="579930"/>
                      <a:pt x="1165123" y="619432"/>
                    </a:cubicBezTo>
                    <a:cubicBezTo>
                      <a:pt x="1309169" y="745473"/>
                      <a:pt x="1180815" y="620376"/>
                      <a:pt x="1283110" y="722671"/>
                    </a:cubicBezTo>
                    <a:cubicBezTo>
                      <a:pt x="1219200" y="771832"/>
                      <a:pt x="1164029" y="835176"/>
                      <a:pt x="1091381" y="870155"/>
                    </a:cubicBezTo>
                    <a:cubicBezTo>
                      <a:pt x="1069104" y="880881"/>
                      <a:pt x="768353" y="936976"/>
                      <a:pt x="722671" y="943897"/>
                    </a:cubicBezTo>
                    <a:cubicBezTo>
                      <a:pt x="614747" y="960249"/>
                      <a:pt x="506821" y="977281"/>
                      <a:pt x="398207" y="988142"/>
                    </a:cubicBezTo>
                    <a:lnTo>
                      <a:pt x="250723" y="10028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EB4C1F0-F67A-3EEB-393A-8C775E87B05C}"/>
                  </a:ext>
                </a:extLst>
              </p:cNvPr>
              <p:cNvSpPr/>
              <p:nvPr/>
            </p:nvSpPr>
            <p:spPr>
              <a:xfrm>
                <a:off x="4182805" y="2824422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436A18-F7AE-3DDA-A5E1-971E36408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485" y="1791607"/>
              <a:ext cx="1366846" cy="1084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D5473BD-2032-59E3-3448-A052C145A7A2}"/>
                    </a:ext>
                  </a:extLst>
                </p:cNvPr>
                <p:cNvSpPr txBox="1"/>
                <p:nvPr/>
              </p:nvSpPr>
              <p:spPr>
                <a:xfrm>
                  <a:off x="2586904" y="1083863"/>
                  <a:ext cx="1848086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≅6.8</m:t>
                        </m:r>
                      </m:oMath>
                    </m:oMathPara>
                  </a14:m>
                  <a:endParaRPr kumimoji="1" lang="en-US" altLang="ja-JP" sz="2400" b="0" i="1" dirty="0">
                    <a:latin typeface="Cambria Math" panose="02040503050406030204" pitchFamily="18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−21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D5473BD-2032-59E3-3448-A052C145A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904" y="1083863"/>
                  <a:ext cx="184808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960" b="-16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AD25DCF-876F-46AB-0C7E-BD215CE1A283}"/>
                </a:ext>
              </a:extLst>
            </p:cNvPr>
            <p:cNvSpPr txBox="1"/>
            <p:nvPr/>
          </p:nvSpPr>
          <p:spPr>
            <a:xfrm flipH="1">
              <a:off x="823195" y="1495619"/>
              <a:ext cx="4149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α</a:t>
              </a:r>
              <a:endParaRPr kumimoji="1" lang="ja-JP" altLang="en-US" sz="24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BD3026D-3188-7EB3-FD79-AD643099402F}"/>
                </a:ext>
              </a:extLst>
            </p:cNvPr>
            <p:cNvSpPr txBox="1"/>
            <p:nvPr/>
          </p:nvSpPr>
          <p:spPr>
            <a:xfrm>
              <a:off x="1436479" y="109578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p</a:t>
              </a:r>
              <a:endParaRPr kumimoji="1" lang="ja-JP" altLang="en-US" sz="2400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6DD8292-402B-55D0-98F6-DF113642EB76}"/>
                </a:ext>
              </a:extLst>
            </p:cNvPr>
            <p:cNvSpPr txBox="1"/>
            <p:nvPr/>
          </p:nvSpPr>
          <p:spPr>
            <a:xfrm>
              <a:off x="1598404" y="145773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p</a:t>
              </a:r>
              <a:endParaRPr kumimoji="1" lang="ja-JP" altLang="en-US" sz="2400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D57CD7-44F8-C642-6930-E4FD61672A93}"/>
              </a:ext>
            </a:extLst>
          </p:cNvPr>
          <p:cNvSpPr txBox="1"/>
          <p:nvPr/>
        </p:nvSpPr>
        <p:spPr>
          <a:xfrm rot="10800000" flipV="1">
            <a:off x="212610" y="761911"/>
            <a:ext cx="6443989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If the emitted two protons are in the spin-singlet state, a strong entanglement in terms of CHSH inequality is expected. </a:t>
            </a:r>
            <a:r>
              <a:rPr lang="en-US" altLang="ja-JP" sz="2400" dirty="0"/>
              <a:t>Here CHSH inequality is one variant of Bell inequality.</a:t>
            </a:r>
            <a:endParaRPr kumimoji="1" lang="en-US" altLang="ja-JP" sz="2400" dirty="0"/>
          </a:p>
          <a:p>
            <a:pPr algn="l"/>
            <a:r>
              <a:rPr kumimoji="1" lang="en-US" altLang="ja-JP" sz="2400" dirty="0"/>
              <a:t>Ref: J. F. Clauser, M. A. Horne, A. </a:t>
            </a:r>
            <a:r>
              <a:rPr kumimoji="1" lang="en-US" altLang="ja-JP" sz="2400" dirty="0" err="1"/>
              <a:t>Shimony</a:t>
            </a:r>
            <a:r>
              <a:rPr kumimoji="1" lang="en-US" altLang="ja-JP" sz="2400" dirty="0"/>
              <a:t>, and R. A. Holt, Phys. Rev. Lett. 23, 880 (1969).</a:t>
            </a:r>
          </a:p>
          <a:p>
            <a:pPr algn="l"/>
            <a:endParaRPr lang="en-US" altLang="ja-JP" sz="2400" dirty="0"/>
          </a:p>
          <a:p>
            <a:pPr algn="l"/>
            <a:r>
              <a:rPr kumimoji="1" lang="en-US" altLang="ja-JP" sz="2400" dirty="0"/>
              <a:t>This nuclear-spin entanglement </a:t>
            </a:r>
            <a:r>
              <a:rPr lang="en-US" altLang="ja-JP" sz="2400" dirty="0"/>
              <a:t>can provide…</a:t>
            </a:r>
          </a:p>
          <a:p>
            <a:pPr marL="514350" indent="-514350" algn="l">
              <a:buAutoNum type="romanLcParenBoth"/>
            </a:pPr>
            <a:r>
              <a:rPr lang="en-US" altLang="ja-JP" sz="2400" dirty="0"/>
              <a:t>The first example of “natural entanglement”</a:t>
            </a:r>
            <a:r>
              <a:rPr kumimoji="1" lang="en-US" altLang="ja-JP" sz="2400" dirty="0"/>
              <a:t>.</a:t>
            </a:r>
          </a:p>
          <a:p>
            <a:pPr marL="514350" indent="-514350" algn="l">
              <a:buAutoNum type="romanLcParenBoth"/>
            </a:pPr>
            <a:r>
              <a:rPr lang="en-US" altLang="ja-JP" sz="2400" dirty="0"/>
              <a:t>New probe to investigate the nuclear interaction and structure.</a:t>
            </a:r>
            <a:endParaRPr kumimoji="1" lang="en-US" altLang="ja-JP" sz="2400" dirty="0"/>
          </a:p>
          <a:p>
            <a:pPr marL="514350" indent="-514350" algn="l">
              <a:buAutoNum type="romanLcParenBoth"/>
            </a:pPr>
            <a:r>
              <a:rPr lang="en-US" altLang="ja-JP" sz="2400" dirty="0"/>
              <a:t>Identical-particle entanglement as the resource for quantum operations [B. Morris et. al., PRX 10, 041012 (2020)].</a:t>
            </a:r>
            <a:endParaRPr kumimoji="1" lang="en-US" altLang="ja-JP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8D8DEE-A3ED-BCC9-3693-2842E4925EC8}"/>
              </a:ext>
            </a:extLst>
          </p:cNvPr>
          <p:cNvSpPr txBox="1"/>
          <p:nvPr/>
        </p:nvSpPr>
        <p:spPr>
          <a:xfrm>
            <a:off x="1" y="1232"/>
            <a:ext cx="2668771" cy="461665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Motivation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6E45B77-6590-E993-3A2A-B8BC622AE832}"/>
              </a:ext>
            </a:extLst>
          </p:cNvPr>
          <p:cNvSpPr txBox="1"/>
          <p:nvPr/>
        </p:nvSpPr>
        <p:spPr>
          <a:xfrm>
            <a:off x="6179127" y="102440"/>
            <a:ext cx="57128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dirty="0"/>
              <a:t>Example of </a:t>
            </a:r>
            <a:r>
              <a:rPr lang="en-US" altLang="ja-JP" sz="1600" baseline="30000" dirty="0"/>
              <a:t>6</a:t>
            </a:r>
            <a:r>
              <a:rPr lang="en-US" altLang="ja-JP" sz="1600" dirty="0"/>
              <a:t>Be </a:t>
            </a:r>
            <a:r>
              <a:rPr lang="en-US" altLang="ja-JP" sz="1600" dirty="0">
                <a:sym typeface="Wingdings" panose="05000000000000000000" pitchFamily="2" charset="2"/>
              </a:rPr>
              <a:t> </a:t>
            </a:r>
            <a:r>
              <a:rPr lang="en-US" altLang="ja-JP" sz="1600" baseline="30000" dirty="0">
                <a:sym typeface="Wingdings" panose="05000000000000000000" pitchFamily="2" charset="2"/>
              </a:rPr>
              <a:t>4</a:t>
            </a:r>
            <a:r>
              <a:rPr lang="en-US" altLang="ja-JP" sz="1600" dirty="0">
                <a:sym typeface="Wingdings" panose="05000000000000000000" pitchFamily="2" charset="2"/>
              </a:rPr>
              <a:t>He + 2p: TO, arXiv:2407.11136 (under review)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059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0" y="-544"/>
            <a:ext cx="6623538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CHSH examination for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6</a:t>
            </a:r>
            <a:r>
              <a:rPr lang="en-US" altLang="ja-JP" sz="2400" dirty="0">
                <a:cs typeface="Times New Roman" panose="02020603050405020304" pitchFamily="18" charset="0"/>
              </a:rPr>
              <a:t>Be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cs typeface="Times New Roman" panose="02020603050405020304" pitchFamily="18" charset="0"/>
              </a:rPr>
              <a:t>He + 2p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5</a:t>
            </a:fld>
            <a:endParaRPr lang="en-US" altLang="ja-JP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BF4A8E5-8E08-3381-9B36-E6E402BBFB03}"/>
              </a:ext>
            </a:extLst>
          </p:cNvPr>
          <p:cNvGrpSpPr/>
          <p:nvPr/>
        </p:nvGrpSpPr>
        <p:grpSpPr>
          <a:xfrm>
            <a:off x="7233915" y="229942"/>
            <a:ext cx="4492063" cy="4693308"/>
            <a:chOff x="304875" y="1083863"/>
            <a:chExt cx="4492063" cy="469330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C27D4C2B-7BFB-AF7C-D873-F8629AC87E18}"/>
                </a:ext>
              </a:extLst>
            </p:cNvPr>
            <p:cNvSpPr/>
            <p:nvPr/>
          </p:nvSpPr>
          <p:spPr>
            <a:xfrm>
              <a:off x="619425" y="1203536"/>
              <a:ext cx="1186854" cy="1084127"/>
            </a:xfrm>
            <a:prstGeom prst="ellipse">
              <a:avLst/>
            </a:prstGeom>
            <a:pattFill prst="pct2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67A40492-6729-C284-F92B-43880CB84A3F}"/>
                </a:ext>
              </a:extLst>
            </p:cNvPr>
            <p:cNvSpPr/>
            <p:nvPr/>
          </p:nvSpPr>
          <p:spPr>
            <a:xfrm>
              <a:off x="1370600" y="1155179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46AB7F83-ED4D-459C-FD36-E69ED84FA316}"/>
                </a:ext>
              </a:extLst>
            </p:cNvPr>
            <p:cNvSpPr/>
            <p:nvPr/>
          </p:nvSpPr>
          <p:spPr>
            <a:xfrm>
              <a:off x="1543790" y="1517436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4DF8635E-AC29-C7AF-D001-1EAFDCCA4B78}"/>
                    </a:ext>
                  </a:extLst>
                </p:cNvPr>
                <p:cNvSpPr txBox="1"/>
                <p:nvPr/>
              </p:nvSpPr>
              <p:spPr>
                <a:xfrm>
                  <a:off x="304875" y="4993302"/>
                  <a:ext cx="4492063" cy="7838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f>
                          <m:f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</m:e>
                            </m:d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𝐶𝐻𝑆𝐻</m:t>
                            </m:r>
                          </m:sub>
                        </m:sSub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4DF8635E-AC29-C7AF-D001-1EAFDCCA4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75" y="4993302"/>
                  <a:ext cx="4492063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EE5B5EB8-1598-5935-61F9-680F7ADBDAFA}"/>
                </a:ext>
              </a:extLst>
            </p:cNvPr>
            <p:cNvSpPr/>
            <p:nvPr/>
          </p:nvSpPr>
          <p:spPr>
            <a:xfrm>
              <a:off x="716317" y="2540439"/>
              <a:ext cx="975457" cy="569518"/>
            </a:xfrm>
            <a:prstGeom prst="downArrow">
              <a:avLst/>
            </a:prstGeom>
            <a:solidFill>
              <a:schemeClr val="tx1"/>
            </a:solidFill>
            <a:ln>
              <a:noFill/>
              <a:tail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8870E338-B82C-BF54-5F3E-BCF1497ED837}"/>
                </a:ext>
              </a:extLst>
            </p:cNvPr>
            <p:cNvSpPr/>
            <p:nvPr/>
          </p:nvSpPr>
          <p:spPr>
            <a:xfrm>
              <a:off x="546195" y="3288768"/>
              <a:ext cx="1186854" cy="1084127"/>
            </a:xfrm>
            <a:prstGeom prst="ellipse">
              <a:avLst/>
            </a:prstGeom>
            <a:pattFill prst="pct2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3691BDB-1217-30FE-A7C7-AAB6E6E2E62D}"/>
                </a:ext>
              </a:extLst>
            </p:cNvPr>
            <p:cNvSpPr/>
            <p:nvPr/>
          </p:nvSpPr>
          <p:spPr>
            <a:xfrm>
              <a:off x="2848654" y="2889990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DFD6F6DD-D575-F10F-E083-FC2A5FF50B43}"/>
                </a:ext>
              </a:extLst>
            </p:cNvPr>
            <p:cNvSpPr/>
            <p:nvPr/>
          </p:nvSpPr>
          <p:spPr>
            <a:xfrm>
              <a:off x="3085622" y="4180490"/>
              <a:ext cx="445770" cy="4229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67E4F7C5-CD2D-4910-C0DC-D6B9CBC9A6B4}"/>
                </a:ext>
              </a:extLst>
            </p:cNvPr>
            <p:cNvCxnSpPr>
              <a:cxnSpLocks/>
            </p:cNvCxnSpPr>
            <p:nvPr/>
          </p:nvCxnSpPr>
          <p:spPr>
            <a:xfrm>
              <a:off x="3058619" y="2745780"/>
              <a:ext cx="0" cy="7200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8D725BE-99C9-FD69-1E7F-CD0A218F2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8982" y="3952842"/>
              <a:ext cx="0" cy="7200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83F17DB-EADA-D0E5-6740-B3D3BE3C7FEB}"/>
                </a:ext>
              </a:extLst>
            </p:cNvPr>
            <p:cNvGrpSpPr/>
            <p:nvPr/>
          </p:nvGrpSpPr>
          <p:grpSpPr>
            <a:xfrm rot="20060949">
              <a:off x="3249157" y="2510889"/>
              <a:ext cx="630207" cy="608593"/>
              <a:chOff x="3997765" y="2532620"/>
              <a:chExt cx="630207" cy="608593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03C5E757-FBDE-0B36-EEC0-556F219B1405}"/>
                  </a:ext>
                </a:extLst>
              </p:cNvPr>
              <p:cNvSpPr/>
              <p:nvPr/>
            </p:nvSpPr>
            <p:spPr>
              <a:xfrm>
                <a:off x="4185086" y="2755175"/>
                <a:ext cx="153235" cy="36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58253F0-3F6A-85CD-B746-0E184F954024}"/>
                  </a:ext>
                </a:extLst>
              </p:cNvPr>
              <p:cNvSpPr/>
              <p:nvPr/>
            </p:nvSpPr>
            <p:spPr>
              <a:xfrm>
                <a:off x="3997765" y="2532620"/>
                <a:ext cx="630207" cy="608593"/>
              </a:xfrm>
              <a:custGeom>
                <a:avLst/>
                <a:gdLst>
                  <a:gd name="connsiteX0" fmla="*/ 0 w 1283110"/>
                  <a:gd name="connsiteY0" fmla="*/ 0 h 1002890"/>
                  <a:gd name="connsiteX1" fmla="*/ 73742 w 1283110"/>
                  <a:gd name="connsiteY1" fmla="*/ 176981 h 1002890"/>
                  <a:gd name="connsiteX2" fmla="*/ 132736 w 1283110"/>
                  <a:gd name="connsiteY2" fmla="*/ 235974 h 1002890"/>
                  <a:gd name="connsiteX3" fmla="*/ 442452 w 1283110"/>
                  <a:gd name="connsiteY3" fmla="*/ 353961 h 1002890"/>
                  <a:gd name="connsiteX4" fmla="*/ 781665 w 1283110"/>
                  <a:gd name="connsiteY4" fmla="*/ 427703 h 1002890"/>
                  <a:gd name="connsiteX5" fmla="*/ 1061884 w 1283110"/>
                  <a:gd name="connsiteY5" fmla="*/ 530942 h 1002890"/>
                  <a:gd name="connsiteX6" fmla="*/ 1165123 w 1283110"/>
                  <a:gd name="connsiteY6" fmla="*/ 619432 h 1002890"/>
                  <a:gd name="connsiteX7" fmla="*/ 1283110 w 1283110"/>
                  <a:gd name="connsiteY7" fmla="*/ 722671 h 1002890"/>
                  <a:gd name="connsiteX8" fmla="*/ 1091381 w 1283110"/>
                  <a:gd name="connsiteY8" fmla="*/ 870155 h 1002890"/>
                  <a:gd name="connsiteX9" fmla="*/ 722671 w 1283110"/>
                  <a:gd name="connsiteY9" fmla="*/ 943897 h 1002890"/>
                  <a:gd name="connsiteX10" fmla="*/ 398207 w 1283110"/>
                  <a:gd name="connsiteY10" fmla="*/ 988142 h 1002890"/>
                  <a:gd name="connsiteX11" fmla="*/ 250723 w 1283110"/>
                  <a:gd name="connsiteY11" fmla="*/ 1002890 h 10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110" h="1002890">
                    <a:moveTo>
                      <a:pt x="0" y="0"/>
                    </a:moveTo>
                    <a:cubicBezTo>
                      <a:pt x="24581" y="58994"/>
                      <a:pt x="28551" y="131790"/>
                      <a:pt x="73742" y="176981"/>
                    </a:cubicBezTo>
                    <a:cubicBezTo>
                      <a:pt x="93407" y="196645"/>
                      <a:pt x="109871" y="220144"/>
                      <a:pt x="132736" y="235974"/>
                    </a:cubicBezTo>
                    <a:cubicBezTo>
                      <a:pt x="255116" y="320699"/>
                      <a:pt x="292672" y="319726"/>
                      <a:pt x="442452" y="353961"/>
                    </a:cubicBezTo>
                    <a:cubicBezTo>
                      <a:pt x="555255" y="379744"/>
                      <a:pt x="669599" y="398886"/>
                      <a:pt x="781665" y="427703"/>
                    </a:cubicBezTo>
                    <a:cubicBezTo>
                      <a:pt x="830007" y="440134"/>
                      <a:pt x="1000324" y="497364"/>
                      <a:pt x="1061884" y="530942"/>
                    </a:cubicBezTo>
                    <a:cubicBezTo>
                      <a:pt x="1118140" y="561627"/>
                      <a:pt x="1119979" y="579930"/>
                      <a:pt x="1165123" y="619432"/>
                    </a:cubicBezTo>
                    <a:cubicBezTo>
                      <a:pt x="1309169" y="745473"/>
                      <a:pt x="1180815" y="620376"/>
                      <a:pt x="1283110" y="722671"/>
                    </a:cubicBezTo>
                    <a:cubicBezTo>
                      <a:pt x="1219200" y="771832"/>
                      <a:pt x="1164029" y="835176"/>
                      <a:pt x="1091381" y="870155"/>
                    </a:cubicBezTo>
                    <a:cubicBezTo>
                      <a:pt x="1069104" y="880881"/>
                      <a:pt x="768353" y="936976"/>
                      <a:pt x="722671" y="943897"/>
                    </a:cubicBezTo>
                    <a:cubicBezTo>
                      <a:pt x="614747" y="960249"/>
                      <a:pt x="506821" y="977281"/>
                      <a:pt x="398207" y="988142"/>
                    </a:cubicBezTo>
                    <a:lnTo>
                      <a:pt x="250723" y="10028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A392F518-91D2-1CC7-F19D-F78DCC13E4BC}"/>
                  </a:ext>
                </a:extLst>
              </p:cNvPr>
              <p:cNvSpPr/>
              <p:nvPr/>
            </p:nvSpPr>
            <p:spPr>
              <a:xfrm>
                <a:off x="4182805" y="2824422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0CDE74D4-87AE-CF02-1F8B-320D37C52167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1167914" y="3250966"/>
              <a:ext cx="1746022" cy="598915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548DE86-C6B4-378E-3F89-87A33A26233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1167914" y="3849881"/>
              <a:ext cx="1917708" cy="5420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4B9D513-E337-A821-DB44-F49863CA4BC5}"/>
                </a:ext>
              </a:extLst>
            </p:cNvPr>
            <p:cNvGrpSpPr/>
            <p:nvPr/>
          </p:nvGrpSpPr>
          <p:grpSpPr>
            <a:xfrm rot="1007459">
              <a:off x="3591538" y="4241953"/>
              <a:ext cx="630207" cy="608593"/>
              <a:chOff x="3997765" y="2532620"/>
              <a:chExt cx="630207" cy="608593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58749194-D8E1-0C08-4C5B-EA5117A1AF03}"/>
                  </a:ext>
                </a:extLst>
              </p:cNvPr>
              <p:cNvSpPr/>
              <p:nvPr/>
            </p:nvSpPr>
            <p:spPr>
              <a:xfrm>
                <a:off x="4185086" y="2755175"/>
                <a:ext cx="153235" cy="36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F3023FF8-07D2-D5D6-787D-DF34B3B1C8C6}"/>
                  </a:ext>
                </a:extLst>
              </p:cNvPr>
              <p:cNvSpPr/>
              <p:nvPr/>
            </p:nvSpPr>
            <p:spPr>
              <a:xfrm>
                <a:off x="3997765" y="2532620"/>
                <a:ext cx="630207" cy="608593"/>
              </a:xfrm>
              <a:custGeom>
                <a:avLst/>
                <a:gdLst>
                  <a:gd name="connsiteX0" fmla="*/ 0 w 1283110"/>
                  <a:gd name="connsiteY0" fmla="*/ 0 h 1002890"/>
                  <a:gd name="connsiteX1" fmla="*/ 73742 w 1283110"/>
                  <a:gd name="connsiteY1" fmla="*/ 176981 h 1002890"/>
                  <a:gd name="connsiteX2" fmla="*/ 132736 w 1283110"/>
                  <a:gd name="connsiteY2" fmla="*/ 235974 h 1002890"/>
                  <a:gd name="connsiteX3" fmla="*/ 442452 w 1283110"/>
                  <a:gd name="connsiteY3" fmla="*/ 353961 h 1002890"/>
                  <a:gd name="connsiteX4" fmla="*/ 781665 w 1283110"/>
                  <a:gd name="connsiteY4" fmla="*/ 427703 h 1002890"/>
                  <a:gd name="connsiteX5" fmla="*/ 1061884 w 1283110"/>
                  <a:gd name="connsiteY5" fmla="*/ 530942 h 1002890"/>
                  <a:gd name="connsiteX6" fmla="*/ 1165123 w 1283110"/>
                  <a:gd name="connsiteY6" fmla="*/ 619432 h 1002890"/>
                  <a:gd name="connsiteX7" fmla="*/ 1283110 w 1283110"/>
                  <a:gd name="connsiteY7" fmla="*/ 722671 h 1002890"/>
                  <a:gd name="connsiteX8" fmla="*/ 1091381 w 1283110"/>
                  <a:gd name="connsiteY8" fmla="*/ 870155 h 1002890"/>
                  <a:gd name="connsiteX9" fmla="*/ 722671 w 1283110"/>
                  <a:gd name="connsiteY9" fmla="*/ 943897 h 1002890"/>
                  <a:gd name="connsiteX10" fmla="*/ 398207 w 1283110"/>
                  <a:gd name="connsiteY10" fmla="*/ 988142 h 1002890"/>
                  <a:gd name="connsiteX11" fmla="*/ 250723 w 1283110"/>
                  <a:gd name="connsiteY11" fmla="*/ 1002890 h 10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110" h="1002890">
                    <a:moveTo>
                      <a:pt x="0" y="0"/>
                    </a:moveTo>
                    <a:cubicBezTo>
                      <a:pt x="24581" y="58994"/>
                      <a:pt x="28551" y="131790"/>
                      <a:pt x="73742" y="176981"/>
                    </a:cubicBezTo>
                    <a:cubicBezTo>
                      <a:pt x="93407" y="196645"/>
                      <a:pt x="109871" y="220144"/>
                      <a:pt x="132736" y="235974"/>
                    </a:cubicBezTo>
                    <a:cubicBezTo>
                      <a:pt x="255116" y="320699"/>
                      <a:pt x="292672" y="319726"/>
                      <a:pt x="442452" y="353961"/>
                    </a:cubicBezTo>
                    <a:cubicBezTo>
                      <a:pt x="555255" y="379744"/>
                      <a:pt x="669599" y="398886"/>
                      <a:pt x="781665" y="427703"/>
                    </a:cubicBezTo>
                    <a:cubicBezTo>
                      <a:pt x="830007" y="440134"/>
                      <a:pt x="1000324" y="497364"/>
                      <a:pt x="1061884" y="530942"/>
                    </a:cubicBezTo>
                    <a:cubicBezTo>
                      <a:pt x="1118140" y="561627"/>
                      <a:pt x="1119979" y="579930"/>
                      <a:pt x="1165123" y="619432"/>
                    </a:cubicBezTo>
                    <a:cubicBezTo>
                      <a:pt x="1309169" y="745473"/>
                      <a:pt x="1180815" y="620376"/>
                      <a:pt x="1283110" y="722671"/>
                    </a:cubicBezTo>
                    <a:cubicBezTo>
                      <a:pt x="1219200" y="771832"/>
                      <a:pt x="1164029" y="835176"/>
                      <a:pt x="1091381" y="870155"/>
                    </a:cubicBezTo>
                    <a:cubicBezTo>
                      <a:pt x="1069104" y="880881"/>
                      <a:pt x="768353" y="936976"/>
                      <a:pt x="722671" y="943897"/>
                    </a:cubicBezTo>
                    <a:cubicBezTo>
                      <a:pt x="614747" y="960249"/>
                      <a:pt x="506821" y="977281"/>
                      <a:pt x="398207" y="988142"/>
                    </a:cubicBezTo>
                    <a:lnTo>
                      <a:pt x="250723" y="10028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42BED3B5-091D-26E6-7510-E39A9F5827F2}"/>
                  </a:ext>
                </a:extLst>
              </p:cNvPr>
              <p:cNvSpPr/>
              <p:nvPr/>
            </p:nvSpPr>
            <p:spPr>
              <a:xfrm>
                <a:off x="4182805" y="2824422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0044696-E920-0D0A-46FF-C896FB84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485" y="1791607"/>
              <a:ext cx="1366846" cy="1084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E3C50215-DBF5-03C9-BD59-28FA34A8F18A}"/>
                    </a:ext>
                  </a:extLst>
                </p:cNvPr>
                <p:cNvSpPr txBox="1"/>
                <p:nvPr/>
              </p:nvSpPr>
              <p:spPr>
                <a:xfrm>
                  <a:off x="2586904" y="1083863"/>
                  <a:ext cx="1848086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≅6.8</m:t>
                        </m:r>
                      </m:oMath>
                    </m:oMathPara>
                  </a14:m>
                  <a:endParaRPr kumimoji="1" lang="en-US" altLang="ja-JP" sz="2400" b="0" i="1" dirty="0">
                    <a:latin typeface="Cambria Math" panose="02040503050406030204" pitchFamily="18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−21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E3C50215-DBF5-03C9-BD59-28FA34A8F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904" y="1083863"/>
                  <a:ext cx="184808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960" b="-16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4CF2B8E-D306-5D76-F150-DA7D15057E81}"/>
                </a:ext>
              </a:extLst>
            </p:cNvPr>
            <p:cNvSpPr txBox="1"/>
            <p:nvPr/>
          </p:nvSpPr>
          <p:spPr>
            <a:xfrm flipH="1">
              <a:off x="823195" y="1495619"/>
              <a:ext cx="4149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α</a:t>
              </a:r>
              <a:endParaRPr kumimoji="1" lang="ja-JP" altLang="en-US" sz="24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B09B4C6-C949-2B9D-DE6B-4B85D4336035}"/>
                </a:ext>
              </a:extLst>
            </p:cNvPr>
            <p:cNvSpPr txBox="1"/>
            <p:nvPr/>
          </p:nvSpPr>
          <p:spPr>
            <a:xfrm>
              <a:off x="1436479" y="109578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p</a:t>
              </a:r>
              <a:endParaRPr kumimoji="1" lang="ja-JP" altLang="en-US" sz="24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5E793A6-628F-85E4-061B-8174A7A4C640}"/>
                </a:ext>
              </a:extLst>
            </p:cNvPr>
            <p:cNvSpPr txBox="1"/>
            <p:nvPr/>
          </p:nvSpPr>
          <p:spPr>
            <a:xfrm>
              <a:off x="1598404" y="145773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p</a:t>
              </a:r>
              <a:endParaRPr kumimoji="1" lang="ja-JP" altLang="en-US" sz="2400" dirty="0"/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07B302BF-E5C5-929B-A68A-5E770EFD1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14" y="1102919"/>
            <a:ext cx="3248478" cy="69542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5FE2F05-F6BE-C11A-255B-2525B2EF26EA}"/>
              </a:ext>
            </a:extLst>
          </p:cNvPr>
          <p:cNvSpPr txBox="1"/>
          <p:nvPr/>
        </p:nvSpPr>
        <p:spPr>
          <a:xfrm>
            <a:off x="188045" y="665867"/>
            <a:ext cx="54862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Alice and Bob measure one proton’s spin independently:</a:t>
            </a:r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B615C29-CE9E-F509-4924-95458723F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3" y="2992049"/>
            <a:ext cx="4258269" cy="48584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9807554-C8AC-0D8D-E378-AB240B23A4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80" y="3767751"/>
            <a:ext cx="4982270" cy="232442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4CE62D9-1BA0-D2EB-AA20-1EBCBF986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997" y="1867540"/>
            <a:ext cx="2991532" cy="58186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3500922-9D12-63DE-EB01-26C54AB32F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7346" y="1872104"/>
            <a:ext cx="2757522" cy="52494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81ED49F-D729-0E5D-21BE-1A085CF204D4}"/>
              </a:ext>
            </a:extLst>
          </p:cNvPr>
          <p:cNvSpPr txBox="1"/>
          <p:nvPr/>
        </p:nvSpPr>
        <p:spPr>
          <a:xfrm>
            <a:off x="188045" y="2655750"/>
            <a:ext cx="5434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Four options of spin-correlation measurement </a:t>
            </a:r>
            <a:r>
              <a:rPr lang="en-US" altLang="ja-JP" dirty="0"/>
              <a:t>are used</a:t>
            </a:r>
            <a:r>
              <a:rPr kumimoji="1" lang="en-US" altLang="ja-JP" dirty="0"/>
              <a:t>:</a:t>
            </a:r>
            <a:endParaRPr kumimoji="1"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A1E35AA-4F04-087B-CA2B-98802E7E6BE7}"/>
              </a:ext>
            </a:extLst>
          </p:cNvPr>
          <p:cNvGrpSpPr/>
          <p:nvPr/>
        </p:nvGrpSpPr>
        <p:grpSpPr>
          <a:xfrm>
            <a:off x="6551528" y="949266"/>
            <a:ext cx="5449824" cy="5145024"/>
            <a:chOff x="4620768" y="463296"/>
            <a:chExt cx="5449824" cy="5145024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64666FDE-06E5-0342-4774-D0172154D063}"/>
                </a:ext>
              </a:extLst>
            </p:cNvPr>
            <p:cNvSpPr/>
            <p:nvPr/>
          </p:nvSpPr>
          <p:spPr>
            <a:xfrm>
              <a:off x="4620768" y="463296"/>
              <a:ext cx="5449824" cy="5145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BA849F6-0FBC-B163-E063-9F2771DEB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91877" y="575878"/>
              <a:ext cx="4963218" cy="1914792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C3C25847-0295-B792-2388-652CFB907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14614" y="2780037"/>
              <a:ext cx="4610743" cy="2743583"/>
            </a:xfrm>
            <a:prstGeom prst="rect">
              <a:avLst/>
            </a:prstGeom>
          </p:spPr>
        </p:pic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9E80C773-9B5F-9C2A-EA11-A363EBE209E1}"/>
                </a:ext>
              </a:extLst>
            </p:cNvPr>
            <p:cNvSpPr/>
            <p:nvPr/>
          </p:nvSpPr>
          <p:spPr>
            <a:xfrm>
              <a:off x="7501733" y="1841539"/>
              <a:ext cx="2052575" cy="1640215"/>
            </a:xfrm>
            <a:custGeom>
              <a:avLst/>
              <a:gdLst>
                <a:gd name="connsiteX0" fmla="*/ 1325744 w 2052575"/>
                <a:gd name="connsiteY0" fmla="*/ 632030 h 1640215"/>
                <a:gd name="connsiteX1" fmla="*/ 1255405 w 2052575"/>
                <a:gd name="connsiteY1" fmla="*/ 690646 h 1640215"/>
                <a:gd name="connsiteX2" fmla="*/ 1149898 w 2052575"/>
                <a:gd name="connsiteY2" fmla="*/ 714092 h 1640215"/>
                <a:gd name="connsiteX3" fmla="*/ 141713 w 2052575"/>
                <a:gd name="connsiteY3" fmla="*/ 678923 h 1640215"/>
                <a:gd name="connsiteX4" fmla="*/ 106544 w 2052575"/>
                <a:gd name="connsiteY4" fmla="*/ 643753 h 1640215"/>
                <a:gd name="connsiteX5" fmla="*/ 24482 w 2052575"/>
                <a:gd name="connsiteY5" fmla="*/ 573415 h 1640215"/>
                <a:gd name="connsiteX6" fmla="*/ 1036 w 2052575"/>
                <a:gd name="connsiteY6" fmla="*/ 503076 h 1640215"/>
                <a:gd name="connsiteX7" fmla="*/ 59652 w 2052575"/>
                <a:gd name="connsiteY7" fmla="*/ 268615 h 1640215"/>
                <a:gd name="connsiteX8" fmla="*/ 188605 w 2052575"/>
                <a:gd name="connsiteY8" fmla="*/ 209999 h 1640215"/>
                <a:gd name="connsiteX9" fmla="*/ 282390 w 2052575"/>
                <a:gd name="connsiteY9" fmla="*/ 198276 h 1640215"/>
                <a:gd name="connsiteX10" fmla="*/ 399621 w 2052575"/>
                <a:gd name="connsiteY10" fmla="*/ 174830 h 1640215"/>
                <a:gd name="connsiteX11" fmla="*/ 469959 w 2052575"/>
                <a:gd name="connsiteY11" fmla="*/ 139661 h 1640215"/>
                <a:gd name="connsiteX12" fmla="*/ 739590 w 2052575"/>
                <a:gd name="connsiteY12" fmla="*/ 116215 h 1640215"/>
                <a:gd name="connsiteX13" fmla="*/ 880267 w 2052575"/>
                <a:gd name="connsiteY13" fmla="*/ 92769 h 1640215"/>
                <a:gd name="connsiteX14" fmla="*/ 974052 w 2052575"/>
                <a:gd name="connsiteY14" fmla="*/ 69323 h 1640215"/>
                <a:gd name="connsiteX15" fmla="*/ 1290575 w 2052575"/>
                <a:gd name="connsiteY15" fmla="*/ 57599 h 1640215"/>
                <a:gd name="connsiteX16" fmla="*/ 2017405 w 2052575"/>
                <a:gd name="connsiteY16" fmla="*/ 151384 h 1640215"/>
                <a:gd name="connsiteX17" fmla="*/ 2052575 w 2052575"/>
                <a:gd name="connsiteY17" fmla="*/ 233446 h 1640215"/>
                <a:gd name="connsiteX18" fmla="*/ 1982236 w 2052575"/>
                <a:gd name="connsiteY18" fmla="*/ 397569 h 1640215"/>
                <a:gd name="connsiteX19" fmla="*/ 1841559 w 2052575"/>
                <a:gd name="connsiteY19" fmla="*/ 432738 h 1640215"/>
                <a:gd name="connsiteX20" fmla="*/ 1794667 w 2052575"/>
                <a:gd name="connsiteY20" fmla="*/ 444461 h 1640215"/>
                <a:gd name="connsiteX21" fmla="*/ 1736052 w 2052575"/>
                <a:gd name="connsiteY21" fmla="*/ 456184 h 1640215"/>
                <a:gd name="connsiteX22" fmla="*/ 1595375 w 2052575"/>
                <a:gd name="connsiteY22" fmla="*/ 491353 h 1640215"/>
                <a:gd name="connsiteX23" fmla="*/ 1431252 w 2052575"/>
                <a:gd name="connsiteY23" fmla="*/ 503076 h 1640215"/>
                <a:gd name="connsiteX24" fmla="*/ 1372636 w 2052575"/>
                <a:gd name="connsiteY24" fmla="*/ 538246 h 1640215"/>
                <a:gd name="connsiteX25" fmla="*/ 1278852 w 2052575"/>
                <a:gd name="connsiteY25" fmla="*/ 585138 h 1640215"/>
                <a:gd name="connsiteX26" fmla="*/ 1243682 w 2052575"/>
                <a:gd name="connsiteY26" fmla="*/ 632030 h 1640215"/>
                <a:gd name="connsiteX27" fmla="*/ 1220236 w 2052575"/>
                <a:gd name="connsiteY27" fmla="*/ 690646 h 1640215"/>
                <a:gd name="connsiteX28" fmla="*/ 1255405 w 2052575"/>
                <a:gd name="connsiteY28" fmla="*/ 1276799 h 1640215"/>
                <a:gd name="connsiteX29" fmla="*/ 1185067 w 2052575"/>
                <a:gd name="connsiteY29" fmla="*/ 1616769 h 1640215"/>
                <a:gd name="connsiteX30" fmla="*/ 1091282 w 2052575"/>
                <a:gd name="connsiteY30" fmla="*/ 1640215 h 1640215"/>
                <a:gd name="connsiteX31" fmla="*/ 845098 w 2052575"/>
                <a:gd name="connsiteY31" fmla="*/ 1593323 h 1640215"/>
                <a:gd name="connsiteX32" fmla="*/ 798205 w 2052575"/>
                <a:gd name="connsiteY32" fmla="*/ 1546430 h 1640215"/>
                <a:gd name="connsiteX33" fmla="*/ 680975 w 2052575"/>
                <a:gd name="connsiteY33" fmla="*/ 1452646 h 1640215"/>
                <a:gd name="connsiteX34" fmla="*/ 634082 w 2052575"/>
                <a:gd name="connsiteY34" fmla="*/ 1370584 h 1640215"/>
                <a:gd name="connsiteX35" fmla="*/ 587190 w 2052575"/>
                <a:gd name="connsiteY35" fmla="*/ 1323692 h 164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52575" h="1640215">
                  <a:moveTo>
                    <a:pt x="1325744" y="632030"/>
                  </a:moveTo>
                  <a:cubicBezTo>
                    <a:pt x="1302298" y="651569"/>
                    <a:pt x="1283062" y="677739"/>
                    <a:pt x="1255405" y="690646"/>
                  </a:cubicBezTo>
                  <a:cubicBezTo>
                    <a:pt x="1222758" y="705881"/>
                    <a:pt x="1185923" y="714471"/>
                    <a:pt x="1149898" y="714092"/>
                  </a:cubicBezTo>
                  <a:cubicBezTo>
                    <a:pt x="813651" y="710553"/>
                    <a:pt x="477775" y="690646"/>
                    <a:pt x="141713" y="678923"/>
                  </a:cubicBezTo>
                  <a:cubicBezTo>
                    <a:pt x="129990" y="667200"/>
                    <a:pt x="119132" y="654543"/>
                    <a:pt x="106544" y="643753"/>
                  </a:cubicBezTo>
                  <a:cubicBezTo>
                    <a:pt x="1254" y="553503"/>
                    <a:pt x="111766" y="660697"/>
                    <a:pt x="24482" y="573415"/>
                  </a:cubicBezTo>
                  <a:cubicBezTo>
                    <a:pt x="16667" y="549969"/>
                    <a:pt x="-4958" y="527053"/>
                    <a:pt x="1036" y="503076"/>
                  </a:cubicBezTo>
                  <a:cubicBezTo>
                    <a:pt x="20575" y="424922"/>
                    <a:pt x="16226" y="336468"/>
                    <a:pt x="59652" y="268615"/>
                  </a:cubicBezTo>
                  <a:cubicBezTo>
                    <a:pt x="85104" y="228846"/>
                    <a:pt x="143580" y="224218"/>
                    <a:pt x="188605" y="209999"/>
                  </a:cubicBezTo>
                  <a:cubicBezTo>
                    <a:pt x="218648" y="200512"/>
                    <a:pt x="251314" y="203455"/>
                    <a:pt x="282390" y="198276"/>
                  </a:cubicBezTo>
                  <a:cubicBezTo>
                    <a:pt x="321699" y="191725"/>
                    <a:pt x="360544" y="182645"/>
                    <a:pt x="399621" y="174830"/>
                  </a:cubicBezTo>
                  <a:cubicBezTo>
                    <a:pt x="423067" y="163107"/>
                    <a:pt x="444631" y="146415"/>
                    <a:pt x="469959" y="139661"/>
                  </a:cubicBezTo>
                  <a:cubicBezTo>
                    <a:pt x="502483" y="130988"/>
                    <a:pt x="737786" y="116344"/>
                    <a:pt x="739590" y="116215"/>
                  </a:cubicBezTo>
                  <a:cubicBezTo>
                    <a:pt x="786482" y="108400"/>
                    <a:pt x="833651" y="102092"/>
                    <a:pt x="880267" y="92769"/>
                  </a:cubicBezTo>
                  <a:cubicBezTo>
                    <a:pt x="911865" y="86449"/>
                    <a:pt x="941946" y="72075"/>
                    <a:pt x="974052" y="69323"/>
                  </a:cubicBezTo>
                  <a:cubicBezTo>
                    <a:pt x="1079246" y="60306"/>
                    <a:pt x="1185067" y="61507"/>
                    <a:pt x="1290575" y="57599"/>
                  </a:cubicBezTo>
                  <a:cubicBezTo>
                    <a:pt x="2163095" y="86684"/>
                    <a:pt x="1904558" y="-142014"/>
                    <a:pt x="2017405" y="151384"/>
                  </a:cubicBezTo>
                  <a:cubicBezTo>
                    <a:pt x="2028088" y="179161"/>
                    <a:pt x="2040852" y="206092"/>
                    <a:pt x="2052575" y="233446"/>
                  </a:cubicBezTo>
                  <a:cubicBezTo>
                    <a:pt x="2029129" y="288154"/>
                    <a:pt x="2017948" y="349953"/>
                    <a:pt x="1982236" y="397569"/>
                  </a:cubicBezTo>
                  <a:cubicBezTo>
                    <a:pt x="1968411" y="416002"/>
                    <a:pt x="1860234" y="429003"/>
                    <a:pt x="1841559" y="432738"/>
                  </a:cubicBezTo>
                  <a:cubicBezTo>
                    <a:pt x="1825760" y="435898"/>
                    <a:pt x="1810395" y="440966"/>
                    <a:pt x="1794667" y="444461"/>
                  </a:cubicBezTo>
                  <a:cubicBezTo>
                    <a:pt x="1775216" y="448783"/>
                    <a:pt x="1755448" y="451620"/>
                    <a:pt x="1736052" y="456184"/>
                  </a:cubicBezTo>
                  <a:cubicBezTo>
                    <a:pt x="1689001" y="467255"/>
                    <a:pt x="1643148" y="484003"/>
                    <a:pt x="1595375" y="491353"/>
                  </a:cubicBezTo>
                  <a:cubicBezTo>
                    <a:pt x="1541166" y="499693"/>
                    <a:pt x="1485960" y="499168"/>
                    <a:pt x="1431252" y="503076"/>
                  </a:cubicBezTo>
                  <a:cubicBezTo>
                    <a:pt x="1411713" y="514799"/>
                    <a:pt x="1392698" y="527443"/>
                    <a:pt x="1372636" y="538246"/>
                  </a:cubicBezTo>
                  <a:cubicBezTo>
                    <a:pt x="1341862" y="554816"/>
                    <a:pt x="1278852" y="585138"/>
                    <a:pt x="1278852" y="585138"/>
                  </a:cubicBezTo>
                  <a:cubicBezTo>
                    <a:pt x="1267129" y="600769"/>
                    <a:pt x="1253171" y="614950"/>
                    <a:pt x="1243682" y="632030"/>
                  </a:cubicBezTo>
                  <a:cubicBezTo>
                    <a:pt x="1233462" y="650426"/>
                    <a:pt x="1220704" y="669607"/>
                    <a:pt x="1220236" y="690646"/>
                  </a:cubicBezTo>
                  <a:cubicBezTo>
                    <a:pt x="1211333" y="1091296"/>
                    <a:pt x="1206806" y="1033803"/>
                    <a:pt x="1255405" y="1276799"/>
                  </a:cubicBezTo>
                  <a:cubicBezTo>
                    <a:pt x="1248202" y="1370440"/>
                    <a:pt x="1310077" y="1564681"/>
                    <a:pt x="1185067" y="1616769"/>
                  </a:cubicBezTo>
                  <a:cubicBezTo>
                    <a:pt x="1155322" y="1629163"/>
                    <a:pt x="1122544" y="1632400"/>
                    <a:pt x="1091282" y="1640215"/>
                  </a:cubicBezTo>
                  <a:cubicBezTo>
                    <a:pt x="1009221" y="1624584"/>
                    <a:pt x="924660" y="1618783"/>
                    <a:pt x="845098" y="1593323"/>
                  </a:cubicBezTo>
                  <a:cubicBezTo>
                    <a:pt x="824044" y="1586586"/>
                    <a:pt x="815467" y="1560239"/>
                    <a:pt x="798205" y="1546430"/>
                  </a:cubicBezTo>
                  <a:cubicBezTo>
                    <a:pt x="650319" y="1428121"/>
                    <a:pt x="794197" y="1565868"/>
                    <a:pt x="680975" y="1452646"/>
                  </a:cubicBezTo>
                  <a:cubicBezTo>
                    <a:pt x="667667" y="1426030"/>
                    <a:pt x="653970" y="1393786"/>
                    <a:pt x="634082" y="1370584"/>
                  </a:cubicBezTo>
                  <a:cubicBezTo>
                    <a:pt x="619696" y="1353801"/>
                    <a:pt x="587190" y="1323692"/>
                    <a:pt x="587190" y="132369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5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96F0F-7058-3ED9-4B74-003E5274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577C79-B7AF-F6F9-F031-2F9384E6F51C}"/>
              </a:ext>
            </a:extLst>
          </p:cNvPr>
          <p:cNvSpPr txBox="1"/>
          <p:nvPr/>
        </p:nvSpPr>
        <p:spPr>
          <a:xfrm>
            <a:off x="0" y="-544"/>
            <a:ext cx="801525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Quantum mechanics V.S. Local-hidden-variable (LHV) theory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51E6F48-6725-392F-2EEB-AB67E692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C40774-612D-637B-D917-EAD780A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6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0BB614-CD02-64C2-BFF5-A7D3A1885E94}"/>
              </a:ext>
            </a:extLst>
          </p:cNvPr>
          <p:cNvSpPr txBox="1"/>
          <p:nvPr/>
        </p:nvSpPr>
        <p:spPr>
          <a:xfrm>
            <a:off x="2558473" y="5623586"/>
            <a:ext cx="94672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/>
              <a:t>Ref: J. S. Bell, “</a:t>
            </a:r>
            <a:r>
              <a:rPr kumimoji="1" lang="en-US" altLang="ja-JP" sz="1600" dirty="0" err="1"/>
              <a:t>Speakable</a:t>
            </a:r>
            <a:r>
              <a:rPr kumimoji="1" lang="en-US" altLang="ja-JP" sz="1600" dirty="0"/>
              <a:t> and Unspeakable in Quantum Mechanics”, Collected Papers on Quantum Philosophy (Cambridge University Press, Cambridge, UK, 2004).</a:t>
            </a:r>
            <a:endParaRPr kumimoji="1" lang="ja-JP" altLang="en-US" sz="1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3B11CFD-E4A6-942C-924E-920F6DBE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69" y="2692782"/>
            <a:ext cx="2829320" cy="139084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028930-E024-4677-139F-2E60C58AFA73}"/>
              </a:ext>
            </a:extLst>
          </p:cNvPr>
          <p:cNvSpPr txBox="1"/>
          <p:nvPr/>
        </p:nvSpPr>
        <p:spPr>
          <a:xfrm>
            <a:off x="1076289" y="2372615"/>
            <a:ext cx="40820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If the local-hidden-variable (LHV) theory exists,</a:t>
            </a:r>
            <a:endParaRPr kumimoji="1" lang="ja-JP" altLang="en-US" sz="16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AE05DC9-4565-128F-1815-662609EF8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859" y="4146258"/>
            <a:ext cx="2305372" cy="2857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349393-DE27-6AB6-2C28-8F9DAC6840EC}"/>
              </a:ext>
            </a:extLst>
          </p:cNvPr>
          <p:cNvSpPr txBox="1"/>
          <p:nvPr/>
        </p:nvSpPr>
        <p:spPr>
          <a:xfrm>
            <a:off x="1076289" y="4113814"/>
            <a:ext cx="9836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/>
              <a:t>Note that</a:t>
            </a:r>
            <a:endParaRPr kumimoji="1" lang="ja-JP" altLang="en-US" sz="16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C784F28-E708-31B8-24FE-4B6823E40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16" y="4508782"/>
            <a:ext cx="1209844" cy="48584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0E7521-3A6B-2788-2287-CF1FDCD7E147}"/>
              </a:ext>
            </a:extLst>
          </p:cNvPr>
          <p:cNvSpPr txBox="1"/>
          <p:nvPr/>
        </p:nvSpPr>
        <p:spPr>
          <a:xfrm>
            <a:off x="6156497" y="2354608"/>
            <a:ext cx="1054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Therefore,</a:t>
            </a:r>
            <a:endParaRPr kumimoji="1" lang="ja-JP" altLang="en-US" sz="1600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182CD5F-2B9D-C25C-5116-C68F8C0DC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549" y="3814104"/>
            <a:ext cx="4810796" cy="63826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1343DBE-8C00-E3FC-AB7E-BD9D70C2E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692" y="4452368"/>
            <a:ext cx="4829849" cy="31436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35B939-70CF-D3F0-87D4-40075B62F80A}"/>
              </a:ext>
            </a:extLst>
          </p:cNvPr>
          <p:cNvSpPr txBox="1"/>
          <p:nvPr/>
        </p:nvSpPr>
        <p:spPr>
          <a:xfrm>
            <a:off x="6416272" y="4828369"/>
            <a:ext cx="52977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rgbClr val="C00000"/>
                </a:solidFill>
              </a:rPr>
              <a:t>However, in many experiments, S</a:t>
            </a:r>
            <a:r>
              <a:rPr kumimoji="1" lang="en-US" altLang="ja-JP" sz="1600" baseline="-25000" dirty="0">
                <a:solidFill>
                  <a:srgbClr val="C00000"/>
                </a:solidFill>
              </a:rPr>
              <a:t>CHSH</a:t>
            </a:r>
            <a:r>
              <a:rPr kumimoji="1" lang="en-US" altLang="ja-JP" sz="1600" dirty="0">
                <a:solidFill>
                  <a:srgbClr val="C00000"/>
                </a:solidFill>
              </a:rPr>
              <a:t> &gt; 2 has been confirmed: the LHV theory is shown as</a:t>
            </a:r>
            <a:r>
              <a:rPr lang="en-US" altLang="ja-JP" sz="1600" dirty="0">
                <a:solidFill>
                  <a:srgbClr val="C00000"/>
                </a:solidFill>
              </a:rPr>
              <a:t> “phantom”</a:t>
            </a:r>
            <a:r>
              <a:rPr kumimoji="1" lang="en-US" altLang="ja-JP" sz="1600" dirty="0">
                <a:solidFill>
                  <a:srgbClr val="C00000"/>
                </a:solidFill>
              </a:rPr>
              <a:t>.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DBD274C-56DF-8F5C-0523-6A2FA3777849}"/>
              </a:ext>
            </a:extLst>
          </p:cNvPr>
          <p:cNvSpPr/>
          <p:nvPr/>
        </p:nvSpPr>
        <p:spPr>
          <a:xfrm>
            <a:off x="3327177" y="2436099"/>
            <a:ext cx="2829320" cy="2780803"/>
          </a:xfrm>
          <a:custGeom>
            <a:avLst/>
            <a:gdLst>
              <a:gd name="connsiteX0" fmla="*/ 0 w 3075709"/>
              <a:gd name="connsiteY0" fmla="*/ 2452254 h 2765225"/>
              <a:gd name="connsiteX1" fmla="*/ 20782 w 3075709"/>
              <a:gd name="connsiteY1" fmla="*/ 2504209 h 2765225"/>
              <a:gd name="connsiteX2" fmla="*/ 31173 w 3075709"/>
              <a:gd name="connsiteY2" fmla="*/ 2545772 h 2765225"/>
              <a:gd name="connsiteX3" fmla="*/ 62345 w 3075709"/>
              <a:gd name="connsiteY3" fmla="*/ 2587336 h 2765225"/>
              <a:gd name="connsiteX4" fmla="*/ 155864 w 3075709"/>
              <a:gd name="connsiteY4" fmla="*/ 2691245 h 2765225"/>
              <a:gd name="connsiteX5" fmla="*/ 187036 w 3075709"/>
              <a:gd name="connsiteY5" fmla="*/ 2701636 h 2765225"/>
              <a:gd name="connsiteX6" fmla="*/ 363682 w 3075709"/>
              <a:gd name="connsiteY6" fmla="*/ 2722418 h 2765225"/>
              <a:gd name="connsiteX7" fmla="*/ 426027 w 3075709"/>
              <a:gd name="connsiteY7" fmla="*/ 2743200 h 2765225"/>
              <a:gd name="connsiteX8" fmla="*/ 1153391 w 3075709"/>
              <a:gd name="connsiteY8" fmla="*/ 2743200 h 2765225"/>
              <a:gd name="connsiteX9" fmla="*/ 1278082 w 3075709"/>
              <a:gd name="connsiteY9" fmla="*/ 2722418 h 2765225"/>
              <a:gd name="connsiteX10" fmla="*/ 1392382 w 3075709"/>
              <a:gd name="connsiteY10" fmla="*/ 2660072 h 2765225"/>
              <a:gd name="connsiteX11" fmla="*/ 1527464 w 3075709"/>
              <a:gd name="connsiteY11" fmla="*/ 2618509 h 2765225"/>
              <a:gd name="connsiteX12" fmla="*/ 1652154 w 3075709"/>
              <a:gd name="connsiteY12" fmla="*/ 2493818 h 2765225"/>
              <a:gd name="connsiteX13" fmla="*/ 1849582 w 3075709"/>
              <a:gd name="connsiteY13" fmla="*/ 2296390 h 2765225"/>
              <a:gd name="connsiteX14" fmla="*/ 2005445 w 3075709"/>
              <a:gd name="connsiteY14" fmla="*/ 2036618 h 2765225"/>
              <a:gd name="connsiteX15" fmla="*/ 2057400 w 3075709"/>
              <a:gd name="connsiteY15" fmla="*/ 1756063 h 2765225"/>
              <a:gd name="connsiteX16" fmla="*/ 2067791 w 3075709"/>
              <a:gd name="connsiteY16" fmla="*/ 1589809 h 2765225"/>
              <a:gd name="connsiteX17" fmla="*/ 2098964 w 3075709"/>
              <a:gd name="connsiteY17" fmla="*/ 1413163 h 2765225"/>
              <a:gd name="connsiteX18" fmla="*/ 2130136 w 3075709"/>
              <a:gd name="connsiteY18" fmla="*/ 1111827 h 2765225"/>
              <a:gd name="connsiteX19" fmla="*/ 2182091 w 3075709"/>
              <a:gd name="connsiteY19" fmla="*/ 966354 h 2765225"/>
              <a:gd name="connsiteX20" fmla="*/ 2223654 w 3075709"/>
              <a:gd name="connsiteY20" fmla="*/ 696190 h 2765225"/>
              <a:gd name="connsiteX21" fmla="*/ 2275609 w 3075709"/>
              <a:gd name="connsiteY21" fmla="*/ 581890 h 2765225"/>
              <a:gd name="connsiteX22" fmla="*/ 2369127 w 3075709"/>
              <a:gd name="connsiteY22" fmla="*/ 394854 h 2765225"/>
              <a:gd name="connsiteX23" fmla="*/ 2431473 w 3075709"/>
              <a:gd name="connsiteY23" fmla="*/ 238990 h 2765225"/>
              <a:gd name="connsiteX24" fmla="*/ 2473036 w 3075709"/>
              <a:gd name="connsiteY24" fmla="*/ 176645 h 2765225"/>
              <a:gd name="connsiteX25" fmla="*/ 2545773 w 3075709"/>
              <a:gd name="connsiteY25" fmla="*/ 62345 h 2765225"/>
              <a:gd name="connsiteX26" fmla="*/ 2587336 w 3075709"/>
              <a:gd name="connsiteY26" fmla="*/ 41563 h 2765225"/>
              <a:gd name="connsiteX27" fmla="*/ 2826327 w 3075709"/>
              <a:gd name="connsiteY27" fmla="*/ 0 h 2765225"/>
              <a:gd name="connsiteX28" fmla="*/ 2909454 w 3075709"/>
              <a:gd name="connsiteY28" fmla="*/ 10390 h 2765225"/>
              <a:gd name="connsiteX29" fmla="*/ 3013364 w 3075709"/>
              <a:gd name="connsiteY29" fmla="*/ 20781 h 2765225"/>
              <a:gd name="connsiteX30" fmla="*/ 3054927 w 3075709"/>
              <a:gd name="connsiteY30" fmla="*/ 51954 h 2765225"/>
              <a:gd name="connsiteX31" fmla="*/ 3075709 w 3075709"/>
              <a:gd name="connsiteY31" fmla="*/ 62345 h 27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75709" h="2765225">
                <a:moveTo>
                  <a:pt x="0" y="2452254"/>
                </a:moveTo>
                <a:cubicBezTo>
                  <a:pt x="6927" y="2469572"/>
                  <a:pt x="14884" y="2486514"/>
                  <a:pt x="20782" y="2504209"/>
                </a:cubicBezTo>
                <a:cubicBezTo>
                  <a:pt x="25298" y="2517757"/>
                  <a:pt x="24787" y="2532999"/>
                  <a:pt x="31173" y="2545772"/>
                </a:cubicBezTo>
                <a:cubicBezTo>
                  <a:pt x="38918" y="2561262"/>
                  <a:pt x="52739" y="2572926"/>
                  <a:pt x="62345" y="2587336"/>
                </a:cubicBezTo>
                <a:cubicBezTo>
                  <a:pt x="104827" y="2651060"/>
                  <a:pt x="81498" y="2641667"/>
                  <a:pt x="155864" y="2691245"/>
                </a:cubicBezTo>
                <a:cubicBezTo>
                  <a:pt x="164977" y="2697321"/>
                  <a:pt x="176505" y="2698627"/>
                  <a:pt x="187036" y="2701636"/>
                </a:cubicBezTo>
                <a:cubicBezTo>
                  <a:pt x="257807" y="2721857"/>
                  <a:pt x="260546" y="2714484"/>
                  <a:pt x="363682" y="2722418"/>
                </a:cubicBezTo>
                <a:cubicBezTo>
                  <a:pt x="384464" y="2729345"/>
                  <a:pt x="404376" y="2739869"/>
                  <a:pt x="426027" y="2743200"/>
                </a:cubicBezTo>
                <a:cubicBezTo>
                  <a:pt x="700667" y="2785452"/>
                  <a:pt x="827279" y="2756244"/>
                  <a:pt x="1153391" y="2743200"/>
                </a:cubicBezTo>
                <a:cubicBezTo>
                  <a:pt x="1194955" y="2736273"/>
                  <a:pt x="1238284" y="2736261"/>
                  <a:pt x="1278082" y="2722418"/>
                </a:cubicBezTo>
                <a:cubicBezTo>
                  <a:pt x="1319072" y="2708160"/>
                  <a:pt x="1352321" y="2676764"/>
                  <a:pt x="1392382" y="2660072"/>
                </a:cubicBezTo>
                <a:cubicBezTo>
                  <a:pt x="1435869" y="2641953"/>
                  <a:pt x="1482437" y="2632363"/>
                  <a:pt x="1527464" y="2618509"/>
                </a:cubicBezTo>
                <a:cubicBezTo>
                  <a:pt x="1569027" y="2576945"/>
                  <a:pt x="1609590" y="2534356"/>
                  <a:pt x="1652154" y="2493818"/>
                </a:cubicBezTo>
                <a:cubicBezTo>
                  <a:pt x="1751516" y="2399187"/>
                  <a:pt x="1757914" y="2413521"/>
                  <a:pt x="1849582" y="2296390"/>
                </a:cubicBezTo>
                <a:cubicBezTo>
                  <a:pt x="1918313" y="2208567"/>
                  <a:pt x="1952806" y="2134377"/>
                  <a:pt x="2005445" y="2036618"/>
                </a:cubicBezTo>
                <a:cubicBezTo>
                  <a:pt x="2039661" y="1899757"/>
                  <a:pt x="2042786" y="1907073"/>
                  <a:pt x="2057400" y="1756063"/>
                </a:cubicBezTo>
                <a:cubicBezTo>
                  <a:pt x="2062749" y="1700795"/>
                  <a:pt x="2061109" y="1644932"/>
                  <a:pt x="2067791" y="1589809"/>
                </a:cubicBezTo>
                <a:cubicBezTo>
                  <a:pt x="2074986" y="1530452"/>
                  <a:pt x="2088573" y="1472045"/>
                  <a:pt x="2098964" y="1413163"/>
                </a:cubicBezTo>
                <a:cubicBezTo>
                  <a:pt x="2104489" y="1319231"/>
                  <a:pt x="2104900" y="1205559"/>
                  <a:pt x="2130136" y="1111827"/>
                </a:cubicBezTo>
                <a:cubicBezTo>
                  <a:pt x="2143522" y="1062107"/>
                  <a:pt x="2164773" y="1014845"/>
                  <a:pt x="2182091" y="966354"/>
                </a:cubicBezTo>
                <a:cubicBezTo>
                  <a:pt x="2184335" y="950643"/>
                  <a:pt x="2215893" y="721690"/>
                  <a:pt x="2223654" y="696190"/>
                </a:cubicBezTo>
                <a:cubicBezTo>
                  <a:pt x="2235839" y="656152"/>
                  <a:pt x="2259763" y="620625"/>
                  <a:pt x="2275609" y="581890"/>
                </a:cubicBezTo>
                <a:cubicBezTo>
                  <a:pt x="2342494" y="418394"/>
                  <a:pt x="2282483" y="516156"/>
                  <a:pt x="2369127" y="394854"/>
                </a:cubicBezTo>
                <a:cubicBezTo>
                  <a:pt x="2393233" y="322537"/>
                  <a:pt x="2395798" y="300148"/>
                  <a:pt x="2431473" y="238990"/>
                </a:cubicBezTo>
                <a:cubicBezTo>
                  <a:pt x="2444058" y="217416"/>
                  <a:pt x="2460451" y="198219"/>
                  <a:pt x="2473036" y="176645"/>
                </a:cubicBezTo>
                <a:cubicBezTo>
                  <a:pt x="2501865" y="127223"/>
                  <a:pt x="2501399" y="101173"/>
                  <a:pt x="2545773" y="62345"/>
                </a:cubicBezTo>
                <a:cubicBezTo>
                  <a:pt x="2557430" y="52145"/>
                  <a:pt x="2572954" y="47316"/>
                  <a:pt x="2587336" y="41563"/>
                </a:cubicBezTo>
                <a:cubicBezTo>
                  <a:pt x="2677926" y="5327"/>
                  <a:pt x="2703710" y="14425"/>
                  <a:pt x="2826327" y="0"/>
                </a:cubicBezTo>
                <a:lnTo>
                  <a:pt x="2909454" y="10390"/>
                </a:lnTo>
                <a:cubicBezTo>
                  <a:pt x="2944051" y="14234"/>
                  <a:pt x="2979894" y="11218"/>
                  <a:pt x="3013364" y="20781"/>
                </a:cubicBezTo>
                <a:cubicBezTo>
                  <a:pt x="3030016" y="25539"/>
                  <a:pt x="3040518" y="42348"/>
                  <a:pt x="3054927" y="51954"/>
                </a:cubicBezTo>
                <a:cubicBezTo>
                  <a:pt x="3061371" y="56250"/>
                  <a:pt x="3068782" y="58881"/>
                  <a:pt x="3075709" y="62345"/>
                </a:cubicBezTo>
              </a:path>
            </a:pathLst>
          </a:custGeom>
          <a:noFill/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B0654C1-98BB-D8C3-D686-E7569CE1F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579" y="2718536"/>
            <a:ext cx="4172532" cy="10383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0A1FE8-6C3B-2FA9-7B84-54BD2BAD8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954" y="1646735"/>
            <a:ext cx="2991532" cy="5818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88FEF3-9C10-7A3F-45E3-1430730B62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303" y="1651299"/>
            <a:ext cx="2757522" cy="5249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185EDD8-237C-67A2-CD37-C13E99FA4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565" y="512178"/>
            <a:ext cx="10012218" cy="11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7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AF01F4-D090-4DD5-9DB2-3B223F46C1CA}"/>
              </a:ext>
            </a:extLst>
          </p:cNvPr>
          <p:cNvSpPr txBox="1"/>
          <p:nvPr/>
        </p:nvSpPr>
        <p:spPr>
          <a:xfrm>
            <a:off x="2" y="1232"/>
            <a:ext cx="5532698" cy="461665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Experimental search for 2p &amp; 2n emitters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914CC-A15F-62C9-A1FC-19524F742854}"/>
              </a:ext>
            </a:extLst>
          </p:cNvPr>
          <p:cNvSpPr txBox="1"/>
          <p:nvPr/>
        </p:nvSpPr>
        <p:spPr>
          <a:xfrm>
            <a:off x="150422" y="5395587"/>
            <a:ext cx="617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TO, Ph.D. Thesis (2014): </a:t>
            </a:r>
            <a:r>
              <a:rPr kumimoji="1" lang="en-US" altLang="ja-JP" sz="2000" dirty="0">
                <a:solidFill>
                  <a:srgbClr val="7030A0"/>
                </a:solidFill>
                <a:hlinkClick r:id="rId3"/>
              </a:rPr>
              <a:t>https://arxiv.org/abs/2303.10529</a:t>
            </a:r>
            <a:endParaRPr lang="en-US" altLang="ja-JP" sz="2000" dirty="0">
              <a:solidFill>
                <a:srgbClr val="7030A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15CCD5-BA61-153C-BFE5-35E494E2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" y="587067"/>
            <a:ext cx="9069066" cy="467742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4F4B41-B554-0E5C-C6F3-E3AC7661143A}"/>
              </a:ext>
            </a:extLst>
          </p:cNvPr>
          <p:cNvSpPr txBox="1"/>
          <p:nvPr/>
        </p:nvSpPr>
        <p:spPr>
          <a:xfrm>
            <a:off x="9250878" y="750272"/>
            <a:ext cx="283503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2p-emitting decay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kumimoji="1" lang="en-US" altLang="ja-JP" sz="1600" dirty="0"/>
              <a:t>Found for even-Z nuclei beyond the proton-drip line.</a:t>
            </a:r>
            <a:endParaRPr lang="en-US" altLang="ja-JP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kumimoji="1" lang="en-US" altLang="ja-JP" sz="1600" dirty="0"/>
              <a:t>Th</a:t>
            </a:r>
            <a:r>
              <a:rPr lang="en-US" altLang="ja-JP" sz="1600" dirty="0"/>
              <a:t>ree-body quantum-mechanical problem.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600" dirty="0"/>
              <a:t>The simplest case of multi-particle resonance state with quantum-tunneling effect.</a:t>
            </a:r>
          </a:p>
          <a:p>
            <a:pPr algn="l"/>
            <a:endParaRPr lang="en-US" altLang="ja-JP" sz="1600" dirty="0"/>
          </a:p>
          <a:p>
            <a:pPr algn="l"/>
            <a:r>
              <a:rPr lang="en-US" altLang="ja-JP" sz="1600" dirty="0"/>
              <a:t>Methods of study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600" dirty="0"/>
              <a:t>Invariant mass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600" dirty="0"/>
              <a:t>Implantation and decay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600" dirty="0"/>
              <a:t>In-flight decay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A13992F-1950-D60A-B58F-73A5754152A3}"/>
              </a:ext>
            </a:extLst>
          </p:cNvPr>
          <p:cNvGrpSpPr/>
          <p:nvPr/>
        </p:nvGrpSpPr>
        <p:grpSpPr>
          <a:xfrm>
            <a:off x="36945" y="914399"/>
            <a:ext cx="11838380" cy="5193329"/>
            <a:chOff x="36945" y="914399"/>
            <a:chExt cx="11838380" cy="5193329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2C69675-3659-4711-4B6C-6050FF48196D}"/>
                </a:ext>
              </a:extLst>
            </p:cNvPr>
            <p:cNvSpPr txBox="1"/>
            <p:nvPr/>
          </p:nvSpPr>
          <p:spPr>
            <a:xfrm>
              <a:off x="9514485" y="4907399"/>
              <a:ext cx="236084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And more to be found in the future RIBF(!?)</a:t>
              </a: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CD20BCA3-E4FD-1B1A-371A-5365558F8DE2}"/>
                </a:ext>
              </a:extLst>
            </p:cNvPr>
            <p:cNvSpPr/>
            <p:nvPr/>
          </p:nvSpPr>
          <p:spPr>
            <a:xfrm>
              <a:off x="71427" y="914399"/>
              <a:ext cx="9416957" cy="3565238"/>
            </a:xfrm>
            <a:custGeom>
              <a:avLst/>
              <a:gdLst>
                <a:gd name="connsiteX0" fmla="*/ 972283 w 10356429"/>
                <a:gd name="connsiteY0" fmla="*/ 639872 h 3807944"/>
                <a:gd name="connsiteX1" fmla="*/ 926101 w 10356429"/>
                <a:gd name="connsiteY1" fmla="*/ 649108 h 3807944"/>
                <a:gd name="connsiteX2" fmla="*/ 418101 w 10356429"/>
                <a:gd name="connsiteY2" fmla="*/ 649108 h 3807944"/>
                <a:gd name="connsiteX3" fmla="*/ 141010 w 10356429"/>
                <a:gd name="connsiteY3" fmla="*/ 612162 h 3807944"/>
                <a:gd name="connsiteX4" fmla="*/ 104065 w 10356429"/>
                <a:gd name="connsiteY4" fmla="*/ 584453 h 3807944"/>
                <a:gd name="connsiteX5" fmla="*/ 11701 w 10356429"/>
                <a:gd name="connsiteY5" fmla="*/ 482853 h 3807944"/>
                <a:gd name="connsiteX6" fmla="*/ 2465 w 10356429"/>
                <a:gd name="connsiteY6" fmla="*/ 408962 h 3807944"/>
                <a:gd name="connsiteX7" fmla="*/ 205665 w 10356429"/>
                <a:gd name="connsiteY7" fmla="*/ 150344 h 3807944"/>
                <a:gd name="connsiteX8" fmla="*/ 427338 w 10356429"/>
                <a:gd name="connsiteY8" fmla="*/ 39508 h 3807944"/>
                <a:gd name="connsiteX9" fmla="*/ 473519 w 10356429"/>
                <a:gd name="connsiteY9" fmla="*/ 30272 h 3807944"/>
                <a:gd name="connsiteX10" fmla="*/ 926101 w 10356429"/>
                <a:gd name="connsiteY10" fmla="*/ 67217 h 3807944"/>
                <a:gd name="connsiteX11" fmla="*/ 963047 w 10356429"/>
                <a:gd name="connsiteY11" fmla="*/ 122635 h 3807944"/>
                <a:gd name="connsiteX12" fmla="*/ 999992 w 10356429"/>
                <a:gd name="connsiteY12" fmla="*/ 168817 h 3807944"/>
                <a:gd name="connsiteX13" fmla="*/ 990756 w 10356429"/>
                <a:gd name="connsiteY13" fmla="*/ 445908 h 3807944"/>
                <a:gd name="connsiteX14" fmla="*/ 953810 w 10356429"/>
                <a:gd name="connsiteY14" fmla="*/ 482853 h 3807944"/>
                <a:gd name="connsiteX15" fmla="*/ 935338 w 10356429"/>
                <a:gd name="connsiteY15" fmla="*/ 519799 h 3807944"/>
                <a:gd name="connsiteX16" fmla="*/ 916865 w 10356429"/>
                <a:gd name="connsiteY16" fmla="*/ 612162 h 3807944"/>
                <a:gd name="connsiteX17" fmla="*/ 972283 w 10356429"/>
                <a:gd name="connsiteY17" fmla="*/ 916962 h 3807944"/>
                <a:gd name="connsiteX18" fmla="*/ 1157010 w 10356429"/>
                <a:gd name="connsiteY18" fmla="*/ 1083217 h 3807944"/>
                <a:gd name="connsiteX19" fmla="*/ 1775847 w 10356429"/>
                <a:gd name="connsiteY19" fmla="*/ 1378781 h 3807944"/>
                <a:gd name="connsiteX20" fmla="*/ 3512283 w 10356429"/>
                <a:gd name="connsiteY20" fmla="*/ 1997617 h 3807944"/>
                <a:gd name="connsiteX21" fmla="*/ 5267192 w 10356429"/>
                <a:gd name="connsiteY21" fmla="*/ 2644162 h 3807944"/>
                <a:gd name="connsiteX22" fmla="*/ 6070756 w 10356429"/>
                <a:gd name="connsiteY22" fmla="*/ 2810417 h 3807944"/>
                <a:gd name="connsiteX23" fmla="*/ 8315192 w 10356429"/>
                <a:gd name="connsiteY23" fmla="*/ 3401544 h 3807944"/>
                <a:gd name="connsiteX24" fmla="*/ 8869374 w 10356429"/>
                <a:gd name="connsiteY24" fmla="*/ 3503144 h 3807944"/>
                <a:gd name="connsiteX25" fmla="*/ 9654465 w 10356429"/>
                <a:gd name="connsiteY25" fmla="*/ 3623217 h 3807944"/>
                <a:gd name="connsiteX26" fmla="*/ 10356429 w 10356429"/>
                <a:gd name="connsiteY26" fmla="*/ 3807944 h 3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56429" h="3807944">
                  <a:moveTo>
                    <a:pt x="972283" y="639872"/>
                  </a:moveTo>
                  <a:cubicBezTo>
                    <a:pt x="956889" y="642951"/>
                    <a:pt x="941679" y="647161"/>
                    <a:pt x="926101" y="649108"/>
                  </a:cubicBezTo>
                  <a:cubicBezTo>
                    <a:pt x="744143" y="671852"/>
                    <a:pt x="640990" y="654173"/>
                    <a:pt x="418101" y="649108"/>
                  </a:cubicBezTo>
                  <a:cubicBezTo>
                    <a:pt x="335113" y="640809"/>
                    <a:pt x="212793" y="630108"/>
                    <a:pt x="141010" y="612162"/>
                  </a:cubicBezTo>
                  <a:cubicBezTo>
                    <a:pt x="126076" y="608428"/>
                    <a:pt x="114467" y="595801"/>
                    <a:pt x="104065" y="584453"/>
                  </a:cubicBezTo>
                  <a:cubicBezTo>
                    <a:pt x="-223" y="470685"/>
                    <a:pt x="78996" y="527717"/>
                    <a:pt x="11701" y="482853"/>
                  </a:cubicBezTo>
                  <a:cubicBezTo>
                    <a:pt x="8622" y="458223"/>
                    <a:pt x="-5655" y="432418"/>
                    <a:pt x="2465" y="408962"/>
                  </a:cubicBezTo>
                  <a:cubicBezTo>
                    <a:pt x="50355" y="270616"/>
                    <a:pt x="97583" y="230231"/>
                    <a:pt x="205665" y="150344"/>
                  </a:cubicBezTo>
                  <a:cubicBezTo>
                    <a:pt x="289913" y="88074"/>
                    <a:pt x="326983" y="72960"/>
                    <a:pt x="427338" y="39508"/>
                  </a:cubicBezTo>
                  <a:cubicBezTo>
                    <a:pt x="442231" y="34544"/>
                    <a:pt x="458125" y="33351"/>
                    <a:pt x="473519" y="30272"/>
                  </a:cubicBezTo>
                  <a:cubicBezTo>
                    <a:pt x="597983" y="32978"/>
                    <a:pt x="827129" y="-60031"/>
                    <a:pt x="926101" y="67217"/>
                  </a:cubicBezTo>
                  <a:cubicBezTo>
                    <a:pt x="939731" y="84742"/>
                    <a:pt x="949989" y="104680"/>
                    <a:pt x="963047" y="122635"/>
                  </a:cubicBezTo>
                  <a:cubicBezTo>
                    <a:pt x="974642" y="138578"/>
                    <a:pt x="987677" y="153423"/>
                    <a:pt x="999992" y="168817"/>
                  </a:cubicBezTo>
                  <a:cubicBezTo>
                    <a:pt x="996913" y="261181"/>
                    <a:pt x="1004202" y="354476"/>
                    <a:pt x="990756" y="445908"/>
                  </a:cubicBezTo>
                  <a:cubicBezTo>
                    <a:pt x="988222" y="463139"/>
                    <a:pt x="964260" y="468920"/>
                    <a:pt x="953810" y="482853"/>
                  </a:cubicBezTo>
                  <a:cubicBezTo>
                    <a:pt x="945549" y="493868"/>
                    <a:pt x="940173" y="506907"/>
                    <a:pt x="935338" y="519799"/>
                  </a:cubicBezTo>
                  <a:cubicBezTo>
                    <a:pt x="927069" y="541851"/>
                    <a:pt x="920059" y="592998"/>
                    <a:pt x="916865" y="612162"/>
                  </a:cubicBezTo>
                  <a:cubicBezTo>
                    <a:pt x="935338" y="713762"/>
                    <a:pt x="925381" y="824962"/>
                    <a:pt x="972283" y="916962"/>
                  </a:cubicBezTo>
                  <a:cubicBezTo>
                    <a:pt x="1009909" y="990766"/>
                    <a:pt x="1085185" y="1041938"/>
                    <a:pt x="1157010" y="1083217"/>
                  </a:cubicBezTo>
                  <a:cubicBezTo>
                    <a:pt x="1355208" y="1197124"/>
                    <a:pt x="1562745" y="1296047"/>
                    <a:pt x="1775847" y="1378781"/>
                  </a:cubicBezTo>
                  <a:cubicBezTo>
                    <a:pt x="2348663" y="1601168"/>
                    <a:pt x="2941761" y="1769408"/>
                    <a:pt x="3512283" y="1997617"/>
                  </a:cubicBezTo>
                  <a:cubicBezTo>
                    <a:pt x="4083267" y="2226010"/>
                    <a:pt x="4673619" y="2479104"/>
                    <a:pt x="5267192" y="2644162"/>
                  </a:cubicBezTo>
                  <a:cubicBezTo>
                    <a:pt x="5530720" y="2717443"/>
                    <a:pt x="5805774" y="2742581"/>
                    <a:pt x="6070756" y="2810417"/>
                  </a:cubicBezTo>
                  <a:cubicBezTo>
                    <a:pt x="7815361" y="3257036"/>
                    <a:pt x="7069442" y="3143496"/>
                    <a:pt x="8315192" y="3401544"/>
                  </a:cubicBezTo>
                  <a:cubicBezTo>
                    <a:pt x="8499094" y="3439638"/>
                    <a:pt x="8684089" y="3472476"/>
                    <a:pt x="8869374" y="3503144"/>
                  </a:cubicBezTo>
                  <a:cubicBezTo>
                    <a:pt x="9130560" y="3546375"/>
                    <a:pt x="9399443" y="3552145"/>
                    <a:pt x="9654465" y="3623217"/>
                  </a:cubicBezTo>
                  <a:cubicBezTo>
                    <a:pt x="10263251" y="3792878"/>
                    <a:pt x="10026706" y="3742000"/>
                    <a:pt x="10356429" y="380794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4A399ADC-50F3-C4C0-911B-C7BB53218A68}"/>
                </a:ext>
              </a:extLst>
            </p:cNvPr>
            <p:cNvSpPr/>
            <p:nvPr/>
          </p:nvSpPr>
          <p:spPr>
            <a:xfrm>
              <a:off x="36945" y="1653309"/>
              <a:ext cx="9451439" cy="2826328"/>
            </a:xfrm>
            <a:custGeom>
              <a:avLst/>
              <a:gdLst>
                <a:gd name="connsiteX0" fmla="*/ 1099128 w 10261600"/>
                <a:gd name="connsiteY0" fmla="*/ 323273 h 2826328"/>
                <a:gd name="connsiteX1" fmla="*/ 905164 w 10261600"/>
                <a:gd name="connsiteY1" fmla="*/ 424873 h 2826328"/>
                <a:gd name="connsiteX2" fmla="*/ 526473 w 10261600"/>
                <a:gd name="connsiteY2" fmla="*/ 489527 h 2826328"/>
                <a:gd name="connsiteX3" fmla="*/ 129310 w 10261600"/>
                <a:gd name="connsiteY3" fmla="*/ 461818 h 2826328"/>
                <a:gd name="connsiteX4" fmla="*/ 55419 w 10261600"/>
                <a:gd name="connsiteY4" fmla="*/ 424873 h 2826328"/>
                <a:gd name="connsiteX5" fmla="*/ 27710 w 10261600"/>
                <a:gd name="connsiteY5" fmla="*/ 387927 h 2826328"/>
                <a:gd name="connsiteX6" fmla="*/ 0 w 10261600"/>
                <a:gd name="connsiteY6" fmla="*/ 258618 h 2826328"/>
                <a:gd name="connsiteX7" fmla="*/ 83128 w 10261600"/>
                <a:gd name="connsiteY7" fmla="*/ 101600 h 2826328"/>
                <a:gd name="connsiteX8" fmla="*/ 203200 w 10261600"/>
                <a:gd name="connsiteY8" fmla="*/ 83127 h 2826328"/>
                <a:gd name="connsiteX9" fmla="*/ 350982 w 10261600"/>
                <a:gd name="connsiteY9" fmla="*/ 46182 h 2826328"/>
                <a:gd name="connsiteX10" fmla="*/ 609600 w 10261600"/>
                <a:gd name="connsiteY10" fmla="*/ 0 h 2826328"/>
                <a:gd name="connsiteX11" fmla="*/ 914400 w 10261600"/>
                <a:gd name="connsiteY11" fmla="*/ 27709 h 2826328"/>
                <a:gd name="connsiteX12" fmla="*/ 988291 w 10261600"/>
                <a:gd name="connsiteY12" fmla="*/ 46182 h 2826328"/>
                <a:gd name="connsiteX13" fmla="*/ 1062182 w 10261600"/>
                <a:gd name="connsiteY13" fmla="*/ 120073 h 2826328"/>
                <a:gd name="connsiteX14" fmla="*/ 1080655 w 10261600"/>
                <a:gd name="connsiteY14" fmla="*/ 249382 h 2826328"/>
                <a:gd name="connsiteX15" fmla="*/ 1071419 w 10261600"/>
                <a:gd name="connsiteY15" fmla="*/ 323273 h 2826328"/>
                <a:gd name="connsiteX16" fmla="*/ 1080655 w 10261600"/>
                <a:gd name="connsiteY16" fmla="*/ 461818 h 2826328"/>
                <a:gd name="connsiteX17" fmla="*/ 1468582 w 10261600"/>
                <a:gd name="connsiteY17" fmla="*/ 812800 h 2826328"/>
                <a:gd name="connsiteX18" fmla="*/ 2272146 w 10261600"/>
                <a:gd name="connsiteY18" fmla="*/ 1200727 h 2826328"/>
                <a:gd name="connsiteX19" fmla="*/ 2807855 w 10261600"/>
                <a:gd name="connsiteY19" fmla="*/ 1366982 h 2826328"/>
                <a:gd name="connsiteX20" fmla="*/ 4184073 w 10261600"/>
                <a:gd name="connsiteY20" fmla="*/ 1690255 h 2826328"/>
                <a:gd name="connsiteX21" fmla="*/ 4692073 w 10261600"/>
                <a:gd name="connsiteY21" fmla="*/ 1801091 h 2826328"/>
                <a:gd name="connsiteX22" fmla="*/ 5523346 w 10261600"/>
                <a:gd name="connsiteY22" fmla="*/ 1958109 h 2826328"/>
                <a:gd name="connsiteX23" fmla="*/ 6271491 w 10261600"/>
                <a:gd name="connsiteY23" fmla="*/ 2170546 h 2826328"/>
                <a:gd name="connsiteX24" fmla="*/ 7352146 w 10261600"/>
                <a:gd name="connsiteY24" fmla="*/ 2429164 h 2826328"/>
                <a:gd name="connsiteX25" fmla="*/ 7813964 w 10261600"/>
                <a:gd name="connsiteY25" fmla="*/ 2512291 h 2826328"/>
                <a:gd name="connsiteX26" fmla="*/ 8229600 w 10261600"/>
                <a:gd name="connsiteY26" fmla="*/ 2576946 h 2826328"/>
                <a:gd name="connsiteX27" fmla="*/ 8377382 w 10261600"/>
                <a:gd name="connsiteY27" fmla="*/ 2613891 h 2826328"/>
                <a:gd name="connsiteX28" fmla="*/ 8857673 w 10261600"/>
                <a:gd name="connsiteY28" fmla="*/ 2706255 h 2826328"/>
                <a:gd name="connsiteX29" fmla="*/ 9531928 w 10261600"/>
                <a:gd name="connsiteY29" fmla="*/ 2761673 h 2826328"/>
                <a:gd name="connsiteX30" fmla="*/ 9624291 w 10261600"/>
                <a:gd name="connsiteY30" fmla="*/ 2770909 h 2826328"/>
                <a:gd name="connsiteX31" fmla="*/ 9790546 w 10261600"/>
                <a:gd name="connsiteY31" fmla="*/ 2798618 h 2826328"/>
                <a:gd name="connsiteX32" fmla="*/ 10067637 w 10261600"/>
                <a:gd name="connsiteY32" fmla="*/ 2807855 h 2826328"/>
                <a:gd name="connsiteX33" fmla="*/ 10169237 w 10261600"/>
                <a:gd name="connsiteY33" fmla="*/ 2817091 h 2826328"/>
                <a:gd name="connsiteX34" fmla="*/ 10261600 w 10261600"/>
                <a:gd name="connsiteY34" fmla="*/ 2826327 h 282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261600" h="2826328">
                  <a:moveTo>
                    <a:pt x="1099128" y="323273"/>
                  </a:moveTo>
                  <a:cubicBezTo>
                    <a:pt x="943455" y="443021"/>
                    <a:pt x="1036989" y="403350"/>
                    <a:pt x="905164" y="424873"/>
                  </a:cubicBezTo>
                  <a:lnTo>
                    <a:pt x="526473" y="489527"/>
                  </a:lnTo>
                  <a:cubicBezTo>
                    <a:pt x="394085" y="480291"/>
                    <a:pt x="260787" y="479864"/>
                    <a:pt x="129310" y="461818"/>
                  </a:cubicBezTo>
                  <a:cubicBezTo>
                    <a:pt x="102028" y="458073"/>
                    <a:pt x="55419" y="424873"/>
                    <a:pt x="55419" y="424873"/>
                  </a:cubicBezTo>
                  <a:cubicBezTo>
                    <a:pt x="46183" y="412558"/>
                    <a:pt x="33631" y="402137"/>
                    <a:pt x="27710" y="387927"/>
                  </a:cubicBezTo>
                  <a:cubicBezTo>
                    <a:pt x="14925" y="357242"/>
                    <a:pt x="5865" y="293807"/>
                    <a:pt x="0" y="258618"/>
                  </a:cubicBezTo>
                  <a:cubicBezTo>
                    <a:pt x="12966" y="219720"/>
                    <a:pt x="26662" y="123559"/>
                    <a:pt x="83128" y="101600"/>
                  </a:cubicBezTo>
                  <a:cubicBezTo>
                    <a:pt x="120869" y="86923"/>
                    <a:pt x="163545" y="91331"/>
                    <a:pt x="203200" y="83127"/>
                  </a:cubicBezTo>
                  <a:cubicBezTo>
                    <a:pt x="252924" y="72839"/>
                    <a:pt x="301235" y="56357"/>
                    <a:pt x="350982" y="46182"/>
                  </a:cubicBezTo>
                  <a:cubicBezTo>
                    <a:pt x="436775" y="28633"/>
                    <a:pt x="523394" y="15394"/>
                    <a:pt x="609600" y="0"/>
                  </a:cubicBezTo>
                  <a:cubicBezTo>
                    <a:pt x="711200" y="9236"/>
                    <a:pt x="813131" y="15359"/>
                    <a:pt x="914400" y="27709"/>
                  </a:cubicBezTo>
                  <a:cubicBezTo>
                    <a:pt x="939602" y="30782"/>
                    <a:pt x="965239" y="35543"/>
                    <a:pt x="988291" y="46182"/>
                  </a:cubicBezTo>
                  <a:cubicBezTo>
                    <a:pt x="1023899" y="62616"/>
                    <a:pt x="1040289" y="90882"/>
                    <a:pt x="1062182" y="120073"/>
                  </a:cubicBezTo>
                  <a:cubicBezTo>
                    <a:pt x="1074617" y="169808"/>
                    <a:pt x="1080655" y="186380"/>
                    <a:pt x="1080655" y="249382"/>
                  </a:cubicBezTo>
                  <a:cubicBezTo>
                    <a:pt x="1080655" y="274204"/>
                    <a:pt x="1074498" y="298643"/>
                    <a:pt x="1071419" y="323273"/>
                  </a:cubicBezTo>
                  <a:cubicBezTo>
                    <a:pt x="1074498" y="369455"/>
                    <a:pt x="1058999" y="420913"/>
                    <a:pt x="1080655" y="461818"/>
                  </a:cubicBezTo>
                  <a:cubicBezTo>
                    <a:pt x="1141429" y="576614"/>
                    <a:pt x="1373111" y="753304"/>
                    <a:pt x="1468582" y="812800"/>
                  </a:cubicBezTo>
                  <a:cubicBezTo>
                    <a:pt x="1710648" y="963653"/>
                    <a:pt x="2002670" y="1104676"/>
                    <a:pt x="2272146" y="1200727"/>
                  </a:cubicBezTo>
                  <a:cubicBezTo>
                    <a:pt x="2448264" y="1263502"/>
                    <a:pt x="2627472" y="1317786"/>
                    <a:pt x="2807855" y="1366982"/>
                  </a:cubicBezTo>
                  <a:cubicBezTo>
                    <a:pt x="4021552" y="1697991"/>
                    <a:pt x="3424509" y="1533644"/>
                    <a:pt x="4184073" y="1690255"/>
                  </a:cubicBezTo>
                  <a:cubicBezTo>
                    <a:pt x="4353819" y="1725254"/>
                    <a:pt x="4522122" y="1767101"/>
                    <a:pt x="4692073" y="1801091"/>
                  </a:cubicBezTo>
                  <a:cubicBezTo>
                    <a:pt x="4968588" y="1856394"/>
                    <a:pt x="5255826" y="1868935"/>
                    <a:pt x="5523346" y="1958109"/>
                  </a:cubicBezTo>
                  <a:cubicBezTo>
                    <a:pt x="6039080" y="2130021"/>
                    <a:pt x="5564761" y="1979313"/>
                    <a:pt x="6271491" y="2170546"/>
                  </a:cubicBezTo>
                  <a:cubicBezTo>
                    <a:pt x="6834787" y="2322967"/>
                    <a:pt x="6482717" y="2272667"/>
                    <a:pt x="7352146" y="2429164"/>
                  </a:cubicBezTo>
                  <a:lnTo>
                    <a:pt x="7813964" y="2512291"/>
                  </a:lnTo>
                  <a:cubicBezTo>
                    <a:pt x="7952228" y="2535578"/>
                    <a:pt x="8091614" y="2552063"/>
                    <a:pt x="8229600" y="2576946"/>
                  </a:cubicBezTo>
                  <a:cubicBezTo>
                    <a:pt x="8279571" y="2585957"/>
                    <a:pt x="8327882" y="2602577"/>
                    <a:pt x="8377382" y="2613891"/>
                  </a:cubicBezTo>
                  <a:cubicBezTo>
                    <a:pt x="8515519" y="2645465"/>
                    <a:pt x="8733146" y="2686170"/>
                    <a:pt x="8857673" y="2706255"/>
                  </a:cubicBezTo>
                  <a:cubicBezTo>
                    <a:pt x="9178749" y="2758042"/>
                    <a:pt x="9157531" y="2744655"/>
                    <a:pt x="9531928" y="2761673"/>
                  </a:cubicBezTo>
                  <a:cubicBezTo>
                    <a:pt x="9562716" y="2764752"/>
                    <a:pt x="9593661" y="2766533"/>
                    <a:pt x="9624291" y="2770909"/>
                  </a:cubicBezTo>
                  <a:cubicBezTo>
                    <a:pt x="9679909" y="2778854"/>
                    <a:pt x="9734557" y="2793952"/>
                    <a:pt x="9790546" y="2798618"/>
                  </a:cubicBezTo>
                  <a:cubicBezTo>
                    <a:pt x="9882642" y="2806293"/>
                    <a:pt x="9975273" y="2804776"/>
                    <a:pt x="10067637" y="2807855"/>
                  </a:cubicBezTo>
                  <a:lnTo>
                    <a:pt x="10169237" y="2817091"/>
                  </a:lnTo>
                  <a:cubicBezTo>
                    <a:pt x="10265000" y="2826667"/>
                    <a:pt x="10223427" y="2826327"/>
                    <a:pt x="10261600" y="282632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8C97D06-69F8-6125-225F-3E2C4D27B4CE}"/>
                </a:ext>
              </a:extLst>
            </p:cNvPr>
            <p:cNvSpPr txBox="1"/>
            <p:nvPr/>
          </p:nvSpPr>
          <p:spPr>
            <a:xfrm>
              <a:off x="9474677" y="4386201"/>
              <a:ext cx="170283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C00000"/>
                  </a:solidFill>
                </a:rPr>
                <a:t>Today’s talk.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5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A428-85A4-03AF-8DE0-91760D554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48874EB-63D3-68FA-82A9-5B642BC2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" y="742575"/>
            <a:ext cx="7859222" cy="53728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768FBF6-84E3-EE62-8B7E-C45D256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E349336-525D-2FB9-E9B3-44D7CF3B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8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88FD2A-3C1A-7C81-2167-BE8C74BD702B}"/>
              </a:ext>
            </a:extLst>
          </p:cNvPr>
          <p:cNvSpPr txBox="1"/>
          <p:nvPr/>
        </p:nvSpPr>
        <p:spPr>
          <a:xfrm>
            <a:off x="1" y="1232"/>
            <a:ext cx="5966689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New 2p emitters expected in the future RIBF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7CBE83-3A88-75E9-3CCE-6788C573E217}"/>
              </a:ext>
            </a:extLst>
          </p:cNvPr>
          <p:cNvSpPr txBox="1"/>
          <p:nvPr/>
        </p:nvSpPr>
        <p:spPr>
          <a:xfrm>
            <a:off x="6771189" y="81022"/>
            <a:ext cx="51536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https://www.nishina.riken.jp/researcher/RIBFupgrade/index_e.html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E0602A-7658-D10B-B139-2638B7F367EB}"/>
              </a:ext>
            </a:extLst>
          </p:cNvPr>
          <p:cNvSpPr txBox="1"/>
          <p:nvPr/>
        </p:nvSpPr>
        <p:spPr>
          <a:xfrm>
            <a:off x="7979268" y="663136"/>
            <a:ext cx="4006328" cy="532453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In “RIBF Facility Upgrade Project”,</a:t>
            </a:r>
          </a:p>
          <a:p>
            <a:pPr algn="l"/>
            <a:endParaRPr kumimoji="1" lang="en-US" altLang="ja-JP" sz="2000" dirty="0"/>
          </a:p>
          <a:p>
            <a:pPr algn="l"/>
            <a:r>
              <a:rPr kumimoji="1" lang="en-US" altLang="ja-JP" sz="2000" dirty="0"/>
              <a:t>[Page 12, Section 2.2.3</a:t>
            </a:r>
            <a:r>
              <a:rPr lang="en-US" altLang="ja-JP" sz="2000" dirty="0"/>
              <a:t>] </a:t>
            </a:r>
            <a:r>
              <a:rPr kumimoji="1" lang="en-US" altLang="ja-JP" sz="2000" dirty="0"/>
              <a:t>The proton-rich nuclei with heavier masses delivered by RIBF has the potential to open new era of modern nuclear physics.</a:t>
            </a:r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[Page 38, Section 4.2.1] </a:t>
            </a:r>
            <a:r>
              <a:rPr kumimoji="1" lang="en-US" altLang="ja-JP" sz="2000" dirty="0"/>
              <a:t>At the proton rich side, about 110 isotopes are produced by the projectile fragmentation reaction of the </a:t>
            </a:r>
            <a:r>
              <a:rPr kumimoji="1" lang="en-US" altLang="ja-JP" sz="2000" baseline="30000" dirty="0"/>
              <a:t>238</a:t>
            </a:r>
            <a:r>
              <a:rPr kumimoji="1" lang="en-US" altLang="ja-JP" sz="2000" dirty="0"/>
              <a:t>U beam. Another 20 are produced from other primary beams, such as </a:t>
            </a:r>
            <a:r>
              <a:rPr kumimoji="1" lang="en-US" altLang="ja-JP" sz="2000" baseline="30000" dirty="0"/>
              <a:t>124</a:t>
            </a:r>
            <a:r>
              <a:rPr kumimoji="1" lang="en-US" altLang="ja-JP" sz="2000" dirty="0"/>
              <a:t>Xe or </a:t>
            </a:r>
            <a:r>
              <a:rPr kumimoji="1" lang="en-US" altLang="ja-JP" sz="2000" baseline="30000" dirty="0"/>
              <a:t>70</a:t>
            </a:r>
            <a:r>
              <a:rPr kumimoji="1" lang="en-US" altLang="ja-JP" sz="2000" dirty="0"/>
              <a:t>Zn. The majority of new isotopes (210) are thus concentrated in </a:t>
            </a:r>
            <a:r>
              <a:rPr kumimoji="1" lang="en-US" altLang="ja-JP" sz="2000" dirty="0">
                <a:solidFill>
                  <a:srgbClr val="7030A0"/>
                </a:solidFill>
              </a:rPr>
              <a:t>the high Z region from Z = 70 to 92</a:t>
            </a:r>
            <a:r>
              <a:rPr kumimoji="1" lang="en-US" altLang="ja-JP" sz="2000" dirty="0"/>
              <a:t>.</a:t>
            </a:r>
            <a:endParaRPr kumimoji="1" lang="ja-JP" altLang="en-US" sz="2000" dirty="0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A866E92-25A3-A685-8BDC-F4CAC97B8AC9}"/>
              </a:ext>
            </a:extLst>
          </p:cNvPr>
          <p:cNvSpPr/>
          <p:nvPr/>
        </p:nvSpPr>
        <p:spPr>
          <a:xfrm>
            <a:off x="1355071" y="1302328"/>
            <a:ext cx="4708455" cy="3427370"/>
          </a:xfrm>
          <a:custGeom>
            <a:avLst/>
            <a:gdLst>
              <a:gd name="connsiteX0" fmla="*/ 2685592 w 3657866"/>
              <a:gd name="connsiteY0" fmla="*/ 1366748 h 2709411"/>
              <a:gd name="connsiteX1" fmla="*/ 2257329 w 3657866"/>
              <a:gd name="connsiteY1" fmla="*/ 1586667 h 2709411"/>
              <a:gd name="connsiteX2" fmla="*/ 1921663 w 3657866"/>
              <a:gd name="connsiteY2" fmla="*/ 1887608 h 2709411"/>
              <a:gd name="connsiteX3" fmla="*/ 1701744 w 3657866"/>
              <a:gd name="connsiteY3" fmla="*/ 2038079 h 2709411"/>
              <a:gd name="connsiteX4" fmla="*/ 1504975 w 3657866"/>
              <a:gd name="connsiteY4" fmla="*/ 2223274 h 2709411"/>
              <a:gd name="connsiteX5" fmla="*/ 1261906 w 3657866"/>
              <a:gd name="connsiteY5" fmla="*/ 2327446 h 2709411"/>
              <a:gd name="connsiteX6" fmla="*/ 1053562 w 3657866"/>
              <a:gd name="connsiteY6" fmla="*/ 2489492 h 2709411"/>
              <a:gd name="connsiteX7" fmla="*/ 706321 w 3657866"/>
              <a:gd name="connsiteY7" fmla="*/ 2674687 h 2709411"/>
              <a:gd name="connsiteX8" fmla="*/ 324357 w 3657866"/>
              <a:gd name="connsiteY8" fmla="*/ 2709411 h 2709411"/>
              <a:gd name="connsiteX9" fmla="*/ 23415 w 3657866"/>
              <a:gd name="connsiteY9" fmla="*/ 2639963 h 2709411"/>
              <a:gd name="connsiteX10" fmla="*/ 266 w 3657866"/>
              <a:gd name="connsiteY10" fmla="*/ 2593664 h 2709411"/>
              <a:gd name="connsiteX11" fmla="*/ 81288 w 3657866"/>
              <a:gd name="connsiteY11" fmla="*/ 2130677 h 2709411"/>
              <a:gd name="connsiteX12" fmla="*/ 636873 w 3657866"/>
              <a:gd name="connsiteY12" fmla="*/ 1505644 h 2709411"/>
              <a:gd name="connsiteX13" fmla="*/ 949390 w 3657866"/>
              <a:gd name="connsiteY13" fmla="*/ 1285725 h 2709411"/>
              <a:gd name="connsiteX14" fmla="*/ 2141582 w 3657866"/>
              <a:gd name="connsiteY14" fmla="*/ 325026 h 2709411"/>
              <a:gd name="connsiteX15" fmla="*/ 2465673 w 3657866"/>
              <a:gd name="connsiteY15" fmla="*/ 151406 h 2709411"/>
              <a:gd name="connsiteX16" fmla="*/ 2917086 w 3657866"/>
              <a:gd name="connsiteY16" fmla="*/ 35659 h 2709411"/>
              <a:gd name="connsiteX17" fmla="*/ 3090706 w 3657866"/>
              <a:gd name="connsiteY17" fmla="*/ 24084 h 2709411"/>
              <a:gd name="connsiteX18" fmla="*/ 3206453 w 3657866"/>
              <a:gd name="connsiteY18" fmla="*/ 12510 h 2709411"/>
              <a:gd name="connsiteX19" fmla="*/ 3634716 w 3657866"/>
              <a:gd name="connsiteY19" fmla="*/ 81958 h 2709411"/>
              <a:gd name="connsiteX20" fmla="*/ 3657866 w 3657866"/>
              <a:gd name="connsiteY20" fmla="*/ 139831 h 2709411"/>
              <a:gd name="connsiteX21" fmla="*/ 3623142 w 3657866"/>
              <a:gd name="connsiteY21" fmla="*/ 394474 h 2709411"/>
              <a:gd name="connsiteX22" fmla="*/ 3426372 w 3657866"/>
              <a:gd name="connsiteY22" fmla="*/ 579669 h 2709411"/>
              <a:gd name="connsiteX23" fmla="*/ 3380073 w 3657866"/>
              <a:gd name="connsiteY23" fmla="*/ 625968 h 2709411"/>
              <a:gd name="connsiteX24" fmla="*/ 3183304 w 3657866"/>
              <a:gd name="connsiteY24" fmla="*/ 799588 h 2709411"/>
              <a:gd name="connsiteX25" fmla="*/ 2778190 w 3657866"/>
              <a:gd name="connsiteY25" fmla="*/ 1112105 h 2709411"/>
              <a:gd name="connsiteX26" fmla="*/ 2616144 w 3657866"/>
              <a:gd name="connsiteY26" fmla="*/ 1297299 h 2709411"/>
              <a:gd name="connsiteX27" fmla="*/ 2546696 w 3657866"/>
              <a:gd name="connsiteY27" fmla="*/ 1378322 h 2709411"/>
              <a:gd name="connsiteX28" fmla="*/ 2442524 w 3657866"/>
              <a:gd name="connsiteY28" fmla="*/ 1494069 h 2709411"/>
              <a:gd name="connsiteX29" fmla="*/ 2407800 w 3657866"/>
              <a:gd name="connsiteY29" fmla="*/ 1540368 h 2709411"/>
              <a:gd name="connsiteX30" fmla="*/ 2361501 w 3657866"/>
              <a:gd name="connsiteY30" fmla="*/ 1609816 h 2709411"/>
              <a:gd name="connsiteX31" fmla="*/ 2326777 w 3657866"/>
              <a:gd name="connsiteY31" fmla="*/ 1644540 h 27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57866" h="2709411">
                <a:moveTo>
                  <a:pt x="2685592" y="1366748"/>
                </a:moveTo>
                <a:cubicBezTo>
                  <a:pt x="2473585" y="1441574"/>
                  <a:pt x="2452470" y="1431703"/>
                  <a:pt x="2257329" y="1586667"/>
                </a:cubicBezTo>
                <a:cubicBezTo>
                  <a:pt x="1556753" y="2143005"/>
                  <a:pt x="2626579" y="1369287"/>
                  <a:pt x="1921663" y="1887608"/>
                </a:cubicBezTo>
                <a:cubicBezTo>
                  <a:pt x="1850103" y="1940226"/>
                  <a:pt x="1770915" y="1982358"/>
                  <a:pt x="1701744" y="2038079"/>
                </a:cubicBezTo>
                <a:cubicBezTo>
                  <a:pt x="1631601" y="2094583"/>
                  <a:pt x="1580222" y="2173769"/>
                  <a:pt x="1504975" y="2223274"/>
                </a:cubicBezTo>
                <a:cubicBezTo>
                  <a:pt x="1431333" y="2271723"/>
                  <a:pt x="1337836" y="2282667"/>
                  <a:pt x="1261906" y="2327446"/>
                </a:cubicBezTo>
                <a:cubicBezTo>
                  <a:pt x="1186122" y="2372139"/>
                  <a:pt x="1125827" y="2439308"/>
                  <a:pt x="1053562" y="2489492"/>
                </a:cubicBezTo>
                <a:cubicBezTo>
                  <a:pt x="972060" y="2546091"/>
                  <a:pt x="815803" y="2645211"/>
                  <a:pt x="706321" y="2674687"/>
                </a:cubicBezTo>
                <a:cubicBezTo>
                  <a:pt x="608552" y="2701009"/>
                  <a:pt x="414521" y="2704665"/>
                  <a:pt x="324357" y="2709411"/>
                </a:cubicBezTo>
                <a:cubicBezTo>
                  <a:pt x="224043" y="2686262"/>
                  <a:pt x="120368" y="2674589"/>
                  <a:pt x="23415" y="2639963"/>
                </a:cubicBezTo>
                <a:cubicBezTo>
                  <a:pt x="7166" y="2634160"/>
                  <a:pt x="-1682" y="2610808"/>
                  <a:pt x="266" y="2593664"/>
                </a:cubicBezTo>
                <a:cubicBezTo>
                  <a:pt x="17956" y="2437992"/>
                  <a:pt x="16149" y="2273168"/>
                  <a:pt x="81288" y="2130677"/>
                </a:cubicBezTo>
                <a:cubicBezTo>
                  <a:pt x="116277" y="2054140"/>
                  <a:pt x="552832" y="1577919"/>
                  <a:pt x="636873" y="1505644"/>
                </a:cubicBezTo>
                <a:cubicBezTo>
                  <a:pt x="733451" y="1422587"/>
                  <a:pt x="850803" y="1366387"/>
                  <a:pt x="949390" y="1285725"/>
                </a:cubicBezTo>
                <a:cubicBezTo>
                  <a:pt x="1459939" y="868003"/>
                  <a:pt x="1576817" y="672572"/>
                  <a:pt x="2141582" y="325026"/>
                </a:cubicBezTo>
                <a:cubicBezTo>
                  <a:pt x="2257668" y="253589"/>
                  <a:pt x="2334956" y="198091"/>
                  <a:pt x="2465673" y="151406"/>
                </a:cubicBezTo>
                <a:cubicBezTo>
                  <a:pt x="2606164" y="101230"/>
                  <a:pt x="2764778" y="52582"/>
                  <a:pt x="2917086" y="35659"/>
                </a:cubicBezTo>
                <a:cubicBezTo>
                  <a:pt x="2974733" y="29254"/>
                  <a:pt x="3032889" y="28709"/>
                  <a:pt x="3090706" y="24084"/>
                </a:cubicBezTo>
                <a:cubicBezTo>
                  <a:pt x="3129357" y="20992"/>
                  <a:pt x="3167871" y="16368"/>
                  <a:pt x="3206453" y="12510"/>
                </a:cubicBezTo>
                <a:cubicBezTo>
                  <a:pt x="3333116" y="20186"/>
                  <a:pt x="3545635" y="-51664"/>
                  <a:pt x="3634716" y="81958"/>
                </a:cubicBezTo>
                <a:cubicBezTo>
                  <a:pt x="3646241" y="99246"/>
                  <a:pt x="3650149" y="120540"/>
                  <a:pt x="3657866" y="139831"/>
                </a:cubicBezTo>
                <a:cubicBezTo>
                  <a:pt x="3646291" y="224712"/>
                  <a:pt x="3645923" y="311892"/>
                  <a:pt x="3623142" y="394474"/>
                </a:cubicBezTo>
                <a:cubicBezTo>
                  <a:pt x="3601918" y="471411"/>
                  <a:pt x="3469258" y="544824"/>
                  <a:pt x="3426372" y="579669"/>
                </a:cubicBezTo>
                <a:cubicBezTo>
                  <a:pt x="3409433" y="593432"/>
                  <a:pt x="3396257" y="611325"/>
                  <a:pt x="3380073" y="625968"/>
                </a:cubicBezTo>
                <a:cubicBezTo>
                  <a:pt x="3315210" y="684654"/>
                  <a:pt x="3254964" y="749426"/>
                  <a:pt x="3183304" y="799588"/>
                </a:cubicBezTo>
                <a:cubicBezTo>
                  <a:pt x="3062631" y="884059"/>
                  <a:pt x="2851837" y="1027938"/>
                  <a:pt x="2778190" y="1112105"/>
                </a:cubicBezTo>
                <a:lnTo>
                  <a:pt x="2616144" y="1297299"/>
                </a:lnTo>
                <a:cubicBezTo>
                  <a:pt x="2592803" y="1324141"/>
                  <a:pt x="2570231" y="1351649"/>
                  <a:pt x="2546696" y="1378322"/>
                </a:cubicBezTo>
                <a:cubicBezTo>
                  <a:pt x="2512353" y="1417244"/>
                  <a:pt x="2473668" y="1452543"/>
                  <a:pt x="2442524" y="1494069"/>
                </a:cubicBezTo>
                <a:cubicBezTo>
                  <a:pt x="2430949" y="1509502"/>
                  <a:pt x="2418863" y="1524564"/>
                  <a:pt x="2407800" y="1540368"/>
                </a:cubicBezTo>
                <a:cubicBezTo>
                  <a:pt x="2391845" y="1563161"/>
                  <a:pt x="2378582" y="1587855"/>
                  <a:pt x="2361501" y="1609816"/>
                </a:cubicBezTo>
                <a:cubicBezTo>
                  <a:pt x="2351451" y="1622737"/>
                  <a:pt x="2338352" y="1632965"/>
                  <a:pt x="2326777" y="164454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3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0" y="-544"/>
            <a:ext cx="2456696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6</a:t>
            </a:r>
            <a:r>
              <a:rPr lang="en-US" altLang="ja-JP" sz="2400" dirty="0">
                <a:cs typeface="Times New Roman" panose="02020603050405020304" pitchFamily="18" charset="0"/>
              </a:rPr>
              <a:t>Be = </a:t>
            </a:r>
            <a:r>
              <a:rPr lang="en-US" altLang="ja-JP" sz="2400" baseline="30000" dirty="0"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cs typeface="Times New Roman" panose="02020603050405020304" pitchFamily="18" charset="0"/>
              </a:rPr>
              <a:t>He + 2p</a:t>
            </a:r>
            <a:endParaRPr lang="ja-JP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[2025.Feb.7th] T. OISHI, "VIIth Topical Workshop on Mod. Aspects in Nucl. Structure", Bormio, Italy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256F-F074-4BB3-AA2F-125AE3CA4CA1}" type="slidenum">
              <a:rPr lang="ja-JP" altLang="en-US" smtClean="0"/>
              <a:pPr/>
              <a:t>9</a:t>
            </a:fld>
            <a:endParaRPr lang="en-US" altLang="ja-JP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E94F86B-69A2-B24D-8512-C7ADDE7A37DF}"/>
              </a:ext>
            </a:extLst>
          </p:cNvPr>
          <p:cNvGrpSpPr/>
          <p:nvPr/>
        </p:nvGrpSpPr>
        <p:grpSpPr>
          <a:xfrm>
            <a:off x="497150" y="1179558"/>
            <a:ext cx="1728193" cy="1538602"/>
            <a:chOff x="2492273" y="17541088"/>
            <a:chExt cx="2234257" cy="1964107"/>
          </a:xfrm>
        </p:grpSpPr>
        <p:sp>
          <p:nvSpPr>
            <p:cNvPr id="31" name="円/楕円 23">
              <a:extLst>
                <a:ext uri="{FF2B5EF4-FFF2-40B4-BE49-F238E27FC236}">
                  <a16:creationId xmlns:a16="http://schemas.microsoft.com/office/drawing/2014/main" id="{8C74C8B2-AE06-69F3-A1CD-3041656998DD}"/>
                </a:ext>
              </a:extLst>
            </p:cNvPr>
            <p:cNvSpPr/>
            <p:nvPr/>
          </p:nvSpPr>
          <p:spPr bwMode="auto">
            <a:xfrm>
              <a:off x="2995523" y="18597853"/>
              <a:ext cx="921253" cy="907342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32" name="オブジェクト 31">
              <a:extLst>
                <a:ext uri="{FF2B5EF4-FFF2-40B4-BE49-F238E27FC236}">
                  <a16:creationId xmlns:a16="http://schemas.microsoft.com/office/drawing/2014/main" id="{1AD27249-E903-8F3A-2979-87252F1F6C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538152"/>
                </p:ext>
              </p:extLst>
            </p:nvPr>
          </p:nvGraphicFramePr>
          <p:xfrm>
            <a:off x="4061237" y="18633224"/>
            <a:ext cx="651478" cy="597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52280" imgH="139680" progId="Equation.3">
                    <p:embed/>
                  </p:oleObj>
                </mc:Choice>
                <mc:Fallback>
                  <p:oleObj name="数式" r:id="rId4" imgW="152280" imgH="139680" progId="Equation.3">
                    <p:embed/>
                    <p:pic>
                      <p:nvPicPr>
                        <p:cNvPr id="32" name="オブジェクト 31">
                          <a:extLst>
                            <a:ext uri="{FF2B5EF4-FFF2-40B4-BE49-F238E27FC236}">
                              <a16:creationId xmlns:a16="http://schemas.microsoft.com/office/drawing/2014/main" id="{1AD27249-E903-8F3A-2979-87252F1F6C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237" y="18633224"/>
                          <a:ext cx="651478" cy="597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1F3990AD-5F20-734C-C30D-3E899898E916}"/>
                </a:ext>
              </a:extLst>
            </p:cNvPr>
            <p:cNvCxnSpPr>
              <a:endCxn id="35" idx="5"/>
            </p:cNvCxnSpPr>
            <p:nvPr/>
          </p:nvCxnSpPr>
          <p:spPr bwMode="auto">
            <a:xfrm flipH="1" flipV="1">
              <a:off x="2738124" y="18062705"/>
              <a:ext cx="722016" cy="106323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26">
              <a:extLst>
                <a:ext uri="{FF2B5EF4-FFF2-40B4-BE49-F238E27FC236}">
                  <a16:creationId xmlns:a16="http://schemas.microsoft.com/office/drawing/2014/main" id="{32234B3C-D88C-75A8-B7EE-DC9BBBED6545}"/>
                </a:ext>
              </a:extLst>
            </p:cNvPr>
            <p:cNvSpPr/>
            <p:nvPr/>
          </p:nvSpPr>
          <p:spPr>
            <a:xfrm>
              <a:off x="4438498" y="1754108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円/楕円 27">
              <a:extLst>
                <a:ext uri="{FF2B5EF4-FFF2-40B4-BE49-F238E27FC236}">
                  <a16:creationId xmlns:a16="http://schemas.microsoft.com/office/drawing/2014/main" id="{2B591744-76E0-0D17-DA7F-27E66369CF47}"/>
                </a:ext>
              </a:extLst>
            </p:cNvPr>
            <p:cNvSpPr/>
            <p:nvPr/>
          </p:nvSpPr>
          <p:spPr>
            <a:xfrm>
              <a:off x="2492273" y="1781685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DB65262D-4F43-C581-E3C4-6C360DC7ED18}"/>
                </a:ext>
              </a:extLst>
            </p:cNvPr>
            <p:cNvCxnSpPr>
              <a:endCxn id="34" idx="3"/>
            </p:cNvCxnSpPr>
            <p:nvPr/>
          </p:nvCxnSpPr>
          <p:spPr bwMode="auto">
            <a:xfrm flipV="1">
              <a:off x="3460140" y="17786939"/>
              <a:ext cx="1020539" cy="133900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コンテンツ プレースホルダ 2">
            <a:extLst>
              <a:ext uri="{FF2B5EF4-FFF2-40B4-BE49-F238E27FC236}">
                <a16:creationId xmlns:a16="http://schemas.microsoft.com/office/drawing/2014/main" id="{0639F0C1-C805-E65D-7941-DA41FA4998B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371753" y="4935137"/>
            <a:ext cx="4598955" cy="1015663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ja-JP" sz="2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NOTE: there is not the “intermediate resonance” in </a:t>
            </a:r>
            <a:r>
              <a:rPr lang="en-US" altLang="ja-JP" sz="2000" baseline="30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5</a:t>
            </a:r>
            <a:r>
              <a:rPr lang="en-US" altLang="ja-JP" sz="2000" dirty="0">
                <a:solidFill>
                  <a:sysClr val="windowText" lastClr="000000"/>
                </a:solidFill>
                <a:ea typeface="ＭＳ ゴシック"/>
                <a:cs typeface="Times New Roman" panose="02020603050405020304" pitchFamily="18" charset="0"/>
              </a:rPr>
              <a:t>Li, and thus, the sequential 1p-1p emission is suppressed.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01904F-A825-1422-D2EC-BEAB171C70C7}"/>
              </a:ext>
            </a:extLst>
          </p:cNvPr>
          <p:cNvGrpSpPr/>
          <p:nvPr/>
        </p:nvGrpSpPr>
        <p:grpSpPr>
          <a:xfrm>
            <a:off x="708026" y="1161777"/>
            <a:ext cx="6075752" cy="4936159"/>
            <a:chOff x="708026" y="829273"/>
            <a:chExt cx="6075752" cy="4936159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5F05C29-83E4-060C-EC15-469E21C25655}"/>
                </a:ext>
              </a:extLst>
            </p:cNvPr>
            <p:cNvSpPr txBox="1"/>
            <p:nvPr/>
          </p:nvSpPr>
          <p:spPr>
            <a:xfrm>
              <a:off x="5856411" y="3331904"/>
              <a:ext cx="92365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3200" dirty="0"/>
                <a:t>1</a:t>
              </a:r>
              <a:r>
                <a:rPr kumimoji="1" lang="en-US" altLang="ja-JP" sz="3200" dirty="0"/>
                <a:t>.0 -</a:t>
              </a:r>
              <a:endParaRPr kumimoji="1" lang="ja-JP" altLang="en-US" sz="32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1B7C89D-369C-B596-B765-035B4E9AD84C}"/>
                </a:ext>
              </a:extLst>
            </p:cNvPr>
            <p:cNvSpPr txBox="1"/>
            <p:nvPr/>
          </p:nvSpPr>
          <p:spPr>
            <a:xfrm>
              <a:off x="5860127" y="1975176"/>
              <a:ext cx="92365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3200" dirty="0"/>
                <a:t>2.0 -</a:t>
              </a:r>
              <a:endParaRPr kumimoji="1" lang="ja-JP" altLang="en-US" sz="3200" dirty="0"/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6F530F9-008A-A144-C1D5-27B4A2811AB1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70433" y="3155029"/>
              <a:ext cx="2815861" cy="190740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E4B4913-1FCE-DC0A-3033-7C7AC2E4FB8A}"/>
                </a:ext>
              </a:extLst>
            </p:cNvPr>
            <p:cNvSpPr/>
            <p:nvPr/>
          </p:nvSpPr>
          <p:spPr>
            <a:xfrm>
              <a:off x="962502" y="3034150"/>
              <a:ext cx="1407931" cy="241757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8066EBD-E005-9448-A42A-78749A331149}"/>
                </a:ext>
              </a:extLst>
            </p:cNvPr>
            <p:cNvSpPr/>
            <p:nvPr/>
          </p:nvSpPr>
          <p:spPr>
            <a:xfrm>
              <a:off x="3074398" y="1219465"/>
              <a:ext cx="1407931" cy="223605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AB8F157-A08F-03EE-463E-0FDDCA7E0A97}"/>
                </a:ext>
              </a:extLst>
            </p:cNvPr>
            <p:cNvCxnSpPr/>
            <p:nvPr/>
          </p:nvCxnSpPr>
          <p:spPr>
            <a:xfrm>
              <a:off x="962501" y="5062582"/>
              <a:ext cx="52797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lgDash"/>
            </a:ln>
            <a:effectLst/>
          </p:spPr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858A4CC-8A20-AACB-FAF8-0376D4932A07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3074398" y="2337493"/>
              <a:ext cx="140793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743A2618-C400-96A2-2E22-B0115813E530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962502" y="3155029"/>
              <a:ext cx="140793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オブジェクト 41">
                  <a:extLst>
                    <a:ext uri="{FF2B5EF4-FFF2-40B4-BE49-F238E27FC236}">
                      <a16:creationId xmlns:a16="http://schemas.microsoft.com/office/drawing/2014/main" id="{1C82DF21-E51B-0582-A2B5-4D57C4DE3FB5}"/>
                    </a:ext>
                  </a:extLst>
                </p:cNvPr>
                <p:cNvSpPr txBox="1"/>
                <p:nvPr/>
              </p:nvSpPr>
              <p:spPr>
                <a:xfrm>
                  <a:off x="3335324" y="1815919"/>
                  <a:ext cx="1873250" cy="169227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π</m:t>
                            </m:r>
                          </m:sup>
                        </m:s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3/</m:t>
                        </m:r>
                        <m:sSup>
                          <m:s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e>
                          <m:sup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br>
                    <a:rPr lang="ja-JP" altLang="en-US" sz="2400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+mj-ea"/>
                    </a:rPr>
                  </a:br>
                  <a:endPara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E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1.96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(</m:t>
                        </m:r>
                        <m: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5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)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Γ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≈</m:t>
                        </m:r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1.5</m:t>
                        </m:r>
                      </m:oMath>
                    </m:oMathPara>
                  </a14:m>
                  <a:endParaRPr lang="ja-JP" altLang="en-US" sz="2400" dirty="0">
                    <a:latin typeface="Cambria Math" panose="02040503050406030204" pitchFamily="18" charset="0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25" name="オブジェクト 41">
                  <a:extLst>
                    <a:ext uri="{FF2B5EF4-FFF2-40B4-BE49-F238E27FC236}">
                      <a16:creationId xmlns:a16="http://schemas.microsoft.com/office/drawing/2014/main" id="{1C82DF21-E51B-0582-A2B5-4D57C4DE3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324" y="1815919"/>
                  <a:ext cx="1873250" cy="1692275"/>
                </a:xfrm>
                <a:prstGeom prst="rect">
                  <a:avLst/>
                </a:prstGeom>
                <a:blipFill>
                  <a:blip r:embed="rId6"/>
                  <a:stretch>
                    <a:fillRect l="-22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7588DB49-AD54-9CA1-1C0F-F0A4DE576684}"/>
                </a:ext>
              </a:extLst>
            </p:cNvPr>
            <p:cNvCxnSpPr/>
            <p:nvPr/>
          </p:nvCxnSpPr>
          <p:spPr>
            <a:xfrm>
              <a:off x="5186294" y="5062582"/>
              <a:ext cx="140793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3F4F971-3264-EEF9-92DF-887909B922BB}"/>
                </a:ext>
              </a:extLst>
            </p:cNvPr>
            <p:cNvSpPr txBox="1"/>
            <p:nvPr/>
          </p:nvSpPr>
          <p:spPr>
            <a:xfrm>
              <a:off x="3256464" y="4025797"/>
              <a:ext cx="774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endParaRPr lang="ja-JP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B4EADC85-96C2-6919-3C02-BE1A1A08C2A6}"/>
                </a:ext>
              </a:extLst>
            </p:cNvPr>
            <p:cNvCxnSpPr/>
            <p:nvPr/>
          </p:nvCxnSpPr>
          <p:spPr>
            <a:xfrm flipV="1">
              <a:off x="6702291" y="1009848"/>
              <a:ext cx="0" cy="405259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オブジェクト 45">
                  <a:extLst>
                    <a:ext uri="{FF2B5EF4-FFF2-40B4-BE49-F238E27FC236}">
                      <a16:creationId xmlns:a16="http://schemas.microsoft.com/office/drawing/2014/main" id="{FEA63683-9E25-1519-94A5-C619491CC2E7}"/>
                    </a:ext>
                  </a:extLst>
                </p:cNvPr>
                <p:cNvSpPr txBox="1"/>
                <p:nvPr/>
              </p:nvSpPr>
              <p:spPr>
                <a:xfrm>
                  <a:off x="708026" y="2577655"/>
                  <a:ext cx="2103438" cy="175736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ja-JP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sup>
                        </m:s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br>
                    <a:rPr lang="ja-JP" altLang="en-US" sz="2400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:endPara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1.37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0.092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4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オブジェクト 45">
                  <a:extLst>
                    <a:ext uri="{FF2B5EF4-FFF2-40B4-BE49-F238E27FC236}">
                      <a16:creationId xmlns:a16="http://schemas.microsoft.com/office/drawing/2014/main" id="{FEA63683-9E25-1519-94A5-C619491CC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26" y="2577655"/>
                  <a:ext cx="2103438" cy="1757364"/>
                </a:xfrm>
                <a:prstGeom prst="rect">
                  <a:avLst/>
                </a:prstGeom>
                <a:blipFill>
                  <a:blip r:embed="rId7"/>
                  <a:stretch>
                    <a:fillRect l="-20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11AF838-D8C0-DB74-FCDB-9968BE76FB3C}"/>
                </a:ext>
              </a:extLst>
            </p:cNvPr>
            <p:cNvSpPr txBox="1"/>
            <p:nvPr/>
          </p:nvSpPr>
          <p:spPr>
            <a:xfrm>
              <a:off x="5036919" y="829273"/>
              <a:ext cx="16113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dirty="0"/>
                <a:t>E  [MeV]</a:t>
              </a:r>
              <a:endParaRPr kumimoji="1" lang="ja-JP" altLang="en-US" sz="3200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A2CA78F-7160-ADF4-4AAE-3A7BF9CDBFB1}"/>
                </a:ext>
              </a:extLst>
            </p:cNvPr>
            <p:cNvSpPr txBox="1"/>
            <p:nvPr/>
          </p:nvSpPr>
          <p:spPr>
            <a:xfrm>
              <a:off x="1085096" y="5119101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3600" baseline="30000" dirty="0"/>
                <a:t>6</a:t>
              </a:r>
              <a:r>
                <a:rPr kumimoji="1" lang="en-US" altLang="ja-JP" sz="3600" dirty="0"/>
                <a:t>Be</a:t>
              </a:r>
              <a:endParaRPr kumimoji="1" lang="ja-JP" altLang="en-US" sz="360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A032162-0AED-7A8F-EF58-33C670343546}"/>
                </a:ext>
              </a:extLst>
            </p:cNvPr>
            <p:cNvSpPr txBox="1"/>
            <p:nvPr/>
          </p:nvSpPr>
          <p:spPr>
            <a:xfrm>
              <a:off x="3340659" y="5114804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3600" baseline="30000" dirty="0"/>
                <a:t>5</a:t>
              </a:r>
              <a:r>
                <a:rPr kumimoji="1" lang="en-US" altLang="ja-JP" sz="3600" dirty="0"/>
                <a:t>Li</a:t>
              </a:r>
              <a:endParaRPr kumimoji="1" lang="ja-JP" altLang="en-US" sz="3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513FE84-AC4C-C8D2-44A2-18843948515A}"/>
                </a:ext>
              </a:extLst>
            </p:cNvPr>
            <p:cNvSpPr txBox="1"/>
            <p:nvPr/>
          </p:nvSpPr>
          <p:spPr>
            <a:xfrm>
              <a:off x="5352124" y="5119101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3600" baseline="30000" dirty="0"/>
                <a:t>4</a:t>
              </a:r>
              <a:r>
                <a:rPr kumimoji="1" lang="en-US" altLang="ja-JP" sz="3600" dirty="0"/>
                <a:t>He</a:t>
              </a:r>
              <a:endParaRPr kumimoji="1" lang="ja-JP" altLang="en-US" sz="3600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8CE634-9D8C-2A26-FBCE-D6530D463567}"/>
              </a:ext>
            </a:extLst>
          </p:cNvPr>
          <p:cNvGrpSpPr/>
          <p:nvPr/>
        </p:nvGrpSpPr>
        <p:grpSpPr>
          <a:xfrm>
            <a:off x="7371747" y="2488359"/>
            <a:ext cx="4598961" cy="1977458"/>
            <a:chOff x="7371747" y="290105"/>
            <a:chExt cx="4598961" cy="1977458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C1E614C-B057-D3D2-443F-24DE552F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4456" y="962456"/>
              <a:ext cx="4353533" cy="1305107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AA89E603-B09C-EB90-4FFF-837EAC92CDD7}"/>
                </a:ext>
              </a:extLst>
            </p:cNvPr>
            <p:cNvSpPr txBox="1"/>
            <p:nvPr/>
          </p:nvSpPr>
          <p:spPr>
            <a:xfrm>
              <a:off x="7371747" y="290105"/>
              <a:ext cx="459896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Core-proton potential is adjusted to reproduce these 1p-energy and width.</a:t>
              </a:r>
              <a:endParaRPr kumimoji="1" lang="ja-JP" altLang="en-US" sz="2000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AFE010-B0D6-FAF5-00AD-4A18E3B380F4}"/>
              </a:ext>
            </a:extLst>
          </p:cNvPr>
          <p:cNvSpPr txBox="1"/>
          <p:nvPr/>
        </p:nvSpPr>
        <p:spPr>
          <a:xfrm>
            <a:off x="204851" y="564634"/>
            <a:ext cx="6877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Time-dependent three-body model calculations for 2p emission:</a:t>
            </a:r>
            <a:endParaRPr kumimoji="1"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B477DA-9392-3A33-DEC2-29C639E70A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432" y="1111922"/>
            <a:ext cx="3533775" cy="952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ADE86C-953D-1592-6909-02C9B3D0B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207" y="82627"/>
            <a:ext cx="3429479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2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E5DiXogRUiWttR9Elsr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E5DiXogRUiWttR9ElsrJ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12867</TotalTime>
  <Words>2544</Words>
  <Application>Microsoft Office PowerPoint</Application>
  <PresentationFormat>ワイド画面</PresentationFormat>
  <Paragraphs>323</Paragraphs>
  <Slides>27</Slides>
  <Notes>27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ＭＳ ゴシック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tomohiro</dc:creator>
  <cp:lastModifiedBy>nuclthatribf@outlook.jp</cp:lastModifiedBy>
  <cp:revision>1261</cp:revision>
  <dcterms:created xsi:type="dcterms:W3CDTF">2016-07-28T06:28:58Z</dcterms:created>
  <dcterms:modified xsi:type="dcterms:W3CDTF">2025-02-16T11:00:35Z</dcterms:modified>
</cp:coreProperties>
</file>