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modernComment_1E0_CA457467.xml" ContentType="application/vnd.ms-powerpoint.comments+xml"/>
  <Override PartName="/ppt/comments/modernComment_1E5_EF9455F6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381" r:id="rId5"/>
    <p:sldId id="463" r:id="rId6"/>
    <p:sldId id="497" r:id="rId7"/>
    <p:sldId id="498" r:id="rId8"/>
    <p:sldId id="469" r:id="rId9"/>
    <p:sldId id="479" r:id="rId10"/>
    <p:sldId id="477" r:id="rId11"/>
    <p:sldId id="478" r:id="rId12"/>
    <p:sldId id="484" r:id="rId13"/>
    <p:sldId id="483" r:id="rId14"/>
    <p:sldId id="480" r:id="rId15"/>
    <p:sldId id="485" r:id="rId16"/>
    <p:sldId id="486" r:id="rId17"/>
    <p:sldId id="489" r:id="rId18"/>
    <p:sldId id="488" r:id="rId19"/>
    <p:sldId id="492" r:id="rId20"/>
    <p:sldId id="493" r:id="rId21"/>
    <p:sldId id="494" r:id="rId22"/>
    <p:sldId id="454" r:id="rId23"/>
    <p:sldId id="465" r:id="rId24"/>
    <p:sldId id="464" r:id="rId25"/>
    <p:sldId id="37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81C6823-4681-4E15-9B33-054D126BD723}">
          <p14:sldIdLst>
            <p14:sldId id="381"/>
            <p14:sldId id="463"/>
            <p14:sldId id="497"/>
            <p14:sldId id="498"/>
          </p14:sldIdLst>
        </p14:section>
        <p14:section name="ETL" id="{B873BE63-00FA-4DA5-957F-005690A263BB}">
          <p14:sldIdLst>
            <p14:sldId id="469"/>
            <p14:sldId id="479"/>
            <p14:sldId id="477"/>
            <p14:sldId id="478"/>
            <p14:sldId id="484"/>
            <p14:sldId id="483"/>
            <p14:sldId id="480"/>
            <p14:sldId id="485"/>
            <p14:sldId id="486"/>
            <p14:sldId id="489"/>
            <p14:sldId id="488"/>
            <p14:sldId id="492"/>
            <p14:sldId id="493"/>
            <p14:sldId id="494"/>
            <p14:sldId id="454"/>
          </p14:sldIdLst>
        </p14:section>
        <p14:section name="Conclusioni" id="{C0448CD1-B1D6-46F6-8532-DBB94D4D039D}">
          <p14:sldIdLst>
            <p14:sldId id="465"/>
            <p14:sldId id="464"/>
            <p14:sldId id="3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FA0E02-A550-021F-6FAA-3A7DF615E37D}" name="Thomas Angelini" initials="TA" userId="S::tangelini@infn.it::b2c7efd6-11e9-4ce0-a2e4-24726ee79c46" providerId="AD"/>
  <p188:author id="{93DE898C-14E5-787E-B301-E41FE7FE655A}" name="Claudio Galli" initials="CG" userId="S::cgalli@infn.it::f83aea53-bc16-4aa1-8d54-65dd944bd18c" providerId="AD"/>
  <p188:author id="{2194A2EF-2D58-314B-7DDE-0C53A1F933C2}" name="Thomas Angelini" initials="TA" userId="Thomas Angelini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5CC"/>
    <a:srgbClr val="F0F0F0"/>
    <a:srgbClr val="14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4240F0-70C7-DC98-78B7-34C4D9EEA814}" v="5061" dt="2024-06-04T15:15:14.189"/>
    <p1510:client id="{9AD780BE-12E2-80A6-5AE4-942495F02970}" v="11" dt="2024-06-02T18:38:36.601"/>
    <p1510:client id="{BDA407D1-B1B3-8427-AD8B-20BFDEC50426}" v="25" dt="2024-06-03T22:14:07.0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omments/modernComment_1E0_CA45746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2F5C8E9-6BDD-44D0-B599-D533D7219614}" authorId="{93DE898C-14E5-787E-B301-E41FE7FE655A}" created="2024-06-01T21:09:22.24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93549415" sldId="480"/>
      <ac:spMk id="48" creationId="{0DADFCEF-6F44-BD46-6A98-25918801B893}"/>
    </ac:deMkLst>
    <p188:replyLst>
      <p188:reply id="{19E9BE51-C76A-4C5F-900C-A3D0D6F815F8}" authorId="{05FA0E02-A550-021F-6FAA-3A7DF615E37D}" created="2024-06-02T18:36:15.268">
        <p188:txBody>
          <a:bodyPr/>
          <a:lstStyle/>
          <a:p>
            <a:r>
              <a:rPr lang="it-IT"/>
              <a:t>Corretto, lo spiego in una slide precedente, dove ho aggiunto una parte della foto che mi hai mandato</a:t>
            </a:r>
          </a:p>
        </p188:txBody>
      </p188:reply>
    </p188:replyLst>
    <p188:txBody>
      <a:bodyPr/>
      <a:lstStyle/>
      <a:p>
        <a:r>
          <a:rPr lang="it-IT"/>
          <a:t>Dovresti spiegare bene cosa si intende per fase e cosa per ramo </a:t>
        </a:r>
      </a:p>
    </p188:txBody>
  </p188:cm>
</p188:cmLst>
</file>

<file path=ppt/comments/modernComment_1E5_EF9455F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8422254-C0D2-441C-A6CF-612930A12476}" authorId="{93DE898C-14E5-787E-B301-E41FE7FE655A}" created="2024-06-01T21:08:18.54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19475958" sldId="485"/>
      <ac:spMk id="48" creationId="{0DADFCEF-6F44-BD46-6A98-25918801B893}"/>
    </ac:deMkLst>
    <p188:replyLst>
      <p188:reply id="{A0C741DD-F4C0-46E0-A847-E036B24669F0}" authorId="{05FA0E02-A550-021F-6FAA-3A7DF615E37D}" created="2024-06-02T18:37:14.645">
        <p188:txBody>
          <a:bodyPr/>
          <a:lstStyle/>
          <a:p>
            <a:r>
              <a:rPr lang="it-IT"/>
              <a:t>Voluto, si può forse migliorare ma il concetto è che per le nostre idee attuali realizzare catene parallele è il massimo della velocità</a:t>
            </a:r>
          </a:p>
        </p188:txBody>
      </p188:reply>
    </p188:replyLst>
    <p188:txBody>
      <a:bodyPr/>
      <a:lstStyle/>
      <a:p>
        <a:r>
          <a:rPr lang="it-IT"/>
          <a:t>qui hai messo lo stesso vantaggio della slide successiva .... la sola differenza sta nell' uso del termine incremento e massima ... è svista o voluto ?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07ECA-D13B-4D62-A3D3-7FFD5E3B333C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E081C-BF98-43BD-AD35-24162ADE6E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87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91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4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949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121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719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566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04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055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07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69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39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4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94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34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09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92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14CB12-F6CB-4AB1-90E7-C8735C4C24B6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854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microsoft.com/office/2018/10/relationships/comments" Target="../comments/modernComment_1E0_CA45746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microsoft.com/office/2018/10/relationships/comments" Target="../comments/modernComment_1E5_EF9455F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Shape 75">
            <a:extLst>
              <a:ext uri="{FF2B5EF4-FFF2-40B4-BE49-F238E27FC236}">
                <a16:creationId xmlns:a16="http://schemas.microsoft.com/office/drawing/2014/main" id="{8B2FB95D-8FDF-4F9D-856F-EFBE7DBA07DE}"/>
              </a:ext>
            </a:extLst>
          </p:cNvPr>
          <p:cNvSpPr txBox="1">
            <a:spLocks/>
          </p:cNvSpPr>
          <p:nvPr/>
        </p:nvSpPr>
        <p:spPr>
          <a:xfrm>
            <a:off x="9403814" y="5884373"/>
            <a:ext cx="2792777" cy="9875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C.Galli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 e </a:t>
            </a: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T.Angelini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 </a:t>
            </a:r>
            <a:endParaRPr lang="it-IT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Direzione Sistemi informativi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Plenaria Tirrenia-Pisa 2024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074351-F5A0-328C-C605-029EDBAF1E3D}"/>
              </a:ext>
            </a:extLst>
          </p:cNvPr>
          <p:cNvSpPr txBox="1"/>
          <p:nvPr/>
        </p:nvSpPr>
        <p:spPr>
          <a:xfrm>
            <a:off x="1882081" y="2205315"/>
            <a:ext cx="842783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4000" dirty="0"/>
              <a:t> Ufficio [</a:t>
            </a:r>
            <a:r>
              <a:rPr lang="it-IT" sz="4000" b="1" dirty="0">
                <a:solidFill>
                  <a:srgbClr val="1155CC"/>
                </a:solidFill>
                <a:latin typeface="Book Antiqua"/>
              </a:rPr>
              <a:t>D</a:t>
            </a:r>
            <a:r>
              <a:rPr lang="it-IT" sz="4000" dirty="0"/>
              <a:t>]</a:t>
            </a:r>
            <a:r>
              <a:rPr lang="it-IT" sz="4000" dirty="0" err="1"/>
              <a:t>atawarehouse</a:t>
            </a:r>
            <a:r>
              <a:rPr lang="it-IT" sz="4000" dirty="0"/>
              <a:t> </a:t>
            </a:r>
          </a:p>
          <a:p>
            <a:pPr algn="ctr"/>
            <a:r>
              <a:rPr lang="it-IT" sz="4000" dirty="0"/>
              <a:t>e  [</a:t>
            </a:r>
            <a:r>
              <a:rPr lang="it-IT" sz="4000" b="1" dirty="0">
                <a:solidFill>
                  <a:srgbClr val="1155CC"/>
                </a:solidFill>
                <a:latin typeface="Book Antiqua" panose="02040602050305030304" pitchFamily="18" charset="0"/>
              </a:rPr>
              <a:t>B</a:t>
            </a:r>
            <a:r>
              <a:rPr lang="it-IT" sz="4000" dirty="0"/>
              <a:t>]</a:t>
            </a:r>
            <a:r>
              <a:rPr lang="it-IT" sz="4000" dirty="0" err="1"/>
              <a:t>usiness</a:t>
            </a:r>
            <a:r>
              <a:rPr lang="it-IT" sz="4000" dirty="0"/>
              <a:t> [</a:t>
            </a:r>
            <a:r>
              <a:rPr lang="it-IT" sz="4000" b="1" dirty="0">
                <a:solidFill>
                  <a:srgbClr val="1155CC"/>
                </a:solidFill>
                <a:latin typeface="Book Antiqua" panose="02040602050305030304" pitchFamily="18" charset="0"/>
              </a:rPr>
              <a:t>I</a:t>
            </a:r>
            <a:r>
              <a:rPr lang="it-IT" sz="4000" dirty="0"/>
              <a:t>]</a:t>
            </a:r>
            <a:r>
              <a:rPr lang="it-IT" sz="4000" dirty="0" err="1"/>
              <a:t>ntelligence</a:t>
            </a:r>
            <a:r>
              <a:rPr lang="it-IT" sz="4000" dirty="0"/>
              <a:t> INFN </a:t>
            </a:r>
          </a:p>
        </p:txBody>
      </p:sp>
      <p:sp>
        <p:nvSpPr>
          <p:cNvPr id="10" name="Shape 75">
            <a:extLst>
              <a:ext uri="{FF2B5EF4-FFF2-40B4-BE49-F238E27FC236}">
                <a16:creationId xmlns:a16="http://schemas.microsoft.com/office/drawing/2014/main" id="{AA950F64-6916-11BA-5914-E029C269365B}"/>
              </a:ext>
            </a:extLst>
          </p:cNvPr>
          <p:cNvSpPr txBox="1">
            <a:spLocks/>
          </p:cNvSpPr>
          <p:nvPr/>
        </p:nvSpPr>
        <p:spPr>
          <a:xfrm>
            <a:off x="3698366" y="3631148"/>
            <a:ext cx="4491609" cy="4899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it-IT" dirty="0" err="1">
                <a:solidFill>
                  <a:schemeClr val="tx1">
                    <a:lumMod val="75000"/>
                  </a:schemeClr>
                </a:solidFill>
              </a:rPr>
              <a:t>C.Galli</a:t>
            </a:r>
            <a:r>
              <a:rPr lang="it-IT" dirty="0">
                <a:solidFill>
                  <a:schemeClr val="tx1">
                    <a:lumMod val="75000"/>
                  </a:schemeClr>
                </a:solidFill>
              </a:rPr>
              <a:t> – </a:t>
            </a:r>
            <a:r>
              <a:rPr lang="it-IT" dirty="0" err="1">
                <a:solidFill>
                  <a:schemeClr val="tx1">
                    <a:lumMod val="75000"/>
                  </a:schemeClr>
                </a:solidFill>
              </a:rPr>
              <a:t>T.Angelini</a:t>
            </a:r>
            <a:endParaRPr lang="it-IT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54E498-5C73-F615-519C-E56BBF44806F}"/>
              </a:ext>
            </a:extLst>
          </p:cNvPr>
          <p:cNvSpPr txBox="1"/>
          <p:nvPr/>
        </p:nvSpPr>
        <p:spPr>
          <a:xfrm>
            <a:off x="4724400" y="3200400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11111"/>
                </a:solidFill>
                <a:latin typeface="-apple-system"/>
              </a:rPr>
              <a:t>generami una immagine da usare come sfondo che rappresenti i concetti di Data Analytics, e Data lake senza utilizzare loghi o nomi di tool e strumenti</a:t>
            </a:r>
            <a:endParaRPr lang="en-US"/>
          </a:p>
        </p:txBody>
      </p:sp>
      <p:pic>
        <p:nvPicPr>
          <p:cNvPr id="4" name="Immagine 3" descr="Immagine che contiene disegno, schizzo, testo, illustrazione&#10;&#10;Descrizione generata automaticamente">
            <a:extLst>
              <a:ext uri="{FF2B5EF4-FFF2-40B4-BE49-F238E27FC236}">
                <a16:creationId xmlns:a16="http://schemas.microsoft.com/office/drawing/2014/main" id="{2C63DB8C-ABC1-C719-74D8-9DCE85199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" y="-2044"/>
            <a:ext cx="12192000" cy="6858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DF5AABC-B067-6A5C-B0E7-06002F1046FC}"/>
              </a:ext>
            </a:extLst>
          </p:cNvPr>
          <p:cNvSpPr txBox="1"/>
          <p:nvPr/>
        </p:nvSpPr>
        <p:spPr>
          <a:xfrm>
            <a:off x="227891" y="6116553"/>
            <a:ext cx="820752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800"/>
              <a:t>[</a:t>
            </a:r>
            <a:r>
              <a:rPr lang="it-IT" sz="2800" b="1" dirty="0">
                <a:solidFill>
                  <a:srgbClr val="1155CC"/>
                </a:solidFill>
                <a:latin typeface="Book Antiqua"/>
              </a:rPr>
              <a:t>D</a:t>
            </a:r>
            <a:r>
              <a:rPr lang="it-IT" sz="2800" dirty="0"/>
              <a:t>]</a:t>
            </a:r>
            <a:r>
              <a:rPr lang="it-IT" sz="2800" err="1"/>
              <a:t>atawarehouse</a:t>
            </a:r>
            <a:r>
              <a:rPr lang="it-IT" sz="2800"/>
              <a:t> e </a:t>
            </a:r>
            <a:r>
              <a:rPr lang="it-IT" sz="2800" dirty="0"/>
              <a:t>[</a:t>
            </a:r>
            <a:r>
              <a:rPr lang="it-IT" sz="2800" b="1" dirty="0">
                <a:solidFill>
                  <a:srgbClr val="1155CC"/>
                </a:solidFill>
                <a:latin typeface="Book Antiqua"/>
              </a:rPr>
              <a:t>B</a:t>
            </a:r>
            <a:r>
              <a:rPr lang="it-IT" sz="2800" dirty="0"/>
              <a:t>]</a:t>
            </a:r>
            <a:r>
              <a:rPr lang="it-IT" sz="2800" dirty="0" err="1"/>
              <a:t>usiness</a:t>
            </a:r>
            <a:r>
              <a:rPr lang="it-IT" sz="2800" dirty="0"/>
              <a:t> [</a:t>
            </a:r>
            <a:r>
              <a:rPr lang="it-IT" sz="2800" b="1" dirty="0">
                <a:solidFill>
                  <a:srgbClr val="1155CC"/>
                </a:solidFill>
                <a:latin typeface="Book Antiqua"/>
              </a:rPr>
              <a:t>I</a:t>
            </a:r>
            <a:r>
              <a:rPr lang="it-IT" sz="2800" dirty="0"/>
              <a:t>]</a:t>
            </a:r>
            <a:r>
              <a:rPr lang="it-IT" sz="2800" dirty="0" err="1"/>
              <a:t>ntelligence</a:t>
            </a:r>
            <a:r>
              <a:rPr lang="it-IT" sz="2800" dirty="0"/>
              <a:t> </a:t>
            </a:r>
          </a:p>
        </p:txBody>
      </p:sp>
      <p:sp>
        <p:nvSpPr>
          <p:cNvPr id="9" name="Shape 75">
            <a:extLst>
              <a:ext uri="{FF2B5EF4-FFF2-40B4-BE49-F238E27FC236}">
                <a16:creationId xmlns:a16="http://schemas.microsoft.com/office/drawing/2014/main" id="{75B807C7-72F1-6C88-F8E0-EB053B8212D1}"/>
              </a:ext>
            </a:extLst>
          </p:cNvPr>
          <p:cNvSpPr txBox="1">
            <a:spLocks/>
          </p:cNvSpPr>
          <p:nvPr/>
        </p:nvSpPr>
        <p:spPr>
          <a:xfrm>
            <a:off x="8934674" y="6249303"/>
            <a:ext cx="2742917" cy="5193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it-IT" dirty="0" err="1">
                <a:solidFill>
                  <a:schemeClr val="tx1">
                    <a:lumMod val="75000"/>
                  </a:schemeClr>
                </a:solidFill>
              </a:rPr>
              <a:t>C.Galli</a:t>
            </a:r>
            <a:r>
              <a:rPr lang="it-IT" dirty="0">
                <a:solidFill>
                  <a:schemeClr val="tx1">
                    <a:lumMod val="75000"/>
                  </a:schemeClr>
                </a:solidFill>
              </a:rPr>
              <a:t> – </a:t>
            </a:r>
            <a:r>
              <a:rPr lang="it-IT" dirty="0" err="1">
                <a:solidFill>
                  <a:schemeClr val="tx1">
                    <a:lumMod val="75000"/>
                  </a:schemeClr>
                </a:solidFill>
              </a:rPr>
              <a:t>T.Angelini</a:t>
            </a:r>
            <a:endParaRPr lang="it-IT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781D15-766B-2257-03D2-71F12AC00680}"/>
              </a:ext>
            </a:extLst>
          </p:cNvPr>
          <p:cNvSpPr txBox="1"/>
          <p:nvPr/>
        </p:nvSpPr>
        <p:spPr>
          <a:xfrm>
            <a:off x="227890" y="5566039"/>
            <a:ext cx="820752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800"/>
              <a:t>Dir. Sistemi Informativi</a:t>
            </a:r>
            <a:endParaRPr lang="it-IT" sz="2800" dirty="0"/>
          </a:p>
        </p:txBody>
      </p:sp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98E5A592-C65C-3699-6EA5-0BCF82DE6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52"/>
            <a:ext cx="1509709" cy="68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49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Shape 75">
            <a:extLst>
              <a:ext uri="{FF2B5EF4-FFF2-40B4-BE49-F238E27FC236}">
                <a16:creationId xmlns:a16="http://schemas.microsoft.com/office/drawing/2014/main" id="{D8574BD4-082A-1CFA-42A9-147E8BEB5D5D}"/>
              </a:ext>
            </a:extLst>
          </p:cNvPr>
          <p:cNvSpPr txBox="1">
            <a:spLocks/>
          </p:cNvSpPr>
          <p:nvPr/>
        </p:nvSpPr>
        <p:spPr>
          <a:xfrm>
            <a:off x="9403814" y="5884373"/>
            <a:ext cx="2792777" cy="9875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C.Galli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 e </a:t>
            </a: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T.Angelini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 </a:t>
            </a:r>
            <a:endParaRPr lang="it-IT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Direzione Sistemi informativi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Plenaria Tirrenia-Pisa 2024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" name="Titolo 1">
            <a:extLst>
              <a:ext uri="{FF2B5EF4-FFF2-40B4-BE49-F238E27FC236}">
                <a16:creationId xmlns:a16="http://schemas.microsoft.com/office/drawing/2014/main" id="{A92466A2-96CC-73A7-A5BF-475B73A7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59" y="323538"/>
            <a:ext cx="5131633" cy="123419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146194"/>
                </a:solidFill>
              </a:rPr>
              <a:t>CREAZIONE TABELLA (2)</a:t>
            </a:r>
            <a:endParaRPr lang="it-IT" dirty="0"/>
          </a:p>
        </p:txBody>
      </p:sp>
      <p:sp>
        <p:nvSpPr>
          <p:cNvPr id="48" name="Segnaposto testo 2">
            <a:extLst>
              <a:ext uri="{FF2B5EF4-FFF2-40B4-BE49-F238E27FC236}">
                <a16:creationId xmlns:a16="http://schemas.microsoft.com/office/drawing/2014/main" id="{0DADFCEF-6F44-BD46-6A98-25918801B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4160" y="1984947"/>
            <a:ext cx="5531369" cy="440225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Creazione della tabella affidata ad una procedura: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000000"/>
              </a:buClr>
              <a:buFont typeface="Wingdings"/>
              <a:buChar char="Ø"/>
            </a:pPr>
            <a:r>
              <a:rPr lang="it-IT" dirty="0">
                <a:solidFill>
                  <a:schemeClr val="tx1"/>
                </a:solidFill>
              </a:rPr>
              <a:t>Unica connessione, utilizzo minimo della rete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000000"/>
              </a:buClr>
              <a:buFont typeface="Wingdings"/>
              <a:buChar char="Ø"/>
            </a:pPr>
            <a:r>
              <a:rPr lang="it-IT" dirty="0">
                <a:solidFill>
                  <a:schemeClr val="tx1"/>
                </a:solidFill>
              </a:rPr>
              <a:t>Schema della tabella definito a </a:t>
            </a:r>
            <a:r>
              <a:rPr lang="it-IT" dirty="0" err="1">
                <a:solidFill>
                  <a:schemeClr val="tx1"/>
                </a:solidFill>
              </a:rPr>
              <a:t>run</a:t>
            </a:r>
            <a:r>
              <a:rPr lang="it-IT" dirty="0">
                <a:solidFill>
                  <a:schemeClr val="tx1"/>
                </a:solidFill>
              </a:rPr>
              <a:t>-time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000000"/>
              </a:buClr>
              <a:buFont typeface="Wingdings"/>
              <a:buChar char="Ø"/>
            </a:pPr>
            <a:r>
              <a:rPr lang="it-IT" dirty="0">
                <a:solidFill>
                  <a:schemeClr val="tx1"/>
                </a:solidFill>
              </a:rPr>
              <a:t>Estremamente</a:t>
            </a:r>
            <a:r>
              <a:rPr lang="it-IT" b="1" dirty="0">
                <a:solidFill>
                  <a:schemeClr val="tx1"/>
                </a:solidFill>
              </a:rPr>
              <a:t> più veloce</a:t>
            </a:r>
          </a:p>
          <a:p>
            <a:pPr marL="285750" indent="-285750">
              <a:buClr>
                <a:srgbClr val="000000"/>
              </a:buClr>
              <a:buFont typeface="Wingdings"/>
              <a:buChar char="Ø"/>
            </a:pPr>
            <a:endParaRPr lang="it-IT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chemeClr val="tx1"/>
                </a:solidFill>
              </a:rPr>
              <a:t>Esempio procedura: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i="1" dirty="0">
                <a:solidFill>
                  <a:schemeClr val="tx1"/>
                </a:solidFill>
              </a:rPr>
              <a:t>Create </a:t>
            </a:r>
            <a:r>
              <a:rPr lang="it-IT" i="1" dirty="0" err="1">
                <a:solidFill>
                  <a:schemeClr val="tx1"/>
                </a:solidFill>
              </a:rPr>
              <a:t>table</a:t>
            </a:r>
            <a:r>
              <a:rPr lang="it-IT" i="1" dirty="0">
                <a:solidFill>
                  <a:schemeClr val="tx1"/>
                </a:solidFill>
              </a:rPr>
              <a:t> STAGEUSR.S_MAPPATURA_TREE </a:t>
            </a:r>
            <a:r>
              <a:rPr lang="it-IT" i="1" dirty="0" err="1">
                <a:solidFill>
                  <a:schemeClr val="tx1"/>
                </a:solidFill>
              </a:rPr>
              <a:t>as</a:t>
            </a:r>
            <a:endParaRPr lang="it-IT" dirty="0" err="1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i="1" dirty="0">
                <a:solidFill>
                  <a:schemeClr val="tx1"/>
                </a:solidFill>
              </a:rPr>
              <a:t> SELECT campi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i="1" dirty="0">
                <a:solidFill>
                  <a:schemeClr val="tx1"/>
                </a:solidFill>
              </a:rPr>
              <a:t> FROM </a:t>
            </a:r>
            <a:r>
              <a:rPr lang="it-IT" i="1" dirty="0" err="1">
                <a:solidFill>
                  <a:schemeClr val="tx1"/>
                </a:solidFill>
              </a:rPr>
              <a:t>tabelle_sorgenti</a:t>
            </a:r>
            <a:endParaRPr lang="it-IT" dirty="0" err="1"/>
          </a:p>
        </p:txBody>
      </p:sp>
      <p:pic>
        <p:nvPicPr>
          <p:cNvPr id="3" name="Immagine 2" descr="Immagine che contiene testo, schermata, Carattere, diagramma&#10;&#10;Descrizione generata automaticamente">
            <a:extLst>
              <a:ext uri="{FF2B5EF4-FFF2-40B4-BE49-F238E27FC236}">
                <a16:creationId xmlns:a16="http://schemas.microsoft.com/office/drawing/2014/main" id="{6340EBAC-8041-0BF3-00E5-A95A8EC49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342" y="1709817"/>
            <a:ext cx="3931481" cy="210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69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Shape 75">
            <a:extLst>
              <a:ext uri="{FF2B5EF4-FFF2-40B4-BE49-F238E27FC236}">
                <a16:creationId xmlns:a16="http://schemas.microsoft.com/office/drawing/2014/main" id="{D8574BD4-082A-1CFA-42A9-147E8BEB5D5D}"/>
              </a:ext>
            </a:extLst>
          </p:cNvPr>
          <p:cNvSpPr txBox="1">
            <a:spLocks/>
          </p:cNvSpPr>
          <p:nvPr/>
        </p:nvSpPr>
        <p:spPr>
          <a:xfrm>
            <a:off x="9403814" y="5884373"/>
            <a:ext cx="2792777" cy="9875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C.Galli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 e </a:t>
            </a: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T.Angelini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 </a:t>
            </a:r>
            <a:endParaRPr lang="it-IT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Direzione Sistemi informativi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Plenaria Tirrenia-Pisa 2024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" name="Titolo 1">
            <a:extLst>
              <a:ext uri="{FF2B5EF4-FFF2-40B4-BE49-F238E27FC236}">
                <a16:creationId xmlns:a16="http://schemas.microsoft.com/office/drawing/2014/main" id="{A92466A2-96CC-73A7-A5BF-475B73A7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59" y="323538"/>
            <a:ext cx="4469567" cy="113425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146194"/>
                </a:solidFill>
              </a:rPr>
              <a:t>CREAZIONE TABELLE</a:t>
            </a:r>
            <a:endParaRPr lang="it-IT" dirty="0"/>
          </a:p>
        </p:txBody>
      </p:sp>
      <p:sp>
        <p:nvSpPr>
          <p:cNvPr id="48" name="Segnaposto testo 2">
            <a:extLst>
              <a:ext uri="{FF2B5EF4-FFF2-40B4-BE49-F238E27FC236}">
                <a16:creationId xmlns:a16="http://schemas.microsoft.com/office/drawing/2014/main" id="{0DADFCEF-6F44-BD46-6A98-25918801B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4160" y="1730947"/>
            <a:ext cx="4469963" cy="4644552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Struttura:</a:t>
            </a:r>
          </a:p>
          <a:p>
            <a:pPr marL="285750" indent="-285750">
              <a:buFont typeface="Wingdings" panose="05040102010807070707" pitchFamily="18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Per ogni Fase e Ramo esiste una procedura </a:t>
            </a:r>
            <a:r>
              <a:rPr lang="it-IT" dirty="0" err="1">
                <a:solidFill>
                  <a:schemeClr val="tx1"/>
                </a:solidFill>
              </a:rPr>
              <a:t>Activate</a:t>
            </a:r>
            <a:r>
              <a:rPr lang="it-IT" dirty="0">
                <a:solidFill>
                  <a:schemeClr val="tx1"/>
                </a:solidFill>
              </a:rPr>
              <a:t> package di nome "</a:t>
            </a:r>
            <a:r>
              <a:rPr lang="it-IT" i="1" dirty="0" err="1">
                <a:solidFill>
                  <a:schemeClr val="tx1"/>
                </a:solidFill>
              </a:rPr>
              <a:t>Fase_Ramo</a:t>
            </a:r>
            <a:r>
              <a:rPr lang="it-IT" i="1" dirty="0">
                <a:solidFill>
                  <a:schemeClr val="tx1"/>
                </a:solidFill>
              </a:rPr>
              <a:t>" </a:t>
            </a:r>
            <a:r>
              <a:rPr lang="it-IT" dirty="0">
                <a:solidFill>
                  <a:schemeClr val="tx1"/>
                </a:solidFill>
              </a:rPr>
              <a:t>che si occupa di gestire la creazione delle tabelle.</a:t>
            </a:r>
            <a:endParaRPr lang="it-IT">
              <a:solidFill>
                <a:schemeClr val="tx1"/>
              </a:solidFill>
            </a:endParaRPr>
          </a:p>
          <a:p>
            <a:pPr marL="285750" indent="-285750">
              <a:buClr>
                <a:srgbClr val="000000"/>
              </a:buClr>
              <a:buFont typeface="Wingdings" panose="05040102010807070707" pitchFamily="18" charset="2"/>
              <a:buChar char="Ø"/>
            </a:pP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b="1" dirty="0">
                <a:solidFill>
                  <a:schemeClr val="tx1"/>
                </a:solidFill>
              </a:rPr>
              <a:t>Vantaggio</a:t>
            </a:r>
            <a:r>
              <a:rPr lang="it-IT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40102010807070707" pitchFamily="18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Il principale vantaggio derivante da questa scelta è il </a:t>
            </a:r>
            <a:r>
              <a:rPr lang="it-IT" b="1" dirty="0">
                <a:solidFill>
                  <a:schemeClr val="tx1"/>
                </a:solidFill>
              </a:rPr>
              <a:t>livello di astrazione </a:t>
            </a:r>
            <a:r>
              <a:rPr lang="it-IT" dirty="0">
                <a:solidFill>
                  <a:schemeClr val="tx1"/>
                </a:solidFill>
              </a:rPr>
              <a:t>del codice, ovvero è possibile eliminare, aggiungere e/o modificare una tabella senza dover effettuare un nuovo rilascio dell' ETL.</a:t>
            </a:r>
          </a:p>
        </p:txBody>
      </p:sp>
      <p:pic>
        <p:nvPicPr>
          <p:cNvPr id="9" name="Immagine 8" descr="Immagine che contiene testo, schermata, Carattere, diagramma&#10;&#10;Descrizione generata automaticamente">
            <a:extLst>
              <a:ext uri="{FF2B5EF4-FFF2-40B4-BE49-F238E27FC236}">
                <a16:creationId xmlns:a16="http://schemas.microsoft.com/office/drawing/2014/main" id="{FB34C63C-E716-A93F-FE12-4A54F2191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414" y="1715203"/>
            <a:ext cx="3950844" cy="209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49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Shape 75">
            <a:extLst>
              <a:ext uri="{FF2B5EF4-FFF2-40B4-BE49-F238E27FC236}">
                <a16:creationId xmlns:a16="http://schemas.microsoft.com/office/drawing/2014/main" id="{D8574BD4-082A-1CFA-42A9-147E8BEB5D5D}"/>
              </a:ext>
            </a:extLst>
          </p:cNvPr>
          <p:cNvSpPr txBox="1">
            <a:spLocks/>
          </p:cNvSpPr>
          <p:nvPr/>
        </p:nvSpPr>
        <p:spPr>
          <a:xfrm>
            <a:off x="9403814" y="5884373"/>
            <a:ext cx="2792777" cy="9875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C.Galli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 e </a:t>
            </a: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T.Angelini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 </a:t>
            </a:r>
            <a:endParaRPr lang="it-IT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Direzione Sistemi informativi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Plenaria Tirrenia-Pisa 2024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" name="Titolo 1">
            <a:extLst>
              <a:ext uri="{FF2B5EF4-FFF2-40B4-BE49-F238E27FC236}">
                <a16:creationId xmlns:a16="http://schemas.microsoft.com/office/drawing/2014/main" id="{A92466A2-96CC-73A7-A5BF-475B73A7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59" y="323538"/>
            <a:ext cx="4469567" cy="113425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146194"/>
                </a:solidFill>
              </a:rPr>
              <a:t>PARALLELISMO</a:t>
            </a:r>
          </a:p>
        </p:txBody>
      </p:sp>
      <p:sp>
        <p:nvSpPr>
          <p:cNvPr id="48" name="Segnaposto testo 2">
            <a:extLst>
              <a:ext uri="{FF2B5EF4-FFF2-40B4-BE49-F238E27FC236}">
                <a16:creationId xmlns:a16="http://schemas.microsoft.com/office/drawing/2014/main" id="{0DADFCEF-6F44-BD46-6A98-25918801B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4160" y="1984947"/>
            <a:ext cx="3732551" cy="4089956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Struttura:</a:t>
            </a:r>
          </a:p>
          <a:p>
            <a:pPr marL="285750" indent="-285750">
              <a:buFont typeface="Wingdings" panose="05040102010807070707" pitchFamily="18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Oracle mette a disposizione le </a:t>
            </a:r>
            <a:r>
              <a:rPr lang="it-IT" b="1" dirty="0">
                <a:solidFill>
                  <a:schemeClr val="tx1"/>
                </a:solidFill>
              </a:rPr>
              <a:t>Chain</a:t>
            </a:r>
            <a:r>
              <a:rPr lang="it-IT" dirty="0">
                <a:solidFill>
                  <a:schemeClr val="tx1"/>
                </a:solidFill>
              </a:rPr>
              <a:t>, ovvero strumenti che consentono l'esecuzione di più procedure simultaneamente.</a:t>
            </a:r>
          </a:p>
          <a:p>
            <a:pPr marL="285750" indent="-285750">
              <a:buClr>
                <a:srgbClr val="000000"/>
              </a:buClr>
              <a:buFont typeface="Wingdings" panose="05040102010807070707" pitchFamily="18" charset="2"/>
              <a:buChar char="Ø"/>
            </a:pPr>
            <a:endParaRPr lang="it-IT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</a:pPr>
            <a:r>
              <a:rPr lang="it-IT" b="1" dirty="0">
                <a:solidFill>
                  <a:schemeClr val="tx1"/>
                </a:solidFill>
              </a:rPr>
              <a:t>Vantaggio:</a:t>
            </a:r>
          </a:p>
          <a:p>
            <a:pPr marL="285750" indent="-28575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Incremento di </a:t>
            </a:r>
            <a:r>
              <a:rPr lang="it-IT" b="1" dirty="0">
                <a:solidFill>
                  <a:schemeClr val="tx1"/>
                </a:solidFill>
              </a:rPr>
              <a:t>velocità </a:t>
            </a:r>
            <a:r>
              <a:rPr lang="it-IT" dirty="0">
                <a:solidFill>
                  <a:schemeClr val="tx1"/>
                </a:solidFill>
              </a:rPr>
              <a:t>nella creazione.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40102010807070707" pitchFamily="18" charset="2"/>
              <a:buChar char="Ø"/>
            </a:pP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mmagine 2" descr="Immagine che contiene testo, diagramma, linea, schermata&#10;&#10;Descrizione generata automaticamente">
            <a:extLst>
              <a:ext uri="{FF2B5EF4-FFF2-40B4-BE49-F238E27FC236}">
                <a16:creationId xmlns:a16="http://schemas.microsoft.com/office/drawing/2014/main" id="{9DF0D39A-3244-9528-46F4-AC010B6ED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065" y="571688"/>
            <a:ext cx="6096000" cy="374092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81FAB6-7499-1774-4D7C-E4120C9399D5}"/>
              </a:ext>
            </a:extLst>
          </p:cNvPr>
          <p:cNvSpPr txBox="1"/>
          <p:nvPr/>
        </p:nvSpPr>
        <p:spPr>
          <a:xfrm>
            <a:off x="5277787" y="4575122"/>
            <a:ext cx="420036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In figura i nodi verdi sono le procedure mentre le frecce indicano i flussi di esecuzione (e le dipendenze).</a:t>
            </a:r>
          </a:p>
        </p:txBody>
      </p:sp>
    </p:spTree>
    <p:extLst>
      <p:ext uri="{BB962C8B-B14F-4D97-AF65-F5344CB8AC3E}">
        <p14:creationId xmlns:p14="http://schemas.microsoft.com/office/powerpoint/2010/main" val="4019475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Shape 75">
            <a:extLst>
              <a:ext uri="{FF2B5EF4-FFF2-40B4-BE49-F238E27FC236}">
                <a16:creationId xmlns:a16="http://schemas.microsoft.com/office/drawing/2014/main" id="{D8574BD4-082A-1CFA-42A9-147E8BEB5D5D}"/>
              </a:ext>
            </a:extLst>
          </p:cNvPr>
          <p:cNvSpPr txBox="1">
            <a:spLocks/>
          </p:cNvSpPr>
          <p:nvPr/>
        </p:nvSpPr>
        <p:spPr>
          <a:xfrm>
            <a:off x="9403814" y="5884373"/>
            <a:ext cx="2792777" cy="9875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C.Galli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 e </a:t>
            </a: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T.Angelini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 </a:t>
            </a:r>
            <a:endParaRPr lang="it-IT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Direzione Sistemi informativi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Plenaria Tirrenia-Pisa 2024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" name="Titolo 1">
            <a:extLst>
              <a:ext uri="{FF2B5EF4-FFF2-40B4-BE49-F238E27FC236}">
                <a16:creationId xmlns:a16="http://schemas.microsoft.com/office/drawing/2014/main" id="{A92466A2-96CC-73A7-A5BF-475B73A7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59" y="323538"/>
            <a:ext cx="4469567" cy="113425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146194"/>
                </a:solidFill>
              </a:rPr>
              <a:t>PARALLELISMO TRA CATENE</a:t>
            </a:r>
          </a:p>
        </p:txBody>
      </p:sp>
      <p:sp>
        <p:nvSpPr>
          <p:cNvPr id="48" name="Segnaposto testo 2">
            <a:extLst>
              <a:ext uri="{FF2B5EF4-FFF2-40B4-BE49-F238E27FC236}">
                <a16:creationId xmlns:a16="http://schemas.microsoft.com/office/drawing/2014/main" id="{0DADFCEF-6F44-BD46-6A98-25918801B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4160" y="1984947"/>
            <a:ext cx="3695076" cy="389008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Le catene che tra loro non sono inter-dipendenti possono essere realizzate parallelamente.</a:t>
            </a:r>
          </a:p>
          <a:p>
            <a:r>
              <a:rPr lang="it-IT" dirty="0">
                <a:solidFill>
                  <a:schemeClr val="tx1"/>
                </a:solidFill>
              </a:rPr>
              <a:t>Qualora ci siano problemi è possibile risolverli a priori.</a:t>
            </a:r>
          </a:p>
          <a:p>
            <a:pPr marL="285750" indent="-285750">
              <a:buClr>
                <a:srgbClr val="000000"/>
              </a:buClr>
              <a:buFont typeface="Wingdings" panose="05040102010807070707" pitchFamily="18" charset="2"/>
              <a:buChar char="Ø"/>
            </a:pPr>
            <a:endParaRPr lang="it-IT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</a:pPr>
            <a:r>
              <a:rPr lang="it-IT" b="1" dirty="0">
                <a:solidFill>
                  <a:schemeClr val="tx1"/>
                </a:solidFill>
              </a:rPr>
              <a:t>Vantaggio:</a:t>
            </a:r>
          </a:p>
          <a:p>
            <a:pPr marL="285750" indent="-28575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Ulteriore incremento della </a:t>
            </a:r>
            <a:r>
              <a:rPr lang="it-IT" b="1" dirty="0">
                <a:solidFill>
                  <a:schemeClr val="tx1"/>
                </a:solidFill>
              </a:rPr>
              <a:t>velocità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40102010807070707" pitchFamily="18" charset="2"/>
              <a:buChar char="Ø"/>
            </a:pP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" name="Immagine 1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836A4084-B5B9-1452-C7DE-C10AB84C8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373" y="1017926"/>
            <a:ext cx="6015582" cy="318572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916A0F-4C8A-01BB-9B81-FB0473DDB8F6}"/>
              </a:ext>
            </a:extLst>
          </p:cNvPr>
          <p:cNvSpPr txBox="1"/>
          <p:nvPr/>
        </p:nvSpPr>
        <p:spPr>
          <a:xfrm>
            <a:off x="5127885" y="4369008"/>
            <a:ext cx="394428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L'ordine delle catene in figura è:</a:t>
            </a:r>
          </a:p>
          <a:p>
            <a:endParaRPr lang="it-IT" dirty="0"/>
          </a:p>
          <a:p>
            <a:pPr marL="342900" indent="-342900">
              <a:buAutoNum type="arabicPeriod"/>
            </a:pPr>
            <a:r>
              <a:rPr lang="it-IT" dirty="0"/>
              <a:t>Parte comune di Contabilità</a:t>
            </a:r>
          </a:p>
          <a:p>
            <a:pPr marL="342900" indent="-342900">
              <a:buAutoNum type="arabicPeriod"/>
            </a:pPr>
            <a:r>
              <a:rPr lang="it-IT" dirty="0"/>
              <a:t>Catena Esperimenti</a:t>
            </a:r>
          </a:p>
          <a:p>
            <a:pPr marL="342900" indent="-342900">
              <a:buAutoNum type="arabicPeriod"/>
            </a:pPr>
            <a:r>
              <a:rPr lang="it-IT" dirty="0"/>
              <a:t>Tre catene in parallelo</a:t>
            </a:r>
          </a:p>
          <a:p>
            <a:pPr marL="800100" lvl="1" indent="-342900">
              <a:buFont typeface="Courier New"/>
              <a:buChar char="o"/>
            </a:pPr>
            <a:r>
              <a:rPr lang="it-IT" dirty="0"/>
              <a:t>Bilancio</a:t>
            </a:r>
          </a:p>
          <a:p>
            <a:pPr marL="800100" lvl="1" indent="-342900">
              <a:buFont typeface="Courier New"/>
              <a:buChar char="o"/>
            </a:pPr>
            <a:r>
              <a:rPr lang="it-IT" dirty="0"/>
              <a:t>Gare Ordini</a:t>
            </a:r>
          </a:p>
          <a:p>
            <a:pPr marL="800100" lvl="1" indent="-342900">
              <a:buFont typeface="Courier New"/>
              <a:buChar char="o"/>
            </a:pPr>
            <a:r>
              <a:rPr lang="it-IT" dirty="0"/>
              <a:t>Missioni</a:t>
            </a:r>
          </a:p>
        </p:txBody>
      </p:sp>
    </p:spTree>
    <p:extLst>
      <p:ext uri="{BB962C8B-B14F-4D97-AF65-F5344CB8AC3E}">
        <p14:creationId xmlns:p14="http://schemas.microsoft.com/office/powerpoint/2010/main" val="2533066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Shape 75">
            <a:extLst>
              <a:ext uri="{FF2B5EF4-FFF2-40B4-BE49-F238E27FC236}">
                <a16:creationId xmlns:a16="http://schemas.microsoft.com/office/drawing/2014/main" id="{D8574BD4-082A-1CFA-42A9-147E8BEB5D5D}"/>
              </a:ext>
            </a:extLst>
          </p:cNvPr>
          <p:cNvSpPr txBox="1">
            <a:spLocks/>
          </p:cNvSpPr>
          <p:nvPr/>
        </p:nvSpPr>
        <p:spPr>
          <a:xfrm>
            <a:off x="9403814" y="5884373"/>
            <a:ext cx="2792777" cy="9875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C.Galli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 e </a:t>
            </a: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T.Angelini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 </a:t>
            </a:r>
            <a:endParaRPr lang="it-IT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Direzione Sistemi informativi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Plenaria Tirrenia-Pisa 2024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" name="Titolo 1">
            <a:extLst>
              <a:ext uri="{FF2B5EF4-FFF2-40B4-BE49-F238E27FC236}">
                <a16:creationId xmlns:a16="http://schemas.microsoft.com/office/drawing/2014/main" id="{A92466A2-96CC-73A7-A5BF-475B73A7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59" y="323538"/>
            <a:ext cx="3969895" cy="572125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146194"/>
                </a:solidFill>
              </a:rPr>
              <a:t>STRUMENTI DI Utilità</a:t>
            </a:r>
            <a:endParaRPr lang="it-IT" dirty="0" err="1"/>
          </a:p>
        </p:txBody>
      </p:sp>
      <p:sp>
        <p:nvSpPr>
          <p:cNvPr id="48" name="Segnaposto testo 2">
            <a:extLst>
              <a:ext uri="{FF2B5EF4-FFF2-40B4-BE49-F238E27FC236}">
                <a16:creationId xmlns:a16="http://schemas.microsoft.com/office/drawing/2014/main" id="{0DADFCEF-6F44-BD46-6A98-25918801B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4160" y="1984947"/>
            <a:ext cx="6755567" cy="408995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Quattro principali package:</a:t>
            </a:r>
            <a:endParaRPr lang="it-IT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40102010807070707" pitchFamily="18" charset="2"/>
              <a:buChar char="Ø"/>
            </a:pPr>
            <a:r>
              <a:rPr lang="it-IT" b="1" dirty="0">
                <a:solidFill>
                  <a:schemeClr val="tx1"/>
                </a:solidFill>
              </a:rPr>
              <a:t>UTILS_PKG: </a:t>
            </a:r>
            <a:r>
              <a:rPr lang="it-IT" dirty="0">
                <a:solidFill>
                  <a:schemeClr val="tx1"/>
                </a:solidFill>
              </a:rPr>
              <a:t>adibito ad attività generali quali gestione dell'eliminazione o della creazione di una tabella</a:t>
            </a:r>
            <a:endParaRPr lang="it-IT" b="1" dirty="0" err="1">
              <a:solidFill>
                <a:schemeClr val="tx1"/>
              </a:solidFill>
            </a:endParaRPr>
          </a:p>
          <a:p>
            <a:pPr marL="285750" indent="-28575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b="1" dirty="0">
                <a:solidFill>
                  <a:schemeClr val="tx1"/>
                </a:solidFill>
              </a:rPr>
              <a:t>UTILS_PARALLEL: </a:t>
            </a:r>
            <a:r>
              <a:rPr lang="it-IT" dirty="0">
                <a:solidFill>
                  <a:schemeClr val="tx1"/>
                </a:solidFill>
              </a:rPr>
              <a:t>invocato per la generazione, eliminazione ed esecuzione delle catene.</a:t>
            </a:r>
          </a:p>
          <a:p>
            <a:pPr marL="285750" indent="-28575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b="1" dirty="0">
                <a:solidFill>
                  <a:schemeClr val="tx1"/>
                </a:solidFill>
              </a:rPr>
              <a:t>UTILS_ERROR: </a:t>
            </a:r>
            <a:r>
              <a:rPr lang="it-IT" dirty="0">
                <a:solidFill>
                  <a:schemeClr val="tx1"/>
                </a:solidFill>
              </a:rPr>
              <a:t>agevola l'individuazione esatta dell'errore durante l'esecuzione e ne fornisce una breve descrizione</a:t>
            </a:r>
          </a:p>
          <a:p>
            <a:pPr marL="285750" indent="-28575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b="1" dirty="0">
                <a:solidFill>
                  <a:schemeClr val="tx1"/>
                </a:solidFill>
              </a:rPr>
              <a:t>UTILS_LOG</a:t>
            </a:r>
            <a:r>
              <a:rPr lang="it-IT" dirty="0">
                <a:solidFill>
                  <a:schemeClr val="tx1"/>
                </a:solidFill>
              </a:rPr>
              <a:t>: fornisce delle funzionalità di log per misurare il tempo di esecuzione del codice.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40102010807070707" pitchFamily="18" charset="2"/>
              <a:buChar char="Ø"/>
            </a:pP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" name="Immagine 1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AFA17716-C766-01BF-2825-2AB2EA394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131" y="903081"/>
            <a:ext cx="7057869" cy="81711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D8180F-7797-1847-F0F8-CECF07D4BBA6}"/>
              </a:ext>
            </a:extLst>
          </p:cNvPr>
          <p:cNvSpPr txBox="1"/>
          <p:nvPr/>
        </p:nvSpPr>
        <p:spPr>
          <a:xfrm>
            <a:off x="8244590" y="1904999"/>
            <a:ext cx="38568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Log di un errore.</a:t>
            </a:r>
          </a:p>
        </p:txBody>
      </p:sp>
    </p:spTree>
    <p:extLst>
      <p:ext uri="{BB962C8B-B14F-4D97-AF65-F5344CB8AC3E}">
        <p14:creationId xmlns:p14="http://schemas.microsoft.com/office/powerpoint/2010/main" val="2718265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Shape 75">
            <a:extLst>
              <a:ext uri="{FF2B5EF4-FFF2-40B4-BE49-F238E27FC236}">
                <a16:creationId xmlns:a16="http://schemas.microsoft.com/office/drawing/2014/main" id="{D8574BD4-082A-1CFA-42A9-147E8BEB5D5D}"/>
              </a:ext>
            </a:extLst>
          </p:cNvPr>
          <p:cNvSpPr txBox="1">
            <a:spLocks/>
          </p:cNvSpPr>
          <p:nvPr/>
        </p:nvSpPr>
        <p:spPr>
          <a:xfrm>
            <a:off x="9403814" y="5884373"/>
            <a:ext cx="2792777" cy="9875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C.Galli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 e </a:t>
            </a: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T.Angelini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 </a:t>
            </a:r>
            <a:endParaRPr lang="it-IT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Direzione Sistemi informativi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Plenaria Tirrenia-Pisa 2024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" name="Titolo 1">
            <a:extLst>
              <a:ext uri="{FF2B5EF4-FFF2-40B4-BE49-F238E27FC236}">
                <a16:creationId xmlns:a16="http://schemas.microsoft.com/office/drawing/2014/main" id="{A92466A2-96CC-73A7-A5BF-475B73A7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207" y="311443"/>
            <a:ext cx="5316233" cy="88025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146194"/>
                </a:solidFill>
              </a:rPr>
              <a:t>REVISIONE FASE DATAMART </a:t>
            </a:r>
          </a:p>
        </p:txBody>
      </p:sp>
      <p:sp>
        <p:nvSpPr>
          <p:cNvPr id="48" name="Segnaposto testo 2">
            <a:extLst>
              <a:ext uri="{FF2B5EF4-FFF2-40B4-BE49-F238E27FC236}">
                <a16:creationId xmlns:a16="http://schemas.microsoft.com/office/drawing/2014/main" id="{0DADFCEF-6F44-BD46-6A98-25918801B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4160" y="1984947"/>
            <a:ext cx="7717436" cy="4039989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È la fase che rende visibili le tabelle utilizzate nei report.</a:t>
            </a:r>
          </a:p>
          <a:p>
            <a:r>
              <a:rPr lang="it-IT" dirty="0">
                <a:solidFill>
                  <a:schemeClr val="tx1"/>
                </a:solidFill>
              </a:rPr>
              <a:t>I report possono essere distribuiti su due piattaforme:</a:t>
            </a:r>
          </a:p>
          <a:p>
            <a:pPr marL="285750" indent="-285750">
              <a:buFont typeface="Wingdings" panose="05040102010807070707" pitchFamily="18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Jasper Report Server:</a:t>
            </a:r>
          </a:p>
          <a:p>
            <a:pPr marL="742950" lvl="1" indent="-285750">
              <a:buClr>
                <a:srgbClr val="000000"/>
              </a:buClr>
              <a:buFont typeface="Courier New" panose="05040102010807070707" pitchFamily="18" charset="2"/>
              <a:buChar char="o"/>
            </a:pPr>
            <a:r>
              <a:rPr lang="it-IT" sz="1800" dirty="0">
                <a:solidFill>
                  <a:schemeClr val="tx1"/>
                </a:solidFill>
              </a:rPr>
              <a:t>Non si generano più tutte le tabelle ma solo quelle realmente adoperate (circa 100 rispetto alle 1200 precedenti).</a:t>
            </a:r>
          </a:p>
          <a:p>
            <a:pPr marL="285750" indent="-28575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Power BI:</a:t>
            </a:r>
          </a:p>
          <a:p>
            <a:pPr marL="742950" lvl="1" indent="-285750">
              <a:buClr>
                <a:srgbClr val="000000"/>
              </a:buClr>
              <a:buFont typeface="Courier New" panose="05040102010807070707" pitchFamily="18" charset="2"/>
              <a:buChar char="o"/>
            </a:pPr>
            <a:r>
              <a:rPr lang="it-IT" sz="1800" dirty="0">
                <a:solidFill>
                  <a:schemeClr val="tx1"/>
                </a:solidFill>
              </a:rPr>
              <a:t>Le tabelle vengono ora generate nella fase di </a:t>
            </a:r>
            <a:r>
              <a:rPr lang="it-IT" sz="1800" dirty="0" err="1">
                <a:solidFill>
                  <a:schemeClr val="tx1"/>
                </a:solidFill>
              </a:rPr>
              <a:t>Datamart</a:t>
            </a:r>
            <a:r>
              <a:rPr lang="it-IT" sz="1800" dirty="0">
                <a:solidFill>
                  <a:schemeClr val="tx1"/>
                </a:solidFill>
              </a:rPr>
              <a:t> mentre prima erano generate direttamente nella fase di </a:t>
            </a:r>
            <a:r>
              <a:rPr lang="it-IT" sz="1800" dirty="0" err="1">
                <a:solidFill>
                  <a:schemeClr val="tx1"/>
                </a:solidFill>
              </a:rPr>
              <a:t>Preparatory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buClr>
                <a:srgbClr val="000000"/>
              </a:buClr>
              <a:buFont typeface="Courier New" panose="05040102010807070707" pitchFamily="18" charset="2"/>
              <a:buChar char="o"/>
            </a:pPr>
            <a:endParaRPr lang="it-IT" sz="1600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40102010807070707" pitchFamily="18" charset="2"/>
              <a:buChar char="Ø"/>
            </a:pP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03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Shape 75">
            <a:extLst>
              <a:ext uri="{FF2B5EF4-FFF2-40B4-BE49-F238E27FC236}">
                <a16:creationId xmlns:a16="http://schemas.microsoft.com/office/drawing/2014/main" id="{D8574BD4-082A-1CFA-42A9-147E8BEB5D5D}"/>
              </a:ext>
            </a:extLst>
          </p:cNvPr>
          <p:cNvSpPr txBox="1">
            <a:spLocks/>
          </p:cNvSpPr>
          <p:nvPr/>
        </p:nvSpPr>
        <p:spPr>
          <a:xfrm>
            <a:off x="9403814" y="5884373"/>
            <a:ext cx="2792777" cy="9875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C.Galli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 e </a:t>
            </a: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T.Angelini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 </a:t>
            </a:r>
            <a:endParaRPr lang="it-IT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Direzione Sistemi informativi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Plenaria Tirrenia-Pisa 2024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" name="Titolo 1">
            <a:extLst>
              <a:ext uri="{FF2B5EF4-FFF2-40B4-BE49-F238E27FC236}">
                <a16:creationId xmlns:a16="http://schemas.microsoft.com/office/drawing/2014/main" id="{A92466A2-96CC-73A7-A5BF-475B73A7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59" y="323538"/>
            <a:ext cx="4469567" cy="113425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146194"/>
                </a:solidFill>
              </a:rPr>
              <a:t>RELAZIONI TRA TABELLE</a:t>
            </a:r>
            <a:endParaRPr lang="it-IT" dirty="0"/>
          </a:p>
        </p:txBody>
      </p:sp>
      <p:sp>
        <p:nvSpPr>
          <p:cNvPr id="48" name="Segnaposto testo 2">
            <a:extLst>
              <a:ext uri="{FF2B5EF4-FFF2-40B4-BE49-F238E27FC236}">
                <a16:creationId xmlns:a16="http://schemas.microsoft.com/office/drawing/2014/main" id="{0DADFCEF-6F44-BD46-6A98-25918801B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4160" y="1997439"/>
            <a:ext cx="3944911" cy="144169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In </a:t>
            </a:r>
            <a:r>
              <a:rPr lang="it-IT">
                <a:solidFill>
                  <a:schemeClr val="tx1"/>
                </a:solidFill>
              </a:rPr>
              <a:t>Power BI</a:t>
            </a:r>
            <a:r>
              <a:rPr lang="it-IT" dirty="0">
                <a:solidFill>
                  <a:schemeClr val="tx1"/>
                </a:solidFill>
              </a:rPr>
              <a:t> è particolarmente vantaggioso inserire le relazioni tra le tabelle per la creazione dei report.</a:t>
            </a:r>
          </a:p>
          <a:p>
            <a:pPr marL="742950" lvl="1" indent="-285750">
              <a:buClr>
                <a:srgbClr val="000000"/>
              </a:buClr>
              <a:buFont typeface="Courier New" panose="05040102010807070707" pitchFamily="18" charset="2"/>
              <a:buChar char="o"/>
            </a:pPr>
            <a:endParaRPr lang="it-IT" sz="1600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40102010807070707" pitchFamily="18" charset="2"/>
              <a:buChar char="Ø"/>
            </a:pP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" name="Immagine 1" descr="Immagine che contiene testo, schermata, diagramma, schermo&#10;&#10;Descrizione generata automaticamente">
            <a:extLst>
              <a:ext uri="{FF2B5EF4-FFF2-40B4-BE49-F238E27FC236}">
                <a16:creationId xmlns:a16="http://schemas.microsoft.com/office/drawing/2014/main" id="{8C437040-3871-3144-DEDC-0E98E022A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169" y="-2498"/>
            <a:ext cx="6580973" cy="5413947"/>
          </a:xfrm>
          <a:prstGeom prst="rect">
            <a:avLst/>
          </a:prstGeom>
        </p:spPr>
      </p:pic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A7D46601-0998-C827-646B-2EADE6990F60}"/>
              </a:ext>
            </a:extLst>
          </p:cNvPr>
          <p:cNvSpPr txBox="1">
            <a:spLocks/>
          </p:cNvSpPr>
          <p:nvPr/>
        </p:nvSpPr>
        <p:spPr>
          <a:xfrm>
            <a:off x="766658" y="3748790"/>
            <a:ext cx="3944911" cy="14416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tx1"/>
                </a:solidFill>
              </a:rPr>
              <a:t>In figura una piccola parte del modello Missione.</a:t>
            </a:r>
          </a:p>
          <a:p>
            <a:pPr marL="742950" lvl="1" indent="-285750">
              <a:buClr>
                <a:srgbClr val="000000"/>
              </a:buClr>
              <a:buFont typeface="Courier New" panose="05040102010807070707" pitchFamily="18" charset="2"/>
              <a:buChar char="o"/>
            </a:pPr>
            <a:endParaRPr lang="it-IT" sz="1600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40102010807070707" pitchFamily="18" charset="2"/>
              <a:buChar char="Ø"/>
            </a:pP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29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30">
            <a:extLst>
              <a:ext uri="{FF2B5EF4-FFF2-40B4-BE49-F238E27FC236}">
                <a16:creationId xmlns:a16="http://schemas.microsoft.com/office/drawing/2014/main" id="{404A8B9D-7483-2F5C-07DC-3865C72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9" name="Straight Connector 31">
              <a:extLst>
                <a:ext uri="{FF2B5EF4-FFF2-40B4-BE49-F238E27FC236}">
                  <a16:creationId xmlns:a16="http://schemas.microsoft.com/office/drawing/2014/main" id="{8A25472F-C718-395F-65DD-A4322B3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2">
              <a:extLst>
                <a:ext uri="{FF2B5EF4-FFF2-40B4-BE49-F238E27FC236}">
                  <a16:creationId xmlns:a16="http://schemas.microsoft.com/office/drawing/2014/main" id="{EAB927D9-4F3D-35DD-488E-C4B11E620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3">
              <a:extLst>
                <a:ext uri="{FF2B5EF4-FFF2-40B4-BE49-F238E27FC236}">
                  <a16:creationId xmlns:a16="http://schemas.microsoft.com/office/drawing/2014/main" id="{09018BB2-D4BC-BDDF-6377-275E3B94B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4">
              <a:extLst>
                <a:ext uri="{FF2B5EF4-FFF2-40B4-BE49-F238E27FC236}">
                  <a16:creationId xmlns:a16="http://schemas.microsoft.com/office/drawing/2014/main" id="{E6E53A94-A6AC-C7A1-DBBE-8DF7F236C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5">
              <a:extLst>
                <a:ext uri="{FF2B5EF4-FFF2-40B4-BE49-F238E27FC236}">
                  <a16:creationId xmlns:a16="http://schemas.microsoft.com/office/drawing/2014/main" id="{FEE61E67-DDB2-2D52-5586-E5163D8BC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nip Diagonal Corner Rectangle 6">
            <a:extLst>
              <a:ext uri="{FF2B5EF4-FFF2-40B4-BE49-F238E27FC236}">
                <a16:creationId xmlns:a16="http://schemas.microsoft.com/office/drawing/2014/main" id="{0BDAD14D-2318-947C-5F92-77CD0C7C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8" name="Snip Single Corner Rectangle 17">
            <a:extLst>
              <a:ext uri="{FF2B5EF4-FFF2-40B4-BE49-F238E27FC236}">
                <a16:creationId xmlns:a16="http://schemas.microsoft.com/office/drawing/2014/main" id="{F468A9BA-ACDD-273E-C7C3-47C6EB1C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Shape 75">
            <a:extLst>
              <a:ext uri="{FF2B5EF4-FFF2-40B4-BE49-F238E27FC236}">
                <a16:creationId xmlns:a16="http://schemas.microsoft.com/office/drawing/2014/main" id="{B7184AED-93EF-EB5B-862B-62D14177D18A}"/>
              </a:ext>
            </a:extLst>
          </p:cNvPr>
          <p:cNvSpPr txBox="1">
            <a:spLocks/>
          </p:cNvSpPr>
          <p:nvPr/>
        </p:nvSpPr>
        <p:spPr>
          <a:xfrm>
            <a:off x="9403814" y="5884373"/>
            <a:ext cx="2792777" cy="9875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C.Galli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 e </a:t>
            </a: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T.Angelini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 </a:t>
            </a:r>
            <a:endParaRPr lang="it-IT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Direzione Sistemi informativi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Plenaria Tirrenia-Pisa 2024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Segnaposto testo 39">
            <a:extLst>
              <a:ext uri="{FF2B5EF4-FFF2-40B4-BE49-F238E27FC236}">
                <a16:creationId xmlns:a16="http://schemas.microsoft.com/office/drawing/2014/main" id="{D4CCEE4A-B49F-EC99-C496-FEEC1D6EE9A8}"/>
              </a:ext>
            </a:extLst>
          </p:cNvPr>
          <p:cNvSpPr>
            <a:spLocks noGrp="1"/>
          </p:cNvSpPr>
          <p:nvPr/>
        </p:nvSpPr>
        <p:spPr>
          <a:xfrm>
            <a:off x="827088" y="1703103"/>
            <a:ext cx="8570685" cy="44700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</a:rPr>
              <a:t>Contabilità:</a:t>
            </a:r>
          </a:p>
          <a:p>
            <a:pPr marL="342900" indent="-34290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sz="2000" dirty="0">
                <a:solidFill>
                  <a:schemeClr val="tx1"/>
                </a:solidFill>
              </a:rPr>
              <a:t>Missioni</a:t>
            </a:r>
            <a:endParaRPr lang="it-IT" dirty="0">
              <a:solidFill>
                <a:schemeClr val="tx1"/>
              </a:solidFill>
            </a:endParaRPr>
          </a:p>
          <a:p>
            <a:pPr marL="342900" indent="-34290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sz="2100" dirty="0">
                <a:solidFill>
                  <a:schemeClr val="tx1"/>
                </a:solidFill>
              </a:rPr>
              <a:t>Gare Ordini</a:t>
            </a:r>
            <a:endParaRPr lang="it-IT" sz="20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sz="2100" dirty="0">
                <a:solidFill>
                  <a:schemeClr val="tx1"/>
                </a:solidFill>
              </a:rPr>
              <a:t>Esperimenti (fondi Contabili).</a:t>
            </a:r>
          </a:p>
          <a:p>
            <a:pPr>
              <a:buClr>
                <a:srgbClr val="000000"/>
              </a:buClr>
            </a:pPr>
            <a:r>
              <a:rPr lang="it-IT" sz="2100" dirty="0">
                <a:solidFill>
                  <a:schemeClr val="tx1"/>
                </a:solidFill>
              </a:rPr>
              <a:t>In fase di presa in carico il modello Mandati e Fatture.</a:t>
            </a:r>
          </a:p>
          <a:p>
            <a:endParaRPr lang="it-IT" sz="2100" dirty="0">
              <a:solidFill>
                <a:schemeClr val="tx1"/>
              </a:solidFill>
            </a:endParaRPr>
          </a:p>
          <a:p>
            <a:r>
              <a:rPr lang="it-IT" sz="2100" b="1" dirty="0">
                <a:solidFill>
                  <a:schemeClr val="tx1"/>
                </a:solidFill>
              </a:rPr>
              <a:t>Godiva:</a:t>
            </a:r>
          </a:p>
          <a:p>
            <a:pPr marL="342900" indent="-342900">
              <a:buFont typeface="Wingdings" panose="05040102010807070707" pitchFamily="18" charset="2"/>
              <a:buChar char="Ø"/>
            </a:pPr>
            <a:r>
              <a:rPr lang="it-IT" sz="2100" dirty="0" err="1">
                <a:solidFill>
                  <a:schemeClr val="tx1"/>
                </a:solidFill>
              </a:rPr>
              <a:t>Timesheet</a:t>
            </a:r>
            <a:r>
              <a:rPr lang="it-IT" sz="2100" dirty="0">
                <a:solidFill>
                  <a:schemeClr val="tx1"/>
                </a:solidFill>
              </a:rPr>
              <a:t> (comprende anche: Anagrafiche, Contratti, Ruoli, Afferenze, Sigle, Metadati delle Sigle ...)</a:t>
            </a:r>
            <a:endParaRPr lang="it-IT" sz="2100" b="1" dirty="0" err="1">
              <a:solidFill>
                <a:schemeClr val="tx1"/>
              </a:solidFill>
            </a:endParaRPr>
          </a:p>
          <a:p>
            <a:pPr marL="342900" indent="-342900">
              <a:buClr>
                <a:srgbClr val="000000"/>
              </a:buClr>
              <a:buFont typeface="Wingdings" panose="05040102010807070707" pitchFamily="18" charset="2"/>
              <a:buChar char="Ø"/>
            </a:pPr>
            <a:endParaRPr lang="it-IT" sz="21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</a:pPr>
            <a:endParaRPr lang="it-IT" sz="21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000000"/>
              </a:buClr>
              <a:buFont typeface="Wingdings" panose="05040102010807070707" pitchFamily="18" charset="2"/>
              <a:buChar char="Ø"/>
            </a:pPr>
            <a:endParaRPr lang="it-IT" sz="2100" dirty="0">
              <a:solidFill>
                <a:schemeClr val="tx1"/>
              </a:solidFill>
            </a:endParaRPr>
          </a:p>
          <a:p>
            <a:pPr marL="57150">
              <a:buClr>
                <a:srgbClr val="000000"/>
              </a:buClr>
            </a:pPr>
            <a:endParaRPr lang="it-IT" sz="2000" b="1" dirty="0">
              <a:solidFill>
                <a:schemeClr val="tx1"/>
              </a:solidFill>
            </a:endParaRPr>
          </a:p>
          <a:p>
            <a:pPr marL="57150">
              <a:buClr>
                <a:prstClr val="black"/>
              </a:buClr>
            </a:pPr>
            <a:endParaRPr lang="it-IT" sz="2000" dirty="0">
              <a:solidFill>
                <a:schemeClr val="tx1"/>
              </a:solidFill>
            </a:endParaRPr>
          </a:p>
          <a:p>
            <a:pPr marL="57150">
              <a:buClr>
                <a:srgbClr val="000000"/>
              </a:buClr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1" name="Titolo 41">
            <a:extLst>
              <a:ext uri="{FF2B5EF4-FFF2-40B4-BE49-F238E27FC236}">
                <a16:creationId xmlns:a16="http://schemas.microsoft.com/office/drawing/2014/main" id="{6A519856-2984-0181-343D-939791E630CD}"/>
              </a:ext>
            </a:extLst>
          </p:cNvPr>
          <p:cNvSpPr>
            <a:spLocks noGrp="1"/>
          </p:cNvSpPr>
          <p:nvPr/>
        </p:nvSpPr>
        <p:spPr>
          <a:xfrm>
            <a:off x="827086" y="395665"/>
            <a:ext cx="10242852" cy="98741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>
                <a:solidFill>
                  <a:srgbClr val="146194"/>
                </a:solidFill>
              </a:rPr>
              <a:t>MODELLI Multidimensionali REALIZZATI</a:t>
            </a:r>
          </a:p>
        </p:txBody>
      </p:sp>
    </p:spTree>
    <p:extLst>
      <p:ext uri="{BB962C8B-B14F-4D97-AF65-F5344CB8AC3E}">
        <p14:creationId xmlns:p14="http://schemas.microsoft.com/office/powerpoint/2010/main" val="1560439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30">
            <a:extLst>
              <a:ext uri="{FF2B5EF4-FFF2-40B4-BE49-F238E27FC236}">
                <a16:creationId xmlns:a16="http://schemas.microsoft.com/office/drawing/2014/main" id="{404A8B9D-7483-2F5C-07DC-3865C72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9" name="Straight Connector 31">
              <a:extLst>
                <a:ext uri="{FF2B5EF4-FFF2-40B4-BE49-F238E27FC236}">
                  <a16:creationId xmlns:a16="http://schemas.microsoft.com/office/drawing/2014/main" id="{8A25472F-C718-395F-65DD-A4322B3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2">
              <a:extLst>
                <a:ext uri="{FF2B5EF4-FFF2-40B4-BE49-F238E27FC236}">
                  <a16:creationId xmlns:a16="http://schemas.microsoft.com/office/drawing/2014/main" id="{EAB927D9-4F3D-35DD-488E-C4B11E620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3">
              <a:extLst>
                <a:ext uri="{FF2B5EF4-FFF2-40B4-BE49-F238E27FC236}">
                  <a16:creationId xmlns:a16="http://schemas.microsoft.com/office/drawing/2014/main" id="{09018BB2-D4BC-BDDF-6377-275E3B94B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4">
              <a:extLst>
                <a:ext uri="{FF2B5EF4-FFF2-40B4-BE49-F238E27FC236}">
                  <a16:creationId xmlns:a16="http://schemas.microsoft.com/office/drawing/2014/main" id="{E6E53A94-A6AC-C7A1-DBBE-8DF7F236C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5">
              <a:extLst>
                <a:ext uri="{FF2B5EF4-FFF2-40B4-BE49-F238E27FC236}">
                  <a16:creationId xmlns:a16="http://schemas.microsoft.com/office/drawing/2014/main" id="{FEE61E67-DDB2-2D52-5586-E5163D8BC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nip Diagonal Corner Rectangle 6">
            <a:extLst>
              <a:ext uri="{FF2B5EF4-FFF2-40B4-BE49-F238E27FC236}">
                <a16:creationId xmlns:a16="http://schemas.microsoft.com/office/drawing/2014/main" id="{0BDAD14D-2318-947C-5F92-77CD0C7C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8" name="Snip Single Corner Rectangle 17">
            <a:extLst>
              <a:ext uri="{FF2B5EF4-FFF2-40B4-BE49-F238E27FC236}">
                <a16:creationId xmlns:a16="http://schemas.microsoft.com/office/drawing/2014/main" id="{F468A9BA-ACDD-273E-C7C3-47C6EB1C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Shape 75">
            <a:extLst>
              <a:ext uri="{FF2B5EF4-FFF2-40B4-BE49-F238E27FC236}">
                <a16:creationId xmlns:a16="http://schemas.microsoft.com/office/drawing/2014/main" id="{B7184AED-93EF-EB5B-862B-62D14177D18A}"/>
              </a:ext>
            </a:extLst>
          </p:cNvPr>
          <p:cNvSpPr txBox="1">
            <a:spLocks/>
          </p:cNvSpPr>
          <p:nvPr/>
        </p:nvSpPr>
        <p:spPr>
          <a:xfrm>
            <a:off x="9403814" y="5884373"/>
            <a:ext cx="2792777" cy="9875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C.Galli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 e </a:t>
            </a: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T.Angelini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 </a:t>
            </a:r>
            <a:endParaRPr lang="it-IT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Direzione Sistemi informativi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Plenaria Tirrenia-Pisa 2024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Segnaposto testo 39">
            <a:extLst>
              <a:ext uri="{FF2B5EF4-FFF2-40B4-BE49-F238E27FC236}">
                <a16:creationId xmlns:a16="http://schemas.microsoft.com/office/drawing/2014/main" id="{D4CCEE4A-B49F-EC99-C496-FEEC1D6EE9A8}"/>
              </a:ext>
            </a:extLst>
          </p:cNvPr>
          <p:cNvSpPr>
            <a:spLocks noGrp="1"/>
          </p:cNvSpPr>
          <p:nvPr/>
        </p:nvSpPr>
        <p:spPr>
          <a:xfrm>
            <a:off x="827088" y="1703103"/>
            <a:ext cx="8570685" cy="44700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2100" b="1" dirty="0">
                <a:solidFill>
                  <a:schemeClr val="tx1"/>
                </a:solidFill>
              </a:rPr>
              <a:t>Vantaggi</a:t>
            </a:r>
            <a:r>
              <a:rPr lang="it-IT" sz="2000" b="1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sz="2100" b="1" dirty="0">
                <a:solidFill>
                  <a:schemeClr val="tx1"/>
                </a:solidFill>
              </a:rPr>
              <a:t>Performance</a:t>
            </a:r>
            <a:r>
              <a:rPr lang="it-IT" sz="2100" dirty="0">
                <a:solidFill>
                  <a:schemeClr val="tx1"/>
                </a:solidFill>
              </a:rPr>
              <a:t> (1h e 15 min rispetto alle 7h di prima)</a:t>
            </a:r>
          </a:p>
          <a:p>
            <a:pPr marL="342900" indent="-34290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sz="2100" b="1" dirty="0">
                <a:solidFill>
                  <a:schemeClr val="tx1"/>
                </a:solidFill>
                <a:latin typeface="Century Gothic"/>
                <a:cs typeface="Times"/>
              </a:rPr>
              <a:t>Flessibilità</a:t>
            </a:r>
            <a:r>
              <a:rPr lang="it-IT" sz="2100" dirty="0">
                <a:solidFill>
                  <a:schemeClr val="tx1"/>
                </a:solidFill>
                <a:latin typeface="Century Gothic"/>
                <a:cs typeface="Times"/>
              </a:rPr>
              <a:t> nell'aggiungere, modificare o rimuovere tabelle e risorse senza necessariamente dover rilasciare una nuova versione dei pacchetti che compongono i job di ETL</a:t>
            </a:r>
          </a:p>
          <a:p>
            <a:pPr marL="342900" indent="-34290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sz="2100" dirty="0">
                <a:solidFill>
                  <a:schemeClr val="tx1"/>
                </a:solidFill>
              </a:rPr>
              <a:t>Ridotta l'occupazione della memoria sulla macchina dell'ETL</a:t>
            </a:r>
          </a:p>
          <a:p>
            <a:pPr marL="342900" indent="-34290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sz="2100" dirty="0">
                <a:solidFill>
                  <a:schemeClr val="tx1"/>
                </a:solidFill>
              </a:rPr>
              <a:t>Traffico di rete ridotto al minimo.</a:t>
            </a:r>
            <a:endParaRPr lang="it-IT" dirty="0">
              <a:solidFill>
                <a:schemeClr val="tx1"/>
              </a:solidFill>
            </a:endParaRPr>
          </a:p>
          <a:p>
            <a:pPr>
              <a:buClr>
                <a:prstClr val="black"/>
              </a:buClr>
            </a:pPr>
            <a:endParaRPr lang="it-IT" sz="2100" dirty="0">
              <a:solidFill>
                <a:schemeClr val="tx1"/>
              </a:solidFill>
            </a:endParaRPr>
          </a:p>
          <a:p>
            <a:r>
              <a:rPr lang="it-IT" sz="2100" b="1" dirty="0">
                <a:solidFill>
                  <a:schemeClr val="tx1"/>
                </a:solidFill>
              </a:rPr>
              <a:t>Obiettivo:</a:t>
            </a:r>
          </a:p>
          <a:p>
            <a:pPr marL="342900" indent="-34290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sz="2100" dirty="0">
                <a:solidFill>
                  <a:schemeClr val="tx1"/>
                </a:solidFill>
              </a:rPr>
              <a:t>Svincolarci totalmente dal tool JETL. [80% fatto]</a:t>
            </a:r>
            <a:endParaRPr lang="it-IT" sz="2100" b="1" dirty="0">
              <a:solidFill>
                <a:schemeClr val="tx1"/>
              </a:solidFill>
            </a:endParaRPr>
          </a:p>
          <a:p>
            <a:pPr marL="342900" indent="-342900">
              <a:buClr>
                <a:srgbClr val="000000"/>
              </a:buClr>
              <a:buFont typeface="Wingdings" panose="05040102010807070707" pitchFamily="18" charset="2"/>
              <a:buChar char="Ø"/>
            </a:pPr>
            <a:endParaRPr lang="it-IT" sz="21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</a:pPr>
            <a:endParaRPr lang="it-IT" sz="21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000000"/>
              </a:buClr>
              <a:buFont typeface="Wingdings" panose="05040102010807070707" pitchFamily="18" charset="2"/>
              <a:buChar char="Ø"/>
            </a:pPr>
            <a:endParaRPr lang="it-IT" sz="2100" dirty="0">
              <a:solidFill>
                <a:schemeClr val="tx1"/>
              </a:solidFill>
            </a:endParaRPr>
          </a:p>
          <a:p>
            <a:pPr marL="57150">
              <a:buClr>
                <a:srgbClr val="000000"/>
              </a:buClr>
            </a:pPr>
            <a:endParaRPr lang="it-IT" sz="2000" b="1" dirty="0">
              <a:solidFill>
                <a:schemeClr val="tx1"/>
              </a:solidFill>
            </a:endParaRPr>
          </a:p>
          <a:p>
            <a:pPr marL="57150">
              <a:buClr>
                <a:prstClr val="black"/>
              </a:buClr>
            </a:pPr>
            <a:endParaRPr lang="it-IT" sz="2000" dirty="0">
              <a:solidFill>
                <a:schemeClr val="tx1"/>
              </a:solidFill>
            </a:endParaRPr>
          </a:p>
          <a:p>
            <a:pPr marL="57150">
              <a:buClr>
                <a:srgbClr val="000000"/>
              </a:buClr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1" name="Titolo 41">
            <a:extLst>
              <a:ext uri="{FF2B5EF4-FFF2-40B4-BE49-F238E27FC236}">
                <a16:creationId xmlns:a16="http://schemas.microsoft.com/office/drawing/2014/main" id="{6A519856-2984-0181-343D-939791E630CD}"/>
              </a:ext>
            </a:extLst>
          </p:cNvPr>
          <p:cNvSpPr>
            <a:spLocks noGrp="1"/>
          </p:cNvSpPr>
          <p:nvPr/>
        </p:nvSpPr>
        <p:spPr>
          <a:xfrm>
            <a:off x="827086" y="395665"/>
            <a:ext cx="8570686" cy="98741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>
                <a:solidFill>
                  <a:srgbClr val="146194"/>
                </a:solidFill>
              </a:rPr>
              <a:t>ETL ATTUALE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0428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5">
            <a:extLst>
              <a:ext uri="{FF2B5EF4-FFF2-40B4-BE49-F238E27FC236}">
                <a16:creationId xmlns:a16="http://schemas.microsoft.com/office/drawing/2014/main" id="{0C715F85-0E30-94AF-2740-20F57E02E942}"/>
              </a:ext>
            </a:extLst>
          </p:cNvPr>
          <p:cNvSpPr txBox="1">
            <a:spLocks/>
          </p:cNvSpPr>
          <p:nvPr/>
        </p:nvSpPr>
        <p:spPr>
          <a:xfrm>
            <a:off x="10108193" y="6170123"/>
            <a:ext cx="2083694" cy="5830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" sz="1200" err="1">
                <a:solidFill>
                  <a:schemeClr val="tx1"/>
                </a:solidFill>
              </a:rPr>
              <a:t>C.Galli</a:t>
            </a:r>
            <a:r>
              <a:rPr lang="en" sz="1200" dirty="0">
                <a:solidFill>
                  <a:schemeClr val="tx1"/>
                </a:solidFill>
              </a:rPr>
              <a:t> e </a:t>
            </a:r>
            <a:r>
              <a:rPr lang="en" sz="1200" err="1">
                <a:solidFill>
                  <a:schemeClr val="tx1"/>
                </a:solidFill>
              </a:rPr>
              <a:t>T.Angelini</a:t>
            </a:r>
            <a:r>
              <a:rPr lang="en" sz="1200" dirty="0">
                <a:solidFill>
                  <a:schemeClr val="tx1"/>
                </a:solidFill>
              </a:rPr>
              <a:t> </a:t>
            </a:r>
            <a:endParaRPr lang="en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sz="1200" dirty="0">
                <a:solidFill>
                  <a:schemeClr val="tx1"/>
                </a:solidFill>
              </a:rPr>
              <a:t>Plenaria Tirrenia-Pisa 2024</a:t>
            </a: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EF40F79-D95A-2275-AA27-6C2C8A0C3A85}"/>
              </a:ext>
            </a:extLst>
          </p:cNvPr>
          <p:cNvSpPr txBox="1"/>
          <p:nvPr/>
        </p:nvSpPr>
        <p:spPr>
          <a:xfrm>
            <a:off x="400382" y="473261"/>
            <a:ext cx="1128492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 la revisione dell' ETL abbiamo </a:t>
            </a:r>
            <a:r>
              <a:rPr lang="it-IT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</a:t>
            </a: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-guadagnato tempo di elaborazione, risorse e ridotto l'impatto in genere . </a:t>
            </a:r>
            <a:endParaRPr lang="it-IT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5" name="Immagine 4" descr="Immagine che contiene testo, schermata, Diagramma&#10;&#10;Descrizione generata automaticamente">
            <a:extLst>
              <a:ext uri="{FF2B5EF4-FFF2-40B4-BE49-F238E27FC236}">
                <a16:creationId xmlns:a16="http://schemas.microsoft.com/office/drawing/2014/main" id="{B4CD8E25-E88A-018E-02AF-6E6B5C858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654" y="1317137"/>
            <a:ext cx="5318370" cy="2221035"/>
          </a:xfrm>
          <a:prstGeom prst="rect">
            <a:avLst/>
          </a:prstGeom>
        </p:spPr>
      </p:pic>
      <p:pic>
        <p:nvPicPr>
          <p:cNvPr id="7" name="Immagine 6" descr="Immagine che contiene testo, schermata, Diagramma&#10;&#10;Descrizione generata automaticamente">
            <a:extLst>
              <a:ext uri="{FF2B5EF4-FFF2-40B4-BE49-F238E27FC236}">
                <a16:creationId xmlns:a16="http://schemas.microsoft.com/office/drawing/2014/main" id="{C2E8DA84-D2B0-529B-EC85-B2DB697F1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88" y="1315508"/>
            <a:ext cx="4086958" cy="2216151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B6FE0174-19E8-2844-FF72-8318A6371D62}"/>
              </a:ext>
            </a:extLst>
          </p:cNvPr>
          <p:cNvSpPr/>
          <p:nvPr/>
        </p:nvSpPr>
        <p:spPr>
          <a:xfrm>
            <a:off x="4776665" y="2160221"/>
            <a:ext cx="1279769" cy="537307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650B661-8FA2-1BB6-8E75-E45F4E195881}"/>
              </a:ext>
            </a:extLst>
          </p:cNvPr>
          <p:cNvSpPr txBox="1"/>
          <p:nvPr/>
        </p:nvSpPr>
        <p:spPr>
          <a:xfrm>
            <a:off x="449227" y="4302798"/>
            <a:ext cx="1128492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Adesso lavoriamo quasi interamente su sorgenti PL-SQL …. il </a:t>
            </a:r>
            <a:r>
              <a:rPr lang="it-IT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cheè</a:t>
            </a: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ci porta a migliorare alcuni aspetti :</a:t>
            </a:r>
          </a:p>
          <a:p>
            <a:pPr marL="742950" lvl="1" indent="-285750">
              <a:buFont typeface="Courier New"/>
              <a:buChar char="o"/>
            </a:pPr>
            <a:r>
              <a:rPr lang="it-IT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Versioning</a:t>
            </a: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lavoro collaborativo, CI/CD e possibilità di </a:t>
            </a:r>
            <a:r>
              <a:rPr lang="it-IT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migraer</a:t>
            </a: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ad altro DB. </a:t>
            </a:r>
            <a:endParaRPr lang="it-IT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235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>
            <a:extLst>
              <a:ext uri="{FF2B5EF4-FFF2-40B4-BE49-F238E27FC236}">
                <a16:creationId xmlns:a16="http://schemas.microsoft.com/office/drawing/2014/main" id="{CBE35B34-BC27-B968-9CD2-FB1406F9006A}"/>
              </a:ext>
            </a:extLst>
          </p:cNvPr>
          <p:cNvSpPr txBox="1">
            <a:spLocks/>
          </p:cNvSpPr>
          <p:nvPr/>
        </p:nvSpPr>
        <p:spPr>
          <a:xfrm>
            <a:off x="10108193" y="6170123"/>
            <a:ext cx="2083694" cy="5830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" sz="1200" err="1">
                <a:solidFill>
                  <a:schemeClr val="tx1"/>
                </a:solidFill>
              </a:rPr>
              <a:t>C.Galli</a:t>
            </a:r>
            <a:r>
              <a:rPr lang="en" sz="1200" dirty="0">
                <a:solidFill>
                  <a:schemeClr val="tx1"/>
                </a:solidFill>
              </a:rPr>
              <a:t> e </a:t>
            </a:r>
            <a:r>
              <a:rPr lang="en" sz="1200" err="1">
                <a:solidFill>
                  <a:schemeClr val="tx1"/>
                </a:solidFill>
              </a:rPr>
              <a:t>T.Angelini</a:t>
            </a:r>
            <a:r>
              <a:rPr lang="en" sz="1200" dirty="0">
                <a:solidFill>
                  <a:schemeClr val="tx1"/>
                </a:solidFill>
              </a:rPr>
              <a:t> </a:t>
            </a:r>
            <a:endParaRPr lang="en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sz="1200" dirty="0">
                <a:solidFill>
                  <a:schemeClr val="tx1"/>
                </a:solidFill>
              </a:rPr>
              <a:t>Plenaria Tirrenia-Pisa 2024</a:t>
            </a: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173846BA-C926-B336-D59B-57178F2171C3}"/>
              </a:ext>
            </a:extLst>
          </p:cNvPr>
          <p:cNvSpPr txBox="1"/>
          <p:nvPr/>
        </p:nvSpPr>
        <p:spPr>
          <a:xfrm>
            <a:off x="127479" y="144475"/>
            <a:ext cx="653845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Introduzione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C475C7D-F7F3-524C-7CE4-EF0382F7F83E}"/>
              </a:ext>
            </a:extLst>
          </p:cNvPr>
          <p:cNvSpPr txBox="1"/>
          <p:nvPr/>
        </p:nvSpPr>
        <p:spPr>
          <a:xfrm>
            <a:off x="197104" y="1405597"/>
            <a:ext cx="11284922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alibri"/>
                <a:cs typeface="Calibri"/>
              </a:rPr>
              <a:t>Alcune delle criticità a 01/'24 </a:t>
            </a:r>
          </a:p>
          <a:p>
            <a:endParaRPr lang="it-IT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it-IT">
                <a:latin typeface="Calibri"/>
                <a:cs typeface="Calibri"/>
              </a:rPr>
              <a:t>L’Architettura backend dell’ETL  dipende da un tool grafico proprietario di TIBCO </a:t>
            </a:r>
            <a:endParaRPr lang="it-IT" dirty="0">
              <a:latin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it-IT" dirty="0">
              <a:latin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it-IT" dirty="0">
                <a:latin typeface="Calibri"/>
                <a:cs typeface="Calibri"/>
              </a:rPr>
              <a:t>Performance complessivamente ancora molto deludenti.</a:t>
            </a:r>
            <a:endParaRPr lang="it-IT" dirty="0"/>
          </a:p>
          <a:p>
            <a:pPr marL="285750" indent="-285750">
              <a:buFont typeface="Calibri"/>
              <a:buChar char="-"/>
            </a:pPr>
            <a:endParaRPr lang="it-IT" dirty="0">
              <a:latin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it-IT" dirty="0">
                <a:latin typeface="Calibri"/>
                <a:cs typeface="Calibri"/>
              </a:rPr>
              <a:t>La gestione delle richieste entranti risulta time-</a:t>
            </a:r>
            <a:r>
              <a:rPr lang="it-IT" dirty="0" err="1">
                <a:latin typeface="Calibri"/>
                <a:cs typeface="Calibri"/>
              </a:rPr>
              <a:t>consuming</a:t>
            </a:r>
            <a:r>
              <a:rPr lang="it-IT" dirty="0">
                <a:latin typeface="Calibri"/>
                <a:cs typeface="Calibri"/>
              </a:rPr>
              <a:t> a livelli insostenibili </a:t>
            </a:r>
          </a:p>
          <a:p>
            <a:pPr marL="285750" indent="-285750">
              <a:buFont typeface="Calibri"/>
              <a:buChar char="-"/>
            </a:pPr>
            <a:endParaRPr lang="it-IT" dirty="0">
              <a:latin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it-IT" dirty="0">
                <a:latin typeface="Calibri"/>
                <a:cs typeface="Calibri"/>
              </a:rPr>
              <a:t>Ciclo di sviluppo ingessato ed inefficiente che impone tempi di risposta troppo lenti </a:t>
            </a:r>
            <a:endParaRPr lang="it-IT" dirty="0">
              <a:latin typeface="Century Gothic" panose="020B0502020202020204"/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it-IT" dirty="0">
              <a:latin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it-IT" dirty="0">
                <a:latin typeface="Calibri"/>
                <a:cs typeface="Calibri"/>
              </a:rPr>
              <a:t>A fronte di una dinamica di arrivo delle attività ad interrupt </a:t>
            </a:r>
            <a:endParaRPr lang="it-IT" dirty="0">
              <a:latin typeface="Century Gothic" panose="020B0502020202020204"/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it-IT" dirty="0">
              <a:latin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it-IT" dirty="0">
                <a:latin typeface="Calibri"/>
                <a:cs typeface="Calibri"/>
              </a:rPr>
              <a:t>#Tavoli di lavoro -&gt; #task di sviluppo &gt;&gt;  #people (non solo </a:t>
            </a:r>
            <a:r>
              <a:rPr lang="it-IT" dirty="0" err="1">
                <a:latin typeface="Calibri"/>
                <a:cs typeface="Calibri"/>
              </a:rPr>
              <a:t>dwh</a:t>
            </a:r>
            <a:r>
              <a:rPr lang="it-IT" dirty="0">
                <a:latin typeface="Calibri"/>
                <a:cs typeface="Calibri"/>
              </a:rPr>
              <a:t>). </a:t>
            </a:r>
          </a:p>
          <a:p>
            <a:pPr marL="285750" indent="-285750">
              <a:buFont typeface="Calibri"/>
              <a:buChar char="-"/>
            </a:pPr>
            <a:endParaRPr lang="it-IT" dirty="0">
              <a:latin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it-IT" dirty="0">
                <a:latin typeface="Calibri"/>
                <a:cs typeface="Calibri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07191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5">
            <a:extLst>
              <a:ext uri="{FF2B5EF4-FFF2-40B4-BE49-F238E27FC236}">
                <a16:creationId xmlns:a16="http://schemas.microsoft.com/office/drawing/2014/main" id="{0C715F85-0E30-94AF-2740-20F57E02E942}"/>
              </a:ext>
            </a:extLst>
          </p:cNvPr>
          <p:cNvSpPr txBox="1">
            <a:spLocks/>
          </p:cNvSpPr>
          <p:nvPr/>
        </p:nvSpPr>
        <p:spPr>
          <a:xfrm>
            <a:off x="10108193" y="6170123"/>
            <a:ext cx="2083694" cy="5830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" sz="1200" err="1">
                <a:solidFill>
                  <a:schemeClr val="tx1"/>
                </a:solidFill>
              </a:rPr>
              <a:t>C.Galli</a:t>
            </a:r>
            <a:r>
              <a:rPr lang="en" sz="1200" dirty="0">
                <a:solidFill>
                  <a:schemeClr val="tx1"/>
                </a:solidFill>
              </a:rPr>
              <a:t> e </a:t>
            </a:r>
            <a:r>
              <a:rPr lang="en" sz="1200" err="1">
                <a:solidFill>
                  <a:schemeClr val="tx1"/>
                </a:solidFill>
              </a:rPr>
              <a:t>T.Angelini</a:t>
            </a:r>
            <a:r>
              <a:rPr lang="en" sz="1200" dirty="0">
                <a:solidFill>
                  <a:schemeClr val="tx1"/>
                </a:solidFill>
              </a:rPr>
              <a:t> </a:t>
            </a:r>
            <a:endParaRPr lang="en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sz="1200" dirty="0">
                <a:solidFill>
                  <a:schemeClr val="tx1"/>
                </a:solidFill>
              </a:rPr>
              <a:t>Plenaria Tirrenia-Pisa 2024</a:t>
            </a: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75685E3-EDF1-EE76-865A-677CE43EF7A2}"/>
              </a:ext>
            </a:extLst>
          </p:cNvPr>
          <p:cNvSpPr txBox="1"/>
          <p:nvPr/>
        </p:nvSpPr>
        <p:spPr>
          <a:xfrm>
            <a:off x="127479" y="144475"/>
            <a:ext cx="653845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Considerazioni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EF40F79-D95A-2275-AA27-6C2C8A0C3A85}"/>
              </a:ext>
            </a:extLst>
          </p:cNvPr>
          <p:cNvSpPr txBox="1"/>
          <p:nvPr/>
        </p:nvSpPr>
        <p:spPr>
          <a:xfrm>
            <a:off x="126844" y="1140011"/>
            <a:ext cx="11284922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Calibri"/>
                <a:cs typeface="Calibri"/>
              </a:rPr>
              <a:t>Puntare ad una nuova architettura distribuita, scalabile ecc... </a:t>
            </a:r>
            <a:endParaRPr lang="it-IT" b="1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endParaRPr lang="it-IT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Data </a:t>
            </a:r>
            <a:r>
              <a:rPr lang="it-IT" dirty="0" err="1">
                <a:solidFill>
                  <a:srgbClr val="000000"/>
                </a:solidFill>
                <a:latin typeface="Calibri"/>
                <a:cs typeface="Calibri"/>
              </a:rPr>
              <a:t>Warehouse</a:t>
            </a: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 :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      lo stiamo facendo meglio di prima, ma non basta ancora perché non è una soluzione adeguata per   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l'analisi automatica di documenti pdf, </a:t>
            </a:r>
            <a:r>
              <a:rPr lang="it-IT" dirty="0" err="1">
                <a:solidFill>
                  <a:srgbClr val="000000"/>
                </a:solidFill>
                <a:latin typeface="Calibri"/>
                <a:cs typeface="Calibri"/>
              </a:rPr>
              <a:t>json</a:t>
            </a: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, xml ecc...  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Nella forma attuale dell' ETL non contribuisce a riportare in casa i dati da piattaforme cloud . </a:t>
            </a:r>
            <a:endParaRPr lang="it-IT"/>
          </a:p>
          <a:p>
            <a:pPr marL="742950" lvl="1" indent="-285750">
              <a:buFont typeface="Arial,Sans-Serif"/>
              <a:buChar char="•"/>
            </a:pPr>
            <a:endParaRPr lang="it-IT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Servirebbe un'architettura distribuita, in grado non solo di recepire/elaborare dati relazionali o </a:t>
            </a:r>
            <a:r>
              <a:rPr lang="it-IT" dirty="0" err="1">
                <a:solidFill>
                  <a:srgbClr val="000000"/>
                </a:solidFill>
                <a:latin typeface="Calibri"/>
                <a:cs typeface="Calibri"/>
              </a:rPr>
              <a:t>NoSQL</a:t>
            </a: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, ma anche e soprattutto che possa accogliere e rendere fruibili dati destrutturati e semi strutturati (immagini, video, audio e file semi strutturati) </a:t>
            </a:r>
            <a:endParaRPr lang="it-IT">
              <a:solidFill>
                <a:srgbClr val="000000"/>
              </a:solidFill>
              <a:latin typeface="Century Gothic" panose="020B0502020202020204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it-IT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dirty="0">
                <a:latin typeface="Calibri"/>
                <a:ea typeface="Calibri"/>
                <a:cs typeface="Calibri"/>
              </a:rPr>
              <a:t>Gettare le basi per "riportare in casa" dati generati e gestiti da altre componenti dell'ente. </a:t>
            </a:r>
          </a:p>
          <a:p>
            <a:pPr marL="285750" indent="-285750">
              <a:buFont typeface="Arial"/>
              <a:buChar char="•"/>
            </a:pPr>
            <a:endParaRPr lang="it-IT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dirty="0">
                <a:latin typeface="Calibri"/>
                <a:ea typeface="Calibri"/>
                <a:cs typeface="Calibri"/>
              </a:rPr>
              <a:t>Deve aprire a scenari di sviluppo collaborativo, tra uffici della DSI ma anche intercettando nuove competenze. </a:t>
            </a:r>
            <a:endParaRPr lang="it-IT" dirty="0">
              <a:latin typeface="Century Gothic" panose="020B0502020202020204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it-IT" dirty="0">
              <a:latin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it-IT" dirty="0">
                <a:latin typeface="Calibri"/>
                <a:cs typeface="Calibri"/>
              </a:rPr>
              <a:t>Favorire/abilitare l'addestramento di algoritmi di ML/IA basati sull'analisi di tali documenti. </a:t>
            </a:r>
            <a:endParaRPr lang="en-US" dirty="0">
              <a:latin typeface="Calibri"/>
              <a:cs typeface="Calibri"/>
            </a:endParaRPr>
          </a:p>
          <a:p>
            <a:endParaRPr lang="it-IT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4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5">
            <a:extLst>
              <a:ext uri="{FF2B5EF4-FFF2-40B4-BE49-F238E27FC236}">
                <a16:creationId xmlns:a16="http://schemas.microsoft.com/office/drawing/2014/main" id="{0C715F85-0E30-94AF-2740-20F57E02E942}"/>
              </a:ext>
            </a:extLst>
          </p:cNvPr>
          <p:cNvSpPr txBox="1">
            <a:spLocks/>
          </p:cNvSpPr>
          <p:nvPr/>
        </p:nvSpPr>
        <p:spPr>
          <a:xfrm>
            <a:off x="10108193" y="6170123"/>
            <a:ext cx="2083694" cy="5830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" sz="1200" err="1">
                <a:solidFill>
                  <a:schemeClr val="tx1"/>
                </a:solidFill>
              </a:rPr>
              <a:t>C.Galli</a:t>
            </a:r>
            <a:r>
              <a:rPr lang="en" sz="1200" dirty="0">
                <a:solidFill>
                  <a:schemeClr val="tx1"/>
                </a:solidFill>
              </a:rPr>
              <a:t> e </a:t>
            </a:r>
            <a:r>
              <a:rPr lang="en" sz="1200" err="1">
                <a:solidFill>
                  <a:schemeClr val="tx1"/>
                </a:solidFill>
              </a:rPr>
              <a:t>T.Angelini</a:t>
            </a:r>
            <a:r>
              <a:rPr lang="en" sz="1200" dirty="0">
                <a:solidFill>
                  <a:schemeClr val="tx1"/>
                </a:solidFill>
              </a:rPr>
              <a:t> </a:t>
            </a:r>
            <a:endParaRPr lang="en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sz="1200" dirty="0">
                <a:solidFill>
                  <a:schemeClr val="tx1"/>
                </a:solidFill>
              </a:rPr>
              <a:t>Plenaria Tirrenia-Pisa 2024</a:t>
            </a: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75685E3-EDF1-EE76-865A-677CE43EF7A2}"/>
              </a:ext>
            </a:extLst>
          </p:cNvPr>
          <p:cNvSpPr txBox="1"/>
          <p:nvPr/>
        </p:nvSpPr>
        <p:spPr>
          <a:xfrm>
            <a:off x="127479" y="144475"/>
            <a:ext cx="848578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Strategia e Futuro</a:t>
            </a:r>
          </a:p>
        </p:txBody>
      </p:sp>
      <p:pic>
        <p:nvPicPr>
          <p:cNvPr id="4" name="Immagine 3" descr="Immagine che contiene dipinto, interno&#10;&#10;Descrizione generata automaticamente">
            <a:extLst>
              <a:ext uri="{FF2B5EF4-FFF2-40B4-BE49-F238E27FC236}">
                <a16:creationId xmlns:a16="http://schemas.microsoft.com/office/drawing/2014/main" id="{D0CD6831-C8C6-BC35-EFA9-C4EB0C20B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241" y="857902"/>
            <a:ext cx="5580184" cy="559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68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D2AAFCA-91A1-4D0C-9D0C-054CAA7E02E1}"/>
              </a:ext>
            </a:extLst>
          </p:cNvPr>
          <p:cNvGrpSpPr/>
          <p:nvPr/>
        </p:nvGrpSpPr>
        <p:grpSpPr>
          <a:xfrm>
            <a:off x="3358933" y="574838"/>
            <a:ext cx="5305238" cy="5305238"/>
            <a:chOff x="3358933" y="602547"/>
            <a:chExt cx="5305238" cy="530523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C4F64AD1-01A4-44C9-B81C-888DC7E5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933" y="602547"/>
              <a:ext cx="5305238" cy="5305238"/>
            </a:xfrm>
            <a:prstGeom prst="rect">
              <a:avLst/>
            </a:prstGeom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7DC3B363-946F-4EAF-9ABF-F81B59BA9076}"/>
                </a:ext>
              </a:extLst>
            </p:cNvPr>
            <p:cNvSpPr/>
            <p:nvPr/>
          </p:nvSpPr>
          <p:spPr>
            <a:xfrm>
              <a:off x="3417455" y="701964"/>
              <a:ext cx="5119875" cy="1246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Shape 75">
            <a:extLst>
              <a:ext uri="{FF2B5EF4-FFF2-40B4-BE49-F238E27FC236}">
                <a16:creationId xmlns:a16="http://schemas.microsoft.com/office/drawing/2014/main" id="{F88C2DEB-3FFA-1C74-0C32-F97C4FFE017D}"/>
              </a:ext>
            </a:extLst>
          </p:cNvPr>
          <p:cNvSpPr txBox="1">
            <a:spLocks/>
          </p:cNvSpPr>
          <p:nvPr/>
        </p:nvSpPr>
        <p:spPr>
          <a:xfrm>
            <a:off x="10108193" y="6170123"/>
            <a:ext cx="2083694" cy="5830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" sz="1200" err="1">
                <a:solidFill>
                  <a:schemeClr val="tx1"/>
                </a:solidFill>
              </a:rPr>
              <a:t>C.Galli</a:t>
            </a:r>
            <a:r>
              <a:rPr lang="en" sz="1200" dirty="0">
                <a:solidFill>
                  <a:schemeClr val="tx1"/>
                </a:solidFill>
              </a:rPr>
              <a:t> e </a:t>
            </a:r>
            <a:r>
              <a:rPr lang="en" sz="1200" err="1">
                <a:solidFill>
                  <a:schemeClr val="tx1"/>
                </a:solidFill>
              </a:rPr>
              <a:t>T.Angelini</a:t>
            </a:r>
            <a:r>
              <a:rPr lang="en" sz="1200" dirty="0">
                <a:solidFill>
                  <a:schemeClr val="tx1"/>
                </a:solidFill>
              </a:rPr>
              <a:t> </a:t>
            </a:r>
            <a:endParaRPr lang="en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sz="1200" dirty="0">
                <a:solidFill>
                  <a:schemeClr val="tx1"/>
                </a:solidFill>
              </a:rPr>
              <a:t>Plenaria Tirrenia-Pisa 2024</a:t>
            </a:r>
            <a:endParaRPr lang="it-IT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90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>
            <a:extLst>
              <a:ext uri="{FF2B5EF4-FFF2-40B4-BE49-F238E27FC236}">
                <a16:creationId xmlns:a16="http://schemas.microsoft.com/office/drawing/2014/main" id="{CBE35B34-BC27-B968-9CD2-FB1406F9006A}"/>
              </a:ext>
            </a:extLst>
          </p:cNvPr>
          <p:cNvSpPr txBox="1">
            <a:spLocks/>
          </p:cNvSpPr>
          <p:nvPr/>
        </p:nvSpPr>
        <p:spPr>
          <a:xfrm>
            <a:off x="10108193" y="6170123"/>
            <a:ext cx="2083694" cy="5830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" sz="1200" err="1">
                <a:solidFill>
                  <a:schemeClr val="tx1"/>
                </a:solidFill>
              </a:rPr>
              <a:t>C.Galli</a:t>
            </a:r>
            <a:r>
              <a:rPr lang="en" sz="1200" dirty="0">
                <a:solidFill>
                  <a:schemeClr val="tx1"/>
                </a:solidFill>
              </a:rPr>
              <a:t> e </a:t>
            </a:r>
            <a:r>
              <a:rPr lang="en" sz="1200" err="1">
                <a:solidFill>
                  <a:schemeClr val="tx1"/>
                </a:solidFill>
              </a:rPr>
              <a:t>T.Angelini</a:t>
            </a:r>
            <a:r>
              <a:rPr lang="en" sz="1200" dirty="0">
                <a:solidFill>
                  <a:schemeClr val="tx1"/>
                </a:solidFill>
              </a:rPr>
              <a:t> </a:t>
            </a:r>
            <a:endParaRPr lang="en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sz="1200" dirty="0">
                <a:solidFill>
                  <a:schemeClr val="tx1"/>
                </a:solidFill>
              </a:rPr>
              <a:t>Plenaria Tirrenia-Pisa 2024</a:t>
            </a: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173846BA-C926-B336-D59B-57178F2171C3}"/>
              </a:ext>
            </a:extLst>
          </p:cNvPr>
          <p:cNvSpPr txBox="1"/>
          <p:nvPr/>
        </p:nvSpPr>
        <p:spPr>
          <a:xfrm>
            <a:off x="127479" y="144475"/>
            <a:ext cx="653845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Introduzione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C475C7D-F7F3-524C-7CE4-EF0382F7F83E}"/>
              </a:ext>
            </a:extLst>
          </p:cNvPr>
          <p:cNvSpPr txBox="1"/>
          <p:nvPr/>
        </p:nvSpPr>
        <p:spPr>
          <a:xfrm>
            <a:off x="126844" y="1464838"/>
            <a:ext cx="3987307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Calibri"/>
                <a:cs typeface="Calibri"/>
              </a:rPr>
              <a:t>Esigenze e Richieste </a:t>
            </a:r>
            <a:endParaRPr lang="it-IT"/>
          </a:p>
          <a:p>
            <a:r>
              <a:rPr lang="it-IT" dirty="0">
                <a:latin typeface="Calibri"/>
                <a:cs typeface="Calibri"/>
              </a:rPr>
              <a:t>                          </a:t>
            </a:r>
            <a:endParaRPr lang="it-IT"/>
          </a:p>
          <a:p>
            <a:pPr marL="285750" indent="-285750">
              <a:buFont typeface="Calibri"/>
              <a:buChar char="-"/>
            </a:pPr>
            <a:r>
              <a:rPr lang="it-IT" dirty="0">
                <a:latin typeface="Calibri"/>
                <a:cs typeface="Calibri"/>
              </a:rPr>
              <a:t>Intercettare fonti dati che non sono più solo quelle della DSI, </a:t>
            </a:r>
            <a:r>
              <a:rPr lang="it-IT" i="1" u="sng" dirty="0">
                <a:latin typeface="Calibri"/>
                <a:cs typeface="Calibri"/>
              </a:rPr>
              <a:t>ma che derivano anche dal lavoro di altre componenti dell'INFN.</a:t>
            </a:r>
          </a:p>
          <a:p>
            <a:pPr marL="285750" indent="-285750">
              <a:buFont typeface="Calibri"/>
              <a:buChar char="-"/>
            </a:pPr>
            <a:endParaRPr lang="it-IT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Estrazioni puntuali, produzione di nuovi modelli dati, nuovi report su Power BI.</a:t>
            </a:r>
          </a:p>
        </p:txBody>
      </p:sp>
      <p:pic>
        <p:nvPicPr>
          <p:cNvPr id="6" name="Immagine 5" descr="Immagine che contiene testo, schermata, diagramma, numero&#10;&#10;Descrizione generata automaticamente">
            <a:extLst>
              <a:ext uri="{FF2B5EF4-FFF2-40B4-BE49-F238E27FC236}">
                <a16:creationId xmlns:a16="http://schemas.microsoft.com/office/drawing/2014/main" id="{06849C0D-842B-1E86-51E6-9B8B1126C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32" y="1462171"/>
            <a:ext cx="7952154" cy="378223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505E61-5DDE-0645-AEB9-AFFBDB27BBB4}"/>
              </a:ext>
            </a:extLst>
          </p:cNvPr>
          <p:cNvSpPr txBox="1"/>
          <p:nvPr/>
        </p:nvSpPr>
        <p:spPr>
          <a:xfrm>
            <a:off x="5490151" y="810300"/>
            <a:ext cx="633192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dirty="0" err="1">
                <a:latin typeface="Calibri"/>
                <a:cs typeface="Calibri"/>
              </a:rPr>
              <a:t>Epic</a:t>
            </a:r>
            <a:r>
              <a:rPr lang="it-IT" dirty="0">
                <a:latin typeface="Calibri"/>
                <a:cs typeface="Calibri"/>
              </a:rPr>
              <a:t>: Nuovi Report Power BI.                                   </a:t>
            </a:r>
            <a:r>
              <a:rPr lang="it-IT" dirty="0" err="1">
                <a:latin typeface="Calibri"/>
                <a:cs typeface="Calibri"/>
              </a:rPr>
              <a:t>Burndown</a:t>
            </a:r>
            <a:r>
              <a:rPr lang="it-IT" dirty="0">
                <a:latin typeface="Calibri"/>
                <a:cs typeface="Calibri"/>
              </a:rPr>
              <a:t> Report</a:t>
            </a:r>
            <a:endParaRPr lang="it-IT" dirty="0">
              <a:latin typeface="Century Gothic" panose="020B0502020202020204"/>
              <a:cs typeface="Calibri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FEB62CF-7EB4-B396-EDC1-89FF1D25F521}"/>
              </a:ext>
            </a:extLst>
          </p:cNvPr>
          <p:cNvCxnSpPr/>
          <p:nvPr/>
        </p:nvCxnSpPr>
        <p:spPr>
          <a:xfrm flipH="1">
            <a:off x="4538541" y="1036028"/>
            <a:ext cx="928076" cy="459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magine 1" descr="Immagine che contiene testo, schermata, numero, diagramma&#10;&#10;Descrizione generata automaticamente">
            <a:extLst>
              <a:ext uri="{FF2B5EF4-FFF2-40B4-BE49-F238E27FC236}">
                <a16:creationId xmlns:a16="http://schemas.microsoft.com/office/drawing/2014/main" id="{863B846B-2302-C516-082B-C1E39EDA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51" y="4506508"/>
            <a:ext cx="3985846" cy="20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52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>
            <a:extLst>
              <a:ext uri="{FF2B5EF4-FFF2-40B4-BE49-F238E27FC236}">
                <a16:creationId xmlns:a16="http://schemas.microsoft.com/office/drawing/2014/main" id="{CBE35B34-BC27-B968-9CD2-FB1406F9006A}"/>
              </a:ext>
            </a:extLst>
          </p:cNvPr>
          <p:cNvSpPr txBox="1">
            <a:spLocks/>
          </p:cNvSpPr>
          <p:nvPr/>
        </p:nvSpPr>
        <p:spPr>
          <a:xfrm>
            <a:off x="10108193" y="6170123"/>
            <a:ext cx="2083694" cy="5830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" sz="1200" err="1">
                <a:solidFill>
                  <a:schemeClr val="tx1"/>
                </a:solidFill>
              </a:rPr>
              <a:t>C.Galli</a:t>
            </a:r>
            <a:r>
              <a:rPr lang="en" sz="1200" dirty="0">
                <a:solidFill>
                  <a:schemeClr val="tx1"/>
                </a:solidFill>
              </a:rPr>
              <a:t> e </a:t>
            </a:r>
            <a:r>
              <a:rPr lang="en" sz="1200" err="1">
                <a:solidFill>
                  <a:schemeClr val="tx1"/>
                </a:solidFill>
              </a:rPr>
              <a:t>T.Angelini</a:t>
            </a:r>
            <a:r>
              <a:rPr lang="en" sz="1200" dirty="0">
                <a:solidFill>
                  <a:schemeClr val="tx1"/>
                </a:solidFill>
              </a:rPr>
              <a:t> </a:t>
            </a:r>
            <a:endParaRPr lang="en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sz="1200" dirty="0">
                <a:solidFill>
                  <a:schemeClr val="tx1"/>
                </a:solidFill>
              </a:rPr>
              <a:t>Plenaria Tirrenia-Pisa 2024</a:t>
            </a: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173846BA-C926-B336-D59B-57178F2171C3}"/>
              </a:ext>
            </a:extLst>
          </p:cNvPr>
          <p:cNvSpPr txBox="1"/>
          <p:nvPr/>
        </p:nvSpPr>
        <p:spPr>
          <a:xfrm>
            <a:off x="127479" y="144475"/>
            <a:ext cx="653845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Introduzione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C475C7D-F7F3-524C-7CE4-EF0382F7F83E}"/>
              </a:ext>
            </a:extLst>
          </p:cNvPr>
          <p:cNvSpPr txBox="1"/>
          <p:nvPr/>
        </p:nvSpPr>
        <p:spPr>
          <a:xfrm>
            <a:off x="126844" y="1279223"/>
            <a:ext cx="4006846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b="1" dirty="0">
                <a:solidFill>
                  <a:schemeClr val="accent3"/>
                </a:solidFill>
                <a:latin typeface="Calibri"/>
                <a:cs typeface="Calibri"/>
              </a:rPr>
              <a:t>Strategia</a:t>
            </a:r>
            <a:r>
              <a:rPr lang="it-IT" dirty="0">
                <a:latin typeface="Calibri"/>
                <a:cs typeface="Calibri"/>
              </a:rPr>
              <a:t> (nell'immediato)</a:t>
            </a:r>
            <a:endParaRPr lang="it-IT" dirty="0"/>
          </a:p>
          <a:p>
            <a:endParaRPr lang="it-IT" dirty="0">
              <a:latin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it-IT" dirty="0">
                <a:latin typeface="Calibri"/>
                <a:cs typeface="Calibri"/>
              </a:rPr>
              <a:t>Identificare un modo per eseguire processi paralleli direttamente sul DBMS (Oracle Chains)</a:t>
            </a:r>
          </a:p>
          <a:p>
            <a:pPr marL="285750" indent="-285750">
              <a:buFont typeface="Calibri"/>
              <a:buChar char="-"/>
            </a:pPr>
            <a:endParaRPr lang="it-IT" dirty="0">
              <a:latin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it-IT" dirty="0">
                <a:latin typeface="Calibri"/>
                <a:cs typeface="Calibri"/>
              </a:rPr>
              <a:t>Riportare la business </a:t>
            </a:r>
            <a:r>
              <a:rPr lang="it-IT" dirty="0" err="1">
                <a:latin typeface="Calibri"/>
                <a:cs typeface="Calibri"/>
              </a:rPr>
              <a:t>logic</a:t>
            </a:r>
            <a:r>
              <a:rPr lang="it-IT" dirty="0">
                <a:latin typeface="Calibri"/>
                <a:cs typeface="Calibri"/>
              </a:rPr>
              <a:t> dei processi di ETL direttamente sul datawarehouse </a:t>
            </a:r>
          </a:p>
          <a:p>
            <a:pPr marL="285750" indent="-285750">
              <a:buFont typeface="Calibri"/>
              <a:buChar char="-"/>
            </a:pPr>
            <a:endParaRPr lang="it-IT" dirty="0">
              <a:latin typeface="Calibri"/>
              <a:cs typeface="Calibri"/>
            </a:endParaRPr>
          </a:p>
          <a:p>
            <a:r>
              <a:rPr lang="it-IT" b="1">
                <a:solidFill>
                  <a:srgbClr val="1155CC"/>
                </a:solidFill>
                <a:latin typeface="Calibri"/>
                <a:cs typeface="Calibri"/>
              </a:rPr>
              <a:t>Cosa vogliamo ottenere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latin typeface="Calibri"/>
                <a:cs typeface="Calibri"/>
              </a:rPr>
              <a:t>Emanciparci da tool proprietari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latin typeface="Calibri"/>
                <a:cs typeface="Calibri"/>
              </a:rPr>
              <a:t>Incremento di 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latin typeface="Calibri"/>
                <a:cs typeface="Calibri"/>
              </a:rPr>
              <a:t>Minore </a:t>
            </a:r>
            <a:r>
              <a:rPr lang="it-IT" dirty="0">
                <a:latin typeface="Calibri"/>
                <a:cs typeface="Calibri"/>
              </a:rPr>
              <a:t>impatto su rete e </a:t>
            </a:r>
            <a:r>
              <a:rPr lang="it-IT">
                <a:latin typeface="Calibri"/>
                <a:cs typeface="Calibri"/>
              </a:rPr>
              <a:t>infrastruttura.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/>
                <a:cs typeface="Calibri"/>
              </a:rPr>
              <a:t>M</a:t>
            </a:r>
            <a:r>
              <a:rPr lang="it-IT">
                <a:latin typeface="Calibri"/>
                <a:cs typeface="Calibri"/>
              </a:rPr>
              <a:t>igliorare </a:t>
            </a:r>
            <a:r>
              <a:rPr lang="it-IT" dirty="0">
                <a:latin typeface="Calibri"/>
                <a:cs typeface="Calibri"/>
              </a:rPr>
              <a:t>la gestione del sorgente prodotto ( CI</a:t>
            </a:r>
            <a:r>
              <a:rPr lang="it-IT">
                <a:latin typeface="Calibri"/>
                <a:cs typeface="Calibri"/>
              </a:rPr>
              <a:t>/CD, QA, …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latin typeface="Calibri"/>
                <a:cs typeface="Calibri"/>
              </a:rPr>
              <a:t>Maggiore flessibilità (ed omogeneità) nell’approccio alle sfide che verranno.</a:t>
            </a:r>
            <a:endParaRPr lang="it-IT" dirty="0">
              <a:latin typeface="Calibri"/>
              <a:cs typeface="Calibri"/>
            </a:endParaRPr>
          </a:p>
        </p:txBody>
      </p:sp>
      <p:pic>
        <p:nvPicPr>
          <p:cNvPr id="6" name="Immagine 5" descr="Immagine che contiene testo, schermata, diagramma, numero&#10;&#10;Descrizione generata automaticamente">
            <a:extLst>
              <a:ext uri="{FF2B5EF4-FFF2-40B4-BE49-F238E27FC236}">
                <a16:creationId xmlns:a16="http://schemas.microsoft.com/office/drawing/2014/main" id="{18266CF7-D7FB-AE0E-4F49-DB76E2DC1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583" y="1277872"/>
            <a:ext cx="7913075" cy="431039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C44C8E0-CD1C-E929-5EED-506CDC0D82A0}"/>
              </a:ext>
            </a:extLst>
          </p:cNvPr>
          <p:cNvSpPr txBox="1"/>
          <p:nvPr/>
        </p:nvSpPr>
        <p:spPr>
          <a:xfrm>
            <a:off x="6095843" y="907991"/>
            <a:ext cx="400684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dirty="0" err="1">
                <a:latin typeface="Calibri"/>
                <a:cs typeface="Calibri"/>
              </a:rPr>
              <a:t>Epic</a:t>
            </a:r>
            <a:r>
              <a:rPr lang="it-IT" dirty="0">
                <a:latin typeface="Calibri"/>
                <a:cs typeface="Calibri"/>
              </a:rPr>
              <a:t>: Architettura ETL </a:t>
            </a:r>
            <a:endParaRPr lang="it-IT" dirty="0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5065871C-189F-BB18-C441-FC4A6C86FA21}"/>
              </a:ext>
            </a:extLst>
          </p:cNvPr>
          <p:cNvCxnSpPr/>
          <p:nvPr/>
        </p:nvCxnSpPr>
        <p:spPr>
          <a:xfrm flipH="1">
            <a:off x="5154000" y="1133720"/>
            <a:ext cx="849923" cy="7815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782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>
            <a:extLst>
              <a:ext uri="{FF2B5EF4-FFF2-40B4-BE49-F238E27FC236}">
                <a16:creationId xmlns:a16="http://schemas.microsoft.com/office/drawing/2014/main" id="{163BED94-158F-7DA3-8130-8E21AC246C58}"/>
              </a:ext>
            </a:extLst>
          </p:cNvPr>
          <p:cNvSpPr txBox="1">
            <a:spLocks/>
          </p:cNvSpPr>
          <p:nvPr/>
        </p:nvSpPr>
        <p:spPr>
          <a:xfrm>
            <a:off x="10108193" y="6170123"/>
            <a:ext cx="2083694" cy="5830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" sz="1200" err="1">
                <a:solidFill>
                  <a:schemeClr val="tx1"/>
                </a:solidFill>
              </a:rPr>
              <a:t>C.Galli</a:t>
            </a:r>
            <a:r>
              <a:rPr lang="en" sz="1200" dirty="0">
                <a:solidFill>
                  <a:schemeClr val="tx1"/>
                </a:solidFill>
              </a:rPr>
              <a:t> e </a:t>
            </a:r>
            <a:r>
              <a:rPr lang="en" sz="1200" err="1">
                <a:solidFill>
                  <a:schemeClr val="tx1"/>
                </a:solidFill>
              </a:rPr>
              <a:t>T.Angelini</a:t>
            </a:r>
            <a:r>
              <a:rPr lang="en" sz="1200" dirty="0">
                <a:solidFill>
                  <a:schemeClr val="tx1"/>
                </a:solidFill>
              </a:rPr>
              <a:t> </a:t>
            </a:r>
            <a:endParaRPr lang="en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sz="1200" dirty="0">
                <a:solidFill>
                  <a:schemeClr val="tx1"/>
                </a:solidFill>
              </a:rPr>
              <a:t>Plenaria Tirrenia-Pisa 2024</a:t>
            </a:r>
            <a:endParaRPr lang="it-IT" sz="1100" dirty="0">
              <a:solidFill>
                <a:schemeClr val="tx1"/>
              </a:solidFill>
            </a:endParaRPr>
          </a:p>
        </p:txBody>
      </p:sp>
      <p:grpSp>
        <p:nvGrpSpPr>
          <p:cNvPr id="10" name="Group 30">
            <a:extLst>
              <a:ext uri="{FF2B5EF4-FFF2-40B4-BE49-F238E27FC236}">
                <a16:creationId xmlns:a16="http://schemas.microsoft.com/office/drawing/2014/main" id="{A70844DC-B95E-F415-C952-68068C424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5ADAFD95-193B-C24B-B98A-3847B686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2">
              <a:extLst>
                <a:ext uri="{FF2B5EF4-FFF2-40B4-BE49-F238E27FC236}">
                  <a16:creationId xmlns:a16="http://schemas.microsoft.com/office/drawing/2014/main" id="{D5000BCB-59D7-BFC1-8910-BC9FB88B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3">
              <a:extLst>
                <a:ext uri="{FF2B5EF4-FFF2-40B4-BE49-F238E27FC236}">
                  <a16:creationId xmlns:a16="http://schemas.microsoft.com/office/drawing/2014/main" id="{391AB008-805D-402F-32F3-733E2D3E1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4">
              <a:extLst>
                <a:ext uri="{FF2B5EF4-FFF2-40B4-BE49-F238E27FC236}">
                  <a16:creationId xmlns:a16="http://schemas.microsoft.com/office/drawing/2014/main" id="{65CED372-594A-4980-DEEB-AC2B33EAA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5">
              <a:extLst>
                <a:ext uri="{FF2B5EF4-FFF2-40B4-BE49-F238E27FC236}">
                  <a16:creationId xmlns:a16="http://schemas.microsoft.com/office/drawing/2014/main" id="{EF17332F-8292-7297-48AF-0C14CB654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nip Diagonal Corner Rectangle 6">
            <a:extLst>
              <a:ext uri="{FF2B5EF4-FFF2-40B4-BE49-F238E27FC236}">
                <a16:creationId xmlns:a16="http://schemas.microsoft.com/office/drawing/2014/main" id="{7FA83056-ED80-B603-ADCF-F26F4462F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Snip Single Corner Rectangle 17">
            <a:extLst>
              <a:ext uri="{FF2B5EF4-FFF2-40B4-BE49-F238E27FC236}">
                <a16:creationId xmlns:a16="http://schemas.microsoft.com/office/drawing/2014/main" id="{2A386A11-F5C4-9658-2E0E-E1307BC2C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Shape 75">
            <a:extLst>
              <a:ext uri="{FF2B5EF4-FFF2-40B4-BE49-F238E27FC236}">
                <a16:creationId xmlns:a16="http://schemas.microsoft.com/office/drawing/2014/main" id="{BE740842-EAD4-8BBB-55EA-07BA09FB6717}"/>
              </a:ext>
            </a:extLst>
          </p:cNvPr>
          <p:cNvSpPr txBox="1">
            <a:spLocks/>
          </p:cNvSpPr>
          <p:nvPr/>
        </p:nvSpPr>
        <p:spPr>
          <a:xfrm>
            <a:off x="9403814" y="5884373"/>
            <a:ext cx="2792777" cy="9875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C.Galli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 e </a:t>
            </a: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T.Angelini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 </a:t>
            </a:r>
            <a:endParaRPr lang="it-IT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Direzione Sistemi informativi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Plenaria Tirrenia-Pisa 2024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90678BFA-9621-FF8B-557E-E592CCA348C6}"/>
              </a:ext>
            </a:extLst>
          </p:cNvPr>
          <p:cNvSpPr txBox="1">
            <a:spLocks/>
          </p:cNvSpPr>
          <p:nvPr/>
        </p:nvSpPr>
        <p:spPr>
          <a:xfrm>
            <a:off x="1729620" y="2427513"/>
            <a:ext cx="8735559" cy="107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>
                <a:solidFill>
                  <a:schemeClr val="tx2"/>
                </a:solidFill>
              </a:rPr>
              <a:t>REVISIONE ETL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963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30">
            <a:extLst>
              <a:ext uri="{FF2B5EF4-FFF2-40B4-BE49-F238E27FC236}">
                <a16:creationId xmlns:a16="http://schemas.microsoft.com/office/drawing/2014/main" id="{404A8B9D-7483-2F5C-07DC-3865C72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9" name="Straight Connector 31">
              <a:extLst>
                <a:ext uri="{FF2B5EF4-FFF2-40B4-BE49-F238E27FC236}">
                  <a16:creationId xmlns:a16="http://schemas.microsoft.com/office/drawing/2014/main" id="{8A25472F-C718-395F-65DD-A4322B3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2">
              <a:extLst>
                <a:ext uri="{FF2B5EF4-FFF2-40B4-BE49-F238E27FC236}">
                  <a16:creationId xmlns:a16="http://schemas.microsoft.com/office/drawing/2014/main" id="{EAB927D9-4F3D-35DD-488E-C4B11E620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3">
              <a:extLst>
                <a:ext uri="{FF2B5EF4-FFF2-40B4-BE49-F238E27FC236}">
                  <a16:creationId xmlns:a16="http://schemas.microsoft.com/office/drawing/2014/main" id="{09018BB2-D4BC-BDDF-6377-275E3B94B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4">
              <a:extLst>
                <a:ext uri="{FF2B5EF4-FFF2-40B4-BE49-F238E27FC236}">
                  <a16:creationId xmlns:a16="http://schemas.microsoft.com/office/drawing/2014/main" id="{E6E53A94-A6AC-C7A1-DBBE-8DF7F236C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5">
              <a:extLst>
                <a:ext uri="{FF2B5EF4-FFF2-40B4-BE49-F238E27FC236}">
                  <a16:creationId xmlns:a16="http://schemas.microsoft.com/office/drawing/2014/main" id="{FEE61E67-DDB2-2D52-5586-E5163D8BC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nip Diagonal Corner Rectangle 6">
            <a:extLst>
              <a:ext uri="{FF2B5EF4-FFF2-40B4-BE49-F238E27FC236}">
                <a16:creationId xmlns:a16="http://schemas.microsoft.com/office/drawing/2014/main" id="{0BDAD14D-2318-947C-5F92-77CD0C7C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8" name="Snip Single Corner Rectangle 17">
            <a:extLst>
              <a:ext uri="{FF2B5EF4-FFF2-40B4-BE49-F238E27FC236}">
                <a16:creationId xmlns:a16="http://schemas.microsoft.com/office/drawing/2014/main" id="{F468A9BA-ACDD-273E-C7C3-47C6EB1C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Shape 75">
            <a:extLst>
              <a:ext uri="{FF2B5EF4-FFF2-40B4-BE49-F238E27FC236}">
                <a16:creationId xmlns:a16="http://schemas.microsoft.com/office/drawing/2014/main" id="{B7184AED-93EF-EB5B-862B-62D14177D18A}"/>
              </a:ext>
            </a:extLst>
          </p:cNvPr>
          <p:cNvSpPr txBox="1">
            <a:spLocks/>
          </p:cNvSpPr>
          <p:nvPr/>
        </p:nvSpPr>
        <p:spPr>
          <a:xfrm>
            <a:off x="9403814" y="5884373"/>
            <a:ext cx="2792777" cy="9875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C.Galli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 e </a:t>
            </a: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T.Angelini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 </a:t>
            </a:r>
            <a:endParaRPr lang="it-IT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Direzione Sistemi informativi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Plenaria Tirrenia-Pisa 2024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Segnaposto testo 39">
            <a:extLst>
              <a:ext uri="{FF2B5EF4-FFF2-40B4-BE49-F238E27FC236}">
                <a16:creationId xmlns:a16="http://schemas.microsoft.com/office/drawing/2014/main" id="{D4CCEE4A-B49F-EC99-C496-FEEC1D6EE9A8}"/>
              </a:ext>
            </a:extLst>
          </p:cNvPr>
          <p:cNvSpPr>
            <a:spLocks noGrp="1"/>
          </p:cNvSpPr>
          <p:nvPr/>
        </p:nvSpPr>
        <p:spPr>
          <a:xfrm>
            <a:off x="827088" y="2352676"/>
            <a:ext cx="8570685" cy="3832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</a:rPr>
              <a:t>Processo notturno che aggiorna i dati rappresentati nei report.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Titolo 41">
            <a:extLst>
              <a:ext uri="{FF2B5EF4-FFF2-40B4-BE49-F238E27FC236}">
                <a16:creationId xmlns:a16="http://schemas.microsoft.com/office/drawing/2014/main" id="{6A519856-2984-0181-343D-939791E630CD}"/>
              </a:ext>
            </a:extLst>
          </p:cNvPr>
          <p:cNvSpPr>
            <a:spLocks noGrp="1"/>
          </p:cNvSpPr>
          <p:nvPr/>
        </p:nvSpPr>
        <p:spPr>
          <a:xfrm>
            <a:off x="827086" y="395665"/>
            <a:ext cx="8570686" cy="98741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rgbClr val="146194"/>
                </a:solidFill>
              </a:rPr>
              <a:t>RIPASSO ETL</a:t>
            </a:r>
          </a:p>
        </p:txBody>
      </p:sp>
      <p:pic>
        <p:nvPicPr>
          <p:cNvPr id="2" name="Immagine 1" descr="Immagine che contiene testo, calligrafia, linea, Carattere&#10;&#10;Descrizione generata automaticamente">
            <a:extLst>
              <a:ext uri="{FF2B5EF4-FFF2-40B4-BE49-F238E27FC236}">
                <a16:creationId xmlns:a16="http://schemas.microsoft.com/office/drawing/2014/main" id="{A3884216-8184-0BDB-513E-EF3E5BE0B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23" y="2958965"/>
            <a:ext cx="4691143" cy="322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66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30">
            <a:extLst>
              <a:ext uri="{FF2B5EF4-FFF2-40B4-BE49-F238E27FC236}">
                <a16:creationId xmlns:a16="http://schemas.microsoft.com/office/drawing/2014/main" id="{404A8B9D-7483-2F5C-07DC-3865C72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9" name="Straight Connector 31">
              <a:extLst>
                <a:ext uri="{FF2B5EF4-FFF2-40B4-BE49-F238E27FC236}">
                  <a16:creationId xmlns:a16="http://schemas.microsoft.com/office/drawing/2014/main" id="{8A25472F-C718-395F-65DD-A4322B3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2">
              <a:extLst>
                <a:ext uri="{FF2B5EF4-FFF2-40B4-BE49-F238E27FC236}">
                  <a16:creationId xmlns:a16="http://schemas.microsoft.com/office/drawing/2014/main" id="{EAB927D9-4F3D-35DD-488E-C4B11E620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3">
              <a:extLst>
                <a:ext uri="{FF2B5EF4-FFF2-40B4-BE49-F238E27FC236}">
                  <a16:creationId xmlns:a16="http://schemas.microsoft.com/office/drawing/2014/main" id="{09018BB2-D4BC-BDDF-6377-275E3B94B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4">
              <a:extLst>
                <a:ext uri="{FF2B5EF4-FFF2-40B4-BE49-F238E27FC236}">
                  <a16:creationId xmlns:a16="http://schemas.microsoft.com/office/drawing/2014/main" id="{E6E53A94-A6AC-C7A1-DBBE-8DF7F236C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5">
              <a:extLst>
                <a:ext uri="{FF2B5EF4-FFF2-40B4-BE49-F238E27FC236}">
                  <a16:creationId xmlns:a16="http://schemas.microsoft.com/office/drawing/2014/main" id="{FEE61E67-DDB2-2D52-5586-E5163D8BC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nip Diagonal Corner Rectangle 6">
            <a:extLst>
              <a:ext uri="{FF2B5EF4-FFF2-40B4-BE49-F238E27FC236}">
                <a16:creationId xmlns:a16="http://schemas.microsoft.com/office/drawing/2014/main" id="{0BDAD14D-2318-947C-5F92-77CD0C7C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8" name="Snip Single Corner Rectangle 17">
            <a:extLst>
              <a:ext uri="{FF2B5EF4-FFF2-40B4-BE49-F238E27FC236}">
                <a16:creationId xmlns:a16="http://schemas.microsoft.com/office/drawing/2014/main" id="{F468A9BA-ACDD-273E-C7C3-47C6EB1C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Shape 75">
            <a:extLst>
              <a:ext uri="{FF2B5EF4-FFF2-40B4-BE49-F238E27FC236}">
                <a16:creationId xmlns:a16="http://schemas.microsoft.com/office/drawing/2014/main" id="{B7184AED-93EF-EB5B-862B-62D14177D18A}"/>
              </a:ext>
            </a:extLst>
          </p:cNvPr>
          <p:cNvSpPr txBox="1">
            <a:spLocks/>
          </p:cNvSpPr>
          <p:nvPr/>
        </p:nvSpPr>
        <p:spPr>
          <a:xfrm>
            <a:off x="9403814" y="5884373"/>
            <a:ext cx="2792777" cy="9875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C.Galli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 e </a:t>
            </a: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T.Angelini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 </a:t>
            </a:r>
            <a:endParaRPr lang="it-IT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Direzione Sistemi informativi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Plenaria Tirrenia-Pisa 2024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Segnaposto testo 39">
            <a:extLst>
              <a:ext uri="{FF2B5EF4-FFF2-40B4-BE49-F238E27FC236}">
                <a16:creationId xmlns:a16="http://schemas.microsoft.com/office/drawing/2014/main" id="{D4CCEE4A-B49F-EC99-C496-FEEC1D6EE9A8}"/>
              </a:ext>
            </a:extLst>
          </p:cNvPr>
          <p:cNvSpPr>
            <a:spLocks noGrp="1"/>
          </p:cNvSpPr>
          <p:nvPr/>
        </p:nvSpPr>
        <p:spPr>
          <a:xfrm>
            <a:off x="1383469" y="1908722"/>
            <a:ext cx="8570685" cy="447006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</a:rPr>
              <a:t>Limitazioni:</a:t>
            </a:r>
          </a:p>
          <a:p>
            <a:pPr marL="342900" indent="-34290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sz="2100" dirty="0">
                <a:solidFill>
                  <a:schemeClr val="tx1"/>
                </a:solidFill>
              </a:rPr>
              <a:t>Tempi di esecuzione lenti</a:t>
            </a:r>
            <a:endParaRPr lang="it-IT" sz="20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sz="2000" dirty="0">
                <a:solidFill>
                  <a:schemeClr val="tx1"/>
                </a:solidFill>
              </a:rPr>
              <a:t>Messa in produzione lunga e complicata</a:t>
            </a:r>
            <a:r>
              <a:rPr lang="it-IT" sz="2100" dirty="0">
                <a:solidFill>
                  <a:schemeClr val="tx1"/>
                </a:solidFill>
              </a:rPr>
              <a:t>.</a:t>
            </a:r>
            <a:endParaRPr lang="it-IT" sz="2000" dirty="0">
              <a:solidFill>
                <a:schemeClr val="tx1"/>
              </a:solidFill>
            </a:endParaRPr>
          </a:p>
          <a:p>
            <a:pPr marL="57150">
              <a:buClr>
                <a:srgbClr val="000000"/>
              </a:buClr>
            </a:pPr>
            <a:endParaRPr lang="it-IT" sz="2000" b="1" dirty="0">
              <a:solidFill>
                <a:schemeClr val="tx1"/>
              </a:solidFill>
            </a:endParaRPr>
          </a:p>
          <a:p>
            <a:pPr marL="57150"/>
            <a:r>
              <a:rPr lang="it-IT" sz="2000" b="1" dirty="0">
                <a:solidFill>
                  <a:schemeClr val="tx1"/>
                </a:solidFill>
              </a:rPr>
              <a:t>Obiettivi</a:t>
            </a:r>
            <a:r>
              <a:rPr lang="it-IT" sz="2000" dirty="0">
                <a:solidFill>
                  <a:schemeClr val="tx1"/>
                </a:solidFill>
              </a:rPr>
              <a:t>:</a:t>
            </a:r>
            <a:endParaRPr lang="it-IT">
              <a:solidFill>
                <a:schemeClr val="tx1"/>
              </a:solidFill>
            </a:endParaRPr>
          </a:p>
          <a:p>
            <a:pPr marL="400050" indent="-34290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sz="2000" dirty="0">
                <a:solidFill>
                  <a:schemeClr val="tx1"/>
                </a:solidFill>
              </a:rPr>
              <a:t>Velocità di esecuzione</a:t>
            </a:r>
            <a:endParaRPr lang="it-IT" dirty="0">
              <a:solidFill>
                <a:schemeClr val="tx1"/>
              </a:solidFill>
            </a:endParaRPr>
          </a:p>
          <a:p>
            <a:pPr marL="400050" indent="-34290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sz="2000" dirty="0">
                <a:solidFill>
                  <a:schemeClr val="tx1"/>
                </a:solidFill>
              </a:rPr>
              <a:t>Rapidità nella messa in produzione.</a:t>
            </a:r>
          </a:p>
          <a:p>
            <a:pPr marL="57150">
              <a:buClr>
                <a:srgbClr val="000000"/>
              </a:buClr>
            </a:pPr>
            <a:endParaRPr lang="it-IT" sz="2000" b="1" dirty="0">
              <a:solidFill>
                <a:schemeClr val="tx1"/>
              </a:solidFill>
            </a:endParaRPr>
          </a:p>
          <a:p>
            <a:pPr marL="57150"/>
            <a:r>
              <a:rPr lang="it-IT" sz="2000" b="1" dirty="0">
                <a:solidFill>
                  <a:schemeClr val="tx1"/>
                </a:solidFill>
              </a:rPr>
              <a:t>Conclusione:</a:t>
            </a:r>
            <a:endParaRPr lang="it-IT" dirty="0">
              <a:solidFill>
                <a:schemeClr val="tx1"/>
              </a:solidFill>
            </a:endParaRPr>
          </a:p>
          <a:p>
            <a:pPr marL="57150"/>
            <a:r>
              <a:rPr lang="it-IT" sz="2000" dirty="0">
                <a:solidFill>
                  <a:schemeClr val="tx1"/>
                </a:solidFill>
              </a:rPr>
              <a:t>Svincolarsi quanto più possibile dal tool JETL.</a:t>
            </a:r>
          </a:p>
          <a:p>
            <a:pPr marL="57150">
              <a:buClr>
                <a:srgbClr val="000000"/>
              </a:buClr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1" name="Titolo 41">
            <a:extLst>
              <a:ext uri="{FF2B5EF4-FFF2-40B4-BE49-F238E27FC236}">
                <a16:creationId xmlns:a16="http://schemas.microsoft.com/office/drawing/2014/main" id="{6A519856-2984-0181-343D-939791E630CD}"/>
              </a:ext>
            </a:extLst>
          </p:cNvPr>
          <p:cNvSpPr>
            <a:spLocks noGrp="1"/>
          </p:cNvSpPr>
          <p:nvPr/>
        </p:nvSpPr>
        <p:spPr>
          <a:xfrm>
            <a:off x="1806800" y="431951"/>
            <a:ext cx="8570686" cy="98741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>
                <a:solidFill>
                  <a:srgbClr val="146194"/>
                </a:solidFill>
              </a:rPr>
              <a:t>SITUAZIONE INIZIALE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222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30">
            <a:extLst>
              <a:ext uri="{FF2B5EF4-FFF2-40B4-BE49-F238E27FC236}">
                <a16:creationId xmlns:a16="http://schemas.microsoft.com/office/drawing/2014/main" id="{404A8B9D-7483-2F5C-07DC-3865C72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9" name="Straight Connector 31">
              <a:extLst>
                <a:ext uri="{FF2B5EF4-FFF2-40B4-BE49-F238E27FC236}">
                  <a16:creationId xmlns:a16="http://schemas.microsoft.com/office/drawing/2014/main" id="{8A25472F-C718-395F-65DD-A4322B3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2">
              <a:extLst>
                <a:ext uri="{FF2B5EF4-FFF2-40B4-BE49-F238E27FC236}">
                  <a16:creationId xmlns:a16="http://schemas.microsoft.com/office/drawing/2014/main" id="{EAB927D9-4F3D-35DD-488E-C4B11E620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3">
              <a:extLst>
                <a:ext uri="{FF2B5EF4-FFF2-40B4-BE49-F238E27FC236}">
                  <a16:creationId xmlns:a16="http://schemas.microsoft.com/office/drawing/2014/main" id="{09018BB2-D4BC-BDDF-6377-275E3B94B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4">
              <a:extLst>
                <a:ext uri="{FF2B5EF4-FFF2-40B4-BE49-F238E27FC236}">
                  <a16:creationId xmlns:a16="http://schemas.microsoft.com/office/drawing/2014/main" id="{E6E53A94-A6AC-C7A1-DBBE-8DF7F236C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5">
              <a:extLst>
                <a:ext uri="{FF2B5EF4-FFF2-40B4-BE49-F238E27FC236}">
                  <a16:creationId xmlns:a16="http://schemas.microsoft.com/office/drawing/2014/main" id="{FEE61E67-DDB2-2D52-5586-E5163D8BC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nip Diagonal Corner Rectangle 6">
            <a:extLst>
              <a:ext uri="{FF2B5EF4-FFF2-40B4-BE49-F238E27FC236}">
                <a16:creationId xmlns:a16="http://schemas.microsoft.com/office/drawing/2014/main" id="{0BDAD14D-2318-947C-5F92-77CD0C7C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8" name="Snip Single Corner Rectangle 17">
            <a:extLst>
              <a:ext uri="{FF2B5EF4-FFF2-40B4-BE49-F238E27FC236}">
                <a16:creationId xmlns:a16="http://schemas.microsoft.com/office/drawing/2014/main" id="{F468A9BA-ACDD-273E-C7C3-47C6EB1C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Shape 75">
            <a:extLst>
              <a:ext uri="{FF2B5EF4-FFF2-40B4-BE49-F238E27FC236}">
                <a16:creationId xmlns:a16="http://schemas.microsoft.com/office/drawing/2014/main" id="{B7184AED-93EF-EB5B-862B-62D14177D18A}"/>
              </a:ext>
            </a:extLst>
          </p:cNvPr>
          <p:cNvSpPr txBox="1">
            <a:spLocks/>
          </p:cNvSpPr>
          <p:nvPr/>
        </p:nvSpPr>
        <p:spPr>
          <a:xfrm>
            <a:off x="9403814" y="5884373"/>
            <a:ext cx="2792777" cy="9875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C.Galli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 e </a:t>
            </a: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T.Angelini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 </a:t>
            </a:r>
            <a:endParaRPr lang="it-IT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Direzione Sistemi informativi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Plenaria Tirrenia-Pisa 2024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itolo 41">
            <a:extLst>
              <a:ext uri="{FF2B5EF4-FFF2-40B4-BE49-F238E27FC236}">
                <a16:creationId xmlns:a16="http://schemas.microsoft.com/office/drawing/2014/main" id="{6A519856-2984-0181-343D-939791E630CD}"/>
              </a:ext>
            </a:extLst>
          </p:cNvPr>
          <p:cNvSpPr>
            <a:spLocks noGrp="1"/>
          </p:cNvSpPr>
          <p:nvPr/>
        </p:nvSpPr>
        <p:spPr>
          <a:xfrm flipH="1">
            <a:off x="9547674" y="458123"/>
            <a:ext cx="1147936" cy="86249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err="1">
                <a:solidFill>
                  <a:srgbClr val="146194"/>
                </a:solidFill>
              </a:rPr>
              <a:t>Jetl</a:t>
            </a:r>
          </a:p>
        </p:txBody>
      </p:sp>
      <p:pic>
        <p:nvPicPr>
          <p:cNvPr id="3" name="Immagine 2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E8D41C0B-2FB6-B805-1C27-AD8352B29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" y="-2498"/>
            <a:ext cx="8681007" cy="687548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00B85F-2B1D-26F9-A45B-55CC2630714A}"/>
              </a:ext>
            </a:extLst>
          </p:cNvPr>
          <p:cNvSpPr txBox="1"/>
          <p:nvPr/>
        </p:nvSpPr>
        <p:spPr>
          <a:xfrm>
            <a:off x="8830838" y="1711551"/>
            <a:ext cx="327215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Strumento grafico rilasciato da </a:t>
            </a:r>
            <a:r>
              <a:rPr lang="it-IT" dirty="0" err="1"/>
              <a:t>Tibco</a:t>
            </a:r>
            <a:r>
              <a:rPr lang="it-IT" dirty="0"/>
              <a:t> per la gestione dei processi di ETL.</a:t>
            </a:r>
          </a:p>
        </p:txBody>
      </p:sp>
    </p:spTree>
    <p:extLst>
      <p:ext uri="{BB962C8B-B14F-4D97-AF65-F5344CB8AC3E}">
        <p14:creationId xmlns:p14="http://schemas.microsoft.com/office/powerpoint/2010/main" val="339393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Shape 75">
            <a:extLst>
              <a:ext uri="{FF2B5EF4-FFF2-40B4-BE49-F238E27FC236}">
                <a16:creationId xmlns:a16="http://schemas.microsoft.com/office/drawing/2014/main" id="{D8574BD4-082A-1CFA-42A9-147E8BEB5D5D}"/>
              </a:ext>
            </a:extLst>
          </p:cNvPr>
          <p:cNvSpPr txBox="1">
            <a:spLocks/>
          </p:cNvSpPr>
          <p:nvPr/>
        </p:nvSpPr>
        <p:spPr>
          <a:xfrm>
            <a:off x="9403814" y="5884373"/>
            <a:ext cx="2792777" cy="9875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C.Galli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 e </a:t>
            </a:r>
            <a:r>
              <a:rPr lang="it-IT" sz="1200" dirty="0" err="1">
                <a:solidFill>
                  <a:schemeClr val="bg1">
                    <a:lumMod val="85000"/>
                  </a:schemeClr>
                </a:solidFill>
              </a:rPr>
              <a:t>T.Angelini</a:t>
            </a: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 </a:t>
            </a:r>
            <a:endParaRPr lang="it-IT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Direzione Sistemi informativi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it-IT" sz="1200" dirty="0">
                <a:solidFill>
                  <a:schemeClr val="bg1">
                    <a:lumMod val="85000"/>
                  </a:schemeClr>
                </a:solidFill>
              </a:rPr>
              <a:t>Plenaria Tirrenia-Pisa 2024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" name="Titolo 1">
            <a:extLst>
              <a:ext uri="{FF2B5EF4-FFF2-40B4-BE49-F238E27FC236}">
                <a16:creationId xmlns:a16="http://schemas.microsoft.com/office/drawing/2014/main" id="{A92466A2-96CC-73A7-A5BF-475B73A7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59" y="323538"/>
            <a:ext cx="4469567" cy="113425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146194"/>
                </a:solidFill>
              </a:rPr>
              <a:t>CREAZIONE TABELLA</a:t>
            </a:r>
            <a:endParaRPr lang="it-IT" dirty="0"/>
          </a:p>
        </p:txBody>
      </p:sp>
      <p:sp>
        <p:nvSpPr>
          <p:cNvPr id="48" name="Segnaposto testo 2">
            <a:extLst>
              <a:ext uri="{FF2B5EF4-FFF2-40B4-BE49-F238E27FC236}">
                <a16:creationId xmlns:a16="http://schemas.microsoft.com/office/drawing/2014/main" id="{0DADFCEF-6F44-BD46-6A98-25918801B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4160" y="1984947"/>
            <a:ext cx="5031697" cy="4402251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</a:pPr>
            <a:r>
              <a:rPr lang="it-IT" b="1" dirty="0">
                <a:solidFill>
                  <a:schemeClr val="tx1"/>
                </a:solidFill>
              </a:rPr>
              <a:t>Limitazioni</a:t>
            </a:r>
            <a:r>
              <a:rPr lang="it-IT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Doppia connessione</a:t>
            </a:r>
          </a:p>
          <a:p>
            <a:pPr marL="285750" indent="-28575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Invio dati tramite rete (riga per riga)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Schema rigido.</a:t>
            </a:r>
            <a:endParaRPr lang="en-US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b="1" dirty="0">
                <a:solidFill>
                  <a:schemeClr val="tx1"/>
                </a:solidFill>
              </a:rPr>
              <a:t>Conseguenze:</a:t>
            </a:r>
          </a:p>
          <a:p>
            <a:pPr marL="342900" indent="-342900">
              <a:buClr>
                <a:srgbClr val="000000"/>
              </a:buClr>
              <a:buFont typeface="Wingdings,Sans-Serif" panose="05040102010807070707" pitchFamily="18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Rete sovraffollata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Invio dei dati molto lento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lr>
                <a:srgbClr val="000000"/>
              </a:buClr>
              <a:buFont typeface="Wingdings" panose="05040102010807070707" pitchFamily="18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Errori di formato che compromettono il flusso ETL.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</a:pP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Segnaposto contenuto 13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5C386D99-225C-AB75-A133-AC8D67143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6" y="1983570"/>
            <a:ext cx="5693137" cy="1226536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57194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04A62E2A90840B9F48530EC2ECE38" ma:contentTypeVersion="16" ma:contentTypeDescription="Create a new document." ma:contentTypeScope="" ma:versionID="f27a0e7a430314841dab59401123373c">
  <xsd:schema xmlns:xsd="http://www.w3.org/2001/XMLSchema" xmlns:xs="http://www.w3.org/2001/XMLSchema" xmlns:p="http://schemas.microsoft.com/office/2006/metadata/properties" xmlns:ns3="5897f04d-fce5-4f1d-8fa7-5f56e551cc0f" xmlns:ns4="9ac6c393-b4d0-4ad8-ad51-ca3a334e17f6" targetNamespace="http://schemas.microsoft.com/office/2006/metadata/properties" ma:root="true" ma:fieldsID="1ca29ba00ba264481af3cad5b5586911" ns3:_="" ns4:_="">
    <xsd:import namespace="5897f04d-fce5-4f1d-8fa7-5f56e551cc0f"/>
    <xsd:import namespace="9ac6c393-b4d0-4ad8-ad51-ca3a334e17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7f04d-fce5-4f1d-8fa7-5f56e551c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6c393-b4d0-4ad8-ad51-ca3a334e17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897f04d-fce5-4f1d-8fa7-5f56e551cc0f" xsi:nil="true"/>
  </documentManagement>
</p:properties>
</file>

<file path=customXml/itemProps1.xml><?xml version="1.0" encoding="utf-8"?>
<ds:datastoreItem xmlns:ds="http://schemas.openxmlformats.org/officeDocument/2006/customXml" ds:itemID="{B123164E-5324-4066-878B-659E636D974F}">
  <ds:schemaRefs>
    <ds:schemaRef ds:uri="5897f04d-fce5-4f1d-8fa7-5f56e551cc0f"/>
    <ds:schemaRef ds:uri="9ac6c393-b4d0-4ad8-ad51-ca3a334e17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FB4500-E77C-41E1-A07B-989649B740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B425C5-EEB3-46A2-9D4D-AAFDD19DF3C1}">
  <ds:schemaRefs>
    <ds:schemaRef ds:uri="5897f04d-fce5-4f1d-8fa7-5f56e551cc0f"/>
    <ds:schemaRef ds:uri="9ac6c393-b4d0-4ad8-ad51-ca3a334e17f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</TotalTime>
  <Words>1382</Words>
  <Application>Microsoft Office PowerPoint</Application>
  <PresentationFormat>Widescreen</PresentationFormat>
  <Paragraphs>234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3" baseType="lpstr">
      <vt:lpstr>-apple-system</vt:lpstr>
      <vt:lpstr>Arial</vt:lpstr>
      <vt:lpstr>Arial,Sans-Serif</vt:lpstr>
      <vt:lpstr>Book Antiqua</vt:lpstr>
      <vt:lpstr>Calibri</vt:lpstr>
      <vt:lpstr>Century Gothic</vt:lpstr>
      <vt:lpstr>Courier New</vt:lpstr>
      <vt:lpstr>Wingdings</vt:lpstr>
      <vt:lpstr>Wingdings 3</vt:lpstr>
      <vt:lpstr>Wingdings,Sans-Serif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CREAZIONE TABELLA</vt:lpstr>
      <vt:lpstr>CREAZIONE TABELLA (2)</vt:lpstr>
      <vt:lpstr>CREAZIONE TABELLE</vt:lpstr>
      <vt:lpstr>PARALLELISMO</vt:lpstr>
      <vt:lpstr>PARALLELISMO TRA CATENE</vt:lpstr>
      <vt:lpstr>STRUMENTI DI Utilità</vt:lpstr>
      <vt:lpstr>REVISIONE FASE DATAMART </vt:lpstr>
      <vt:lpstr>RELAZIONI TRA TABELLE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 Galli</dc:creator>
  <cp:lastModifiedBy>Claudio Galli</cp:lastModifiedBy>
  <cp:revision>2455</cp:revision>
  <cp:lastPrinted>2021-11-27T23:08:36Z</cp:lastPrinted>
  <dcterms:created xsi:type="dcterms:W3CDTF">2021-11-05T09:00:42Z</dcterms:created>
  <dcterms:modified xsi:type="dcterms:W3CDTF">2024-06-04T15:58:05Z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0x01010071804A62E2A90840B9F48530EC2ECE38</vt:lpwstr>
  </property>
</Properties>
</file>