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sldIdLst>
    <p:sldId id="434" r:id="rId2"/>
    <p:sldId id="465" r:id="rId3"/>
    <p:sldId id="483" r:id="rId4"/>
    <p:sldId id="466" r:id="rId5"/>
    <p:sldId id="493" r:id="rId6"/>
    <p:sldId id="494" r:id="rId7"/>
    <p:sldId id="489" r:id="rId8"/>
    <p:sldId id="481" r:id="rId9"/>
    <p:sldId id="482" r:id="rId10"/>
    <p:sldId id="467" r:id="rId11"/>
    <p:sldId id="461" r:id="rId12"/>
    <p:sldId id="463" r:id="rId13"/>
    <p:sldId id="464" r:id="rId14"/>
    <p:sldId id="468" r:id="rId15"/>
    <p:sldId id="459" r:id="rId16"/>
    <p:sldId id="472" r:id="rId17"/>
    <p:sldId id="473" r:id="rId18"/>
    <p:sldId id="495" r:id="rId19"/>
    <p:sldId id="496" r:id="rId20"/>
    <p:sldId id="497" r:id="rId21"/>
    <p:sldId id="474" r:id="rId22"/>
    <p:sldId id="471" r:id="rId23"/>
    <p:sldId id="475" r:id="rId24"/>
    <p:sldId id="476" r:id="rId25"/>
    <p:sldId id="500" r:id="rId26"/>
    <p:sldId id="498" r:id="rId27"/>
    <p:sldId id="484" r:id="rId28"/>
    <p:sldId id="477" r:id="rId29"/>
    <p:sldId id="485" r:id="rId30"/>
    <p:sldId id="486" r:id="rId31"/>
    <p:sldId id="488" r:id="rId32"/>
    <p:sldId id="501" r:id="rId33"/>
    <p:sldId id="470" r:id="rId34"/>
    <p:sldId id="492" r:id="rId35"/>
    <p:sldId id="256" r:id="rId36"/>
    <p:sldId id="257" r:id="rId37"/>
    <p:sldId id="283" r:id="rId38"/>
    <p:sldId id="469" r:id="rId39"/>
    <p:sldId id="284" r:id="rId40"/>
    <p:sldId id="285" r:id="rId41"/>
    <p:sldId id="479" r:id="rId4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7B9"/>
    <a:srgbClr val="162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78067"/>
  </p:normalViewPr>
  <p:slideViewPr>
    <p:cSldViewPr snapToGrid="0" snapToObjects="1">
      <p:cViewPr varScale="1">
        <p:scale>
          <a:sx n="82" d="100"/>
          <a:sy n="82" d="100"/>
        </p:scale>
        <p:origin x="496" y="168"/>
      </p:cViewPr>
      <p:guideLst/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8C54C-17B4-4746-BAB2-72E7D24EAB74}" type="datetimeFigureOut">
              <a:rPr lang="en-IT" smtClean="0"/>
              <a:t>04/06/24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572DD-FCFD-1E4D-ABEE-EF6ECA036F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947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European CERT community – </a:t>
            </a:r>
            <a:r>
              <a:rPr lang="en-GB" dirty="0" err="1"/>
              <a:t>condivisione</a:t>
            </a:r>
            <a:r>
              <a:rPr lang="en-GB" dirty="0"/>
              <a:t> di </a:t>
            </a:r>
            <a:r>
              <a:rPr lang="en-GB" dirty="0" err="1"/>
              <a:t>informazioni</a:t>
            </a:r>
            <a:r>
              <a:rPr lang="en-GB" dirty="0"/>
              <a:t>, </a:t>
            </a:r>
            <a:r>
              <a:rPr lang="en-GB" dirty="0" err="1"/>
              <a:t>contatti</a:t>
            </a:r>
            <a:r>
              <a:rPr lang="en-GB" dirty="0"/>
              <a:t>, </a:t>
            </a:r>
            <a:r>
              <a:rPr lang="en-GB" dirty="0" err="1"/>
              <a:t>risorse</a:t>
            </a: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572DD-FCFD-1E4D-ABEE-EF6ECA036FDE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6620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572DD-FCFD-1E4D-ABEE-EF6ECA036FDE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4931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572DD-FCFD-1E4D-ABEE-EF6ECA036FDE}" type="slidenum">
              <a:rPr lang="en-IT" smtClean="0"/>
              <a:t>20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2427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572DD-FCFD-1E4D-ABEE-EF6ECA036FDE}" type="slidenum">
              <a:rPr lang="en-IT" smtClean="0"/>
              <a:t>34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4114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572DD-FCFD-1E4D-ABEE-EF6ECA036FDE}" type="slidenum">
              <a:rPr lang="en-IT" smtClean="0"/>
              <a:t>41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6889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0517-8EE3-284F-86E5-F52B5C9BC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F3344-2A13-D64E-950E-5C6CE004A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2CE0A-723B-224A-8C91-D73D293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7EBE-4B6C-C04F-9B49-B04DDC2C483C}" type="datetime1">
              <a:rPr lang="it-IT" smtClean="0"/>
              <a:t>04/06/24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5B77F-1015-6E49-8AE7-7F6BE38A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24885-DC2E-C442-91FD-29969B3B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9578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D8AF-DFF1-E641-B475-9194E3C3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AF940-9DC1-A249-BF00-59EA71D4D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5282-91A5-0641-B035-4BBDB097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5C49-2E25-B144-BF06-C897A23E0A22}" type="datetime1">
              <a:rPr lang="it-IT" smtClean="0"/>
              <a:t>04/06/24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7680-A219-E44D-8101-93FA9E19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342D0-0F53-874D-A49D-CC45E549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3708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5FA6B-E50C-924D-B4E0-DC0069DCA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B683A-1CEF-0148-87E5-DB6184BF2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E20E-1769-754C-BC35-591D938A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4ACB-A1BA-5F49-BA64-B9DB934977A0}" type="datetime1">
              <a:rPr lang="it-IT" smtClean="0"/>
              <a:t>04/06/24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2241C-46ED-5943-A5FC-9E157549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1AF7C-E2AE-2740-BB37-104351E7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44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EAD2-8D51-CC46-B327-CB40A664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6" y="365126"/>
            <a:ext cx="8866908" cy="102942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1086-3204-D34E-91F6-4B8A28DD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919"/>
            <a:ext cx="10515600" cy="45500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5444D-7323-6C49-B940-6FA45D9B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18A-ECD1-9547-A92D-D9B57706173E}" type="datetime1">
              <a:rPr lang="it-IT" smtClean="0"/>
              <a:t>04/06/24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5B446-9A96-5644-84BB-6BCC3A4B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06F7-474B-AB48-944E-D8AACD65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  <p:sp>
        <p:nvSpPr>
          <p:cNvPr id="10" name="Rettangolo 4">
            <a:extLst>
              <a:ext uri="{FF2B5EF4-FFF2-40B4-BE49-F238E27FC236}">
                <a16:creationId xmlns:a16="http://schemas.microsoft.com/office/drawing/2014/main" id="{FDFCC4A5-B640-D941-9A8F-4D5AAEC07155}"/>
              </a:ext>
            </a:extLst>
          </p:cNvPr>
          <p:cNvSpPr/>
          <p:nvPr userDrawn="1"/>
        </p:nvSpPr>
        <p:spPr>
          <a:xfrm>
            <a:off x="838200" y="1301569"/>
            <a:ext cx="693717" cy="110148"/>
          </a:xfrm>
          <a:prstGeom prst="rect">
            <a:avLst/>
          </a:prstGeom>
          <a:solidFill>
            <a:srgbClr val="4297B8"/>
          </a:solidFill>
          <a:ln>
            <a:solidFill>
              <a:srgbClr val="162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5">
            <a:extLst>
              <a:ext uri="{FF2B5EF4-FFF2-40B4-BE49-F238E27FC236}">
                <a16:creationId xmlns:a16="http://schemas.microsoft.com/office/drawing/2014/main" id="{E433F9EB-ED0F-6541-891E-6B5D031ADA8A}"/>
              </a:ext>
            </a:extLst>
          </p:cNvPr>
          <p:cNvSpPr/>
          <p:nvPr userDrawn="1"/>
        </p:nvSpPr>
        <p:spPr>
          <a:xfrm>
            <a:off x="1662546" y="1303717"/>
            <a:ext cx="9691254" cy="110148"/>
          </a:xfrm>
          <a:prstGeom prst="rect">
            <a:avLst/>
          </a:prstGeom>
          <a:solidFill>
            <a:srgbClr val="162D4D"/>
          </a:solidFill>
          <a:ln>
            <a:solidFill>
              <a:srgbClr val="429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2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AC13-22A3-3247-9E8D-EBC46396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F42D-AB01-F041-86AA-824A61A45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ACFF3-DF8C-FB4B-8D11-E383285E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C70-5067-4F4C-AFA0-07C5722D4676}" type="datetime1">
              <a:rPr lang="it-IT" smtClean="0"/>
              <a:t>04/06/24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64A9A-45F4-224F-9393-4256C23A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01402-5EC4-A04D-AE06-07B1D4D7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5279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D32D-3509-7C4A-B330-B4979F3E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0" y="365125"/>
            <a:ext cx="887162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05AB-C989-E14F-A5AF-90FC3A5C7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EDFD-FD0D-BE44-BF52-FA2640A16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99C6-AEC7-0D41-9503-740FF775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4B79-E4EA-EA4C-8A75-6D931FA2509C}" type="datetime1">
              <a:rPr lang="it-IT" smtClean="0"/>
              <a:t>04/06/24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4C63F-C428-E04B-A5BD-52D6198D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2630A-0744-2240-BA8B-228E9278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3997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7580-002E-114A-8169-9B045B72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515" y="365125"/>
            <a:ext cx="894944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A87F0-E3FA-704D-92AE-B5D5F8116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FB7EC-883D-2D42-BF12-FF010200A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0E2D2-08B7-0849-A58C-5B668F132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24F01-AE68-2F45-92F5-2DAC4386C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33A9B6-53FD-EF4D-A67A-C2695945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76B1-BE8F-ED49-BD0A-B063216C8901}" type="datetime1">
              <a:rPr lang="it-IT" smtClean="0"/>
              <a:t>04/06/24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59139-C625-334A-94C4-949E1748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11D5-4AF2-7C44-A0B7-70872E0C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1410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3CC8-E7E1-9E45-AEA5-F8F6B599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0" y="365125"/>
            <a:ext cx="891053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ACBD7-BEFA-984A-9C9F-3751ED53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AEAA-AA55-B647-95AD-C480D0E780E9}" type="datetime1">
              <a:rPr lang="it-IT" smtClean="0"/>
              <a:t>04/06/24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21EF6-4DDE-6844-88D7-33E47F60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F89E5-0EB1-5C46-BB0B-E361B4F1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362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A3793-7C77-D64E-9167-0AC69412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723E-D102-7F43-A07F-85CBE7D33AD6}" type="datetime1">
              <a:rPr lang="it-IT" smtClean="0"/>
              <a:t>04/06/24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BFCE3-E6E6-E74F-971C-C4F0F5F4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55B41-BC3F-5744-8397-F7B0784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2405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2A7B-AB77-F44F-B973-77865F44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3393C-52DF-1C4D-8DF9-15EB7247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FB77B-1038-5941-81DD-75017F58C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6AA1A-0C81-194D-9E71-1EC3DFE6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A09D-B31C-2B41-A169-2E224BBFD94C}" type="datetime1">
              <a:rPr lang="it-IT" smtClean="0"/>
              <a:t>04/06/24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045AD-A833-6444-AE92-BFA94CC8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EED53-65FF-E94E-8179-C69F6A94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0708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00EA-AB30-2C4F-BD29-1ABB5F94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5FD29-9345-EC47-A07E-377475E05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B92CE-437B-6743-B6BC-021CB6659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2FC8F-F829-074F-BD74-B81680B1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18E-17CA-7840-8269-4DC8DD7BE472}" type="datetime1">
              <a:rPr lang="it-IT" smtClean="0"/>
              <a:t>04/06/24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16DA1-20A3-3F45-AC66-7DB950DD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B6EB0-D632-C342-A455-AB25332C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3743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6B500-F0B4-784A-B253-5765A5A4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79" y="365125"/>
            <a:ext cx="9003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85173-BA0D-D148-BB30-619D59FD1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E11E6-4B64-1246-885B-CA07907EA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21CD9-D414-2D40-8247-446E4DF2FE3E}" type="datetime1">
              <a:rPr lang="it-IT" smtClean="0"/>
              <a:t>04/06/24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F1331-1443-A44C-B2A4-50B0FC974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9CCD-92DC-4B42-A3ED-7C711B36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1492-CF40-414B-9698-F860F861B76E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F609C9-8535-FF46-94DD-56066B1B5E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034" cy="84115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0BFA67-6258-5249-A3DD-87E50AB63A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09221" y="136525"/>
            <a:ext cx="1289158" cy="8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dirty="0"/>
              <a:t>CCR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C389A-BCE3-C1F0-C69F-33B4F1A87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IT" sz="3000" dirty="0"/>
              <a:t>Riunione Plenaria DSI - Tirrenia</a:t>
            </a:r>
          </a:p>
          <a:p>
            <a:endParaRPr lang="en-IT" dirty="0"/>
          </a:p>
          <a:p>
            <a:endParaRPr lang="en-IT" dirty="0"/>
          </a:p>
          <a:p>
            <a:r>
              <a:rPr lang="en-IT" dirty="0"/>
              <a:t>Alessandro Brunengo</a:t>
            </a:r>
          </a:p>
        </p:txBody>
      </p:sp>
    </p:spTree>
    <p:extLst>
      <p:ext uri="{BB962C8B-B14F-4D97-AF65-F5344CB8AC3E}">
        <p14:creationId xmlns:p14="http://schemas.microsoft.com/office/powerpoint/2010/main" val="39182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1342189"/>
          </a:xfrm>
        </p:spPr>
        <p:txBody>
          <a:bodyPr>
            <a:normAutofit/>
          </a:bodyPr>
          <a:lstStyle/>
          <a:p>
            <a:r>
              <a:rPr lang="en-IT" sz="4000" dirty="0"/>
              <a:t>Cybersecurity: NUCS</a:t>
            </a:r>
          </a:p>
        </p:txBody>
      </p:sp>
    </p:spTree>
    <p:extLst>
      <p:ext uri="{BB962C8B-B14F-4D97-AF65-F5344CB8AC3E}">
        <p14:creationId xmlns:p14="http://schemas.microsoft.com/office/powerpoint/2010/main" val="130518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5F8D-779C-677F-6D12-BB02CFEF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SOC (Peco, Tirel)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F3600-5C1D-F0E5-FE33-BF154E1BE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T" dirty="0">
                <a:solidFill>
                  <a:srgbClr val="0070C0"/>
                </a:solidFill>
              </a:rPr>
              <a:t>Dispiegamento EDR (Microsoft)</a:t>
            </a:r>
            <a:r>
              <a:rPr lang="en-IT" dirty="0"/>
              <a:t>: completata fase pilota</a:t>
            </a:r>
          </a:p>
          <a:p>
            <a:pPr lvl="1"/>
            <a:r>
              <a:rPr lang="en-IT" dirty="0"/>
              <a:t>in corso dispiegamento nelle sedi: 820 device onboarded (su ~3000)</a:t>
            </a:r>
          </a:p>
          <a:p>
            <a:pPr lvl="1"/>
            <a:r>
              <a:rPr lang="en-IT" dirty="0"/>
              <a:t>programma 2024: documentazione, raffinamento policy, formazione Microsoft</a:t>
            </a:r>
          </a:p>
          <a:p>
            <a:pPr lvl="1"/>
            <a:endParaRPr lang="en-IT" dirty="0"/>
          </a:p>
          <a:p>
            <a:r>
              <a:rPr lang="en-GB" dirty="0" err="1">
                <a:solidFill>
                  <a:srgbClr val="0070C0"/>
                </a:solidFill>
              </a:rPr>
              <a:t>Sperimentazione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su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pDNSSOC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>
                <a:solidFill>
                  <a:srgbClr val="0070C0"/>
                </a:solidFill>
              </a:rPr>
              <a:t>wazuh</a:t>
            </a:r>
            <a:r>
              <a:rPr lang="en-GB" dirty="0">
                <a:solidFill>
                  <a:srgbClr val="0070C0"/>
                </a:solidFill>
              </a:rPr>
              <a:t> e </a:t>
            </a:r>
            <a:r>
              <a:rPr lang="en-GB" dirty="0" err="1">
                <a:solidFill>
                  <a:srgbClr val="0070C0"/>
                </a:solidFill>
              </a:rPr>
              <a:t>misp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/>
              <a:t>in </a:t>
            </a:r>
            <a:r>
              <a:rPr lang="en-GB" dirty="0" err="1"/>
              <a:t>dispiegamento</a:t>
            </a:r>
            <a:r>
              <a:rPr lang="en-GB" dirty="0"/>
              <a:t> </a:t>
            </a:r>
            <a:r>
              <a:rPr lang="en-GB" dirty="0" err="1"/>
              <a:t>risorse</a:t>
            </a:r>
            <a:r>
              <a:rPr lang="en-GB" dirty="0"/>
              <a:t> allocate in cloud</a:t>
            </a:r>
          </a:p>
          <a:p>
            <a:pPr lvl="1"/>
            <a:r>
              <a:rPr lang="en-GB" dirty="0" err="1"/>
              <a:t>aggregazione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sedi</a:t>
            </a:r>
            <a:r>
              <a:rPr lang="en-GB" dirty="0"/>
              <a:t> INFN</a:t>
            </a:r>
          </a:p>
          <a:p>
            <a:pPr lvl="1"/>
            <a:endParaRPr lang="en-GB" dirty="0"/>
          </a:p>
          <a:p>
            <a:r>
              <a:rPr lang="en-GB" dirty="0" err="1">
                <a:solidFill>
                  <a:srgbClr val="0070C0"/>
                </a:solidFill>
              </a:rPr>
              <a:t>Collegamento</a:t>
            </a:r>
            <a:r>
              <a:rPr lang="en-GB" dirty="0">
                <a:solidFill>
                  <a:srgbClr val="0070C0"/>
                </a:solidFill>
              </a:rPr>
              <a:t> con SOC WG di WLCG</a:t>
            </a:r>
          </a:p>
          <a:p>
            <a:pPr lvl="1"/>
            <a:r>
              <a:rPr lang="en-GB" dirty="0" err="1"/>
              <a:t>condivisione</a:t>
            </a:r>
            <a:r>
              <a:rPr lang="en-GB" dirty="0"/>
              <a:t> di IoC, </a:t>
            </a:r>
            <a:r>
              <a:rPr lang="en-GB" dirty="0" err="1"/>
              <a:t>strumenti</a:t>
            </a:r>
            <a:r>
              <a:rPr lang="en-GB" dirty="0"/>
              <a:t> di threat intelligence</a:t>
            </a:r>
          </a:p>
          <a:p>
            <a:pPr lvl="1"/>
            <a:r>
              <a:rPr lang="en-GB" dirty="0"/>
              <a:t>individuate </a:t>
            </a:r>
            <a:r>
              <a:rPr lang="en-GB" dirty="0" err="1"/>
              <a:t>persone</a:t>
            </a:r>
            <a:r>
              <a:rPr lang="en-GB" dirty="0"/>
              <a:t>, </a:t>
            </a:r>
            <a:r>
              <a:rPr lang="en-GB" dirty="0" err="1"/>
              <a:t>stabiliti</a:t>
            </a:r>
            <a:r>
              <a:rPr lang="en-GB" dirty="0"/>
              <a:t> </a:t>
            </a:r>
            <a:r>
              <a:rPr lang="en-GB" dirty="0" err="1"/>
              <a:t>contatti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Penetration test, red-teaming</a:t>
            </a:r>
            <a:r>
              <a:rPr lang="en-GB" dirty="0"/>
              <a:t>: in </a:t>
            </a:r>
            <a:r>
              <a:rPr lang="en-GB" dirty="0" err="1"/>
              <a:t>corso</a:t>
            </a:r>
            <a:r>
              <a:rPr lang="en-GB" dirty="0"/>
              <a:t> </a:t>
            </a:r>
            <a:r>
              <a:rPr lang="en-GB" dirty="0" err="1"/>
              <a:t>analisi</a:t>
            </a:r>
            <a:r>
              <a:rPr lang="en-GB" dirty="0"/>
              <a:t> di </a:t>
            </a:r>
            <a:r>
              <a:rPr lang="en-GB" dirty="0" err="1"/>
              <a:t>mercato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>
                <a:solidFill>
                  <a:srgbClr val="0070C0"/>
                </a:solidFill>
              </a:rPr>
              <a:t>Reclutamento</a:t>
            </a:r>
            <a:r>
              <a:rPr lang="en-GB" dirty="0"/>
              <a:t>:</a:t>
            </a:r>
            <a:r>
              <a:rPr lang="en-IT" dirty="0"/>
              <a:t> collaborazione attiva con UniPR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F55B5-3D20-D734-425E-60843AA2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F43A6-2A21-7806-CFA2-5A66A95F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5031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FE37-1634-21E3-9DC9-9FC779EF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CSIRT (Carbone, Ciaschini)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B34BB-B838-F53F-261B-6C043F9A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Unificazione</a:t>
            </a:r>
            <a:r>
              <a:rPr lang="en-GB" dirty="0">
                <a:solidFill>
                  <a:srgbClr val="0070C0"/>
                </a:solidFill>
              </a:rPr>
              <a:t> INFN CSIRT e SIR</a:t>
            </a:r>
          </a:p>
          <a:p>
            <a:pPr lvl="1"/>
            <a:r>
              <a:rPr lang="en-GB" dirty="0" err="1">
                <a:solidFill>
                  <a:srgbClr val="000000"/>
                </a:solidFill>
              </a:rPr>
              <a:t>gia</a:t>
            </a:r>
            <a:r>
              <a:rPr lang="en-GB" dirty="0">
                <a:solidFill>
                  <a:srgbClr val="000000"/>
                </a:solidFill>
              </a:rPr>
              <a:t>’ </a:t>
            </a:r>
            <a:r>
              <a:rPr lang="en-GB" dirty="0" err="1">
                <a:solidFill>
                  <a:srgbClr val="000000"/>
                </a:solidFill>
              </a:rPr>
              <a:t>operativa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livello</a:t>
            </a:r>
            <a:r>
              <a:rPr lang="en-GB" dirty="0">
                <a:solidFill>
                  <a:srgbClr val="000000"/>
                </a:solidFill>
              </a:rPr>
              <a:t> di </a:t>
            </a:r>
            <a:r>
              <a:rPr lang="en-GB" dirty="0" err="1">
                <a:solidFill>
                  <a:srgbClr val="000000"/>
                </a:solidFill>
              </a:rPr>
              <a:t>personale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in </a:t>
            </a:r>
            <a:r>
              <a:rPr lang="en-GB" dirty="0" err="1">
                <a:solidFill>
                  <a:srgbClr val="000000"/>
                </a:solidFill>
              </a:rPr>
              <a:t>corso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valutazione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strumenti</a:t>
            </a:r>
            <a:r>
              <a:rPr lang="en-GB" dirty="0">
                <a:solidFill>
                  <a:srgbClr val="000000"/>
                </a:solidFill>
              </a:rPr>
              <a:t> di ticketing e </a:t>
            </a:r>
            <a:r>
              <a:rPr lang="en-GB" dirty="0" err="1">
                <a:solidFill>
                  <a:srgbClr val="000000"/>
                </a:solidFill>
              </a:rPr>
              <a:t>gestione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vulnerabilità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Completato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accreditamento</a:t>
            </a:r>
            <a:r>
              <a:rPr lang="en-GB" dirty="0">
                <a:solidFill>
                  <a:srgbClr val="0070C0"/>
                </a:solidFill>
              </a:rPr>
              <a:t> come</a:t>
            </a:r>
            <a:r>
              <a:rPr lang="en-GB" sz="2800" b="0" i="0" dirty="0">
                <a:solidFill>
                  <a:srgbClr val="0070C0"/>
                </a:solidFill>
                <a:effectLst/>
              </a:rPr>
              <a:t> listed member del </a:t>
            </a:r>
            <a:r>
              <a:rPr lang="en-GB" dirty="0">
                <a:solidFill>
                  <a:srgbClr val="0070C0"/>
                </a:solidFill>
              </a:rPr>
              <a:t>TI-CSIRT </a:t>
            </a:r>
            <a:r>
              <a:rPr lang="en-GB" dirty="0"/>
              <a:t>- </a:t>
            </a:r>
            <a:r>
              <a:rPr lang="en-GB" sz="2800" b="0" i="0" dirty="0">
                <a:solidFill>
                  <a:srgbClr val="000000"/>
                </a:solidFill>
                <a:effectLst/>
              </a:rPr>
              <a:t>Trusted Introducer service.</a:t>
            </a:r>
          </a:p>
          <a:p>
            <a:pPr lvl="1"/>
            <a:r>
              <a:rPr lang="en-GB" dirty="0" err="1"/>
              <a:t>tra</a:t>
            </a:r>
            <a:r>
              <a:rPr lang="en-GB" dirty="0"/>
              <a:t> anni di tempo per </a:t>
            </a:r>
            <a:r>
              <a:rPr lang="en-GB" dirty="0" err="1"/>
              <a:t>procedere</a:t>
            </a:r>
            <a:r>
              <a:rPr lang="en-GB" dirty="0"/>
              <a:t> al </a:t>
            </a:r>
            <a:r>
              <a:rPr lang="en-GB" dirty="0" err="1"/>
              <a:t>passo</a:t>
            </a:r>
            <a:r>
              <a:rPr lang="en-GB" dirty="0"/>
              <a:t> </a:t>
            </a:r>
            <a:r>
              <a:rPr lang="en-GB" dirty="0" err="1"/>
              <a:t>successivo</a:t>
            </a:r>
            <a:r>
              <a:rPr lang="en-GB" dirty="0"/>
              <a:t> (accredited member)</a:t>
            </a:r>
          </a:p>
          <a:p>
            <a:pPr lvl="1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Scansioni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vulnerabilita</a:t>
            </a:r>
            <a:r>
              <a:rPr lang="en-GB" dirty="0">
                <a:solidFill>
                  <a:srgbClr val="0070C0"/>
                </a:solidFill>
              </a:rPr>
              <a:t>’</a:t>
            </a:r>
          </a:p>
          <a:p>
            <a:pPr lvl="1"/>
            <a:r>
              <a:rPr lang="en-GB" dirty="0" err="1"/>
              <a:t>sviluppato</a:t>
            </a:r>
            <a:r>
              <a:rPr lang="en-GB" dirty="0"/>
              <a:t> nuovo </a:t>
            </a:r>
            <a:r>
              <a:rPr lang="en-GB" dirty="0" err="1"/>
              <a:t>portale</a:t>
            </a:r>
            <a:r>
              <a:rPr lang="en-GB" dirty="0"/>
              <a:t> per le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vulnerabilita</a:t>
            </a:r>
            <a:r>
              <a:rPr lang="en-GB" dirty="0"/>
              <a:t>’</a:t>
            </a:r>
          </a:p>
          <a:p>
            <a:pPr lvl="1"/>
            <a:r>
              <a:rPr lang="en-GB" dirty="0" err="1"/>
              <a:t>attivate</a:t>
            </a:r>
            <a:r>
              <a:rPr lang="en-GB" dirty="0"/>
              <a:t> </a:t>
            </a:r>
            <a:r>
              <a:rPr lang="en-GB" dirty="0" err="1"/>
              <a:t>scansioni</a:t>
            </a:r>
            <a:r>
              <a:rPr lang="en-GB" dirty="0"/>
              <a:t> </a:t>
            </a:r>
            <a:r>
              <a:rPr lang="en-GB" dirty="0" err="1"/>
              <a:t>mirate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protocolli</a:t>
            </a:r>
            <a:r>
              <a:rPr lang="en-GB" dirty="0"/>
              <a:t>  </a:t>
            </a:r>
            <a:r>
              <a:rPr lang="en-GB" dirty="0" err="1"/>
              <a:t>crittografici</a:t>
            </a:r>
            <a:r>
              <a:rPr lang="en-GB" dirty="0"/>
              <a:t> 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dervizi</a:t>
            </a:r>
            <a:r>
              <a:rPr lang="en-GB" dirty="0"/>
              <a:t> </a:t>
            </a:r>
            <a:r>
              <a:rPr lang="en-GB" dirty="0" err="1"/>
              <a:t>esposti</a:t>
            </a:r>
            <a:r>
              <a:rPr lang="en-GB" dirty="0"/>
              <a:t>: SSH, HTTP, SMTP/IMAP</a:t>
            </a:r>
          </a:p>
          <a:p>
            <a:pPr lvl="1"/>
            <a:endParaRPr lang="en-GB" dirty="0"/>
          </a:p>
          <a:p>
            <a:r>
              <a:rPr lang="en-GB" dirty="0" err="1">
                <a:solidFill>
                  <a:srgbClr val="0070C0"/>
                </a:solidFill>
              </a:rPr>
              <a:t>Valutazione</a:t>
            </a:r>
            <a:r>
              <a:rPr lang="en-GB" dirty="0">
                <a:solidFill>
                  <a:srgbClr val="0070C0"/>
                </a:solidFill>
              </a:rPr>
              <a:t> del </a:t>
            </a:r>
            <a:r>
              <a:rPr lang="en-GB" dirty="0" err="1">
                <a:solidFill>
                  <a:srgbClr val="0070C0"/>
                </a:solidFill>
              </a:rPr>
              <a:t>rischio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 err="1"/>
              <a:t>riattivato</a:t>
            </a:r>
            <a:r>
              <a:rPr lang="en-GB" dirty="0"/>
              <a:t> accesso </a:t>
            </a:r>
            <a:r>
              <a:rPr lang="en-GB" dirty="0" err="1"/>
              <a:t>allo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 di risk management 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controllato</a:t>
            </a:r>
            <a:r>
              <a:rPr lang="en-GB" dirty="0"/>
              <a:t> da ACN</a:t>
            </a:r>
          </a:p>
          <a:p>
            <a:pPr lvl="1"/>
            <a:r>
              <a:rPr lang="en-GB" dirty="0"/>
              <a:t>in </a:t>
            </a:r>
            <a:r>
              <a:rPr lang="en-GB" dirty="0" err="1"/>
              <a:t>corso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 (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complesso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A2DED-17DF-CE7C-D1CC-C304BA5D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A0A92-8B38-BA46-56F2-5239FAC0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3730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5BAC-0795-8895-7C4E-F294D232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Isole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1C8E-D0A6-F536-989A-827A91AAA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T" dirty="0"/>
              <a:t>Importante coinvolgeimento in </a:t>
            </a:r>
            <a:r>
              <a:rPr lang="en-IT" dirty="0">
                <a:solidFill>
                  <a:srgbClr val="FF0000"/>
                </a:solidFill>
              </a:rPr>
              <a:t>processi e procedure sulle cloud certificate EPIC</a:t>
            </a:r>
          </a:p>
          <a:p>
            <a:pPr lvl="1"/>
            <a:r>
              <a:rPr lang="en-IT" dirty="0"/>
              <a:t>Risk assessment: Carbone</a:t>
            </a:r>
          </a:p>
          <a:p>
            <a:pPr lvl="1"/>
            <a:r>
              <a:rPr lang="en-IT" dirty="0"/>
              <a:t>Risk treatment: Ciaschini</a:t>
            </a:r>
          </a:p>
          <a:p>
            <a:pPr lvl="1"/>
            <a:r>
              <a:rPr lang="en-IT" dirty="0"/>
              <a:t>Internal audit: Belluomo</a:t>
            </a:r>
          </a:p>
          <a:p>
            <a:pPr lvl="1"/>
            <a:r>
              <a:rPr lang="en-IT" dirty="0"/>
              <a:t>Improvement process: Lanzi</a:t>
            </a:r>
          </a:p>
          <a:p>
            <a:endParaRPr lang="en-IT" dirty="0"/>
          </a:p>
          <a:p>
            <a:r>
              <a:rPr lang="en-IT" dirty="0"/>
              <a:t>Responsabilita’ di numerosi processi</a:t>
            </a:r>
          </a:p>
          <a:p>
            <a:pPr lvl="1"/>
            <a:r>
              <a:rPr lang="en-IT" dirty="0"/>
              <a:t>dettagliata definizione delle azioni e delle responsabilita’</a:t>
            </a:r>
          </a:p>
          <a:p>
            <a:pPr lvl="1"/>
            <a:endParaRPr lang="en-IT" dirty="0"/>
          </a:p>
          <a:p>
            <a:r>
              <a:rPr lang="en-IT" dirty="0"/>
              <a:t>Impatto non indifferente sul carico di lavoro</a:t>
            </a:r>
          </a:p>
          <a:p>
            <a:pPr lvl="1"/>
            <a:r>
              <a:rPr lang="en-IT" dirty="0"/>
              <a:t>importante nella fase di certificazione (e sara’ ciclico)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da valutare a livello operativo</a:t>
            </a:r>
          </a:p>
          <a:p>
            <a:pPr lvl="1"/>
            <a:endParaRPr lang="en-IT" dirty="0"/>
          </a:p>
          <a:p>
            <a:pPr lvl="1"/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9FE32-6878-B196-4657-4D4846F2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B877B-658B-96CA-C08F-1958DB84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8258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1342189"/>
          </a:xfrm>
        </p:spPr>
        <p:txBody>
          <a:bodyPr>
            <a:normAutofit/>
          </a:bodyPr>
          <a:lstStyle/>
          <a:p>
            <a:r>
              <a:rPr lang="en-IT" sz="4000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342071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8A0D-0AD2-F46C-EA46-5A808AB4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Disciplinare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125D-DCA1-D514-DBC9-039501B2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T" dirty="0"/>
              <a:t>In fase di riscrittura il disciplinare di utilizzo delle risorse informatiche dell’Ente</a:t>
            </a:r>
          </a:p>
          <a:p>
            <a:r>
              <a:rPr lang="en-IT" dirty="0"/>
              <a:t>Struttura: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disciplinare piu’ snello</a:t>
            </a:r>
            <a:r>
              <a:rPr lang="en-IT" dirty="0"/>
              <a:t>, con sole definizioni ed elementi di principio</a:t>
            </a:r>
          </a:p>
          <a:p>
            <a:pPr lvl="1"/>
            <a:r>
              <a:rPr lang="en-IT" dirty="0"/>
              <a:t>riferimenti tecnici e specifici su </a:t>
            </a:r>
            <a:r>
              <a:rPr lang="en-IT" dirty="0">
                <a:solidFill>
                  <a:srgbClr val="FF0000"/>
                </a:solidFill>
              </a:rPr>
              <a:t>documenti accessori</a:t>
            </a:r>
          </a:p>
          <a:p>
            <a:pPr lvl="2"/>
            <a:r>
              <a:rPr lang="en-IT" dirty="0"/>
              <a:t>trattamento log, posta elettronica, cloud esterne, password, retention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nuovi elementi</a:t>
            </a:r>
          </a:p>
          <a:p>
            <a:pPr lvl="2"/>
            <a:r>
              <a:rPr lang="en-IT" dirty="0"/>
              <a:t>categorizzazione dei dati, utenti esterni, BYOD</a:t>
            </a:r>
          </a:p>
          <a:p>
            <a:r>
              <a:rPr lang="en-IT" dirty="0"/>
              <a:t>Introduzione di </a:t>
            </a:r>
            <a:r>
              <a:rPr lang="en-IT" dirty="0">
                <a:solidFill>
                  <a:srgbClr val="FF0000"/>
                </a:solidFill>
              </a:rPr>
              <a:t>nuove figure</a:t>
            </a:r>
          </a:p>
          <a:p>
            <a:pPr lvl="1"/>
            <a:r>
              <a:rPr lang="en-IT" dirty="0"/>
              <a:t>CCR (non c’e’!)</a:t>
            </a:r>
          </a:p>
          <a:p>
            <a:pPr lvl="1"/>
            <a:r>
              <a:rPr lang="en-IT" dirty="0"/>
              <a:t>Amministratori di servizio cloud</a:t>
            </a:r>
          </a:p>
          <a:p>
            <a:pPr lvl="1"/>
            <a:endParaRPr lang="en-IT" dirty="0"/>
          </a:p>
          <a:p>
            <a:r>
              <a:rPr lang="en-IT" dirty="0"/>
              <a:t>Work in progress</a:t>
            </a:r>
          </a:p>
          <a:p>
            <a:pPr lvl="1"/>
            <a:r>
              <a:rPr lang="en-IT" dirty="0"/>
              <a:t>stesura a cura di Harmony, pesante coinvolgimento del NUCS</a:t>
            </a:r>
          </a:p>
          <a:p>
            <a:pPr lvl="1"/>
            <a:r>
              <a:rPr lang="en-IT" dirty="0"/>
              <a:t>alcune modifiche richiedono l’approvazione in GE e CD</a:t>
            </a:r>
          </a:p>
          <a:p>
            <a:pPr lvl="1"/>
            <a:r>
              <a:rPr lang="en-IT" dirty="0"/>
              <a:t>accelerazione: auspicata approvazione per la CCR di settembre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AD2FC-1F81-E661-995F-412C705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C7FAC-264C-282B-FC26-27FA9116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991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6655-D24B-1DDB-33F8-FB4796A7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Contesto di risorse IT (I/II)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1D53-B35E-0FF4-EC72-AD0064B14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T" dirty="0"/>
              <a:t>Autorizzazione utenti (esterni) all’accesso alla risorsa informatica</a:t>
            </a:r>
          </a:p>
          <a:p>
            <a:pPr lvl="1"/>
            <a:r>
              <a:rPr lang="en-IT" dirty="0"/>
              <a:t>a cura del direttore della Struttura in cui si trova la risorsa</a:t>
            </a:r>
          </a:p>
          <a:p>
            <a:pPr lvl="1"/>
            <a:r>
              <a:rPr lang="en-IT" dirty="0"/>
              <a:t>richiede </a:t>
            </a:r>
            <a:r>
              <a:rPr lang="en-IT" dirty="0">
                <a:solidFill>
                  <a:srgbClr val="FF0000"/>
                </a:solidFill>
              </a:rPr>
              <a:t>identificatori</a:t>
            </a:r>
            <a:r>
              <a:rPr lang="en-IT" dirty="0"/>
              <a:t>, </a:t>
            </a:r>
            <a:r>
              <a:rPr lang="en-IT" dirty="0">
                <a:solidFill>
                  <a:srgbClr val="FF0000"/>
                </a:solidFill>
              </a:rPr>
              <a:t>referenti</a:t>
            </a:r>
            <a:r>
              <a:rPr lang="en-IT" dirty="0"/>
              <a:t>, </a:t>
            </a:r>
            <a:r>
              <a:rPr lang="en-IT" dirty="0">
                <a:solidFill>
                  <a:srgbClr val="FF0000"/>
                </a:solidFill>
              </a:rPr>
              <a:t>autorizzati al trattamento dei dati personali</a:t>
            </a:r>
            <a:r>
              <a:rPr lang="en-IT" dirty="0"/>
              <a:t>, </a:t>
            </a:r>
            <a:r>
              <a:rPr lang="en-IT" dirty="0">
                <a:solidFill>
                  <a:srgbClr val="FF0000"/>
                </a:solidFill>
              </a:rPr>
              <a:t>amministratori di sistema</a:t>
            </a:r>
          </a:p>
          <a:p>
            <a:pPr lvl="2"/>
            <a:r>
              <a:rPr lang="en-IT" dirty="0"/>
              <a:t>tutti nominati dal Direttore</a:t>
            </a:r>
          </a:p>
          <a:p>
            <a:pPr lvl="1"/>
            <a:r>
              <a:rPr lang="en-IT" dirty="0"/>
              <a:t>l’utente autorizzato riceve un </a:t>
            </a:r>
            <a:r>
              <a:rPr lang="en-IT" dirty="0">
                <a:solidFill>
                  <a:srgbClr val="FF0000"/>
                </a:solidFill>
              </a:rPr>
              <a:t>ruolo di “ospite” presso la struttura interessata</a:t>
            </a:r>
          </a:p>
          <a:p>
            <a:pPr lvl="1"/>
            <a:endParaRPr lang="en-IT" dirty="0"/>
          </a:p>
          <a:p>
            <a:r>
              <a:rPr lang="en-IT" dirty="0"/>
              <a:t>Infrastrutture IT </a:t>
            </a:r>
            <a:r>
              <a:rPr lang="en-IT" dirty="0">
                <a:solidFill>
                  <a:srgbClr val="FF0000"/>
                </a:solidFill>
              </a:rPr>
              <a:t>distribuite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SSNN della CCR </a:t>
            </a:r>
            <a:r>
              <a:rPr lang="en-IT" dirty="0"/>
              <a:t>(CNAF, LNL, LNF, cloud esterna)</a:t>
            </a:r>
          </a:p>
          <a:p>
            <a:pPr lvl="2"/>
            <a:r>
              <a:rPr lang="en-IT" dirty="0"/>
              <a:t>es: utenze Intellera su MS365, aziende private per amministrazione risorse sui SSNN (siti web)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Datacloud</a:t>
            </a:r>
            <a:r>
              <a:rPr lang="en-IT" dirty="0"/>
              <a:t> (CNAF, Ba, le federate Pd, Ct, i federandi Tier2, LNGS, ...)</a:t>
            </a:r>
          </a:p>
          <a:p>
            <a:pPr lvl="2"/>
            <a:r>
              <a:rPr lang="en-IT" dirty="0"/>
              <a:t>utenti cloud non associati (es: affertenti a progetti PNRR, studenti masterclass)</a:t>
            </a:r>
          </a:p>
          <a:p>
            <a:pPr lvl="1"/>
            <a:endParaRPr lang="en-IT" dirty="0"/>
          </a:p>
          <a:p>
            <a:pPr lvl="1"/>
            <a:r>
              <a:rPr lang="en-IT" dirty="0"/>
              <a:t>Organizzazione: </a:t>
            </a:r>
            <a:r>
              <a:rPr lang="en-IT" dirty="0">
                <a:solidFill>
                  <a:srgbClr val="FF0000"/>
                </a:solidFill>
              </a:rPr>
              <a:t>non esiste un direttore di riferimento</a:t>
            </a:r>
          </a:p>
          <a:p>
            <a:pPr lvl="1"/>
            <a:r>
              <a:rPr lang="en-IT" dirty="0"/>
              <a:t>Operativita’: </a:t>
            </a:r>
            <a:r>
              <a:rPr lang="en-IT" dirty="0">
                <a:solidFill>
                  <a:srgbClr val="FF0000"/>
                </a:solidFill>
              </a:rPr>
              <a:t>non esiste un contesto a cui attribuire il ruolo equivalente ad “ospite”</a:t>
            </a:r>
          </a:p>
          <a:p>
            <a:pPr lvl="1"/>
            <a:endParaRPr lang="en-IT" dirty="0"/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5E056-4E6E-D434-CDEA-B40522B7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81642-EC43-2F7D-925F-DC2E5207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16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5924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6655-D24B-1DDB-33F8-FB4796A7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Contesto di risorse IT (II/II)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1D53-B35E-0FF4-EC72-AD0064B14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T" dirty="0"/>
              <a:t>Proposta alla GE una soluzone</a:t>
            </a:r>
          </a:p>
          <a:p>
            <a:pPr lvl="1"/>
            <a:r>
              <a:rPr lang="en-IT" dirty="0"/>
              <a:t>individuata una figura dirigenziale (il </a:t>
            </a:r>
            <a:r>
              <a:rPr lang="en-IT" dirty="0">
                <a:solidFill>
                  <a:srgbClr val="FF0000"/>
                </a:solidFill>
              </a:rPr>
              <a:t>DG</a:t>
            </a:r>
            <a:r>
              <a:rPr lang="en-IT" dirty="0"/>
              <a:t>) per l’infrastruttura di Datacloud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PER I SOLI COMPITI DI AUTORIZZAZIONE </a:t>
            </a:r>
            <a:r>
              <a:rPr lang="en-IT" dirty="0"/>
              <a:t>e nomine conseguenti</a:t>
            </a:r>
          </a:p>
          <a:p>
            <a:pPr lvl="1"/>
            <a:endParaRPr lang="en-IT" dirty="0"/>
          </a:p>
          <a:p>
            <a:r>
              <a:rPr lang="en-IT" dirty="0"/>
              <a:t>Proporremo analoga configurazione per i Servizi Nazionali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diversa figura dirigenziale</a:t>
            </a:r>
          </a:p>
          <a:p>
            <a:pPr lvl="1"/>
            <a:endParaRPr lang="en-IT" dirty="0"/>
          </a:p>
          <a:p>
            <a:r>
              <a:rPr lang="en-IT" dirty="0"/>
              <a:t>E’ necessario operare su INFN AAI (e Godiva?) per supportare le strutture dati</a:t>
            </a:r>
          </a:p>
          <a:p>
            <a:pPr lvl="1"/>
            <a:r>
              <a:rPr lang="en-IT" dirty="0"/>
              <a:t>ruoli, identificatori, referenti</a:t>
            </a:r>
          </a:p>
          <a:p>
            <a:pPr lvl="1"/>
            <a:r>
              <a:rPr lang="en-IT" dirty="0"/>
              <a:t>gia’ discusso con Francesco, Marco e Michele: sembra esserci una soluzione a basso impatto</a:t>
            </a:r>
          </a:p>
          <a:p>
            <a:r>
              <a:rPr lang="en-IT" dirty="0"/>
              <a:t>Andra’ fatta una </a:t>
            </a:r>
            <a:r>
              <a:rPr lang="en-IT" dirty="0">
                <a:solidFill>
                  <a:srgbClr val="FF0000"/>
                </a:solidFill>
              </a:rPr>
              <a:t>verifica sui SP </a:t>
            </a:r>
            <a:r>
              <a:rPr lang="en-IT" dirty="0"/>
              <a:t>per correggere eventuali accessi di default</a:t>
            </a:r>
          </a:p>
          <a:p>
            <a:pPr lvl="1"/>
            <a:r>
              <a:rPr lang="en-IT" dirty="0"/>
              <a:t>evitare </a:t>
            </a:r>
            <a:r>
              <a:rPr lang="en-IT" dirty="0">
                <a:solidFill>
                  <a:srgbClr val="FF0000"/>
                </a:solidFill>
              </a:rPr>
              <a:t>accessi non necessari </a:t>
            </a:r>
            <a:r>
              <a:rPr lang="en-IT" dirty="0"/>
              <a:t>(ed inconsapevoli)</a:t>
            </a:r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5E056-4E6E-D434-CDEA-B40522B7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81642-EC43-2F7D-925F-DC2E5207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17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7779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1342189"/>
          </a:xfrm>
        </p:spPr>
        <p:txBody>
          <a:bodyPr>
            <a:normAutofit/>
          </a:bodyPr>
          <a:lstStyle/>
          <a:p>
            <a:r>
              <a:rPr lang="en-IT" sz="4000" dirty="0"/>
              <a:t>INFN AAI</a:t>
            </a:r>
          </a:p>
        </p:txBody>
      </p:sp>
    </p:spTree>
    <p:extLst>
      <p:ext uri="{BB962C8B-B14F-4D97-AF65-F5344CB8AC3E}">
        <p14:creationId xmlns:p14="http://schemas.microsoft.com/office/powerpoint/2010/main" val="337762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1599-40F4-BA4D-8F73-9CE37B7F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Infrastruttura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4912-732F-EC63-0F08-8E43A0120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>
                <a:solidFill>
                  <a:srgbClr val="00B050"/>
                </a:solidFill>
              </a:rPr>
              <a:t>Aggiornamento LDAP server in produzione</a:t>
            </a:r>
          </a:p>
          <a:p>
            <a:r>
              <a:rPr lang="en-IT" dirty="0">
                <a:solidFill>
                  <a:srgbClr val="00B050"/>
                </a:solidFill>
              </a:rPr>
              <a:t>Riconfigurazione server IdP</a:t>
            </a:r>
          </a:p>
          <a:p>
            <a:pPr lvl="1"/>
            <a:r>
              <a:rPr lang="en-IT" dirty="0">
                <a:solidFill>
                  <a:srgbClr val="00B050"/>
                </a:solidFill>
              </a:rPr>
              <a:t>introdotto utilizzo di memcached: risolto un problema con la 2FA</a:t>
            </a:r>
          </a:p>
          <a:p>
            <a:endParaRPr lang="en-IT" dirty="0">
              <a:solidFill>
                <a:srgbClr val="FFFF00"/>
              </a:solidFill>
            </a:endParaRPr>
          </a:p>
          <a:p>
            <a:r>
              <a:rPr lang="en-IT" dirty="0">
                <a:solidFill>
                  <a:srgbClr val="FFC000"/>
                </a:solidFill>
              </a:rPr>
              <a:t>Supporto Tier1</a:t>
            </a:r>
          </a:p>
          <a:p>
            <a:r>
              <a:rPr lang="en-IT" dirty="0">
                <a:solidFill>
                  <a:srgbClr val="FFC000"/>
                </a:solidFill>
              </a:rPr>
              <a:t>Implementazione slave KDC di sezione su BC</a:t>
            </a:r>
          </a:p>
          <a:p>
            <a:endParaRPr lang="en-IT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IT" dirty="0">
                <a:solidFill>
                  <a:srgbClr val="FF0000"/>
                </a:solidFill>
              </a:rPr>
              <a:t>Unificazione cambio/reset password (Kerberos/LDAP)</a:t>
            </a:r>
          </a:p>
          <a:p>
            <a:r>
              <a:rPr lang="en-IT" dirty="0">
                <a:solidFill>
                  <a:srgbClr val="FF0000"/>
                </a:solidFill>
              </a:rPr>
              <a:t>Separazione infrastruttura Kerberos e AFS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B5C61-C709-41C7-C2BF-264720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32EF1-75F1-CB45-B0EC-964B32E0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19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7202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DEFF-B4B0-8965-9C9C-D9E66F53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D742-18D8-7C87-95AB-45AAA935C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T" dirty="0"/>
              <a:t>Report su attivita’ di interesse per la DSI</a:t>
            </a:r>
          </a:p>
          <a:p>
            <a:pPr lvl="1"/>
            <a:r>
              <a:rPr lang="en-IT" dirty="0"/>
              <a:t>non e’ report esaustivo</a:t>
            </a:r>
          </a:p>
          <a:p>
            <a:endParaRPr lang="en-IT" dirty="0"/>
          </a:p>
          <a:p>
            <a:r>
              <a:rPr lang="en-IT" dirty="0">
                <a:solidFill>
                  <a:srgbClr val="0070C0"/>
                </a:solidFill>
              </a:rPr>
              <a:t>Infrastruttura</a:t>
            </a:r>
          </a:p>
          <a:p>
            <a:r>
              <a:rPr lang="en-IT" dirty="0">
                <a:solidFill>
                  <a:srgbClr val="0070C0"/>
                </a:solidFill>
              </a:rPr>
              <a:t>Cybersecurity: NUCS</a:t>
            </a:r>
          </a:p>
          <a:p>
            <a:r>
              <a:rPr lang="en-IT" dirty="0">
                <a:solidFill>
                  <a:srgbClr val="0070C0"/>
                </a:solidFill>
              </a:rPr>
              <a:t>Policy</a:t>
            </a:r>
          </a:p>
          <a:p>
            <a:r>
              <a:rPr lang="en-IT" dirty="0">
                <a:solidFill>
                  <a:srgbClr val="0070C0"/>
                </a:solidFill>
              </a:rPr>
              <a:t>INFN AAI</a:t>
            </a:r>
          </a:p>
          <a:p>
            <a:r>
              <a:rPr lang="en-IT" dirty="0">
                <a:solidFill>
                  <a:srgbClr val="0070C0"/>
                </a:solidFill>
              </a:rPr>
              <a:t>Licenze software</a:t>
            </a:r>
          </a:p>
          <a:p>
            <a:r>
              <a:rPr lang="en-IT" dirty="0">
                <a:solidFill>
                  <a:srgbClr val="0070C0"/>
                </a:solidFill>
              </a:rPr>
              <a:t>Mailing</a:t>
            </a:r>
          </a:p>
          <a:p>
            <a:r>
              <a:rPr lang="en-IT" dirty="0">
                <a:solidFill>
                  <a:srgbClr val="0070C0"/>
                </a:solidFill>
              </a:rPr>
              <a:t>Workshop sul calcolo nell’INFN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4F7AB-7F20-BDC4-C713-E0FF36CD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02462-8B39-61C1-1B5E-AD58EA8B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2438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AA1A-DEA8-60E5-4A7B-3A6FC150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Servizi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AE230-8B04-DC17-E840-5769CC9AF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T" dirty="0">
                <a:solidFill>
                  <a:srgbClr val="FFC000"/>
                </a:solidFill>
              </a:rPr>
              <a:t>2FA: pilota terminato</a:t>
            </a:r>
          </a:p>
          <a:p>
            <a:pPr lvl="1"/>
            <a:r>
              <a:rPr lang="en-IT" dirty="0">
                <a:solidFill>
                  <a:srgbClr val="FFC000"/>
                </a:solidFill>
              </a:rPr>
              <a:t>scrittura documentazione</a:t>
            </a:r>
          </a:p>
          <a:p>
            <a:pPr lvl="1"/>
            <a:r>
              <a:rPr lang="en-IT" dirty="0">
                <a:solidFill>
                  <a:srgbClr val="FFC000"/>
                </a:solidFill>
              </a:rPr>
              <a:t>risolvere questione LibroFirma</a:t>
            </a:r>
          </a:p>
          <a:p>
            <a:r>
              <a:rPr lang="en-IT" dirty="0">
                <a:solidFill>
                  <a:srgbClr val="FFC000"/>
                </a:solidFill>
              </a:rPr>
              <a:t>Abilitazione dei profili IDEM per le identita’ digitali</a:t>
            </a:r>
          </a:p>
          <a:p>
            <a:endParaRPr lang="en-IT" dirty="0"/>
          </a:p>
          <a:p>
            <a:r>
              <a:rPr lang="en-IT" dirty="0">
                <a:solidFill>
                  <a:srgbClr val="FF0000"/>
                </a:solidFill>
              </a:rPr>
              <a:t>Supporto per la registrazione di utenti esterni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Creazione della struttura dati in GODiVA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Modifiche delle interfacce di registrazione e userportal</a:t>
            </a:r>
          </a:p>
          <a:p>
            <a:r>
              <a:rPr lang="en-GB" dirty="0" err="1">
                <a:solidFill>
                  <a:srgbClr val="FF0000"/>
                </a:solidFill>
              </a:rPr>
              <a:t>SPiD</a:t>
            </a:r>
            <a:r>
              <a:rPr lang="en-GB" dirty="0">
                <a:solidFill>
                  <a:srgbClr val="FF0000"/>
                </a:solidFill>
              </a:rPr>
              <a:t> L2/L3 &amp; </a:t>
            </a:r>
            <a:r>
              <a:rPr lang="en-GB" dirty="0" err="1">
                <a:solidFill>
                  <a:srgbClr val="FF0000"/>
                </a:solidFill>
              </a:rPr>
              <a:t>eIDAS</a:t>
            </a:r>
            <a:endParaRPr lang="en-IT" dirty="0">
              <a:solidFill>
                <a:srgbClr val="FF0000"/>
              </a:solidFill>
            </a:endParaRPr>
          </a:p>
          <a:p>
            <a:pPr lvl="1"/>
            <a:r>
              <a:rPr lang="en-IT" dirty="0">
                <a:solidFill>
                  <a:srgbClr val="FF0000"/>
                </a:solidFill>
              </a:rPr>
              <a:t>si deve riconfigurare la registrazione presso SPID</a:t>
            </a:r>
          </a:p>
          <a:p>
            <a:r>
              <a:rPr lang="en-IT">
                <a:solidFill>
                  <a:srgbClr val="FF0000"/>
                </a:solidFill>
              </a:rPr>
              <a:t>Integrazione con MS365</a:t>
            </a:r>
            <a:endParaRPr lang="en-IT" dirty="0">
              <a:solidFill>
                <a:srgbClr val="FF0000"/>
              </a:solidFill>
            </a:endParaRPr>
          </a:p>
          <a:p>
            <a:r>
              <a:rPr lang="en-IT" dirty="0">
                <a:solidFill>
                  <a:srgbClr val="FF0000"/>
                </a:solidFill>
              </a:rPr>
              <a:t>AAI 2.0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90980-948D-2800-7B16-53233A51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001B2-C91C-81D3-ED0F-B0D2936C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20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1288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1342189"/>
          </a:xfrm>
        </p:spPr>
        <p:txBody>
          <a:bodyPr>
            <a:normAutofit/>
          </a:bodyPr>
          <a:lstStyle/>
          <a:p>
            <a:r>
              <a:rPr lang="en-IT" sz="4000" dirty="0"/>
              <a:t>Licenze software</a:t>
            </a:r>
          </a:p>
        </p:txBody>
      </p:sp>
    </p:spTree>
    <p:extLst>
      <p:ext uri="{BB962C8B-B14F-4D97-AF65-F5344CB8AC3E}">
        <p14:creationId xmlns:p14="http://schemas.microsoft.com/office/powerpoint/2010/main" val="64253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1657-E085-1F21-4125-66DDB328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Microsoft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C2BE9-C3DA-D72C-7524-7B757B338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Rinnovato il contratto triennale CRUI</a:t>
            </a:r>
          </a:p>
          <a:p>
            <a:pPr lvl="1"/>
            <a:r>
              <a:rPr lang="en-IT" dirty="0"/>
              <a:t>aumento medio del 22% del costo delle licenze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aumento complessivo 42% </a:t>
            </a:r>
            <a:r>
              <a:rPr lang="en-IT" dirty="0"/>
              <a:t>(nuove licenze)</a:t>
            </a:r>
          </a:p>
          <a:p>
            <a:r>
              <a:rPr lang="en-IT" dirty="0"/>
              <a:t>Incluso Unified Support</a:t>
            </a:r>
          </a:p>
          <a:p>
            <a:pPr lvl="1"/>
            <a:r>
              <a:rPr lang="en-IT" dirty="0"/>
              <a:t>ticket </a:t>
            </a:r>
            <a:r>
              <a:rPr lang="en-IT" dirty="0">
                <a:solidFill>
                  <a:srgbClr val="FF0000"/>
                </a:solidFill>
              </a:rPr>
              <a:t>illimitati</a:t>
            </a:r>
            <a:r>
              <a:rPr lang="en-IT" dirty="0"/>
              <a:t>, anche di consulenza, documentazione formativa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contatto tecnico dedicato</a:t>
            </a:r>
          </a:p>
          <a:p>
            <a:pPr lvl="1"/>
            <a:r>
              <a:rPr lang="en-IT" dirty="0"/>
              <a:t>accesso a eventi formativi o assessment on demand (Copilot?)</a:t>
            </a:r>
          </a:p>
          <a:p>
            <a:r>
              <a:rPr lang="en-IT" dirty="0">
                <a:solidFill>
                  <a:srgbClr val="FF0000"/>
                </a:solidFill>
              </a:rPr>
              <a:t>Licenze per la DSI</a:t>
            </a:r>
            <a:r>
              <a:rPr lang="en-IT" dirty="0"/>
              <a:t>:</a:t>
            </a:r>
          </a:p>
          <a:p>
            <a:pPr lvl="1"/>
            <a:r>
              <a:rPr lang="en-IT" dirty="0"/>
              <a:t>PowerBI Premium, Azure, Copilot</a:t>
            </a:r>
          </a:p>
          <a:p>
            <a:pPr lvl="1"/>
            <a:r>
              <a:rPr lang="en-IT" dirty="0"/>
              <a:t>Come gli anni passati chiederemo contributo (</a:t>
            </a:r>
            <a:r>
              <a:rPr lang="en-IT" dirty="0">
                <a:solidFill>
                  <a:srgbClr val="FF0000"/>
                </a:solidFill>
              </a:rPr>
              <a:t>32 k€</a:t>
            </a:r>
            <a:r>
              <a:rPr lang="en-IT" dirty="0"/>
              <a:t>) [??]</a:t>
            </a:r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A031-7995-9EE6-552D-D6CA6C97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325E9-9751-CCC4-8F91-2826A8AC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22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6179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87B2-71F4-55D7-1067-3B22F409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Atlassian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FF937-C66B-F1E4-724A-8C84991E2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T" dirty="0"/>
              <a:t>Strumento utilizzato da diverse realta’ di interesse</a:t>
            </a:r>
          </a:p>
          <a:p>
            <a:pPr lvl="1"/>
            <a:r>
              <a:rPr lang="en-IT" dirty="0"/>
              <a:t>Datacloud (Confluence)</a:t>
            </a:r>
          </a:p>
          <a:p>
            <a:pPr lvl="1"/>
            <a:r>
              <a:rPr lang="en-IT" dirty="0"/>
              <a:t>CCR e servizi calcolo, DSI, Laboratori Nazionali (JSM)</a:t>
            </a:r>
          </a:p>
          <a:p>
            <a:pPr lvl="1"/>
            <a:r>
              <a:rPr lang="en-IT" dirty="0"/>
              <a:t>Vari utenti (JS)</a:t>
            </a:r>
          </a:p>
          <a:p>
            <a:r>
              <a:rPr lang="en-IT" dirty="0"/>
              <a:t>Utilizzo </a:t>
            </a:r>
            <a:r>
              <a:rPr lang="en-IT" dirty="0">
                <a:solidFill>
                  <a:srgbClr val="FF0000"/>
                </a:solidFill>
              </a:rPr>
              <a:t>strategico</a:t>
            </a:r>
            <a:r>
              <a:rPr lang="en-IT" dirty="0"/>
              <a:t> non solo per la CCR</a:t>
            </a:r>
          </a:p>
          <a:p>
            <a:pPr lvl="1"/>
            <a:r>
              <a:rPr lang="en-IT" dirty="0"/>
              <a:t>asset management per i laboratori</a:t>
            </a:r>
          </a:p>
          <a:p>
            <a:pPr lvl="1"/>
            <a:endParaRPr lang="en-IT" dirty="0"/>
          </a:p>
          <a:p>
            <a:r>
              <a:rPr lang="en-IT" dirty="0"/>
              <a:t>Aumenti </a:t>
            </a:r>
            <a:r>
              <a:rPr lang="en-IT" dirty="0">
                <a:solidFill>
                  <a:srgbClr val="FF0000"/>
                </a:solidFill>
              </a:rPr>
              <a:t>importanti</a:t>
            </a:r>
            <a:r>
              <a:rPr lang="en-IT" dirty="0"/>
              <a:t> per il 2025</a:t>
            </a:r>
          </a:p>
          <a:p>
            <a:pPr lvl="1"/>
            <a:r>
              <a:rPr lang="en-IT" dirty="0"/>
              <a:t>licenze JSM in esaurimento (450 su 500 disponibili)</a:t>
            </a:r>
          </a:p>
          <a:p>
            <a:pPr lvl="1"/>
            <a:r>
              <a:rPr lang="en-IT" dirty="0"/>
              <a:t>aumento rilevante di costi per il rinnovo </a:t>
            </a:r>
            <a:r>
              <a:rPr lang="en-IT" dirty="0">
                <a:solidFill>
                  <a:srgbClr val="FF0000"/>
                </a:solidFill>
              </a:rPr>
              <a:t>(+31%) </a:t>
            </a:r>
            <a:r>
              <a:rPr lang="en-IT" dirty="0"/>
              <a:t>e per nuove licenze (+31%)</a:t>
            </a:r>
          </a:p>
          <a:p>
            <a:pPr lvl="1"/>
            <a:r>
              <a:rPr lang="en-IT" dirty="0"/>
              <a:t>necessario </a:t>
            </a:r>
            <a:r>
              <a:rPr lang="en-IT" dirty="0">
                <a:solidFill>
                  <a:srgbClr val="FF0000"/>
                </a:solidFill>
              </a:rPr>
              <a:t>rivedere la distribuzione dei costi </a:t>
            </a:r>
            <a:r>
              <a:rPr lang="en-IT" dirty="0"/>
              <a:t>[??]</a:t>
            </a:r>
          </a:p>
          <a:p>
            <a:pPr lvl="2"/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E3D24-57BD-1F74-389B-6BCDD9E8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1003C-B00C-64E3-B302-C5289FD5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23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2537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0036-AF86-006A-A5DF-F8988A1A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Alfresco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B7EA-2FDA-0836-E6B2-A1D3C77AE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T" dirty="0">
                <a:solidFill>
                  <a:srgbClr val="FF0000"/>
                </a:solidFill>
              </a:rPr>
              <a:t>Upgrade alla versione 7.2 </a:t>
            </a:r>
            <a:r>
              <a:rPr lang="en-IT" dirty="0"/>
              <a:t>(gia’ rilasciata la 8)</a:t>
            </a:r>
          </a:p>
          <a:p>
            <a:pPr lvl="1"/>
            <a:r>
              <a:rPr lang="en-IT" dirty="0"/>
              <a:t>difficolta’ di gestione</a:t>
            </a:r>
          </a:p>
          <a:p>
            <a:pPr lvl="1"/>
            <a:r>
              <a:rPr lang="en-IT" dirty="0"/>
              <a:t>aumento di costi (+20% per la manutenzione)</a:t>
            </a:r>
          </a:p>
          <a:p>
            <a:pPr lvl="1"/>
            <a:endParaRPr lang="en-IT" dirty="0"/>
          </a:p>
          <a:p>
            <a:r>
              <a:rPr lang="en-IT" dirty="0"/>
              <a:t>Eventuale migrazione a Titulus per il gestionale: </a:t>
            </a:r>
            <a:r>
              <a:rPr lang="en-IT" dirty="0">
                <a:solidFill>
                  <a:srgbClr val="FF0000"/>
                </a:solidFill>
              </a:rPr>
              <a:t>phaseout di Alfresco</a:t>
            </a:r>
            <a:r>
              <a:rPr lang="en-IT" dirty="0"/>
              <a:t>?</a:t>
            </a:r>
          </a:p>
          <a:p>
            <a:pPr lvl="1"/>
            <a:r>
              <a:rPr lang="en-IT" dirty="0"/>
              <a:t>Alfresco usato anche da </a:t>
            </a:r>
            <a:r>
              <a:rPr lang="en-IT" dirty="0">
                <a:solidFill>
                  <a:srgbClr val="FF0000"/>
                </a:solidFill>
              </a:rPr>
              <a:t>altre utenze </a:t>
            </a:r>
            <a:r>
              <a:rPr lang="en-IT" dirty="0"/>
              <a:t>(ad es. CCR)</a:t>
            </a:r>
          </a:p>
          <a:p>
            <a:pPr lvl="1"/>
            <a:r>
              <a:rPr lang="en-IT" dirty="0"/>
              <a:t>Titulus potrebbe </a:t>
            </a:r>
            <a:r>
              <a:rPr lang="en-IT" dirty="0">
                <a:solidFill>
                  <a:srgbClr val="FF0000"/>
                </a:solidFill>
              </a:rPr>
              <a:t>non essere idoneo </a:t>
            </a:r>
            <a:r>
              <a:rPr lang="en-IT" dirty="0"/>
              <a:t>per le altre esigenze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contenuto pregresso</a:t>
            </a:r>
          </a:p>
          <a:p>
            <a:pPr lvl="1"/>
            <a:r>
              <a:rPr lang="en-IT" dirty="0"/>
              <a:t>discussione iniziata al Workshop: si deve dare seguito</a:t>
            </a:r>
          </a:p>
          <a:p>
            <a:pPr lvl="1"/>
            <a:endParaRPr lang="en-IT" dirty="0"/>
          </a:p>
          <a:p>
            <a:r>
              <a:rPr lang="en-IT" dirty="0"/>
              <a:t>Elementi bloccanti: protocollo, PRODES</a:t>
            </a:r>
          </a:p>
          <a:p>
            <a:pPr lvl="1"/>
            <a:r>
              <a:rPr lang="en-IT" dirty="0"/>
              <a:t>da affrontare la questione con MAW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56126-29B2-53B8-4DD1-D4542A1E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1E4FA-0108-90B1-3E25-FB0DB8CF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24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17546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1342189"/>
          </a:xfrm>
        </p:spPr>
        <p:txBody>
          <a:bodyPr>
            <a:normAutofit/>
          </a:bodyPr>
          <a:lstStyle/>
          <a:p>
            <a:r>
              <a:rPr lang="en-IT" sz="4000" dirty="0"/>
              <a:t>Mailing</a:t>
            </a:r>
          </a:p>
        </p:txBody>
      </p:sp>
    </p:spTree>
    <p:extLst>
      <p:ext uri="{BB962C8B-B14F-4D97-AF65-F5344CB8AC3E}">
        <p14:creationId xmlns:p14="http://schemas.microsoft.com/office/powerpoint/2010/main" val="33552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B40F-4601-BBC6-0CA3-36706746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7B1C-717C-AA73-22BB-12D7722A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T" dirty="0"/>
              <a:t>Problema grave con Aruba</a:t>
            </a:r>
          </a:p>
          <a:p>
            <a:pPr lvl="1"/>
            <a:r>
              <a:rPr lang="en-IT" dirty="0"/>
              <a:t>dal 26/1 al 13/2 comparso un problema che ha impedito</a:t>
            </a:r>
          </a:p>
          <a:p>
            <a:pPr lvl="2"/>
            <a:r>
              <a:rPr lang="en-IT" dirty="0"/>
              <a:t>apertura di nuove caselle</a:t>
            </a:r>
          </a:p>
          <a:p>
            <a:pPr lvl="2"/>
            <a:r>
              <a:rPr lang="en-IT" dirty="0"/>
              <a:t>rinnovo automatice delle vecchie</a:t>
            </a:r>
          </a:p>
          <a:p>
            <a:pPr lvl="1"/>
            <a:r>
              <a:rPr lang="en-IT" dirty="0"/>
              <a:t>le caselle non rinnovate hanno smesso di essere operative (invio e ricezione)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il supporto non e’ stato in grado di scalare al secondo livello</a:t>
            </a:r>
          </a:p>
          <a:p>
            <a:pPr lvl="1"/>
            <a:r>
              <a:rPr lang="en-IT" dirty="0"/>
              <a:t>fosse capitato ad aprile si sarebbero fermate le caselle istituzionali</a:t>
            </a:r>
          </a:p>
          <a:p>
            <a:pPr lvl="1"/>
            <a:endParaRPr lang="en-IT" dirty="0"/>
          </a:p>
          <a:p>
            <a:r>
              <a:rPr lang="en-IT" dirty="0"/>
              <a:t>Preso contatto con Infocert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fornitore in convenzione Consip: piu’ economico, piu’ servizi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supporta PEC europea (2FA) ma anche interazione da applicazione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supporta caselle multiutenza </a:t>
            </a:r>
            <a:r>
              <a:rPr lang="en-IT" dirty="0"/>
              <a:t>(anche Aruba ma non le possiamo acquistare)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non e’ banale migrare: esistono caselle RUP su dominio Aruba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verificare compatibilita’ con protocollo e conservazione?</a:t>
            </a:r>
          </a:p>
          <a:p>
            <a:pPr lvl="1"/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D5764-A7E3-5411-4C7A-E39CFDFB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D962C-7744-1BDF-F349-7288AE80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26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09961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8"/>
            <a:ext cx="9144000" cy="2011337"/>
          </a:xfrm>
        </p:spPr>
        <p:txBody>
          <a:bodyPr>
            <a:normAutofit fontScale="90000"/>
          </a:bodyPr>
          <a:lstStyle/>
          <a:p>
            <a:r>
              <a:rPr lang="en-IT" sz="4000" dirty="0"/>
              <a:t>Workshop sul calcolo nell’INFN</a:t>
            </a:r>
            <a:br>
              <a:rPr lang="en-IT" sz="4000" dirty="0"/>
            </a:br>
            <a:r>
              <a:rPr lang="en-IT" sz="4000" dirty="0"/>
              <a:t>20-24/5/2024 – Palau</a:t>
            </a:r>
            <a:br>
              <a:rPr lang="en-IT" sz="4000" dirty="0"/>
            </a:br>
            <a:br>
              <a:rPr lang="en-IT" sz="4000" dirty="0"/>
            </a:br>
            <a:r>
              <a:rPr lang="en-GB" sz="4000" dirty="0"/>
              <a:t>https://</a:t>
            </a:r>
            <a:r>
              <a:rPr lang="en-GB" sz="4000" dirty="0" err="1"/>
              <a:t>agenda.infn.it</a:t>
            </a:r>
            <a:r>
              <a:rPr lang="en-GB" sz="4000" dirty="0"/>
              <a:t>/event/40160/</a:t>
            </a:r>
            <a:endParaRPr lang="en-IT" sz="4000" dirty="0"/>
          </a:p>
        </p:txBody>
      </p:sp>
    </p:spTree>
    <p:extLst>
      <p:ext uri="{BB962C8B-B14F-4D97-AF65-F5344CB8AC3E}">
        <p14:creationId xmlns:p14="http://schemas.microsoft.com/office/powerpoint/2010/main" val="2884668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5686-4105-3A48-C9D3-FD629F6E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Feedback positivi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4508-126B-8B3B-AD2F-962671ACF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Edizione</a:t>
            </a:r>
            <a:r>
              <a:rPr lang="en-GB" dirty="0"/>
              <a:t> con numeri record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163 </a:t>
            </a:r>
            <a:r>
              <a:rPr lang="en-GB" dirty="0" err="1">
                <a:solidFill>
                  <a:srgbClr val="FF0000"/>
                </a:solidFill>
              </a:rPr>
              <a:t>iscritti</a:t>
            </a:r>
            <a:r>
              <a:rPr lang="en-GB" dirty="0">
                <a:solidFill>
                  <a:srgbClr val="FF0000"/>
                </a:solidFill>
              </a:rPr>
              <a:t>, 16 sponsor, 79 abstract, 33 poster</a:t>
            </a:r>
          </a:p>
          <a:p>
            <a:pPr lvl="1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Aspetti</a:t>
            </a:r>
            <a:r>
              <a:rPr lang="en-GB" dirty="0"/>
              <a:t> </a:t>
            </a:r>
            <a:r>
              <a:rPr lang="en-GB" dirty="0" err="1"/>
              <a:t>positivi</a:t>
            </a:r>
            <a:endParaRPr lang="en-GB" dirty="0"/>
          </a:p>
          <a:p>
            <a:pPr lvl="1"/>
            <a:r>
              <a:rPr lang="en-GB" dirty="0" err="1"/>
              <a:t>numerosi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giovani</a:t>
            </a:r>
            <a:r>
              <a:rPr lang="en-GB" dirty="0"/>
              <a:t>, </a:t>
            </a:r>
            <a:r>
              <a:rPr lang="en-GB" dirty="0" err="1"/>
              <a:t>grazie</a:t>
            </a:r>
            <a:r>
              <a:rPr lang="en-GB" dirty="0"/>
              <a:t> </a:t>
            </a:r>
            <a:r>
              <a:rPr lang="en-GB" dirty="0" err="1"/>
              <a:t>soprattutto</a:t>
            </a:r>
            <a:r>
              <a:rPr lang="en-GB" dirty="0"/>
              <a:t> al </a:t>
            </a:r>
            <a:r>
              <a:rPr lang="en-GB" dirty="0" err="1"/>
              <a:t>personale</a:t>
            </a:r>
            <a:r>
              <a:rPr lang="en-GB" dirty="0"/>
              <a:t> </a:t>
            </a:r>
            <a:r>
              <a:rPr lang="en-GB" dirty="0" err="1"/>
              <a:t>assunto</a:t>
            </a:r>
            <a:r>
              <a:rPr lang="en-GB" dirty="0"/>
              <a:t> sui </a:t>
            </a:r>
            <a:r>
              <a:rPr lang="en-GB" dirty="0" err="1"/>
              <a:t>progetti</a:t>
            </a:r>
            <a:r>
              <a:rPr lang="en-GB" dirty="0"/>
              <a:t> PNRR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sessioni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molto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partecipate</a:t>
            </a:r>
            <a:r>
              <a:rPr lang="en-GB" dirty="0"/>
              <a:t>: talk di buona </a:t>
            </a:r>
            <a:r>
              <a:rPr lang="en-GB" dirty="0" err="1"/>
              <a:t>qualita</a:t>
            </a:r>
            <a:r>
              <a:rPr lang="en-GB" dirty="0"/>
              <a:t>'</a:t>
            </a:r>
          </a:p>
          <a:p>
            <a:pPr lvl="1"/>
            <a:r>
              <a:rPr lang="en-GB" dirty="0" err="1"/>
              <a:t>coinvolgimento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persone</a:t>
            </a:r>
            <a:r>
              <a:rPr lang="en-GB" dirty="0"/>
              <a:t> in “</a:t>
            </a:r>
            <a:r>
              <a:rPr lang="en-GB" dirty="0" err="1">
                <a:solidFill>
                  <a:srgbClr val="FF0000"/>
                </a:solidFill>
              </a:rPr>
              <a:t>sessioni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straordinarie</a:t>
            </a:r>
            <a:r>
              <a:rPr lang="en-GB" dirty="0"/>
              <a:t>”,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trasversali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la </a:t>
            </a:r>
            <a:r>
              <a:rPr lang="en-GB" dirty="0">
                <a:solidFill>
                  <a:srgbClr val="FF0000"/>
                </a:solidFill>
              </a:rPr>
              <a:t>poster-session ha </a:t>
            </a:r>
            <a:r>
              <a:rPr lang="en-GB" dirty="0" err="1">
                <a:solidFill>
                  <a:srgbClr val="FF0000"/>
                </a:solidFill>
              </a:rPr>
              <a:t>riscosso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molto</a:t>
            </a:r>
            <a:r>
              <a:rPr lang="en-GB" dirty="0">
                <a:solidFill>
                  <a:srgbClr val="FF0000"/>
                </a:solidFill>
              </a:rPr>
              <a:t> interesse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buon</a:t>
            </a:r>
            <a:r>
              <a:rPr lang="en-GB" dirty="0">
                <a:solidFill>
                  <a:srgbClr val="FF0000"/>
                </a:solidFill>
              </a:rPr>
              <a:t> feedback </a:t>
            </a:r>
            <a:r>
              <a:rPr lang="en-GB" dirty="0" err="1">
                <a:solidFill>
                  <a:srgbClr val="FF0000"/>
                </a:solidFill>
              </a:rPr>
              <a:t>dai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partecipanti</a:t>
            </a:r>
            <a:r>
              <a:rPr lang="en-GB" dirty="0"/>
              <a:t>: </a:t>
            </a:r>
            <a:r>
              <a:rPr lang="en-GB" dirty="0" err="1"/>
              <a:t>formato</a:t>
            </a:r>
            <a:r>
              <a:rPr lang="en-GB" dirty="0"/>
              <a:t> </a:t>
            </a:r>
            <a:r>
              <a:rPr lang="en-GB" dirty="0" err="1"/>
              <a:t>efficace</a:t>
            </a:r>
            <a:endParaRPr lang="en-GB" dirty="0"/>
          </a:p>
          <a:p>
            <a:pPr lvl="1"/>
            <a:r>
              <a:rPr lang="en-GB" dirty="0" err="1"/>
              <a:t>grande</a:t>
            </a:r>
            <a:r>
              <a:rPr lang="en-GB" dirty="0"/>
              <a:t> interesse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aziende</a:t>
            </a:r>
            <a:r>
              <a:rPr lang="en-GB" dirty="0"/>
              <a:t> (</a:t>
            </a:r>
            <a:r>
              <a:rPr lang="en-GB" dirty="0" err="1"/>
              <a:t>gia</a:t>
            </a:r>
            <a:r>
              <a:rPr lang="en-GB" dirty="0"/>
              <a:t>’ </a:t>
            </a:r>
            <a:r>
              <a:rPr lang="en-GB" dirty="0" err="1"/>
              <a:t>presentate</a:t>
            </a:r>
            <a:r>
              <a:rPr lang="en-GB" dirty="0"/>
              <a:t> </a:t>
            </a:r>
            <a:r>
              <a:rPr lang="en-GB" dirty="0" err="1"/>
              <a:t>prenotazioni</a:t>
            </a:r>
            <a:r>
              <a:rPr lang="en-GB" dirty="0"/>
              <a:t> per il 2025)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ottima organizzazione </a:t>
            </a:r>
            <a:r>
              <a:rPr lang="en-IT" dirty="0"/>
              <a:t>(feedback positivi da partecipanti e struttura ospitante)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FAAD8-A1B3-ED95-5D07-040754EA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AADC4-051B-8D27-44C6-9BF30D05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28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96588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3748-D739-CBAF-327B-224F6CFE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Miglioramenti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C4D8-D183-D3C0-A7ED-8C0952EB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Alcuni </a:t>
            </a:r>
            <a:r>
              <a:rPr lang="en-IT" dirty="0">
                <a:solidFill>
                  <a:srgbClr val="FF0000"/>
                </a:solidFill>
              </a:rPr>
              <a:t>temi poco trattati</a:t>
            </a:r>
          </a:p>
          <a:p>
            <a:pPr lvl="1"/>
            <a:r>
              <a:rPr lang="en-IT" dirty="0"/>
              <a:t>infrastrutture HPC</a:t>
            </a:r>
          </a:p>
          <a:p>
            <a:pPr lvl="1"/>
            <a:r>
              <a:rPr lang="en-IT" dirty="0"/>
              <a:t>temi legati ad attivita’ non connesse alla cloud</a:t>
            </a:r>
          </a:p>
          <a:p>
            <a:pPr lvl="1"/>
            <a:r>
              <a:rPr lang="en-IT" dirty="0"/>
              <a:t>normativa: analizzato quadro giuridico, non l’impatto su di noi</a:t>
            </a:r>
          </a:p>
          <a:p>
            <a:pPr lvl="1"/>
            <a:r>
              <a:rPr lang="en-IT" dirty="0"/>
              <a:t>transizione digitale</a:t>
            </a:r>
          </a:p>
          <a:p>
            <a:pPr lvl="1"/>
            <a:endParaRPr lang="en-IT" dirty="0"/>
          </a:p>
          <a:p>
            <a:r>
              <a:rPr lang="en-IT" dirty="0"/>
              <a:t>Opportuna una revisione delle sessioni (exp/infra/tech/servizi)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stimolare maggiormente alcune tematiche di nostro interesse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lightning talk con discussione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riposizionamento degli argomenti</a:t>
            </a:r>
          </a:p>
          <a:p>
            <a:pPr lvl="1"/>
            <a:endParaRPr lang="en-IT" dirty="0"/>
          </a:p>
          <a:p>
            <a:pPr lvl="1"/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60CC0-FE05-C210-F862-B433A2C6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2C98F-96F1-DD51-B80D-46CD7573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29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4304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1342189"/>
          </a:xfrm>
        </p:spPr>
        <p:txBody>
          <a:bodyPr>
            <a:normAutofit/>
          </a:bodyPr>
          <a:lstStyle/>
          <a:p>
            <a:r>
              <a:rPr lang="en-IT" sz="4000" dirty="0"/>
              <a:t>Infrastruttura</a:t>
            </a:r>
          </a:p>
        </p:txBody>
      </p:sp>
    </p:spTree>
    <p:extLst>
      <p:ext uri="{BB962C8B-B14F-4D97-AF65-F5344CB8AC3E}">
        <p14:creationId xmlns:p14="http://schemas.microsoft.com/office/powerpoint/2010/main" val="3650070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F7A6-E783-63BD-0828-79F91886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Spunti (non esaustivi)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8315-D2FB-6690-0F6E-7E66BE045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T" dirty="0"/>
              <a:t>AI in tutte le manifestazioni</a:t>
            </a:r>
          </a:p>
          <a:p>
            <a:pPr lvl="1"/>
            <a:r>
              <a:rPr lang="en-IT" dirty="0"/>
              <a:t>non solo calcolo scientifico: user support, gestione risorse </a:t>
            </a:r>
          </a:p>
          <a:p>
            <a:pPr lvl="1"/>
            <a:endParaRPr lang="en-IT" dirty="0"/>
          </a:p>
          <a:p>
            <a:r>
              <a:rPr lang="en-IT" dirty="0"/>
              <a:t>Sviluppo software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software </a:t>
            </a:r>
            <a:r>
              <a:rPr lang="en-GB" dirty="0" err="1">
                <a:solidFill>
                  <a:srgbClr val="FF0000"/>
                </a:solidFill>
              </a:rPr>
              <a:t>sicuro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</a:t>
            </a:r>
            <a:r>
              <a:rPr lang="en-GB" dirty="0" err="1"/>
              <a:t>pentest</a:t>
            </a:r>
            <a:r>
              <a:rPr lang="en-GB" dirty="0"/>
              <a:t>?), </a:t>
            </a:r>
            <a:r>
              <a:rPr lang="en-GB" dirty="0">
                <a:solidFill>
                  <a:srgbClr val="FF0000"/>
                </a:solidFill>
              </a:rPr>
              <a:t>standard </a:t>
            </a:r>
            <a:r>
              <a:rPr lang="en-GB" dirty="0" err="1">
                <a:solidFill>
                  <a:srgbClr val="FF0000"/>
                </a:solidFill>
              </a:rPr>
              <a:t>tecnologici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per </a:t>
            </a:r>
            <a:r>
              <a:rPr lang="en-GB" dirty="0" err="1"/>
              <a:t>i</a:t>
            </a:r>
            <a:r>
              <a:rPr lang="en-GB" dirty="0"/>
              <a:t> frontend, </a:t>
            </a:r>
            <a:r>
              <a:rPr lang="en-GB" dirty="0" err="1"/>
              <a:t>coerenza</a:t>
            </a:r>
            <a:r>
              <a:rPr lang="en-GB" dirty="0"/>
              <a:t> </a:t>
            </a:r>
            <a:r>
              <a:rPr lang="en-GB" dirty="0" err="1"/>
              <a:t>visiva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UI, </a:t>
            </a:r>
            <a:r>
              <a:rPr lang="en-GB" dirty="0" err="1">
                <a:solidFill>
                  <a:srgbClr val="FF0000"/>
                </a:solidFill>
              </a:rPr>
              <a:t>accessibilita</a:t>
            </a:r>
            <a:r>
              <a:rPr lang="en-GB" dirty="0">
                <a:solidFill>
                  <a:srgbClr val="FF0000"/>
                </a:solidFill>
              </a:rPr>
              <a:t>'</a:t>
            </a:r>
            <a:r>
              <a:rPr lang="en-GB" dirty="0"/>
              <a:t> e </a:t>
            </a:r>
            <a:r>
              <a:rPr lang="en-GB" dirty="0" err="1"/>
              <a:t>linee</a:t>
            </a:r>
            <a:r>
              <a:rPr lang="en-GB" dirty="0"/>
              <a:t> </a:t>
            </a:r>
            <a:r>
              <a:rPr lang="en-GB" dirty="0" err="1"/>
              <a:t>guida</a:t>
            </a:r>
            <a:r>
              <a:rPr lang="en-GB" dirty="0"/>
              <a:t> </a:t>
            </a:r>
            <a:r>
              <a:rPr lang="en-GB" dirty="0" err="1"/>
              <a:t>Agid</a:t>
            </a:r>
            <a:endParaRPr lang="en-GB" dirty="0"/>
          </a:p>
          <a:p>
            <a:pPr lvl="1"/>
            <a:r>
              <a:rPr lang="en-GB" dirty="0"/>
              <a:t>interesse a </a:t>
            </a:r>
            <a:r>
              <a:rPr lang="en-GB" dirty="0" err="1"/>
              <a:t>costituire</a:t>
            </a:r>
            <a:r>
              <a:rPr lang="en-GB" dirty="0"/>
              <a:t> un </a:t>
            </a:r>
            <a:r>
              <a:rPr lang="en-GB" dirty="0" err="1">
                <a:solidFill>
                  <a:srgbClr val="FF0000"/>
                </a:solidFill>
              </a:rPr>
              <a:t>gruppo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trasversale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confronti</a:t>
            </a:r>
            <a:r>
              <a:rPr lang="en-GB" dirty="0"/>
              <a:t>, </a:t>
            </a:r>
            <a:r>
              <a:rPr lang="en-GB" dirty="0" err="1"/>
              <a:t>individui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strumenti</a:t>
            </a:r>
            <a:r>
              <a:rPr lang="en-GB" dirty="0"/>
              <a:t> </a:t>
            </a:r>
            <a:r>
              <a:rPr lang="en-GB" dirty="0" err="1"/>
              <a:t>condivisi</a:t>
            </a:r>
            <a:r>
              <a:rPr lang="en-GB" dirty="0"/>
              <a:t>, </a:t>
            </a:r>
            <a:r>
              <a:rPr lang="en-GB" dirty="0" err="1"/>
              <a:t>definisca</a:t>
            </a:r>
            <a:r>
              <a:rPr lang="en-GB" dirty="0"/>
              <a:t> un </a:t>
            </a:r>
            <a:r>
              <a:rPr lang="en-GB" dirty="0" err="1">
                <a:solidFill>
                  <a:srgbClr val="FF0000"/>
                </a:solidFill>
              </a:rPr>
              <a:t>percorso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formativo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DSI e’ </a:t>
            </a:r>
            <a:r>
              <a:rPr lang="en-GB" dirty="0" err="1"/>
              <a:t>molto</a:t>
            </a:r>
            <a:r>
              <a:rPr lang="en-GB" dirty="0"/>
              <a:t> avanti, </a:t>
            </a:r>
            <a:r>
              <a:rPr lang="en-GB" dirty="0" err="1"/>
              <a:t>puo</a:t>
            </a:r>
            <a:r>
              <a:rPr lang="en-GB" dirty="0"/>
              <a:t>’ </a:t>
            </a:r>
            <a:r>
              <a:rPr lang="en-GB" dirty="0" err="1"/>
              <a:t>contribuire</a:t>
            </a:r>
            <a:br>
              <a:rPr lang="en-GB" dirty="0"/>
            </a:br>
            <a:endParaRPr lang="en-GB" dirty="0"/>
          </a:p>
          <a:p>
            <a:r>
              <a:rPr lang="en-IT" dirty="0"/>
              <a:t>Kubernetes</a:t>
            </a:r>
          </a:p>
          <a:p>
            <a:pPr lvl="1"/>
            <a:r>
              <a:rPr lang="en-IT" dirty="0"/>
              <a:t>serve formazione esterna e interna (tutorial days o evento dedicato)</a:t>
            </a:r>
            <a:br>
              <a:rPr lang="en-IT" dirty="0"/>
            </a:br>
            <a:endParaRPr lang="en-IT" dirty="0"/>
          </a:p>
          <a:p>
            <a:r>
              <a:rPr lang="en-IT" dirty="0"/>
              <a:t>Formazione tecnica su elementi di networking, sicurezza, AA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chi sviluppa servizi ha necessita’ di sviluppare o approfondire competenze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6CDF2-9639-FABE-9540-27DC0B10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757C5-94A4-BE89-46FB-11F6F69B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30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4967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1670374"/>
          </a:xfrm>
        </p:spPr>
        <p:txBody>
          <a:bodyPr>
            <a:normAutofit fontScale="90000"/>
          </a:bodyPr>
          <a:lstStyle/>
          <a:p>
            <a:r>
              <a:rPr lang="en-IT" sz="4000" dirty="0"/>
              <a:t>Prossima edizione:</a:t>
            </a:r>
            <a:br>
              <a:rPr lang="en-IT" sz="4000" dirty="0"/>
            </a:br>
            <a:r>
              <a:rPr lang="en-IT" sz="4000" dirty="0"/>
              <a:t>26-30/5/2025 – La Biodola</a:t>
            </a:r>
            <a:br>
              <a:rPr lang="en-IT" sz="4000" dirty="0"/>
            </a:br>
            <a:r>
              <a:rPr lang="en-IT" sz="4000" dirty="0"/>
              <a:t>😉</a:t>
            </a:r>
          </a:p>
        </p:txBody>
      </p:sp>
    </p:spTree>
    <p:extLst>
      <p:ext uri="{BB962C8B-B14F-4D97-AF65-F5344CB8AC3E}">
        <p14:creationId xmlns:p14="http://schemas.microsoft.com/office/powerpoint/2010/main" val="3183831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1342189"/>
          </a:xfrm>
        </p:spPr>
        <p:txBody>
          <a:bodyPr>
            <a:normAutofit/>
          </a:bodyPr>
          <a:lstStyle/>
          <a:p>
            <a:r>
              <a:rPr lang="en-IT" sz="4000" dirty="0"/>
              <a:t>Buon lavoro</a:t>
            </a:r>
          </a:p>
        </p:txBody>
      </p:sp>
    </p:spTree>
    <p:extLst>
      <p:ext uri="{BB962C8B-B14F-4D97-AF65-F5344CB8AC3E}">
        <p14:creationId xmlns:p14="http://schemas.microsoft.com/office/powerpoint/2010/main" val="1930541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EEC1-BAF0-9AB7-13A1-666A6936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1342189"/>
          </a:xfrm>
        </p:spPr>
        <p:txBody>
          <a:bodyPr>
            <a:normAutofit/>
          </a:bodyPr>
          <a:lstStyle/>
          <a:p>
            <a:r>
              <a:rPr lang="en-IT" sz="40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566047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34F61-D7AE-1064-5404-0F9DDBC3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Rete: GARR-T/ICSC/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TeRABIT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&gt;100 Gbps</a:t>
            </a:r>
          </a:p>
        </p:txBody>
      </p:sp>
      <p:pic>
        <p:nvPicPr>
          <p:cNvPr id="7" name="Picture 6" descr="A close-up of a map&#10;&#10;Description automatically generated">
            <a:extLst>
              <a:ext uri="{FF2B5EF4-FFF2-40B4-BE49-F238E27FC236}">
                <a16:creationId xmlns:a16="http://schemas.microsoft.com/office/drawing/2014/main" id="{76CDBD90-4242-38A5-3D8E-CB844F56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87" y="1495580"/>
            <a:ext cx="9706578" cy="4853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42247-C417-A672-F406-1FF663AA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Plenaria DSI - 4/06/2024 - Tirrenia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D2AF9-1197-F99B-C0DC-A7409CD9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8141492-CF40-414B-9698-F860F861B76E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A42D3-F63A-5EDD-0485-E17DC9367ED3}"/>
              </a:ext>
            </a:extLst>
          </p:cNvPr>
          <p:cNvSpPr txBox="1"/>
          <p:nvPr/>
        </p:nvSpPr>
        <p:spPr>
          <a:xfrm rot="2018154">
            <a:off x="855019" y="5279232"/>
            <a:ext cx="264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Massimo Carboni - GARR</a:t>
            </a:r>
          </a:p>
        </p:txBody>
      </p:sp>
    </p:spTree>
    <p:extLst>
      <p:ext uri="{BB962C8B-B14F-4D97-AF65-F5344CB8AC3E}">
        <p14:creationId xmlns:p14="http://schemas.microsoft.com/office/powerpoint/2010/main" val="1085431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D4DE-899D-284F-AD60-09B281E77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1"/>
            <a:ext cx="9144000" cy="1655762"/>
          </a:xfrm>
        </p:spPr>
        <p:txBody>
          <a:bodyPr>
            <a:normAutofit/>
          </a:bodyPr>
          <a:lstStyle/>
          <a:p>
            <a:r>
              <a:rPr lang="en-IT" sz="5400" dirty="0"/>
              <a:t>Processo di approvazione delle policy di sicurezza informatica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05D96-8041-774E-A7C4-B5E8E8DF7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2602"/>
            <a:ext cx="9144000" cy="1505197"/>
          </a:xfrm>
        </p:spPr>
        <p:txBody>
          <a:bodyPr/>
          <a:lstStyle/>
          <a:p>
            <a:r>
              <a:rPr lang="en-IT" dirty="0"/>
              <a:t>Alessandro Brunengo</a:t>
            </a:r>
          </a:p>
        </p:txBody>
      </p:sp>
    </p:spTree>
    <p:extLst>
      <p:ext uri="{BB962C8B-B14F-4D97-AF65-F5344CB8AC3E}">
        <p14:creationId xmlns:p14="http://schemas.microsoft.com/office/powerpoint/2010/main" val="2453013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A2B9-DB34-BB48-A74A-D20848B0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Processo attuale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78DB-60AC-3E4D-9462-57FA3427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T" dirty="0">
                <a:solidFill>
                  <a:srgbClr val="0070C0"/>
                </a:solidFill>
              </a:rPr>
              <a:t>Il disciplinare di utilizzo delle risorse informatiche</a:t>
            </a:r>
          </a:p>
          <a:p>
            <a:pPr lvl="1"/>
            <a:r>
              <a:rPr lang="en-IT" dirty="0"/>
              <a:t>studiato e redatto dal gruppo Harmony e proposto alla CCR</a:t>
            </a:r>
          </a:p>
          <a:p>
            <a:pPr lvl="1"/>
            <a:r>
              <a:rPr lang="en-IT" dirty="0"/>
              <a:t>approvato dalla CCR, che lo sottopone al management</a:t>
            </a:r>
          </a:p>
          <a:p>
            <a:pPr lvl="1"/>
            <a:r>
              <a:rPr lang="en-IT" dirty="0"/>
              <a:t>Il Direttivo lo approva e diventa operativo</a:t>
            </a:r>
          </a:p>
          <a:p>
            <a:pPr lvl="1"/>
            <a:r>
              <a:rPr lang="en-IT" dirty="0"/>
              <a:t>Tutti gli utenti devono accettarlo per poter disporre di un accesso alle risorse informatiche INFN</a:t>
            </a:r>
            <a:br>
              <a:rPr lang="en-IT" dirty="0"/>
            </a:br>
            <a:endParaRPr lang="en-IT" dirty="0"/>
          </a:p>
          <a:p>
            <a:r>
              <a:rPr lang="en-IT" dirty="0">
                <a:solidFill>
                  <a:srgbClr val="0070C0"/>
                </a:solidFill>
              </a:rPr>
              <a:t>Il disciplinare contiene</a:t>
            </a:r>
          </a:p>
          <a:p>
            <a:pPr lvl="1"/>
            <a:r>
              <a:rPr lang="en-IT" dirty="0"/>
              <a:t>norme a cui deve attenersi l’utente</a:t>
            </a:r>
          </a:p>
          <a:p>
            <a:pPr lvl="1"/>
            <a:r>
              <a:rPr lang="en-IT" dirty="0"/>
              <a:t>compiti delle diverse figure (amministratore di sistema, servizi calcolo)</a:t>
            </a:r>
          </a:p>
          <a:p>
            <a:pPr lvl="1"/>
            <a:r>
              <a:rPr lang="en-IT" dirty="0"/>
              <a:t>disposizioni specifiche per l’uso di risorse e trattamento delle informazioni</a:t>
            </a:r>
          </a:p>
          <a:p>
            <a:pPr lvl="2"/>
            <a:r>
              <a:rPr lang="en-IT" dirty="0"/>
              <a:t>log, mail</a:t>
            </a:r>
          </a:p>
          <a:p>
            <a:endParaRPr lang="en-IT" dirty="0">
              <a:solidFill>
                <a:srgbClr val="0070C0"/>
              </a:solidFill>
            </a:endParaRPr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6E93E-30F0-BC41-B3D0-754AC7C9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EF47D-7C6E-2038-ED8C-9F41090E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36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17847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56E0-F99E-28F5-FE90-1DD68D3B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Limiti della procedura attuale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CAE9C-78A3-1C57-4F22-573D5743F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dirty="0">
                <a:solidFill>
                  <a:srgbClr val="0070C0"/>
                </a:solidFill>
              </a:rPr>
              <a:t>nuove esigenze da regolamentare</a:t>
            </a:r>
            <a:r>
              <a:rPr lang="en-IT" dirty="0"/>
              <a:t>: BYOD, utilizzo di cloud esterne, ...</a:t>
            </a:r>
          </a:p>
          <a:p>
            <a:r>
              <a:rPr lang="en-IT" dirty="0">
                <a:solidFill>
                  <a:srgbClr val="0070C0"/>
                </a:solidFill>
              </a:rPr>
              <a:t>nuove tecnologie</a:t>
            </a:r>
            <a:r>
              <a:rPr lang="en-IT" dirty="0"/>
              <a:t>: Next Gen Firewall, End Point Protection and Response, ...</a:t>
            </a:r>
          </a:p>
          <a:p>
            <a:r>
              <a:rPr lang="en-IT" dirty="0">
                <a:solidFill>
                  <a:srgbClr val="0070C0"/>
                </a:solidFill>
              </a:rPr>
              <a:t>miglioramento della postura di sicurezza</a:t>
            </a:r>
            <a:r>
              <a:rPr lang="en-IT" dirty="0"/>
              <a:t>: ACL perimetrali, gestione delle credenziali, ...</a:t>
            </a:r>
          </a:p>
          <a:p>
            <a:endParaRPr lang="en-IT" dirty="0"/>
          </a:p>
          <a:p>
            <a:r>
              <a:rPr lang="en-IT" dirty="0"/>
              <a:t>Modifiche di policy specifiche da applicare globalmente richiedono:</a:t>
            </a:r>
          </a:p>
          <a:p>
            <a:pPr lvl="1"/>
            <a:r>
              <a:rPr lang="en-IT" dirty="0">
                <a:solidFill>
                  <a:srgbClr val="0070C0"/>
                </a:solidFill>
              </a:rPr>
              <a:t>revisione del disciplinare</a:t>
            </a:r>
          </a:p>
          <a:p>
            <a:pPr lvl="1"/>
            <a:r>
              <a:rPr lang="en-IT" dirty="0">
                <a:solidFill>
                  <a:srgbClr val="0070C0"/>
                </a:solidFill>
              </a:rPr>
              <a:t>nuova approvazione in CD</a:t>
            </a:r>
          </a:p>
          <a:p>
            <a:pPr lvl="1"/>
            <a:r>
              <a:rPr lang="en-IT" dirty="0">
                <a:solidFill>
                  <a:srgbClr val="0070C0"/>
                </a:solidFill>
              </a:rPr>
              <a:t>nuova accettazione degli utenti</a:t>
            </a:r>
          </a:p>
          <a:p>
            <a:pPr marL="0" indent="0">
              <a:buNone/>
            </a:pPr>
            <a:endParaRPr lang="en-IT" dirty="0">
              <a:solidFill>
                <a:srgbClr val="4297B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408BD-4965-C1B5-0F77-66078F0D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1345-2573-EC86-6D9C-CC35FCEA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37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13454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A28F-2C14-4650-05E7-2EB0B178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Proposta una nuova procedura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76FCB-E555-09E4-F095-936ED14B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T" dirty="0">
                <a:solidFill>
                  <a:srgbClr val="0070C0"/>
                </a:solidFill>
              </a:rPr>
              <a:t>Disciplinare piu’ snello</a:t>
            </a:r>
          </a:p>
          <a:p>
            <a:pPr lvl="1"/>
            <a:r>
              <a:rPr lang="en-IT" dirty="0"/>
              <a:t>solo principi e norme generali</a:t>
            </a:r>
          </a:p>
          <a:p>
            <a:pPr lvl="1"/>
            <a:r>
              <a:rPr lang="en-IT" dirty="0"/>
              <a:t>rimando esplicito a policy specifiche, che integrano il disciplinare</a:t>
            </a:r>
          </a:p>
          <a:p>
            <a:pPr lvl="1"/>
            <a:r>
              <a:rPr lang="en-IT" dirty="0"/>
              <a:t>separare momento e procedura di approvazione di disciplinare e di policy tecniche</a:t>
            </a:r>
          </a:p>
          <a:p>
            <a:pPr marL="457200" lvl="1" indent="0">
              <a:buNone/>
            </a:pPr>
            <a:endParaRPr lang="en-IT" dirty="0"/>
          </a:p>
          <a:p>
            <a:r>
              <a:rPr lang="en-IT" dirty="0">
                <a:solidFill>
                  <a:srgbClr val="0070C0"/>
                </a:solidFill>
              </a:rPr>
              <a:t>Delega alla CCR per la definizione delle policy specifiche</a:t>
            </a:r>
          </a:p>
          <a:p>
            <a:pPr lvl="1"/>
            <a:r>
              <a:rPr lang="en-IT" dirty="0"/>
              <a:t>richiamate dal disciplinare</a:t>
            </a:r>
          </a:p>
          <a:p>
            <a:pPr lvl="1"/>
            <a:r>
              <a:rPr lang="en-IT" dirty="0"/>
              <a:t>definite ed approvate dalla CCR</a:t>
            </a:r>
          </a:p>
          <a:p>
            <a:pPr lvl="1"/>
            <a:r>
              <a:rPr lang="en-IT" dirty="0"/>
              <a:t>collocate e rese disponibili in un posto definito</a:t>
            </a:r>
          </a:p>
          <a:p>
            <a:pPr lvl="1"/>
            <a:r>
              <a:rPr lang="en-IT" dirty="0">
                <a:solidFill>
                  <a:srgbClr val="0070C0"/>
                </a:solidFill>
              </a:rPr>
              <a:t>esempi</a:t>
            </a:r>
            <a:r>
              <a:rPr lang="en-IT" dirty="0"/>
              <a:t>: utilizzo cloud esterne, password policy, deep inspection, utilizzo di device personali (BYOD), requisiti di formazione per specifiche funzioni (amministratori di CMS), ...</a:t>
            </a:r>
          </a:p>
          <a:p>
            <a:pPr lvl="1"/>
            <a:endParaRPr lang="en-IT" dirty="0">
              <a:solidFill>
                <a:srgbClr val="4297B9"/>
              </a:solidFill>
            </a:endParaRPr>
          </a:p>
          <a:p>
            <a:pPr lvl="1"/>
            <a:endParaRPr lang="en-IT" dirty="0">
              <a:solidFill>
                <a:srgbClr val="4297B9"/>
              </a:solidFill>
            </a:endParaRPr>
          </a:p>
          <a:p>
            <a:r>
              <a:rPr lang="en-IT" dirty="0">
                <a:solidFill>
                  <a:srgbClr val="0070C0"/>
                </a:solidFill>
              </a:rPr>
              <a:t>Stato della proposta</a:t>
            </a:r>
            <a:r>
              <a:rPr lang="en-IT" dirty="0">
                <a:solidFill>
                  <a:srgbClr val="4297B9"/>
                </a:solidFill>
              </a:rPr>
              <a:t>:</a:t>
            </a:r>
          </a:p>
          <a:p>
            <a:pPr lvl="1"/>
            <a:r>
              <a:rPr lang="en-IT" dirty="0"/>
              <a:t>discussa e condivisa in CCR</a:t>
            </a:r>
          </a:p>
          <a:p>
            <a:pPr lvl="1"/>
            <a:r>
              <a:rPr lang="en-IT" dirty="0"/>
              <a:t>da presentare alla GE per approvazione del management</a:t>
            </a:r>
          </a:p>
          <a:p>
            <a:pPr lvl="1"/>
            <a:endParaRPr lang="en-IT" dirty="0"/>
          </a:p>
          <a:p>
            <a:pPr lvl="1"/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1936A-1CBD-3156-1101-A616BF22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B26F1-9E52-0A93-6CCD-F5A07C74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38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09661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A0BE-F5FC-5A4D-473A-C21F0BB4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Processo di definizione di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EC0D0-CF4D-8EE5-7691-E29994AD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T" dirty="0">
                <a:solidFill>
                  <a:srgbClr val="0070C0"/>
                </a:solidFill>
              </a:rPr>
              <a:t>Sviluppo e definizione di una policy su tema specifico</a:t>
            </a:r>
            <a:r>
              <a:rPr lang="en-IT" dirty="0">
                <a:solidFill>
                  <a:srgbClr val="4297B9"/>
                </a:solidFill>
              </a:rPr>
              <a:t>: </a:t>
            </a:r>
            <a:r>
              <a:rPr lang="en-IT" dirty="0"/>
              <a:t>gruppi di lavoro in funzione di esigenza, ambiti coinvolti, competenze</a:t>
            </a:r>
          </a:p>
          <a:p>
            <a:pPr lvl="1"/>
            <a:r>
              <a:rPr lang="en-IT" dirty="0"/>
              <a:t>CCR, Servizi Calcolo, NUCS, DPO, RTD, Datacloud, DSI, ...</a:t>
            </a:r>
          </a:p>
          <a:p>
            <a:r>
              <a:rPr lang="en-IT" dirty="0">
                <a:solidFill>
                  <a:srgbClr val="0070C0"/>
                </a:solidFill>
              </a:rPr>
              <a:t>Discussione</a:t>
            </a:r>
            <a:r>
              <a:rPr lang="en-IT" dirty="0"/>
              <a:t> e redazione del documento: in CCR</a:t>
            </a:r>
          </a:p>
          <a:p>
            <a:r>
              <a:rPr lang="en-IT" dirty="0">
                <a:solidFill>
                  <a:srgbClr val="0070C0"/>
                </a:solidFill>
              </a:rPr>
              <a:t>Passaggio informativo con il management </a:t>
            </a:r>
            <a:r>
              <a:rPr lang="en-IT" dirty="0"/>
              <a:t>(GE, RTD)</a:t>
            </a:r>
          </a:p>
          <a:p>
            <a:pPr lvl="1"/>
            <a:r>
              <a:rPr lang="en-IT" dirty="0"/>
              <a:t>necessario momento in cui il management possa intervenire</a:t>
            </a:r>
          </a:p>
          <a:p>
            <a:pPr lvl="1"/>
            <a:r>
              <a:rPr lang="en-IT" dirty="0"/>
              <a:t>eventuali chiarimenti, approfondimenti, richieste di revisione</a:t>
            </a:r>
          </a:p>
          <a:p>
            <a:r>
              <a:rPr lang="en-IT" dirty="0">
                <a:solidFill>
                  <a:srgbClr val="0070C0"/>
                </a:solidFill>
              </a:rPr>
              <a:t>Approvazione formale </a:t>
            </a:r>
            <a:r>
              <a:rPr lang="en-IT" dirty="0"/>
              <a:t>in riunione di CCR</a:t>
            </a:r>
          </a:p>
          <a:p>
            <a:r>
              <a:rPr lang="en-IT" dirty="0">
                <a:solidFill>
                  <a:srgbClr val="0070C0"/>
                </a:solidFill>
              </a:rPr>
              <a:t>Pubblicazione</a:t>
            </a:r>
          </a:p>
          <a:p>
            <a:r>
              <a:rPr lang="en-IT" dirty="0">
                <a:solidFill>
                  <a:srgbClr val="0070C0"/>
                </a:solidFill>
              </a:rPr>
              <a:t>Informazione</a:t>
            </a:r>
            <a:r>
              <a:rPr lang="en-IT" dirty="0"/>
              <a:t> agli utenti</a:t>
            </a:r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F798D-CEBF-5BB9-46B7-7EEE0B96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FAC67-B884-7FC3-CCC7-AE99A8C9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39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0914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0039-74A8-2FE5-C0E1-08AE1B7F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Infrastruttura dei SSNN della CCR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6BB10-EDE7-AE4A-3CC5-B40DC061B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919"/>
            <a:ext cx="5540829" cy="4550044"/>
          </a:xfrm>
        </p:spPr>
        <p:txBody>
          <a:bodyPr>
            <a:normAutofit/>
          </a:bodyPr>
          <a:lstStyle/>
          <a:p>
            <a:r>
              <a:rPr lang="en-IT" dirty="0">
                <a:solidFill>
                  <a:srgbClr val="0070C0"/>
                </a:solidFill>
              </a:rPr>
              <a:t>BC</a:t>
            </a:r>
            <a:r>
              <a:rPr lang="en-IT" dirty="0"/>
              <a:t>: installata la nuova espansione</a:t>
            </a:r>
          </a:p>
          <a:p>
            <a:pPr lvl="1"/>
            <a:r>
              <a:rPr lang="en-IT" dirty="0"/>
              <a:t>3+3 blade, 288 core, 3 TB RAM</a:t>
            </a:r>
          </a:p>
          <a:p>
            <a:r>
              <a:rPr lang="en-IT" dirty="0">
                <a:solidFill>
                  <a:srgbClr val="0070C0"/>
                </a:solidFill>
              </a:rPr>
              <a:t>Local HA</a:t>
            </a:r>
            <a:r>
              <a:rPr lang="en-IT" dirty="0"/>
              <a:t>: installata espansione storage </a:t>
            </a:r>
            <a:r>
              <a:rPr lang="en-GB" dirty="0" err="1"/>
              <a:t>PowerVault</a:t>
            </a:r>
            <a:r>
              <a:rPr lang="en-GB" dirty="0"/>
              <a:t> 5084</a:t>
            </a:r>
            <a:endParaRPr lang="en-IT" dirty="0"/>
          </a:p>
          <a:p>
            <a:r>
              <a:rPr lang="en-IT" dirty="0"/>
              <a:t>Risorse in uso</a:t>
            </a:r>
          </a:p>
          <a:p>
            <a:pPr lvl="1"/>
            <a:r>
              <a:rPr lang="en-IT" dirty="0">
                <a:solidFill>
                  <a:srgbClr val="0070C0"/>
                </a:solidFill>
              </a:rPr>
              <a:t>VM</a:t>
            </a:r>
            <a:r>
              <a:rPr lang="en-IT" dirty="0"/>
              <a:t>: ~500 su 1440 core disponibili</a:t>
            </a:r>
          </a:p>
          <a:p>
            <a:pPr lvl="1"/>
            <a:r>
              <a:rPr lang="en-IT" dirty="0">
                <a:solidFill>
                  <a:srgbClr val="0070C0"/>
                </a:solidFill>
              </a:rPr>
              <a:t>RAM</a:t>
            </a:r>
            <a:r>
              <a:rPr lang="en-IT" dirty="0"/>
              <a:t>: 3.5 TB usata/7 TB disponibile</a:t>
            </a:r>
          </a:p>
          <a:p>
            <a:pPr lvl="1"/>
            <a:r>
              <a:rPr lang="en-IT" dirty="0">
                <a:solidFill>
                  <a:srgbClr val="0070C0"/>
                </a:solidFill>
              </a:rPr>
              <a:t>Block storage</a:t>
            </a:r>
            <a:r>
              <a:rPr lang="en-IT" dirty="0"/>
              <a:t>: ~80 TB (usata), 130 TB (allocata), 120 TB (disponibili)</a:t>
            </a:r>
          </a:p>
          <a:p>
            <a:pPr lvl="1"/>
            <a:r>
              <a:rPr lang="en-IT" dirty="0">
                <a:solidFill>
                  <a:srgbClr val="0070C0"/>
                </a:solidFill>
              </a:rPr>
              <a:t>NAS storage</a:t>
            </a:r>
            <a:r>
              <a:rPr lang="en-IT" dirty="0"/>
              <a:t>: ~48 TB (usati), 53 TB (allocati), 200 TB (disponibili)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512B5-DAC6-28CC-54C4-6B2642AD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E789E-D907-37B7-FD31-B1EFD34F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4</a:t>
            </a:fld>
            <a:endParaRPr lang="en-IT"/>
          </a:p>
        </p:txBody>
      </p:sp>
      <p:pic>
        <p:nvPicPr>
          <p:cNvPr id="7" name="Picture 6" descr="A computer hardware information card&#10;&#10;Description automatically generated with medium confidence">
            <a:extLst>
              <a:ext uri="{FF2B5EF4-FFF2-40B4-BE49-F238E27FC236}">
                <a16:creationId xmlns:a16="http://schemas.microsoft.com/office/drawing/2014/main" id="{96733D57-D163-758E-8457-B6E12FA60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124" y="1636890"/>
            <a:ext cx="5272184" cy="39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2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E78D-DC8A-C5A1-8326-7D502FFD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Dettagli da definire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E0D94-5594-67E1-77C0-9FF5D1D35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T" dirty="0">
                <a:solidFill>
                  <a:srgbClr val="0070C0"/>
                </a:solidFill>
              </a:rPr>
              <a:t>Tempistiche</a:t>
            </a:r>
            <a:r>
              <a:rPr lang="en-IT" dirty="0"/>
              <a:t> di aggiornamento/Revisione delle policy specifiche</a:t>
            </a:r>
          </a:p>
          <a:p>
            <a:pPr lvl="1"/>
            <a:r>
              <a:rPr lang="en-IT" dirty="0"/>
              <a:t>cadenza non piu’ che annuale</a:t>
            </a:r>
          </a:p>
          <a:p>
            <a:pPr lvl="1"/>
            <a:r>
              <a:rPr lang="en-IT" dirty="0"/>
              <a:t>approvazione in fono in caso di urgenza (?)</a:t>
            </a:r>
          </a:p>
          <a:p>
            <a:pPr lvl="1"/>
            <a:endParaRPr lang="en-IT" dirty="0"/>
          </a:p>
          <a:p>
            <a:r>
              <a:rPr lang="en-IT" dirty="0"/>
              <a:t>Serve un passaggio di </a:t>
            </a:r>
            <a:r>
              <a:rPr lang="en-IT" dirty="0">
                <a:solidFill>
                  <a:srgbClr val="0070C0"/>
                </a:solidFill>
              </a:rPr>
              <a:t>valutazione dell’impatto </a:t>
            </a:r>
            <a:r>
              <a:rPr lang="en-IT" dirty="0"/>
              <a:t>di una nuova policy sugli utenti</a:t>
            </a:r>
          </a:p>
          <a:p>
            <a:pPr lvl="1"/>
            <a:r>
              <a:rPr lang="en-IT" dirty="0"/>
              <a:t>coinvolgimento del DPO</a:t>
            </a:r>
          </a:p>
          <a:p>
            <a:pPr lvl="1"/>
            <a:r>
              <a:rPr lang="en-IT" dirty="0"/>
              <a:t>potrebbe richiedere una </a:t>
            </a:r>
            <a:r>
              <a:rPr lang="en-IT" dirty="0">
                <a:solidFill>
                  <a:srgbClr val="0070C0"/>
                </a:solidFill>
              </a:rPr>
              <a:t>accettazione</a:t>
            </a:r>
            <a:r>
              <a:rPr lang="en-IT" dirty="0"/>
              <a:t> da parte degli utenti</a:t>
            </a:r>
          </a:p>
          <a:p>
            <a:pPr lvl="1"/>
            <a:endParaRPr lang="en-IT" dirty="0"/>
          </a:p>
          <a:p>
            <a:r>
              <a:rPr lang="en-IT" dirty="0"/>
              <a:t>Meccanismo di </a:t>
            </a:r>
            <a:r>
              <a:rPr lang="en-IT" dirty="0">
                <a:solidFill>
                  <a:srgbClr val="0070C0"/>
                </a:solidFill>
              </a:rPr>
              <a:t>pubblicazione</a:t>
            </a:r>
            <a:r>
              <a:rPr lang="en-IT" dirty="0"/>
              <a:t> delle policy</a:t>
            </a:r>
          </a:p>
          <a:p>
            <a:pPr lvl="1"/>
            <a:r>
              <a:rPr lang="en-IT" dirty="0"/>
              <a:t>repo (Alfresco?)</a:t>
            </a:r>
          </a:p>
          <a:p>
            <a:pPr lvl="1"/>
            <a:r>
              <a:rPr lang="en-IT" dirty="0"/>
              <a:t>web</a:t>
            </a:r>
          </a:p>
          <a:p>
            <a:pPr lvl="1"/>
            <a:r>
              <a:rPr lang="en-IT" dirty="0"/>
              <a:t>permessi (pubbliche?)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2447C-516F-9B0D-6526-22A28448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B104A-8ABE-A670-A79A-A1866965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40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07294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573D-559E-FB43-97C3-ACCF86C2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Godiva directory search (phonebook)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3F20-44FD-D647-F80B-43AEA1E2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l.infn.it</a:t>
            </a:r>
            <a:r>
              <a:rPr lang="en-GB" dirty="0"/>
              <a:t>/phonebook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D0296-4BCD-2A62-F34A-34B90287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B042D-4354-2778-6073-980C6646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41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5292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C258-3480-92DC-74FA-D0B87BC5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Incidenti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A348-215E-F020-1066-0E50FCF7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Eventi inattesi</a:t>
            </a:r>
            <a:r>
              <a:rPr lang="en-IT" dirty="0"/>
              <a:t>:</a:t>
            </a:r>
          </a:p>
          <a:p>
            <a:pPr lvl="1"/>
            <a:r>
              <a:rPr lang="en-GB" dirty="0"/>
              <a:t>04/01: </a:t>
            </a:r>
            <a:r>
              <a:rPr lang="en-GB" dirty="0" err="1"/>
              <a:t>Intervento</a:t>
            </a:r>
            <a:r>
              <a:rPr lang="en-GB" dirty="0"/>
              <a:t> </a:t>
            </a:r>
            <a:r>
              <a:rPr lang="en-GB" dirty="0" err="1"/>
              <a:t>manutenzione</a:t>
            </a:r>
            <a:r>
              <a:rPr lang="en-GB" dirty="0"/>
              <a:t> GARR senza </a:t>
            </a:r>
            <a:r>
              <a:rPr lang="en-GB" dirty="0" err="1"/>
              <a:t>preavviso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30/01: Down </a:t>
            </a:r>
            <a:r>
              <a:rPr lang="en-GB" dirty="0" err="1"/>
              <a:t>linea</a:t>
            </a:r>
            <a:r>
              <a:rPr lang="en-GB" dirty="0"/>
              <a:t> CNAF-LNL, </a:t>
            </a:r>
            <a:r>
              <a:rPr lang="en-GB" dirty="0" err="1"/>
              <a:t>problema</a:t>
            </a:r>
            <a:r>
              <a:rPr lang="en-GB" dirty="0"/>
              <a:t> di </a:t>
            </a:r>
            <a:r>
              <a:rPr lang="en-GB" dirty="0" err="1"/>
              <a:t>configurazione</a:t>
            </a:r>
            <a:r>
              <a:rPr lang="en-GB" dirty="0"/>
              <a:t> del backbone </a:t>
            </a:r>
          </a:p>
          <a:p>
            <a:pPr lvl="1"/>
            <a:r>
              <a:rPr lang="en-GB" dirty="0"/>
              <a:t>04/04: Down </a:t>
            </a:r>
            <a:r>
              <a:rPr lang="en-GB" dirty="0" err="1"/>
              <a:t>linea</a:t>
            </a:r>
            <a:r>
              <a:rPr lang="en-GB" dirty="0"/>
              <a:t> CNAF-LNL per </a:t>
            </a:r>
            <a:r>
              <a:rPr lang="en-GB" dirty="0" err="1"/>
              <a:t>manutenzione</a:t>
            </a:r>
            <a:r>
              <a:rPr lang="en-GB" dirty="0"/>
              <a:t>, senza </a:t>
            </a:r>
            <a:r>
              <a:rPr lang="en-GB" dirty="0" err="1"/>
              <a:t>preavviso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24/04: </a:t>
            </a:r>
            <a:r>
              <a:rPr lang="en-GB" dirty="0" err="1"/>
              <a:t>Problema</a:t>
            </a:r>
            <a:r>
              <a:rPr lang="en-GB" dirty="0"/>
              <a:t> </a:t>
            </a:r>
            <a:r>
              <a:rPr lang="en-GB" dirty="0" err="1"/>
              <a:t>conseguente</a:t>
            </a:r>
            <a:r>
              <a:rPr lang="en-GB" dirty="0"/>
              <a:t> a </a:t>
            </a:r>
            <a:r>
              <a:rPr lang="en-GB" dirty="0" err="1"/>
              <a:t>configurazione</a:t>
            </a:r>
            <a:r>
              <a:rPr lang="en-GB" dirty="0"/>
              <a:t> di ACL </a:t>
            </a:r>
            <a:r>
              <a:rPr lang="en-GB" dirty="0" err="1"/>
              <a:t>sul</a:t>
            </a:r>
            <a:r>
              <a:rPr lang="en-GB" dirty="0"/>
              <a:t> router di </a:t>
            </a:r>
            <a:r>
              <a:rPr lang="en-GB" dirty="0" err="1"/>
              <a:t>frontiera</a:t>
            </a:r>
            <a:endParaRPr lang="en-GB" dirty="0"/>
          </a:p>
          <a:p>
            <a:pPr lvl="2"/>
            <a:r>
              <a:rPr lang="en-GB" dirty="0" err="1"/>
              <a:t>impatto</a:t>
            </a:r>
            <a:r>
              <a:rPr lang="en-GB" dirty="0"/>
              <a:t> solo sui SSNN </a:t>
            </a:r>
            <a:r>
              <a:rPr lang="en-GB" dirty="0" err="1"/>
              <a:t>della</a:t>
            </a:r>
            <a:r>
              <a:rPr lang="en-GB" dirty="0"/>
              <a:t> CCR, non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risorse</a:t>
            </a:r>
            <a:r>
              <a:rPr lang="en-GB" dirty="0"/>
              <a:t> DSI</a:t>
            </a:r>
          </a:p>
          <a:p>
            <a:pPr lvl="2"/>
            <a:r>
              <a:rPr lang="en-GB" dirty="0"/>
              <a:t>sotto </a:t>
            </a:r>
            <a:r>
              <a:rPr lang="en-GB" dirty="0" err="1"/>
              <a:t>indagine</a:t>
            </a:r>
            <a:r>
              <a:rPr lang="en-GB" dirty="0"/>
              <a:t> di Cisco</a:t>
            </a:r>
          </a:p>
          <a:p>
            <a:pPr lvl="1"/>
            <a:endParaRPr lang="en-GB" dirty="0"/>
          </a:p>
          <a:p>
            <a:r>
              <a:rPr lang="en-GB" dirty="0" err="1"/>
              <a:t>Altri</a:t>
            </a:r>
            <a:r>
              <a:rPr lang="en-GB" dirty="0"/>
              <a:t> </a:t>
            </a:r>
            <a:r>
              <a:rPr lang="en-GB" dirty="0" err="1"/>
              <a:t>interventi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preventivamente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segnalati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da GARR</a:t>
            </a:r>
          </a:p>
          <a:p>
            <a:pPr lvl="1"/>
            <a:r>
              <a:rPr lang="en-GB" dirty="0" err="1"/>
              <a:t>gestiti</a:t>
            </a:r>
            <a:r>
              <a:rPr lang="en-GB" dirty="0"/>
              <a:t> </a:t>
            </a:r>
            <a:r>
              <a:rPr lang="en-GB" dirty="0" err="1"/>
              <a:t>mettendo</a:t>
            </a:r>
            <a:r>
              <a:rPr lang="en-GB" dirty="0"/>
              <a:t> in </a:t>
            </a:r>
            <a:r>
              <a:rPr lang="en-GB" dirty="0" err="1"/>
              <a:t>manutenzione</a:t>
            </a:r>
            <a:r>
              <a:rPr lang="en-GB" dirty="0"/>
              <a:t> il </a:t>
            </a:r>
            <a:r>
              <a:rPr lang="en-GB" dirty="0" err="1"/>
              <a:t>sito</a:t>
            </a:r>
            <a:r>
              <a:rPr lang="en-GB" dirty="0"/>
              <a:t> </a:t>
            </a:r>
            <a:r>
              <a:rPr lang="en-GB" dirty="0" err="1"/>
              <a:t>coinvolto</a:t>
            </a:r>
            <a:endParaRPr lang="en-GB" dirty="0"/>
          </a:p>
          <a:p>
            <a:pPr lvl="1"/>
            <a:r>
              <a:rPr lang="en-GB" dirty="0"/>
              <a:t>non ci </a:t>
            </a:r>
            <a:r>
              <a:rPr lang="en-GB" dirty="0" err="1"/>
              <a:t>risultano</a:t>
            </a:r>
            <a:r>
              <a:rPr lang="en-GB" dirty="0"/>
              <a:t> </a:t>
            </a:r>
            <a:r>
              <a:rPr lang="en-GB" dirty="0" err="1"/>
              <a:t>problemi</a:t>
            </a:r>
            <a:r>
              <a:rPr lang="en-GB" dirty="0"/>
              <a:t> </a:t>
            </a:r>
            <a:r>
              <a:rPr lang="en-GB" dirty="0" err="1"/>
              <a:t>conseguenti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33E58-F0E4-3560-DFFF-F88B74A6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D69B0-3133-61F0-B12E-496DF618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1266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24D4-7A8D-1B73-0E2C-76991B69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L’infrastruttura</a:t>
            </a:r>
          </a:p>
        </p:txBody>
      </p:sp>
      <p:pic>
        <p:nvPicPr>
          <p:cNvPr id="7" name="Content Placeholder 6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3E9771ED-551D-E0BC-20CE-D80740815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007" y="1627188"/>
            <a:ext cx="6063985" cy="45497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EADD2-7119-67FC-65FD-E4C3FC3E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9AFEF-1090-FB6F-7BD8-28D8723F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6</a:t>
            </a:fld>
            <a:endParaRPr lang="en-I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A2D7A6-B0B3-D7FE-0AB8-5924476E2632}"/>
              </a:ext>
            </a:extLst>
          </p:cNvPr>
          <p:cNvSpPr/>
          <p:nvPr/>
        </p:nvSpPr>
        <p:spPr>
          <a:xfrm>
            <a:off x="5486400" y="5029200"/>
            <a:ext cx="1284514" cy="74022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0432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8ED2-F7DE-4171-CBE8-C39C4F7F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Evoluzione della connettivita’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A871-2E9D-660D-7149-7055F3E70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T" dirty="0"/>
              <a:t>Limiti (dicembre 2023)</a:t>
            </a:r>
          </a:p>
          <a:p>
            <a:pPr lvl="1"/>
            <a:r>
              <a:rPr lang="en-IT" dirty="0"/>
              <a:t>doppio link (WAN e L2VPN) su singolo router GARR, sia Bo che Pd</a:t>
            </a:r>
          </a:p>
          <a:p>
            <a:pPr lvl="1"/>
            <a:r>
              <a:rPr lang="en-IT" dirty="0"/>
              <a:t>singolo apparato sulla rete interna a LNL</a:t>
            </a:r>
          </a:p>
          <a:p>
            <a:r>
              <a:rPr lang="en-IT" dirty="0"/>
              <a:t>Evoluzione a breve</a:t>
            </a:r>
          </a:p>
          <a:p>
            <a:pPr lvl="1"/>
            <a:r>
              <a:rPr lang="en-IT" dirty="0"/>
              <a:t>raddoppio dei link interni lato CNAF (fatto)</a:t>
            </a:r>
          </a:p>
          <a:p>
            <a:pPr lvl="1"/>
            <a:r>
              <a:rPr lang="en-IT" dirty="0"/>
              <a:t>raddoppio link interni lato LNL</a:t>
            </a:r>
          </a:p>
          <a:p>
            <a:pPr lvl="2"/>
            <a:r>
              <a:rPr lang="en-IT" dirty="0"/>
              <a:t>gara per acquisto secondo router a LNL in corso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separazione della connessione sul PoP GARR di Bologna</a:t>
            </a:r>
          </a:p>
          <a:p>
            <a:pPr lvl="2"/>
            <a:r>
              <a:rPr lang="en-IT" dirty="0">
                <a:solidFill>
                  <a:srgbClr val="FF0000"/>
                </a:solidFill>
              </a:rPr>
              <a:t>secondo router nel PoP installato il mese scorso: in procinto di configurare i link</a:t>
            </a:r>
          </a:p>
          <a:p>
            <a:pPr lvl="1"/>
            <a:r>
              <a:rPr lang="en-IT" dirty="0"/>
              <a:t>separazione della connessione lato LNL (nuovo PoP LNL)</a:t>
            </a:r>
          </a:p>
          <a:p>
            <a:r>
              <a:rPr lang="en-IT" dirty="0"/>
              <a:t>Migrazione al Tecnopolo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avremo tutti i link su apparati differenti</a:t>
            </a:r>
          </a:p>
          <a:p>
            <a:pPr lvl="1"/>
            <a:r>
              <a:rPr lang="en-IT" dirty="0"/>
              <a:t>opzione </a:t>
            </a:r>
            <a:r>
              <a:rPr lang="en-IT" dirty="0">
                <a:solidFill>
                  <a:srgbClr val="FF0000"/>
                </a:solidFill>
              </a:rPr>
              <a:t>VPN in overlay CNAF-LNL</a:t>
            </a:r>
            <a:r>
              <a:rPr lang="en-IT" dirty="0"/>
              <a:t>: da testare</a:t>
            </a:r>
          </a:p>
          <a:p>
            <a:pPr lvl="1"/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7EA5E-B785-D17E-59BB-316979DE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0D47C-40EF-7A22-129E-D71085E6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2671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6476-EA3E-462C-59C1-E6738AF5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Cloud del Polo Strategico Nazionale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04FE0-25B4-BECA-404F-DC1783396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dirty="0"/>
              <a:t>Aperto un nuovo bando per la migrazione sulla cloud del PSN delle infrastrutture e servizi dedicato agli enti di ricerca</a:t>
            </a:r>
          </a:p>
          <a:p>
            <a:pPr lvl="1"/>
            <a:r>
              <a:rPr lang="en-IT" dirty="0"/>
              <a:t>scadenza: 8/7/2024</a:t>
            </a:r>
          </a:p>
          <a:p>
            <a:pPr lvl="1"/>
            <a:r>
              <a:rPr lang="en-IT" dirty="0"/>
              <a:t>opportunita’ per fare una valutazione puntuale dei costi</a:t>
            </a:r>
          </a:p>
          <a:p>
            <a:pPr lvl="1"/>
            <a:r>
              <a:rPr lang="en-IT" dirty="0">
                <a:solidFill>
                  <a:srgbClr val="FF0000"/>
                </a:solidFill>
              </a:rPr>
              <a:t>obiettivo e’ il confronto con i costi della nostra infrastruttra, non la migrazione</a:t>
            </a:r>
          </a:p>
          <a:p>
            <a:pPr lvl="1"/>
            <a:endParaRPr lang="en-IT" dirty="0"/>
          </a:p>
          <a:p>
            <a:r>
              <a:rPr lang="en-IT" dirty="0"/>
              <a:t>Siamo in contatto con il Dipartimento della Transizione Digitale</a:t>
            </a:r>
          </a:p>
          <a:p>
            <a:pPr lvl="1"/>
            <a:r>
              <a:rPr lang="en-IT" dirty="0"/>
              <a:t>Chiameremo una call per la prossima settimana</a:t>
            </a:r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C2A62-B2F3-F8E5-5856-E073439F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71567-9CCE-9D6D-2DBA-C8652488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0244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E7D6-CAB3-158B-E27E-4FF2F2F6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Strategia per infrastruttura e servizi INFN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F81-2C53-1AC6-EA03-3F4AB038C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T" dirty="0"/>
              <a:t>Gruppo di lavoro: Belluomo, Brunengo, Carbone, Guizzunti, Longo, Martelli, Pasqualucci</a:t>
            </a:r>
          </a:p>
          <a:p>
            <a:pPr marL="0" indent="0">
              <a:buNone/>
            </a:pPr>
            <a:endParaRPr lang="en-IT" dirty="0"/>
          </a:p>
          <a:p>
            <a:pPr lvl="1"/>
            <a:r>
              <a:rPr lang="en-IT" sz="2600" dirty="0">
                <a:solidFill>
                  <a:srgbClr val="00B050"/>
                </a:solidFill>
              </a:rPr>
              <a:t>analisi degli obblighi di legge</a:t>
            </a:r>
          </a:p>
          <a:p>
            <a:pPr lvl="1"/>
            <a:r>
              <a:rPr lang="en-IT" sz="2600" dirty="0">
                <a:solidFill>
                  <a:srgbClr val="00B050"/>
                </a:solidFill>
              </a:rPr>
              <a:t>analisi dello stato della nostra infrastruttura</a:t>
            </a:r>
          </a:p>
          <a:p>
            <a:pPr lvl="1"/>
            <a:r>
              <a:rPr lang="en-IT" sz="2600" dirty="0">
                <a:solidFill>
                  <a:srgbClr val="FF0000"/>
                </a:solidFill>
              </a:rPr>
              <a:t>analisi dei costi per adeguare la nostra infrastruttura agli obblighi di legge</a:t>
            </a:r>
          </a:p>
          <a:p>
            <a:pPr lvl="1"/>
            <a:r>
              <a:rPr lang="en-IT" sz="2600" dirty="0">
                <a:solidFill>
                  <a:srgbClr val="FF0000"/>
                </a:solidFill>
              </a:rPr>
              <a:t>analisi dei costi di migrazione sulla cloud del PSN</a:t>
            </a:r>
          </a:p>
          <a:p>
            <a:pPr lvl="1"/>
            <a:r>
              <a:rPr lang="en-IT" sz="2600" dirty="0">
                <a:solidFill>
                  <a:srgbClr val="FF0000"/>
                </a:solidFill>
              </a:rPr>
              <a:t>analisi assessment Intellera (ora terminato ma in attesa di documento definitivo)</a:t>
            </a:r>
          </a:p>
          <a:p>
            <a:pPr lvl="1"/>
            <a:r>
              <a:rPr lang="en-IT" sz="2600" dirty="0">
                <a:solidFill>
                  <a:srgbClr val="FF0000"/>
                </a:solidFill>
              </a:rPr>
              <a:t>analisi delle condizioni peggiorative conseguenti ad una migrazione</a:t>
            </a:r>
          </a:p>
          <a:p>
            <a:pPr lvl="2"/>
            <a:r>
              <a:rPr lang="en-IT" sz="2300" dirty="0">
                <a:solidFill>
                  <a:srgbClr val="FF0000"/>
                </a:solidFill>
              </a:rPr>
              <a:t>flessibilita’, performance, autonomia, piani di spesa</a:t>
            </a:r>
          </a:p>
          <a:p>
            <a:pPr lvl="1"/>
            <a:r>
              <a:rPr lang="en-IT" sz="2600" dirty="0">
                <a:solidFill>
                  <a:srgbClr val="FF0000"/>
                </a:solidFill>
              </a:rPr>
              <a:t>valutazione comparativa dei costi e definizione di una strategia</a:t>
            </a:r>
          </a:p>
          <a:p>
            <a:pPr lvl="1"/>
            <a:endParaRPr lang="en-IT" dirty="0"/>
          </a:p>
          <a:p>
            <a:r>
              <a:rPr lang="en-IT" dirty="0"/>
              <a:t>Valutazioni forse da rivedere in seguito alla direttiva NIS2</a:t>
            </a:r>
          </a:p>
          <a:p>
            <a:pPr lvl="1"/>
            <a:r>
              <a:rPr lang="en-IT" dirty="0"/>
              <a:t>problema se rientriamo nel Perimetro di Sicurezza Nazionale</a:t>
            </a:r>
          </a:p>
          <a:p>
            <a:pPr marL="0" indent="0">
              <a:buNone/>
            </a:pP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1883B-7C3E-BE63-70EE-D54AA825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Plenaria DSI - 4/06/2024 - Tirrenia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714BE-7C40-B735-3A22-C160177F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1492-CF40-414B-9698-F860F861B76E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3273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16905</TotalTime>
  <Words>2522</Words>
  <Application>Microsoft Macintosh PowerPoint</Application>
  <PresentationFormat>Widescreen</PresentationFormat>
  <Paragraphs>410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CCR</vt:lpstr>
      <vt:lpstr>Indice</vt:lpstr>
      <vt:lpstr>Infrastruttura</vt:lpstr>
      <vt:lpstr>Infrastruttura dei SSNN della CCR</vt:lpstr>
      <vt:lpstr>Incidenti 2024</vt:lpstr>
      <vt:lpstr>L’infrastruttura</vt:lpstr>
      <vt:lpstr>Evoluzione della connettivita’</vt:lpstr>
      <vt:lpstr>Cloud del Polo Strategico Nazionale</vt:lpstr>
      <vt:lpstr>Strategia per infrastruttura e servizi INFN</vt:lpstr>
      <vt:lpstr>Cybersecurity: NUCS</vt:lpstr>
      <vt:lpstr>SOC (Peco, Tirel)</vt:lpstr>
      <vt:lpstr>CSIRT (Carbone, Ciaschini)</vt:lpstr>
      <vt:lpstr>Isole certificate</vt:lpstr>
      <vt:lpstr>Policy</vt:lpstr>
      <vt:lpstr>Disciplinare</vt:lpstr>
      <vt:lpstr>Contesto di risorse IT (I/II)</vt:lpstr>
      <vt:lpstr>Contesto di risorse IT (II/II)</vt:lpstr>
      <vt:lpstr>INFN AAI</vt:lpstr>
      <vt:lpstr>Infrastruttura</vt:lpstr>
      <vt:lpstr>Servizi</vt:lpstr>
      <vt:lpstr>Licenze software</vt:lpstr>
      <vt:lpstr>Microsoft</vt:lpstr>
      <vt:lpstr>Atlassian</vt:lpstr>
      <vt:lpstr>Alfresco</vt:lpstr>
      <vt:lpstr>Mailing</vt:lpstr>
      <vt:lpstr>PEC</vt:lpstr>
      <vt:lpstr>Workshop sul calcolo nell’INFN 20-24/5/2024 – Palau  https://agenda.infn.it/event/40160/</vt:lpstr>
      <vt:lpstr>Feedback positivi</vt:lpstr>
      <vt:lpstr>Miglioramenti</vt:lpstr>
      <vt:lpstr>Spunti (non esaustivi)</vt:lpstr>
      <vt:lpstr>Prossima edizione: 26-30/5/2025 – La Biodola 😉</vt:lpstr>
      <vt:lpstr>Buon lavoro</vt:lpstr>
      <vt:lpstr>Backup</vt:lpstr>
      <vt:lpstr>Rete: GARR-T/ICSC/TeRABIT: &gt;100 Gbps</vt:lpstr>
      <vt:lpstr>Processo di approvazione delle policy di sicurezza informatica</vt:lpstr>
      <vt:lpstr>Processo attuale</vt:lpstr>
      <vt:lpstr>Limiti della procedura attuale</vt:lpstr>
      <vt:lpstr>Proposta una nuova procedura</vt:lpstr>
      <vt:lpstr>Processo di definizione di policy</vt:lpstr>
      <vt:lpstr>Dettagli da definire</vt:lpstr>
      <vt:lpstr>Godiva directory search (phonebook)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Emergency Team</dc:title>
  <dc:creator>Alessandro Brunengo</dc:creator>
  <cp:lastModifiedBy>Alessandro Brunengo</cp:lastModifiedBy>
  <cp:revision>42</cp:revision>
  <dcterms:created xsi:type="dcterms:W3CDTF">2022-03-11T15:21:45Z</dcterms:created>
  <dcterms:modified xsi:type="dcterms:W3CDTF">2024-06-04T08:00:40Z</dcterms:modified>
</cp:coreProperties>
</file>