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notesMasterIdLst>
    <p:notesMasterId r:id="rId39"/>
  </p:notesMasterIdLst>
  <p:sldIdLst>
    <p:sldId id="256" r:id="rId2"/>
    <p:sldId id="380" r:id="rId3"/>
    <p:sldId id="382" r:id="rId4"/>
    <p:sldId id="313" r:id="rId5"/>
    <p:sldId id="312" r:id="rId6"/>
    <p:sldId id="257" r:id="rId7"/>
    <p:sldId id="315" r:id="rId8"/>
    <p:sldId id="386" r:id="rId9"/>
    <p:sldId id="387" r:id="rId10"/>
    <p:sldId id="316" r:id="rId11"/>
    <p:sldId id="317" r:id="rId12"/>
    <p:sldId id="318" r:id="rId13"/>
    <p:sldId id="388" r:id="rId14"/>
    <p:sldId id="389" r:id="rId15"/>
    <p:sldId id="390" r:id="rId16"/>
    <p:sldId id="383" r:id="rId17"/>
    <p:sldId id="384" r:id="rId18"/>
    <p:sldId id="314" r:id="rId19"/>
    <p:sldId id="319" r:id="rId20"/>
    <p:sldId id="321" r:id="rId21"/>
    <p:sldId id="320" r:id="rId22"/>
    <p:sldId id="385" r:id="rId23"/>
    <p:sldId id="391" r:id="rId24"/>
    <p:sldId id="326" r:id="rId25"/>
    <p:sldId id="323" r:id="rId26"/>
    <p:sldId id="327" r:id="rId27"/>
    <p:sldId id="325" r:id="rId28"/>
    <p:sldId id="324" r:id="rId29"/>
    <p:sldId id="328" r:id="rId30"/>
    <p:sldId id="392" r:id="rId31"/>
    <p:sldId id="393" r:id="rId32"/>
    <p:sldId id="394" r:id="rId33"/>
    <p:sldId id="395" r:id="rId34"/>
    <p:sldId id="374" r:id="rId35"/>
    <p:sldId id="381" r:id="rId36"/>
    <p:sldId id="368" r:id="rId37"/>
    <p:sldId id="29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BBE4"/>
    <a:srgbClr val="4297B7"/>
    <a:srgbClr val="4396B8"/>
    <a:srgbClr val="714E9F"/>
    <a:srgbClr val="FF2592"/>
    <a:srgbClr val="F46100"/>
    <a:srgbClr val="E9E34E"/>
    <a:srgbClr val="283651"/>
    <a:srgbClr val="E6E8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3"/>
    <p:restoredTop sz="86667"/>
  </p:normalViewPr>
  <p:slideViewPr>
    <p:cSldViewPr snapToGrid="0" snapToObjects="1" showGuides="1">
      <p:cViewPr varScale="1">
        <p:scale>
          <a:sx n="110" d="100"/>
          <a:sy n="110" d="100"/>
        </p:scale>
        <p:origin x="272" y="176"/>
      </p:cViewPr>
      <p:guideLst>
        <p:guide orient="horz" pos="2160"/>
        <p:guide pos="3863"/>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C4257-FBA9-4A0D-BC5C-505899423CA0}" type="datetimeFigureOut">
              <a:rPr lang="it-IT" smtClean="0"/>
              <a:t>04/06/24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F33E3-DA9F-4114-8AE2-EB0E5DB3E434}" type="slidenum">
              <a:rPr lang="it-IT" smtClean="0"/>
              <a:t>‹N›</a:t>
            </a:fld>
            <a:endParaRPr lang="it-IT"/>
          </a:p>
        </p:txBody>
      </p:sp>
    </p:spTree>
    <p:extLst>
      <p:ext uri="{BB962C8B-B14F-4D97-AF65-F5344CB8AC3E}">
        <p14:creationId xmlns:p14="http://schemas.microsoft.com/office/powerpoint/2010/main" val="474426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CEF33E3-DA9F-4114-8AE2-EB0E5DB3E434}" type="slidenum">
              <a:rPr lang="it-IT" smtClean="0"/>
              <a:t>1</a:t>
            </a:fld>
            <a:endParaRPr lang="it-IT"/>
          </a:p>
        </p:txBody>
      </p:sp>
    </p:spTree>
    <p:extLst>
      <p:ext uri="{BB962C8B-B14F-4D97-AF65-F5344CB8AC3E}">
        <p14:creationId xmlns:p14="http://schemas.microsoft.com/office/powerpoint/2010/main" val="2441121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CEF33E3-DA9F-4114-8AE2-EB0E5DB3E434}" type="slidenum">
              <a:rPr lang="it-IT" smtClean="0"/>
              <a:t>2</a:t>
            </a:fld>
            <a:endParaRPr lang="it-IT"/>
          </a:p>
        </p:txBody>
      </p:sp>
    </p:spTree>
    <p:extLst>
      <p:ext uri="{BB962C8B-B14F-4D97-AF65-F5344CB8AC3E}">
        <p14:creationId xmlns:p14="http://schemas.microsoft.com/office/powerpoint/2010/main" val="247925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BB4D266-8651-4679-990D-631AE1A1CBFD}" type="slidenum">
              <a:rPr lang="it-IT" smtClean="0"/>
              <a:t>24</a:t>
            </a:fld>
            <a:endParaRPr lang="it-IT" dirty="0"/>
          </a:p>
        </p:txBody>
      </p:sp>
    </p:spTree>
    <p:extLst>
      <p:ext uri="{BB962C8B-B14F-4D97-AF65-F5344CB8AC3E}">
        <p14:creationId xmlns:p14="http://schemas.microsoft.com/office/powerpoint/2010/main" val="139455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BB4D266-8651-4679-990D-631AE1A1CBFD}" type="slidenum">
              <a:rPr lang="it-IT" smtClean="0"/>
              <a:t>26</a:t>
            </a:fld>
            <a:endParaRPr lang="it-IT" dirty="0"/>
          </a:p>
        </p:txBody>
      </p:sp>
    </p:spTree>
    <p:extLst>
      <p:ext uri="{BB962C8B-B14F-4D97-AF65-F5344CB8AC3E}">
        <p14:creationId xmlns:p14="http://schemas.microsoft.com/office/powerpoint/2010/main" val="399686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CEF33E3-DA9F-4114-8AE2-EB0E5DB3E434}" type="slidenum">
              <a:rPr lang="it-IT" smtClean="0"/>
              <a:t>33</a:t>
            </a:fld>
            <a:endParaRPr lang="it-IT"/>
          </a:p>
        </p:txBody>
      </p:sp>
    </p:spTree>
    <p:extLst>
      <p:ext uri="{BB962C8B-B14F-4D97-AF65-F5344CB8AC3E}">
        <p14:creationId xmlns:p14="http://schemas.microsoft.com/office/powerpoint/2010/main" val="1866021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dirty="0">
                <a:solidFill>
                  <a:srgbClr val="00264C"/>
                </a:solidFill>
                <a:effectLst/>
                <a:latin typeface="Titillium Web" pitchFamily="2" charset="77"/>
              </a:rPr>
              <a:t>All’RTD competono le attività e i processi organizzativi ad essa collegati e necessari alla realizzazione di un’amministrazione digitale e all’erogazione di servizi fruibili, utili e di qualità.</a:t>
            </a:r>
          </a:p>
          <a:p>
            <a:br>
              <a:rPr lang="it-IT" dirty="0"/>
            </a:br>
            <a:endParaRPr lang="it-IT" dirty="0"/>
          </a:p>
        </p:txBody>
      </p:sp>
      <p:sp>
        <p:nvSpPr>
          <p:cNvPr id="4" name="Segnaposto numero diapositiva 3"/>
          <p:cNvSpPr>
            <a:spLocks noGrp="1"/>
          </p:cNvSpPr>
          <p:nvPr>
            <p:ph type="sldNum" sz="quarter" idx="5"/>
          </p:nvPr>
        </p:nvSpPr>
        <p:spPr/>
        <p:txBody>
          <a:bodyPr/>
          <a:lstStyle/>
          <a:p>
            <a:fld id="{7CEF33E3-DA9F-4114-8AE2-EB0E5DB3E434}" type="slidenum">
              <a:rPr lang="it-IT" smtClean="0"/>
              <a:t>34</a:t>
            </a:fld>
            <a:endParaRPr lang="it-IT"/>
          </a:p>
        </p:txBody>
      </p:sp>
    </p:spTree>
    <p:extLst>
      <p:ext uri="{BB962C8B-B14F-4D97-AF65-F5344CB8AC3E}">
        <p14:creationId xmlns:p14="http://schemas.microsoft.com/office/powerpoint/2010/main" val="623905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CEF33E3-DA9F-4114-8AE2-EB0E5DB3E434}" type="slidenum">
              <a:rPr lang="it-IT" smtClean="0"/>
              <a:t>36</a:t>
            </a:fld>
            <a:endParaRPr lang="it-IT"/>
          </a:p>
        </p:txBody>
      </p:sp>
    </p:spTree>
    <p:extLst>
      <p:ext uri="{BB962C8B-B14F-4D97-AF65-F5344CB8AC3E}">
        <p14:creationId xmlns:p14="http://schemas.microsoft.com/office/powerpoint/2010/main" val="101829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CEF33E3-DA9F-4114-8AE2-EB0E5DB3E434}" type="slidenum">
              <a:rPr lang="it-IT" smtClean="0"/>
              <a:t>37</a:t>
            </a:fld>
            <a:endParaRPr lang="it-IT"/>
          </a:p>
        </p:txBody>
      </p:sp>
    </p:spTree>
    <p:extLst>
      <p:ext uri="{BB962C8B-B14F-4D97-AF65-F5344CB8AC3E}">
        <p14:creationId xmlns:p14="http://schemas.microsoft.com/office/powerpoint/2010/main" val="1101230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PERTINA 1">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C925861-376C-6146-B10D-7FF8D3B9A5B5}"/>
              </a:ext>
            </a:extLst>
          </p:cNvPr>
          <p:cNvSpPr>
            <a:spLocks noGrp="1"/>
          </p:cNvSpPr>
          <p:nvPr>
            <p:ph type="pic" sz="quarter" idx="13"/>
          </p:nvPr>
        </p:nvSpPr>
        <p:spPr>
          <a:xfrm>
            <a:off x="1" y="2221374"/>
            <a:ext cx="7527294" cy="2629509"/>
          </a:xfrm>
        </p:spPr>
        <p:txBody>
          <a:bodyPr/>
          <a:lstStyle/>
          <a:p>
            <a:r>
              <a:rPr lang="it-IT" dirty="0"/>
              <a:t>Fare clic sull'icona per inserire un'immagine</a:t>
            </a:r>
          </a:p>
        </p:txBody>
      </p:sp>
      <p:sp>
        <p:nvSpPr>
          <p:cNvPr id="9" name="Title 1">
            <a:extLst>
              <a:ext uri="{FF2B5EF4-FFF2-40B4-BE49-F238E27FC236}">
                <a16:creationId xmlns:a16="http://schemas.microsoft.com/office/drawing/2014/main" id="{F7EA1C37-6459-B049-9FC3-CBFB1DF3160A}"/>
              </a:ext>
            </a:extLst>
          </p:cNvPr>
          <p:cNvSpPr>
            <a:spLocks noGrp="1"/>
          </p:cNvSpPr>
          <p:nvPr>
            <p:ph type="title"/>
          </p:nvPr>
        </p:nvSpPr>
        <p:spPr>
          <a:xfrm>
            <a:off x="1" y="531380"/>
            <a:ext cx="12192000" cy="590931"/>
          </a:xfrm>
        </p:spPr>
        <p:txBody>
          <a:bodyPr wrap="square" anchor="ctr" anchorCtr="1">
            <a:spAutoFit/>
          </a:bodyPr>
          <a:lstStyle>
            <a:lvl1pPr>
              <a:defRPr>
                <a:solidFill>
                  <a:schemeClr val="accent1"/>
                </a:solidFill>
              </a:defRPr>
            </a:lvl1pPr>
          </a:lstStyle>
          <a:p>
            <a:r>
              <a:rPr lang="it-IT"/>
              <a:t>Fare clic per modificare lo stile del titolo dello schema</a:t>
            </a:r>
            <a:endParaRPr lang="en-US" dirty="0"/>
          </a:p>
        </p:txBody>
      </p:sp>
      <p:sp>
        <p:nvSpPr>
          <p:cNvPr id="13" name="Text Placeholder 2">
            <a:extLst>
              <a:ext uri="{FF2B5EF4-FFF2-40B4-BE49-F238E27FC236}">
                <a16:creationId xmlns:a16="http://schemas.microsoft.com/office/drawing/2014/main" id="{4EACC6D7-2098-C04C-863E-1C489AFAB9FA}"/>
              </a:ext>
            </a:extLst>
          </p:cNvPr>
          <p:cNvSpPr>
            <a:spLocks noGrp="1"/>
          </p:cNvSpPr>
          <p:nvPr>
            <p:ph type="body" idx="1" hasCustomPrompt="1"/>
          </p:nvPr>
        </p:nvSpPr>
        <p:spPr>
          <a:xfrm>
            <a:off x="2438400" y="5005519"/>
            <a:ext cx="7315200" cy="730170"/>
          </a:xfrm>
        </p:spPr>
        <p:txBody>
          <a:bodyPr anchor="ctr" anchorCtr="1">
            <a:normAutofit/>
          </a:bodyPr>
          <a:lstStyle>
            <a:lvl1pPr marL="0" indent="0">
              <a:buNone/>
              <a:defRPr sz="2200" cap="none" spc="0" baseline="0">
                <a:solidFill>
                  <a:srgbClr val="28365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a:t>Istituto Nazionale di Fisica Nucleare</a:t>
            </a:r>
          </a:p>
        </p:txBody>
      </p:sp>
      <p:sp>
        <p:nvSpPr>
          <p:cNvPr id="4" name="Segnaposto testo 3">
            <a:extLst>
              <a:ext uri="{FF2B5EF4-FFF2-40B4-BE49-F238E27FC236}">
                <a16:creationId xmlns:a16="http://schemas.microsoft.com/office/drawing/2014/main" id="{49443648-EC3D-BE43-A087-162E85B7B224}"/>
              </a:ext>
            </a:extLst>
          </p:cNvPr>
          <p:cNvSpPr>
            <a:spLocks noGrp="1"/>
          </p:cNvSpPr>
          <p:nvPr>
            <p:ph type="body" sz="quarter" idx="14" hasCustomPrompt="1"/>
          </p:nvPr>
        </p:nvSpPr>
        <p:spPr>
          <a:xfrm>
            <a:off x="4429125" y="1402481"/>
            <a:ext cx="2965450" cy="590932"/>
          </a:xfrm>
        </p:spPr>
        <p:txBody>
          <a:bodyPr anchor="ctr" anchorCtr="1"/>
          <a:lstStyle>
            <a:lvl1pPr marL="0" indent="0">
              <a:buNone/>
              <a:defRPr/>
            </a:lvl1pPr>
          </a:lstStyle>
          <a:p>
            <a:pPr lvl="0"/>
            <a:r>
              <a:rPr lang="it-IT" dirty="0"/>
              <a:t>Inserire data</a:t>
            </a:r>
          </a:p>
        </p:txBody>
      </p:sp>
      <p:sp>
        <p:nvSpPr>
          <p:cNvPr id="10" name="Segnaposto testo 3">
            <a:extLst>
              <a:ext uri="{FF2B5EF4-FFF2-40B4-BE49-F238E27FC236}">
                <a16:creationId xmlns:a16="http://schemas.microsoft.com/office/drawing/2014/main" id="{42120736-D7DC-D54A-BC28-5263CCB271C8}"/>
              </a:ext>
            </a:extLst>
          </p:cNvPr>
          <p:cNvSpPr>
            <a:spLocks noGrp="1"/>
          </p:cNvSpPr>
          <p:nvPr>
            <p:ph type="body" sz="quarter" idx="15" hasCustomPrompt="1"/>
          </p:nvPr>
        </p:nvSpPr>
        <p:spPr>
          <a:xfrm>
            <a:off x="3547123" y="5808660"/>
            <a:ext cx="4729453" cy="590932"/>
          </a:xfrm>
        </p:spPr>
        <p:txBody>
          <a:bodyPr anchor="ctr" anchorCtr="1"/>
          <a:lstStyle>
            <a:lvl1pPr marL="0" indent="0">
              <a:buNone/>
              <a:defRPr/>
            </a:lvl1pPr>
          </a:lstStyle>
          <a:p>
            <a:pPr lvl="0"/>
            <a:r>
              <a:rPr lang="it-IT" dirty="0"/>
              <a:t>Inserire relatore</a:t>
            </a:r>
          </a:p>
        </p:txBody>
      </p:sp>
      <p:sp>
        <p:nvSpPr>
          <p:cNvPr id="8" name="Parallelogramma 7">
            <a:extLst>
              <a:ext uri="{FF2B5EF4-FFF2-40B4-BE49-F238E27FC236}">
                <a16:creationId xmlns:a16="http://schemas.microsoft.com/office/drawing/2014/main" id="{AFB68A2C-12C1-F44A-9745-8DEE5DEAEC8E}"/>
              </a:ext>
            </a:extLst>
          </p:cNvPr>
          <p:cNvSpPr/>
          <p:nvPr userDrawn="1"/>
        </p:nvSpPr>
        <p:spPr>
          <a:xfrm flipV="1">
            <a:off x="6001554" y="2219324"/>
            <a:ext cx="8124753" cy="2631559"/>
          </a:xfrm>
          <a:prstGeom prst="parallelogram">
            <a:avLst>
              <a:gd name="adj" fmla="val 474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descr="Immagine che contiene disegnando&#10;&#10;Descrizione generata automaticamente">
            <a:extLst>
              <a:ext uri="{FF2B5EF4-FFF2-40B4-BE49-F238E27FC236}">
                <a16:creationId xmlns:a16="http://schemas.microsoft.com/office/drawing/2014/main" id="{C2659881-7594-E14E-8132-EFA8CF997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5445" y="2219325"/>
            <a:ext cx="3939909" cy="2419350"/>
          </a:xfrm>
          <a:prstGeom prst="rect">
            <a:avLst/>
          </a:prstGeom>
        </p:spPr>
      </p:pic>
    </p:spTree>
    <p:extLst>
      <p:ext uri="{BB962C8B-B14F-4D97-AF65-F5344CB8AC3E}">
        <p14:creationId xmlns:p14="http://schemas.microsoft.com/office/powerpoint/2010/main" val="2398323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FONDO FOTO CHIAR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944EFA5F-72C9-8D4A-A0C8-421511FAFC54}"/>
              </a:ext>
            </a:extLst>
          </p:cNvPr>
          <p:cNvSpPr>
            <a:spLocks noGrp="1"/>
          </p:cNvSpPr>
          <p:nvPr>
            <p:ph type="pic" sz="quarter" idx="13"/>
          </p:nvPr>
        </p:nvSpPr>
        <p:spPr>
          <a:xfrm>
            <a:off x="0" y="0"/>
            <a:ext cx="12192000" cy="6858000"/>
          </a:xfrm>
        </p:spPr>
        <p:txBody>
          <a:bodyPr/>
          <a:lstStyle/>
          <a:p>
            <a:r>
              <a:rPr lang="it-IT"/>
              <a:t>Fare clic sull'icona per inserire un'immagine</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6D6D798-1883-974D-96D0-4E82B243DEDE}" type="slidenum">
              <a:rPr lang="it-IT" smtClean="0"/>
              <a:t>‹N›</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
        <p:nvSpPr>
          <p:cNvPr id="11" name="Rectangle 6">
            <a:extLst>
              <a:ext uri="{FF2B5EF4-FFF2-40B4-BE49-F238E27FC236}">
                <a16:creationId xmlns:a16="http://schemas.microsoft.com/office/drawing/2014/main" id="{39B0B72A-A6C1-1249-88B9-6D9907833940}"/>
              </a:ext>
            </a:extLst>
          </p:cNvPr>
          <p:cNvSpPr/>
          <p:nvPr userDrawn="1"/>
        </p:nvSpPr>
        <p:spPr>
          <a:xfrm>
            <a:off x="8159505" y="758952"/>
            <a:ext cx="3443590" cy="5330952"/>
          </a:xfrm>
          <a:prstGeom prst="rect">
            <a:avLst/>
          </a:prstGeom>
          <a:solidFill>
            <a:schemeClr val="bg1">
              <a:lumMod val="8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itle Placeholder 1">
            <a:extLst>
              <a:ext uri="{FF2B5EF4-FFF2-40B4-BE49-F238E27FC236}">
                <a16:creationId xmlns:a16="http://schemas.microsoft.com/office/drawing/2014/main" id="{4699C15A-FD59-674C-B5BB-AD3BA9887745}"/>
              </a:ext>
            </a:extLst>
          </p:cNvPr>
          <p:cNvSpPr txBox="1">
            <a:spLocks/>
          </p:cNvSpPr>
          <p:nvPr userDrawn="1"/>
        </p:nvSpPr>
        <p:spPr>
          <a:xfrm>
            <a:off x="8412423"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152714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ENERICA 1">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6D6D798-1883-974D-96D0-4E82B243DEDE}" type="slidenum">
              <a:rPr lang="it-IT" smtClean="0"/>
              <a:t>‹N›</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5545666" y="2339471"/>
            <a:ext cx="6096001" cy="1089529"/>
          </a:xfrm>
        </p:spPr>
        <p:txBody>
          <a:bodyPr wrap="square" anchor="ctr" anchorCtr="1">
            <a:spAutoFit/>
          </a:bodyPr>
          <a:lstStyle>
            <a:lvl1pPr>
              <a:defRPr>
                <a:solidFill>
                  <a:schemeClr val="tx1"/>
                </a:solidFill>
              </a:defRPr>
            </a:lvl1pPr>
          </a:lstStyle>
          <a:p>
            <a:r>
              <a:rPr lang="it-IT" dirty="0"/>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
        <p:nvSpPr>
          <p:cNvPr id="3" name="Segnaposto immagine 2">
            <a:extLst>
              <a:ext uri="{FF2B5EF4-FFF2-40B4-BE49-F238E27FC236}">
                <a16:creationId xmlns:a16="http://schemas.microsoft.com/office/drawing/2014/main" id="{255A3EF7-880F-5B4D-A6F4-242C1C67F636}"/>
              </a:ext>
            </a:extLst>
          </p:cNvPr>
          <p:cNvSpPr>
            <a:spLocks noGrp="1"/>
          </p:cNvSpPr>
          <p:nvPr>
            <p:ph type="pic" sz="quarter" idx="13"/>
          </p:nvPr>
        </p:nvSpPr>
        <p:spPr>
          <a:xfrm>
            <a:off x="262465" y="136525"/>
            <a:ext cx="4953002" cy="6128808"/>
          </a:xfrm>
        </p:spPr>
        <p:txBody>
          <a:bodyPr/>
          <a:lstStyle/>
          <a:p>
            <a:r>
              <a:rPr lang="it-IT"/>
              <a:t>Fare clic sull'icona per inserire un'immagine</a:t>
            </a:r>
          </a:p>
        </p:txBody>
      </p:sp>
      <p:sp>
        <p:nvSpPr>
          <p:cNvPr id="11" name="Text Placeholder 2">
            <a:extLst>
              <a:ext uri="{FF2B5EF4-FFF2-40B4-BE49-F238E27FC236}">
                <a16:creationId xmlns:a16="http://schemas.microsoft.com/office/drawing/2014/main" id="{76BB11BE-9127-D841-A036-D1F80B8F557E}"/>
              </a:ext>
            </a:extLst>
          </p:cNvPr>
          <p:cNvSpPr>
            <a:spLocks noGrp="1"/>
          </p:cNvSpPr>
          <p:nvPr>
            <p:ph type="body" idx="1"/>
          </p:nvPr>
        </p:nvSpPr>
        <p:spPr>
          <a:xfrm>
            <a:off x="5545666" y="3605785"/>
            <a:ext cx="5122333"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a:t>Fare clic per modificare gli stili del testo dello schema</a:t>
            </a:r>
          </a:p>
        </p:txBody>
      </p:sp>
    </p:spTree>
    <p:extLst>
      <p:ext uri="{BB962C8B-B14F-4D97-AF65-F5344CB8AC3E}">
        <p14:creationId xmlns:p14="http://schemas.microsoft.com/office/powerpoint/2010/main" val="2038842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6D6D798-1883-974D-96D0-4E82B243DEDE}" type="slidenum">
              <a:rPr lang="it-IT" smtClean="0"/>
              <a:t>‹N›</a:t>
            </a:fld>
            <a:endParaRPr lang="it-IT"/>
          </a:p>
        </p:txBody>
      </p:sp>
    </p:spTree>
    <p:extLst>
      <p:ext uri="{BB962C8B-B14F-4D97-AF65-F5344CB8AC3E}">
        <p14:creationId xmlns:p14="http://schemas.microsoft.com/office/powerpoint/2010/main" val="120207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6D6D798-1883-974D-96D0-4E82B243DEDE}" type="slidenum">
              <a:rPr lang="it-IT" smtClean="0"/>
              <a:t>‹N›</a:t>
            </a:fld>
            <a:endParaRPr lang="it-IT"/>
          </a:p>
        </p:txBody>
      </p:sp>
    </p:spTree>
    <p:extLst>
      <p:ext uri="{BB962C8B-B14F-4D97-AF65-F5344CB8AC3E}">
        <p14:creationId xmlns:p14="http://schemas.microsoft.com/office/powerpoint/2010/main" val="3123989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A6D6D798-1883-974D-96D0-4E82B243DEDE}" type="slidenum">
              <a:rPr lang="it-IT" smtClean="0"/>
              <a:t>‹N›</a:t>
            </a:fld>
            <a:endParaRPr lang="it-IT"/>
          </a:p>
        </p:txBody>
      </p:sp>
    </p:spTree>
    <p:extLst>
      <p:ext uri="{BB962C8B-B14F-4D97-AF65-F5344CB8AC3E}">
        <p14:creationId xmlns:p14="http://schemas.microsoft.com/office/powerpoint/2010/main" val="871455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Footer Placeholder 10"/>
          <p:cNvSpPr>
            <a:spLocks noGrp="1"/>
          </p:cNvSpPr>
          <p:nvPr>
            <p:ph type="ftr" sz="quarter" idx="11"/>
          </p:nvPr>
        </p:nvSpPr>
        <p:spPr/>
        <p:txBody>
          <a:bodyPr/>
          <a:lstStyle/>
          <a:p>
            <a:endParaRPr lang="it-IT"/>
          </a:p>
        </p:txBody>
      </p:sp>
      <p:sp>
        <p:nvSpPr>
          <p:cNvPr id="12" name="Slide Number Placeholder 11"/>
          <p:cNvSpPr>
            <a:spLocks noGrp="1"/>
          </p:cNvSpPr>
          <p:nvPr>
            <p:ph type="sldNum" sz="quarter" idx="12"/>
          </p:nvPr>
        </p:nvSpPr>
        <p:spPr/>
        <p:txBody>
          <a:bodyPr/>
          <a:lstStyle/>
          <a:p>
            <a:fld id="{A6D6D798-1883-974D-96D0-4E82B243DEDE}" type="slidenum">
              <a:rPr lang="it-IT" smtClean="0"/>
              <a:t>‹N›</a:t>
            </a:fld>
            <a:endParaRPr lang="it-IT"/>
          </a:p>
        </p:txBody>
      </p:sp>
    </p:spTree>
    <p:extLst>
      <p:ext uri="{BB962C8B-B14F-4D97-AF65-F5344CB8AC3E}">
        <p14:creationId xmlns:p14="http://schemas.microsoft.com/office/powerpoint/2010/main" val="2840795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7" name="Footer Placeholder 6"/>
          <p:cNvSpPr>
            <a:spLocks noGrp="1"/>
          </p:cNvSpPr>
          <p:nvPr>
            <p:ph type="ftr" sz="quarter" idx="11"/>
          </p:nvPr>
        </p:nvSpPr>
        <p:spPr/>
        <p:txBody>
          <a:bodyPr/>
          <a:lstStyle/>
          <a:p>
            <a:endParaRPr lang="it-IT"/>
          </a:p>
        </p:txBody>
      </p:sp>
      <p:sp>
        <p:nvSpPr>
          <p:cNvPr id="8" name="Slide Number Placeholder 7"/>
          <p:cNvSpPr>
            <a:spLocks noGrp="1"/>
          </p:cNvSpPr>
          <p:nvPr>
            <p:ph type="sldNum" sz="quarter" idx="12"/>
          </p:nvPr>
        </p:nvSpPr>
        <p:spPr/>
        <p:txBody>
          <a:bodyPr/>
          <a:lstStyle/>
          <a:p>
            <a:fld id="{A6D6D798-1883-974D-96D0-4E82B243DEDE}" type="slidenum">
              <a:rPr lang="it-IT" smtClean="0"/>
              <a:t>‹N›</a:t>
            </a:fld>
            <a:endParaRPr lang="it-IT"/>
          </a:p>
        </p:txBody>
      </p:sp>
    </p:spTree>
    <p:extLst>
      <p:ext uri="{BB962C8B-B14F-4D97-AF65-F5344CB8AC3E}">
        <p14:creationId xmlns:p14="http://schemas.microsoft.com/office/powerpoint/2010/main" val="1465450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Footer Placeholder 8"/>
          <p:cNvSpPr>
            <a:spLocks noGrp="1"/>
          </p:cNvSpPr>
          <p:nvPr>
            <p:ph type="ftr" sz="quarter" idx="11"/>
          </p:nvPr>
        </p:nvSpPr>
        <p:spPr/>
        <p:txBody>
          <a:bodyPr/>
          <a:lstStyle/>
          <a:p>
            <a:endParaRPr lang="it-IT" dirty="0"/>
          </a:p>
        </p:txBody>
      </p:sp>
      <p:sp>
        <p:nvSpPr>
          <p:cNvPr id="10" name="Slide Number Placeholder 9"/>
          <p:cNvSpPr>
            <a:spLocks noGrp="1"/>
          </p:cNvSpPr>
          <p:nvPr>
            <p:ph type="sldNum" sz="quarter" idx="12"/>
          </p:nvPr>
        </p:nvSpPr>
        <p:spPr/>
        <p:txBody>
          <a:bodyPr/>
          <a:lstStyle/>
          <a:p>
            <a:fld id="{A6D6D798-1883-974D-96D0-4E82B243DEDE}" type="slidenum">
              <a:rPr lang="it-IT" smtClean="0"/>
              <a:t>‹N›</a:t>
            </a:fld>
            <a:endParaRPr lang="it-IT"/>
          </a:p>
        </p:txBody>
      </p:sp>
    </p:spTree>
    <p:extLst>
      <p:ext uri="{BB962C8B-B14F-4D97-AF65-F5344CB8AC3E}">
        <p14:creationId xmlns:p14="http://schemas.microsoft.com/office/powerpoint/2010/main" val="876193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Footer Placeholder 8"/>
          <p:cNvSpPr>
            <a:spLocks noGrp="1"/>
          </p:cNvSpPr>
          <p:nvPr>
            <p:ph type="ftr" sz="quarter" idx="11"/>
          </p:nvPr>
        </p:nvSpPr>
        <p:spPr>
          <a:xfrm>
            <a:off x="3499101" y="6356350"/>
            <a:ext cx="5911517" cy="365125"/>
          </a:xfrm>
        </p:spPr>
        <p:txBody>
          <a:bodyPr/>
          <a:lstStyle/>
          <a:p>
            <a:endParaRPr lang="it-IT"/>
          </a:p>
        </p:txBody>
      </p:sp>
      <p:sp>
        <p:nvSpPr>
          <p:cNvPr id="10" name="Slide Number Placeholder 9"/>
          <p:cNvSpPr>
            <a:spLocks noGrp="1"/>
          </p:cNvSpPr>
          <p:nvPr>
            <p:ph type="sldNum" sz="quarter" idx="12"/>
          </p:nvPr>
        </p:nvSpPr>
        <p:spPr/>
        <p:txBody>
          <a:bodyPr/>
          <a:lstStyle/>
          <a:p>
            <a:fld id="{A6D6D798-1883-974D-96D0-4E82B243DEDE}" type="slidenum">
              <a:rPr lang="it-IT" smtClean="0"/>
              <a:t>‹N›</a:t>
            </a:fld>
            <a:endParaRPr lang="it-IT"/>
          </a:p>
        </p:txBody>
      </p:sp>
    </p:spTree>
    <p:extLst>
      <p:ext uri="{BB962C8B-B14F-4D97-AF65-F5344CB8AC3E}">
        <p14:creationId xmlns:p14="http://schemas.microsoft.com/office/powerpoint/2010/main" val="1276786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VUOTA BIANC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86628" y="4378111"/>
            <a:ext cx="12192000" cy="590931"/>
          </a:xfrm>
        </p:spPr>
        <p:txBody>
          <a:bodyPr wrap="square" anchor="ctr" anchorCtr="1">
            <a:spAutoFit/>
          </a:bodyPr>
          <a:lstStyle>
            <a:lvl1pPr>
              <a:defRPr>
                <a:solidFill>
                  <a:schemeClr val="tx1"/>
                </a:solidFill>
              </a:defRPr>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338786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PERTINA 2">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6" name="Slide Number Placeholder 5"/>
          <p:cNvSpPr>
            <a:spLocks noGrp="1"/>
          </p:cNvSpPr>
          <p:nvPr>
            <p:ph type="sldNum" sz="quarter" idx="12"/>
          </p:nvPr>
        </p:nvSpPr>
        <p:spPr/>
        <p:txBody>
          <a:bodyPr/>
          <a:lstStyle/>
          <a:p>
            <a:fld id="{A6D6D798-1883-974D-96D0-4E82B243DEDE}" type="slidenum">
              <a:rPr lang="it-IT" smtClean="0"/>
              <a:t>‹N›</a:t>
            </a:fld>
            <a:endParaRPr lang="it-IT"/>
          </a:p>
        </p:txBody>
      </p:sp>
      <p:sp>
        <p:nvSpPr>
          <p:cNvPr id="9" name="Segnaposto testo 3">
            <a:extLst>
              <a:ext uri="{FF2B5EF4-FFF2-40B4-BE49-F238E27FC236}">
                <a16:creationId xmlns:a16="http://schemas.microsoft.com/office/drawing/2014/main" id="{0B738FA7-77CE-5442-A946-89B02CF3851C}"/>
              </a:ext>
            </a:extLst>
          </p:cNvPr>
          <p:cNvSpPr>
            <a:spLocks noGrp="1"/>
          </p:cNvSpPr>
          <p:nvPr>
            <p:ph type="body" sz="quarter" idx="14" hasCustomPrompt="1"/>
          </p:nvPr>
        </p:nvSpPr>
        <p:spPr>
          <a:xfrm>
            <a:off x="294005" y="6212534"/>
            <a:ext cx="2965450" cy="590932"/>
          </a:xfrm>
        </p:spPr>
        <p:txBody>
          <a:bodyPr anchor="ctr" anchorCtr="1"/>
          <a:lstStyle>
            <a:lvl1pPr marL="0" indent="0">
              <a:buNone/>
              <a:defRPr/>
            </a:lvl1pPr>
          </a:lstStyle>
          <a:p>
            <a:pPr lvl="0"/>
            <a:r>
              <a:rPr lang="it-IT" dirty="0"/>
              <a:t>Inserire data</a:t>
            </a:r>
          </a:p>
        </p:txBody>
      </p:sp>
      <p:pic>
        <p:nvPicPr>
          <p:cNvPr id="11" name="Immagine 10" descr="Immagine che contiene disegnando&#10;&#10;Descrizione generata automaticamente">
            <a:extLst>
              <a:ext uri="{FF2B5EF4-FFF2-40B4-BE49-F238E27FC236}">
                <a16:creationId xmlns:a16="http://schemas.microsoft.com/office/drawing/2014/main" id="{87281E72-E017-C946-BD0B-FC962B4D36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8641" y="538226"/>
            <a:ext cx="2686255" cy="1649528"/>
          </a:xfrm>
          <a:prstGeom prst="rect">
            <a:avLst/>
          </a:prstGeom>
        </p:spPr>
      </p:pic>
      <p:sp>
        <p:nvSpPr>
          <p:cNvPr id="13" name="Segnaposto immagine 12">
            <a:extLst>
              <a:ext uri="{FF2B5EF4-FFF2-40B4-BE49-F238E27FC236}">
                <a16:creationId xmlns:a16="http://schemas.microsoft.com/office/drawing/2014/main" id="{6E9FE7C0-73C1-4141-AA4B-2FC6FD3F94FF}"/>
              </a:ext>
            </a:extLst>
          </p:cNvPr>
          <p:cNvSpPr>
            <a:spLocks noGrp="1"/>
          </p:cNvSpPr>
          <p:nvPr>
            <p:ph type="pic" sz="quarter" idx="15"/>
          </p:nvPr>
        </p:nvSpPr>
        <p:spPr>
          <a:xfrm>
            <a:off x="9271000" y="762000"/>
            <a:ext cx="2921000" cy="5334000"/>
          </a:xfrm>
        </p:spPr>
        <p:txBody>
          <a:bodyPr/>
          <a:lstStyle/>
          <a:p>
            <a:r>
              <a:rPr lang="it-IT"/>
              <a:t>Fare clic sull'icona per inserire un'immagine</a:t>
            </a:r>
          </a:p>
        </p:txBody>
      </p:sp>
    </p:spTree>
    <p:extLst>
      <p:ext uri="{BB962C8B-B14F-4D97-AF65-F5344CB8AC3E}">
        <p14:creationId xmlns:p14="http://schemas.microsoft.com/office/powerpoint/2010/main" val="274358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1" y="6614161"/>
            <a:ext cx="9905999" cy="1204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olo 1">
            <a:extLst>
              <a:ext uri="{FF2B5EF4-FFF2-40B4-BE49-F238E27FC236}">
                <a16:creationId xmlns:a16="http://schemas.microsoft.com/office/drawing/2014/main" id="{7934B146-20A9-4DA8-8B41-14B810F94CB3}"/>
              </a:ext>
            </a:extLst>
          </p:cNvPr>
          <p:cNvSpPr>
            <a:spLocks noGrp="1"/>
          </p:cNvSpPr>
          <p:nvPr>
            <p:ph type="title"/>
          </p:nvPr>
        </p:nvSpPr>
        <p:spPr>
          <a:xfrm>
            <a:off x="1141413" y="618518"/>
            <a:ext cx="9905998" cy="1478570"/>
          </a:xfrm>
          <a:prstGeom prst="rect">
            <a:avLst/>
          </a:prstGeom>
        </p:spPr>
        <p:txBody>
          <a:bodyPr/>
          <a:lstStyle>
            <a:lvl1pPr>
              <a:defRPr>
                <a:latin typeface="Tw Cen MT" panose="020B0602020104020603" pitchFamily="34" charset="0"/>
              </a:defRPr>
            </a:lvl1pPr>
          </a:lstStyle>
          <a:p>
            <a:endParaRPr lang="it-IT"/>
          </a:p>
        </p:txBody>
      </p:sp>
      <p:sp>
        <p:nvSpPr>
          <p:cNvPr id="30" name="Segnaposto contenuto 2">
            <a:extLst>
              <a:ext uri="{FF2B5EF4-FFF2-40B4-BE49-F238E27FC236}">
                <a16:creationId xmlns:a16="http://schemas.microsoft.com/office/drawing/2014/main" id="{4EF6A37C-11FD-4A8A-98DD-1D34C8EF6240}"/>
              </a:ext>
            </a:extLst>
          </p:cNvPr>
          <p:cNvSpPr>
            <a:spLocks noGrp="1"/>
          </p:cNvSpPr>
          <p:nvPr>
            <p:ph idx="1"/>
          </p:nvPr>
        </p:nvSpPr>
        <p:spPr>
          <a:xfrm>
            <a:off x="1141412" y="2249487"/>
            <a:ext cx="9905999" cy="3541714"/>
          </a:xfrm>
          <a:prstGeom prst="rect">
            <a:avLst/>
          </a:prstGeom>
        </p:spPr>
        <p:txBody>
          <a:bodyPr/>
          <a:lstStyle>
            <a:lvl1pPr>
              <a:defRPr>
                <a:latin typeface="Tw Cen MT" panose="020B0602020104020603" pitchFamily="34" charset="0"/>
              </a:defRPr>
            </a:lvl1pPr>
          </a:lstStyle>
          <a:p>
            <a:endParaRPr lang="it-IT"/>
          </a:p>
        </p:txBody>
      </p:sp>
      <p:pic>
        <p:nvPicPr>
          <p:cNvPr id="37" name="Elemento grafico 36" descr="Lavoratore edile con riempimento a tinta unita">
            <a:extLst>
              <a:ext uri="{FF2B5EF4-FFF2-40B4-BE49-F238E27FC236}">
                <a16:creationId xmlns:a16="http://schemas.microsoft.com/office/drawing/2014/main" id="{73D97077-D0E1-4C3E-8FE9-9580E7B644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748053" y="6328398"/>
            <a:ext cx="433557" cy="433557"/>
          </a:xfrm>
          <a:prstGeom prst="rect">
            <a:avLst/>
          </a:prstGeom>
        </p:spPr>
      </p:pic>
      <p:pic>
        <p:nvPicPr>
          <p:cNvPr id="3" name="Immagine 2" descr="Immagine che contiene logo&#10;&#10;Descrizione generata automaticamente">
            <a:extLst>
              <a:ext uri="{FF2B5EF4-FFF2-40B4-BE49-F238E27FC236}">
                <a16:creationId xmlns:a16="http://schemas.microsoft.com/office/drawing/2014/main" id="{7B9681B3-5300-3FDC-01D0-C07EC6C09E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76016" y="6204711"/>
            <a:ext cx="2233649" cy="529852"/>
          </a:xfrm>
          <a:prstGeom prst="rect">
            <a:avLst/>
          </a:prstGeom>
        </p:spPr>
      </p:pic>
    </p:spTree>
    <p:extLst>
      <p:ext uri="{BB962C8B-B14F-4D97-AF65-F5344CB8AC3E}">
        <p14:creationId xmlns:p14="http://schemas.microsoft.com/office/powerpoint/2010/main" val="269270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229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1BC231-5746-44B9-ADEA-89F645FC200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71A7396-FFFD-492C-89F4-0A7D97D38B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1E36348-72C1-4FFC-82C3-A076AC7E8659}"/>
              </a:ext>
            </a:extLst>
          </p:cNvPr>
          <p:cNvSpPr>
            <a:spLocks noGrp="1"/>
          </p:cNvSpPr>
          <p:nvPr>
            <p:ph type="dt" sz="half" idx="10"/>
          </p:nvPr>
        </p:nvSpPr>
        <p:spPr/>
        <p:txBody>
          <a:bodyPr/>
          <a:lstStyle/>
          <a:p>
            <a:endParaRPr lang="it-IT" dirty="0"/>
          </a:p>
        </p:txBody>
      </p:sp>
      <p:sp>
        <p:nvSpPr>
          <p:cNvPr id="5" name="Segnaposto piè di pagina 4">
            <a:extLst>
              <a:ext uri="{FF2B5EF4-FFF2-40B4-BE49-F238E27FC236}">
                <a16:creationId xmlns:a16="http://schemas.microsoft.com/office/drawing/2014/main" id="{F689AC3C-5082-4441-B9BE-9F848A20C236}"/>
              </a:ext>
            </a:extLst>
          </p:cNvPr>
          <p:cNvSpPr>
            <a:spLocks noGrp="1"/>
          </p:cNvSpPr>
          <p:nvPr>
            <p:ph type="ftr" sz="quarter" idx="11"/>
          </p:nvPr>
        </p:nvSpPr>
        <p:spPr/>
        <p:txBody>
          <a:bodyPr/>
          <a:lstStyle/>
          <a:p>
            <a:r>
              <a:rPr lang="it-IT" dirty="0"/>
              <a:t>Gianluca Perillo - Direzione Sistemi Informativi</a:t>
            </a:r>
          </a:p>
        </p:txBody>
      </p:sp>
      <p:sp>
        <p:nvSpPr>
          <p:cNvPr id="6" name="Segnaposto numero diapositiva 5">
            <a:extLst>
              <a:ext uri="{FF2B5EF4-FFF2-40B4-BE49-F238E27FC236}">
                <a16:creationId xmlns:a16="http://schemas.microsoft.com/office/drawing/2014/main" id="{69EEB63E-4983-41AB-A2D4-C4F555BF02EB}"/>
              </a:ext>
            </a:extLst>
          </p:cNvPr>
          <p:cNvSpPr>
            <a:spLocks noGrp="1"/>
          </p:cNvSpPr>
          <p:nvPr>
            <p:ph type="sldNum" sz="quarter" idx="12"/>
          </p:nvPr>
        </p:nvSpPr>
        <p:spPr/>
        <p:txBody>
          <a:bodyPr/>
          <a:lstStyle/>
          <a:p>
            <a:fld id="{2C33E039-A0EA-488B-B012-BC6CE1C269C6}" type="slidenum">
              <a:rPr lang="it-IT" smtClean="0"/>
              <a:t>‹N›</a:t>
            </a:fld>
            <a:endParaRPr lang="it-IT" dirty="0"/>
          </a:p>
        </p:txBody>
      </p:sp>
    </p:spTree>
    <p:extLst>
      <p:ext uri="{BB962C8B-B14F-4D97-AF65-F5344CB8AC3E}">
        <p14:creationId xmlns:p14="http://schemas.microsoft.com/office/powerpoint/2010/main" val="357030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4A8E5F-40E5-4553-9F3C-699F1A5B8145}" type="datetimeFigureOut">
              <a:rPr lang="de-DE" smtClean="0"/>
              <a:t>04.06.24</a:t>
            </a:fld>
            <a:endParaRPr lang="de-DE"/>
          </a:p>
        </p:txBody>
      </p:sp>
      <p:sp>
        <p:nvSpPr>
          <p:cNvPr id="3" name="Segnaposto piè di pagina 2"/>
          <p:cNvSpPr>
            <a:spLocks noGrp="1"/>
          </p:cNvSpPr>
          <p:nvPr>
            <p:ph type="ftr" sz="quarter" idx="11"/>
          </p:nvPr>
        </p:nvSpPr>
        <p:spPr/>
        <p:txBody>
          <a:bodyPr/>
          <a:lstStyle/>
          <a:p>
            <a:endParaRPr lang="de-DE"/>
          </a:p>
        </p:txBody>
      </p:sp>
      <p:sp>
        <p:nvSpPr>
          <p:cNvPr id="4" name="Segnaposto numero diapositiva 3"/>
          <p:cNvSpPr>
            <a:spLocks noGrp="1"/>
          </p:cNvSpPr>
          <p:nvPr>
            <p:ph type="sldNum" sz="quarter" idx="12"/>
          </p:nvPr>
        </p:nvSpPr>
        <p:spPr/>
        <p:txBody>
          <a:bodyPr/>
          <a:lstStyle/>
          <a:p>
            <a:fld id="{66CD45B7-DFE2-4393-8D37-380FC36BF3AA}" type="slidenum">
              <a:rPr lang="de-DE" smtClean="0"/>
              <a:t>‹N›</a:t>
            </a:fld>
            <a:endParaRPr lang="de-DE"/>
          </a:p>
        </p:txBody>
      </p:sp>
    </p:spTree>
    <p:extLst>
      <p:ext uri="{BB962C8B-B14F-4D97-AF65-F5344CB8AC3E}">
        <p14:creationId xmlns:p14="http://schemas.microsoft.com/office/powerpoint/2010/main" val="4210384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EPRTINA 3">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dirty="0"/>
              <a:t>La data di oggi</a:t>
            </a:r>
          </a:p>
        </p:txBody>
      </p:sp>
      <p:sp>
        <p:nvSpPr>
          <p:cNvPr id="6" name="Footer Placeholder 5"/>
          <p:cNvSpPr>
            <a:spLocks noGrp="1"/>
          </p:cNvSpPr>
          <p:nvPr>
            <p:ph type="ftr" sz="quarter" idx="11"/>
          </p:nvPr>
        </p:nvSpPr>
        <p:spPr/>
        <p:txBody>
          <a:bodyPr/>
          <a:lstStyle/>
          <a:p>
            <a:r>
              <a:rPr lang="it-IT" dirty="0"/>
              <a:t>Relatore </a:t>
            </a:r>
            <a:r>
              <a:rPr lang="it-IT" dirty="0" err="1"/>
              <a:t>Lorem</a:t>
            </a:r>
            <a:r>
              <a:rPr lang="it-IT" dirty="0"/>
              <a:t> </a:t>
            </a:r>
            <a:r>
              <a:rPr lang="it-IT" dirty="0" err="1"/>
              <a:t>Ipsum</a:t>
            </a:r>
            <a:endParaRPr lang="it-IT" dirty="0"/>
          </a:p>
        </p:txBody>
      </p:sp>
      <p:sp>
        <p:nvSpPr>
          <p:cNvPr id="7" name="Slide Number Placeholder 6"/>
          <p:cNvSpPr>
            <a:spLocks noGrp="1"/>
          </p:cNvSpPr>
          <p:nvPr>
            <p:ph type="sldNum" sz="quarter" idx="12"/>
          </p:nvPr>
        </p:nvSpPr>
        <p:spPr/>
        <p:txBody>
          <a:bodyPr/>
          <a:lstStyle/>
          <a:p>
            <a:fld id="{A6D6D798-1883-974D-96D0-4E82B243DEDE}" type="slidenum">
              <a:rPr lang="it-IT" smtClean="0"/>
              <a:t>‹N›</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8465" y="5649360"/>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10" name="Immagine 1">
            <a:extLst>
              <a:ext uri="{FF2B5EF4-FFF2-40B4-BE49-F238E27FC236}">
                <a16:creationId xmlns:a16="http://schemas.microsoft.com/office/drawing/2014/main" id="{B6E48B5A-B08E-CF46-ACD2-0C550C4B1B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5712" y="-1632674"/>
            <a:ext cx="11309350" cy="71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3" descr="Immagine che contiene clipart&#10;&#10;Descrizione generata automaticamente">
            <a:extLst>
              <a:ext uri="{FF2B5EF4-FFF2-40B4-BE49-F238E27FC236}">
                <a16:creationId xmlns:a16="http://schemas.microsoft.com/office/drawing/2014/main" id="{1EC46982-8F86-1646-85E2-CC96D5687EA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1040" y="3429000"/>
            <a:ext cx="2549139" cy="1600200"/>
          </a:xfrm>
          <a:prstGeom prst="rect">
            <a:avLst/>
          </a:prstGeom>
          <a:noFill/>
          <a:ln>
            <a:noFill/>
          </a:ln>
          <a:effectLst>
            <a:reflection blurRad="76200" stA="51000" endPos="36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142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UOTA NERA">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6D6D798-1883-974D-96D0-4E82B243DEDE}" type="slidenum">
              <a:rPr lang="it-IT" smtClean="0"/>
              <a:t>‹N›</a:t>
            </a:fld>
            <a:endParaRPr lang="it-IT"/>
          </a:p>
        </p:txBody>
      </p:sp>
      <p:sp>
        <p:nvSpPr>
          <p:cNvPr id="8" name="Title 1">
            <a:extLst>
              <a:ext uri="{FF2B5EF4-FFF2-40B4-BE49-F238E27FC236}">
                <a16:creationId xmlns:a16="http://schemas.microsoft.com/office/drawing/2014/main" id="{2603E513-6E3B-FD40-83E7-4A25CC1D0845}"/>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3" name="Immagine 2">
            <a:extLst>
              <a:ext uri="{FF2B5EF4-FFF2-40B4-BE49-F238E27FC236}">
                <a16:creationId xmlns:a16="http://schemas.microsoft.com/office/drawing/2014/main" id="{74E36ABE-CF9E-A24F-BF3A-1DB7650D98EC}"/>
              </a:ext>
            </a:extLst>
          </p:cNvPr>
          <p:cNvPicPr>
            <a:picLocks noChangeAspect="1"/>
          </p:cNvPicPr>
          <p:nvPr userDrawn="1"/>
        </p:nvPicPr>
        <p:blipFill>
          <a:blip r:embed="rId2"/>
          <a:stretch>
            <a:fillRect/>
          </a:stretch>
        </p:blipFill>
        <p:spPr>
          <a:xfrm>
            <a:off x="11277215" y="6361475"/>
            <a:ext cx="652320" cy="360000"/>
          </a:xfrm>
          <a:prstGeom prst="rect">
            <a:avLst/>
          </a:prstGeom>
        </p:spPr>
      </p:pic>
    </p:spTree>
    <p:extLst>
      <p:ext uri="{BB962C8B-B14F-4D97-AF65-F5344CB8AC3E}">
        <p14:creationId xmlns:p14="http://schemas.microsoft.com/office/powerpoint/2010/main" val="326388866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NDO FOTO SCURA">
    <p:bg>
      <p:bgRef idx="1001">
        <a:schemeClr val="bg1"/>
      </p:bgRef>
    </p:bg>
    <p:spTree>
      <p:nvGrpSpPr>
        <p:cNvPr id="1" name=""/>
        <p:cNvGrpSpPr/>
        <p:nvPr/>
      </p:nvGrpSpPr>
      <p:grpSpPr>
        <a:xfrm>
          <a:off x="0" y="0"/>
          <a:ext cx="0" cy="0"/>
          <a:chOff x="0" y="0"/>
          <a:chExt cx="0" cy="0"/>
        </a:xfrm>
      </p:grpSpPr>
      <p:sp>
        <p:nvSpPr>
          <p:cNvPr id="4" name="Segnaposto immagine 3">
            <a:extLst>
              <a:ext uri="{FF2B5EF4-FFF2-40B4-BE49-F238E27FC236}">
                <a16:creationId xmlns:a16="http://schemas.microsoft.com/office/drawing/2014/main" id="{9138E99E-1F07-D041-8818-1CE2AD2CF6D3}"/>
              </a:ext>
            </a:extLst>
          </p:cNvPr>
          <p:cNvSpPr>
            <a:spLocks noGrp="1"/>
          </p:cNvSpPr>
          <p:nvPr>
            <p:ph type="pic" sz="quarter" idx="13"/>
          </p:nvPr>
        </p:nvSpPr>
        <p:spPr>
          <a:xfrm>
            <a:off x="0" y="0"/>
            <a:ext cx="12192000" cy="6858000"/>
          </a:xfrm>
        </p:spPr>
        <p:txBody>
          <a:bodyPr/>
          <a:lstStyle/>
          <a:p>
            <a:r>
              <a:rPr lang="it-IT"/>
              <a:t>Fare clic sull'icona per inserire un'immagine</a:t>
            </a:r>
            <a:endParaRPr lang="it-IT" dirty="0"/>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6D6D798-1883-974D-96D0-4E82B243DEDE}" type="slidenum">
              <a:rPr lang="it-IT" smtClean="0"/>
              <a:t>‹N›</a:t>
            </a:fld>
            <a:endParaRPr lang="it-IT"/>
          </a:p>
        </p:txBody>
      </p:sp>
      <p:sp>
        <p:nvSpPr>
          <p:cNvPr id="8" name="Title 1">
            <a:extLst>
              <a:ext uri="{FF2B5EF4-FFF2-40B4-BE49-F238E27FC236}">
                <a16:creationId xmlns:a16="http://schemas.microsoft.com/office/drawing/2014/main" id="{2603E513-6E3B-FD40-83E7-4A25CC1D0845}"/>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3" name="Immagine 2">
            <a:extLst>
              <a:ext uri="{FF2B5EF4-FFF2-40B4-BE49-F238E27FC236}">
                <a16:creationId xmlns:a16="http://schemas.microsoft.com/office/drawing/2014/main" id="{74E36ABE-CF9E-A24F-BF3A-1DB7650D98EC}"/>
              </a:ext>
            </a:extLst>
          </p:cNvPr>
          <p:cNvPicPr>
            <a:picLocks noChangeAspect="1"/>
          </p:cNvPicPr>
          <p:nvPr userDrawn="1"/>
        </p:nvPicPr>
        <p:blipFill>
          <a:blip r:embed="rId2"/>
          <a:stretch>
            <a:fillRect/>
          </a:stretch>
        </p:blipFill>
        <p:spPr>
          <a:xfrm>
            <a:off x="11443698" y="6361475"/>
            <a:ext cx="652320" cy="360000"/>
          </a:xfrm>
          <a:prstGeom prst="rect">
            <a:avLst/>
          </a:prstGeom>
        </p:spPr>
      </p:pic>
    </p:spTree>
    <p:extLst>
      <p:ext uri="{BB962C8B-B14F-4D97-AF65-F5344CB8AC3E}">
        <p14:creationId xmlns:p14="http://schemas.microsoft.com/office/powerpoint/2010/main" val="334606417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FONDO FOTO SCURA_box testo">
    <p:bg>
      <p:bgRef idx="1001">
        <a:schemeClr val="bg1"/>
      </p:bgRef>
    </p:bg>
    <p:spTree>
      <p:nvGrpSpPr>
        <p:cNvPr id="1" name=""/>
        <p:cNvGrpSpPr/>
        <p:nvPr/>
      </p:nvGrpSpPr>
      <p:grpSpPr>
        <a:xfrm>
          <a:off x="0" y="0"/>
          <a:ext cx="0" cy="0"/>
          <a:chOff x="0" y="0"/>
          <a:chExt cx="0" cy="0"/>
        </a:xfrm>
      </p:grpSpPr>
      <p:sp>
        <p:nvSpPr>
          <p:cNvPr id="4" name="Segnaposto immagine 3">
            <a:extLst>
              <a:ext uri="{FF2B5EF4-FFF2-40B4-BE49-F238E27FC236}">
                <a16:creationId xmlns:a16="http://schemas.microsoft.com/office/drawing/2014/main" id="{9138E99E-1F07-D041-8818-1CE2AD2CF6D3}"/>
              </a:ext>
            </a:extLst>
          </p:cNvPr>
          <p:cNvSpPr>
            <a:spLocks noGrp="1"/>
          </p:cNvSpPr>
          <p:nvPr>
            <p:ph type="pic" sz="quarter" idx="13"/>
          </p:nvPr>
        </p:nvSpPr>
        <p:spPr>
          <a:xfrm>
            <a:off x="-1" y="0"/>
            <a:ext cx="12192000" cy="6858000"/>
          </a:xfrm>
        </p:spPr>
        <p:txBody>
          <a:bodyPr/>
          <a:lstStyle/>
          <a:p>
            <a:r>
              <a:rPr lang="it-IT"/>
              <a:t>Fare clic sull'icona per inserire un'immagine</a:t>
            </a:r>
            <a:endParaRPr lang="it-IT" dirty="0"/>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6D6D798-1883-974D-96D0-4E82B243DEDE}" type="slidenum">
              <a:rPr lang="it-IT" smtClean="0"/>
              <a:t>‹N›</a:t>
            </a:fld>
            <a:endParaRPr lang="it-IT"/>
          </a:p>
        </p:txBody>
      </p:sp>
      <p:sp>
        <p:nvSpPr>
          <p:cNvPr id="8" name="Title 1">
            <a:extLst>
              <a:ext uri="{FF2B5EF4-FFF2-40B4-BE49-F238E27FC236}">
                <a16:creationId xmlns:a16="http://schemas.microsoft.com/office/drawing/2014/main" id="{2603E513-6E3B-FD40-83E7-4A25CC1D0845}"/>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sp>
        <p:nvSpPr>
          <p:cNvPr id="9" name="Rectangle 6">
            <a:extLst>
              <a:ext uri="{FF2B5EF4-FFF2-40B4-BE49-F238E27FC236}">
                <a16:creationId xmlns:a16="http://schemas.microsoft.com/office/drawing/2014/main" id="{59E1088F-5AD7-6F4C-A34D-16EA33B5D842}"/>
              </a:ext>
            </a:extLst>
          </p:cNvPr>
          <p:cNvSpPr/>
          <p:nvPr userDrawn="1"/>
        </p:nvSpPr>
        <p:spPr>
          <a:xfrm>
            <a:off x="8159505" y="758952"/>
            <a:ext cx="3443590" cy="5330952"/>
          </a:xfrm>
          <a:prstGeom prst="rect">
            <a:avLst/>
          </a:prstGeom>
          <a:solidFill>
            <a:schemeClr val="bg1">
              <a:lumMod val="95000"/>
              <a:lumOff val="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Placeholder 1">
            <a:extLst>
              <a:ext uri="{FF2B5EF4-FFF2-40B4-BE49-F238E27FC236}">
                <a16:creationId xmlns:a16="http://schemas.microsoft.com/office/drawing/2014/main" id="{50299FF3-353A-9C41-A2AB-F30B56B6767F}"/>
              </a:ext>
            </a:extLst>
          </p:cNvPr>
          <p:cNvSpPr txBox="1">
            <a:spLocks/>
          </p:cNvSpPr>
          <p:nvPr userDrawn="1"/>
        </p:nvSpPr>
        <p:spPr>
          <a:xfrm>
            <a:off x="8412423"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it-IT" dirty="0"/>
              <a:t>Fare clic per modificare lo stile del titolo dello schema</a:t>
            </a:r>
            <a:endParaRPr lang="en-US" dirty="0"/>
          </a:p>
        </p:txBody>
      </p:sp>
      <p:pic>
        <p:nvPicPr>
          <p:cNvPr id="3" name="Immagine 2">
            <a:extLst>
              <a:ext uri="{FF2B5EF4-FFF2-40B4-BE49-F238E27FC236}">
                <a16:creationId xmlns:a16="http://schemas.microsoft.com/office/drawing/2014/main" id="{74E36ABE-CF9E-A24F-BF3A-1DB7650D98EC}"/>
              </a:ext>
            </a:extLst>
          </p:cNvPr>
          <p:cNvPicPr>
            <a:picLocks noChangeAspect="1"/>
          </p:cNvPicPr>
          <p:nvPr userDrawn="1"/>
        </p:nvPicPr>
        <p:blipFill>
          <a:blip r:embed="rId2"/>
          <a:stretch>
            <a:fillRect/>
          </a:stretch>
        </p:blipFill>
        <p:spPr>
          <a:xfrm>
            <a:off x="11437578" y="6361475"/>
            <a:ext cx="652320" cy="360000"/>
          </a:xfrm>
          <a:prstGeom prst="rect">
            <a:avLst/>
          </a:prstGeom>
        </p:spPr>
      </p:pic>
    </p:spTree>
    <p:extLst>
      <p:ext uri="{BB962C8B-B14F-4D97-AF65-F5344CB8AC3E}">
        <p14:creationId xmlns:p14="http://schemas.microsoft.com/office/powerpoint/2010/main" val="86476453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UOTA BIANCA">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389394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VUOTA BIANCA">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251990"/>
            <a:ext cx="715263" cy="360000"/>
          </a:xfrm>
          <a:prstGeom prst="rect">
            <a:avLst/>
          </a:prstGeom>
        </p:spPr>
      </p:pic>
    </p:spTree>
    <p:extLst>
      <p:ext uri="{BB962C8B-B14F-4D97-AF65-F5344CB8AC3E}">
        <p14:creationId xmlns:p14="http://schemas.microsoft.com/office/powerpoint/2010/main" val="3082485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NDO FOTO CHIAR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944EFA5F-72C9-8D4A-A0C8-421511FAFC54}"/>
              </a:ext>
            </a:extLst>
          </p:cNvPr>
          <p:cNvSpPr>
            <a:spLocks noGrp="1"/>
          </p:cNvSpPr>
          <p:nvPr>
            <p:ph type="pic" sz="quarter" idx="13"/>
          </p:nvPr>
        </p:nvSpPr>
        <p:spPr>
          <a:xfrm>
            <a:off x="0" y="0"/>
            <a:ext cx="12192000" cy="6858000"/>
          </a:xfrm>
        </p:spPr>
        <p:txBody>
          <a:bodyPr/>
          <a:lstStyle/>
          <a:p>
            <a:r>
              <a:rPr lang="it-IT"/>
              <a:t>Fare clic sull'icona per inserire un'immagine</a:t>
            </a:r>
            <a:endParaRPr lang="it-IT" dirty="0"/>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6D6D798-1883-974D-96D0-4E82B243DEDE}" type="slidenum">
              <a:rPr lang="it-IT" smtClean="0"/>
              <a:t>‹N›</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dirty="0"/>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1058999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262465" y="6356350"/>
            <a:ext cx="132015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it-IT" dirty="0"/>
              <a:t>25 gennaio 2021</a:t>
            </a: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it-IT" dirty="0"/>
              <a:t>Relatore </a:t>
            </a:r>
            <a:r>
              <a:rPr lang="it-IT" dirty="0" err="1"/>
              <a:t>Lorem</a:t>
            </a:r>
            <a:r>
              <a:rPr lang="it-IT" dirty="0"/>
              <a:t> </a:t>
            </a:r>
            <a:r>
              <a:rPr lang="it-IT" dirty="0" err="1"/>
              <a:t>Ipsum</a:t>
            </a:r>
            <a:endParaRPr lang="it-IT" dirty="0"/>
          </a:p>
        </p:txBody>
      </p:sp>
      <p:sp>
        <p:nvSpPr>
          <p:cNvPr id="6" name="Slide Number Placeholder 5"/>
          <p:cNvSpPr>
            <a:spLocks noGrp="1"/>
          </p:cNvSpPr>
          <p:nvPr>
            <p:ph type="sldNum" sz="quarter" idx="4"/>
          </p:nvPr>
        </p:nvSpPr>
        <p:spPr>
          <a:xfrm>
            <a:off x="10565091" y="127381"/>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A6D6D798-1883-974D-96D0-4E82B243DEDE}" type="slidenum">
              <a:rPr lang="it-IT" smtClean="0"/>
              <a:t>‹N›</a:t>
            </a:fld>
            <a:endParaRPr lang="it-IT" dirty="0"/>
          </a:p>
        </p:txBody>
      </p:sp>
      <p:pic>
        <p:nvPicPr>
          <p:cNvPr id="9" name="Immagine 8">
            <a:extLst>
              <a:ext uri="{FF2B5EF4-FFF2-40B4-BE49-F238E27FC236}">
                <a16:creationId xmlns:a16="http://schemas.microsoft.com/office/drawing/2014/main" id="{FF2BF5E6-30D1-3E49-BCD8-2D81D3171FD8}"/>
              </a:ext>
            </a:extLst>
          </p:cNvPr>
          <p:cNvPicPr>
            <a:picLocks noChangeAspect="1"/>
          </p:cNvPicPr>
          <p:nvPr userDrawn="1"/>
        </p:nvPicPr>
        <p:blipFill>
          <a:blip r:embed="rId25"/>
          <a:stretch>
            <a:fillRect/>
          </a:stretch>
        </p:blipFill>
        <p:spPr>
          <a:xfrm>
            <a:off x="11380755" y="6356350"/>
            <a:ext cx="715263" cy="360000"/>
          </a:xfrm>
          <a:prstGeom prst="rect">
            <a:avLst/>
          </a:prstGeom>
        </p:spPr>
      </p:pic>
    </p:spTree>
    <p:extLst>
      <p:ext uri="{BB962C8B-B14F-4D97-AF65-F5344CB8AC3E}">
        <p14:creationId xmlns:p14="http://schemas.microsoft.com/office/powerpoint/2010/main" val="1405801237"/>
      </p:ext>
    </p:extLst>
  </p:cSld>
  <p:clrMap bg1="lt1" tx1="dk1" bg2="lt2" tx2="dk2" accent1="accent1" accent2="accent2" accent3="accent3" accent4="accent4" accent5="accent5" accent6="accent6" hlink="hlink" folHlink="folHlink"/>
  <p:sldLayoutIdLst>
    <p:sldLayoutId id="2147483718" r:id="rId1"/>
    <p:sldLayoutId id="2147483712" r:id="rId2"/>
    <p:sldLayoutId id="2147483728" r:id="rId3"/>
    <p:sldLayoutId id="2147483723" r:id="rId4"/>
    <p:sldLayoutId id="2147483725" r:id="rId5"/>
    <p:sldLayoutId id="2147483729" r:id="rId6"/>
    <p:sldLayoutId id="2147483724" r:id="rId7"/>
    <p:sldLayoutId id="2147483731" r:id="rId8"/>
    <p:sldLayoutId id="2147483727" r:id="rId9"/>
    <p:sldLayoutId id="2147483730" r:id="rId10"/>
    <p:sldLayoutId id="2147483726" r:id="rId11"/>
    <p:sldLayoutId id="2147483713" r:id="rId12"/>
    <p:sldLayoutId id="2147483714" r:id="rId13"/>
    <p:sldLayoutId id="2147483715" r:id="rId14"/>
    <p:sldLayoutId id="2147483716" r:id="rId15"/>
    <p:sldLayoutId id="2147483717" r:id="rId16"/>
    <p:sldLayoutId id="2147483719" r:id="rId17"/>
    <p:sldLayoutId id="2147483720" r:id="rId18"/>
    <p:sldLayoutId id="2147483732" r:id="rId19"/>
    <p:sldLayoutId id="2147483733" r:id="rId20"/>
    <p:sldLayoutId id="2147483734" r:id="rId21"/>
    <p:sldLayoutId id="2147483735" r:id="rId22"/>
    <p:sldLayoutId id="2147483736" r:id="rId23"/>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F3D09EF-96B4-4E04-A78F-4C42D6C5DB6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0" y="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 name="Titolo 1">
            <a:extLst>
              <a:ext uri="{FF2B5EF4-FFF2-40B4-BE49-F238E27FC236}">
                <a16:creationId xmlns:a16="http://schemas.microsoft.com/office/drawing/2014/main" id="{F461226F-9C35-4B89-9EDA-D72237984131}"/>
              </a:ext>
            </a:extLst>
          </p:cNvPr>
          <p:cNvSpPr>
            <a:spLocks noGrp="1"/>
          </p:cNvSpPr>
          <p:nvPr>
            <p:ph type="ctrTitle"/>
          </p:nvPr>
        </p:nvSpPr>
        <p:spPr>
          <a:xfrm>
            <a:off x="609599" y="1408309"/>
            <a:ext cx="11255830" cy="2308324"/>
          </a:xfrm>
        </p:spPr>
        <p:txBody>
          <a:bodyPr>
            <a:normAutofit/>
          </a:bodyPr>
          <a:lstStyle/>
          <a:p>
            <a:pPr algn="l"/>
            <a:r>
              <a:rPr lang="it-IT" sz="5400" dirty="0">
                <a:solidFill>
                  <a:schemeClr val="accent1">
                    <a:lumMod val="75000"/>
                  </a:schemeClr>
                </a:solidFill>
                <a:effectLst>
                  <a:outerShdw blurRad="50800" dist="38100" dir="2700000" algn="tl" rotWithShape="0">
                    <a:prstClr val="black">
                      <a:alpha val="40000"/>
                    </a:prstClr>
                  </a:outerShdw>
                </a:effectLst>
                <a:latin typeface="Tw Cen MT" panose="020B0602020104020603" pitchFamily="34" charset="0"/>
              </a:rPr>
              <a:t>UFFICIO</a:t>
            </a:r>
            <a:r>
              <a:rPr lang="it-IT" sz="4800" b="1" dirty="0">
                <a:solidFill>
                  <a:srgbClr val="FFFFFF"/>
                </a:solidFill>
              </a:rPr>
              <a:t> </a:t>
            </a:r>
            <a:r>
              <a:rPr lang="it-IT" sz="5400" dirty="0">
                <a:solidFill>
                  <a:schemeClr val="accent1">
                    <a:lumMod val="75000"/>
                  </a:schemeClr>
                </a:solidFill>
                <a:effectLst>
                  <a:outerShdw blurRad="50800" dist="38100" dir="2700000" algn="tl" rotWithShape="0">
                    <a:prstClr val="black">
                      <a:alpha val="40000"/>
                    </a:prstClr>
                  </a:outerShdw>
                </a:effectLst>
                <a:latin typeface="Tw Cen MT" panose="020B0602020104020603" pitchFamily="34" charset="0"/>
              </a:rPr>
              <a:t>TRANSIZIONE DIGITALE</a:t>
            </a:r>
            <a:br>
              <a:rPr lang="it-IT" sz="4800" b="1" dirty="0">
                <a:solidFill>
                  <a:srgbClr val="FFFFFF"/>
                </a:solidFill>
              </a:rPr>
            </a:br>
            <a:r>
              <a:rPr lang="it-IT" sz="1500" b="1" dirty="0">
                <a:solidFill>
                  <a:srgbClr val="FFFFFF"/>
                </a:solidFill>
              </a:rPr>
              <a:t> </a:t>
            </a:r>
            <a:br>
              <a:rPr lang="it-IT" sz="6700" b="1" dirty="0">
                <a:solidFill>
                  <a:srgbClr val="FFFFFF"/>
                </a:solidFill>
              </a:rPr>
            </a:br>
            <a:r>
              <a:rPr lang="it-IT" sz="3200" b="1" i="1" dirty="0">
                <a:solidFill>
                  <a:srgbClr val="FFFFFF"/>
                </a:solidFill>
              </a:rPr>
              <a:t>Plenaria DSI – Tirrenia (PI), 4-6 Giugno 2024</a:t>
            </a:r>
          </a:p>
        </p:txBody>
      </p:sp>
      <p:sp>
        <p:nvSpPr>
          <p:cNvPr id="3" name="Sottotitolo 2">
            <a:extLst>
              <a:ext uri="{FF2B5EF4-FFF2-40B4-BE49-F238E27FC236}">
                <a16:creationId xmlns:a16="http://schemas.microsoft.com/office/drawing/2014/main" id="{DB260D17-1B85-4D15-B5DD-D9797268B130}"/>
              </a:ext>
            </a:extLst>
          </p:cNvPr>
          <p:cNvSpPr>
            <a:spLocks noGrp="1"/>
          </p:cNvSpPr>
          <p:nvPr>
            <p:ph type="subTitle" idx="1"/>
          </p:nvPr>
        </p:nvSpPr>
        <p:spPr>
          <a:xfrm>
            <a:off x="609599" y="4137255"/>
            <a:ext cx="8661723" cy="1012778"/>
          </a:xfrm>
        </p:spPr>
        <p:txBody>
          <a:bodyPr>
            <a:noAutofit/>
          </a:bodyPr>
          <a:lstStyle/>
          <a:p>
            <a:pPr algn="l"/>
            <a:r>
              <a:rPr lang="it-IT" sz="3600" b="1" dirty="0">
                <a:solidFill>
                  <a:schemeClr val="accent1">
                    <a:lumMod val="75000"/>
                  </a:schemeClr>
                </a:solidFill>
              </a:rPr>
              <a:t>Ufficio Transizione Digitale e Protocollo</a:t>
            </a:r>
          </a:p>
        </p:txBody>
      </p:sp>
    </p:spTree>
    <p:extLst>
      <p:ext uri="{BB962C8B-B14F-4D97-AF65-F5344CB8AC3E}">
        <p14:creationId xmlns:p14="http://schemas.microsoft.com/office/powerpoint/2010/main" val="4017257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9">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itolo 3">
            <a:extLst>
              <a:ext uri="{FF2B5EF4-FFF2-40B4-BE49-F238E27FC236}">
                <a16:creationId xmlns:a16="http://schemas.microsoft.com/office/drawing/2014/main" id="{72B7E165-F960-170B-DF85-EF38E58A18DB}"/>
              </a:ext>
            </a:extLst>
          </p:cNvPr>
          <p:cNvSpPr txBox="1">
            <a:spLocks noGrp="1"/>
          </p:cNvSpPr>
          <p:nvPr>
            <p:ph type="title" idx="4294967295"/>
          </p:nvPr>
        </p:nvSpPr>
        <p:spPr>
          <a:xfrm rot="19620000">
            <a:off x="315685" y="1220076"/>
            <a:ext cx="369025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chemeClr val="tx2">
                    <a:lumMod val="75000"/>
                    <a:lumOff val="25000"/>
                  </a:schemeClr>
                </a:solidFill>
                <a:effectLst/>
                <a:uLnTx/>
                <a:uFillTx/>
                <a:latin typeface="+mn-lt"/>
                <a:ea typeface="+mn-ea"/>
                <a:cs typeface="+mn-cs"/>
              </a:rPr>
              <a:t>22 pillole totali</a:t>
            </a:r>
          </a:p>
        </p:txBody>
      </p:sp>
      <p:sp>
        <p:nvSpPr>
          <p:cNvPr id="5" name="CasellaDiTesto 4">
            <a:extLst>
              <a:ext uri="{FF2B5EF4-FFF2-40B4-BE49-F238E27FC236}">
                <a16:creationId xmlns:a16="http://schemas.microsoft.com/office/drawing/2014/main" id="{29E1DD7E-F349-F91C-E58B-312C52FB0766}"/>
              </a:ext>
            </a:extLst>
          </p:cNvPr>
          <p:cNvSpPr txBox="1"/>
          <p:nvPr/>
        </p:nvSpPr>
        <p:spPr>
          <a:xfrm>
            <a:off x="217714" y="3091542"/>
            <a:ext cx="432162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600" dirty="0">
                <a:solidFill>
                  <a:schemeClr val="tx2">
                    <a:lumMod val="75000"/>
                    <a:lumOff val="25000"/>
                  </a:schemeClr>
                </a:solidFill>
              </a:rPr>
              <a:t>Da ultimare</a:t>
            </a:r>
          </a:p>
          <a:p>
            <a:r>
              <a:rPr lang="it-IT" sz="3600" dirty="0">
                <a:solidFill>
                  <a:schemeClr val="tx2">
                    <a:lumMod val="75000"/>
                    <a:lumOff val="25000"/>
                  </a:schemeClr>
                </a:solidFill>
              </a:rPr>
              <a:t>  Accessibilità</a:t>
            </a:r>
          </a:p>
          <a:p>
            <a:r>
              <a:rPr lang="it-IT" sz="3600" dirty="0">
                <a:solidFill>
                  <a:schemeClr val="tx2">
                    <a:lumMod val="75000"/>
                    <a:lumOff val="25000"/>
                  </a:schemeClr>
                </a:solidFill>
              </a:rPr>
              <a:t>  Seminari</a:t>
            </a:r>
          </a:p>
          <a:p>
            <a:r>
              <a:rPr lang="it-IT" sz="3600" dirty="0">
                <a:solidFill>
                  <a:schemeClr val="tx2">
                    <a:lumMod val="75000"/>
                    <a:lumOff val="25000"/>
                  </a:schemeClr>
                </a:solidFill>
              </a:rPr>
              <a:t>  Post-ordine</a:t>
            </a:r>
          </a:p>
        </p:txBody>
      </p:sp>
      <p:sp>
        <p:nvSpPr>
          <p:cNvPr id="6" name="CasellaDiTesto 5">
            <a:extLst>
              <a:ext uri="{FF2B5EF4-FFF2-40B4-BE49-F238E27FC236}">
                <a16:creationId xmlns:a16="http://schemas.microsoft.com/office/drawing/2014/main" id="{6404772C-194F-5C3B-DC04-22C1D7D9B416}"/>
              </a:ext>
            </a:extLst>
          </p:cNvPr>
          <p:cNvSpPr txBox="1"/>
          <p:nvPr/>
        </p:nvSpPr>
        <p:spPr>
          <a:xfrm>
            <a:off x="9233126" y="284389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600" dirty="0">
                <a:solidFill>
                  <a:schemeClr val="tx2">
                    <a:lumMod val="75000"/>
                    <a:lumOff val="25000"/>
                  </a:schemeClr>
                </a:solidFill>
              </a:rPr>
              <a:t>E ora?</a:t>
            </a:r>
          </a:p>
        </p:txBody>
      </p:sp>
      <p:pic>
        <p:nvPicPr>
          <p:cNvPr id="7" name="Immagine 6" descr="screenshot delle pillole formative sul sito della Direzione Sistemi Informativi">
            <a:extLst>
              <a:ext uri="{FF2B5EF4-FFF2-40B4-BE49-F238E27FC236}">
                <a16:creationId xmlns:a16="http://schemas.microsoft.com/office/drawing/2014/main" id="{9C2A8D67-FEEB-98E6-ACB1-7C2B4A737DC1}"/>
              </a:ext>
            </a:extLst>
          </p:cNvPr>
          <p:cNvPicPr>
            <a:picLocks noChangeAspect="1"/>
          </p:cNvPicPr>
          <p:nvPr/>
        </p:nvPicPr>
        <p:blipFill>
          <a:blip r:embed="rId2"/>
          <a:stretch>
            <a:fillRect/>
          </a:stretch>
        </p:blipFill>
        <p:spPr>
          <a:xfrm>
            <a:off x="4119563" y="-4762"/>
            <a:ext cx="4167186" cy="6867524"/>
          </a:xfrm>
          <a:prstGeom prst="rect">
            <a:avLst/>
          </a:prstGeom>
        </p:spPr>
      </p:pic>
    </p:spTree>
    <p:extLst>
      <p:ext uri="{BB962C8B-B14F-4D97-AF65-F5344CB8AC3E}">
        <p14:creationId xmlns:p14="http://schemas.microsoft.com/office/powerpoint/2010/main" val="390257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tto con luce al neon e ombre" descr="Gatto con luce al neon e ombre">
            <a:hlinkClick r:id="" action="ppaction://media"/>
            <a:extLst>
              <a:ext uri="{FF2B5EF4-FFF2-40B4-BE49-F238E27FC236}">
                <a16:creationId xmlns:a16="http://schemas.microsoft.com/office/drawing/2014/main" id="{95442532-BAA7-7FBA-575D-7A0895B850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4" y="0"/>
            <a:ext cx="12191092" cy="6858000"/>
          </a:xfrm>
          <a:prstGeom prst="rect">
            <a:avLst/>
          </a:prstGeom>
        </p:spPr>
      </p:pic>
      <p:sp>
        <p:nvSpPr>
          <p:cNvPr id="3" name="Titolo 2">
            <a:extLst>
              <a:ext uri="{FF2B5EF4-FFF2-40B4-BE49-F238E27FC236}">
                <a16:creationId xmlns:a16="http://schemas.microsoft.com/office/drawing/2014/main" id="{8DA77D2D-60A0-8B84-0693-DA8BEB930C6A}"/>
              </a:ext>
            </a:extLst>
          </p:cNvPr>
          <p:cNvSpPr>
            <a:spLocks noGrp="1"/>
          </p:cNvSpPr>
          <p:nvPr>
            <p:ph type="title" idx="4294967295"/>
          </p:nvPr>
        </p:nvSpPr>
        <p:spPr/>
        <p:txBody>
          <a:bodyPr>
            <a:normAutofit/>
          </a:bodyPr>
          <a:lstStyle/>
          <a:p>
            <a:r>
              <a:rPr lang="it-IT" sz="800" dirty="0"/>
              <a:t>Gatto che osserva</a:t>
            </a:r>
          </a:p>
        </p:txBody>
      </p:sp>
    </p:spTree>
    <p:extLst>
      <p:ext uri="{BB962C8B-B14F-4D97-AF65-F5344CB8AC3E}">
        <p14:creationId xmlns:p14="http://schemas.microsoft.com/office/powerpoint/2010/main" val="3909151170"/>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Primo piano di nastro per regali blu">
            <a:extLst>
              <a:ext uri="{FF2B5EF4-FFF2-40B4-BE49-F238E27FC236}">
                <a16:creationId xmlns:a16="http://schemas.microsoft.com/office/drawing/2014/main" id="{E6972A0F-7562-A26B-D07B-CC3FB09E1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olo 2">
            <a:extLst>
              <a:ext uri="{FF2B5EF4-FFF2-40B4-BE49-F238E27FC236}">
                <a16:creationId xmlns:a16="http://schemas.microsoft.com/office/drawing/2014/main" id="{B8937566-447E-ADBC-84FF-70985F1C3797}"/>
              </a:ext>
            </a:extLst>
          </p:cNvPr>
          <p:cNvSpPr txBox="1">
            <a:spLocks noGrp="1"/>
          </p:cNvSpPr>
          <p:nvPr>
            <p:ph type="title" idx="4294967295"/>
          </p:nvPr>
        </p:nvSpPr>
        <p:spPr>
          <a:xfrm>
            <a:off x="1996931" y="2579917"/>
            <a:ext cx="790181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chemeClr val="bg1"/>
                </a:solidFill>
                <a:effectLst/>
                <a:uLnTx/>
                <a:uFillTx/>
                <a:latin typeface="+mn-lt"/>
                <a:ea typeface="+mn-ea"/>
                <a:cs typeface="+mn-cs"/>
              </a:rPr>
              <a:t>La DSI e l'UTD vissute da fuori</a:t>
            </a:r>
          </a:p>
        </p:txBody>
      </p:sp>
      <p:sp>
        <p:nvSpPr>
          <p:cNvPr id="9" name="CasellaDiTesto 8">
            <a:extLst>
              <a:ext uri="{FF2B5EF4-FFF2-40B4-BE49-F238E27FC236}">
                <a16:creationId xmlns:a16="http://schemas.microsoft.com/office/drawing/2014/main" id="{92681BBD-1E3A-4143-96FB-970BD93ADF58}"/>
              </a:ext>
            </a:extLst>
          </p:cNvPr>
          <p:cNvSpPr txBox="1"/>
          <p:nvPr/>
        </p:nvSpPr>
        <p:spPr>
          <a:xfrm>
            <a:off x="831745" y="389429"/>
            <a:ext cx="22650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a:t>Cantini e il tool</a:t>
            </a:r>
          </a:p>
        </p:txBody>
      </p:sp>
      <p:sp>
        <p:nvSpPr>
          <p:cNvPr id="5" name="CasellaDiTesto 4">
            <a:extLst>
              <a:ext uri="{FF2B5EF4-FFF2-40B4-BE49-F238E27FC236}">
                <a16:creationId xmlns:a16="http://schemas.microsoft.com/office/drawing/2014/main" id="{82314144-8CB6-6C96-58E2-3A7468EEB819}"/>
              </a:ext>
            </a:extLst>
          </p:cNvPr>
          <p:cNvSpPr txBox="1"/>
          <p:nvPr/>
        </p:nvSpPr>
        <p:spPr>
          <a:xfrm>
            <a:off x="3677850" y="923638"/>
            <a:ext cx="287624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2800" dirty="0"/>
              <a:t>Partecipazione</a:t>
            </a:r>
          </a:p>
        </p:txBody>
      </p:sp>
      <p:sp>
        <p:nvSpPr>
          <p:cNvPr id="4" name="CasellaDiTesto 3">
            <a:extLst>
              <a:ext uri="{FF2B5EF4-FFF2-40B4-BE49-F238E27FC236}">
                <a16:creationId xmlns:a16="http://schemas.microsoft.com/office/drawing/2014/main" id="{5148A070-D438-4277-4D7E-2F628EEB6920}"/>
              </a:ext>
              <a:ext uri="{C183D7F6-B498-43B3-948B-1728B52AA6E4}">
                <adec:decorative xmlns:adec="http://schemas.microsoft.com/office/drawing/2017/decorative" val="0"/>
              </a:ext>
            </a:extLst>
          </p:cNvPr>
          <p:cNvSpPr txBox="1"/>
          <p:nvPr/>
        </p:nvSpPr>
        <p:spPr>
          <a:xfrm>
            <a:off x="6903962" y="1816914"/>
            <a:ext cx="29593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2800" dirty="0"/>
              <a:t>Comunicazione</a:t>
            </a:r>
          </a:p>
        </p:txBody>
      </p:sp>
      <p:sp>
        <p:nvSpPr>
          <p:cNvPr id="8" name="CasellaDiTesto 7">
            <a:extLst>
              <a:ext uri="{FF2B5EF4-FFF2-40B4-BE49-F238E27FC236}">
                <a16:creationId xmlns:a16="http://schemas.microsoft.com/office/drawing/2014/main" id="{C9C6E6FC-9029-463F-B5D1-213F23DE9E8A}"/>
              </a:ext>
            </a:extLst>
          </p:cNvPr>
          <p:cNvSpPr txBox="1"/>
          <p:nvPr/>
        </p:nvSpPr>
        <p:spPr>
          <a:xfrm>
            <a:off x="8034865" y="3714559"/>
            <a:ext cx="36678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000" dirty="0"/>
              <a:t>Impiego ottimale del tempo</a:t>
            </a:r>
          </a:p>
        </p:txBody>
      </p:sp>
      <p:sp>
        <p:nvSpPr>
          <p:cNvPr id="6" name="CasellaDiTesto 5">
            <a:extLst>
              <a:ext uri="{FF2B5EF4-FFF2-40B4-BE49-F238E27FC236}">
                <a16:creationId xmlns:a16="http://schemas.microsoft.com/office/drawing/2014/main" id="{A3380C12-AD8C-FC1F-1968-A4ABBBAE7C7E}"/>
              </a:ext>
              <a:ext uri="{C183D7F6-B498-43B3-948B-1728B52AA6E4}">
                <adec:decorative xmlns:adec="http://schemas.microsoft.com/office/drawing/2017/decorative" val="0"/>
              </a:ext>
            </a:extLst>
          </p:cNvPr>
          <p:cNvSpPr txBox="1"/>
          <p:nvPr/>
        </p:nvSpPr>
        <p:spPr>
          <a:xfrm>
            <a:off x="6139838" y="4706238"/>
            <a:ext cx="30525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200" dirty="0"/>
              <a:t>Progetti futuri</a:t>
            </a:r>
          </a:p>
        </p:txBody>
      </p:sp>
      <p:sp>
        <p:nvSpPr>
          <p:cNvPr id="7" name="CasellaDiTesto 6">
            <a:extLst>
              <a:ext uri="{FF2B5EF4-FFF2-40B4-BE49-F238E27FC236}">
                <a16:creationId xmlns:a16="http://schemas.microsoft.com/office/drawing/2014/main" id="{4AF459D5-9933-153E-2FC5-7F25EA9FA061}"/>
              </a:ext>
              <a:ext uri="{C183D7F6-B498-43B3-948B-1728B52AA6E4}">
                <adec:decorative xmlns:adec="http://schemas.microsoft.com/office/drawing/2017/decorative" val="0"/>
              </a:ext>
            </a:extLst>
          </p:cNvPr>
          <p:cNvSpPr txBox="1"/>
          <p:nvPr/>
        </p:nvSpPr>
        <p:spPr>
          <a:xfrm>
            <a:off x="98992" y="5702956"/>
            <a:ext cx="61421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3600" dirty="0"/>
              <a:t>Vision (da amministrativa)</a:t>
            </a:r>
          </a:p>
        </p:txBody>
      </p:sp>
    </p:spTree>
    <p:extLst>
      <p:ext uri="{BB962C8B-B14F-4D97-AF65-F5344CB8AC3E}">
        <p14:creationId xmlns:p14="http://schemas.microsoft.com/office/powerpoint/2010/main" val="828542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791971-6280-2EA1-5610-EC2D899437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27848" y="36721"/>
            <a:ext cx="6626696" cy="6784558"/>
          </a:xfrm>
          <a:prstGeom prst="rect">
            <a:avLst/>
          </a:prstGeom>
        </p:spPr>
      </p:pic>
      <p:sp>
        <p:nvSpPr>
          <p:cNvPr id="3" name="Titolo 2">
            <a:extLst>
              <a:ext uri="{FF2B5EF4-FFF2-40B4-BE49-F238E27FC236}">
                <a16:creationId xmlns:a16="http://schemas.microsoft.com/office/drawing/2014/main" id="{68EC99B6-6426-ADBE-FA3E-3285723C6DCC}"/>
              </a:ext>
            </a:extLst>
          </p:cNvPr>
          <p:cNvSpPr txBox="1">
            <a:spLocks noGrp="1"/>
          </p:cNvSpPr>
          <p:nvPr>
            <p:ph type="title" idx="4294967295"/>
          </p:nvPr>
        </p:nvSpPr>
        <p:spPr>
          <a:xfrm>
            <a:off x="174172" y="174170"/>
            <a:ext cx="4615542"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DB0404"/>
                </a:solidFill>
                <a:effectLst/>
                <a:uLnTx/>
                <a:uFillTx/>
                <a:latin typeface="+mn-lt"/>
                <a:ea typeface="+mn-ea"/>
                <a:cs typeface="+mn-cs"/>
              </a:rPr>
              <a:t>Considerazioni su </a:t>
            </a:r>
            <a:r>
              <a:rPr kumimoji="0" lang="it-IT" sz="2400" b="0" i="0" u="none" strike="noStrike" kern="1200" cap="none" spc="0" normalizeH="0" baseline="0" noProof="0" dirty="0" err="1">
                <a:ln>
                  <a:noFill/>
                </a:ln>
                <a:solidFill>
                  <a:srgbClr val="DB0404"/>
                </a:solidFill>
                <a:effectLst/>
                <a:uLnTx/>
                <a:uFillTx/>
                <a:latin typeface="+mn-lt"/>
                <a:ea typeface="+mn-ea"/>
                <a:cs typeface="+mn-cs"/>
              </a:rPr>
              <a:t>Infn</a:t>
            </a:r>
            <a:r>
              <a:rPr kumimoji="0" lang="it-IT" sz="2400" b="0" i="0" u="none" strike="noStrike" kern="1200" cap="none" spc="0" normalizeH="0" baseline="0" noProof="0" dirty="0">
                <a:ln>
                  <a:noFill/>
                </a:ln>
                <a:solidFill>
                  <a:srgbClr val="DB0404"/>
                </a:solidFill>
                <a:effectLst/>
                <a:uLnTx/>
                <a:uFillTx/>
                <a:latin typeface="+mn-lt"/>
                <a:ea typeface="+mn-ea"/>
                <a:cs typeface="+mn-cs"/>
              </a:rPr>
              <a:t> Condivide</a:t>
            </a:r>
          </a:p>
        </p:txBody>
      </p:sp>
      <p:sp>
        <p:nvSpPr>
          <p:cNvPr id="4" name="CasellaDiTesto 3">
            <a:extLst>
              <a:ext uri="{FF2B5EF4-FFF2-40B4-BE49-F238E27FC236}">
                <a16:creationId xmlns:a16="http://schemas.microsoft.com/office/drawing/2014/main" id="{EA60905D-8FA9-B812-6260-5ED8BEAFBF4E}"/>
              </a:ext>
            </a:extLst>
          </p:cNvPr>
          <p:cNvSpPr txBox="1"/>
          <p:nvPr/>
        </p:nvSpPr>
        <p:spPr>
          <a:xfrm>
            <a:off x="337456" y="783770"/>
            <a:ext cx="77082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a:solidFill>
                  <a:schemeClr val="bg1"/>
                </a:solidFill>
              </a:rPr>
              <a:t>Assunto</a:t>
            </a:r>
          </a:p>
          <a:p>
            <a:r>
              <a:rPr lang="it-IT" sz="2400" dirty="0">
                <a:solidFill>
                  <a:schemeClr val="bg1"/>
                </a:solidFill>
              </a:rPr>
              <a:t>"bel lavoro veramente! Ma gli applicativi non si parlano!"</a:t>
            </a:r>
          </a:p>
        </p:txBody>
      </p:sp>
      <p:pic>
        <p:nvPicPr>
          <p:cNvPr id="6" name="Immagine 5">
            <a:extLst>
              <a:ext uri="{FF2B5EF4-FFF2-40B4-BE49-F238E27FC236}">
                <a16:creationId xmlns:a16="http://schemas.microsoft.com/office/drawing/2014/main" id="{80EF5CE9-7A5C-A1B6-B1ED-937E1AF194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5600" y="2263607"/>
            <a:ext cx="3746438" cy="3810622"/>
          </a:xfrm>
          <a:prstGeom prst="rect">
            <a:avLst/>
          </a:prstGeom>
          <a:effectLst>
            <a:outerShdw blurRad="50800" dist="50800" dir="5400000" algn="ctr" rotWithShape="0">
              <a:schemeClr val="bg2">
                <a:lumMod val="90000"/>
              </a:schemeClr>
            </a:outerShdw>
            <a:softEdge rad="63500"/>
          </a:effectLst>
          <a:scene3d>
            <a:camera prst="isometricOffAxis1Right"/>
            <a:lightRig rig="threePt" dir="t"/>
          </a:scene3d>
          <a:sp3d>
            <a:bevelB/>
          </a:sp3d>
        </p:spPr>
      </p:pic>
    </p:spTree>
    <p:extLst>
      <p:ext uri="{BB962C8B-B14F-4D97-AF65-F5344CB8AC3E}">
        <p14:creationId xmlns:p14="http://schemas.microsoft.com/office/powerpoint/2010/main" val="242068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B9AED4D-412F-5AEA-7190-18A748F6EFFA}"/>
              </a:ext>
            </a:extLst>
          </p:cNvPr>
          <p:cNvSpPr txBox="1"/>
          <p:nvPr/>
        </p:nvSpPr>
        <p:spPr>
          <a:xfrm>
            <a:off x="3456" y="384073"/>
            <a:ext cx="5827302" cy="5447645"/>
          </a:xfrm>
          <a:prstGeom prst="rect">
            <a:avLst/>
          </a:prstGeom>
          <a:solidFill>
            <a:srgbClr val="344D2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a:solidFill>
                  <a:schemeClr val="bg1"/>
                </a:solidFill>
                <a:ea typeface="+mn-lt"/>
                <a:cs typeface="+mn-lt"/>
              </a:rPr>
              <a:t>Digitalizzazione di un iter o cambiamento?</a:t>
            </a:r>
          </a:p>
          <a:p>
            <a:endParaRPr lang="it-IT" dirty="0">
              <a:solidFill>
                <a:schemeClr val="bg1"/>
              </a:solidFill>
              <a:ea typeface="+mn-lt"/>
              <a:cs typeface="+mn-lt"/>
            </a:endParaRPr>
          </a:p>
          <a:p>
            <a:r>
              <a:rPr lang="it-IT" dirty="0">
                <a:solidFill>
                  <a:schemeClr val="bg1"/>
                </a:solidFill>
                <a:ea typeface="+mn-lt"/>
                <a:cs typeface="+mn-lt"/>
              </a:rPr>
              <a:t>I dati vengono raccolti in una piattaforma</a:t>
            </a:r>
          </a:p>
          <a:p>
            <a:endParaRPr lang="it-IT" dirty="0">
              <a:solidFill>
                <a:schemeClr val="bg1"/>
              </a:solidFill>
              <a:ea typeface="+mn-lt"/>
              <a:cs typeface="+mn-lt"/>
            </a:endParaRPr>
          </a:p>
          <a:p>
            <a:r>
              <a:rPr lang="it-IT" dirty="0">
                <a:solidFill>
                  <a:schemeClr val="bg1"/>
                </a:solidFill>
                <a:ea typeface="+mn-lt"/>
                <a:cs typeface="+mn-lt"/>
              </a:rPr>
              <a:t>Si ragiona per procedimento amministrativo </a:t>
            </a:r>
            <a:endParaRPr lang="en-US" dirty="0">
              <a:solidFill>
                <a:schemeClr val="bg1"/>
              </a:solidFill>
              <a:ea typeface="+mn-lt"/>
              <a:cs typeface="+mn-lt"/>
            </a:endParaRPr>
          </a:p>
          <a:p>
            <a:endParaRPr lang="it-IT" dirty="0">
              <a:solidFill>
                <a:schemeClr val="bg1"/>
              </a:solidFill>
              <a:ea typeface="+mn-lt"/>
              <a:cs typeface="+mn-lt"/>
            </a:endParaRPr>
          </a:p>
          <a:p>
            <a:r>
              <a:rPr lang="it-IT" dirty="0">
                <a:solidFill>
                  <a:schemeClr val="bg1"/>
                </a:solidFill>
                <a:ea typeface="+mn-lt"/>
                <a:cs typeface="+mn-lt"/>
              </a:rPr>
              <a:t>I dati vengono raccolti in una piattaforma</a:t>
            </a:r>
            <a:endParaRPr lang="en-US" dirty="0">
              <a:solidFill>
                <a:schemeClr val="bg1"/>
              </a:solidFill>
              <a:ea typeface="+mn-lt"/>
              <a:cs typeface="+mn-lt"/>
            </a:endParaRPr>
          </a:p>
          <a:p>
            <a:endParaRPr lang="it-IT" dirty="0">
              <a:solidFill>
                <a:schemeClr val="bg1"/>
              </a:solidFill>
              <a:ea typeface="+mn-lt"/>
              <a:cs typeface="+mn-lt"/>
            </a:endParaRPr>
          </a:p>
          <a:p>
            <a:r>
              <a:rPr lang="it-IT" dirty="0">
                <a:solidFill>
                  <a:schemeClr val="bg1"/>
                </a:solidFill>
                <a:ea typeface="+mn-lt"/>
                <a:cs typeface="+mn-lt"/>
              </a:rPr>
              <a:t>Iter amministrativo uguale per tutti i processi:</a:t>
            </a:r>
            <a:endParaRPr lang="en-US" dirty="0">
              <a:solidFill>
                <a:schemeClr val="bg1"/>
              </a:solidFill>
              <a:ea typeface="+mn-lt"/>
              <a:cs typeface="+mn-lt"/>
            </a:endParaRPr>
          </a:p>
          <a:p>
            <a:r>
              <a:rPr lang="it-IT" dirty="0">
                <a:solidFill>
                  <a:schemeClr val="bg1"/>
                </a:solidFill>
                <a:ea typeface="+mn-lt"/>
                <a:cs typeface="+mn-lt"/>
              </a:rPr>
              <a:t>-faccio una richiesta</a:t>
            </a:r>
            <a:endParaRPr lang="en-US" dirty="0">
              <a:solidFill>
                <a:schemeClr val="bg1"/>
              </a:solidFill>
              <a:ea typeface="+mn-lt"/>
              <a:cs typeface="+mn-lt"/>
            </a:endParaRPr>
          </a:p>
          <a:p>
            <a:r>
              <a:rPr lang="it-IT" dirty="0">
                <a:solidFill>
                  <a:schemeClr val="bg1"/>
                </a:solidFill>
                <a:ea typeface="+mn-lt"/>
                <a:cs typeface="+mn-lt"/>
              </a:rPr>
              <a:t>-chiedo le autorizzazioni</a:t>
            </a:r>
            <a:endParaRPr lang="en-US" dirty="0">
              <a:solidFill>
                <a:schemeClr val="bg1"/>
              </a:solidFill>
              <a:ea typeface="+mn-lt"/>
              <a:cs typeface="+mn-lt"/>
            </a:endParaRPr>
          </a:p>
          <a:p>
            <a:r>
              <a:rPr lang="it-IT" dirty="0">
                <a:solidFill>
                  <a:schemeClr val="bg1"/>
                </a:solidFill>
                <a:ea typeface="+mn-lt"/>
                <a:cs typeface="+mn-lt"/>
              </a:rPr>
              <a:t>-mi viene restituito un documento/dato/bene</a:t>
            </a:r>
          </a:p>
          <a:p>
            <a:endParaRPr lang="it-IT" dirty="0">
              <a:solidFill>
                <a:schemeClr val="bg1"/>
              </a:solidFill>
            </a:endParaRPr>
          </a:p>
          <a:p>
            <a:r>
              <a:rPr lang="it-IT" dirty="0">
                <a:solidFill>
                  <a:schemeClr val="bg1"/>
                </a:solidFill>
              </a:rPr>
              <a:t>Il sistema gestisce le pratiche in base ad un workflow diverso</a:t>
            </a:r>
          </a:p>
          <a:p>
            <a:r>
              <a:rPr lang="it-IT" dirty="0">
                <a:solidFill>
                  <a:schemeClr val="bg1"/>
                </a:solidFill>
              </a:rPr>
              <a:t>L'utente vede una sola piattaforma </a:t>
            </a:r>
          </a:p>
          <a:p>
            <a:r>
              <a:rPr lang="it-IT" dirty="0">
                <a:solidFill>
                  <a:schemeClr val="bg1"/>
                </a:solidFill>
              </a:rPr>
              <a:t>Es. Se devo acquistare un bene, devo inserire la richiesta e la piattaforma la gestisce o come ordine o come minute spese. </a:t>
            </a:r>
          </a:p>
        </p:txBody>
      </p:sp>
      <p:sp>
        <p:nvSpPr>
          <p:cNvPr id="4" name="Ovale 3">
            <a:extLst>
              <a:ext uri="{FF2B5EF4-FFF2-40B4-BE49-F238E27FC236}">
                <a16:creationId xmlns:a16="http://schemas.microsoft.com/office/drawing/2014/main" id="{042A686F-FE07-7279-9B9B-0AA7F9C3C517}"/>
              </a:ext>
              <a:ext uri="{C183D7F6-B498-43B3-948B-1728B52AA6E4}">
                <adec:decorative xmlns:adec="http://schemas.microsoft.com/office/drawing/2017/decorative" val="1"/>
              </a:ext>
            </a:extLst>
          </p:cNvPr>
          <p:cNvSpPr/>
          <p:nvPr/>
        </p:nvSpPr>
        <p:spPr>
          <a:xfrm>
            <a:off x="6231193" y="4166419"/>
            <a:ext cx="5579806" cy="2753032"/>
          </a:xfrm>
          <a:prstGeom prst="ellips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olo 4">
            <a:extLst>
              <a:ext uri="{FF2B5EF4-FFF2-40B4-BE49-F238E27FC236}">
                <a16:creationId xmlns:a16="http://schemas.microsoft.com/office/drawing/2014/main" id="{8077D981-03F8-7832-9E5C-96BA9CB6BCB9}"/>
              </a:ext>
            </a:extLst>
          </p:cNvPr>
          <p:cNvSpPr txBox="1">
            <a:spLocks noGrp="1"/>
          </p:cNvSpPr>
          <p:nvPr>
            <p:ph type="title" idx="4294967295"/>
          </p:nvPr>
        </p:nvSpPr>
        <p:spPr>
          <a:xfrm>
            <a:off x="6944032" y="4830096"/>
            <a:ext cx="4267199"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chemeClr val="bg1"/>
                </a:solidFill>
                <a:effectLst/>
                <a:uLnTx/>
                <a:uFillTx/>
                <a:latin typeface="+mn-lt"/>
                <a:ea typeface="+mn-ea"/>
                <a:cs typeface="+mn-cs"/>
              </a:rPr>
              <a:t>Commenti dell'utenza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chemeClr val="bg1"/>
                </a:solidFill>
                <a:effectLst/>
                <a:uLnTx/>
                <a:uFillTx/>
                <a:latin typeface="+mn-lt"/>
                <a:ea typeface="+mn-ea"/>
                <a:cs typeface="+mn-cs"/>
              </a:rPr>
              <a:t>Intervento sul cambiamento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chemeClr val="bg1"/>
                </a:solidFill>
                <a:effectLst/>
                <a:uLnTx/>
                <a:uFillTx/>
                <a:latin typeface="+mn-lt"/>
                <a:ea typeface="+mn-ea"/>
                <a:cs typeface="+mn-cs"/>
              </a:rPr>
              <a:t>Nuovi applicativi in lavorazione (minute spese)</a:t>
            </a:r>
          </a:p>
        </p:txBody>
      </p:sp>
    </p:spTree>
    <p:extLst>
      <p:ext uri="{BB962C8B-B14F-4D97-AF65-F5344CB8AC3E}">
        <p14:creationId xmlns:p14="http://schemas.microsoft.com/office/powerpoint/2010/main" val="1875898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5E808666-4335-45D8-9F1B-11322D05C614}"/>
              </a:ext>
            </a:extLst>
          </p:cNvPr>
          <p:cNvSpPr>
            <a:spLocks noGrp="1"/>
          </p:cNvSpPr>
          <p:nvPr>
            <p:ph type="ftr" sz="quarter" idx="11"/>
          </p:nvPr>
        </p:nvSpPr>
        <p:spPr>
          <a:xfrm>
            <a:off x="4255655" y="5404056"/>
            <a:ext cx="3927953" cy="456513"/>
          </a:xfrm>
        </p:spPr>
        <p:txBody>
          <a:bodyPr vert="horz" lIns="91440" tIns="45720" rIns="91440" bIns="45720" rtlCol="0" anchor="ctr">
            <a:noAutofit/>
          </a:bodyPr>
          <a:lstStyle/>
          <a:p>
            <a:pPr algn="l">
              <a:lnSpc>
                <a:spcPct val="90000"/>
              </a:lnSpc>
              <a:spcAft>
                <a:spcPts val="600"/>
              </a:spcAft>
            </a:pPr>
            <a:r>
              <a:rPr lang="en-US" sz="1500" b="1">
                <a:solidFill>
                  <a:schemeClr val="accent1">
                    <a:lumMod val="50000"/>
                  </a:schemeClr>
                </a:solidFill>
              </a:rPr>
              <a:t>Simona </a:t>
            </a:r>
            <a:r>
              <a:rPr lang="en-US" sz="1500" b="1" err="1">
                <a:solidFill>
                  <a:schemeClr val="accent1">
                    <a:lumMod val="50000"/>
                  </a:schemeClr>
                </a:solidFill>
              </a:rPr>
              <a:t>Bortot</a:t>
            </a:r>
            <a:r>
              <a:rPr lang="en-US" sz="1500" b="1" kern="1200">
                <a:solidFill>
                  <a:schemeClr val="accent1">
                    <a:lumMod val="50000"/>
                  </a:schemeClr>
                </a:solidFill>
                <a:latin typeface="+mn-lt"/>
                <a:ea typeface="+mn-ea"/>
                <a:cs typeface="+mn-cs"/>
              </a:rPr>
              <a:t> – </a:t>
            </a:r>
            <a:r>
              <a:rPr lang="en-US" sz="1500" b="1" kern="1200" err="1">
                <a:solidFill>
                  <a:schemeClr val="accent1">
                    <a:lumMod val="50000"/>
                  </a:schemeClr>
                </a:solidFill>
                <a:latin typeface="+mn-lt"/>
                <a:ea typeface="+mn-ea"/>
                <a:cs typeface="+mn-cs"/>
              </a:rPr>
              <a:t>Ufficio</a:t>
            </a:r>
            <a:r>
              <a:rPr lang="en-US" sz="1500" b="1" kern="1200">
                <a:solidFill>
                  <a:schemeClr val="accent1">
                    <a:lumMod val="50000"/>
                  </a:schemeClr>
                </a:solidFill>
                <a:latin typeface="+mn-lt"/>
                <a:ea typeface="+mn-ea"/>
                <a:cs typeface="+mn-cs"/>
              </a:rPr>
              <a:t> </a:t>
            </a:r>
            <a:r>
              <a:rPr lang="en-US" sz="1500" b="1" kern="1200" err="1">
                <a:solidFill>
                  <a:schemeClr val="accent1">
                    <a:lumMod val="50000"/>
                  </a:schemeClr>
                </a:solidFill>
                <a:latin typeface="+mn-lt"/>
                <a:ea typeface="+mn-ea"/>
                <a:cs typeface="+mn-cs"/>
              </a:rPr>
              <a:t>Transizione</a:t>
            </a:r>
            <a:r>
              <a:rPr lang="en-US" sz="1500" b="1" kern="1200">
                <a:solidFill>
                  <a:schemeClr val="accent1">
                    <a:lumMod val="50000"/>
                  </a:schemeClr>
                </a:solidFill>
                <a:latin typeface="+mn-lt"/>
                <a:ea typeface="+mn-ea"/>
                <a:cs typeface="+mn-cs"/>
              </a:rPr>
              <a:t> </a:t>
            </a:r>
            <a:r>
              <a:rPr lang="en-US" sz="1500" b="1" kern="1200" err="1">
                <a:solidFill>
                  <a:schemeClr val="accent1">
                    <a:lumMod val="50000"/>
                  </a:schemeClr>
                </a:solidFill>
                <a:latin typeface="+mn-lt"/>
                <a:ea typeface="+mn-ea"/>
                <a:cs typeface="+mn-cs"/>
              </a:rPr>
              <a:t>Digitale</a:t>
            </a:r>
            <a:endParaRPr lang="en-US" sz="1500" b="1" kern="1200">
              <a:solidFill>
                <a:schemeClr val="accent1">
                  <a:lumMod val="50000"/>
                </a:schemeClr>
              </a:solidFill>
              <a:latin typeface="+mn-lt"/>
              <a:ea typeface="+mn-ea"/>
              <a:cs typeface="+mn-cs"/>
            </a:endParaRPr>
          </a:p>
        </p:txBody>
      </p:sp>
      <p:sp>
        <p:nvSpPr>
          <p:cNvPr id="3" name="Titolo 2">
            <a:extLst>
              <a:ext uri="{FF2B5EF4-FFF2-40B4-BE49-F238E27FC236}">
                <a16:creationId xmlns:a16="http://schemas.microsoft.com/office/drawing/2014/main" id="{ADF84794-C8C5-4F45-847C-3905144BF2FD}"/>
              </a:ext>
            </a:extLst>
          </p:cNvPr>
          <p:cNvSpPr>
            <a:spLocks noGrp="1"/>
          </p:cNvSpPr>
          <p:nvPr>
            <p:ph type="title"/>
          </p:nvPr>
        </p:nvSpPr>
        <p:spPr>
          <a:xfrm>
            <a:off x="3202778" y="3115751"/>
            <a:ext cx="5782716" cy="2150719"/>
          </a:xfrm>
          <a:noFill/>
        </p:spPr>
        <p:txBody>
          <a:bodyPr vert="horz" lIns="91440" tIns="45720" rIns="91440" bIns="45720" rtlCol="0" anchor="ctr">
            <a:normAutofit/>
          </a:bodyPr>
          <a:lstStyle/>
          <a:p>
            <a:pPr algn="ctr"/>
            <a:r>
              <a:rPr lang="en-US" sz="3600" b="1" kern="1200" dirty="0">
                <a:solidFill>
                  <a:schemeClr val="accent1">
                    <a:lumMod val="50000"/>
                  </a:schemeClr>
                </a:solidFill>
                <a:latin typeface="+mj-lt"/>
                <a:ea typeface="+mj-ea"/>
                <a:cs typeface="+mj-cs"/>
              </a:rPr>
              <a:t>GRAZIE PER L’ATTENZIONE</a:t>
            </a:r>
          </a:p>
        </p:txBody>
      </p:sp>
      <p:pic>
        <p:nvPicPr>
          <p:cNvPr id="23" name="Immagine 22" descr="Logo dell'Istituto Nazionale di Fisica Nucleare">
            <a:extLst>
              <a:ext uri="{FF2B5EF4-FFF2-40B4-BE49-F238E27FC236}">
                <a16:creationId xmlns:a16="http://schemas.microsoft.com/office/drawing/2014/main" id="{B1EB2DBC-5D95-42D8-A87E-9FD632352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5140" y="1277920"/>
            <a:ext cx="3091303" cy="1715673"/>
          </a:xfrm>
          <a:prstGeom prst="rect">
            <a:avLst/>
          </a:prstGeom>
        </p:spPr>
      </p:pic>
      <p:sp>
        <p:nvSpPr>
          <p:cNvPr id="5" name="Segnaposto numero diapositiva 4">
            <a:extLst>
              <a:ext uri="{FF2B5EF4-FFF2-40B4-BE49-F238E27FC236}">
                <a16:creationId xmlns:a16="http://schemas.microsoft.com/office/drawing/2014/main" id="{DE750A96-746D-4284-935C-DBCCEE74129D}"/>
              </a:ext>
            </a:extLst>
          </p:cNvPr>
          <p:cNvSpPr>
            <a:spLocks noGrp="1"/>
          </p:cNvSpPr>
          <p:nvPr>
            <p:ph type="sldNum" sz="quarter" idx="12"/>
          </p:nvPr>
        </p:nvSpPr>
        <p:spPr/>
        <p:txBody>
          <a:bodyPr/>
          <a:lstStyle/>
          <a:p>
            <a:fld id="{A6D6D798-1883-974D-96D0-4E82B243DEDE}" type="slidenum">
              <a:rPr lang="it-IT" smtClean="0"/>
              <a:t>15</a:t>
            </a:fld>
            <a:endParaRPr lang="it-IT"/>
          </a:p>
        </p:txBody>
      </p:sp>
    </p:spTree>
    <p:extLst>
      <p:ext uri="{BB962C8B-B14F-4D97-AF65-F5344CB8AC3E}">
        <p14:creationId xmlns:p14="http://schemas.microsoft.com/office/powerpoint/2010/main" val="1377183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41">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magine 6">
            <a:extLst>
              <a:ext uri="{FF2B5EF4-FFF2-40B4-BE49-F238E27FC236}">
                <a16:creationId xmlns:a16="http://schemas.microsoft.com/office/drawing/2014/main" id="{0F3D09EF-96B4-4E04-A78F-4C42D6C5DB6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6350" y="-2857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55"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56" name="Group 45">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47" name="Freeform: Shape 46">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47">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olo 1">
            <a:extLst>
              <a:ext uri="{FF2B5EF4-FFF2-40B4-BE49-F238E27FC236}">
                <a16:creationId xmlns:a16="http://schemas.microsoft.com/office/drawing/2014/main" id="{F461226F-9C35-4B89-9EDA-D72237984131}"/>
              </a:ext>
            </a:extLst>
          </p:cNvPr>
          <p:cNvSpPr>
            <a:spLocks noGrp="1"/>
          </p:cNvSpPr>
          <p:nvPr>
            <p:ph type="ctrTitle"/>
          </p:nvPr>
        </p:nvSpPr>
        <p:spPr>
          <a:xfrm>
            <a:off x="609599" y="1408309"/>
            <a:ext cx="11255830" cy="2308324"/>
          </a:xfrm>
        </p:spPr>
        <p:txBody>
          <a:bodyPr>
            <a:normAutofit/>
          </a:bodyPr>
          <a:lstStyle/>
          <a:p>
            <a:pPr algn="l"/>
            <a:r>
              <a:rPr lang="it-IT" sz="4400" b="1" dirty="0">
                <a:solidFill>
                  <a:srgbClr val="FFFFFF"/>
                </a:solidFill>
              </a:rPr>
              <a:t>L’importanza della </a:t>
            </a:r>
            <a:r>
              <a:rPr lang="it-IT" sz="4400" b="1">
                <a:solidFill>
                  <a:srgbClr val="FFFFFF"/>
                </a:solidFill>
              </a:rPr>
              <a:t>digitalizzazione nella </a:t>
            </a:r>
            <a:r>
              <a:rPr lang="it-IT" sz="4400" b="1" dirty="0">
                <a:solidFill>
                  <a:srgbClr val="FFFFFF"/>
                </a:solidFill>
              </a:rPr>
              <a:t>sicurezza</a:t>
            </a:r>
            <a:br>
              <a:rPr lang="it-IT" sz="4800" b="1" dirty="0">
                <a:solidFill>
                  <a:srgbClr val="FFFFFF"/>
                </a:solidFill>
              </a:rPr>
            </a:br>
            <a:r>
              <a:rPr lang="it-IT" sz="1500" b="1" dirty="0">
                <a:solidFill>
                  <a:srgbClr val="FFFFFF"/>
                </a:solidFill>
              </a:rPr>
              <a:t> </a:t>
            </a:r>
            <a:br>
              <a:rPr lang="it-IT" sz="6700" b="1" dirty="0">
                <a:solidFill>
                  <a:srgbClr val="FFFFFF"/>
                </a:solidFill>
              </a:rPr>
            </a:br>
            <a:r>
              <a:rPr lang="it-IT" sz="3200" b="1" i="1" dirty="0">
                <a:solidFill>
                  <a:srgbClr val="FFFFFF"/>
                </a:solidFill>
              </a:rPr>
              <a:t>Plenaria DSI – Tirrenia (PI), 4-6 Giugno 2024</a:t>
            </a:r>
          </a:p>
        </p:txBody>
      </p:sp>
      <p:sp>
        <p:nvSpPr>
          <p:cNvPr id="3" name="Sottotitolo 2">
            <a:extLst>
              <a:ext uri="{FF2B5EF4-FFF2-40B4-BE49-F238E27FC236}">
                <a16:creationId xmlns:a16="http://schemas.microsoft.com/office/drawing/2014/main" id="{DB260D17-1B85-4D15-B5DD-D9797268B130}"/>
              </a:ext>
            </a:extLst>
          </p:cNvPr>
          <p:cNvSpPr>
            <a:spLocks noGrp="1"/>
          </p:cNvSpPr>
          <p:nvPr>
            <p:ph type="subTitle" idx="1"/>
          </p:nvPr>
        </p:nvSpPr>
        <p:spPr>
          <a:xfrm>
            <a:off x="609599" y="4137255"/>
            <a:ext cx="7439183" cy="1012778"/>
          </a:xfrm>
        </p:spPr>
        <p:txBody>
          <a:bodyPr>
            <a:noAutofit/>
          </a:bodyPr>
          <a:lstStyle/>
          <a:p>
            <a:pPr algn="l"/>
            <a:r>
              <a:rPr lang="it-IT" sz="2800" i="1" dirty="0">
                <a:solidFill>
                  <a:srgbClr val="FFFFFF"/>
                </a:solidFill>
              </a:rPr>
              <a:t>Ufficio Transizione Digitale e Protocollo</a:t>
            </a:r>
          </a:p>
          <a:p>
            <a:pPr algn="l"/>
            <a:r>
              <a:rPr lang="it-IT" sz="2800" dirty="0">
                <a:solidFill>
                  <a:srgbClr val="FFFFFF"/>
                </a:solidFill>
              </a:rPr>
              <a:t>Alessio Bertolo</a:t>
            </a:r>
          </a:p>
        </p:txBody>
      </p:sp>
    </p:spTree>
    <p:extLst>
      <p:ext uri="{BB962C8B-B14F-4D97-AF65-F5344CB8AC3E}">
        <p14:creationId xmlns:p14="http://schemas.microsoft.com/office/powerpoint/2010/main" val="332509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magine 2" descr="Immagine che contiene vestiti, cartone animato, calzature, persona&#10;&#10;Descrizione generata automaticamente">
            <a:extLst>
              <a:ext uri="{FF2B5EF4-FFF2-40B4-BE49-F238E27FC236}">
                <a16:creationId xmlns:a16="http://schemas.microsoft.com/office/drawing/2014/main" id="{BC239D76-B95C-C418-BADF-33F81B4435BE}"/>
              </a:ext>
            </a:extLst>
          </p:cNvPr>
          <p:cNvPicPr>
            <a:picLocks noChangeAspect="1"/>
          </p:cNvPicPr>
          <p:nvPr/>
        </p:nvPicPr>
        <p:blipFill>
          <a:blip r:embed="rId2">
            <a:duotone>
              <a:schemeClr val="bg2">
                <a:shade val="45000"/>
                <a:satMod val="135000"/>
              </a:schemeClr>
              <a:prstClr val="white"/>
            </a:duotone>
            <a:alphaModFix amt="20000"/>
            <a:extLst>
              <a:ext uri="{28A0092B-C50C-407E-A947-70E740481C1C}">
                <a14:useLocalDpi xmlns:a14="http://schemas.microsoft.com/office/drawing/2010/main" val="0"/>
              </a:ext>
            </a:extLst>
          </a:blip>
          <a:stretch>
            <a:fillRect/>
          </a:stretch>
        </p:blipFill>
        <p:spPr>
          <a:xfrm>
            <a:off x="1081942" y="853227"/>
            <a:ext cx="9391162" cy="6501573"/>
          </a:xfrm>
          <a:prstGeom prst="rect">
            <a:avLst/>
          </a:prstGeom>
        </p:spPr>
      </p:pic>
      <p:sp>
        <p:nvSpPr>
          <p:cNvPr id="5" name="Segnaposto numero diapositiva 4">
            <a:extLst>
              <a:ext uri="{FF2B5EF4-FFF2-40B4-BE49-F238E27FC236}">
                <a16:creationId xmlns:a16="http://schemas.microsoft.com/office/drawing/2014/main" id="{1978D6C1-8954-0B0F-B420-E49341B1BE01}"/>
              </a:ext>
            </a:extLst>
          </p:cNvPr>
          <p:cNvSpPr>
            <a:spLocks noGrp="1"/>
          </p:cNvSpPr>
          <p:nvPr>
            <p:ph type="sldNum" sz="quarter" idx="12"/>
          </p:nvPr>
        </p:nvSpPr>
        <p:spPr/>
        <p:txBody>
          <a:bodyPr/>
          <a:lstStyle/>
          <a:p>
            <a:fld id="{2C33E039-A0EA-488B-B012-BC6CE1C269C6}" type="slidenum">
              <a:rPr lang="it-IT" smtClean="0"/>
              <a:t>17</a:t>
            </a:fld>
            <a:endParaRPr lang="it-IT" dirty="0"/>
          </a:p>
        </p:txBody>
      </p:sp>
      <p:pic>
        <p:nvPicPr>
          <p:cNvPr id="6" name="Immagine 5" descr="Immagine che contiene Elementi grafici, Carattere, grafica, logo&#10;&#10;Descrizione generata automaticamente">
            <a:extLst>
              <a:ext uri="{FF2B5EF4-FFF2-40B4-BE49-F238E27FC236}">
                <a16:creationId xmlns:a16="http://schemas.microsoft.com/office/drawing/2014/main" id="{427A9F2E-A53B-7778-A733-CC009C37DACD}"/>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0475883" y="285208"/>
            <a:ext cx="1426186" cy="720893"/>
          </a:xfrm>
          <a:prstGeom prst="rect">
            <a:avLst/>
          </a:prstGeom>
        </p:spPr>
      </p:pic>
      <p:pic>
        <p:nvPicPr>
          <p:cNvPr id="8" name="Immagine 7" descr="Immagine che contiene testo, Carattere, Elementi grafici, design&#10;&#10;Descrizione generata automaticamente">
            <a:extLst>
              <a:ext uri="{FF2B5EF4-FFF2-40B4-BE49-F238E27FC236}">
                <a16:creationId xmlns:a16="http://schemas.microsoft.com/office/drawing/2014/main" id="{176B36CC-AAE9-F0B6-56D4-550632581F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2524" y="2414739"/>
            <a:ext cx="713093" cy="571068"/>
          </a:xfrm>
          <a:prstGeom prst="rect">
            <a:avLst/>
          </a:prstGeom>
        </p:spPr>
      </p:pic>
      <p:sp>
        <p:nvSpPr>
          <p:cNvPr id="9" name="CasellaDiTesto 8">
            <a:extLst>
              <a:ext uri="{FF2B5EF4-FFF2-40B4-BE49-F238E27FC236}">
                <a16:creationId xmlns:a16="http://schemas.microsoft.com/office/drawing/2014/main" id="{1DB6C5FE-C884-52BB-484B-EF033F3A428A}"/>
              </a:ext>
            </a:extLst>
          </p:cNvPr>
          <p:cNvSpPr txBox="1"/>
          <p:nvPr/>
        </p:nvSpPr>
        <p:spPr>
          <a:xfrm>
            <a:off x="2299716" y="136525"/>
            <a:ext cx="7358400" cy="461665"/>
          </a:xfrm>
          <a:prstGeom prst="rect">
            <a:avLst/>
          </a:prstGeom>
          <a:noFill/>
        </p:spPr>
        <p:txBody>
          <a:bodyPr wrap="square" rtlCol="0">
            <a:spAutoFit/>
          </a:bodyPr>
          <a:lstStyle/>
          <a:p>
            <a:r>
              <a:rPr lang="it-IT" sz="2400" dirty="0">
                <a:solidFill>
                  <a:schemeClr val="bg1"/>
                </a:solidFill>
              </a:rPr>
              <a:t>1. L’importanza della Transizione Digitale nella </a:t>
            </a:r>
            <a:r>
              <a:rPr lang="it-IT" sz="2400" dirty="0">
                <a:solidFill>
                  <a:srgbClr val="FF0000"/>
                </a:solidFill>
              </a:rPr>
              <a:t>sicurezza:</a:t>
            </a:r>
          </a:p>
        </p:txBody>
      </p:sp>
      <p:pic>
        <p:nvPicPr>
          <p:cNvPr id="11" name="Immagine 10" descr="Immagine che contiene Carattere, Elementi grafici, grafica, schermata&#10;&#10;Descrizione generata automaticamente">
            <a:extLst>
              <a:ext uri="{FF2B5EF4-FFF2-40B4-BE49-F238E27FC236}">
                <a16:creationId xmlns:a16="http://schemas.microsoft.com/office/drawing/2014/main" id="{39E10E3E-26C3-4F6A-2E15-68FCEF13BEDB}"/>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95139" y="2014982"/>
            <a:ext cx="1827864" cy="249903"/>
          </a:xfrm>
          <a:prstGeom prst="rect">
            <a:avLst/>
          </a:prstGeom>
        </p:spPr>
      </p:pic>
      <p:sp>
        <p:nvSpPr>
          <p:cNvPr id="13" name="Rettangolo con angoli arrotondati 12">
            <a:extLst>
              <a:ext uri="{FF2B5EF4-FFF2-40B4-BE49-F238E27FC236}">
                <a16:creationId xmlns:a16="http://schemas.microsoft.com/office/drawing/2014/main" id="{EEC7AD2D-B612-02F7-A243-24EA0CE74B01}"/>
              </a:ext>
            </a:extLst>
          </p:cNvPr>
          <p:cNvSpPr/>
          <p:nvPr/>
        </p:nvSpPr>
        <p:spPr>
          <a:xfrm>
            <a:off x="9948549" y="1873644"/>
            <a:ext cx="2131200" cy="1687311"/>
          </a:xfrm>
          <a:prstGeom prst="roundRect">
            <a:avLst/>
          </a:prstGeom>
          <a:noFill/>
          <a:ln w="28575">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6" name="CasellaDiTesto 15">
            <a:extLst>
              <a:ext uri="{FF2B5EF4-FFF2-40B4-BE49-F238E27FC236}">
                <a16:creationId xmlns:a16="http://schemas.microsoft.com/office/drawing/2014/main" id="{176D59B2-6BC7-1257-A0BB-E31C0EA1011E}"/>
              </a:ext>
            </a:extLst>
          </p:cNvPr>
          <p:cNvSpPr txBox="1"/>
          <p:nvPr/>
        </p:nvSpPr>
        <p:spPr>
          <a:xfrm>
            <a:off x="10283756" y="1504312"/>
            <a:ext cx="1426994" cy="369332"/>
          </a:xfrm>
          <a:prstGeom prst="rect">
            <a:avLst/>
          </a:prstGeom>
          <a:noFill/>
        </p:spPr>
        <p:txBody>
          <a:bodyPr wrap="none" rtlCol="0">
            <a:spAutoFit/>
          </a:bodyPr>
          <a:lstStyle/>
          <a:p>
            <a:r>
              <a:rPr lang="it-IT" dirty="0">
                <a:solidFill>
                  <a:schemeClr val="accent1">
                    <a:lumMod val="60000"/>
                    <a:lumOff val="40000"/>
                  </a:schemeClr>
                </a:solidFill>
              </a:rPr>
              <a:t>Cosa usiamo</a:t>
            </a:r>
            <a:r>
              <a:rPr lang="it-IT" dirty="0">
                <a:solidFill>
                  <a:schemeClr val="bg1"/>
                </a:solidFill>
              </a:rPr>
              <a:t>:</a:t>
            </a:r>
          </a:p>
        </p:txBody>
      </p:sp>
      <p:sp>
        <p:nvSpPr>
          <p:cNvPr id="19" name="CasellaDiTesto 18">
            <a:extLst>
              <a:ext uri="{FF2B5EF4-FFF2-40B4-BE49-F238E27FC236}">
                <a16:creationId xmlns:a16="http://schemas.microsoft.com/office/drawing/2014/main" id="{94BC096B-5806-2FB1-6256-23ABFE1E3297}"/>
              </a:ext>
            </a:extLst>
          </p:cNvPr>
          <p:cNvSpPr txBox="1"/>
          <p:nvPr/>
        </p:nvSpPr>
        <p:spPr>
          <a:xfrm>
            <a:off x="355993" y="1396740"/>
            <a:ext cx="9019288" cy="4832092"/>
          </a:xfrm>
          <a:prstGeom prst="rect">
            <a:avLst/>
          </a:prstGeom>
          <a:noFill/>
        </p:spPr>
        <p:txBody>
          <a:bodyPr wrap="square" rtlCol="0">
            <a:spAutoFit/>
          </a:bodyPr>
          <a:lstStyle/>
          <a:p>
            <a:pPr marL="285750" indent="-285750">
              <a:buFont typeface="Arial" panose="020B0604020202020204" pitchFamily="34" charset="0"/>
              <a:buChar char="•"/>
            </a:pPr>
            <a:r>
              <a:rPr lang="it-IT" sz="2800" dirty="0">
                <a:solidFill>
                  <a:schemeClr val="bg1"/>
                </a:solidFill>
              </a:rPr>
              <a:t>Possibilità di gestione documentale senza l’utilizzo di carta;</a:t>
            </a:r>
          </a:p>
          <a:p>
            <a:pPr marL="285750" indent="-285750">
              <a:buFont typeface="Arial" panose="020B0604020202020204" pitchFamily="34" charset="0"/>
              <a:buChar char="•"/>
            </a:pPr>
            <a:r>
              <a:rPr lang="it-IT" sz="2800" dirty="0">
                <a:solidFill>
                  <a:schemeClr val="bg1"/>
                </a:solidFill>
              </a:rPr>
              <a:t>Log delle operazioni effettuate dagli addetti alla sicurezza;</a:t>
            </a:r>
          </a:p>
          <a:p>
            <a:pPr marL="285750" indent="-285750">
              <a:buFont typeface="Arial" panose="020B0604020202020204" pitchFamily="34" charset="0"/>
              <a:buChar char="•"/>
            </a:pPr>
            <a:r>
              <a:rPr lang="it-IT" sz="2800" dirty="0">
                <a:solidFill>
                  <a:schemeClr val="bg1"/>
                </a:solidFill>
              </a:rPr>
              <a:t>Interfacciamento con i diversi portali INFN per una gestione efficace di tutti i servizi; </a:t>
            </a:r>
          </a:p>
          <a:p>
            <a:pPr marL="285750" indent="-285750">
              <a:buFont typeface="Arial" panose="020B0604020202020204" pitchFamily="34" charset="0"/>
              <a:buChar char="•"/>
            </a:pPr>
            <a:r>
              <a:rPr lang="it-IT" sz="2800" dirty="0">
                <a:solidFill>
                  <a:schemeClr val="bg1"/>
                </a:solidFill>
              </a:rPr>
              <a:t>Possibilità di archiviare e richiedere documentazione in tempi immediati;</a:t>
            </a:r>
          </a:p>
          <a:p>
            <a:pPr marL="285750" indent="-285750">
              <a:buFont typeface="Arial" panose="020B0604020202020204" pitchFamily="34" charset="0"/>
              <a:buChar char="•"/>
            </a:pPr>
            <a:r>
              <a:rPr lang="it-IT" sz="2800" dirty="0">
                <a:solidFill>
                  <a:schemeClr val="bg1"/>
                </a:solidFill>
              </a:rPr>
              <a:t>Gestione della sicurezza dei lavoratori direttamente dal portale;</a:t>
            </a:r>
          </a:p>
          <a:p>
            <a:pPr marL="285750" indent="-285750">
              <a:buFont typeface="Arial" panose="020B0604020202020204" pitchFamily="34" charset="0"/>
              <a:buChar char="•"/>
            </a:pPr>
            <a:r>
              <a:rPr lang="it-IT" sz="2800" dirty="0">
                <a:solidFill>
                  <a:schemeClr val="bg1"/>
                </a:solidFill>
              </a:rPr>
              <a:t>Gestione della formazione e sorveglianza sanitaria digitalmente;</a:t>
            </a:r>
          </a:p>
          <a:p>
            <a:pPr marL="285750" indent="-285750">
              <a:buFont typeface="Arial" panose="020B0604020202020204" pitchFamily="34" charset="0"/>
              <a:buChar char="•"/>
            </a:pPr>
            <a:endParaRPr lang="it-IT" sz="2800" dirty="0">
              <a:solidFill>
                <a:schemeClr val="bg1"/>
              </a:solidFill>
            </a:endParaRPr>
          </a:p>
        </p:txBody>
      </p:sp>
      <p:pic>
        <p:nvPicPr>
          <p:cNvPr id="22" name="Immagine 21" descr="Immagine che contiene Elementi grafici, logo, grafica, Carattere&#10;&#10;Descrizione generata automaticamente">
            <a:extLst>
              <a:ext uri="{FF2B5EF4-FFF2-40B4-BE49-F238E27FC236}">
                <a16:creationId xmlns:a16="http://schemas.microsoft.com/office/drawing/2014/main" id="{0B7984EC-FC57-C9FD-21E9-DB69CCA3F4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1816" y="3061168"/>
            <a:ext cx="1434943" cy="415909"/>
          </a:xfrm>
          <a:prstGeom prst="rect">
            <a:avLst/>
          </a:prstGeom>
        </p:spPr>
      </p:pic>
    </p:spTree>
    <p:extLst>
      <p:ext uri="{BB962C8B-B14F-4D97-AF65-F5344CB8AC3E}">
        <p14:creationId xmlns:p14="http://schemas.microsoft.com/office/powerpoint/2010/main" val="79764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D1CD48D-B10D-1202-373E-B694A341994E}"/>
              </a:ext>
            </a:extLst>
          </p:cNvPr>
          <p:cNvSpPr>
            <a:spLocks noGrp="1"/>
          </p:cNvSpPr>
          <p:nvPr>
            <p:ph type="sldNum" sz="quarter" idx="12"/>
          </p:nvPr>
        </p:nvSpPr>
        <p:spPr/>
        <p:txBody>
          <a:bodyPr/>
          <a:lstStyle/>
          <a:p>
            <a:fld id="{2C33E039-A0EA-488B-B012-BC6CE1C269C6}" type="slidenum">
              <a:rPr lang="it-IT" smtClean="0"/>
              <a:t>18</a:t>
            </a:fld>
            <a:endParaRPr lang="it-IT" dirty="0"/>
          </a:p>
        </p:txBody>
      </p:sp>
      <p:pic>
        <p:nvPicPr>
          <p:cNvPr id="4" name="Immagine 3" descr="Immagine che contiene Elementi grafici, Carattere, grafica, logo&#10;&#10;Descrizione generata automaticamente">
            <a:extLst>
              <a:ext uri="{FF2B5EF4-FFF2-40B4-BE49-F238E27FC236}">
                <a16:creationId xmlns:a16="http://schemas.microsoft.com/office/drawing/2014/main" id="{E34BC5DB-A4F5-5255-78A5-42AE7C445930}"/>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23883" y="5818019"/>
            <a:ext cx="1426186" cy="720893"/>
          </a:xfrm>
          <a:prstGeom prst="rect">
            <a:avLst/>
          </a:prstGeom>
        </p:spPr>
      </p:pic>
      <p:sp>
        <p:nvSpPr>
          <p:cNvPr id="6" name="CasellaDiTesto 5">
            <a:extLst>
              <a:ext uri="{FF2B5EF4-FFF2-40B4-BE49-F238E27FC236}">
                <a16:creationId xmlns:a16="http://schemas.microsoft.com/office/drawing/2014/main" id="{1A545F58-B899-8A7D-80DB-4C46CC0EEABD}"/>
              </a:ext>
            </a:extLst>
          </p:cNvPr>
          <p:cNvSpPr txBox="1"/>
          <p:nvPr/>
        </p:nvSpPr>
        <p:spPr>
          <a:xfrm>
            <a:off x="2719500" y="141684"/>
            <a:ext cx="7358400" cy="461665"/>
          </a:xfrm>
          <a:prstGeom prst="rect">
            <a:avLst/>
          </a:prstGeom>
          <a:noFill/>
        </p:spPr>
        <p:txBody>
          <a:bodyPr wrap="square" rtlCol="0">
            <a:spAutoFit/>
          </a:bodyPr>
          <a:lstStyle/>
          <a:p>
            <a:pPr algn="ctr"/>
            <a:r>
              <a:rPr lang="it-IT" sz="2400" dirty="0">
                <a:solidFill>
                  <a:schemeClr val="bg1"/>
                </a:solidFill>
              </a:rPr>
              <a:t>2. Come gestiamo i </a:t>
            </a:r>
            <a:r>
              <a:rPr lang="it-IT" sz="2400" dirty="0">
                <a:solidFill>
                  <a:srgbClr val="FFC000"/>
                </a:solidFill>
              </a:rPr>
              <a:t>DVR</a:t>
            </a:r>
            <a:r>
              <a:rPr lang="it-IT" sz="2400" dirty="0">
                <a:solidFill>
                  <a:schemeClr val="bg1"/>
                </a:solidFill>
              </a:rPr>
              <a:t> di ogni sezione/laboratorio:</a:t>
            </a:r>
            <a:endParaRPr lang="it-IT" sz="2400" dirty="0">
              <a:solidFill>
                <a:srgbClr val="FF0000"/>
              </a:solidFill>
            </a:endParaRPr>
          </a:p>
        </p:txBody>
      </p:sp>
      <p:sp>
        <p:nvSpPr>
          <p:cNvPr id="9" name="CasellaDiTesto 8">
            <a:extLst>
              <a:ext uri="{FF2B5EF4-FFF2-40B4-BE49-F238E27FC236}">
                <a16:creationId xmlns:a16="http://schemas.microsoft.com/office/drawing/2014/main" id="{9C4B07E3-35F2-DECA-DA8B-1ADCA84D44EE}"/>
              </a:ext>
            </a:extLst>
          </p:cNvPr>
          <p:cNvSpPr txBox="1"/>
          <p:nvPr/>
        </p:nvSpPr>
        <p:spPr>
          <a:xfrm>
            <a:off x="273959" y="986400"/>
            <a:ext cx="7881453" cy="369332"/>
          </a:xfrm>
          <a:prstGeom prst="rect">
            <a:avLst/>
          </a:prstGeom>
          <a:noFill/>
        </p:spPr>
        <p:txBody>
          <a:bodyPr wrap="none" rtlCol="0">
            <a:spAutoFit/>
          </a:bodyPr>
          <a:lstStyle/>
          <a:p>
            <a:r>
              <a:rPr lang="it-IT" dirty="0">
                <a:solidFill>
                  <a:schemeClr val="bg1"/>
                </a:solidFill>
              </a:rPr>
              <a:t>Fino a qualche anno fa i DVR di tutte le strutture erano redatti in formato cartaceo</a:t>
            </a:r>
          </a:p>
        </p:txBody>
      </p:sp>
      <p:sp>
        <p:nvSpPr>
          <p:cNvPr id="10" name="CasellaDiTesto 9">
            <a:extLst>
              <a:ext uri="{FF2B5EF4-FFF2-40B4-BE49-F238E27FC236}">
                <a16:creationId xmlns:a16="http://schemas.microsoft.com/office/drawing/2014/main" id="{E53FB017-0DA1-0382-0B31-D8D388CCD9B7}"/>
              </a:ext>
            </a:extLst>
          </p:cNvPr>
          <p:cNvSpPr txBox="1"/>
          <p:nvPr/>
        </p:nvSpPr>
        <p:spPr>
          <a:xfrm>
            <a:off x="1959862" y="1355732"/>
            <a:ext cx="2094676" cy="369332"/>
          </a:xfrm>
          <a:prstGeom prst="rect">
            <a:avLst/>
          </a:prstGeom>
          <a:noFill/>
        </p:spPr>
        <p:txBody>
          <a:bodyPr wrap="none" rtlCol="0">
            <a:spAutoFit/>
          </a:bodyPr>
          <a:lstStyle/>
          <a:p>
            <a:r>
              <a:rPr lang="it-IT" dirty="0">
                <a:solidFill>
                  <a:schemeClr val="accent1">
                    <a:lumMod val="60000"/>
                    <a:lumOff val="40000"/>
                  </a:schemeClr>
                </a:solidFill>
              </a:rPr>
              <a:t>Questo comportava:</a:t>
            </a:r>
          </a:p>
        </p:txBody>
      </p:sp>
      <p:sp>
        <p:nvSpPr>
          <p:cNvPr id="11" name="CasellaDiTesto 10">
            <a:extLst>
              <a:ext uri="{FF2B5EF4-FFF2-40B4-BE49-F238E27FC236}">
                <a16:creationId xmlns:a16="http://schemas.microsoft.com/office/drawing/2014/main" id="{7E7CD718-BE56-B1D1-B766-F4329EB8EBAC}"/>
              </a:ext>
            </a:extLst>
          </p:cNvPr>
          <p:cNvSpPr txBox="1"/>
          <p:nvPr/>
        </p:nvSpPr>
        <p:spPr>
          <a:xfrm>
            <a:off x="1881673" y="1725064"/>
            <a:ext cx="6461897" cy="1200329"/>
          </a:xfrm>
          <a:prstGeom prst="rect">
            <a:avLst/>
          </a:prstGeom>
          <a:noFill/>
        </p:spPr>
        <p:txBody>
          <a:bodyPr wrap="none" rtlCol="0">
            <a:spAutoFit/>
          </a:bodyPr>
          <a:lstStyle/>
          <a:p>
            <a:pPr marL="342900" indent="-342900">
              <a:buAutoNum type="arabicPeriod"/>
            </a:pPr>
            <a:r>
              <a:rPr lang="it-IT" dirty="0">
                <a:solidFill>
                  <a:schemeClr val="bg1"/>
                </a:solidFill>
              </a:rPr>
              <a:t>Documentazione a rischio di deterioramento;</a:t>
            </a:r>
          </a:p>
          <a:p>
            <a:pPr marL="342900" indent="-342900">
              <a:buAutoNum type="arabicPeriod"/>
            </a:pPr>
            <a:r>
              <a:rPr lang="it-IT" dirty="0">
                <a:solidFill>
                  <a:schemeClr val="bg1"/>
                </a:solidFill>
              </a:rPr>
              <a:t>Infinite pagine da sfogliare;</a:t>
            </a:r>
          </a:p>
          <a:p>
            <a:pPr marL="342900" indent="-342900">
              <a:buAutoNum type="arabicPeriod"/>
            </a:pPr>
            <a:r>
              <a:rPr lang="it-IT" dirty="0">
                <a:solidFill>
                  <a:schemeClr val="bg1"/>
                </a:solidFill>
              </a:rPr>
              <a:t>Nessun supporto di archiviazione digitale;</a:t>
            </a:r>
          </a:p>
          <a:p>
            <a:pPr marL="342900" indent="-342900">
              <a:buAutoNum type="arabicPeriod"/>
            </a:pPr>
            <a:r>
              <a:rPr lang="it-IT" dirty="0">
                <a:solidFill>
                  <a:schemeClr val="bg1"/>
                </a:solidFill>
              </a:rPr>
              <a:t>Inesistente possibilità di interfacciamento con altri servizi INFN;</a:t>
            </a:r>
          </a:p>
        </p:txBody>
      </p:sp>
      <p:pic>
        <p:nvPicPr>
          <p:cNvPr id="13" name="Immagine 12" descr="Immagine che contiene libro, testo">
            <a:extLst>
              <a:ext uri="{FF2B5EF4-FFF2-40B4-BE49-F238E27FC236}">
                <a16:creationId xmlns:a16="http://schemas.microsoft.com/office/drawing/2014/main" id="{BEBC2F36-D5B6-2DBC-4BFC-3F16FE077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400" y="-817136"/>
            <a:ext cx="5793000" cy="5793000"/>
          </a:xfrm>
          <a:prstGeom prst="rect">
            <a:avLst/>
          </a:prstGeom>
        </p:spPr>
      </p:pic>
      <p:sp>
        <p:nvSpPr>
          <p:cNvPr id="14" name="CasellaDiTesto 13">
            <a:extLst>
              <a:ext uri="{FF2B5EF4-FFF2-40B4-BE49-F238E27FC236}">
                <a16:creationId xmlns:a16="http://schemas.microsoft.com/office/drawing/2014/main" id="{CC196AD2-D694-DEEF-18C4-53B7E874C558}"/>
              </a:ext>
            </a:extLst>
          </p:cNvPr>
          <p:cNvSpPr txBox="1"/>
          <p:nvPr/>
        </p:nvSpPr>
        <p:spPr>
          <a:xfrm>
            <a:off x="1881673" y="3110059"/>
            <a:ext cx="8428654" cy="369332"/>
          </a:xfrm>
          <a:prstGeom prst="rect">
            <a:avLst/>
          </a:prstGeom>
          <a:noFill/>
        </p:spPr>
        <p:txBody>
          <a:bodyPr wrap="none" rtlCol="0">
            <a:spAutoFit/>
          </a:bodyPr>
          <a:lstStyle/>
          <a:p>
            <a:r>
              <a:rPr lang="it-IT" dirty="0">
                <a:solidFill>
                  <a:schemeClr val="bg1"/>
                </a:solidFill>
              </a:rPr>
              <a:t>Con l’acquisto del nuovo software </a:t>
            </a:r>
            <a:r>
              <a:rPr lang="it-IT" dirty="0">
                <a:solidFill>
                  <a:srgbClr val="C00000"/>
                </a:solidFill>
              </a:rPr>
              <a:t>626 Suite </a:t>
            </a:r>
            <a:r>
              <a:rPr lang="it-IT" dirty="0">
                <a:solidFill>
                  <a:schemeClr val="bg1"/>
                </a:solidFill>
              </a:rPr>
              <a:t>abbiamo potuto realizzare questo obiettivo: </a:t>
            </a:r>
          </a:p>
        </p:txBody>
      </p:sp>
      <p:pic>
        <p:nvPicPr>
          <p:cNvPr id="15" name="Immagine 14" descr="Immagine che contiene testo, Carattere, Elementi grafici, design&#10;&#10;Descrizione generata automaticamente">
            <a:extLst>
              <a:ext uri="{FF2B5EF4-FFF2-40B4-BE49-F238E27FC236}">
                <a16:creationId xmlns:a16="http://schemas.microsoft.com/office/drawing/2014/main" id="{D32CCED4-245C-6E29-D07B-4BBE2EFFF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8268" y="136525"/>
            <a:ext cx="713093" cy="571068"/>
          </a:xfrm>
          <a:prstGeom prst="rect">
            <a:avLst/>
          </a:prstGeom>
        </p:spPr>
      </p:pic>
      <p:pic>
        <p:nvPicPr>
          <p:cNvPr id="17" name="Immagine 16" descr="Immagine che contiene testo, schermata, Policromia, Icona del computer">
            <a:extLst>
              <a:ext uri="{FF2B5EF4-FFF2-40B4-BE49-F238E27FC236}">
                <a16:creationId xmlns:a16="http://schemas.microsoft.com/office/drawing/2014/main" id="{8131DBFD-A344-0BF2-BB51-C04063DEE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1573" y="3751721"/>
            <a:ext cx="3693241" cy="2426744"/>
          </a:xfrm>
          <a:prstGeom prst="rect">
            <a:avLst/>
          </a:prstGeom>
          <a:effectLst>
            <a:softEdge rad="25400"/>
          </a:effectLst>
        </p:spPr>
      </p:pic>
      <p:pic>
        <p:nvPicPr>
          <p:cNvPr id="19" name="Immagine 18" descr="Immagine che contiene testo, schermata, numero, Carattere&#10;&#10;Descrizione generata automaticamente">
            <a:extLst>
              <a:ext uri="{FF2B5EF4-FFF2-40B4-BE49-F238E27FC236}">
                <a16:creationId xmlns:a16="http://schemas.microsoft.com/office/drawing/2014/main" id="{FF20491D-13EE-0D2A-A78F-D45B488F18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4240" y="3645560"/>
            <a:ext cx="4967160" cy="3029939"/>
          </a:xfrm>
          <a:prstGeom prst="rect">
            <a:avLst/>
          </a:prstGeom>
          <a:effectLst>
            <a:softEdge rad="25400"/>
          </a:effectLst>
        </p:spPr>
      </p:pic>
    </p:spTree>
    <p:extLst>
      <p:ext uri="{BB962C8B-B14F-4D97-AF65-F5344CB8AC3E}">
        <p14:creationId xmlns:p14="http://schemas.microsoft.com/office/powerpoint/2010/main" val="399701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D1CD48D-B10D-1202-373E-B694A341994E}"/>
              </a:ext>
            </a:extLst>
          </p:cNvPr>
          <p:cNvSpPr>
            <a:spLocks noGrp="1"/>
          </p:cNvSpPr>
          <p:nvPr>
            <p:ph type="sldNum" sz="quarter" idx="12"/>
          </p:nvPr>
        </p:nvSpPr>
        <p:spPr>
          <a:xfrm>
            <a:off x="-2146200" y="6377950"/>
            <a:ext cx="2743200" cy="365125"/>
          </a:xfrm>
        </p:spPr>
        <p:txBody>
          <a:bodyPr/>
          <a:lstStyle/>
          <a:p>
            <a:fld id="{2C33E039-A0EA-488B-B012-BC6CE1C269C6}" type="slidenum">
              <a:rPr lang="it-IT" smtClean="0"/>
              <a:t>19</a:t>
            </a:fld>
            <a:endParaRPr lang="it-IT" dirty="0"/>
          </a:p>
        </p:txBody>
      </p:sp>
      <p:pic>
        <p:nvPicPr>
          <p:cNvPr id="4" name="Immagine 3" descr="Immagine che contiene Elementi grafici, Carattere, grafica, logo&#10;&#10;Descrizione generata automaticamente">
            <a:extLst>
              <a:ext uri="{FF2B5EF4-FFF2-40B4-BE49-F238E27FC236}">
                <a16:creationId xmlns:a16="http://schemas.microsoft.com/office/drawing/2014/main" id="{E34BC5DB-A4F5-5255-78A5-42AE7C445930}"/>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402419" y="5839619"/>
            <a:ext cx="1426186" cy="720893"/>
          </a:xfrm>
          <a:prstGeom prst="rect">
            <a:avLst/>
          </a:prstGeom>
        </p:spPr>
      </p:pic>
      <p:sp>
        <p:nvSpPr>
          <p:cNvPr id="6" name="CasellaDiTesto 5">
            <a:extLst>
              <a:ext uri="{FF2B5EF4-FFF2-40B4-BE49-F238E27FC236}">
                <a16:creationId xmlns:a16="http://schemas.microsoft.com/office/drawing/2014/main" id="{1A545F58-B899-8A7D-80DB-4C46CC0EEABD}"/>
              </a:ext>
            </a:extLst>
          </p:cNvPr>
          <p:cNvSpPr txBox="1"/>
          <p:nvPr/>
        </p:nvSpPr>
        <p:spPr>
          <a:xfrm>
            <a:off x="1249288" y="136525"/>
            <a:ext cx="9693424" cy="461665"/>
          </a:xfrm>
          <a:prstGeom prst="rect">
            <a:avLst/>
          </a:prstGeom>
          <a:noFill/>
        </p:spPr>
        <p:txBody>
          <a:bodyPr wrap="square" rtlCol="0">
            <a:spAutoFit/>
          </a:bodyPr>
          <a:lstStyle/>
          <a:p>
            <a:pPr algn="ctr"/>
            <a:r>
              <a:rPr lang="it-IT" sz="2400" dirty="0">
                <a:solidFill>
                  <a:schemeClr val="bg1"/>
                </a:solidFill>
              </a:rPr>
              <a:t>3. Come gestiamo le schede di </a:t>
            </a:r>
            <a:r>
              <a:rPr lang="it-IT" sz="2400" dirty="0">
                <a:solidFill>
                  <a:srgbClr val="C00000"/>
                </a:solidFill>
              </a:rPr>
              <a:t>radioprotezione</a:t>
            </a:r>
            <a:r>
              <a:rPr lang="it-IT" sz="2400" dirty="0">
                <a:solidFill>
                  <a:schemeClr val="bg1"/>
                </a:solidFill>
              </a:rPr>
              <a:t> e </a:t>
            </a:r>
            <a:r>
              <a:rPr lang="it-IT" sz="2400" dirty="0">
                <a:solidFill>
                  <a:srgbClr val="92D050"/>
                </a:solidFill>
              </a:rPr>
              <a:t>destinazione lavorativa</a:t>
            </a:r>
            <a:r>
              <a:rPr lang="it-IT" sz="2400" dirty="0">
                <a:solidFill>
                  <a:schemeClr val="bg1"/>
                </a:solidFill>
              </a:rPr>
              <a:t>:</a:t>
            </a:r>
            <a:endParaRPr lang="it-IT" sz="2400" dirty="0">
              <a:solidFill>
                <a:srgbClr val="FF0000"/>
              </a:solidFill>
            </a:endParaRPr>
          </a:p>
        </p:txBody>
      </p:sp>
      <p:sp>
        <p:nvSpPr>
          <p:cNvPr id="9" name="CasellaDiTesto 8">
            <a:extLst>
              <a:ext uri="{FF2B5EF4-FFF2-40B4-BE49-F238E27FC236}">
                <a16:creationId xmlns:a16="http://schemas.microsoft.com/office/drawing/2014/main" id="{9C4B07E3-35F2-DECA-DA8B-1ADCA84D44EE}"/>
              </a:ext>
            </a:extLst>
          </p:cNvPr>
          <p:cNvSpPr txBox="1"/>
          <p:nvPr/>
        </p:nvSpPr>
        <p:spPr>
          <a:xfrm>
            <a:off x="597000" y="850750"/>
            <a:ext cx="10988773" cy="646331"/>
          </a:xfrm>
          <a:prstGeom prst="rect">
            <a:avLst/>
          </a:prstGeom>
          <a:noFill/>
        </p:spPr>
        <p:txBody>
          <a:bodyPr wrap="square" rtlCol="0">
            <a:spAutoFit/>
          </a:bodyPr>
          <a:lstStyle/>
          <a:p>
            <a:pPr algn="ctr"/>
            <a:r>
              <a:rPr lang="it-IT" dirty="0">
                <a:solidFill>
                  <a:schemeClr val="bg1"/>
                </a:solidFill>
              </a:rPr>
              <a:t>Grazie all’impegno dei nostri sviluppatori abbiamo potuto informatizzare e semplificare tutte le procedure dedicate alla sezione di radioprotezione e a quella di destinazione lavorativa. </a:t>
            </a:r>
          </a:p>
        </p:txBody>
      </p:sp>
      <p:sp>
        <p:nvSpPr>
          <p:cNvPr id="10" name="CasellaDiTesto 9">
            <a:extLst>
              <a:ext uri="{FF2B5EF4-FFF2-40B4-BE49-F238E27FC236}">
                <a16:creationId xmlns:a16="http://schemas.microsoft.com/office/drawing/2014/main" id="{E53FB017-0DA1-0382-0B31-D8D388CCD9B7}"/>
              </a:ext>
            </a:extLst>
          </p:cNvPr>
          <p:cNvSpPr txBox="1"/>
          <p:nvPr/>
        </p:nvSpPr>
        <p:spPr>
          <a:xfrm>
            <a:off x="5282926" y="1564975"/>
            <a:ext cx="2098523" cy="369332"/>
          </a:xfrm>
          <a:prstGeom prst="rect">
            <a:avLst/>
          </a:prstGeom>
          <a:noFill/>
        </p:spPr>
        <p:txBody>
          <a:bodyPr wrap="none" rtlCol="0">
            <a:spAutoFit/>
          </a:bodyPr>
          <a:lstStyle/>
          <a:p>
            <a:r>
              <a:rPr lang="it-IT" dirty="0">
                <a:solidFill>
                  <a:schemeClr val="accent1">
                    <a:lumMod val="60000"/>
                    <a:lumOff val="40000"/>
                  </a:schemeClr>
                </a:solidFill>
              </a:rPr>
              <a:t>In modo particolare:</a:t>
            </a:r>
          </a:p>
        </p:txBody>
      </p:sp>
      <p:sp>
        <p:nvSpPr>
          <p:cNvPr id="11" name="CasellaDiTesto 10">
            <a:extLst>
              <a:ext uri="{FF2B5EF4-FFF2-40B4-BE49-F238E27FC236}">
                <a16:creationId xmlns:a16="http://schemas.microsoft.com/office/drawing/2014/main" id="{7E7CD718-BE56-B1D1-B766-F4329EB8EBAC}"/>
              </a:ext>
            </a:extLst>
          </p:cNvPr>
          <p:cNvSpPr txBox="1"/>
          <p:nvPr/>
        </p:nvSpPr>
        <p:spPr>
          <a:xfrm>
            <a:off x="989093" y="1906190"/>
            <a:ext cx="10839512" cy="2031325"/>
          </a:xfrm>
          <a:prstGeom prst="rect">
            <a:avLst/>
          </a:prstGeom>
          <a:noFill/>
        </p:spPr>
        <p:txBody>
          <a:bodyPr wrap="square" rtlCol="0">
            <a:spAutoFit/>
          </a:bodyPr>
          <a:lstStyle/>
          <a:p>
            <a:pPr marL="342900" indent="-342900">
              <a:buAutoNum type="arabicPeriod"/>
            </a:pPr>
            <a:r>
              <a:rPr lang="it-IT" dirty="0">
                <a:solidFill>
                  <a:schemeClr val="bg1"/>
                </a:solidFill>
              </a:rPr>
              <a:t>Ogni dipendente è valutato secondo un iter autorizzativo completamente nuovo;</a:t>
            </a:r>
          </a:p>
          <a:p>
            <a:pPr marL="342900" indent="-342900">
              <a:buAutoNum type="arabicPeriod"/>
            </a:pPr>
            <a:r>
              <a:rPr lang="it-IT" dirty="0">
                <a:solidFill>
                  <a:schemeClr val="bg1"/>
                </a:solidFill>
              </a:rPr>
              <a:t>Ogni scheda è archiviata digitalmente al completamento del ciclo di firma senza utilizzare carta;</a:t>
            </a:r>
          </a:p>
          <a:p>
            <a:pPr marL="342900" indent="-342900">
              <a:buAutoNum type="arabicPeriod"/>
            </a:pPr>
            <a:r>
              <a:rPr lang="it-IT" dirty="0">
                <a:solidFill>
                  <a:schemeClr val="bg1"/>
                </a:solidFill>
              </a:rPr>
              <a:t>Vengono assegnate le mansioni automaticamente dal DVR in modo che ognuno rispecchi la propria mansione;</a:t>
            </a:r>
          </a:p>
          <a:p>
            <a:pPr marL="342900" indent="-342900">
              <a:buAutoNum type="arabicPeriod"/>
            </a:pPr>
            <a:r>
              <a:rPr lang="it-IT" dirty="0">
                <a:solidFill>
                  <a:schemeClr val="bg1"/>
                </a:solidFill>
              </a:rPr>
              <a:t>E’ possibile richiedere una modifica della propria scheda direttamente dal portale senza più la necessità di stampare più copie;</a:t>
            </a:r>
          </a:p>
          <a:p>
            <a:pPr marL="342900" indent="-342900">
              <a:buAutoNum type="arabicPeriod"/>
            </a:pPr>
            <a:r>
              <a:rPr lang="it-IT" dirty="0">
                <a:solidFill>
                  <a:schemeClr val="bg1"/>
                </a:solidFill>
              </a:rPr>
              <a:t>Ogni responsabile visualizza ed ha la possibilità di gestire il suo servizio/esperimento con tutte le persone che ne fanno parte in modo automatico e sempre sincronizzato;</a:t>
            </a:r>
          </a:p>
        </p:txBody>
      </p:sp>
      <p:sp>
        <p:nvSpPr>
          <p:cNvPr id="2" name="CasellaDiTesto 1">
            <a:extLst>
              <a:ext uri="{FF2B5EF4-FFF2-40B4-BE49-F238E27FC236}">
                <a16:creationId xmlns:a16="http://schemas.microsoft.com/office/drawing/2014/main" id="{569F2678-93EB-6CF5-0C7C-A5A2896FABC2}"/>
              </a:ext>
            </a:extLst>
          </p:cNvPr>
          <p:cNvSpPr txBox="1"/>
          <p:nvPr/>
        </p:nvSpPr>
        <p:spPr>
          <a:xfrm>
            <a:off x="582723" y="4094064"/>
            <a:ext cx="1053878" cy="369332"/>
          </a:xfrm>
          <a:prstGeom prst="rect">
            <a:avLst/>
          </a:prstGeom>
          <a:noFill/>
        </p:spPr>
        <p:txBody>
          <a:bodyPr wrap="none" rtlCol="0">
            <a:spAutoFit/>
          </a:bodyPr>
          <a:lstStyle/>
          <a:p>
            <a:r>
              <a:rPr lang="it-IT" dirty="0">
                <a:solidFill>
                  <a:schemeClr val="accent1">
                    <a:lumMod val="60000"/>
                    <a:lumOff val="40000"/>
                  </a:schemeClr>
                </a:solidFill>
              </a:rPr>
              <a:t>Vantaggi:</a:t>
            </a:r>
          </a:p>
        </p:txBody>
      </p:sp>
      <p:sp>
        <p:nvSpPr>
          <p:cNvPr id="3" name="CasellaDiTesto 2">
            <a:extLst>
              <a:ext uri="{FF2B5EF4-FFF2-40B4-BE49-F238E27FC236}">
                <a16:creationId xmlns:a16="http://schemas.microsoft.com/office/drawing/2014/main" id="{821345C7-9561-2FA7-403E-D4760729ABF9}"/>
              </a:ext>
            </a:extLst>
          </p:cNvPr>
          <p:cNvSpPr txBox="1"/>
          <p:nvPr/>
        </p:nvSpPr>
        <p:spPr>
          <a:xfrm>
            <a:off x="2253511" y="4094064"/>
            <a:ext cx="1139286" cy="369332"/>
          </a:xfrm>
          <a:prstGeom prst="rect">
            <a:avLst/>
          </a:prstGeom>
          <a:noFill/>
        </p:spPr>
        <p:txBody>
          <a:bodyPr wrap="none" rtlCol="0">
            <a:spAutoFit/>
          </a:bodyPr>
          <a:lstStyle/>
          <a:p>
            <a:r>
              <a:rPr lang="it-IT" dirty="0">
                <a:solidFill>
                  <a:srgbClr val="C00000"/>
                </a:solidFill>
              </a:rPr>
              <a:t>Svantaggi:</a:t>
            </a:r>
          </a:p>
        </p:txBody>
      </p:sp>
      <p:sp>
        <p:nvSpPr>
          <p:cNvPr id="7" name="CasellaDiTesto 6">
            <a:extLst>
              <a:ext uri="{FF2B5EF4-FFF2-40B4-BE49-F238E27FC236}">
                <a16:creationId xmlns:a16="http://schemas.microsoft.com/office/drawing/2014/main" id="{C524E454-881E-D5C0-0A4B-20565FBBDDF5}"/>
              </a:ext>
            </a:extLst>
          </p:cNvPr>
          <p:cNvSpPr txBox="1"/>
          <p:nvPr/>
        </p:nvSpPr>
        <p:spPr>
          <a:xfrm>
            <a:off x="2370946" y="4463396"/>
            <a:ext cx="904414" cy="338554"/>
          </a:xfrm>
          <a:prstGeom prst="rect">
            <a:avLst/>
          </a:prstGeom>
          <a:noFill/>
        </p:spPr>
        <p:txBody>
          <a:bodyPr wrap="none" rtlCol="0">
            <a:spAutoFit/>
          </a:bodyPr>
          <a:lstStyle/>
          <a:p>
            <a:pPr algn="ctr"/>
            <a:r>
              <a:rPr lang="it-IT" sz="1600" dirty="0">
                <a:solidFill>
                  <a:schemeClr val="bg1"/>
                </a:solidFill>
              </a:rPr>
              <a:t>Nessuno</a:t>
            </a:r>
          </a:p>
        </p:txBody>
      </p:sp>
      <p:sp>
        <p:nvSpPr>
          <p:cNvPr id="8" name="CasellaDiTesto 7">
            <a:extLst>
              <a:ext uri="{FF2B5EF4-FFF2-40B4-BE49-F238E27FC236}">
                <a16:creationId xmlns:a16="http://schemas.microsoft.com/office/drawing/2014/main" id="{26215868-37AE-4AA6-6EA1-1E5547AF2049}"/>
              </a:ext>
            </a:extLst>
          </p:cNvPr>
          <p:cNvSpPr txBox="1"/>
          <p:nvPr/>
        </p:nvSpPr>
        <p:spPr>
          <a:xfrm>
            <a:off x="114454" y="4529922"/>
            <a:ext cx="1990417" cy="1569660"/>
          </a:xfrm>
          <a:prstGeom prst="rect">
            <a:avLst/>
          </a:prstGeom>
          <a:noFill/>
        </p:spPr>
        <p:txBody>
          <a:bodyPr wrap="none" rtlCol="0">
            <a:spAutoFit/>
          </a:bodyPr>
          <a:lstStyle/>
          <a:p>
            <a:pPr algn="ctr"/>
            <a:r>
              <a:rPr lang="it-IT" sz="1600" dirty="0">
                <a:solidFill>
                  <a:schemeClr val="bg1"/>
                </a:solidFill>
              </a:rPr>
              <a:t>Carta risparmiata</a:t>
            </a:r>
          </a:p>
          <a:p>
            <a:pPr algn="ctr"/>
            <a:r>
              <a:rPr lang="it-IT" sz="1600" dirty="0">
                <a:solidFill>
                  <a:schemeClr val="bg1"/>
                </a:solidFill>
              </a:rPr>
              <a:t>Assenza di errori</a:t>
            </a:r>
          </a:p>
          <a:p>
            <a:pPr algn="ctr"/>
            <a:r>
              <a:rPr lang="it-IT" sz="1600" dirty="0">
                <a:solidFill>
                  <a:schemeClr val="bg1"/>
                </a:solidFill>
              </a:rPr>
              <a:t>Responsabilità diretta</a:t>
            </a:r>
          </a:p>
          <a:p>
            <a:pPr algn="ctr"/>
            <a:r>
              <a:rPr lang="it-IT" sz="1600" dirty="0">
                <a:solidFill>
                  <a:schemeClr val="bg1"/>
                </a:solidFill>
              </a:rPr>
              <a:t>Sincronizzazione</a:t>
            </a:r>
          </a:p>
          <a:p>
            <a:pPr algn="ctr"/>
            <a:r>
              <a:rPr lang="it-IT" sz="1600" dirty="0">
                <a:solidFill>
                  <a:schemeClr val="bg1"/>
                </a:solidFill>
              </a:rPr>
              <a:t>Backup giornalieri</a:t>
            </a:r>
          </a:p>
          <a:p>
            <a:pPr algn="ctr"/>
            <a:r>
              <a:rPr lang="it-IT" sz="1600" dirty="0">
                <a:solidFill>
                  <a:schemeClr val="bg1"/>
                </a:solidFill>
              </a:rPr>
              <a:t>Promemoria</a:t>
            </a:r>
          </a:p>
        </p:txBody>
      </p:sp>
      <p:pic>
        <p:nvPicPr>
          <p:cNvPr id="16" name="Immagine 15" descr="Immagine che contiene testo, software, Icona del computer, Pagina Web&#10;&#10;Descrizione generata automaticamente">
            <a:extLst>
              <a:ext uri="{FF2B5EF4-FFF2-40B4-BE49-F238E27FC236}">
                <a16:creationId xmlns:a16="http://schemas.microsoft.com/office/drawing/2014/main" id="{2C434828-F22F-03AF-8679-74ABD65D2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540" y="4151664"/>
            <a:ext cx="6170949" cy="2466448"/>
          </a:xfrm>
          <a:prstGeom prst="rect">
            <a:avLst/>
          </a:prstGeom>
          <a:effectLst>
            <a:softEdge rad="25400"/>
          </a:effectLst>
        </p:spPr>
      </p:pic>
      <p:pic>
        <p:nvPicPr>
          <p:cNvPr id="19" name="Immagine 18" descr="Immagine che contiene testo, schermata, Carattere, design&#10;&#10;Descrizione generata automaticamente">
            <a:extLst>
              <a:ext uri="{FF2B5EF4-FFF2-40B4-BE49-F238E27FC236}">
                <a16:creationId xmlns:a16="http://schemas.microsoft.com/office/drawing/2014/main" id="{543BE2F9-A59A-8217-95B8-8DCCDCED1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2419" y="3880625"/>
            <a:ext cx="1403684" cy="1651392"/>
          </a:xfrm>
          <a:prstGeom prst="rect">
            <a:avLst/>
          </a:prstGeom>
          <a:effectLst>
            <a:softEdge rad="25400"/>
          </a:effectLst>
        </p:spPr>
      </p:pic>
    </p:spTree>
    <p:extLst>
      <p:ext uri="{BB962C8B-B14F-4D97-AF65-F5344CB8AC3E}">
        <p14:creationId xmlns:p14="http://schemas.microsoft.com/office/powerpoint/2010/main" val="88420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 grpId="0"/>
      <p:bldP spid="3"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1.200 Spalti Stadio Illustrazioni stock, grafiche vettoriali royalty-free e  clip art - iStock | Stadio calcio, Curva stadio, Campo calcio">
            <a:extLst>
              <a:ext uri="{FF2B5EF4-FFF2-40B4-BE49-F238E27FC236}">
                <a16:creationId xmlns:a16="http://schemas.microsoft.com/office/drawing/2014/main" id="{4C54A703-B80B-E0EF-3484-8D2C8540B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3012"/>
            <a:ext cx="12309391" cy="99625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tery: l'evoluzione delle strisce sui campi da calcio | Condivideo.Live">
            <a:extLst>
              <a:ext uri="{FF2B5EF4-FFF2-40B4-BE49-F238E27FC236}">
                <a16:creationId xmlns:a16="http://schemas.microsoft.com/office/drawing/2014/main" id="{01F14214-69B4-FEC2-6F7D-40C50592A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50" y="2337824"/>
            <a:ext cx="12192000" cy="4520176"/>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788E6210-12A2-CF47-6BFA-1F37F867051D}"/>
              </a:ext>
            </a:extLst>
          </p:cNvPr>
          <p:cNvPicPr>
            <a:picLocks noChangeAspect="1"/>
          </p:cNvPicPr>
          <p:nvPr/>
        </p:nvPicPr>
        <p:blipFill>
          <a:blip r:embed="rId5"/>
          <a:stretch>
            <a:fillRect/>
          </a:stretch>
        </p:blipFill>
        <p:spPr>
          <a:xfrm>
            <a:off x="7352349" y="4079672"/>
            <a:ext cx="1197154" cy="1596205"/>
          </a:xfrm>
          <a:prstGeom prst="rect">
            <a:avLst/>
          </a:prstGeom>
          <a:effectLst>
            <a:outerShdw blurRad="50800" dist="38100" dir="2700000" algn="tl" rotWithShape="0">
              <a:prstClr val="black">
                <a:alpha val="40000"/>
              </a:prstClr>
            </a:outerShdw>
          </a:effectLst>
        </p:spPr>
      </p:pic>
      <p:grpSp>
        <p:nvGrpSpPr>
          <p:cNvPr id="5" name="Gruppo 4">
            <a:extLst>
              <a:ext uri="{FF2B5EF4-FFF2-40B4-BE49-F238E27FC236}">
                <a16:creationId xmlns:a16="http://schemas.microsoft.com/office/drawing/2014/main" id="{35C0B8AA-CFB9-52DF-97B0-B833FEC072FE}"/>
              </a:ext>
            </a:extLst>
          </p:cNvPr>
          <p:cNvGrpSpPr/>
          <p:nvPr/>
        </p:nvGrpSpPr>
        <p:grpSpPr>
          <a:xfrm>
            <a:off x="2429845" y="2727440"/>
            <a:ext cx="1606427" cy="1683202"/>
            <a:chOff x="4657100" y="2288117"/>
            <a:chExt cx="3510360" cy="3609811"/>
          </a:xfrm>
          <a:effectLst>
            <a:outerShdw blurRad="50800" dist="38100" dir="2700000" algn="tl" rotWithShape="0">
              <a:prstClr val="black">
                <a:alpha val="40000"/>
              </a:prstClr>
            </a:outerShdw>
          </a:effectLst>
        </p:grpSpPr>
        <p:sp>
          <p:nvSpPr>
            <p:cNvPr id="8" name="Triangolo 7">
              <a:extLst>
                <a:ext uri="{FF2B5EF4-FFF2-40B4-BE49-F238E27FC236}">
                  <a16:creationId xmlns:a16="http://schemas.microsoft.com/office/drawing/2014/main" id="{C23970B7-A3D0-E96D-85E8-911BA4B64F1F}"/>
                </a:ext>
              </a:extLst>
            </p:cNvPr>
            <p:cNvSpPr/>
            <p:nvPr/>
          </p:nvSpPr>
          <p:spPr>
            <a:xfrm rot="327832">
              <a:off x="5197849" y="4269777"/>
              <a:ext cx="1100845" cy="457392"/>
            </a:xfrm>
            <a:prstGeom prst="triangle">
              <a:avLst>
                <a:gd name="adj" fmla="val 63966"/>
              </a:avLst>
            </a:prstGeom>
            <a:solidFill>
              <a:srgbClr val="09070F"/>
            </a:solidFill>
            <a:ln>
              <a:solidFill>
                <a:srgbClr val="0D09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persona, uomo, tuta, posando&#10;&#10;Descrizione generata automaticamente">
              <a:extLst>
                <a:ext uri="{FF2B5EF4-FFF2-40B4-BE49-F238E27FC236}">
                  <a16:creationId xmlns:a16="http://schemas.microsoft.com/office/drawing/2014/main" id="{69B1E135-AC2E-BF86-4E7A-8B1E5DE021F0}"/>
                </a:ext>
              </a:extLst>
            </p:cNvPr>
            <p:cNvPicPr>
              <a:picLocks noChangeAspect="1"/>
            </p:cNvPicPr>
            <p:nvPr/>
          </p:nvPicPr>
          <p:blipFill>
            <a:blip r:embed="rId6"/>
            <a:stretch>
              <a:fillRect/>
            </a:stretch>
          </p:blipFill>
          <p:spPr>
            <a:xfrm>
              <a:off x="4657100" y="2288117"/>
              <a:ext cx="3510360" cy="3609811"/>
            </a:xfrm>
            <a:prstGeom prst="rect">
              <a:avLst/>
            </a:prstGeom>
          </p:spPr>
        </p:pic>
      </p:grpSp>
      <p:sp>
        <p:nvSpPr>
          <p:cNvPr id="27" name="TextBox 90">
            <a:extLst>
              <a:ext uri="{FF2B5EF4-FFF2-40B4-BE49-F238E27FC236}">
                <a16:creationId xmlns:a16="http://schemas.microsoft.com/office/drawing/2014/main" id="{15CA29C7-8A61-3BF7-5931-4272A0296EB1}"/>
              </a:ext>
            </a:extLst>
          </p:cNvPr>
          <p:cNvSpPr txBox="1"/>
          <p:nvPr/>
        </p:nvSpPr>
        <p:spPr>
          <a:xfrm>
            <a:off x="8223898" y="4539221"/>
            <a:ext cx="27785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Gianluca </a:t>
            </a:r>
            <a:r>
              <a:rPr kumimoji="0" lang="en-US" sz="1600" b="0" i="0" u="none" strike="noStrike" kern="1200" cap="none" spc="0" normalizeH="0" baseline="0" noProof="0" dirty="0" err="1">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Perillo</a:t>
            </a:r>
            <a:endParaRPr kumimoji="0" lang="en-GB"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ea typeface="Noto Sans" panose="020B0502040504020204" pitchFamily="34"/>
              <a:cs typeface="Noto Sans" panose="020B0502040504020204" pitchFamily="34"/>
            </a:endParaRPr>
          </a:p>
        </p:txBody>
      </p:sp>
      <p:sp>
        <p:nvSpPr>
          <p:cNvPr id="13" name="TextBox 90">
            <a:extLst>
              <a:ext uri="{FF2B5EF4-FFF2-40B4-BE49-F238E27FC236}">
                <a16:creationId xmlns:a16="http://schemas.microsoft.com/office/drawing/2014/main" id="{107C5DB1-C23F-2412-A6A5-AFCF51E7FCAA}"/>
              </a:ext>
            </a:extLst>
          </p:cNvPr>
          <p:cNvSpPr txBox="1"/>
          <p:nvPr/>
        </p:nvSpPr>
        <p:spPr>
          <a:xfrm>
            <a:off x="1111226" y="6062079"/>
            <a:ext cx="2818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Vincenzo </a:t>
            </a:r>
            <a:r>
              <a:rPr kumimoji="0" lang="en-US" sz="1600" b="0" i="0" u="none" strike="noStrike" kern="1200" cap="none" spc="0" normalizeH="0" baseline="0" noProof="0" dirty="0" err="1">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Spinoso</a:t>
            </a:r>
            <a:endParaRPr kumimoji="0" lang="en-GB"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ea typeface="Noto Sans" panose="020B0502040504020204" pitchFamily="34"/>
              <a:cs typeface="Noto Sans" panose="020B0502040504020204" pitchFamily="34"/>
            </a:endParaRPr>
          </a:p>
        </p:txBody>
      </p:sp>
      <p:sp>
        <p:nvSpPr>
          <p:cNvPr id="15" name="TextBox 8">
            <a:extLst>
              <a:ext uri="{FF2B5EF4-FFF2-40B4-BE49-F238E27FC236}">
                <a16:creationId xmlns:a16="http://schemas.microsoft.com/office/drawing/2014/main" id="{7571A489-D0FC-798F-C92A-0F7FCDC3CADC}"/>
              </a:ext>
            </a:extLst>
          </p:cNvPr>
          <p:cNvSpPr txBox="1"/>
          <p:nvPr/>
        </p:nvSpPr>
        <p:spPr>
          <a:xfrm>
            <a:off x="2429845" y="6328415"/>
            <a:ext cx="715843" cy="246221"/>
          </a:xfrm>
          <a:prstGeom prst="rect">
            <a:avLst/>
          </a:prstGeom>
          <a:noFill/>
        </p:spPr>
        <p:txBody>
          <a:bodyPr wrap="square" lIns="0" tIns="0" rIns="0" bIns="0" numCol="1" rtlCol="0">
            <a:spAutoFit/>
          </a:bodyPr>
          <a:lstStyle/>
          <a:p>
            <a:pPr algn="ctr"/>
            <a:r>
              <a:rPr lang="de-DE" altLang="de-DE" sz="1600" b="1" dirty="0">
                <a:solidFill>
                  <a:schemeClr val="bg1"/>
                </a:solidFill>
                <a:effectLst>
                  <a:outerShdw blurRad="50800" dist="38100" dir="2700000" algn="tl" rotWithShape="0">
                    <a:prstClr val="black">
                      <a:alpha val="40000"/>
                    </a:prstClr>
                  </a:outerShdw>
                </a:effectLst>
              </a:rPr>
              <a:t>20%</a:t>
            </a:r>
            <a:endParaRPr lang="it-IT" altLang="de-DE" sz="1600" b="1" dirty="0">
              <a:solidFill>
                <a:schemeClr val="bg1"/>
              </a:solidFill>
              <a:effectLst>
                <a:outerShdw blurRad="50800" dist="38100" dir="2700000" algn="tl" rotWithShape="0">
                  <a:prstClr val="black">
                    <a:alpha val="40000"/>
                  </a:prstClr>
                </a:outerShdw>
              </a:effectLst>
            </a:endParaRPr>
          </a:p>
        </p:txBody>
      </p:sp>
      <p:pic>
        <p:nvPicPr>
          <p:cNvPr id="24" name="Immagine 23" descr="Immagine che contiene Viso umano, persona, uomo, Mento&#10;&#10;Descrizione generata automaticamente">
            <a:extLst>
              <a:ext uri="{FF2B5EF4-FFF2-40B4-BE49-F238E27FC236}">
                <a16:creationId xmlns:a16="http://schemas.microsoft.com/office/drawing/2014/main" id="{94B8A0F2-7432-05EB-6DA7-756D5761ED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71" y="4364210"/>
            <a:ext cx="1291363" cy="1721817"/>
          </a:xfrm>
          <a:prstGeom prst="rect">
            <a:avLst/>
          </a:prstGeom>
        </p:spPr>
      </p:pic>
      <p:sp>
        <p:nvSpPr>
          <p:cNvPr id="3" name="TextBox 90">
            <a:extLst>
              <a:ext uri="{FF2B5EF4-FFF2-40B4-BE49-F238E27FC236}">
                <a16:creationId xmlns:a16="http://schemas.microsoft.com/office/drawing/2014/main" id="{42372ED5-28E8-FE13-75FF-5B9934B347E5}"/>
              </a:ext>
            </a:extLst>
          </p:cNvPr>
          <p:cNvSpPr txBox="1"/>
          <p:nvPr/>
        </p:nvSpPr>
        <p:spPr>
          <a:xfrm>
            <a:off x="2320044" y="4361854"/>
            <a:ext cx="18908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Claudio Ciamei</a:t>
            </a:r>
            <a:endParaRPr kumimoji="0" lang="en-GB"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ea typeface="Noto Sans" panose="020B0502040504020204" pitchFamily="34"/>
              <a:cs typeface="Noto Sans" panose="020B0502040504020204" pitchFamily="34"/>
            </a:endParaRPr>
          </a:p>
        </p:txBody>
      </p:sp>
      <p:sp>
        <p:nvSpPr>
          <p:cNvPr id="18" name="TextBox 90">
            <a:extLst>
              <a:ext uri="{FF2B5EF4-FFF2-40B4-BE49-F238E27FC236}">
                <a16:creationId xmlns:a16="http://schemas.microsoft.com/office/drawing/2014/main" id="{88176515-4DBF-4134-177F-8B9609887ECA}"/>
              </a:ext>
            </a:extLst>
          </p:cNvPr>
          <p:cNvSpPr txBox="1"/>
          <p:nvPr/>
        </p:nvSpPr>
        <p:spPr>
          <a:xfrm>
            <a:off x="4488363" y="5804639"/>
            <a:ext cx="20988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Antonella Mancuso</a:t>
            </a:r>
            <a:endParaRPr kumimoji="0" lang="en-GB"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ea typeface="Noto Sans" panose="020B0502040504020204" pitchFamily="34"/>
              <a:cs typeface="Noto Sans" panose="020B0502040504020204" pitchFamily="34"/>
            </a:endParaRPr>
          </a:p>
        </p:txBody>
      </p:sp>
      <p:sp>
        <p:nvSpPr>
          <p:cNvPr id="40" name="TextBox 90">
            <a:extLst>
              <a:ext uri="{FF2B5EF4-FFF2-40B4-BE49-F238E27FC236}">
                <a16:creationId xmlns:a16="http://schemas.microsoft.com/office/drawing/2014/main" id="{EAA32D94-ACCA-395F-A538-0F1E9C48E793}"/>
              </a:ext>
            </a:extLst>
          </p:cNvPr>
          <p:cNvSpPr txBox="1"/>
          <p:nvPr/>
        </p:nvSpPr>
        <p:spPr>
          <a:xfrm>
            <a:off x="7063153" y="5672106"/>
            <a:ext cx="20988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Simona </a:t>
            </a:r>
            <a:r>
              <a:rPr kumimoji="0" lang="en-US" sz="1600" b="0" i="0" u="none" strike="noStrike" kern="1200" cap="none" spc="0" normalizeH="0" baseline="0" noProof="0" dirty="0" err="1">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Bortot</a:t>
            </a:r>
            <a:endParaRPr kumimoji="0" lang="en-GB"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ea typeface="Noto Sans" panose="020B0502040504020204" pitchFamily="34"/>
              <a:cs typeface="Noto Sans" panose="020B0502040504020204" pitchFamily="34"/>
            </a:endParaRPr>
          </a:p>
        </p:txBody>
      </p:sp>
      <p:sp>
        <p:nvSpPr>
          <p:cNvPr id="41" name="TextBox 90">
            <a:extLst>
              <a:ext uri="{FF2B5EF4-FFF2-40B4-BE49-F238E27FC236}">
                <a16:creationId xmlns:a16="http://schemas.microsoft.com/office/drawing/2014/main" id="{850E67FC-D42D-1E10-C084-27FE8B9C8828}"/>
              </a:ext>
            </a:extLst>
          </p:cNvPr>
          <p:cNvSpPr txBox="1"/>
          <p:nvPr/>
        </p:nvSpPr>
        <p:spPr>
          <a:xfrm>
            <a:off x="6501821" y="3586978"/>
            <a:ext cx="20988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Alessio Bertolo</a:t>
            </a:r>
            <a:endParaRPr kumimoji="0" lang="en-GB"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ea typeface="Noto Sans" panose="020B0502040504020204" pitchFamily="34"/>
              <a:cs typeface="Noto Sans" panose="020B0502040504020204" pitchFamily="34"/>
            </a:endParaRPr>
          </a:p>
        </p:txBody>
      </p:sp>
      <p:sp>
        <p:nvSpPr>
          <p:cNvPr id="42" name="TextBox 90">
            <a:extLst>
              <a:ext uri="{FF2B5EF4-FFF2-40B4-BE49-F238E27FC236}">
                <a16:creationId xmlns:a16="http://schemas.microsoft.com/office/drawing/2014/main" id="{3D2FC4B4-F8D1-6287-5D28-61F6081B36AF}"/>
              </a:ext>
            </a:extLst>
          </p:cNvPr>
          <p:cNvSpPr txBox="1"/>
          <p:nvPr/>
        </p:nvSpPr>
        <p:spPr>
          <a:xfrm>
            <a:off x="4204852" y="3643036"/>
            <a:ext cx="20988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Riccardo Federici</a:t>
            </a:r>
            <a:endParaRPr kumimoji="0" lang="en-GB"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ea typeface="Noto Sans" panose="020B0502040504020204" pitchFamily="34"/>
              <a:cs typeface="Noto Sans" panose="020B0502040504020204" pitchFamily="34"/>
            </a:endParaRPr>
          </a:p>
        </p:txBody>
      </p:sp>
      <p:sp>
        <p:nvSpPr>
          <p:cNvPr id="43" name="Titolo 1">
            <a:extLst>
              <a:ext uri="{FF2B5EF4-FFF2-40B4-BE49-F238E27FC236}">
                <a16:creationId xmlns:a16="http://schemas.microsoft.com/office/drawing/2014/main" id="{1AAE2533-BD89-872C-411E-3B7B9472AE44}"/>
              </a:ext>
            </a:extLst>
          </p:cNvPr>
          <p:cNvSpPr>
            <a:spLocks noGrp="1"/>
          </p:cNvSpPr>
          <p:nvPr>
            <p:ph type="title"/>
          </p:nvPr>
        </p:nvSpPr>
        <p:spPr>
          <a:xfrm>
            <a:off x="6517257" y="5862566"/>
            <a:ext cx="5707893" cy="1277956"/>
          </a:xfrm>
        </p:spPr>
        <p:txBody>
          <a:bodyPr>
            <a:normAutofit/>
          </a:bodyPr>
          <a:lstStyle/>
          <a:p>
            <a:r>
              <a:rPr lang="it-IT" sz="7200" dirty="0">
                <a:solidFill>
                  <a:schemeClr val="bg1"/>
                </a:solidFill>
                <a:effectLst>
                  <a:outerShdw blurRad="50800" dist="38100" dir="2700000" algn="tl" rotWithShape="0">
                    <a:prstClr val="black">
                      <a:alpha val="40000"/>
                    </a:prstClr>
                  </a:outerShdw>
                </a:effectLst>
              </a:rPr>
              <a:t>LA </a:t>
            </a:r>
            <a:r>
              <a:rPr lang="it-IT" sz="7200" dirty="0" err="1">
                <a:solidFill>
                  <a:schemeClr val="bg1"/>
                </a:solidFill>
                <a:effectLst>
                  <a:outerShdw blurRad="50800" dist="38100" dir="2700000" algn="tl" rotWithShape="0">
                    <a:prstClr val="black">
                      <a:alpha val="40000"/>
                    </a:prstClr>
                  </a:outerShdw>
                </a:effectLst>
              </a:rPr>
              <a:t>ScUADRA</a:t>
            </a:r>
            <a:r>
              <a:rPr lang="it-IT" sz="7200" dirty="0">
                <a:solidFill>
                  <a:schemeClr val="bg1"/>
                </a:solidFill>
                <a:effectLst>
                  <a:outerShdw blurRad="50800" dist="38100" dir="2700000" algn="tl" rotWithShape="0">
                    <a:prstClr val="black">
                      <a:alpha val="40000"/>
                    </a:prstClr>
                  </a:outerShdw>
                </a:effectLst>
              </a:rPr>
              <a:t>…</a:t>
            </a:r>
          </a:p>
        </p:txBody>
      </p:sp>
      <p:sp>
        <p:nvSpPr>
          <p:cNvPr id="45" name="TextBox 90">
            <a:extLst>
              <a:ext uri="{FF2B5EF4-FFF2-40B4-BE49-F238E27FC236}">
                <a16:creationId xmlns:a16="http://schemas.microsoft.com/office/drawing/2014/main" id="{088D66B8-6751-3E52-8298-FE07E6498840}"/>
              </a:ext>
            </a:extLst>
          </p:cNvPr>
          <p:cNvSpPr txBox="1"/>
          <p:nvPr/>
        </p:nvSpPr>
        <p:spPr>
          <a:xfrm>
            <a:off x="-51091" y="3087810"/>
            <a:ext cx="20988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Enrico </a:t>
            </a:r>
            <a:r>
              <a:rPr kumimoji="0" lang="en-US" sz="1600" b="0" i="0" u="none" strike="noStrike" kern="1200" cap="none" spc="0" normalizeH="0" baseline="0" noProof="0" dirty="0" err="1">
                <a:ln>
                  <a:noFill/>
                </a:ln>
                <a:solidFill>
                  <a:srgbClr val="E4CD8A"/>
                </a:solidFill>
                <a:effectLst>
                  <a:outerShdw blurRad="50800" dist="38100" dir="2700000" algn="tl" rotWithShape="0">
                    <a:prstClr val="black">
                      <a:alpha val="40000"/>
                    </a:prstClr>
                  </a:outerShdw>
                </a:effectLst>
                <a:uLnTx/>
                <a:uFillTx/>
                <a:latin typeface="Modern Love Grunge" pitchFamily="82" charset="0"/>
              </a:rPr>
              <a:t>Pasqualucci</a:t>
            </a:r>
            <a:endParaRPr kumimoji="0" lang="en-GB" sz="1600" b="0" i="0" u="none" strike="noStrike" kern="1200" cap="none" spc="0" normalizeH="0" baseline="0" noProof="0" dirty="0">
              <a:ln>
                <a:noFill/>
              </a:ln>
              <a:solidFill>
                <a:srgbClr val="E4CD8A"/>
              </a:solidFill>
              <a:effectLst>
                <a:outerShdw blurRad="50800" dist="38100" dir="2700000" algn="tl" rotWithShape="0">
                  <a:prstClr val="black">
                    <a:alpha val="40000"/>
                  </a:prstClr>
                </a:outerShdw>
              </a:effectLst>
              <a:uLnTx/>
              <a:uFillTx/>
              <a:latin typeface="Modern Love Grunge" pitchFamily="82" charset="0"/>
              <a:ea typeface="Noto Sans" panose="020B0502040504020204" pitchFamily="34"/>
              <a:cs typeface="Noto Sans" panose="020B0502040504020204" pitchFamily="34"/>
            </a:endParaRPr>
          </a:p>
        </p:txBody>
      </p:sp>
      <p:pic>
        <p:nvPicPr>
          <p:cNvPr id="48" name="Immagine 47" descr="Immagine che contiene persona, Viso umano, vestiti, Mento&#10;&#10;Descrizione generata automaticamente">
            <a:extLst>
              <a:ext uri="{FF2B5EF4-FFF2-40B4-BE49-F238E27FC236}">
                <a16:creationId xmlns:a16="http://schemas.microsoft.com/office/drawing/2014/main" id="{850E5EC9-9370-176D-96AB-5A605EC27DA6}"/>
              </a:ext>
            </a:extLst>
          </p:cNvPr>
          <p:cNvPicPr>
            <a:picLocks noChangeAspect="1"/>
          </p:cNvPicPr>
          <p:nvPr/>
        </p:nvPicPr>
        <p:blipFill>
          <a:blip r:embed="rId8"/>
          <a:stretch>
            <a:fillRect/>
          </a:stretch>
        </p:blipFill>
        <p:spPr>
          <a:xfrm>
            <a:off x="6866833" y="2115992"/>
            <a:ext cx="1489192" cy="1489192"/>
          </a:xfrm>
          <a:prstGeom prst="rect">
            <a:avLst/>
          </a:prstGeom>
        </p:spPr>
      </p:pic>
      <p:pic>
        <p:nvPicPr>
          <p:cNvPr id="50" name="Immagine 49" descr="Immagine che contiene Fronte, Mento, Viso umano, persona&#10;&#10;Descrizione generata automaticamente">
            <a:extLst>
              <a:ext uri="{FF2B5EF4-FFF2-40B4-BE49-F238E27FC236}">
                <a16:creationId xmlns:a16="http://schemas.microsoft.com/office/drawing/2014/main" id="{EBF6BF92-01D6-B63A-44CA-842726434422}"/>
              </a:ext>
            </a:extLst>
          </p:cNvPr>
          <p:cNvPicPr>
            <a:picLocks noChangeAspect="1"/>
          </p:cNvPicPr>
          <p:nvPr/>
        </p:nvPicPr>
        <p:blipFill>
          <a:blip r:embed="rId9"/>
          <a:stretch>
            <a:fillRect/>
          </a:stretch>
        </p:blipFill>
        <p:spPr>
          <a:xfrm>
            <a:off x="4648804" y="2223860"/>
            <a:ext cx="1048999" cy="1424890"/>
          </a:xfrm>
          <a:prstGeom prst="rect">
            <a:avLst/>
          </a:prstGeom>
        </p:spPr>
      </p:pic>
      <p:pic>
        <p:nvPicPr>
          <p:cNvPr id="2" name="Immagine 1">
            <a:extLst>
              <a:ext uri="{FF2B5EF4-FFF2-40B4-BE49-F238E27FC236}">
                <a16:creationId xmlns:a16="http://schemas.microsoft.com/office/drawing/2014/main" id="{CE5A827D-6123-AB5D-288E-1CE9845414B6}"/>
              </a:ext>
            </a:extLst>
          </p:cNvPr>
          <p:cNvPicPr>
            <a:picLocks noChangeAspect="1"/>
          </p:cNvPicPr>
          <p:nvPr/>
        </p:nvPicPr>
        <p:blipFill>
          <a:blip r:embed="rId10"/>
          <a:stretch>
            <a:fillRect/>
          </a:stretch>
        </p:blipFill>
        <p:spPr>
          <a:xfrm>
            <a:off x="46973" y="1600088"/>
            <a:ext cx="965200" cy="1397000"/>
          </a:xfrm>
          <a:prstGeom prst="rect">
            <a:avLst/>
          </a:prstGeom>
        </p:spPr>
      </p:pic>
      <p:sp>
        <p:nvSpPr>
          <p:cNvPr id="4" name="Titolo 1">
            <a:extLst>
              <a:ext uri="{FF2B5EF4-FFF2-40B4-BE49-F238E27FC236}">
                <a16:creationId xmlns:a16="http://schemas.microsoft.com/office/drawing/2014/main" id="{577AA5F7-6C89-45EF-2983-963FA24F6B9D}"/>
              </a:ext>
            </a:extLst>
          </p:cNvPr>
          <p:cNvSpPr txBox="1">
            <a:spLocks/>
          </p:cNvSpPr>
          <p:nvPr/>
        </p:nvSpPr>
        <p:spPr>
          <a:xfrm>
            <a:off x="255275" y="3207844"/>
            <a:ext cx="1432683" cy="8402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Tw Cen MT" panose="020B0602020104020603" pitchFamily="34" charset="0"/>
                <a:ea typeface="+mj-ea"/>
                <a:cs typeface="+mj-cs"/>
              </a:defRPr>
            </a:lvl1pPr>
          </a:lstStyle>
          <a:p>
            <a:r>
              <a:rPr lang="it-IT" sz="4400" dirty="0">
                <a:solidFill>
                  <a:srgbClr val="FF0000"/>
                </a:solidFill>
                <a:effectLst>
                  <a:outerShdw blurRad="50800" dist="38100" dir="2700000" algn="tl" rotWithShape="0">
                    <a:prstClr val="black">
                      <a:alpha val="40000"/>
                    </a:prstClr>
                  </a:outerShdw>
                </a:effectLst>
              </a:rPr>
              <a:t>RTD</a:t>
            </a:r>
          </a:p>
        </p:txBody>
      </p:sp>
      <p:pic>
        <p:nvPicPr>
          <p:cNvPr id="9" name="Immagine 8">
            <a:extLst>
              <a:ext uri="{FF2B5EF4-FFF2-40B4-BE49-F238E27FC236}">
                <a16:creationId xmlns:a16="http://schemas.microsoft.com/office/drawing/2014/main" id="{1548D60C-9C0F-C4A8-9140-C766090462AB}"/>
              </a:ext>
            </a:extLst>
          </p:cNvPr>
          <p:cNvPicPr>
            <a:picLocks noChangeAspect="1"/>
          </p:cNvPicPr>
          <p:nvPr/>
        </p:nvPicPr>
        <p:blipFill>
          <a:blip r:embed="rId11"/>
          <a:stretch>
            <a:fillRect/>
          </a:stretch>
        </p:blipFill>
        <p:spPr>
          <a:xfrm>
            <a:off x="8843469" y="3116748"/>
            <a:ext cx="1360471" cy="1391130"/>
          </a:xfrm>
          <a:prstGeom prst="rect">
            <a:avLst/>
          </a:prstGeom>
        </p:spPr>
      </p:pic>
      <p:pic>
        <p:nvPicPr>
          <p:cNvPr id="10" name="Immagine 9">
            <a:extLst>
              <a:ext uri="{FF2B5EF4-FFF2-40B4-BE49-F238E27FC236}">
                <a16:creationId xmlns:a16="http://schemas.microsoft.com/office/drawing/2014/main" id="{43230325-77BC-D456-8CD9-BDDC9733D71D}"/>
              </a:ext>
            </a:extLst>
          </p:cNvPr>
          <p:cNvPicPr>
            <a:picLocks noChangeAspect="1"/>
          </p:cNvPicPr>
          <p:nvPr/>
        </p:nvPicPr>
        <p:blipFill>
          <a:blip r:embed="rId12"/>
          <a:stretch>
            <a:fillRect/>
          </a:stretch>
        </p:blipFill>
        <p:spPr>
          <a:xfrm>
            <a:off x="4759601" y="4001054"/>
            <a:ext cx="1691817" cy="1753439"/>
          </a:xfrm>
          <a:prstGeom prst="rect">
            <a:avLst/>
          </a:prstGeom>
        </p:spPr>
      </p:pic>
    </p:spTree>
    <p:extLst>
      <p:ext uri="{BB962C8B-B14F-4D97-AF65-F5344CB8AC3E}">
        <p14:creationId xmlns:p14="http://schemas.microsoft.com/office/powerpoint/2010/main" val="253288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1+#ppt_w/2"/>
                                          </p:val>
                                        </p:tav>
                                        <p:tav tm="100000">
                                          <p:val>
                                            <p:strVal val="#ppt_x"/>
                                          </p:val>
                                        </p:tav>
                                      </p:tavLst>
                                    </p:anim>
                                    <p:anim calcmode="lin" valueType="num">
                                      <p:cBhvr additive="base">
                                        <p:cTn id="12" dur="12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250" fill="hold"/>
                                        <p:tgtEl>
                                          <p:spTgt spid="17"/>
                                        </p:tgtEl>
                                        <p:attrNameLst>
                                          <p:attrName>ppt_x</p:attrName>
                                        </p:attrNameLst>
                                      </p:cBhvr>
                                      <p:tavLst>
                                        <p:tav tm="0">
                                          <p:val>
                                            <p:strVal val="1+#ppt_w/2"/>
                                          </p:val>
                                        </p:tav>
                                        <p:tav tm="100000">
                                          <p:val>
                                            <p:strVal val="#ppt_x"/>
                                          </p:val>
                                        </p:tav>
                                      </p:tavLst>
                                    </p:anim>
                                    <p:anim calcmode="lin" valueType="num">
                                      <p:cBhvr additive="base">
                                        <p:cTn id="16" dur="125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250" fill="hold"/>
                                        <p:tgtEl>
                                          <p:spTgt spid="18"/>
                                        </p:tgtEl>
                                        <p:attrNameLst>
                                          <p:attrName>ppt_x</p:attrName>
                                        </p:attrNameLst>
                                      </p:cBhvr>
                                      <p:tavLst>
                                        <p:tav tm="0">
                                          <p:val>
                                            <p:strVal val="1+#ppt_w/2"/>
                                          </p:val>
                                        </p:tav>
                                        <p:tav tm="100000">
                                          <p:val>
                                            <p:strVal val="#ppt_x"/>
                                          </p:val>
                                        </p:tav>
                                      </p:tavLst>
                                    </p:anim>
                                    <p:anim calcmode="lin" valueType="num">
                                      <p:cBhvr additive="base">
                                        <p:cTn id="20" dur="125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250" fill="hold"/>
                                        <p:tgtEl>
                                          <p:spTgt spid="27"/>
                                        </p:tgtEl>
                                        <p:attrNameLst>
                                          <p:attrName>ppt_x</p:attrName>
                                        </p:attrNameLst>
                                      </p:cBhvr>
                                      <p:tavLst>
                                        <p:tav tm="0">
                                          <p:val>
                                            <p:strVal val="1+#ppt_w/2"/>
                                          </p:val>
                                        </p:tav>
                                        <p:tav tm="100000">
                                          <p:val>
                                            <p:strVal val="#ppt_x"/>
                                          </p:val>
                                        </p:tav>
                                      </p:tavLst>
                                    </p:anim>
                                    <p:anim calcmode="lin" valueType="num">
                                      <p:cBhvr additive="base">
                                        <p:cTn id="24" dur="125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250" fill="hold"/>
                                        <p:tgtEl>
                                          <p:spTgt spid="13"/>
                                        </p:tgtEl>
                                        <p:attrNameLst>
                                          <p:attrName>ppt_x</p:attrName>
                                        </p:attrNameLst>
                                      </p:cBhvr>
                                      <p:tavLst>
                                        <p:tav tm="0">
                                          <p:val>
                                            <p:strVal val="1+#ppt_w/2"/>
                                          </p:val>
                                        </p:tav>
                                        <p:tav tm="100000">
                                          <p:val>
                                            <p:strVal val="#ppt_x"/>
                                          </p:val>
                                        </p:tav>
                                      </p:tavLst>
                                    </p:anim>
                                    <p:anim calcmode="lin" valueType="num">
                                      <p:cBhvr additive="base">
                                        <p:cTn id="28" dur="1250" fill="hold"/>
                                        <p:tgtEl>
                                          <p:spTgt spid="13"/>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26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2" presetClass="entr" presetSubtype="2" fill="hold" nodeType="withEffect">
                                  <p:stCondLst>
                                    <p:cond delay="50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250" fill="hold"/>
                                        <p:tgtEl>
                                          <p:spTgt spid="24"/>
                                        </p:tgtEl>
                                        <p:attrNameLst>
                                          <p:attrName>ppt_x</p:attrName>
                                        </p:attrNameLst>
                                      </p:cBhvr>
                                      <p:tavLst>
                                        <p:tav tm="0">
                                          <p:val>
                                            <p:strVal val="1+#ppt_w/2"/>
                                          </p:val>
                                        </p:tav>
                                        <p:tav tm="100000">
                                          <p:val>
                                            <p:strVal val="#ppt_x"/>
                                          </p:val>
                                        </p:tav>
                                      </p:tavLst>
                                    </p:anim>
                                    <p:anim calcmode="lin" valueType="num">
                                      <p:cBhvr additive="base">
                                        <p:cTn id="35" dur="1250" fill="hold"/>
                                        <p:tgtEl>
                                          <p:spTgt spid="24"/>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250" fill="hold"/>
                                        <p:tgtEl>
                                          <p:spTgt spid="40"/>
                                        </p:tgtEl>
                                        <p:attrNameLst>
                                          <p:attrName>ppt_x</p:attrName>
                                        </p:attrNameLst>
                                      </p:cBhvr>
                                      <p:tavLst>
                                        <p:tav tm="0">
                                          <p:val>
                                            <p:strVal val="1+#ppt_w/2"/>
                                          </p:val>
                                        </p:tav>
                                        <p:tav tm="100000">
                                          <p:val>
                                            <p:strVal val="#ppt_x"/>
                                          </p:val>
                                        </p:tav>
                                      </p:tavLst>
                                    </p:anim>
                                    <p:anim calcmode="lin" valueType="num">
                                      <p:cBhvr additive="base">
                                        <p:cTn id="39" dur="125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1250" fill="hold"/>
                                        <p:tgtEl>
                                          <p:spTgt spid="41"/>
                                        </p:tgtEl>
                                        <p:attrNameLst>
                                          <p:attrName>ppt_x</p:attrName>
                                        </p:attrNameLst>
                                      </p:cBhvr>
                                      <p:tavLst>
                                        <p:tav tm="0">
                                          <p:val>
                                            <p:strVal val="1+#ppt_w/2"/>
                                          </p:val>
                                        </p:tav>
                                        <p:tav tm="100000">
                                          <p:val>
                                            <p:strVal val="#ppt_x"/>
                                          </p:val>
                                        </p:tav>
                                      </p:tavLst>
                                    </p:anim>
                                    <p:anim calcmode="lin" valueType="num">
                                      <p:cBhvr additive="base">
                                        <p:cTn id="43" dur="1250" fill="hold"/>
                                        <p:tgtEl>
                                          <p:spTgt spid="4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50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1250" fill="hold"/>
                                        <p:tgtEl>
                                          <p:spTgt spid="42"/>
                                        </p:tgtEl>
                                        <p:attrNameLst>
                                          <p:attrName>ppt_x</p:attrName>
                                        </p:attrNameLst>
                                      </p:cBhvr>
                                      <p:tavLst>
                                        <p:tav tm="0">
                                          <p:val>
                                            <p:strVal val="1+#ppt_w/2"/>
                                          </p:val>
                                        </p:tav>
                                        <p:tav tm="100000">
                                          <p:val>
                                            <p:strVal val="#ppt_x"/>
                                          </p:val>
                                        </p:tav>
                                      </p:tavLst>
                                    </p:anim>
                                    <p:anim calcmode="lin" valueType="num">
                                      <p:cBhvr additive="base">
                                        <p:cTn id="47" dur="1250" fill="hold"/>
                                        <p:tgtEl>
                                          <p:spTgt spid="42"/>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50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1250" fill="hold"/>
                                        <p:tgtEl>
                                          <p:spTgt spid="45"/>
                                        </p:tgtEl>
                                        <p:attrNameLst>
                                          <p:attrName>ppt_x</p:attrName>
                                        </p:attrNameLst>
                                      </p:cBhvr>
                                      <p:tavLst>
                                        <p:tav tm="0">
                                          <p:val>
                                            <p:strVal val="1+#ppt_w/2"/>
                                          </p:val>
                                        </p:tav>
                                        <p:tav tm="100000">
                                          <p:val>
                                            <p:strVal val="#ppt_x"/>
                                          </p:val>
                                        </p:tav>
                                      </p:tavLst>
                                    </p:anim>
                                    <p:anim calcmode="lin" valueType="num">
                                      <p:cBhvr additive="base">
                                        <p:cTn id="51" dur="1250" fill="hold"/>
                                        <p:tgtEl>
                                          <p:spTgt spid="45"/>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500"/>
                                  </p:stCondLst>
                                  <p:childTnLst>
                                    <p:set>
                                      <p:cBhvr>
                                        <p:cTn id="53" dur="1" fill="hold">
                                          <p:stCondLst>
                                            <p:cond delay="0"/>
                                          </p:stCondLst>
                                        </p:cTn>
                                        <p:tgtEl>
                                          <p:spTgt spid="50"/>
                                        </p:tgtEl>
                                        <p:attrNameLst>
                                          <p:attrName>style.visibility</p:attrName>
                                        </p:attrNameLst>
                                      </p:cBhvr>
                                      <p:to>
                                        <p:strVal val="visible"/>
                                      </p:to>
                                    </p:set>
                                    <p:anim calcmode="lin" valueType="num">
                                      <p:cBhvr additive="base">
                                        <p:cTn id="54" dur="1250" fill="hold"/>
                                        <p:tgtEl>
                                          <p:spTgt spid="50"/>
                                        </p:tgtEl>
                                        <p:attrNameLst>
                                          <p:attrName>ppt_x</p:attrName>
                                        </p:attrNameLst>
                                      </p:cBhvr>
                                      <p:tavLst>
                                        <p:tav tm="0">
                                          <p:val>
                                            <p:strVal val="1+#ppt_w/2"/>
                                          </p:val>
                                        </p:tav>
                                        <p:tav tm="100000">
                                          <p:val>
                                            <p:strVal val="#ppt_x"/>
                                          </p:val>
                                        </p:tav>
                                      </p:tavLst>
                                    </p:anim>
                                    <p:anim calcmode="lin" valueType="num">
                                      <p:cBhvr additive="base">
                                        <p:cTn id="55" dur="1250" fill="hold"/>
                                        <p:tgtEl>
                                          <p:spTgt spid="50"/>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50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1250" fill="hold"/>
                                        <p:tgtEl>
                                          <p:spTgt spid="48"/>
                                        </p:tgtEl>
                                        <p:attrNameLst>
                                          <p:attrName>ppt_x</p:attrName>
                                        </p:attrNameLst>
                                      </p:cBhvr>
                                      <p:tavLst>
                                        <p:tav tm="0">
                                          <p:val>
                                            <p:strVal val="1+#ppt_w/2"/>
                                          </p:val>
                                        </p:tav>
                                        <p:tav tm="100000">
                                          <p:val>
                                            <p:strVal val="#ppt_x"/>
                                          </p:val>
                                        </p:tav>
                                      </p:tavLst>
                                    </p:anim>
                                    <p:anim calcmode="lin" valueType="num">
                                      <p:cBhvr additive="base">
                                        <p:cTn id="59" dur="1250" fill="hold"/>
                                        <p:tgtEl>
                                          <p:spTgt spid="48"/>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50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1250" fill="hold"/>
                                        <p:tgtEl>
                                          <p:spTgt spid="2"/>
                                        </p:tgtEl>
                                        <p:attrNameLst>
                                          <p:attrName>ppt_x</p:attrName>
                                        </p:attrNameLst>
                                      </p:cBhvr>
                                      <p:tavLst>
                                        <p:tav tm="0">
                                          <p:val>
                                            <p:strVal val="1+#ppt_w/2"/>
                                          </p:val>
                                        </p:tav>
                                        <p:tav tm="100000">
                                          <p:val>
                                            <p:strVal val="#ppt_x"/>
                                          </p:val>
                                        </p:tav>
                                      </p:tavLst>
                                    </p:anim>
                                    <p:anim calcmode="lin" valueType="num">
                                      <p:cBhvr additive="base">
                                        <p:cTn id="63" dur="1250" fill="hold"/>
                                        <p:tgtEl>
                                          <p:spTgt spid="2"/>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500"/>
                                  </p:stCondLst>
                                  <p:childTnLst>
                                    <p:set>
                                      <p:cBhvr>
                                        <p:cTn id="65" dur="1" fill="hold">
                                          <p:stCondLst>
                                            <p:cond delay="0"/>
                                          </p:stCondLst>
                                        </p:cTn>
                                        <p:tgtEl>
                                          <p:spTgt spid="9"/>
                                        </p:tgtEl>
                                        <p:attrNameLst>
                                          <p:attrName>style.visibility</p:attrName>
                                        </p:attrNameLst>
                                      </p:cBhvr>
                                      <p:to>
                                        <p:strVal val="visible"/>
                                      </p:to>
                                    </p:set>
                                    <p:anim calcmode="lin" valueType="num">
                                      <p:cBhvr additive="base">
                                        <p:cTn id="66" dur="1250" fill="hold"/>
                                        <p:tgtEl>
                                          <p:spTgt spid="9"/>
                                        </p:tgtEl>
                                        <p:attrNameLst>
                                          <p:attrName>ppt_x</p:attrName>
                                        </p:attrNameLst>
                                      </p:cBhvr>
                                      <p:tavLst>
                                        <p:tav tm="0">
                                          <p:val>
                                            <p:strVal val="1+#ppt_w/2"/>
                                          </p:val>
                                        </p:tav>
                                        <p:tav tm="100000">
                                          <p:val>
                                            <p:strVal val="#ppt_x"/>
                                          </p:val>
                                        </p:tav>
                                      </p:tavLst>
                                    </p:anim>
                                    <p:anim calcmode="lin" valueType="num">
                                      <p:cBhvr additive="base">
                                        <p:cTn id="67" dur="1250" fill="hold"/>
                                        <p:tgtEl>
                                          <p:spTgt spid="9"/>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50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1250" fill="hold"/>
                                        <p:tgtEl>
                                          <p:spTgt spid="10"/>
                                        </p:tgtEl>
                                        <p:attrNameLst>
                                          <p:attrName>ppt_x</p:attrName>
                                        </p:attrNameLst>
                                      </p:cBhvr>
                                      <p:tavLst>
                                        <p:tav tm="0">
                                          <p:val>
                                            <p:strVal val="1+#ppt_w/2"/>
                                          </p:val>
                                        </p:tav>
                                        <p:tav tm="100000">
                                          <p:val>
                                            <p:strVal val="#ppt_x"/>
                                          </p:val>
                                        </p:tav>
                                      </p:tavLst>
                                    </p:anim>
                                    <p:anim calcmode="lin" valueType="num">
                                      <p:cBhvr additive="base">
                                        <p:cTn id="71"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3" grpId="0"/>
      <p:bldP spid="15" grpId="0"/>
      <p:bldP spid="3" grpId="0"/>
      <p:bldP spid="18" grpId="0"/>
      <p:bldP spid="40" grpId="0"/>
      <p:bldP spid="41" grpId="0"/>
      <p:bldP spid="42"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D1CD48D-B10D-1202-373E-B694A341994E}"/>
              </a:ext>
            </a:extLst>
          </p:cNvPr>
          <p:cNvSpPr>
            <a:spLocks noGrp="1"/>
          </p:cNvSpPr>
          <p:nvPr>
            <p:ph type="sldNum" sz="quarter" idx="12"/>
          </p:nvPr>
        </p:nvSpPr>
        <p:spPr>
          <a:xfrm>
            <a:off x="9209488" y="6356350"/>
            <a:ext cx="2743200" cy="365125"/>
          </a:xfrm>
        </p:spPr>
        <p:txBody>
          <a:bodyPr/>
          <a:lstStyle/>
          <a:p>
            <a:fld id="{2C33E039-A0EA-488B-B012-BC6CE1C269C6}" type="slidenum">
              <a:rPr lang="it-IT" smtClean="0"/>
              <a:t>20</a:t>
            </a:fld>
            <a:endParaRPr lang="it-IT" dirty="0"/>
          </a:p>
        </p:txBody>
      </p:sp>
      <p:pic>
        <p:nvPicPr>
          <p:cNvPr id="4" name="Immagine 3" descr="Immagine che contiene Elementi grafici, Carattere, grafica, logo&#10;&#10;Descrizione generata automaticamente">
            <a:extLst>
              <a:ext uri="{FF2B5EF4-FFF2-40B4-BE49-F238E27FC236}">
                <a16:creationId xmlns:a16="http://schemas.microsoft.com/office/drawing/2014/main" id="{E34BC5DB-A4F5-5255-78A5-42AE7C445930}"/>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239312" y="5901141"/>
            <a:ext cx="1426186" cy="720893"/>
          </a:xfrm>
          <a:prstGeom prst="rect">
            <a:avLst/>
          </a:prstGeom>
        </p:spPr>
      </p:pic>
      <p:sp>
        <p:nvSpPr>
          <p:cNvPr id="6" name="CasellaDiTesto 5">
            <a:extLst>
              <a:ext uri="{FF2B5EF4-FFF2-40B4-BE49-F238E27FC236}">
                <a16:creationId xmlns:a16="http://schemas.microsoft.com/office/drawing/2014/main" id="{1A545F58-B899-8A7D-80DB-4C46CC0EEABD}"/>
              </a:ext>
            </a:extLst>
          </p:cNvPr>
          <p:cNvSpPr txBox="1"/>
          <p:nvPr/>
        </p:nvSpPr>
        <p:spPr>
          <a:xfrm>
            <a:off x="1249288" y="136525"/>
            <a:ext cx="9693424" cy="461665"/>
          </a:xfrm>
          <a:prstGeom prst="rect">
            <a:avLst/>
          </a:prstGeom>
          <a:noFill/>
        </p:spPr>
        <p:txBody>
          <a:bodyPr wrap="square" rtlCol="0">
            <a:spAutoFit/>
          </a:bodyPr>
          <a:lstStyle/>
          <a:p>
            <a:pPr algn="ctr"/>
            <a:r>
              <a:rPr lang="it-IT" sz="2400" dirty="0">
                <a:solidFill>
                  <a:schemeClr val="bg1"/>
                </a:solidFill>
              </a:rPr>
              <a:t>4. Come gestiamo le schede di </a:t>
            </a:r>
            <a:r>
              <a:rPr lang="it-IT" sz="2400" dirty="0">
                <a:solidFill>
                  <a:srgbClr val="C00000"/>
                </a:solidFill>
              </a:rPr>
              <a:t>radioprotezione</a:t>
            </a:r>
            <a:r>
              <a:rPr lang="it-IT" sz="2400" dirty="0">
                <a:solidFill>
                  <a:schemeClr val="bg1"/>
                </a:solidFill>
              </a:rPr>
              <a:t> e </a:t>
            </a:r>
            <a:r>
              <a:rPr lang="it-IT" sz="2400" dirty="0">
                <a:solidFill>
                  <a:srgbClr val="92D050"/>
                </a:solidFill>
              </a:rPr>
              <a:t>destinazione lavorativa</a:t>
            </a:r>
            <a:r>
              <a:rPr lang="it-IT" sz="2400" dirty="0">
                <a:solidFill>
                  <a:schemeClr val="bg1"/>
                </a:solidFill>
              </a:rPr>
              <a:t>:</a:t>
            </a:r>
            <a:endParaRPr lang="it-IT" sz="2400" dirty="0">
              <a:solidFill>
                <a:srgbClr val="FF0000"/>
              </a:solidFill>
            </a:endParaRPr>
          </a:p>
        </p:txBody>
      </p:sp>
      <p:sp>
        <p:nvSpPr>
          <p:cNvPr id="9" name="CasellaDiTesto 8">
            <a:extLst>
              <a:ext uri="{FF2B5EF4-FFF2-40B4-BE49-F238E27FC236}">
                <a16:creationId xmlns:a16="http://schemas.microsoft.com/office/drawing/2014/main" id="{9C4B07E3-35F2-DECA-DA8B-1ADCA84D44EE}"/>
              </a:ext>
            </a:extLst>
          </p:cNvPr>
          <p:cNvSpPr txBox="1"/>
          <p:nvPr/>
        </p:nvSpPr>
        <p:spPr>
          <a:xfrm>
            <a:off x="601613" y="1534750"/>
            <a:ext cx="10988773" cy="646331"/>
          </a:xfrm>
          <a:prstGeom prst="rect">
            <a:avLst/>
          </a:prstGeom>
          <a:noFill/>
        </p:spPr>
        <p:txBody>
          <a:bodyPr wrap="square" rtlCol="0">
            <a:spAutoFit/>
          </a:bodyPr>
          <a:lstStyle/>
          <a:p>
            <a:pPr algn="ctr"/>
            <a:r>
              <a:rPr lang="it-IT" dirty="0">
                <a:solidFill>
                  <a:schemeClr val="bg1"/>
                </a:solidFill>
              </a:rPr>
              <a:t>Le strutture che al momento utilizzano già il software </a:t>
            </a:r>
            <a:r>
              <a:rPr lang="it-IT" dirty="0">
                <a:solidFill>
                  <a:schemeClr val="tx2">
                    <a:lumMod val="60000"/>
                    <a:lumOff val="40000"/>
                  </a:schemeClr>
                </a:solidFill>
              </a:rPr>
              <a:t>SSASDL</a:t>
            </a:r>
            <a:r>
              <a:rPr lang="it-IT" dirty="0">
                <a:solidFill>
                  <a:schemeClr val="bg1"/>
                </a:solidFill>
              </a:rPr>
              <a:t> si impegnano tutti i giorni ad archiviare digitalmente le loro schede prodotte e firmate nel nostro sistema di archiviazione </a:t>
            </a:r>
            <a:r>
              <a:rPr lang="it-IT" dirty="0" err="1">
                <a:solidFill>
                  <a:schemeClr val="accent4">
                    <a:lumMod val="60000"/>
                    <a:lumOff val="40000"/>
                  </a:schemeClr>
                </a:solidFill>
              </a:rPr>
              <a:t>Alfresco</a:t>
            </a:r>
            <a:r>
              <a:rPr lang="it-IT" dirty="0">
                <a:solidFill>
                  <a:schemeClr val="bg1"/>
                </a:solidFill>
              </a:rPr>
              <a:t>.</a:t>
            </a:r>
          </a:p>
        </p:txBody>
      </p:sp>
      <p:pic>
        <p:nvPicPr>
          <p:cNvPr id="12" name="Immagine 11" descr="Immagine che contiene Elementi grafici, logo, grafica, Carattere&#10;&#10;Descrizione generata automaticamente">
            <a:extLst>
              <a:ext uri="{FF2B5EF4-FFF2-40B4-BE49-F238E27FC236}">
                <a16:creationId xmlns:a16="http://schemas.microsoft.com/office/drawing/2014/main" id="{9B4BF723-533E-610F-4943-70F66F093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416" y="858515"/>
            <a:ext cx="1434943" cy="415909"/>
          </a:xfrm>
          <a:prstGeom prst="rect">
            <a:avLst/>
          </a:prstGeom>
        </p:spPr>
      </p:pic>
      <p:pic>
        <p:nvPicPr>
          <p:cNvPr id="14" name="Immagine 13" descr="Immagine che contiene testo, schermata, software, Pagina Web">
            <a:extLst>
              <a:ext uri="{FF2B5EF4-FFF2-40B4-BE49-F238E27FC236}">
                <a16:creationId xmlns:a16="http://schemas.microsoft.com/office/drawing/2014/main" id="{DD03B4CE-86AD-CB5E-C26E-D4BACDB5A783}"/>
              </a:ext>
            </a:extLst>
          </p:cNvPr>
          <p:cNvPicPr>
            <a:picLocks noChangeAspect="1"/>
          </p:cNvPicPr>
          <p:nvPr/>
        </p:nvPicPr>
        <p:blipFill rotWithShape="1">
          <a:blip r:embed="rId5">
            <a:extLst>
              <a:ext uri="{28A0092B-C50C-407E-A947-70E740481C1C}">
                <a14:useLocalDpi xmlns:a14="http://schemas.microsoft.com/office/drawing/2010/main" val="0"/>
              </a:ext>
            </a:extLst>
          </a:blip>
          <a:srcRect t="6360"/>
          <a:stretch/>
        </p:blipFill>
        <p:spPr>
          <a:xfrm>
            <a:off x="964058" y="2542207"/>
            <a:ext cx="10626328" cy="2988770"/>
          </a:xfrm>
          <a:prstGeom prst="rect">
            <a:avLst/>
          </a:prstGeom>
          <a:effectLst>
            <a:softEdge rad="25400"/>
          </a:effectLst>
        </p:spPr>
      </p:pic>
    </p:spTree>
    <p:extLst>
      <p:ext uri="{BB962C8B-B14F-4D97-AF65-F5344CB8AC3E}">
        <p14:creationId xmlns:p14="http://schemas.microsoft.com/office/powerpoint/2010/main" val="381002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D1CD48D-B10D-1202-373E-B694A341994E}"/>
              </a:ext>
            </a:extLst>
          </p:cNvPr>
          <p:cNvSpPr>
            <a:spLocks noGrp="1"/>
          </p:cNvSpPr>
          <p:nvPr>
            <p:ph type="sldNum" sz="quarter" idx="12"/>
          </p:nvPr>
        </p:nvSpPr>
        <p:spPr/>
        <p:txBody>
          <a:bodyPr/>
          <a:lstStyle/>
          <a:p>
            <a:fld id="{2C33E039-A0EA-488B-B012-BC6CE1C269C6}" type="slidenum">
              <a:rPr lang="it-IT" smtClean="0"/>
              <a:t>21</a:t>
            </a:fld>
            <a:endParaRPr lang="it-IT" dirty="0"/>
          </a:p>
        </p:txBody>
      </p:sp>
      <p:pic>
        <p:nvPicPr>
          <p:cNvPr id="4" name="Immagine 3" descr="Immagine che contiene Elementi grafici, Carattere, grafica, logo&#10;&#10;Descrizione generata automaticamente">
            <a:extLst>
              <a:ext uri="{FF2B5EF4-FFF2-40B4-BE49-F238E27FC236}">
                <a16:creationId xmlns:a16="http://schemas.microsoft.com/office/drawing/2014/main" id="{E34BC5DB-A4F5-5255-78A5-42AE7C445930}"/>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23883" y="5818019"/>
            <a:ext cx="1426186" cy="720893"/>
          </a:xfrm>
          <a:prstGeom prst="rect">
            <a:avLst/>
          </a:prstGeom>
        </p:spPr>
      </p:pic>
      <p:sp>
        <p:nvSpPr>
          <p:cNvPr id="6" name="CasellaDiTesto 5">
            <a:extLst>
              <a:ext uri="{FF2B5EF4-FFF2-40B4-BE49-F238E27FC236}">
                <a16:creationId xmlns:a16="http://schemas.microsoft.com/office/drawing/2014/main" id="{1A545F58-B899-8A7D-80DB-4C46CC0EEABD}"/>
              </a:ext>
            </a:extLst>
          </p:cNvPr>
          <p:cNvSpPr txBox="1"/>
          <p:nvPr/>
        </p:nvSpPr>
        <p:spPr>
          <a:xfrm>
            <a:off x="2416800" y="143245"/>
            <a:ext cx="7358400" cy="461665"/>
          </a:xfrm>
          <a:prstGeom prst="rect">
            <a:avLst/>
          </a:prstGeom>
          <a:noFill/>
        </p:spPr>
        <p:txBody>
          <a:bodyPr wrap="square" rtlCol="0">
            <a:spAutoFit/>
          </a:bodyPr>
          <a:lstStyle/>
          <a:p>
            <a:pPr algn="ctr"/>
            <a:r>
              <a:rPr lang="it-IT" sz="2400" dirty="0">
                <a:solidFill>
                  <a:schemeClr val="bg1"/>
                </a:solidFill>
              </a:rPr>
              <a:t>5. E se succede qualche </a:t>
            </a:r>
            <a:r>
              <a:rPr lang="it-IT" sz="2400" dirty="0">
                <a:solidFill>
                  <a:schemeClr val="accent1">
                    <a:lumMod val="40000"/>
                    <a:lumOff val="60000"/>
                  </a:schemeClr>
                </a:solidFill>
              </a:rPr>
              <a:t>imprevisto</a:t>
            </a:r>
            <a:r>
              <a:rPr lang="it-IT" sz="2400" dirty="0">
                <a:solidFill>
                  <a:schemeClr val="bg1"/>
                </a:solidFill>
              </a:rPr>
              <a:t>?</a:t>
            </a:r>
            <a:endParaRPr lang="it-IT" sz="2400" dirty="0">
              <a:solidFill>
                <a:srgbClr val="FF0000"/>
              </a:solidFill>
            </a:endParaRPr>
          </a:p>
        </p:txBody>
      </p:sp>
      <p:sp>
        <p:nvSpPr>
          <p:cNvPr id="14" name="CasellaDiTesto 13">
            <a:extLst>
              <a:ext uri="{FF2B5EF4-FFF2-40B4-BE49-F238E27FC236}">
                <a16:creationId xmlns:a16="http://schemas.microsoft.com/office/drawing/2014/main" id="{CC196AD2-D694-DEEF-18C4-53B7E874C558}"/>
              </a:ext>
            </a:extLst>
          </p:cNvPr>
          <p:cNvSpPr txBox="1"/>
          <p:nvPr/>
        </p:nvSpPr>
        <p:spPr>
          <a:xfrm>
            <a:off x="331836" y="1115659"/>
            <a:ext cx="8373549" cy="646331"/>
          </a:xfrm>
          <a:prstGeom prst="rect">
            <a:avLst/>
          </a:prstGeom>
          <a:noFill/>
        </p:spPr>
        <p:txBody>
          <a:bodyPr wrap="square" rtlCol="0">
            <a:spAutoFit/>
          </a:bodyPr>
          <a:lstStyle/>
          <a:p>
            <a:r>
              <a:rPr lang="it-IT" dirty="0">
                <a:solidFill>
                  <a:schemeClr val="bg1"/>
                </a:solidFill>
              </a:rPr>
              <a:t>Ogni giorno supportiamo attivamente tutte le sezioni o laboratori su tutte le problematiche che possono affrontare durante l’utilizzo dei nostri software:</a:t>
            </a:r>
          </a:p>
        </p:txBody>
      </p:sp>
      <p:pic>
        <p:nvPicPr>
          <p:cNvPr id="2" name="Immagine 1" descr="Immagine che contiene Carattere, Elementi grafici, grafica, schermata&#10;&#10;Descrizione generata automaticamente">
            <a:extLst>
              <a:ext uri="{FF2B5EF4-FFF2-40B4-BE49-F238E27FC236}">
                <a16:creationId xmlns:a16="http://schemas.microsoft.com/office/drawing/2014/main" id="{B77D188D-09A4-270C-5AC9-39C786884FAB}"/>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077900" y="247564"/>
            <a:ext cx="1827864" cy="249903"/>
          </a:xfrm>
          <a:prstGeom prst="rect">
            <a:avLst/>
          </a:prstGeom>
        </p:spPr>
      </p:pic>
      <p:pic>
        <p:nvPicPr>
          <p:cNvPr id="7" name="Immagine 6" descr="Immagine che contiene persona, calzature, vestiti, uomo">
            <a:extLst>
              <a:ext uri="{FF2B5EF4-FFF2-40B4-BE49-F238E27FC236}">
                <a16:creationId xmlns:a16="http://schemas.microsoft.com/office/drawing/2014/main" id="{7C69FF8B-4742-1E37-07EB-EDEDC999E43D}"/>
              </a:ext>
            </a:extLst>
          </p:cNvPr>
          <p:cNvPicPr>
            <a:picLocks noChangeAspect="1"/>
          </p:cNvPicPr>
          <p:nvPr/>
        </p:nvPicPr>
        <p:blipFill rotWithShape="1">
          <a:blip r:embed="rId5">
            <a:extLst>
              <a:ext uri="{28A0092B-C50C-407E-A947-70E740481C1C}">
                <a14:useLocalDpi xmlns:a14="http://schemas.microsoft.com/office/drawing/2010/main" val="0"/>
              </a:ext>
            </a:extLst>
          </a:blip>
          <a:srcRect t="-1" b="20878"/>
          <a:stretch/>
        </p:blipFill>
        <p:spPr>
          <a:xfrm>
            <a:off x="9070637" y="1212114"/>
            <a:ext cx="2789527" cy="1662551"/>
          </a:xfrm>
          <a:prstGeom prst="rect">
            <a:avLst/>
          </a:prstGeom>
        </p:spPr>
      </p:pic>
      <p:sp>
        <p:nvSpPr>
          <p:cNvPr id="8" name="CasellaDiTesto 7">
            <a:extLst>
              <a:ext uri="{FF2B5EF4-FFF2-40B4-BE49-F238E27FC236}">
                <a16:creationId xmlns:a16="http://schemas.microsoft.com/office/drawing/2014/main" id="{77803230-0C63-C650-D4FB-1DF7B1AEE162}"/>
              </a:ext>
            </a:extLst>
          </p:cNvPr>
          <p:cNvSpPr txBox="1"/>
          <p:nvPr/>
        </p:nvSpPr>
        <p:spPr>
          <a:xfrm>
            <a:off x="2154665" y="1882116"/>
            <a:ext cx="6733346" cy="1015663"/>
          </a:xfrm>
          <a:prstGeom prst="rect">
            <a:avLst/>
          </a:prstGeom>
          <a:noFill/>
        </p:spPr>
        <p:txBody>
          <a:bodyPr wrap="square" rtlCol="0">
            <a:spAutoFit/>
          </a:bodyPr>
          <a:lstStyle/>
          <a:p>
            <a:pPr algn="r"/>
            <a:r>
              <a:rPr lang="it-IT" dirty="0">
                <a:solidFill>
                  <a:schemeClr val="bg1"/>
                </a:solidFill>
              </a:rPr>
              <a:t>Grazie al sistema di </a:t>
            </a:r>
            <a:r>
              <a:rPr lang="it-IT" sz="2400" dirty="0">
                <a:solidFill>
                  <a:schemeClr val="accent1">
                    <a:lumMod val="40000"/>
                    <a:lumOff val="60000"/>
                  </a:schemeClr>
                </a:solidFill>
              </a:rPr>
              <a:t>ticketing</a:t>
            </a:r>
            <a:r>
              <a:rPr lang="it-IT" dirty="0">
                <a:solidFill>
                  <a:schemeClr val="bg1"/>
                </a:solidFill>
              </a:rPr>
              <a:t> abbiamo avuto la possibilità di suddividere le categorie di richiesta in modo che gli utenti possano dettagliare al meglio la loro problematica.</a:t>
            </a:r>
          </a:p>
        </p:txBody>
      </p:sp>
      <p:sp>
        <p:nvSpPr>
          <p:cNvPr id="12" name="CasellaDiTesto 11">
            <a:extLst>
              <a:ext uri="{FF2B5EF4-FFF2-40B4-BE49-F238E27FC236}">
                <a16:creationId xmlns:a16="http://schemas.microsoft.com/office/drawing/2014/main" id="{1A4F0A06-416B-290B-158C-3D1D3AD0CBF6}"/>
              </a:ext>
            </a:extLst>
          </p:cNvPr>
          <p:cNvSpPr txBox="1"/>
          <p:nvPr/>
        </p:nvSpPr>
        <p:spPr>
          <a:xfrm>
            <a:off x="8451172" y="3244334"/>
            <a:ext cx="1238929" cy="369332"/>
          </a:xfrm>
          <a:prstGeom prst="rect">
            <a:avLst/>
          </a:prstGeom>
          <a:noFill/>
        </p:spPr>
        <p:txBody>
          <a:bodyPr wrap="none" rtlCol="0">
            <a:spAutoFit/>
          </a:bodyPr>
          <a:lstStyle/>
          <a:p>
            <a:r>
              <a:rPr lang="it-IT" dirty="0">
                <a:solidFill>
                  <a:srgbClr val="92D050"/>
                </a:solidFill>
              </a:rPr>
              <a:t>I dati 2024:</a:t>
            </a:r>
          </a:p>
        </p:txBody>
      </p:sp>
      <p:pic>
        <p:nvPicPr>
          <p:cNvPr id="24" name="Immagine 23" descr="Immagine che contiene testo, elettronica, schermata, cerchio">
            <a:extLst>
              <a:ext uri="{FF2B5EF4-FFF2-40B4-BE49-F238E27FC236}">
                <a16:creationId xmlns:a16="http://schemas.microsoft.com/office/drawing/2014/main" id="{64067537-8840-F34E-B427-19E8C6F3D0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4643" y="3675452"/>
            <a:ext cx="5375521" cy="2680898"/>
          </a:xfrm>
          <a:prstGeom prst="rect">
            <a:avLst/>
          </a:prstGeom>
          <a:effectLst>
            <a:softEdge rad="25400"/>
          </a:effectLst>
        </p:spPr>
      </p:pic>
      <p:pic>
        <p:nvPicPr>
          <p:cNvPr id="26" name="Immagine 25" descr="Immagine che contiene testo, schermata, software, numero&#10;&#10;Descrizione generata automaticamente">
            <a:extLst>
              <a:ext uri="{FF2B5EF4-FFF2-40B4-BE49-F238E27FC236}">
                <a16:creationId xmlns:a16="http://schemas.microsoft.com/office/drawing/2014/main" id="{F23C164A-4671-47A2-FA3D-71C1C8E4CF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9099" y="3112337"/>
            <a:ext cx="3517301" cy="3517301"/>
          </a:xfrm>
          <a:prstGeom prst="rect">
            <a:avLst/>
          </a:prstGeom>
          <a:effectLst>
            <a:softEdge rad="25400"/>
          </a:effectLst>
        </p:spPr>
      </p:pic>
      <p:sp>
        <p:nvSpPr>
          <p:cNvPr id="27" name="CasellaDiTesto 26">
            <a:extLst>
              <a:ext uri="{FF2B5EF4-FFF2-40B4-BE49-F238E27FC236}">
                <a16:creationId xmlns:a16="http://schemas.microsoft.com/office/drawing/2014/main" id="{4A4837B5-5A0A-BB4B-5AB9-D67FA7B70B9D}"/>
              </a:ext>
            </a:extLst>
          </p:cNvPr>
          <p:cNvSpPr txBox="1"/>
          <p:nvPr/>
        </p:nvSpPr>
        <p:spPr>
          <a:xfrm>
            <a:off x="117468" y="2635726"/>
            <a:ext cx="2211631" cy="369332"/>
          </a:xfrm>
          <a:prstGeom prst="rect">
            <a:avLst/>
          </a:prstGeom>
          <a:noFill/>
        </p:spPr>
        <p:txBody>
          <a:bodyPr wrap="none" rtlCol="0">
            <a:spAutoFit/>
          </a:bodyPr>
          <a:lstStyle/>
          <a:p>
            <a:r>
              <a:rPr lang="it-IT" dirty="0">
                <a:solidFill>
                  <a:schemeClr val="tx2">
                    <a:lumMod val="60000"/>
                    <a:lumOff val="40000"/>
                  </a:schemeClr>
                </a:solidFill>
              </a:rPr>
              <a:t>Creazione di un ticket</a:t>
            </a:r>
          </a:p>
        </p:txBody>
      </p:sp>
      <p:cxnSp>
        <p:nvCxnSpPr>
          <p:cNvPr id="31" name="Connettore curvo 30">
            <a:extLst>
              <a:ext uri="{FF2B5EF4-FFF2-40B4-BE49-F238E27FC236}">
                <a16:creationId xmlns:a16="http://schemas.microsoft.com/office/drawing/2014/main" id="{CF839AC7-B395-B94E-B919-9229836DC75D}"/>
              </a:ext>
            </a:extLst>
          </p:cNvPr>
          <p:cNvCxnSpPr>
            <a:cxnSpLocks/>
          </p:cNvCxnSpPr>
          <p:nvPr/>
        </p:nvCxnSpPr>
        <p:spPr>
          <a:xfrm>
            <a:off x="921895" y="3158381"/>
            <a:ext cx="1117689" cy="1034142"/>
          </a:xfrm>
          <a:prstGeom prst="curvedConnector3">
            <a:avLst>
              <a:gd name="adj1" fmla="val 50000"/>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24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2"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egnaposto piè di pagina 1">
            <a:extLst>
              <a:ext uri="{FF2B5EF4-FFF2-40B4-BE49-F238E27FC236}">
                <a16:creationId xmlns:a16="http://schemas.microsoft.com/office/drawing/2014/main" id="{5E808666-4335-45D8-9F1B-11322D05C614}"/>
              </a:ext>
            </a:extLst>
          </p:cNvPr>
          <p:cNvSpPr>
            <a:spLocks noGrp="1"/>
          </p:cNvSpPr>
          <p:nvPr>
            <p:ph type="ftr" sz="quarter" idx="11"/>
          </p:nvPr>
        </p:nvSpPr>
        <p:spPr>
          <a:xfrm>
            <a:off x="4148499" y="4713494"/>
            <a:ext cx="3927953" cy="456513"/>
          </a:xfrm>
        </p:spPr>
        <p:txBody>
          <a:bodyPr vert="horz" lIns="91440" tIns="45720" rIns="91440" bIns="45720" rtlCol="0" anchor="ctr">
            <a:noAutofit/>
          </a:bodyPr>
          <a:lstStyle/>
          <a:p>
            <a:pPr algn="l">
              <a:lnSpc>
                <a:spcPct val="90000"/>
              </a:lnSpc>
              <a:spcAft>
                <a:spcPts val="600"/>
              </a:spcAft>
            </a:pPr>
            <a:r>
              <a:rPr lang="en-US" sz="1500" b="1" kern="1200" dirty="0">
                <a:solidFill>
                  <a:schemeClr val="accent1">
                    <a:lumMod val="50000"/>
                  </a:schemeClr>
                </a:solidFill>
                <a:latin typeface="+mn-lt"/>
                <a:ea typeface="+mn-ea"/>
                <a:cs typeface="+mn-cs"/>
              </a:rPr>
              <a:t>Alessio Bertolo – </a:t>
            </a:r>
            <a:r>
              <a:rPr lang="en-US" sz="1500" b="1" kern="1200" dirty="0" err="1">
                <a:solidFill>
                  <a:schemeClr val="accent1">
                    <a:lumMod val="50000"/>
                  </a:schemeClr>
                </a:solidFill>
                <a:latin typeface="+mn-lt"/>
                <a:ea typeface="+mn-ea"/>
                <a:cs typeface="+mn-cs"/>
              </a:rPr>
              <a:t>Ufficio</a:t>
            </a:r>
            <a:r>
              <a:rPr lang="en-US" sz="1500" b="1" kern="1200" dirty="0">
                <a:solidFill>
                  <a:schemeClr val="accent1">
                    <a:lumMod val="50000"/>
                  </a:schemeClr>
                </a:solidFill>
                <a:latin typeface="+mn-lt"/>
                <a:ea typeface="+mn-ea"/>
                <a:cs typeface="+mn-cs"/>
              </a:rPr>
              <a:t> </a:t>
            </a:r>
            <a:r>
              <a:rPr lang="en-US" sz="1500" b="1" kern="1200" dirty="0" err="1">
                <a:solidFill>
                  <a:schemeClr val="accent1">
                    <a:lumMod val="50000"/>
                  </a:schemeClr>
                </a:solidFill>
                <a:latin typeface="+mn-lt"/>
                <a:ea typeface="+mn-ea"/>
                <a:cs typeface="+mn-cs"/>
              </a:rPr>
              <a:t>Transizione</a:t>
            </a:r>
            <a:r>
              <a:rPr lang="en-US" sz="1500" b="1" kern="1200" dirty="0">
                <a:solidFill>
                  <a:schemeClr val="accent1">
                    <a:lumMod val="50000"/>
                  </a:schemeClr>
                </a:solidFill>
                <a:latin typeface="+mn-lt"/>
                <a:ea typeface="+mn-ea"/>
                <a:cs typeface="+mn-cs"/>
              </a:rPr>
              <a:t> </a:t>
            </a:r>
            <a:r>
              <a:rPr lang="en-US" sz="1500" b="1" kern="1200" dirty="0" err="1">
                <a:solidFill>
                  <a:schemeClr val="accent1">
                    <a:lumMod val="50000"/>
                  </a:schemeClr>
                </a:solidFill>
                <a:latin typeface="+mn-lt"/>
                <a:ea typeface="+mn-ea"/>
                <a:cs typeface="+mn-cs"/>
              </a:rPr>
              <a:t>Digitale</a:t>
            </a:r>
            <a:endParaRPr lang="en-US" sz="1500" b="1" kern="1200" dirty="0">
              <a:solidFill>
                <a:schemeClr val="accent1">
                  <a:lumMod val="50000"/>
                </a:schemeClr>
              </a:solidFill>
              <a:latin typeface="+mn-lt"/>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3" name="Titolo 2">
            <a:extLst>
              <a:ext uri="{FF2B5EF4-FFF2-40B4-BE49-F238E27FC236}">
                <a16:creationId xmlns:a16="http://schemas.microsoft.com/office/drawing/2014/main" id="{ADF84794-C8C5-4F45-847C-3905144BF2FD}"/>
              </a:ext>
            </a:extLst>
          </p:cNvPr>
          <p:cNvSpPr>
            <a:spLocks noGrp="1"/>
          </p:cNvSpPr>
          <p:nvPr>
            <p:ph type="title"/>
          </p:nvPr>
        </p:nvSpPr>
        <p:spPr>
          <a:xfrm>
            <a:off x="3119434" y="2627595"/>
            <a:ext cx="5782716" cy="2150719"/>
          </a:xfrm>
          <a:noFill/>
        </p:spPr>
        <p:txBody>
          <a:bodyPr vert="horz" lIns="91440" tIns="45720" rIns="91440" bIns="45720" rtlCol="0" anchor="ctr">
            <a:normAutofit/>
          </a:bodyPr>
          <a:lstStyle/>
          <a:p>
            <a:pPr algn="ctr"/>
            <a:r>
              <a:rPr lang="en-US" sz="3600" b="1" kern="1200" dirty="0">
                <a:solidFill>
                  <a:schemeClr val="accent1">
                    <a:lumMod val="50000"/>
                  </a:schemeClr>
                </a:solidFill>
                <a:latin typeface="+mj-lt"/>
                <a:ea typeface="+mj-ea"/>
                <a:cs typeface="+mj-cs"/>
              </a:rPr>
              <a:t>GRAZIE PER L’ATTENZIONE</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3" name="Immagine 22" descr="Logo dell'Istituto Nazionale di Fisica Nucleare">
            <a:extLst>
              <a:ext uri="{FF2B5EF4-FFF2-40B4-BE49-F238E27FC236}">
                <a16:creationId xmlns:a16="http://schemas.microsoft.com/office/drawing/2014/main" id="{B1EB2DBC-5D95-42D8-A87E-9FD632352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140" y="1277920"/>
            <a:ext cx="3091303" cy="1715673"/>
          </a:xfrm>
          <a:prstGeom prst="rect">
            <a:avLst/>
          </a:prstGeom>
        </p:spPr>
      </p:pic>
      <p:sp>
        <p:nvSpPr>
          <p:cNvPr id="5" name="Segnaposto numero diapositiva 4">
            <a:extLst>
              <a:ext uri="{FF2B5EF4-FFF2-40B4-BE49-F238E27FC236}">
                <a16:creationId xmlns:a16="http://schemas.microsoft.com/office/drawing/2014/main" id="{DE750A96-746D-4284-935C-DBCCEE74129D}"/>
              </a:ext>
            </a:extLst>
          </p:cNvPr>
          <p:cNvSpPr>
            <a:spLocks noGrp="1"/>
          </p:cNvSpPr>
          <p:nvPr>
            <p:ph type="sldNum" sz="quarter" idx="12"/>
          </p:nvPr>
        </p:nvSpPr>
        <p:spPr/>
        <p:txBody>
          <a:bodyPr/>
          <a:lstStyle/>
          <a:p>
            <a:fld id="{A6D6D798-1883-974D-96D0-4E82B243DEDE}" type="slidenum">
              <a:rPr lang="it-IT" smtClean="0"/>
              <a:t>22</a:t>
            </a:fld>
            <a:endParaRPr lang="it-IT" dirty="0"/>
          </a:p>
        </p:txBody>
      </p:sp>
    </p:spTree>
    <p:extLst>
      <p:ext uri="{BB962C8B-B14F-4D97-AF65-F5344CB8AC3E}">
        <p14:creationId xmlns:p14="http://schemas.microsoft.com/office/powerpoint/2010/main" val="277824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41">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magine 6">
            <a:extLst>
              <a:ext uri="{FF2B5EF4-FFF2-40B4-BE49-F238E27FC236}">
                <a16:creationId xmlns:a16="http://schemas.microsoft.com/office/drawing/2014/main" id="{0F3D09EF-96B4-4E04-A78F-4C42D6C5DB6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6350" y="-2857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55"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56" name="Group 45">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47" name="Freeform: Shape 46">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47">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olo 1">
            <a:extLst>
              <a:ext uri="{FF2B5EF4-FFF2-40B4-BE49-F238E27FC236}">
                <a16:creationId xmlns:a16="http://schemas.microsoft.com/office/drawing/2014/main" id="{F461226F-9C35-4B89-9EDA-D72237984131}"/>
              </a:ext>
            </a:extLst>
          </p:cNvPr>
          <p:cNvSpPr>
            <a:spLocks noGrp="1"/>
          </p:cNvSpPr>
          <p:nvPr>
            <p:ph type="ctrTitle"/>
          </p:nvPr>
        </p:nvSpPr>
        <p:spPr>
          <a:xfrm>
            <a:off x="609599" y="1408309"/>
            <a:ext cx="11255830" cy="2308324"/>
          </a:xfrm>
        </p:spPr>
        <p:txBody>
          <a:bodyPr>
            <a:normAutofit/>
          </a:bodyPr>
          <a:lstStyle/>
          <a:p>
            <a:pPr algn="l"/>
            <a:r>
              <a:rPr lang="it-IT" sz="4800" b="1" dirty="0">
                <a:solidFill>
                  <a:srgbClr val="FFFFFF"/>
                </a:solidFill>
              </a:rPr>
              <a:t>Accessibilità e strumenti per la digitalizzazione</a:t>
            </a:r>
            <a:br>
              <a:rPr lang="it-IT" sz="4800" b="1" dirty="0">
                <a:solidFill>
                  <a:srgbClr val="FFFFFF"/>
                </a:solidFill>
              </a:rPr>
            </a:br>
            <a:r>
              <a:rPr lang="it-IT" sz="1500" b="1" dirty="0">
                <a:solidFill>
                  <a:srgbClr val="FFFFFF"/>
                </a:solidFill>
              </a:rPr>
              <a:t> </a:t>
            </a:r>
            <a:br>
              <a:rPr lang="it-IT" sz="6700" b="1" dirty="0">
                <a:solidFill>
                  <a:srgbClr val="FFFFFF"/>
                </a:solidFill>
              </a:rPr>
            </a:br>
            <a:r>
              <a:rPr lang="it-IT" sz="3200" b="1" i="1" dirty="0">
                <a:solidFill>
                  <a:srgbClr val="FFFFFF"/>
                </a:solidFill>
              </a:rPr>
              <a:t>Plenaria DSI – Tirrenia (PI), 4-6 Giugno 2024</a:t>
            </a:r>
          </a:p>
        </p:txBody>
      </p:sp>
      <p:sp>
        <p:nvSpPr>
          <p:cNvPr id="3" name="Sottotitolo 2">
            <a:extLst>
              <a:ext uri="{FF2B5EF4-FFF2-40B4-BE49-F238E27FC236}">
                <a16:creationId xmlns:a16="http://schemas.microsoft.com/office/drawing/2014/main" id="{DB260D17-1B85-4D15-B5DD-D9797268B130}"/>
              </a:ext>
            </a:extLst>
          </p:cNvPr>
          <p:cNvSpPr>
            <a:spLocks noGrp="1"/>
          </p:cNvSpPr>
          <p:nvPr>
            <p:ph type="subTitle" idx="1"/>
          </p:nvPr>
        </p:nvSpPr>
        <p:spPr>
          <a:xfrm>
            <a:off x="609599" y="4137255"/>
            <a:ext cx="7439183" cy="1012778"/>
          </a:xfrm>
        </p:spPr>
        <p:txBody>
          <a:bodyPr>
            <a:noAutofit/>
          </a:bodyPr>
          <a:lstStyle/>
          <a:p>
            <a:pPr algn="l"/>
            <a:r>
              <a:rPr lang="it-IT" sz="2800" i="1" dirty="0">
                <a:solidFill>
                  <a:srgbClr val="FFFFFF"/>
                </a:solidFill>
              </a:rPr>
              <a:t>Ufficio Transizione Digitale e Protocollo</a:t>
            </a:r>
          </a:p>
          <a:p>
            <a:pPr algn="l"/>
            <a:r>
              <a:rPr lang="it-IT" sz="2800" dirty="0">
                <a:solidFill>
                  <a:srgbClr val="FFFFFF"/>
                </a:solidFill>
              </a:rPr>
              <a:t>Gianluca Perillo</a:t>
            </a:r>
          </a:p>
        </p:txBody>
      </p:sp>
      <p:sp>
        <p:nvSpPr>
          <p:cNvPr id="5" name="Segnaposto piè di pagina 4">
            <a:extLst>
              <a:ext uri="{FF2B5EF4-FFF2-40B4-BE49-F238E27FC236}">
                <a16:creationId xmlns:a16="http://schemas.microsoft.com/office/drawing/2014/main" id="{95C98EBF-6184-4B6D-A490-A6946A1AFC1B}"/>
              </a:ext>
            </a:extLst>
          </p:cNvPr>
          <p:cNvSpPr>
            <a:spLocks noGrp="1"/>
          </p:cNvSpPr>
          <p:nvPr>
            <p:ph type="ftr" sz="quarter" idx="11"/>
          </p:nvPr>
        </p:nvSpPr>
        <p:spPr/>
        <p:txBody>
          <a:bodyPr/>
          <a:lstStyle/>
          <a:p>
            <a:r>
              <a:rPr lang="it-IT" dirty="0"/>
              <a:t>Gianluca Perillo - Direzione Sistemi Informativi</a:t>
            </a:r>
          </a:p>
        </p:txBody>
      </p:sp>
    </p:spTree>
    <p:extLst>
      <p:ext uri="{BB962C8B-B14F-4D97-AF65-F5344CB8AC3E}">
        <p14:creationId xmlns:p14="http://schemas.microsoft.com/office/powerpoint/2010/main" val="3518881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DFD00B3-7645-4E84-87CD-C162A1EEB7AC}"/>
              </a:ext>
            </a:extLst>
          </p:cNvPr>
          <p:cNvSpPr>
            <a:spLocks noGrp="1"/>
          </p:cNvSpPr>
          <p:nvPr>
            <p:ph type="ftr" sz="quarter" idx="11"/>
          </p:nvPr>
        </p:nvSpPr>
        <p:spPr/>
        <p:txBody>
          <a:bodyPr/>
          <a:lstStyle/>
          <a:p>
            <a:r>
              <a:rPr lang="it-IT" dirty="0"/>
              <a:t>Gianluca Perillo - Direzione Sistemi Informativi</a:t>
            </a:r>
          </a:p>
        </p:txBody>
      </p:sp>
      <p:sp>
        <p:nvSpPr>
          <p:cNvPr id="6" name="Segnaposto numero diapositiva 5">
            <a:extLst>
              <a:ext uri="{FF2B5EF4-FFF2-40B4-BE49-F238E27FC236}">
                <a16:creationId xmlns:a16="http://schemas.microsoft.com/office/drawing/2014/main" id="{0E17C98A-1F29-4471-913B-9F9831F0AF7E}"/>
              </a:ext>
            </a:extLst>
          </p:cNvPr>
          <p:cNvSpPr>
            <a:spLocks noGrp="1"/>
          </p:cNvSpPr>
          <p:nvPr>
            <p:ph type="sldNum" sz="quarter" idx="12"/>
          </p:nvPr>
        </p:nvSpPr>
        <p:spPr/>
        <p:txBody>
          <a:bodyPr/>
          <a:lstStyle/>
          <a:p>
            <a:fld id="{A6D6D798-1883-974D-96D0-4E82B243DEDE}" type="slidenum">
              <a:rPr lang="it-IT" smtClean="0"/>
              <a:t>24</a:t>
            </a:fld>
            <a:endParaRPr lang="it-IT" dirty="0"/>
          </a:p>
        </p:txBody>
      </p:sp>
      <p:sp>
        <p:nvSpPr>
          <p:cNvPr id="10" name="Ovale 9">
            <a:extLst>
              <a:ext uri="{FF2B5EF4-FFF2-40B4-BE49-F238E27FC236}">
                <a16:creationId xmlns:a16="http://schemas.microsoft.com/office/drawing/2014/main" id="{7031DF2F-4221-DAC9-4638-2221B5423A93}"/>
              </a:ext>
            </a:extLst>
          </p:cNvPr>
          <p:cNvSpPr/>
          <p:nvPr/>
        </p:nvSpPr>
        <p:spPr>
          <a:xfrm>
            <a:off x="550765" y="1567183"/>
            <a:ext cx="3725917" cy="265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t>Assistenza e Progettazione</a:t>
            </a:r>
          </a:p>
          <a:p>
            <a:pPr algn="ctr"/>
            <a:r>
              <a:rPr lang="it-IT" sz="2500" dirty="0"/>
              <a:t>Area Tools</a:t>
            </a:r>
          </a:p>
        </p:txBody>
      </p:sp>
      <p:sp>
        <p:nvSpPr>
          <p:cNvPr id="11" name="Ovale 10">
            <a:extLst>
              <a:ext uri="{FF2B5EF4-FFF2-40B4-BE49-F238E27FC236}">
                <a16:creationId xmlns:a16="http://schemas.microsoft.com/office/drawing/2014/main" id="{C186122C-598A-0BD4-F998-EA1BC7F9234C}"/>
              </a:ext>
            </a:extLst>
          </p:cNvPr>
          <p:cNvSpPr/>
          <p:nvPr/>
        </p:nvSpPr>
        <p:spPr>
          <a:xfrm>
            <a:off x="4360549" y="3352844"/>
            <a:ext cx="3725918" cy="25931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t>Formazione</a:t>
            </a:r>
          </a:p>
          <a:p>
            <a:pPr algn="ctr"/>
            <a:r>
              <a:rPr lang="it-IT" sz="2500" dirty="0"/>
              <a:t>Area Accessibilità</a:t>
            </a:r>
          </a:p>
        </p:txBody>
      </p:sp>
      <p:sp>
        <p:nvSpPr>
          <p:cNvPr id="12" name="Ovale 11">
            <a:extLst>
              <a:ext uri="{FF2B5EF4-FFF2-40B4-BE49-F238E27FC236}">
                <a16:creationId xmlns:a16="http://schemas.microsoft.com/office/drawing/2014/main" id="{5935A66C-188B-6E54-FA24-3B0BF0AA1EEC}"/>
              </a:ext>
            </a:extLst>
          </p:cNvPr>
          <p:cNvSpPr/>
          <p:nvPr/>
        </p:nvSpPr>
        <p:spPr>
          <a:xfrm>
            <a:off x="8170334" y="1567183"/>
            <a:ext cx="3623732" cy="2657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500" dirty="0"/>
              <a:t>Progettazione </a:t>
            </a:r>
          </a:p>
          <a:p>
            <a:pPr algn="ctr"/>
            <a:r>
              <a:rPr lang="it-IT" sz="2500" dirty="0"/>
              <a:t>Area Accessibilità</a:t>
            </a:r>
          </a:p>
        </p:txBody>
      </p:sp>
      <p:cxnSp>
        <p:nvCxnSpPr>
          <p:cNvPr id="15" name="Connettore 2 14">
            <a:extLst>
              <a:ext uri="{FF2B5EF4-FFF2-40B4-BE49-F238E27FC236}">
                <a16:creationId xmlns:a16="http://schemas.microsoft.com/office/drawing/2014/main" id="{90586034-98F3-15E0-7487-D53E1A22907B}"/>
              </a:ext>
              <a:ext uri="{C183D7F6-B498-43B3-948B-1728B52AA6E4}">
                <adec:decorative xmlns:adec="http://schemas.microsoft.com/office/drawing/2017/decorative" val="1"/>
              </a:ext>
            </a:extLst>
          </p:cNvPr>
          <p:cNvCxnSpPr>
            <a:cxnSpLocks/>
          </p:cNvCxnSpPr>
          <p:nvPr/>
        </p:nvCxnSpPr>
        <p:spPr>
          <a:xfrm flipH="1">
            <a:off x="4770533" y="2347866"/>
            <a:ext cx="492240" cy="3194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DBFAF56F-0B96-CC6D-7B46-32B7A17049F6}"/>
              </a:ext>
              <a:ext uri="{C183D7F6-B498-43B3-948B-1728B52AA6E4}">
                <adec:decorative xmlns:adec="http://schemas.microsoft.com/office/drawing/2017/decorative" val="1"/>
              </a:ext>
            </a:extLst>
          </p:cNvPr>
          <p:cNvCxnSpPr>
            <a:cxnSpLocks/>
          </p:cNvCxnSpPr>
          <p:nvPr/>
        </p:nvCxnSpPr>
        <p:spPr>
          <a:xfrm>
            <a:off x="6243144" y="2641983"/>
            <a:ext cx="0" cy="5083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DEC98044-C0EE-2642-4985-66E6BD47932A}"/>
              </a:ext>
              <a:ext uri="{C183D7F6-B498-43B3-948B-1728B52AA6E4}">
                <adec:decorative xmlns:adec="http://schemas.microsoft.com/office/drawing/2017/decorative" val="1"/>
              </a:ext>
            </a:extLst>
          </p:cNvPr>
          <p:cNvCxnSpPr>
            <a:cxnSpLocks/>
          </p:cNvCxnSpPr>
          <p:nvPr/>
        </p:nvCxnSpPr>
        <p:spPr>
          <a:xfrm>
            <a:off x="7096523" y="2354318"/>
            <a:ext cx="565076" cy="2876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itolo 22">
            <a:extLst>
              <a:ext uri="{FF2B5EF4-FFF2-40B4-BE49-F238E27FC236}">
                <a16:creationId xmlns:a16="http://schemas.microsoft.com/office/drawing/2014/main" id="{F321BF8A-7BD9-4A31-739F-27FAD26784A2}"/>
              </a:ext>
            </a:extLst>
          </p:cNvPr>
          <p:cNvSpPr>
            <a:spLocks noGrp="1"/>
          </p:cNvSpPr>
          <p:nvPr>
            <p:ph type="title" idx="4294967295"/>
          </p:nvPr>
        </p:nvSpPr>
        <p:spPr>
          <a:xfrm>
            <a:off x="5039862" y="328746"/>
            <a:ext cx="2406563" cy="2189420"/>
          </a:xfrm>
          <a:prstGeom prst="ellipse">
            <a:avLst/>
          </a:prstGeom>
          <a:solidFill>
            <a:schemeClr val="accent1">
              <a:lumMod val="20000"/>
              <a:lumOff val="80000"/>
            </a:schemeClr>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srgbClr val="FF0000"/>
                </a:solidFill>
                <a:effectLst/>
                <a:uLnTx/>
                <a:uFillTx/>
                <a:latin typeface="+mn-lt"/>
                <a:ea typeface="+mn-ea"/>
                <a:cs typeface="+mn-cs"/>
              </a:rPr>
              <a:t>Attività 2024</a:t>
            </a:r>
          </a:p>
        </p:txBody>
      </p:sp>
    </p:spTree>
    <p:extLst>
      <p:ext uri="{BB962C8B-B14F-4D97-AF65-F5344CB8AC3E}">
        <p14:creationId xmlns:p14="http://schemas.microsoft.com/office/powerpoint/2010/main" val="3964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DFD00B3-7645-4E84-87CD-C162A1EEB7AC}"/>
              </a:ext>
            </a:extLst>
          </p:cNvPr>
          <p:cNvSpPr>
            <a:spLocks noGrp="1"/>
          </p:cNvSpPr>
          <p:nvPr>
            <p:ph type="ftr" sz="quarter" idx="11"/>
          </p:nvPr>
        </p:nvSpPr>
        <p:spPr/>
        <p:txBody>
          <a:bodyPr/>
          <a:lstStyle/>
          <a:p>
            <a:r>
              <a:rPr lang="it-IT" dirty="0"/>
              <a:t>Gianluca Perillo - Direzione Sistemi Informativi</a:t>
            </a:r>
          </a:p>
        </p:txBody>
      </p:sp>
      <p:sp>
        <p:nvSpPr>
          <p:cNvPr id="3" name="Titolo 2">
            <a:extLst>
              <a:ext uri="{FF2B5EF4-FFF2-40B4-BE49-F238E27FC236}">
                <a16:creationId xmlns:a16="http://schemas.microsoft.com/office/drawing/2014/main" id="{C5A3729E-26C2-49A2-9D41-8457FD69C7E2}"/>
              </a:ext>
            </a:extLst>
          </p:cNvPr>
          <p:cNvSpPr>
            <a:spLocks noGrp="1"/>
          </p:cNvSpPr>
          <p:nvPr>
            <p:ph type="title"/>
          </p:nvPr>
        </p:nvSpPr>
        <p:spPr>
          <a:xfrm>
            <a:off x="1399418" y="304698"/>
            <a:ext cx="9268581" cy="701731"/>
          </a:xfrm>
        </p:spPr>
        <p:txBody>
          <a:bodyPr/>
          <a:lstStyle/>
          <a:p>
            <a:r>
              <a:rPr lang="it-IT" dirty="0"/>
              <a:t>Attività inizio 2024 (1/3)</a:t>
            </a:r>
          </a:p>
        </p:txBody>
      </p:sp>
      <p:sp>
        <p:nvSpPr>
          <p:cNvPr id="5" name="Segnaposto testo 4">
            <a:extLst>
              <a:ext uri="{FF2B5EF4-FFF2-40B4-BE49-F238E27FC236}">
                <a16:creationId xmlns:a16="http://schemas.microsoft.com/office/drawing/2014/main" id="{3BCB99A2-567C-42CC-A9F4-E73D3B0ADE54}"/>
              </a:ext>
            </a:extLst>
          </p:cNvPr>
          <p:cNvSpPr>
            <a:spLocks noGrp="1"/>
          </p:cNvSpPr>
          <p:nvPr>
            <p:ph type="body" idx="1"/>
          </p:nvPr>
        </p:nvSpPr>
        <p:spPr>
          <a:xfrm>
            <a:off x="3859924" y="1436071"/>
            <a:ext cx="7575553" cy="4490637"/>
          </a:xfrm>
        </p:spPr>
        <p:txBody>
          <a:bodyPr>
            <a:normAutofit fontScale="92500" lnSpcReduction="10000"/>
          </a:bodyPr>
          <a:lstStyle/>
          <a:p>
            <a:pPr marL="342900" indent="-342900" algn="just">
              <a:buFontTx/>
              <a:buChar char="-"/>
            </a:pPr>
            <a:r>
              <a:rPr lang="it-IT" sz="2500" i="1" dirty="0">
                <a:solidFill>
                  <a:schemeClr val="tx1"/>
                </a:solidFill>
              </a:rPr>
              <a:t>Supporto all’utenza: </a:t>
            </a:r>
            <a:r>
              <a:rPr lang="it-IT" sz="2500" dirty="0">
                <a:solidFill>
                  <a:schemeClr val="tx1"/>
                </a:solidFill>
              </a:rPr>
              <a:t>assistenza diretta da remoto o risoluzione ticket su Service Desk che riguardano in particolare l’utilizzo del documentale </a:t>
            </a:r>
            <a:r>
              <a:rPr lang="it-IT" sz="2500" dirty="0" err="1">
                <a:solidFill>
                  <a:schemeClr val="tx1"/>
                </a:solidFill>
              </a:rPr>
              <a:t>Alfresco</a:t>
            </a:r>
            <a:r>
              <a:rPr lang="it-IT" sz="2500" dirty="0">
                <a:solidFill>
                  <a:schemeClr val="tx1"/>
                </a:solidFill>
              </a:rPr>
              <a:t> e di altri applicativi e strumenti per la condivisione dei documenti come Pandora e O365.</a:t>
            </a:r>
          </a:p>
          <a:p>
            <a:pPr marL="342900" indent="-342900" algn="just">
              <a:buFontTx/>
              <a:buChar char="-"/>
            </a:pPr>
            <a:r>
              <a:rPr lang="it-IT" sz="2500" dirty="0">
                <a:solidFill>
                  <a:schemeClr val="tx1"/>
                </a:solidFill>
              </a:rPr>
              <a:t>Realizzazione di progetti su </a:t>
            </a:r>
            <a:r>
              <a:rPr lang="it-IT" sz="2500" dirty="0" err="1">
                <a:solidFill>
                  <a:schemeClr val="tx1"/>
                </a:solidFill>
              </a:rPr>
              <a:t>Alfresco</a:t>
            </a:r>
            <a:r>
              <a:rPr lang="it-IT" sz="2500" dirty="0">
                <a:solidFill>
                  <a:schemeClr val="tx1"/>
                </a:solidFill>
              </a:rPr>
              <a:t> per la condivisione di documenti e impostazioni di alberatura, anche su nuovi siti di progetto creati in collaborazione con i Servizi Nazionali.</a:t>
            </a:r>
          </a:p>
          <a:p>
            <a:pPr marL="342900" indent="-342900" algn="just">
              <a:buFontTx/>
              <a:buChar char="-"/>
            </a:pPr>
            <a:r>
              <a:rPr lang="it-IT" sz="2500" dirty="0">
                <a:solidFill>
                  <a:schemeClr val="tx1"/>
                </a:solidFill>
              </a:rPr>
              <a:t>Attività di assistenza ai colleghi di Roma3/Roma1 e risoluzione di piccoli problemi dopo la messa in produzione dello spazio creato su </a:t>
            </a:r>
            <a:r>
              <a:rPr lang="it-IT" sz="2500" dirty="0" err="1">
                <a:solidFill>
                  <a:schemeClr val="tx1"/>
                </a:solidFill>
              </a:rPr>
              <a:t>Alfresco</a:t>
            </a:r>
            <a:r>
              <a:rPr lang="it-IT" sz="2500" dirty="0">
                <a:solidFill>
                  <a:schemeClr val="tx1"/>
                </a:solidFill>
              </a:rPr>
              <a:t> per l’attività di sottomissione della richiesta di rimborso delle missioni e dei workflow automatici approvativi</a:t>
            </a:r>
          </a:p>
          <a:p>
            <a:pPr algn="just"/>
            <a:endParaRPr lang="it-IT" sz="2500" dirty="0">
              <a:solidFill>
                <a:schemeClr val="tx1"/>
              </a:solidFill>
            </a:endParaRPr>
          </a:p>
        </p:txBody>
      </p:sp>
      <p:sp>
        <p:nvSpPr>
          <p:cNvPr id="6" name="Segnaposto numero diapositiva 5">
            <a:extLst>
              <a:ext uri="{FF2B5EF4-FFF2-40B4-BE49-F238E27FC236}">
                <a16:creationId xmlns:a16="http://schemas.microsoft.com/office/drawing/2014/main" id="{0E17C98A-1F29-4471-913B-9F9831F0AF7E}"/>
              </a:ext>
            </a:extLst>
          </p:cNvPr>
          <p:cNvSpPr>
            <a:spLocks noGrp="1"/>
          </p:cNvSpPr>
          <p:nvPr>
            <p:ph type="sldNum" sz="quarter" idx="12"/>
          </p:nvPr>
        </p:nvSpPr>
        <p:spPr/>
        <p:txBody>
          <a:bodyPr/>
          <a:lstStyle/>
          <a:p>
            <a:fld id="{A6D6D798-1883-974D-96D0-4E82B243DEDE}" type="slidenum">
              <a:rPr lang="it-IT" smtClean="0"/>
              <a:t>25</a:t>
            </a:fld>
            <a:endParaRPr lang="it-IT" dirty="0"/>
          </a:p>
        </p:txBody>
      </p:sp>
      <p:sp>
        <p:nvSpPr>
          <p:cNvPr id="7" name="Freccia a destra 6">
            <a:extLst>
              <a:ext uri="{FF2B5EF4-FFF2-40B4-BE49-F238E27FC236}">
                <a16:creationId xmlns:a16="http://schemas.microsoft.com/office/drawing/2014/main" id="{43C76230-6AA2-1887-20A3-143EDD71A68B}"/>
              </a:ext>
              <a:ext uri="{C183D7F6-B498-43B3-948B-1728B52AA6E4}">
                <adec:decorative xmlns:adec="http://schemas.microsoft.com/office/drawing/2017/decorative" val="1"/>
              </a:ext>
            </a:extLst>
          </p:cNvPr>
          <p:cNvSpPr/>
          <p:nvPr/>
        </p:nvSpPr>
        <p:spPr>
          <a:xfrm>
            <a:off x="609604" y="2177332"/>
            <a:ext cx="2964365" cy="250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CA30A0B1-A4AC-75F6-C3B5-97332F047183}"/>
              </a:ext>
            </a:extLst>
          </p:cNvPr>
          <p:cNvSpPr txBox="1"/>
          <p:nvPr/>
        </p:nvSpPr>
        <p:spPr>
          <a:xfrm>
            <a:off x="323649" y="2828835"/>
            <a:ext cx="2787067" cy="1200329"/>
          </a:xfrm>
          <a:prstGeom prst="rect">
            <a:avLst/>
          </a:prstGeom>
          <a:noFill/>
        </p:spPr>
        <p:txBody>
          <a:bodyPr wrap="square" rtlCol="0">
            <a:spAutoFit/>
          </a:bodyPr>
          <a:lstStyle/>
          <a:p>
            <a:pPr algn="ctr"/>
            <a:r>
              <a:rPr lang="it-IT" sz="2400" dirty="0">
                <a:solidFill>
                  <a:schemeClr val="bg1"/>
                </a:solidFill>
              </a:rPr>
              <a:t>Assistenza e Progettazione </a:t>
            </a:r>
            <a:br>
              <a:rPr lang="it-IT" sz="2400" dirty="0">
                <a:solidFill>
                  <a:schemeClr val="bg1"/>
                </a:solidFill>
              </a:rPr>
            </a:br>
            <a:r>
              <a:rPr lang="it-IT" sz="2400" dirty="0">
                <a:solidFill>
                  <a:schemeClr val="bg1"/>
                </a:solidFill>
              </a:rPr>
              <a:t>Area Tools</a:t>
            </a:r>
          </a:p>
        </p:txBody>
      </p:sp>
    </p:spTree>
    <p:extLst>
      <p:ext uri="{BB962C8B-B14F-4D97-AF65-F5344CB8AC3E}">
        <p14:creationId xmlns:p14="http://schemas.microsoft.com/office/powerpoint/2010/main" val="392012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DFD00B3-7645-4E84-87CD-C162A1EEB7AC}"/>
              </a:ext>
            </a:extLst>
          </p:cNvPr>
          <p:cNvSpPr>
            <a:spLocks noGrp="1"/>
          </p:cNvSpPr>
          <p:nvPr>
            <p:ph type="ftr" sz="quarter" idx="11"/>
          </p:nvPr>
        </p:nvSpPr>
        <p:spPr/>
        <p:txBody>
          <a:bodyPr/>
          <a:lstStyle/>
          <a:p>
            <a:r>
              <a:rPr lang="it-IT" dirty="0"/>
              <a:t>Gianluca Perillo - Direzione Sistemi Informativi</a:t>
            </a:r>
          </a:p>
        </p:txBody>
      </p:sp>
      <p:sp>
        <p:nvSpPr>
          <p:cNvPr id="3" name="Titolo 2">
            <a:extLst>
              <a:ext uri="{FF2B5EF4-FFF2-40B4-BE49-F238E27FC236}">
                <a16:creationId xmlns:a16="http://schemas.microsoft.com/office/drawing/2014/main" id="{C5A3729E-26C2-49A2-9D41-8457FD69C7E2}"/>
              </a:ext>
            </a:extLst>
          </p:cNvPr>
          <p:cNvSpPr>
            <a:spLocks noGrp="1"/>
          </p:cNvSpPr>
          <p:nvPr>
            <p:ph type="title"/>
          </p:nvPr>
        </p:nvSpPr>
        <p:spPr>
          <a:xfrm>
            <a:off x="1399418" y="304698"/>
            <a:ext cx="9268581" cy="701731"/>
          </a:xfrm>
        </p:spPr>
        <p:txBody>
          <a:bodyPr/>
          <a:lstStyle/>
          <a:p>
            <a:r>
              <a:rPr lang="it-IT" dirty="0"/>
              <a:t>Progettazione su </a:t>
            </a:r>
            <a:r>
              <a:rPr lang="it-IT" dirty="0" err="1"/>
              <a:t>Alfresco</a:t>
            </a:r>
            <a:endParaRPr lang="it-IT" dirty="0"/>
          </a:p>
        </p:txBody>
      </p:sp>
      <p:sp>
        <p:nvSpPr>
          <p:cNvPr id="6" name="Segnaposto numero diapositiva 5">
            <a:extLst>
              <a:ext uri="{FF2B5EF4-FFF2-40B4-BE49-F238E27FC236}">
                <a16:creationId xmlns:a16="http://schemas.microsoft.com/office/drawing/2014/main" id="{0E17C98A-1F29-4471-913B-9F9831F0AF7E}"/>
              </a:ext>
            </a:extLst>
          </p:cNvPr>
          <p:cNvSpPr>
            <a:spLocks noGrp="1"/>
          </p:cNvSpPr>
          <p:nvPr>
            <p:ph type="sldNum" sz="quarter" idx="12"/>
          </p:nvPr>
        </p:nvSpPr>
        <p:spPr/>
        <p:txBody>
          <a:bodyPr/>
          <a:lstStyle/>
          <a:p>
            <a:fld id="{A6D6D798-1883-974D-96D0-4E82B243DEDE}" type="slidenum">
              <a:rPr lang="it-IT" smtClean="0"/>
              <a:t>26</a:t>
            </a:fld>
            <a:endParaRPr lang="it-IT" dirty="0"/>
          </a:p>
        </p:txBody>
      </p:sp>
      <p:pic>
        <p:nvPicPr>
          <p:cNvPr id="9" name="Immagine 8" descr="Immagine che rappresenta l'alberatura della cartella Back Office Amministrazione">
            <a:extLst>
              <a:ext uri="{FF2B5EF4-FFF2-40B4-BE49-F238E27FC236}">
                <a16:creationId xmlns:a16="http://schemas.microsoft.com/office/drawing/2014/main" id="{2CA82D6D-1EC5-C411-D741-723BBBCCB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564" y="1006429"/>
            <a:ext cx="4370926" cy="4956056"/>
          </a:xfrm>
          <a:prstGeom prst="rect">
            <a:avLst/>
          </a:prstGeom>
        </p:spPr>
      </p:pic>
      <p:pic>
        <p:nvPicPr>
          <p:cNvPr id="15" name="Immagine 14" descr="Immagine che rappresenta l'area dedicata per la sottomissione delle richieste di rimborso missioni ">
            <a:extLst>
              <a:ext uri="{FF2B5EF4-FFF2-40B4-BE49-F238E27FC236}">
                <a16:creationId xmlns:a16="http://schemas.microsoft.com/office/drawing/2014/main" id="{1D19E045-3F94-FDF3-4CB2-EE1B7AE38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12" y="895515"/>
            <a:ext cx="6578631" cy="3981285"/>
          </a:xfrm>
          <a:prstGeom prst="rect">
            <a:avLst/>
          </a:prstGeom>
        </p:spPr>
      </p:pic>
    </p:spTree>
    <p:extLst>
      <p:ext uri="{BB962C8B-B14F-4D97-AF65-F5344CB8AC3E}">
        <p14:creationId xmlns:p14="http://schemas.microsoft.com/office/powerpoint/2010/main" val="230547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DFD00B3-7645-4E84-87CD-C162A1EEB7AC}"/>
              </a:ext>
            </a:extLst>
          </p:cNvPr>
          <p:cNvSpPr>
            <a:spLocks noGrp="1"/>
          </p:cNvSpPr>
          <p:nvPr>
            <p:ph type="ftr" sz="quarter" idx="11"/>
          </p:nvPr>
        </p:nvSpPr>
        <p:spPr/>
        <p:txBody>
          <a:bodyPr/>
          <a:lstStyle/>
          <a:p>
            <a:r>
              <a:rPr lang="it-IT" dirty="0"/>
              <a:t>Gianluca Perillo - Direzione Sistemi Informativi</a:t>
            </a:r>
          </a:p>
        </p:txBody>
      </p:sp>
      <p:sp>
        <p:nvSpPr>
          <p:cNvPr id="3" name="Titolo 2">
            <a:extLst>
              <a:ext uri="{FF2B5EF4-FFF2-40B4-BE49-F238E27FC236}">
                <a16:creationId xmlns:a16="http://schemas.microsoft.com/office/drawing/2014/main" id="{C5A3729E-26C2-49A2-9D41-8457FD69C7E2}"/>
              </a:ext>
            </a:extLst>
          </p:cNvPr>
          <p:cNvSpPr>
            <a:spLocks noGrp="1"/>
          </p:cNvSpPr>
          <p:nvPr>
            <p:ph type="title"/>
          </p:nvPr>
        </p:nvSpPr>
        <p:spPr>
          <a:xfrm>
            <a:off x="1399418" y="304698"/>
            <a:ext cx="9268581" cy="701731"/>
          </a:xfrm>
        </p:spPr>
        <p:txBody>
          <a:bodyPr/>
          <a:lstStyle/>
          <a:p>
            <a:r>
              <a:rPr lang="it-IT" dirty="0"/>
              <a:t>Attività inizio 2024 (2/3)</a:t>
            </a:r>
          </a:p>
        </p:txBody>
      </p:sp>
      <p:sp>
        <p:nvSpPr>
          <p:cNvPr id="5" name="Segnaposto testo 4">
            <a:extLst>
              <a:ext uri="{FF2B5EF4-FFF2-40B4-BE49-F238E27FC236}">
                <a16:creationId xmlns:a16="http://schemas.microsoft.com/office/drawing/2014/main" id="{3BCB99A2-567C-42CC-A9F4-E73D3B0ADE54}"/>
              </a:ext>
            </a:extLst>
          </p:cNvPr>
          <p:cNvSpPr>
            <a:spLocks noGrp="1"/>
          </p:cNvSpPr>
          <p:nvPr>
            <p:ph type="body" idx="1"/>
          </p:nvPr>
        </p:nvSpPr>
        <p:spPr>
          <a:xfrm>
            <a:off x="4130566" y="1158571"/>
            <a:ext cx="7590294" cy="4937429"/>
          </a:xfrm>
        </p:spPr>
        <p:txBody>
          <a:bodyPr>
            <a:normAutofit fontScale="92500" lnSpcReduction="10000"/>
          </a:bodyPr>
          <a:lstStyle/>
          <a:p>
            <a:pPr algn="just"/>
            <a:r>
              <a:rPr lang="it-IT" sz="2500" dirty="0">
                <a:solidFill>
                  <a:schemeClr val="tx1"/>
                </a:solidFill>
              </a:rPr>
              <a:t>36 ore di formazione suddivise in 9 corsi singoli sulla tematica dell’accessibilità erogati da </a:t>
            </a:r>
            <a:r>
              <a:rPr lang="it-IT" sz="2500" dirty="0" err="1">
                <a:solidFill>
                  <a:schemeClr val="tx1"/>
                </a:solidFill>
              </a:rPr>
              <a:t>Agid</a:t>
            </a:r>
            <a:r>
              <a:rPr lang="it-IT" sz="2500" dirty="0">
                <a:solidFill>
                  <a:schemeClr val="tx1"/>
                </a:solidFill>
              </a:rPr>
              <a:t> tra Febbraio e Aprile 2024, in particolare:</a:t>
            </a:r>
          </a:p>
          <a:p>
            <a:pPr marL="342900" indent="-342900" algn="just">
              <a:buFont typeface="Wingdings" panose="05000000000000000000" pitchFamily="2" charset="2"/>
              <a:buChar char="§"/>
            </a:pPr>
            <a:r>
              <a:rPr lang="it-IT" sz="2500" i="1" dirty="0">
                <a:solidFill>
                  <a:schemeClr val="tx1"/>
                </a:solidFill>
              </a:rPr>
              <a:t>User Experience per l’accessibilità digitale</a:t>
            </a:r>
          </a:p>
          <a:p>
            <a:pPr marL="342900" indent="-342900" algn="just">
              <a:buFont typeface="Wingdings" panose="05000000000000000000" pitchFamily="2" charset="2"/>
              <a:buChar char="§"/>
            </a:pPr>
            <a:r>
              <a:rPr lang="it-IT" sz="2500" i="1" dirty="0">
                <a:solidFill>
                  <a:schemeClr val="tx1"/>
                </a:solidFill>
              </a:rPr>
              <a:t>Soluzioni di accessibilità: strumenti e buone pratiche</a:t>
            </a:r>
          </a:p>
          <a:p>
            <a:pPr marL="342900" indent="-342900" algn="just">
              <a:buFont typeface="Wingdings" panose="05000000000000000000" pitchFamily="2" charset="2"/>
              <a:buChar char="§"/>
            </a:pPr>
            <a:r>
              <a:rPr lang="it-IT" sz="2500" i="1" dirty="0">
                <a:solidFill>
                  <a:schemeClr val="tx1"/>
                </a:solidFill>
              </a:rPr>
              <a:t>Contenuti accessibili</a:t>
            </a:r>
          </a:p>
          <a:p>
            <a:pPr marL="342900" indent="-342900" algn="just">
              <a:buFont typeface="Wingdings" panose="05000000000000000000" pitchFamily="2" charset="2"/>
              <a:buChar char="§"/>
            </a:pPr>
            <a:r>
              <a:rPr lang="it-IT" sz="2500" i="1" dirty="0">
                <a:solidFill>
                  <a:schemeClr val="tx1"/>
                </a:solidFill>
              </a:rPr>
              <a:t>Strumenti per la comunicazione accessibile</a:t>
            </a:r>
          </a:p>
          <a:p>
            <a:pPr marL="342900" indent="-342900" algn="just">
              <a:buFont typeface="Wingdings" panose="05000000000000000000" pitchFamily="2" charset="2"/>
              <a:buChar char="§"/>
            </a:pPr>
            <a:r>
              <a:rPr lang="it-IT" sz="2500" i="1" dirty="0">
                <a:solidFill>
                  <a:schemeClr val="tx1"/>
                </a:solidFill>
              </a:rPr>
              <a:t>Accessibilità digitale nella legislazione vigente</a:t>
            </a:r>
          </a:p>
          <a:p>
            <a:pPr marL="342900" indent="-342900" algn="just">
              <a:buFont typeface="Wingdings" panose="05000000000000000000" pitchFamily="2" charset="2"/>
              <a:buChar char="§"/>
            </a:pPr>
            <a:r>
              <a:rPr lang="it-IT" sz="2500" i="1" dirty="0" err="1">
                <a:solidFill>
                  <a:schemeClr val="tx1"/>
                </a:solidFill>
              </a:rPr>
              <a:t>Disability</a:t>
            </a:r>
            <a:r>
              <a:rPr lang="it-IT" sz="2500" i="1" dirty="0">
                <a:solidFill>
                  <a:schemeClr val="tx1"/>
                </a:solidFill>
              </a:rPr>
              <a:t> management</a:t>
            </a:r>
          </a:p>
          <a:p>
            <a:pPr marL="342900" indent="-342900" algn="just">
              <a:buFont typeface="Wingdings" panose="05000000000000000000" pitchFamily="2" charset="2"/>
              <a:buChar char="§"/>
            </a:pPr>
            <a:r>
              <a:rPr lang="it-IT" sz="2500" i="1" dirty="0">
                <a:solidFill>
                  <a:schemeClr val="tx1"/>
                </a:solidFill>
              </a:rPr>
              <a:t>Strategie di accessibilità digitale</a:t>
            </a:r>
          </a:p>
          <a:p>
            <a:pPr marL="342900" indent="-342900" algn="just">
              <a:buFont typeface="Wingdings" panose="05000000000000000000" pitchFamily="2" charset="2"/>
              <a:buChar char="§"/>
            </a:pPr>
            <a:r>
              <a:rPr lang="it-IT" sz="2500" i="1" dirty="0">
                <a:solidFill>
                  <a:schemeClr val="tx1"/>
                </a:solidFill>
              </a:rPr>
              <a:t>UX Accessibility Management</a:t>
            </a:r>
          </a:p>
          <a:p>
            <a:pPr marL="342900" indent="-342900" algn="just">
              <a:buFont typeface="Wingdings" panose="05000000000000000000" pitchFamily="2" charset="2"/>
              <a:buChar char="§"/>
            </a:pPr>
            <a:r>
              <a:rPr lang="it-IT" sz="2500" i="1" dirty="0">
                <a:solidFill>
                  <a:schemeClr val="tx1"/>
                </a:solidFill>
              </a:rPr>
              <a:t>Il Web accessibile</a:t>
            </a:r>
          </a:p>
          <a:p>
            <a:pPr marL="342900" indent="-342900" algn="just">
              <a:buFont typeface="Wingdings" panose="05000000000000000000" pitchFamily="2" charset="2"/>
              <a:buChar char="§"/>
            </a:pPr>
            <a:endParaRPr lang="it-IT" sz="2500" i="1" dirty="0">
              <a:solidFill>
                <a:schemeClr val="tx1"/>
              </a:solidFill>
            </a:endParaRPr>
          </a:p>
          <a:p>
            <a:pPr marL="342900" indent="-342900" algn="just">
              <a:buFontTx/>
              <a:buChar char="-"/>
            </a:pPr>
            <a:endParaRPr lang="it-IT" sz="2500" dirty="0">
              <a:solidFill>
                <a:schemeClr val="tx1"/>
              </a:solidFill>
            </a:endParaRPr>
          </a:p>
          <a:p>
            <a:pPr marL="342900" indent="-342900" algn="just">
              <a:buFontTx/>
              <a:buChar char="-"/>
            </a:pPr>
            <a:endParaRPr lang="it-IT" sz="2500" dirty="0">
              <a:solidFill>
                <a:schemeClr val="tx1"/>
              </a:solidFill>
            </a:endParaRPr>
          </a:p>
        </p:txBody>
      </p:sp>
      <p:sp>
        <p:nvSpPr>
          <p:cNvPr id="6" name="Segnaposto numero diapositiva 5">
            <a:extLst>
              <a:ext uri="{FF2B5EF4-FFF2-40B4-BE49-F238E27FC236}">
                <a16:creationId xmlns:a16="http://schemas.microsoft.com/office/drawing/2014/main" id="{0E17C98A-1F29-4471-913B-9F9831F0AF7E}"/>
              </a:ext>
            </a:extLst>
          </p:cNvPr>
          <p:cNvSpPr>
            <a:spLocks noGrp="1"/>
          </p:cNvSpPr>
          <p:nvPr>
            <p:ph type="sldNum" sz="quarter" idx="12"/>
          </p:nvPr>
        </p:nvSpPr>
        <p:spPr/>
        <p:txBody>
          <a:bodyPr/>
          <a:lstStyle/>
          <a:p>
            <a:fld id="{A6D6D798-1883-974D-96D0-4E82B243DEDE}" type="slidenum">
              <a:rPr lang="it-IT" smtClean="0"/>
              <a:t>27</a:t>
            </a:fld>
            <a:endParaRPr lang="it-IT" dirty="0"/>
          </a:p>
        </p:txBody>
      </p:sp>
      <p:sp>
        <p:nvSpPr>
          <p:cNvPr id="9" name="Freccia a destra 8">
            <a:extLst>
              <a:ext uri="{FF2B5EF4-FFF2-40B4-BE49-F238E27FC236}">
                <a16:creationId xmlns:a16="http://schemas.microsoft.com/office/drawing/2014/main" id="{3496705E-74F4-7D65-C172-8C7108075DF8}"/>
              </a:ext>
              <a:ext uri="{C183D7F6-B498-43B3-948B-1728B52AA6E4}">
                <adec:decorative xmlns:adec="http://schemas.microsoft.com/office/drawing/2017/decorative" val="1"/>
              </a:ext>
            </a:extLst>
          </p:cNvPr>
          <p:cNvSpPr/>
          <p:nvPr/>
        </p:nvSpPr>
        <p:spPr>
          <a:xfrm>
            <a:off x="651645" y="2075969"/>
            <a:ext cx="2964365" cy="250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4DB0C4F3-9A15-AB4D-F867-25C30970AC93}"/>
              </a:ext>
            </a:extLst>
          </p:cNvPr>
          <p:cNvSpPr txBox="1"/>
          <p:nvPr/>
        </p:nvSpPr>
        <p:spPr>
          <a:xfrm>
            <a:off x="756749" y="2912137"/>
            <a:ext cx="2964365" cy="830997"/>
          </a:xfrm>
          <a:prstGeom prst="rect">
            <a:avLst/>
          </a:prstGeom>
          <a:noFill/>
        </p:spPr>
        <p:txBody>
          <a:bodyPr wrap="square" rtlCol="0">
            <a:spAutoFit/>
          </a:bodyPr>
          <a:lstStyle/>
          <a:p>
            <a:r>
              <a:rPr lang="it-IT" sz="2400" dirty="0">
                <a:solidFill>
                  <a:schemeClr val="bg1"/>
                </a:solidFill>
              </a:rPr>
              <a:t>Formazione </a:t>
            </a:r>
            <a:r>
              <a:rPr lang="it-IT" sz="2400" dirty="0" err="1">
                <a:solidFill>
                  <a:schemeClr val="bg1"/>
                </a:solidFill>
              </a:rPr>
              <a:t>Agid</a:t>
            </a:r>
            <a:r>
              <a:rPr lang="it-IT" sz="2400" dirty="0">
                <a:solidFill>
                  <a:schemeClr val="bg1"/>
                </a:solidFill>
              </a:rPr>
              <a:t> </a:t>
            </a:r>
          </a:p>
          <a:p>
            <a:r>
              <a:rPr lang="it-IT" sz="2400" dirty="0">
                <a:solidFill>
                  <a:schemeClr val="bg1"/>
                </a:solidFill>
              </a:rPr>
              <a:t>Area Accessibilità</a:t>
            </a:r>
          </a:p>
        </p:txBody>
      </p:sp>
    </p:spTree>
    <p:extLst>
      <p:ext uri="{BB962C8B-B14F-4D97-AF65-F5344CB8AC3E}">
        <p14:creationId xmlns:p14="http://schemas.microsoft.com/office/powerpoint/2010/main" val="168760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anim calcmode="lin" valueType="num">
                                      <p:cBhvr>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anim calcmode="lin" valueType="num">
                                      <p:cBhvr>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anim calcmode="lin" valueType="num">
                                      <p:cBhvr>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500"/>
                                        <p:tgtEl>
                                          <p:spTgt spid="5">
                                            <p:txEl>
                                              <p:pRg st="6" end="6"/>
                                            </p:txEl>
                                          </p:spTgt>
                                        </p:tgtEl>
                                      </p:cBhvr>
                                    </p:animEffect>
                                    <p:anim calcmode="lin" valueType="num">
                                      <p:cBhvr>
                                        <p:cTn id="4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500"/>
                                        <p:tgtEl>
                                          <p:spTgt spid="5">
                                            <p:txEl>
                                              <p:pRg st="7" end="7"/>
                                            </p:txEl>
                                          </p:spTgt>
                                        </p:tgtEl>
                                      </p:cBhvr>
                                    </p:animEffect>
                                    <p:anim calcmode="lin" valueType="num">
                                      <p:cBhvr>
                                        <p:cTn id="50"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Effect transition="in" filter="fade">
                                      <p:cBhvr>
                                        <p:cTn id="55" dur="500"/>
                                        <p:tgtEl>
                                          <p:spTgt spid="5">
                                            <p:txEl>
                                              <p:pRg st="8" end="8"/>
                                            </p:txEl>
                                          </p:spTgt>
                                        </p:tgtEl>
                                      </p:cBhvr>
                                    </p:animEffect>
                                    <p:anim calcmode="lin" valueType="num">
                                      <p:cBhvr>
                                        <p:cTn id="56"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7" dur="5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Effect transition="in" filter="fade">
                                      <p:cBhvr>
                                        <p:cTn id="61" dur="500"/>
                                        <p:tgtEl>
                                          <p:spTgt spid="5">
                                            <p:txEl>
                                              <p:pRg st="9" end="9"/>
                                            </p:txEl>
                                          </p:spTgt>
                                        </p:tgtEl>
                                      </p:cBhvr>
                                    </p:animEffect>
                                    <p:anim calcmode="lin" valueType="num">
                                      <p:cBhvr>
                                        <p:cTn id="62"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63" dur="5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DFD00B3-7645-4E84-87CD-C162A1EEB7AC}"/>
              </a:ext>
            </a:extLst>
          </p:cNvPr>
          <p:cNvSpPr>
            <a:spLocks noGrp="1"/>
          </p:cNvSpPr>
          <p:nvPr>
            <p:ph type="ftr" sz="quarter" idx="11"/>
          </p:nvPr>
        </p:nvSpPr>
        <p:spPr/>
        <p:txBody>
          <a:bodyPr/>
          <a:lstStyle/>
          <a:p>
            <a:r>
              <a:rPr lang="it-IT" dirty="0"/>
              <a:t>Gianluca Perillo - Direzione Sistemi Informativi</a:t>
            </a:r>
          </a:p>
        </p:txBody>
      </p:sp>
      <p:sp>
        <p:nvSpPr>
          <p:cNvPr id="3" name="Titolo 2">
            <a:extLst>
              <a:ext uri="{FF2B5EF4-FFF2-40B4-BE49-F238E27FC236}">
                <a16:creationId xmlns:a16="http://schemas.microsoft.com/office/drawing/2014/main" id="{C5A3729E-26C2-49A2-9D41-8457FD69C7E2}"/>
              </a:ext>
            </a:extLst>
          </p:cNvPr>
          <p:cNvSpPr>
            <a:spLocks noGrp="1"/>
          </p:cNvSpPr>
          <p:nvPr>
            <p:ph type="title"/>
          </p:nvPr>
        </p:nvSpPr>
        <p:spPr>
          <a:xfrm>
            <a:off x="1399418" y="304698"/>
            <a:ext cx="9268581" cy="701731"/>
          </a:xfrm>
        </p:spPr>
        <p:txBody>
          <a:bodyPr/>
          <a:lstStyle/>
          <a:p>
            <a:r>
              <a:rPr lang="it-IT" dirty="0"/>
              <a:t>Attività inizio 2024 (3/3)</a:t>
            </a:r>
          </a:p>
        </p:txBody>
      </p:sp>
      <p:sp>
        <p:nvSpPr>
          <p:cNvPr id="5" name="Segnaposto testo 4">
            <a:extLst>
              <a:ext uri="{FF2B5EF4-FFF2-40B4-BE49-F238E27FC236}">
                <a16:creationId xmlns:a16="http://schemas.microsoft.com/office/drawing/2014/main" id="{3BCB99A2-567C-42CC-A9F4-E73D3B0ADE54}"/>
              </a:ext>
            </a:extLst>
          </p:cNvPr>
          <p:cNvSpPr>
            <a:spLocks noGrp="1"/>
          </p:cNvSpPr>
          <p:nvPr>
            <p:ph type="body" idx="1"/>
          </p:nvPr>
        </p:nvSpPr>
        <p:spPr>
          <a:xfrm>
            <a:off x="4218880" y="1073476"/>
            <a:ext cx="7134920" cy="4937429"/>
          </a:xfrm>
        </p:spPr>
        <p:txBody>
          <a:bodyPr>
            <a:normAutofit fontScale="92500"/>
          </a:bodyPr>
          <a:lstStyle/>
          <a:p>
            <a:pPr marL="342900" indent="-342900" algn="just">
              <a:buFontTx/>
              <a:buChar char="-"/>
            </a:pPr>
            <a:r>
              <a:rPr lang="it-IT" sz="2500" i="1" dirty="0">
                <a:solidFill>
                  <a:schemeClr val="tx1"/>
                </a:solidFill>
              </a:rPr>
              <a:t>Gruppo di lavoro ASW (Armonizzazione dei Siti Web): </a:t>
            </a:r>
            <a:r>
              <a:rPr lang="it-IT" sz="2500" dirty="0">
                <a:solidFill>
                  <a:schemeClr val="tx1"/>
                </a:solidFill>
              </a:rPr>
              <a:t>partecipazione a riunioni di aggiornamento del lavoro di </a:t>
            </a:r>
            <a:r>
              <a:rPr lang="it-IT" sz="2500" dirty="0" err="1">
                <a:solidFill>
                  <a:schemeClr val="tx1"/>
                </a:solidFill>
              </a:rPr>
              <a:t>Sitebysite</a:t>
            </a:r>
            <a:r>
              <a:rPr lang="it-IT" sz="2500" dirty="0">
                <a:solidFill>
                  <a:schemeClr val="tx1"/>
                </a:solidFill>
              </a:rPr>
              <a:t> per la realizzazione del sito web istituzionale e dei siti di sezione/laboratori derivati.</a:t>
            </a:r>
          </a:p>
          <a:p>
            <a:pPr marL="342900" indent="-342900" algn="just">
              <a:buFontTx/>
              <a:buChar char="-"/>
            </a:pPr>
            <a:r>
              <a:rPr lang="it-IT" sz="2500" dirty="0">
                <a:solidFill>
                  <a:schemeClr val="tx1"/>
                </a:solidFill>
              </a:rPr>
              <a:t>Creazione di modelli di documentazione accessibile su carta intestata dell’ente per lettere, delibere e determine (GE e CD) da mettere a disposizione dei colleghi amministrativi</a:t>
            </a:r>
          </a:p>
          <a:p>
            <a:pPr marL="342900" indent="-342900" algn="just">
              <a:buFontTx/>
              <a:buChar char="-"/>
            </a:pPr>
            <a:r>
              <a:rPr lang="it-IT" sz="2500" dirty="0">
                <a:solidFill>
                  <a:schemeClr val="tx1"/>
                </a:solidFill>
              </a:rPr>
              <a:t>Realizzazione di una prima versione completa di un  documento che racchiude le principali linee guida per la creazione di documentazione accessibile con esempi pratici partendo dall’editor di testo fino alla conversione in pdf firmabile digitalmente, se necessario.</a:t>
            </a:r>
          </a:p>
          <a:p>
            <a:pPr marL="342900" indent="-342900" algn="just">
              <a:buFontTx/>
              <a:buChar char="-"/>
            </a:pPr>
            <a:endParaRPr lang="it-IT" sz="2500" dirty="0">
              <a:solidFill>
                <a:schemeClr val="tx1"/>
              </a:solidFill>
            </a:endParaRPr>
          </a:p>
        </p:txBody>
      </p:sp>
      <p:sp>
        <p:nvSpPr>
          <p:cNvPr id="6" name="Segnaposto numero diapositiva 5">
            <a:extLst>
              <a:ext uri="{FF2B5EF4-FFF2-40B4-BE49-F238E27FC236}">
                <a16:creationId xmlns:a16="http://schemas.microsoft.com/office/drawing/2014/main" id="{0E17C98A-1F29-4471-913B-9F9831F0AF7E}"/>
              </a:ext>
            </a:extLst>
          </p:cNvPr>
          <p:cNvSpPr>
            <a:spLocks noGrp="1"/>
          </p:cNvSpPr>
          <p:nvPr>
            <p:ph type="sldNum" sz="quarter" idx="12"/>
          </p:nvPr>
        </p:nvSpPr>
        <p:spPr/>
        <p:txBody>
          <a:bodyPr/>
          <a:lstStyle/>
          <a:p>
            <a:fld id="{A6D6D798-1883-974D-96D0-4E82B243DEDE}" type="slidenum">
              <a:rPr lang="it-IT" smtClean="0"/>
              <a:t>28</a:t>
            </a:fld>
            <a:endParaRPr lang="it-IT" dirty="0"/>
          </a:p>
        </p:txBody>
      </p:sp>
      <p:sp>
        <p:nvSpPr>
          <p:cNvPr id="9" name="Freccia a destra 8">
            <a:extLst>
              <a:ext uri="{FF2B5EF4-FFF2-40B4-BE49-F238E27FC236}">
                <a16:creationId xmlns:a16="http://schemas.microsoft.com/office/drawing/2014/main" id="{3496705E-74F4-7D65-C172-8C7108075DF8}"/>
              </a:ext>
              <a:ext uri="{C183D7F6-B498-43B3-948B-1728B52AA6E4}">
                <adec:decorative xmlns:adec="http://schemas.microsoft.com/office/drawing/2017/decorative" val="1"/>
              </a:ext>
            </a:extLst>
          </p:cNvPr>
          <p:cNvSpPr/>
          <p:nvPr/>
        </p:nvSpPr>
        <p:spPr>
          <a:xfrm>
            <a:off x="683176" y="2127967"/>
            <a:ext cx="2964365" cy="250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4DB0C4F3-9A15-AB4D-F867-25C30970AC93}"/>
              </a:ext>
            </a:extLst>
          </p:cNvPr>
          <p:cNvSpPr txBox="1"/>
          <p:nvPr/>
        </p:nvSpPr>
        <p:spPr>
          <a:xfrm>
            <a:off x="836664" y="2964135"/>
            <a:ext cx="2964365" cy="830997"/>
          </a:xfrm>
          <a:prstGeom prst="rect">
            <a:avLst/>
          </a:prstGeom>
          <a:noFill/>
        </p:spPr>
        <p:txBody>
          <a:bodyPr wrap="square" rtlCol="0">
            <a:spAutoFit/>
          </a:bodyPr>
          <a:lstStyle/>
          <a:p>
            <a:r>
              <a:rPr lang="it-IT" sz="2400" dirty="0">
                <a:solidFill>
                  <a:schemeClr val="bg1"/>
                </a:solidFill>
              </a:rPr>
              <a:t>Progettazione </a:t>
            </a:r>
          </a:p>
          <a:p>
            <a:r>
              <a:rPr lang="it-IT" sz="2400" dirty="0">
                <a:solidFill>
                  <a:schemeClr val="bg1"/>
                </a:solidFill>
              </a:rPr>
              <a:t>Area Accessibilità</a:t>
            </a:r>
          </a:p>
        </p:txBody>
      </p:sp>
    </p:spTree>
    <p:extLst>
      <p:ext uri="{BB962C8B-B14F-4D97-AF65-F5344CB8AC3E}">
        <p14:creationId xmlns:p14="http://schemas.microsoft.com/office/powerpoint/2010/main" val="33936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DFD00B3-7645-4E84-87CD-C162A1EEB7AC}"/>
              </a:ext>
            </a:extLst>
          </p:cNvPr>
          <p:cNvSpPr>
            <a:spLocks noGrp="1"/>
          </p:cNvSpPr>
          <p:nvPr>
            <p:ph type="ftr" sz="quarter" idx="11"/>
          </p:nvPr>
        </p:nvSpPr>
        <p:spPr/>
        <p:txBody>
          <a:bodyPr/>
          <a:lstStyle/>
          <a:p>
            <a:r>
              <a:rPr lang="it-IT" dirty="0"/>
              <a:t>Gianluca Perillo - Direzione Sistemi Informativi</a:t>
            </a:r>
          </a:p>
        </p:txBody>
      </p:sp>
      <p:sp>
        <p:nvSpPr>
          <p:cNvPr id="3" name="Titolo 2">
            <a:extLst>
              <a:ext uri="{FF2B5EF4-FFF2-40B4-BE49-F238E27FC236}">
                <a16:creationId xmlns:a16="http://schemas.microsoft.com/office/drawing/2014/main" id="{C5A3729E-26C2-49A2-9D41-8457FD69C7E2}"/>
              </a:ext>
            </a:extLst>
          </p:cNvPr>
          <p:cNvSpPr>
            <a:spLocks noGrp="1"/>
          </p:cNvSpPr>
          <p:nvPr>
            <p:ph type="title"/>
          </p:nvPr>
        </p:nvSpPr>
        <p:spPr>
          <a:xfrm>
            <a:off x="152400" y="44777"/>
            <a:ext cx="11887199" cy="901225"/>
          </a:xfrm>
        </p:spPr>
        <p:txBody>
          <a:bodyPr/>
          <a:lstStyle/>
          <a:p>
            <a:r>
              <a:rPr lang="it-IT" dirty="0"/>
              <a:t>Linee Guida Documentazione Accessibile</a:t>
            </a:r>
          </a:p>
        </p:txBody>
      </p:sp>
      <p:sp>
        <p:nvSpPr>
          <p:cNvPr id="6" name="Segnaposto numero diapositiva 5">
            <a:extLst>
              <a:ext uri="{FF2B5EF4-FFF2-40B4-BE49-F238E27FC236}">
                <a16:creationId xmlns:a16="http://schemas.microsoft.com/office/drawing/2014/main" id="{0E17C98A-1F29-4471-913B-9F9831F0AF7E}"/>
              </a:ext>
            </a:extLst>
          </p:cNvPr>
          <p:cNvSpPr>
            <a:spLocks noGrp="1"/>
          </p:cNvSpPr>
          <p:nvPr>
            <p:ph type="sldNum" sz="quarter" idx="12"/>
          </p:nvPr>
        </p:nvSpPr>
        <p:spPr/>
        <p:txBody>
          <a:bodyPr/>
          <a:lstStyle/>
          <a:p>
            <a:fld id="{A6D6D798-1883-974D-96D0-4E82B243DEDE}" type="slidenum">
              <a:rPr lang="it-IT" smtClean="0"/>
              <a:t>29</a:t>
            </a:fld>
            <a:endParaRPr lang="it-IT" dirty="0"/>
          </a:p>
        </p:txBody>
      </p:sp>
      <p:pic>
        <p:nvPicPr>
          <p:cNvPr id="11" name="Immagine 10" descr="Immagine che rappresenta il frontespizio ed il sommario delle linee guida per la creazione di documentazione accessibile">
            <a:extLst>
              <a:ext uri="{FF2B5EF4-FFF2-40B4-BE49-F238E27FC236}">
                <a16:creationId xmlns:a16="http://schemas.microsoft.com/office/drawing/2014/main" id="{54F2F2CA-CCD7-33AF-7485-2F04348B1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92" y="869310"/>
            <a:ext cx="10096615" cy="5487040"/>
          </a:xfrm>
          <a:prstGeom prst="rect">
            <a:avLst/>
          </a:prstGeom>
        </p:spPr>
      </p:pic>
    </p:spTree>
    <p:extLst>
      <p:ext uri="{BB962C8B-B14F-4D97-AF65-F5344CB8AC3E}">
        <p14:creationId xmlns:p14="http://schemas.microsoft.com/office/powerpoint/2010/main" val="173464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41">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0F3D09EF-96B4-4E04-A78F-4C42D6C5DB6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6350" y="-2857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55"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6" name="Group 45">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47" name="Freeform: Shape 46">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47">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olo 1">
            <a:extLst>
              <a:ext uri="{FF2B5EF4-FFF2-40B4-BE49-F238E27FC236}">
                <a16:creationId xmlns:a16="http://schemas.microsoft.com/office/drawing/2014/main" id="{F461226F-9C35-4B89-9EDA-D72237984131}"/>
              </a:ext>
            </a:extLst>
          </p:cNvPr>
          <p:cNvSpPr>
            <a:spLocks noGrp="1"/>
          </p:cNvSpPr>
          <p:nvPr>
            <p:ph type="ctrTitle"/>
          </p:nvPr>
        </p:nvSpPr>
        <p:spPr>
          <a:xfrm>
            <a:off x="609599" y="1408309"/>
            <a:ext cx="11255830" cy="2308324"/>
          </a:xfrm>
        </p:spPr>
        <p:txBody>
          <a:bodyPr>
            <a:normAutofit/>
          </a:bodyPr>
          <a:lstStyle/>
          <a:p>
            <a:pPr algn="l"/>
            <a:r>
              <a:rPr lang="it-IT" sz="4800" b="1"/>
              <a:t>GESTIONE DOCUMENTALE PROTOCOLLO </a:t>
            </a:r>
            <a:br>
              <a:rPr lang="it-IT" sz="4800" b="1" dirty="0"/>
            </a:br>
            <a:r>
              <a:rPr lang="it-IT" sz="1500" b="1" dirty="0">
                <a:solidFill>
                  <a:srgbClr val="FFFFFF"/>
                </a:solidFill>
              </a:rPr>
              <a:t> </a:t>
            </a:r>
            <a:br>
              <a:rPr lang="it-IT" sz="6700" b="1" dirty="0"/>
            </a:br>
            <a:r>
              <a:rPr lang="it-IT" sz="3200" b="1" i="1" dirty="0">
                <a:solidFill>
                  <a:srgbClr val="FFFFFF"/>
                </a:solidFill>
              </a:rPr>
              <a:t>Plenaria DSI – Tirrenia (PI), 4-6 Giugno 2024</a:t>
            </a:r>
          </a:p>
        </p:txBody>
      </p:sp>
      <p:sp>
        <p:nvSpPr>
          <p:cNvPr id="3" name="Sottotitolo 2">
            <a:extLst>
              <a:ext uri="{FF2B5EF4-FFF2-40B4-BE49-F238E27FC236}">
                <a16:creationId xmlns:a16="http://schemas.microsoft.com/office/drawing/2014/main" id="{DB260D17-1B85-4D15-B5DD-D9797268B130}"/>
              </a:ext>
            </a:extLst>
          </p:cNvPr>
          <p:cNvSpPr>
            <a:spLocks noGrp="1"/>
          </p:cNvSpPr>
          <p:nvPr>
            <p:ph type="subTitle" idx="1"/>
          </p:nvPr>
        </p:nvSpPr>
        <p:spPr>
          <a:xfrm>
            <a:off x="609599" y="4137255"/>
            <a:ext cx="7439183" cy="1012778"/>
          </a:xfrm>
        </p:spPr>
        <p:txBody>
          <a:bodyPr vert="horz" lIns="91440" tIns="45720" rIns="91440" bIns="45720" rtlCol="0" anchor="t">
            <a:noAutofit/>
          </a:bodyPr>
          <a:lstStyle/>
          <a:p>
            <a:pPr algn="l"/>
            <a:r>
              <a:rPr lang="it-IT" sz="2800" i="1" dirty="0">
                <a:solidFill>
                  <a:srgbClr val="FFFFFF"/>
                </a:solidFill>
              </a:rPr>
              <a:t>Ufficio Transizione Digitale e Protocollo</a:t>
            </a:r>
          </a:p>
          <a:p>
            <a:pPr algn="l"/>
            <a:r>
              <a:rPr lang="it-IT" sz="2800" dirty="0">
                <a:solidFill>
                  <a:srgbClr val="FFFFFF"/>
                </a:solidFill>
                <a:cs typeface="Calibri"/>
              </a:rPr>
              <a:t>Antonella Mancuso</a:t>
            </a:r>
          </a:p>
        </p:txBody>
      </p:sp>
    </p:spTree>
    <p:extLst>
      <p:ext uri="{BB962C8B-B14F-4D97-AF65-F5344CB8AC3E}">
        <p14:creationId xmlns:p14="http://schemas.microsoft.com/office/powerpoint/2010/main" val="4073350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DFD00B3-7645-4E84-87CD-C162A1EEB7AC}"/>
              </a:ext>
            </a:extLst>
          </p:cNvPr>
          <p:cNvSpPr>
            <a:spLocks noGrp="1"/>
          </p:cNvSpPr>
          <p:nvPr>
            <p:ph type="ftr" sz="quarter" idx="11"/>
          </p:nvPr>
        </p:nvSpPr>
        <p:spPr/>
        <p:txBody>
          <a:bodyPr/>
          <a:lstStyle/>
          <a:p>
            <a:r>
              <a:rPr lang="it-IT" dirty="0"/>
              <a:t>Gianluca Perillo - Direzione Sistemi Informativi</a:t>
            </a:r>
          </a:p>
        </p:txBody>
      </p:sp>
      <p:sp>
        <p:nvSpPr>
          <p:cNvPr id="3" name="Titolo 2">
            <a:extLst>
              <a:ext uri="{FF2B5EF4-FFF2-40B4-BE49-F238E27FC236}">
                <a16:creationId xmlns:a16="http://schemas.microsoft.com/office/drawing/2014/main" id="{C5A3729E-26C2-49A2-9D41-8457FD69C7E2}"/>
              </a:ext>
            </a:extLst>
          </p:cNvPr>
          <p:cNvSpPr>
            <a:spLocks noGrp="1"/>
          </p:cNvSpPr>
          <p:nvPr>
            <p:ph type="title"/>
          </p:nvPr>
        </p:nvSpPr>
        <p:spPr>
          <a:xfrm>
            <a:off x="1399418" y="304698"/>
            <a:ext cx="9268581" cy="701731"/>
          </a:xfrm>
        </p:spPr>
        <p:txBody>
          <a:bodyPr/>
          <a:lstStyle/>
          <a:p>
            <a:r>
              <a:rPr lang="it-IT" dirty="0"/>
              <a:t>Obiettivi di fine anno</a:t>
            </a:r>
          </a:p>
        </p:txBody>
      </p:sp>
      <p:sp>
        <p:nvSpPr>
          <p:cNvPr id="5" name="Segnaposto testo 4">
            <a:extLst>
              <a:ext uri="{FF2B5EF4-FFF2-40B4-BE49-F238E27FC236}">
                <a16:creationId xmlns:a16="http://schemas.microsoft.com/office/drawing/2014/main" id="{3BCB99A2-567C-42CC-A9F4-E73D3B0ADE54}"/>
              </a:ext>
            </a:extLst>
          </p:cNvPr>
          <p:cNvSpPr>
            <a:spLocks noGrp="1"/>
          </p:cNvSpPr>
          <p:nvPr>
            <p:ph type="body" idx="1"/>
          </p:nvPr>
        </p:nvSpPr>
        <p:spPr>
          <a:xfrm>
            <a:off x="597776" y="1006429"/>
            <a:ext cx="10996448" cy="5775434"/>
          </a:xfrm>
        </p:spPr>
        <p:txBody>
          <a:bodyPr>
            <a:noAutofit/>
          </a:bodyPr>
          <a:lstStyle/>
          <a:p>
            <a:pPr marL="342900" indent="-342900" algn="just">
              <a:lnSpc>
                <a:spcPct val="150000"/>
              </a:lnSpc>
              <a:buFontTx/>
              <a:buChar char="-"/>
            </a:pPr>
            <a:r>
              <a:rPr lang="it-IT" sz="2000" b="1" dirty="0">
                <a:solidFill>
                  <a:schemeClr val="tx1"/>
                </a:solidFill>
              </a:rPr>
              <a:t>Continuare il percorso di Digitalizzazione delle amministrazioni</a:t>
            </a:r>
            <a:r>
              <a:rPr lang="it-IT" sz="2000" dirty="0">
                <a:solidFill>
                  <a:schemeClr val="tx1"/>
                </a:solidFill>
              </a:rPr>
              <a:t>: erogare formazione, in particolare ai colleghi amministrativi dell’INFN, per favorire l’utilizzo di prodotti e metodologie che vadano verso la digitalizzazione dei processi e la produzione di documentazione secondo un procedimento completamente digitale e soprattutto che rispetti i criteri di accessibilità per tutti.</a:t>
            </a:r>
          </a:p>
          <a:p>
            <a:pPr marL="342900" indent="-342900" algn="just">
              <a:lnSpc>
                <a:spcPct val="150000"/>
              </a:lnSpc>
              <a:buFontTx/>
              <a:buChar char="-"/>
            </a:pPr>
            <a:r>
              <a:rPr lang="it-IT" sz="2000" b="1" dirty="0">
                <a:solidFill>
                  <a:schemeClr val="tx1"/>
                </a:solidFill>
              </a:rPr>
              <a:t>Distribuire i modelli e le linee guida </a:t>
            </a:r>
            <a:r>
              <a:rPr lang="it-IT" sz="2000" dirty="0">
                <a:solidFill>
                  <a:schemeClr val="tx1"/>
                </a:solidFill>
              </a:rPr>
              <a:t>per la creazione di documentazione accessibile in abbinamento al corso di formazione</a:t>
            </a:r>
          </a:p>
          <a:p>
            <a:pPr marL="342900" indent="-342900" algn="just">
              <a:lnSpc>
                <a:spcPct val="150000"/>
              </a:lnSpc>
              <a:buFontTx/>
              <a:buChar char="-"/>
            </a:pPr>
            <a:r>
              <a:rPr lang="it-IT" sz="2000" b="1" dirty="0">
                <a:solidFill>
                  <a:schemeClr val="tx1"/>
                </a:solidFill>
              </a:rPr>
              <a:t>Dare assistenza ai colleghi </a:t>
            </a:r>
            <a:r>
              <a:rPr lang="it-IT" sz="2000" dirty="0">
                <a:solidFill>
                  <a:schemeClr val="tx1"/>
                </a:solidFill>
              </a:rPr>
              <a:t>che si avvicineranno per la prima volta a produrre documentazione in questo modo, aiutarli</a:t>
            </a:r>
            <a:r>
              <a:rPr lang="it-IT" sz="2000" b="1" dirty="0">
                <a:solidFill>
                  <a:schemeClr val="tx1"/>
                </a:solidFill>
              </a:rPr>
              <a:t> </a:t>
            </a:r>
            <a:r>
              <a:rPr lang="it-IT" sz="2000" dirty="0">
                <a:solidFill>
                  <a:schemeClr val="tx1"/>
                </a:solidFill>
              </a:rPr>
              <a:t>nel prendere consapevolezza del bisogno di creare documentazione secondo i criteri di accessibilità e ad acquisire una nuova metodologia di lavoro.</a:t>
            </a:r>
          </a:p>
          <a:p>
            <a:pPr marL="342900" indent="-342900" algn="just">
              <a:lnSpc>
                <a:spcPct val="150000"/>
              </a:lnSpc>
              <a:buFontTx/>
              <a:buChar char="-"/>
            </a:pPr>
            <a:r>
              <a:rPr lang="it-IT" sz="2000" b="1" dirty="0">
                <a:solidFill>
                  <a:schemeClr val="tx1"/>
                </a:solidFill>
              </a:rPr>
              <a:t>Continuazione dell’attività di assistenza </a:t>
            </a:r>
            <a:r>
              <a:rPr lang="it-IT" sz="2000" dirty="0">
                <a:solidFill>
                  <a:schemeClr val="tx1"/>
                </a:solidFill>
              </a:rPr>
              <a:t>per problematiche relative a condivisione di documenti e impostazione dei permessi di accesso sul documentale</a:t>
            </a:r>
          </a:p>
        </p:txBody>
      </p:sp>
      <p:sp>
        <p:nvSpPr>
          <p:cNvPr id="6" name="Segnaposto numero diapositiva 5">
            <a:extLst>
              <a:ext uri="{FF2B5EF4-FFF2-40B4-BE49-F238E27FC236}">
                <a16:creationId xmlns:a16="http://schemas.microsoft.com/office/drawing/2014/main" id="{0E17C98A-1F29-4471-913B-9F9831F0AF7E}"/>
              </a:ext>
            </a:extLst>
          </p:cNvPr>
          <p:cNvSpPr>
            <a:spLocks noGrp="1"/>
          </p:cNvSpPr>
          <p:nvPr>
            <p:ph type="sldNum" sz="quarter" idx="12"/>
          </p:nvPr>
        </p:nvSpPr>
        <p:spPr/>
        <p:txBody>
          <a:bodyPr/>
          <a:lstStyle/>
          <a:p>
            <a:fld id="{A6D6D798-1883-974D-96D0-4E82B243DEDE}" type="slidenum">
              <a:rPr lang="it-IT" smtClean="0"/>
              <a:t>30</a:t>
            </a:fld>
            <a:endParaRPr lang="it-IT" dirty="0"/>
          </a:p>
        </p:txBody>
      </p:sp>
    </p:spTree>
    <p:extLst>
      <p:ext uri="{BB962C8B-B14F-4D97-AF65-F5344CB8AC3E}">
        <p14:creationId xmlns:p14="http://schemas.microsoft.com/office/powerpoint/2010/main" val="1751906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8DFD00B3-7645-4E84-87CD-C162A1EEB7AC}"/>
              </a:ext>
            </a:extLst>
          </p:cNvPr>
          <p:cNvSpPr>
            <a:spLocks noGrp="1"/>
          </p:cNvSpPr>
          <p:nvPr>
            <p:ph type="ftr" sz="quarter" idx="11"/>
          </p:nvPr>
        </p:nvSpPr>
        <p:spPr/>
        <p:txBody>
          <a:bodyPr/>
          <a:lstStyle/>
          <a:p>
            <a:r>
              <a:rPr lang="it-IT" dirty="0"/>
              <a:t>Gianluca Perillo - Direzione Sistemi Informativi</a:t>
            </a:r>
          </a:p>
        </p:txBody>
      </p:sp>
      <p:sp>
        <p:nvSpPr>
          <p:cNvPr id="6" name="Segnaposto numero diapositiva 5">
            <a:extLst>
              <a:ext uri="{FF2B5EF4-FFF2-40B4-BE49-F238E27FC236}">
                <a16:creationId xmlns:a16="http://schemas.microsoft.com/office/drawing/2014/main" id="{0E17C98A-1F29-4471-913B-9F9831F0AF7E}"/>
              </a:ext>
            </a:extLst>
          </p:cNvPr>
          <p:cNvSpPr>
            <a:spLocks noGrp="1"/>
          </p:cNvSpPr>
          <p:nvPr>
            <p:ph type="sldNum" sz="quarter" idx="12"/>
          </p:nvPr>
        </p:nvSpPr>
        <p:spPr/>
        <p:txBody>
          <a:bodyPr/>
          <a:lstStyle/>
          <a:p>
            <a:fld id="{A6D6D798-1883-974D-96D0-4E82B243DEDE}" type="slidenum">
              <a:rPr lang="it-IT" smtClean="0"/>
              <a:t>31</a:t>
            </a:fld>
            <a:endParaRPr lang="it-IT" dirty="0"/>
          </a:p>
        </p:txBody>
      </p:sp>
      <p:sp>
        <p:nvSpPr>
          <p:cNvPr id="7" name="Titolo 6">
            <a:extLst>
              <a:ext uri="{FF2B5EF4-FFF2-40B4-BE49-F238E27FC236}">
                <a16:creationId xmlns:a16="http://schemas.microsoft.com/office/drawing/2014/main" id="{6284EB7A-EE4F-4A5A-A32A-0D7A64DB8F56}"/>
              </a:ext>
            </a:extLst>
          </p:cNvPr>
          <p:cNvSpPr>
            <a:spLocks noGrp="1"/>
          </p:cNvSpPr>
          <p:nvPr>
            <p:ph type="title" idx="4294967295"/>
          </p:nvPr>
        </p:nvSpPr>
        <p:spPr>
          <a:xfrm>
            <a:off x="1222407" y="1191127"/>
            <a:ext cx="9599895" cy="4285648"/>
          </a:xfrm>
          <a:prstGeom prst="ellipse">
            <a:avLst/>
          </a:prstGeom>
          <a:solidFill>
            <a:schemeClr val="accent1"/>
          </a:solidFill>
          <a:ln w="12700" cap="flat" cmpd="sng" algn="ctr">
            <a:solidFill>
              <a:schemeClr val="accent1">
                <a:shade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500" b="0" i="0" u="none" strike="noStrike" kern="1200" cap="none" spc="0" normalizeH="0" baseline="0" noProof="0" dirty="0">
                <a:ln>
                  <a:noFill/>
                </a:ln>
                <a:solidFill>
                  <a:schemeClr val="lt1"/>
                </a:solidFill>
                <a:effectLst/>
                <a:uLnTx/>
                <a:uFillTx/>
                <a:latin typeface="+mn-lt"/>
                <a:ea typeface="+mn-ea"/>
                <a:cs typeface="+mn-cs"/>
              </a:rPr>
              <a:t>Creare un riferimento per i colleghi dell’INFN all’interno dell’UTD sulle tematiche degli strumenti per la digitalizzazione e l’accessibilità dei documenti</a:t>
            </a:r>
          </a:p>
        </p:txBody>
      </p:sp>
    </p:spTree>
    <p:extLst>
      <p:ext uri="{BB962C8B-B14F-4D97-AF65-F5344CB8AC3E}">
        <p14:creationId xmlns:p14="http://schemas.microsoft.com/office/powerpoint/2010/main" val="2201399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egnaposto piè di pagina 1">
            <a:extLst>
              <a:ext uri="{FF2B5EF4-FFF2-40B4-BE49-F238E27FC236}">
                <a16:creationId xmlns:a16="http://schemas.microsoft.com/office/drawing/2014/main" id="{5E808666-4335-45D8-9F1B-11322D05C614}"/>
              </a:ext>
            </a:extLst>
          </p:cNvPr>
          <p:cNvSpPr>
            <a:spLocks noGrp="1"/>
          </p:cNvSpPr>
          <p:nvPr>
            <p:ph type="ftr" sz="quarter" idx="11"/>
          </p:nvPr>
        </p:nvSpPr>
        <p:spPr>
          <a:xfrm>
            <a:off x="4148499" y="4713494"/>
            <a:ext cx="3927953" cy="456513"/>
          </a:xfrm>
        </p:spPr>
        <p:txBody>
          <a:bodyPr vert="horz" lIns="91440" tIns="45720" rIns="91440" bIns="45720" rtlCol="0" anchor="ctr">
            <a:noAutofit/>
          </a:bodyPr>
          <a:lstStyle/>
          <a:p>
            <a:pPr algn="l">
              <a:lnSpc>
                <a:spcPct val="90000"/>
              </a:lnSpc>
              <a:spcAft>
                <a:spcPts val="600"/>
              </a:spcAft>
            </a:pPr>
            <a:r>
              <a:rPr lang="en-US" sz="1500" b="1" kern="1200" dirty="0">
                <a:solidFill>
                  <a:schemeClr val="accent1">
                    <a:lumMod val="50000"/>
                  </a:schemeClr>
                </a:solidFill>
                <a:latin typeface="+mn-lt"/>
                <a:ea typeface="+mn-ea"/>
                <a:cs typeface="+mn-cs"/>
              </a:rPr>
              <a:t>Gianluca Perillo - Direzione Sistemi Informativi</a:t>
            </a: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3" name="Titolo 2">
            <a:extLst>
              <a:ext uri="{FF2B5EF4-FFF2-40B4-BE49-F238E27FC236}">
                <a16:creationId xmlns:a16="http://schemas.microsoft.com/office/drawing/2014/main" id="{ADF84794-C8C5-4F45-847C-3905144BF2FD}"/>
              </a:ext>
            </a:extLst>
          </p:cNvPr>
          <p:cNvSpPr>
            <a:spLocks noGrp="1"/>
          </p:cNvSpPr>
          <p:nvPr>
            <p:ph type="title"/>
          </p:nvPr>
        </p:nvSpPr>
        <p:spPr>
          <a:xfrm>
            <a:off x="3119434" y="2627595"/>
            <a:ext cx="5782716" cy="2150719"/>
          </a:xfrm>
          <a:noFill/>
        </p:spPr>
        <p:txBody>
          <a:bodyPr vert="horz" lIns="91440" tIns="45720" rIns="91440" bIns="45720" rtlCol="0" anchor="ctr">
            <a:normAutofit/>
          </a:bodyPr>
          <a:lstStyle/>
          <a:p>
            <a:pPr algn="ctr"/>
            <a:r>
              <a:rPr lang="en-US" sz="3600" b="1" kern="1200" dirty="0">
                <a:solidFill>
                  <a:schemeClr val="accent1">
                    <a:lumMod val="50000"/>
                  </a:schemeClr>
                </a:solidFill>
                <a:latin typeface="+mj-lt"/>
                <a:ea typeface="+mj-ea"/>
                <a:cs typeface="+mj-cs"/>
              </a:rPr>
              <a:t>GRAZIE PER L’ATTENZIONE</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3" name="Immagine 22" descr="Logo dell'Istituto Nazionale di Fisica Nucleare">
            <a:extLst>
              <a:ext uri="{FF2B5EF4-FFF2-40B4-BE49-F238E27FC236}">
                <a16:creationId xmlns:a16="http://schemas.microsoft.com/office/drawing/2014/main" id="{B1EB2DBC-5D95-42D8-A87E-9FD632352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140" y="1277920"/>
            <a:ext cx="3091303" cy="1715673"/>
          </a:xfrm>
          <a:prstGeom prst="rect">
            <a:avLst/>
          </a:prstGeom>
        </p:spPr>
      </p:pic>
      <p:sp>
        <p:nvSpPr>
          <p:cNvPr id="5" name="Segnaposto numero diapositiva 4">
            <a:extLst>
              <a:ext uri="{FF2B5EF4-FFF2-40B4-BE49-F238E27FC236}">
                <a16:creationId xmlns:a16="http://schemas.microsoft.com/office/drawing/2014/main" id="{DE750A96-746D-4284-935C-DBCCEE74129D}"/>
              </a:ext>
            </a:extLst>
          </p:cNvPr>
          <p:cNvSpPr>
            <a:spLocks noGrp="1"/>
          </p:cNvSpPr>
          <p:nvPr>
            <p:ph type="sldNum" sz="quarter" idx="12"/>
          </p:nvPr>
        </p:nvSpPr>
        <p:spPr/>
        <p:txBody>
          <a:bodyPr/>
          <a:lstStyle/>
          <a:p>
            <a:fld id="{A6D6D798-1883-974D-96D0-4E82B243DEDE}" type="slidenum">
              <a:rPr lang="it-IT" smtClean="0"/>
              <a:t>32</a:t>
            </a:fld>
            <a:endParaRPr lang="it-IT" dirty="0"/>
          </a:p>
        </p:txBody>
      </p:sp>
    </p:spTree>
    <p:extLst>
      <p:ext uri="{BB962C8B-B14F-4D97-AF65-F5344CB8AC3E}">
        <p14:creationId xmlns:p14="http://schemas.microsoft.com/office/powerpoint/2010/main" val="166991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F3D09EF-96B4-4E04-A78F-4C42D6C5DB6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0" y="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 name="Titolo 1">
            <a:extLst>
              <a:ext uri="{FF2B5EF4-FFF2-40B4-BE49-F238E27FC236}">
                <a16:creationId xmlns:a16="http://schemas.microsoft.com/office/drawing/2014/main" id="{F461226F-9C35-4B89-9EDA-D72237984131}"/>
              </a:ext>
            </a:extLst>
          </p:cNvPr>
          <p:cNvSpPr>
            <a:spLocks noGrp="1"/>
          </p:cNvSpPr>
          <p:nvPr>
            <p:ph type="ctrTitle"/>
          </p:nvPr>
        </p:nvSpPr>
        <p:spPr>
          <a:xfrm>
            <a:off x="609599" y="1408309"/>
            <a:ext cx="11255830" cy="2308324"/>
          </a:xfrm>
        </p:spPr>
        <p:txBody>
          <a:bodyPr>
            <a:normAutofit/>
          </a:bodyPr>
          <a:lstStyle/>
          <a:p>
            <a:pPr algn="l"/>
            <a:r>
              <a:rPr lang="it-IT" sz="5400" dirty="0">
                <a:solidFill>
                  <a:schemeClr val="accent1">
                    <a:lumMod val="75000"/>
                  </a:schemeClr>
                </a:solidFill>
                <a:effectLst>
                  <a:outerShdw blurRad="50800" dist="38100" dir="2700000" algn="tl" rotWithShape="0">
                    <a:prstClr val="black">
                      <a:alpha val="40000"/>
                    </a:prstClr>
                  </a:outerShdw>
                </a:effectLst>
                <a:latin typeface="Tw Cen MT" panose="020B0602020104020603" pitchFamily="34" charset="0"/>
              </a:rPr>
              <a:t>UFFICIO</a:t>
            </a:r>
            <a:r>
              <a:rPr lang="it-IT" sz="4800" b="1" dirty="0">
                <a:solidFill>
                  <a:srgbClr val="FFFFFF"/>
                </a:solidFill>
              </a:rPr>
              <a:t> </a:t>
            </a:r>
            <a:r>
              <a:rPr lang="it-IT" sz="5400" dirty="0">
                <a:solidFill>
                  <a:schemeClr val="accent1">
                    <a:lumMod val="75000"/>
                  </a:schemeClr>
                </a:solidFill>
                <a:effectLst>
                  <a:outerShdw blurRad="50800" dist="38100" dir="2700000" algn="tl" rotWithShape="0">
                    <a:prstClr val="black">
                      <a:alpha val="40000"/>
                    </a:prstClr>
                  </a:outerShdw>
                </a:effectLst>
                <a:latin typeface="Tw Cen MT" panose="020B0602020104020603" pitchFamily="34" charset="0"/>
              </a:rPr>
              <a:t>TRANSIZIONE DIGITALE</a:t>
            </a:r>
            <a:br>
              <a:rPr lang="it-IT" sz="4800" b="1" dirty="0">
                <a:solidFill>
                  <a:srgbClr val="FFFFFF"/>
                </a:solidFill>
              </a:rPr>
            </a:br>
            <a:r>
              <a:rPr lang="it-IT" sz="1500" b="1" dirty="0">
                <a:solidFill>
                  <a:srgbClr val="FFFFFF"/>
                </a:solidFill>
              </a:rPr>
              <a:t> </a:t>
            </a:r>
            <a:br>
              <a:rPr lang="it-IT" sz="6700" b="1" dirty="0">
                <a:solidFill>
                  <a:srgbClr val="FFFFFF"/>
                </a:solidFill>
              </a:rPr>
            </a:br>
            <a:r>
              <a:rPr lang="it-IT" sz="3200" b="1" i="1" dirty="0">
                <a:solidFill>
                  <a:srgbClr val="FFFFFF"/>
                </a:solidFill>
              </a:rPr>
              <a:t>Plenaria DSI – Tirrenia (PI), 4-6 Giugno 2024</a:t>
            </a:r>
          </a:p>
        </p:txBody>
      </p:sp>
      <p:sp>
        <p:nvSpPr>
          <p:cNvPr id="3" name="Sottotitolo 2">
            <a:extLst>
              <a:ext uri="{FF2B5EF4-FFF2-40B4-BE49-F238E27FC236}">
                <a16:creationId xmlns:a16="http://schemas.microsoft.com/office/drawing/2014/main" id="{DB260D17-1B85-4D15-B5DD-D9797268B130}"/>
              </a:ext>
            </a:extLst>
          </p:cNvPr>
          <p:cNvSpPr>
            <a:spLocks noGrp="1"/>
          </p:cNvSpPr>
          <p:nvPr>
            <p:ph type="subTitle" idx="1"/>
          </p:nvPr>
        </p:nvSpPr>
        <p:spPr>
          <a:xfrm>
            <a:off x="609599" y="4137255"/>
            <a:ext cx="7439183" cy="1012778"/>
          </a:xfrm>
        </p:spPr>
        <p:txBody>
          <a:bodyPr>
            <a:noAutofit/>
          </a:bodyPr>
          <a:lstStyle/>
          <a:p>
            <a:pPr algn="l"/>
            <a:r>
              <a:rPr lang="it-IT" sz="2800" b="1" i="1" dirty="0">
                <a:solidFill>
                  <a:schemeClr val="accent1">
                    <a:lumMod val="75000"/>
                  </a:schemeClr>
                </a:solidFill>
              </a:rPr>
              <a:t>Ufficio Transizione Digitale e Protocollo</a:t>
            </a:r>
          </a:p>
          <a:p>
            <a:pPr algn="l"/>
            <a:r>
              <a:rPr lang="it-IT" sz="2800" b="1" dirty="0">
                <a:solidFill>
                  <a:schemeClr val="accent1">
                    <a:lumMod val="75000"/>
                  </a:schemeClr>
                </a:solidFill>
              </a:rPr>
              <a:t>Claudio Ciamei</a:t>
            </a:r>
          </a:p>
        </p:txBody>
      </p:sp>
    </p:spTree>
    <p:extLst>
      <p:ext uri="{BB962C8B-B14F-4D97-AF65-F5344CB8AC3E}">
        <p14:creationId xmlns:p14="http://schemas.microsoft.com/office/powerpoint/2010/main" val="1380343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ccia 1">
            <a:extLst>
              <a:ext uri="{FF2B5EF4-FFF2-40B4-BE49-F238E27FC236}">
                <a16:creationId xmlns:a16="http://schemas.microsoft.com/office/drawing/2014/main" id="{711EEC06-00AA-9802-6E8E-E00E2510ECFA}"/>
              </a:ext>
            </a:extLst>
          </p:cNvPr>
          <p:cNvSpPr/>
          <p:nvPr/>
        </p:nvSpPr>
        <p:spPr>
          <a:xfrm>
            <a:off x="7597083" y="1958218"/>
            <a:ext cx="4526552" cy="4412421"/>
          </a:xfrm>
          <a:prstGeom prst="teardrop">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Goccia 2">
            <a:extLst>
              <a:ext uri="{FF2B5EF4-FFF2-40B4-BE49-F238E27FC236}">
                <a16:creationId xmlns:a16="http://schemas.microsoft.com/office/drawing/2014/main" id="{9A85F2C7-9CC4-8AAB-B7BA-295DCF058D1A}"/>
              </a:ext>
            </a:extLst>
          </p:cNvPr>
          <p:cNvSpPr/>
          <p:nvPr/>
        </p:nvSpPr>
        <p:spPr>
          <a:xfrm>
            <a:off x="1092698" y="2026598"/>
            <a:ext cx="6361842" cy="4412421"/>
          </a:xfrm>
          <a:prstGeom prst="teardrop">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Goccia 3">
            <a:extLst>
              <a:ext uri="{FF2B5EF4-FFF2-40B4-BE49-F238E27FC236}">
                <a16:creationId xmlns:a16="http://schemas.microsoft.com/office/drawing/2014/main" id="{C395B877-9716-B55E-72CD-2455BB1CC4CA}"/>
              </a:ext>
            </a:extLst>
          </p:cNvPr>
          <p:cNvSpPr/>
          <p:nvPr/>
        </p:nvSpPr>
        <p:spPr>
          <a:xfrm>
            <a:off x="134108" y="70290"/>
            <a:ext cx="2870349" cy="2315401"/>
          </a:xfrm>
          <a:prstGeom prst="teardrop">
            <a:avLst/>
          </a:prstGeom>
          <a:solidFill>
            <a:schemeClr val="accent3">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dirty="0"/>
          </a:p>
        </p:txBody>
      </p:sp>
      <p:sp>
        <p:nvSpPr>
          <p:cNvPr id="5" name="Goccia 4">
            <a:extLst>
              <a:ext uri="{FF2B5EF4-FFF2-40B4-BE49-F238E27FC236}">
                <a16:creationId xmlns:a16="http://schemas.microsoft.com/office/drawing/2014/main" id="{68645568-F36B-E06F-BCD4-3C71A0EB976B}"/>
              </a:ext>
            </a:extLst>
          </p:cNvPr>
          <p:cNvSpPr/>
          <p:nvPr/>
        </p:nvSpPr>
        <p:spPr>
          <a:xfrm>
            <a:off x="9020428" y="2878657"/>
            <a:ext cx="2999008" cy="2399552"/>
          </a:xfrm>
          <a:prstGeom prst="teardrop">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a:t>ARCHIVIO</a:t>
            </a:r>
          </a:p>
          <a:p>
            <a:pPr algn="ctr"/>
            <a:r>
              <a:rPr lang="it-IT"/>
              <a:t>DEPOSITO</a:t>
            </a:r>
          </a:p>
        </p:txBody>
      </p:sp>
      <p:sp>
        <p:nvSpPr>
          <p:cNvPr id="6" name="Rettangolo 5">
            <a:extLst>
              <a:ext uri="{FF2B5EF4-FFF2-40B4-BE49-F238E27FC236}">
                <a16:creationId xmlns:a16="http://schemas.microsoft.com/office/drawing/2014/main" id="{10412144-FF42-C55B-0213-E696132C9844}"/>
              </a:ext>
            </a:extLst>
          </p:cNvPr>
          <p:cNvSpPr/>
          <p:nvPr/>
        </p:nvSpPr>
        <p:spPr>
          <a:xfrm>
            <a:off x="2662645" y="345381"/>
            <a:ext cx="753291" cy="4845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9A74C65E-4FB8-BEA2-3603-A46982D47F7B}"/>
              </a:ext>
            </a:extLst>
          </p:cNvPr>
          <p:cNvSpPr/>
          <p:nvPr/>
        </p:nvSpPr>
        <p:spPr>
          <a:xfrm>
            <a:off x="2662645" y="122270"/>
            <a:ext cx="753291" cy="2231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ottotitolo 2">
            <a:extLst>
              <a:ext uri="{FF2B5EF4-FFF2-40B4-BE49-F238E27FC236}">
                <a16:creationId xmlns:a16="http://schemas.microsoft.com/office/drawing/2014/main" id="{CC24A0D6-50F8-2933-FBA2-9D1467F3F7A2}"/>
              </a:ext>
            </a:extLst>
          </p:cNvPr>
          <p:cNvSpPr txBox="1">
            <a:spLocks/>
          </p:cNvSpPr>
          <p:nvPr/>
        </p:nvSpPr>
        <p:spPr>
          <a:xfrm>
            <a:off x="2632164" y="147782"/>
            <a:ext cx="783772" cy="197596"/>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it-IT" b="1"/>
              <a:t>Caratteristiche</a:t>
            </a:r>
          </a:p>
        </p:txBody>
      </p:sp>
      <p:sp>
        <p:nvSpPr>
          <p:cNvPr id="9" name="Sottotitolo 2">
            <a:extLst>
              <a:ext uri="{FF2B5EF4-FFF2-40B4-BE49-F238E27FC236}">
                <a16:creationId xmlns:a16="http://schemas.microsoft.com/office/drawing/2014/main" id="{857C0052-C9CC-F063-EB0E-125D37DCB247}"/>
              </a:ext>
            </a:extLst>
          </p:cNvPr>
          <p:cNvSpPr txBox="1">
            <a:spLocks/>
          </p:cNvSpPr>
          <p:nvPr/>
        </p:nvSpPr>
        <p:spPr>
          <a:xfrm>
            <a:off x="2601497" y="336875"/>
            <a:ext cx="822959" cy="56017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700" b="1"/>
              <a:t>Immodificabilità</a:t>
            </a:r>
          </a:p>
          <a:p>
            <a:pPr algn="l">
              <a:spcBef>
                <a:spcPts val="0"/>
              </a:spcBef>
            </a:pPr>
            <a:r>
              <a:rPr lang="it-IT" sz="700" b="1"/>
              <a:t>Integrità</a:t>
            </a:r>
          </a:p>
          <a:p>
            <a:pPr algn="l">
              <a:spcBef>
                <a:spcPts val="0"/>
              </a:spcBef>
            </a:pPr>
            <a:r>
              <a:rPr lang="it-IT" sz="700" b="1"/>
              <a:t>Qualità</a:t>
            </a:r>
          </a:p>
          <a:p>
            <a:pPr algn="l">
              <a:spcBef>
                <a:spcPts val="0"/>
              </a:spcBef>
            </a:pPr>
            <a:r>
              <a:rPr lang="it-IT" sz="700" b="1"/>
              <a:t>Sicurezza</a:t>
            </a:r>
          </a:p>
          <a:p>
            <a:pPr algn="l">
              <a:spcBef>
                <a:spcPts val="0"/>
              </a:spcBef>
            </a:pPr>
            <a:r>
              <a:rPr lang="it-IT" sz="700" b="1"/>
              <a:t>Accessibilità</a:t>
            </a:r>
          </a:p>
        </p:txBody>
      </p:sp>
      <p:pic>
        <p:nvPicPr>
          <p:cNvPr id="10" name="Immagine 9" descr="Immagine che contiene testo&#10;&#10;Descrizione generata automaticamente">
            <a:extLst>
              <a:ext uri="{FF2B5EF4-FFF2-40B4-BE49-F238E27FC236}">
                <a16:creationId xmlns:a16="http://schemas.microsoft.com/office/drawing/2014/main" id="{E917729D-6CA3-27D5-4AF1-979E1DB2B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976" y="2046169"/>
            <a:ext cx="2069305" cy="491884"/>
          </a:xfrm>
          <a:prstGeom prst="rect">
            <a:avLst/>
          </a:prstGeom>
          <a:ln>
            <a:solidFill>
              <a:schemeClr val="tx1"/>
            </a:solidFill>
          </a:ln>
        </p:spPr>
      </p:pic>
      <p:pic>
        <p:nvPicPr>
          <p:cNvPr id="11" name="Picture 2" descr="Istituto nazionale di fisica nucleare - Wikipedia">
            <a:extLst>
              <a:ext uri="{FF2B5EF4-FFF2-40B4-BE49-F238E27FC236}">
                <a16:creationId xmlns:a16="http://schemas.microsoft.com/office/drawing/2014/main" id="{6FA1E662-568C-D42F-D56E-7B0DCF985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914" y="2475342"/>
            <a:ext cx="552668" cy="346391"/>
          </a:xfrm>
          <a:prstGeom prst="rect">
            <a:avLst/>
          </a:prstGeom>
          <a:noFill/>
          <a:extLst>
            <a:ext uri="{909E8E84-426E-40DD-AFC4-6F175D3DCCD1}">
              <a14:hiddenFill xmlns:a14="http://schemas.microsoft.com/office/drawing/2010/main">
                <a:solidFill>
                  <a:srgbClr val="FFFFFF"/>
                </a:solidFill>
              </a14:hiddenFill>
            </a:ext>
          </a:extLst>
        </p:spPr>
      </p:pic>
      <p:sp>
        <p:nvSpPr>
          <p:cNvPr id="12" name="Sottotitolo 2">
            <a:extLst>
              <a:ext uri="{FF2B5EF4-FFF2-40B4-BE49-F238E27FC236}">
                <a16:creationId xmlns:a16="http://schemas.microsoft.com/office/drawing/2014/main" id="{A5E9B74F-2CA2-F10A-A88D-8FADE703EEAB}"/>
              </a:ext>
            </a:extLst>
          </p:cNvPr>
          <p:cNvSpPr txBox="1">
            <a:spLocks/>
          </p:cNvSpPr>
          <p:nvPr/>
        </p:nvSpPr>
        <p:spPr>
          <a:xfrm>
            <a:off x="3497912" y="2432531"/>
            <a:ext cx="1997145" cy="2301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b="1" dirty="0"/>
              <a:t>Coord. Gestione Documentale</a:t>
            </a:r>
          </a:p>
        </p:txBody>
      </p:sp>
      <p:pic>
        <p:nvPicPr>
          <p:cNvPr id="13" name="Immagine 12">
            <a:extLst>
              <a:ext uri="{FF2B5EF4-FFF2-40B4-BE49-F238E27FC236}">
                <a16:creationId xmlns:a16="http://schemas.microsoft.com/office/drawing/2014/main" id="{1F3D3B9E-C045-7516-E1DB-2C9099732107}"/>
              </a:ext>
            </a:extLst>
          </p:cNvPr>
          <p:cNvPicPr>
            <a:picLocks noChangeAspect="1"/>
          </p:cNvPicPr>
          <p:nvPr/>
        </p:nvPicPr>
        <p:blipFill>
          <a:blip r:embed="rId5"/>
          <a:stretch>
            <a:fillRect/>
          </a:stretch>
        </p:blipFill>
        <p:spPr>
          <a:xfrm>
            <a:off x="7170168" y="4276497"/>
            <a:ext cx="633123" cy="669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magine 13">
            <a:extLst>
              <a:ext uri="{FF2B5EF4-FFF2-40B4-BE49-F238E27FC236}">
                <a16:creationId xmlns:a16="http://schemas.microsoft.com/office/drawing/2014/main" id="{43CF69D2-155B-7BD2-2991-47C0F3D97C9D}"/>
              </a:ext>
            </a:extLst>
          </p:cNvPr>
          <p:cNvPicPr>
            <a:picLocks noChangeAspect="1"/>
          </p:cNvPicPr>
          <p:nvPr/>
        </p:nvPicPr>
        <p:blipFill>
          <a:blip r:embed="rId5"/>
          <a:stretch>
            <a:fillRect/>
          </a:stretch>
        </p:blipFill>
        <p:spPr>
          <a:xfrm>
            <a:off x="4984208" y="1716200"/>
            <a:ext cx="633123" cy="669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Sottotitolo 2">
            <a:extLst>
              <a:ext uri="{FF2B5EF4-FFF2-40B4-BE49-F238E27FC236}">
                <a16:creationId xmlns:a16="http://schemas.microsoft.com/office/drawing/2014/main" id="{9EA655EB-A208-083A-C78C-DC960BA95AF6}"/>
              </a:ext>
            </a:extLst>
          </p:cNvPr>
          <p:cNvSpPr txBox="1">
            <a:spLocks/>
          </p:cNvSpPr>
          <p:nvPr/>
        </p:nvSpPr>
        <p:spPr>
          <a:xfrm>
            <a:off x="6791785" y="4935957"/>
            <a:ext cx="1429570" cy="2301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b="1"/>
              <a:t>Resp. Conservazione</a:t>
            </a:r>
          </a:p>
        </p:txBody>
      </p:sp>
      <p:sp>
        <p:nvSpPr>
          <p:cNvPr id="16" name="Goccia 15">
            <a:extLst>
              <a:ext uri="{FF2B5EF4-FFF2-40B4-BE49-F238E27FC236}">
                <a16:creationId xmlns:a16="http://schemas.microsoft.com/office/drawing/2014/main" id="{36A074E7-5947-DE1B-CED1-9A3D8D2D99F3}"/>
              </a:ext>
            </a:extLst>
          </p:cNvPr>
          <p:cNvSpPr/>
          <p:nvPr/>
        </p:nvSpPr>
        <p:spPr>
          <a:xfrm rot="10800000">
            <a:off x="5369522" y="5302829"/>
            <a:ext cx="4189782" cy="1492827"/>
          </a:xfrm>
          <a:prstGeom prst="teardrop">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0FBE19EE-A043-48B0-D678-5FAC44158A74}"/>
              </a:ext>
            </a:extLst>
          </p:cNvPr>
          <p:cNvPicPr>
            <a:picLocks noChangeAspect="1"/>
          </p:cNvPicPr>
          <p:nvPr/>
        </p:nvPicPr>
        <p:blipFill>
          <a:blip r:embed="rId5"/>
          <a:stretch>
            <a:fillRect/>
          </a:stretch>
        </p:blipFill>
        <p:spPr>
          <a:xfrm>
            <a:off x="6011496" y="5687142"/>
            <a:ext cx="633123" cy="669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Sottotitolo 2">
            <a:extLst>
              <a:ext uri="{FF2B5EF4-FFF2-40B4-BE49-F238E27FC236}">
                <a16:creationId xmlns:a16="http://schemas.microsoft.com/office/drawing/2014/main" id="{9399FE2C-97B8-ABCF-5208-9F5F272621BC}"/>
              </a:ext>
            </a:extLst>
          </p:cNvPr>
          <p:cNvSpPr txBox="1">
            <a:spLocks/>
          </p:cNvSpPr>
          <p:nvPr/>
        </p:nvSpPr>
        <p:spPr>
          <a:xfrm>
            <a:off x="1495604" y="6236748"/>
            <a:ext cx="1004460" cy="323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b="1" dirty="0"/>
              <a:t>Direttore Sistemi Informativi</a:t>
            </a:r>
          </a:p>
        </p:txBody>
      </p:sp>
      <p:sp>
        <p:nvSpPr>
          <p:cNvPr id="20" name="Sottotitolo 2">
            <a:extLst>
              <a:ext uri="{FF2B5EF4-FFF2-40B4-BE49-F238E27FC236}">
                <a16:creationId xmlns:a16="http://schemas.microsoft.com/office/drawing/2014/main" id="{F5DE4344-86F7-D384-F538-3AFF0D8F9DC0}"/>
              </a:ext>
            </a:extLst>
          </p:cNvPr>
          <p:cNvSpPr txBox="1">
            <a:spLocks/>
          </p:cNvSpPr>
          <p:nvPr/>
        </p:nvSpPr>
        <p:spPr>
          <a:xfrm>
            <a:off x="1071786" y="4608865"/>
            <a:ext cx="1846217" cy="3172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b="1" dirty="0">
                <a:solidFill>
                  <a:srgbClr val="FF0000"/>
                </a:solidFill>
              </a:rPr>
              <a:t>Area sicurezza informatica e</a:t>
            </a:r>
          </a:p>
          <a:p>
            <a:r>
              <a:rPr lang="it-IT" sz="1100" b="1" dirty="0">
                <a:solidFill>
                  <a:srgbClr val="FF0000"/>
                </a:solidFill>
              </a:rPr>
              <a:t>Infrastrutture</a:t>
            </a:r>
          </a:p>
        </p:txBody>
      </p:sp>
      <p:sp>
        <p:nvSpPr>
          <p:cNvPr id="21" name="Goccia 20">
            <a:extLst>
              <a:ext uri="{FF2B5EF4-FFF2-40B4-BE49-F238E27FC236}">
                <a16:creationId xmlns:a16="http://schemas.microsoft.com/office/drawing/2014/main" id="{786E8275-2DFC-DC9C-973E-680B564A243E}"/>
              </a:ext>
            </a:extLst>
          </p:cNvPr>
          <p:cNvSpPr/>
          <p:nvPr/>
        </p:nvSpPr>
        <p:spPr>
          <a:xfrm rot="10800000">
            <a:off x="219757" y="4571001"/>
            <a:ext cx="3346551" cy="2249027"/>
          </a:xfrm>
          <a:prstGeom prst="teardrop">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Sottotitolo 2">
            <a:extLst>
              <a:ext uri="{FF2B5EF4-FFF2-40B4-BE49-F238E27FC236}">
                <a16:creationId xmlns:a16="http://schemas.microsoft.com/office/drawing/2014/main" id="{2B035CCD-9AD6-BCC7-D101-26AB9AA12436}"/>
              </a:ext>
            </a:extLst>
          </p:cNvPr>
          <p:cNvSpPr txBox="1">
            <a:spLocks/>
          </p:cNvSpPr>
          <p:nvPr/>
        </p:nvSpPr>
        <p:spPr>
          <a:xfrm>
            <a:off x="5834298" y="5391948"/>
            <a:ext cx="1328059" cy="227956"/>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F0000"/>
                </a:solidFill>
              </a:rPr>
              <a:t>Area Privacy</a:t>
            </a:r>
          </a:p>
        </p:txBody>
      </p:sp>
      <p:pic>
        <p:nvPicPr>
          <p:cNvPr id="23" name="Immagine 22">
            <a:extLst>
              <a:ext uri="{FF2B5EF4-FFF2-40B4-BE49-F238E27FC236}">
                <a16:creationId xmlns:a16="http://schemas.microsoft.com/office/drawing/2014/main" id="{295724B4-E982-2C5E-0B0E-A7549BE44BA6}"/>
              </a:ext>
            </a:extLst>
          </p:cNvPr>
          <p:cNvPicPr>
            <a:picLocks noChangeAspect="1"/>
          </p:cNvPicPr>
          <p:nvPr/>
        </p:nvPicPr>
        <p:blipFill>
          <a:blip r:embed="rId5"/>
          <a:stretch>
            <a:fillRect/>
          </a:stretch>
        </p:blipFill>
        <p:spPr>
          <a:xfrm>
            <a:off x="1690389" y="5448171"/>
            <a:ext cx="633123" cy="669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4" name="Sottotitolo 2">
            <a:extLst>
              <a:ext uri="{FF2B5EF4-FFF2-40B4-BE49-F238E27FC236}">
                <a16:creationId xmlns:a16="http://schemas.microsoft.com/office/drawing/2014/main" id="{1BB0370E-85CF-D968-D163-287C3CA39DF2}"/>
              </a:ext>
            </a:extLst>
          </p:cNvPr>
          <p:cNvSpPr txBox="1">
            <a:spLocks/>
          </p:cNvSpPr>
          <p:nvPr/>
        </p:nvSpPr>
        <p:spPr>
          <a:xfrm>
            <a:off x="5408675" y="6361187"/>
            <a:ext cx="1923589" cy="323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b="1" dirty="0"/>
              <a:t>DPO</a:t>
            </a:r>
            <a:br>
              <a:rPr lang="it-IT" sz="1100" b="1" dirty="0"/>
            </a:br>
            <a:r>
              <a:rPr lang="it-IT" sz="1100" b="1" dirty="0"/>
              <a:t>(UE) 2016/679 art.37 - GDPR</a:t>
            </a:r>
          </a:p>
        </p:txBody>
      </p:sp>
      <p:sp>
        <p:nvSpPr>
          <p:cNvPr id="25" name="Rettangolo 24">
            <a:extLst>
              <a:ext uri="{FF2B5EF4-FFF2-40B4-BE49-F238E27FC236}">
                <a16:creationId xmlns:a16="http://schemas.microsoft.com/office/drawing/2014/main" id="{EA7F320F-8936-C5F4-B585-AC5B24E8AA56}"/>
              </a:ext>
            </a:extLst>
          </p:cNvPr>
          <p:cNvSpPr/>
          <p:nvPr/>
        </p:nvSpPr>
        <p:spPr>
          <a:xfrm>
            <a:off x="6985142" y="5653596"/>
            <a:ext cx="1213091" cy="8755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06674FE2-2E0D-815E-708C-F71DBFAF1F29}"/>
              </a:ext>
            </a:extLst>
          </p:cNvPr>
          <p:cNvSpPr/>
          <p:nvPr/>
        </p:nvSpPr>
        <p:spPr>
          <a:xfrm>
            <a:off x="6978553" y="5400293"/>
            <a:ext cx="1213091" cy="26830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Sottotitolo 2">
            <a:extLst>
              <a:ext uri="{FF2B5EF4-FFF2-40B4-BE49-F238E27FC236}">
                <a16:creationId xmlns:a16="http://schemas.microsoft.com/office/drawing/2014/main" id="{5985E965-3F18-CF24-67AD-F7D98160825A}"/>
              </a:ext>
            </a:extLst>
          </p:cNvPr>
          <p:cNvSpPr txBox="1">
            <a:spLocks/>
          </p:cNvSpPr>
          <p:nvPr/>
        </p:nvSpPr>
        <p:spPr>
          <a:xfrm>
            <a:off x="6924548" y="5406798"/>
            <a:ext cx="1296807" cy="26830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it-IT" sz="1000" b="1"/>
              <a:t>Valutare e organizzare</a:t>
            </a:r>
          </a:p>
          <a:p>
            <a:pPr>
              <a:spcBef>
                <a:spcPts val="0"/>
              </a:spcBef>
            </a:pPr>
            <a:r>
              <a:rPr lang="it-IT" sz="700" b="1"/>
              <a:t>CAD art. 51</a:t>
            </a:r>
          </a:p>
        </p:txBody>
      </p:sp>
      <p:sp>
        <p:nvSpPr>
          <p:cNvPr id="28" name="Parallelogramma 27">
            <a:extLst>
              <a:ext uri="{FF2B5EF4-FFF2-40B4-BE49-F238E27FC236}">
                <a16:creationId xmlns:a16="http://schemas.microsoft.com/office/drawing/2014/main" id="{FE2C7DEB-AFCE-D013-0D93-F35B61809320}"/>
              </a:ext>
            </a:extLst>
          </p:cNvPr>
          <p:cNvSpPr/>
          <p:nvPr/>
        </p:nvSpPr>
        <p:spPr>
          <a:xfrm>
            <a:off x="3431326" y="5660253"/>
            <a:ext cx="1678062" cy="622433"/>
          </a:xfrm>
          <a:prstGeom prst="parallelogram">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600">
                <a:solidFill>
                  <a:schemeClr val="tx1"/>
                </a:solidFill>
              </a:rPr>
              <a:t>Piano della sicurezza  del sistema di gestione informatica dei documenti </a:t>
            </a:r>
          </a:p>
          <a:p>
            <a:r>
              <a:rPr lang="it-IT" sz="600">
                <a:solidFill>
                  <a:schemeClr val="tx1"/>
                </a:solidFill>
              </a:rPr>
              <a:t>Linee Guida 4.10</a:t>
            </a:r>
          </a:p>
        </p:txBody>
      </p:sp>
      <p:cxnSp>
        <p:nvCxnSpPr>
          <p:cNvPr id="29" name="Connettore 2 28">
            <a:extLst>
              <a:ext uri="{FF2B5EF4-FFF2-40B4-BE49-F238E27FC236}">
                <a16:creationId xmlns:a16="http://schemas.microsoft.com/office/drawing/2014/main" id="{2ECBC749-2998-F8A8-7BD1-FA3257295D60}"/>
              </a:ext>
            </a:extLst>
          </p:cNvPr>
          <p:cNvCxnSpPr>
            <a:cxnSpLocks/>
          </p:cNvCxnSpPr>
          <p:nvPr/>
        </p:nvCxnSpPr>
        <p:spPr>
          <a:xfrm flipH="1">
            <a:off x="4889171" y="5066246"/>
            <a:ext cx="1918706" cy="683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A0519012-A661-1528-9590-8B0B29E7687E}"/>
              </a:ext>
            </a:extLst>
          </p:cNvPr>
          <p:cNvCxnSpPr>
            <a:cxnSpLocks/>
          </p:cNvCxnSpPr>
          <p:nvPr/>
        </p:nvCxnSpPr>
        <p:spPr>
          <a:xfrm flipH="1" flipV="1">
            <a:off x="4734898" y="6026767"/>
            <a:ext cx="1189708" cy="52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7FAD0347-8964-4335-275F-77D5443F3CB2}"/>
              </a:ext>
            </a:extLst>
          </p:cNvPr>
          <p:cNvCxnSpPr>
            <a:cxnSpLocks/>
            <a:stCxn id="23" idx="0"/>
          </p:cNvCxnSpPr>
          <p:nvPr/>
        </p:nvCxnSpPr>
        <p:spPr>
          <a:xfrm>
            <a:off x="2323512" y="5782917"/>
            <a:ext cx="12997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1DBF6AF7-096D-D968-E211-1B16C09EC22D}"/>
              </a:ext>
            </a:extLst>
          </p:cNvPr>
          <p:cNvCxnSpPr>
            <a:cxnSpLocks/>
            <a:endCxn id="28" idx="1"/>
          </p:cNvCxnSpPr>
          <p:nvPr/>
        </p:nvCxnSpPr>
        <p:spPr>
          <a:xfrm flipH="1">
            <a:off x="4348161" y="2615836"/>
            <a:ext cx="821821" cy="3044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3" name="Gruppo 32">
            <a:extLst>
              <a:ext uri="{FF2B5EF4-FFF2-40B4-BE49-F238E27FC236}">
                <a16:creationId xmlns:a16="http://schemas.microsoft.com/office/drawing/2014/main" id="{99CC1CC7-4D5C-7118-C206-5AF8578EA9E1}"/>
              </a:ext>
            </a:extLst>
          </p:cNvPr>
          <p:cNvGrpSpPr/>
          <p:nvPr/>
        </p:nvGrpSpPr>
        <p:grpSpPr>
          <a:xfrm>
            <a:off x="7841223" y="2382128"/>
            <a:ext cx="1715369" cy="715761"/>
            <a:chOff x="10228937" y="5631050"/>
            <a:chExt cx="1715369" cy="715761"/>
          </a:xfrm>
        </p:grpSpPr>
        <p:sp>
          <p:nvSpPr>
            <p:cNvPr id="34" name="Rettangolo arrotondato 28">
              <a:extLst>
                <a:ext uri="{FF2B5EF4-FFF2-40B4-BE49-F238E27FC236}">
                  <a16:creationId xmlns:a16="http://schemas.microsoft.com/office/drawing/2014/main" id="{121C43AE-BFBC-C8FD-2E45-51504C5BB426}"/>
                </a:ext>
              </a:extLst>
            </p:cNvPr>
            <p:cNvSpPr/>
            <p:nvPr/>
          </p:nvSpPr>
          <p:spPr>
            <a:xfrm>
              <a:off x="10267253" y="5631050"/>
              <a:ext cx="1658981" cy="71051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5" name="Picture 2" descr="Agenzia per l´Italia Digitale">
              <a:extLst>
                <a:ext uri="{FF2B5EF4-FFF2-40B4-BE49-F238E27FC236}">
                  <a16:creationId xmlns:a16="http://schemas.microsoft.com/office/drawing/2014/main" id="{3F8A6044-FFB9-77C6-E5C2-1CB39C94CA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19508" y="5711989"/>
              <a:ext cx="1377133" cy="250750"/>
            </a:xfrm>
            <a:prstGeom prst="rect">
              <a:avLst/>
            </a:prstGeom>
            <a:noFill/>
            <a:extLst>
              <a:ext uri="{909E8E84-426E-40DD-AFC4-6F175D3DCCD1}">
                <a14:hiddenFill xmlns:a14="http://schemas.microsoft.com/office/drawing/2010/main">
                  <a:solidFill>
                    <a:srgbClr val="FFFFFF"/>
                  </a:solidFill>
                </a14:hiddenFill>
              </a:ext>
            </a:extLst>
          </p:spPr>
        </p:pic>
        <p:sp>
          <p:nvSpPr>
            <p:cNvPr id="36" name="Sottotitolo 2">
              <a:extLst>
                <a:ext uri="{FF2B5EF4-FFF2-40B4-BE49-F238E27FC236}">
                  <a16:creationId xmlns:a16="http://schemas.microsoft.com/office/drawing/2014/main" id="{35EE37AD-F940-1E78-F286-3298807EBFFF}"/>
                </a:ext>
              </a:extLst>
            </p:cNvPr>
            <p:cNvSpPr txBox="1">
              <a:spLocks/>
            </p:cNvSpPr>
            <p:nvPr/>
          </p:nvSpPr>
          <p:spPr>
            <a:xfrm>
              <a:off x="10228937" y="5977890"/>
              <a:ext cx="1715369" cy="36892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it-IT" sz="800" b="1"/>
                <a:t>LINEE GUIDA AGID</a:t>
              </a:r>
            </a:p>
            <a:p>
              <a:pPr>
                <a:spcBef>
                  <a:spcPts val="0"/>
                </a:spcBef>
              </a:pPr>
              <a:endParaRPr lang="it-IT" sz="400" b="1"/>
            </a:p>
            <a:p>
              <a:pPr>
                <a:spcBef>
                  <a:spcPts val="0"/>
                </a:spcBef>
              </a:pPr>
              <a:r>
                <a:rPr lang="it-IT" sz="900" b="1">
                  <a:solidFill>
                    <a:schemeClr val="bg1"/>
                  </a:solidFill>
                </a:rPr>
                <a:t>Capitolo 4</a:t>
              </a:r>
            </a:p>
          </p:txBody>
        </p:sp>
      </p:grpSp>
      <p:sp>
        <p:nvSpPr>
          <p:cNvPr id="37" name="Sottotitolo 2">
            <a:extLst>
              <a:ext uri="{FF2B5EF4-FFF2-40B4-BE49-F238E27FC236}">
                <a16:creationId xmlns:a16="http://schemas.microsoft.com/office/drawing/2014/main" id="{F5887C98-93EE-EE73-288D-0B2B932030F5}"/>
              </a:ext>
            </a:extLst>
          </p:cNvPr>
          <p:cNvSpPr txBox="1">
            <a:spLocks/>
          </p:cNvSpPr>
          <p:nvPr/>
        </p:nvSpPr>
        <p:spPr>
          <a:xfrm>
            <a:off x="9815421" y="2607415"/>
            <a:ext cx="1328059" cy="227956"/>
          </a:xfrm>
          <a:prstGeom prst="rect">
            <a:avLst/>
          </a:prstGeom>
        </p:spPr>
        <p:txBody>
          <a:bodyPr vert="horz" lIns="91440" tIns="45720" rIns="91440" bIns="45720" rtlCol="0">
            <a:normAutofit fontScale="47500" lnSpcReduction="20000"/>
          </a:bodyPr>
          <a:lstStyle>
            <a:defPPr>
              <a:defRPr lang="en-US"/>
            </a:defPPr>
            <a:lvl1pPr indent="0" algn="ctr" defTabSz="914400">
              <a:lnSpc>
                <a:spcPct val="90000"/>
              </a:lnSpc>
              <a:spcBef>
                <a:spcPts val="1000"/>
              </a:spcBef>
              <a:buFont typeface="Arial" panose="020B0604020202020204" pitchFamily="34" charset="0"/>
              <a:buNone/>
              <a:defRPr sz="2400" b="1">
                <a:solidFill>
                  <a:srgbClr val="FF0000"/>
                </a:solidFill>
              </a:defRPr>
            </a:lvl1pPr>
            <a:lvl2pPr indent="0" algn="ctr" defTabSz="914400">
              <a:lnSpc>
                <a:spcPct val="90000"/>
              </a:lnSpc>
              <a:spcBef>
                <a:spcPts val="500"/>
              </a:spcBef>
              <a:buFont typeface="Arial" panose="020B0604020202020204" pitchFamily="34" charset="0"/>
              <a:buNone/>
              <a:defRPr sz="2000"/>
            </a:lvl2pPr>
            <a:lvl3pPr indent="0" algn="ctr" defTabSz="914400">
              <a:lnSpc>
                <a:spcPct val="90000"/>
              </a:lnSpc>
              <a:spcBef>
                <a:spcPts val="500"/>
              </a:spcBef>
              <a:buFont typeface="Arial" panose="020B0604020202020204" pitchFamily="34" charset="0"/>
              <a:buNone/>
            </a:lvl3pPr>
            <a:lvl4pPr indent="0" algn="ctr" defTabSz="914400">
              <a:lnSpc>
                <a:spcPct val="90000"/>
              </a:lnSpc>
              <a:spcBef>
                <a:spcPts val="500"/>
              </a:spcBef>
              <a:buFont typeface="Arial" panose="020B0604020202020204" pitchFamily="34" charset="0"/>
              <a:buNone/>
              <a:defRPr sz="1600"/>
            </a:lvl4pPr>
            <a:lvl5pPr indent="0" algn="ctr" defTabSz="914400">
              <a:lnSpc>
                <a:spcPct val="90000"/>
              </a:lnSpc>
              <a:spcBef>
                <a:spcPts val="500"/>
              </a:spcBef>
              <a:buFont typeface="Arial" panose="020B0604020202020204" pitchFamily="34" charset="0"/>
              <a:buNone/>
              <a:defRPr sz="1600"/>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r>
              <a:rPr lang="it-IT" dirty="0"/>
              <a:t>Outsourcing</a:t>
            </a:r>
          </a:p>
        </p:txBody>
      </p:sp>
      <p:sp>
        <p:nvSpPr>
          <p:cNvPr id="38" name="Sottotitolo 2">
            <a:extLst>
              <a:ext uri="{FF2B5EF4-FFF2-40B4-BE49-F238E27FC236}">
                <a16:creationId xmlns:a16="http://schemas.microsoft.com/office/drawing/2014/main" id="{C167DFBD-4C08-0035-C7E8-618D1500A686}"/>
              </a:ext>
            </a:extLst>
          </p:cNvPr>
          <p:cNvSpPr txBox="1">
            <a:spLocks/>
          </p:cNvSpPr>
          <p:nvPr/>
        </p:nvSpPr>
        <p:spPr>
          <a:xfrm>
            <a:off x="7055107" y="5631050"/>
            <a:ext cx="1324825" cy="8768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700" b="1" u="sng"/>
              <a:t>Caratteristiche </a:t>
            </a:r>
          </a:p>
          <a:p>
            <a:pPr marL="228600" indent="-228600" algn="l">
              <a:spcBef>
                <a:spcPts val="0"/>
              </a:spcBef>
              <a:buAutoNum type="arabicParenR"/>
            </a:pPr>
            <a:r>
              <a:rPr lang="it-IT" sz="700" b="1"/>
              <a:t>Protezione</a:t>
            </a:r>
          </a:p>
          <a:p>
            <a:pPr marL="228600" indent="-228600" algn="l">
              <a:spcBef>
                <a:spcPts val="0"/>
              </a:spcBef>
              <a:buAutoNum type="arabicParenR"/>
            </a:pPr>
            <a:r>
              <a:rPr lang="it-IT" sz="700" b="1"/>
              <a:t>Disponibilità</a:t>
            </a:r>
          </a:p>
          <a:p>
            <a:pPr marL="228600" indent="-228600" algn="l">
              <a:spcBef>
                <a:spcPts val="0"/>
              </a:spcBef>
              <a:buAutoNum type="arabicParenR"/>
            </a:pPr>
            <a:r>
              <a:rPr lang="it-IT" sz="700" b="1"/>
              <a:t>Accessibilità</a:t>
            </a:r>
          </a:p>
          <a:p>
            <a:pPr marL="228600" indent="-228600" algn="l">
              <a:spcBef>
                <a:spcPts val="0"/>
              </a:spcBef>
              <a:buAutoNum type="arabicParenR"/>
            </a:pPr>
            <a:r>
              <a:rPr lang="it-IT" sz="700" b="1"/>
              <a:t>Integrità</a:t>
            </a:r>
          </a:p>
          <a:p>
            <a:pPr marL="228600" indent="-228600" algn="l">
              <a:spcBef>
                <a:spcPts val="0"/>
              </a:spcBef>
              <a:buAutoNum type="arabicParenR"/>
            </a:pPr>
            <a:r>
              <a:rPr lang="it-IT" sz="700" b="1"/>
              <a:t>Riservatezza dei dati</a:t>
            </a:r>
          </a:p>
          <a:p>
            <a:pPr marL="228600" indent="-228600" algn="l">
              <a:spcBef>
                <a:spcPts val="0"/>
              </a:spcBef>
              <a:buAutoNum type="arabicParenR"/>
            </a:pPr>
            <a:r>
              <a:rPr lang="it-IT" sz="700" b="1"/>
              <a:t>Continuità operativa sistemi e infrastrutture</a:t>
            </a:r>
          </a:p>
          <a:p>
            <a:pPr algn="l">
              <a:spcBef>
                <a:spcPts val="0"/>
              </a:spcBef>
            </a:pPr>
            <a:endParaRPr lang="it-IT" sz="700" b="1" u="sng"/>
          </a:p>
        </p:txBody>
      </p:sp>
      <p:sp>
        <p:nvSpPr>
          <p:cNvPr id="39" name="Sottotitolo 2">
            <a:extLst>
              <a:ext uri="{FF2B5EF4-FFF2-40B4-BE49-F238E27FC236}">
                <a16:creationId xmlns:a16="http://schemas.microsoft.com/office/drawing/2014/main" id="{64CD5FCA-D1B6-468D-9B52-FD0CECD8C175}"/>
              </a:ext>
            </a:extLst>
          </p:cNvPr>
          <p:cNvSpPr txBox="1">
            <a:spLocks/>
          </p:cNvSpPr>
          <p:nvPr/>
        </p:nvSpPr>
        <p:spPr>
          <a:xfrm rot="170070">
            <a:off x="4999222" y="5839858"/>
            <a:ext cx="1004460" cy="1942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b="1"/>
              <a:t>parere</a:t>
            </a:r>
          </a:p>
        </p:txBody>
      </p:sp>
      <p:sp>
        <p:nvSpPr>
          <p:cNvPr id="40" name="Goccia 39">
            <a:extLst>
              <a:ext uri="{FF2B5EF4-FFF2-40B4-BE49-F238E27FC236}">
                <a16:creationId xmlns:a16="http://schemas.microsoft.com/office/drawing/2014/main" id="{E30C7907-09D1-D836-4616-03A71083FA63}"/>
              </a:ext>
            </a:extLst>
          </p:cNvPr>
          <p:cNvSpPr/>
          <p:nvPr/>
        </p:nvSpPr>
        <p:spPr>
          <a:xfrm>
            <a:off x="3339013" y="3034427"/>
            <a:ext cx="3031457" cy="2227561"/>
          </a:xfrm>
          <a:prstGeom prst="teardrop">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ARCHIVIO </a:t>
            </a:r>
          </a:p>
          <a:p>
            <a:pPr algn="ctr"/>
            <a:r>
              <a:rPr lang="it-IT" dirty="0"/>
              <a:t>CORRENTE</a:t>
            </a:r>
          </a:p>
        </p:txBody>
      </p:sp>
      <p:sp>
        <p:nvSpPr>
          <p:cNvPr id="41" name="Sottotitolo 2">
            <a:extLst>
              <a:ext uri="{FF2B5EF4-FFF2-40B4-BE49-F238E27FC236}">
                <a16:creationId xmlns:a16="http://schemas.microsoft.com/office/drawing/2014/main" id="{1BC66076-E62A-5FE9-7175-B414098F79D1}"/>
              </a:ext>
            </a:extLst>
          </p:cNvPr>
          <p:cNvSpPr txBox="1">
            <a:spLocks/>
          </p:cNvSpPr>
          <p:nvPr/>
        </p:nvSpPr>
        <p:spPr>
          <a:xfrm>
            <a:off x="1103440" y="4001115"/>
            <a:ext cx="680541" cy="2644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600" b="1" dirty="0"/>
              <a:t>RTD</a:t>
            </a:r>
          </a:p>
        </p:txBody>
      </p:sp>
      <p:pic>
        <p:nvPicPr>
          <p:cNvPr id="42" name="Picture 2" descr="Direttore d&amp;#39;orchestra con bastone | Icona Gratis">
            <a:extLst>
              <a:ext uri="{FF2B5EF4-FFF2-40B4-BE49-F238E27FC236}">
                <a16:creationId xmlns:a16="http://schemas.microsoft.com/office/drawing/2014/main" id="{59E5F16D-F7FA-9726-8451-961DBE089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14672" y="3156961"/>
            <a:ext cx="835453" cy="835453"/>
          </a:xfrm>
          <a:prstGeom prst="rect">
            <a:avLst/>
          </a:prstGeom>
          <a:noFill/>
          <a:extLst>
            <a:ext uri="{909E8E84-426E-40DD-AFC4-6F175D3DCCD1}">
              <a14:hiddenFill xmlns:a14="http://schemas.microsoft.com/office/drawing/2010/main">
                <a:solidFill>
                  <a:srgbClr val="FFFFFF"/>
                </a:solidFill>
              </a14:hiddenFill>
            </a:ext>
          </a:extLst>
        </p:spPr>
      </p:pic>
      <p:sp>
        <p:nvSpPr>
          <p:cNvPr id="43" name="Goccia 42">
            <a:extLst>
              <a:ext uri="{FF2B5EF4-FFF2-40B4-BE49-F238E27FC236}">
                <a16:creationId xmlns:a16="http://schemas.microsoft.com/office/drawing/2014/main" id="{7F23D5FA-69A7-83FF-8214-C13A5958F990}"/>
              </a:ext>
            </a:extLst>
          </p:cNvPr>
          <p:cNvSpPr/>
          <p:nvPr/>
        </p:nvSpPr>
        <p:spPr>
          <a:xfrm rot="10800000">
            <a:off x="789477" y="2615835"/>
            <a:ext cx="1732216" cy="1710563"/>
          </a:xfrm>
          <a:prstGeom prst="teardrop">
            <a:avLst>
              <a:gd name="adj" fmla="val 79886"/>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Goccia 43">
            <a:extLst>
              <a:ext uri="{FF2B5EF4-FFF2-40B4-BE49-F238E27FC236}">
                <a16:creationId xmlns:a16="http://schemas.microsoft.com/office/drawing/2014/main" id="{C7F7446A-AC57-4466-6AA4-548FA90714B3}"/>
              </a:ext>
            </a:extLst>
          </p:cNvPr>
          <p:cNvSpPr/>
          <p:nvPr/>
        </p:nvSpPr>
        <p:spPr>
          <a:xfrm rot="10800000">
            <a:off x="5511069" y="3150674"/>
            <a:ext cx="4457683" cy="2093380"/>
          </a:xfrm>
          <a:prstGeom prst="teardrop">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Goccia 44">
            <a:extLst>
              <a:ext uri="{FF2B5EF4-FFF2-40B4-BE49-F238E27FC236}">
                <a16:creationId xmlns:a16="http://schemas.microsoft.com/office/drawing/2014/main" id="{49F4E2E8-16E8-AA0A-B7CC-7BE4D3793895}"/>
              </a:ext>
            </a:extLst>
          </p:cNvPr>
          <p:cNvSpPr/>
          <p:nvPr/>
        </p:nvSpPr>
        <p:spPr>
          <a:xfrm rot="10800000">
            <a:off x="2678972" y="575312"/>
            <a:ext cx="3750350" cy="2227561"/>
          </a:xfrm>
          <a:prstGeom prst="teardrop">
            <a:avLst>
              <a:gd name="adj" fmla="val 93748"/>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Parallelogramma 45">
            <a:extLst>
              <a:ext uri="{FF2B5EF4-FFF2-40B4-BE49-F238E27FC236}">
                <a16:creationId xmlns:a16="http://schemas.microsoft.com/office/drawing/2014/main" id="{FE007100-6082-416E-6DDD-8E0AA6AAA0BB}"/>
              </a:ext>
            </a:extLst>
          </p:cNvPr>
          <p:cNvSpPr/>
          <p:nvPr/>
        </p:nvSpPr>
        <p:spPr>
          <a:xfrm>
            <a:off x="3376680" y="1760282"/>
            <a:ext cx="1394152" cy="566708"/>
          </a:xfrm>
          <a:prstGeom prst="parallelogra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rPr>
              <a:t>Manuale Gestione Documentale</a:t>
            </a:r>
          </a:p>
        </p:txBody>
      </p:sp>
      <p:sp>
        <p:nvSpPr>
          <p:cNvPr id="47" name="Rettangolo arrotondato 28">
            <a:extLst>
              <a:ext uri="{FF2B5EF4-FFF2-40B4-BE49-F238E27FC236}">
                <a16:creationId xmlns:a16="http://schemas.microsoft.com/office/drawing/2014/main" id="{6E8B7CBD-596F-D723-2694-86F5AD64E636}"/>
              </a:ext>
            </a:extLst>
          </p:cNvPr>
          <p:cNvSpPr/>
          <p:nvPr/>
        </p:nvSpPr>
        <p:spPr>
          <a:xfrm>
            <a:off x="4059680" y="857558"/>
            <a:ext cx="1658981" cy="71051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8" name="Picture 2" descr="Agenzia per l´Italia Digitale">
            <a:extLst>
              <a:ext uri="{FF2B5EF4-FFF2-40B4-BE49-F238E27FC236}">
                <a16:creationId xmlns:a16="http://schemas.microsoft.com/office/drawing/2014/main" id="{7ADF6575-DCB9-614F-0F4B-37DA83BDC1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1935" y="938497"/>
            <a:ext cx="1377133" cy="250750"/>
          </a:xfrm>
          <a:prstGeom prst="rect">
            <a:avLst/>
          </a:prstGeom>
          <a:noFill/>
          <a:extLst>
            <a:ext uri="{909E8E84-426E-40DD-AFC4-6F175D3DCCD1}">
              <a14:hiddenFill xmlns:a14="http://schemas.microsoft.com/office/drawing/2010/main">
                <a:solidFill>
                  <a:srgbClr val="FFFFFF"/>
                </a:solidFill>
              </a14:hiddenFill>
            </a:ext>
          </a:extLst>
        </p:spPr>
      </p:pic>
      <p:sp>
        <p:nvSpPr>
          <p:cNvPr id="49" name="Sottotitolo 2">
            <a:extLst>
              <a:ext uri="{FF2B5EF4-FFF2-40B4-BE49-F238E27FC236}">
                <a16:creationId xmlns:a16="http://schemas.microsoft.com/office/drawing/2014/main" id="{0A30CA82-EBCC-0719-F7AB-B9848C6BC8B0}"/>
              </a:ext>
            </a:extLst>
          </p:cNvPr>
          <p:cNvSpPr txBox="1">
            <a:spLocks/>
          </p:cNvSpPr>
          <p:nvPr/>
        </p:nvSpPr>
        <p:spPr>
          <a:xfrm>
            <a:off x="4021364" y="1204398"/>
            <a:ext cx="1715369" cy="36892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it-IT" sz="800" b="1"/>
              <a:t>LINEE GUIDA AGID</a:t>
            </a:r>
          </a:p>
          <a:p>
            <a:pPr>
              <a:spcBef>
                <a:spcPts val="0"/>
              </a:spcBef>
            </a:pPr>
            <a:endParaRPr lang="it-IT" sz="400" b="1"/>
          </a:p>
          <a:p>
            <a:pPr>
              <a:spcBef>
                <a:spcPts val="0"/>
              </a:spcBef>
            </a:pPr>
            <a:r>
              <a:rPr lang="it-IT" sz="900" b="1">
                <a:solidFill>
                  <a:schemeClr val="bg1"/>
                </a:solidFill>
              </a:rPr>
              <a:t>Capitolo 2 e 3</a:t>
            </a:r>
          </a:p>
        </p:txBody>
      </p:sp>
      <p:pic>
        <p:nvPicPr>
          <p:cNvPr id="50" name="Picture 4" descr="Web Search Vector Icon Vector and PNG | Web design, Banners, Social png">
            <a:extLst>
              <a:ext uri="{FF2B5EF4-FFF2-40B4-BE49-F238E27FC236}">
                <a16:creationId xmlns:a16="http://schemas.microsoft.com/office/drawing/2014/main" id="{BE7B18D3-30AC-6B46-40B4-46A04FF5EB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4500" y="601689"/>
            <a:ext cx="1061306" cy="1061306"/>
          </a:xfrm>
          <a:prstGeom prst="rect">
            <a:avLst/>
          </a:prstGeom>
          <a:noFill/>
          <a:extLst>
            <a:ext uri="{909E8E84-426E-40DD-AFC4-6F175D3DCCD1}">
              <a14:hiddenFill xmlns:a14="http://schemas.microsoft.com/office/drawing/2010/main">
                <a:solidFill>
                  <a:srgbClr val="FFFFFF"/>
                </a:solidFill>
              </a14:hiddenFill>
            </a:ext>
          </a:extLst>
        </p:spPr>
      </p:pic>
      <p:sp>
        <p:nvSpPr>
          <p:cNvPr id="51" name="Goccia 50">
            <a:extLst>
              <a:ext uri="{FF2B5EF4-FFF2-40B4-BE49-F238E27FC236}">
                <a16:creationId xmlns:a16="http://schemas.microsoft.com/office/drawing/2014/main" id="{626DDC66-C002-5052-2DAD-69C602F6AAA5}"/>
              </a:ext>
            </a:extLst>
          </p:cNvPr>
          <p:cNvSpPr/>
          <p:nvPr/>
        </p:nvSpPr>
        <p:spPr>
          <a:xfrm rot="10800000">
            <a:off x="6474236" y="70290"/>
            <a:ext cx="2442884" cy="2221821"/>
          </a:xfrm>
          <a:prstGeom prst="teardrop">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2" name="Immagine 51">
            <a:extLst>
              <a:ext uri="{FF2B5EF4-FFF2-40B4-BE49-F238E27FC236}">
                <a16:creationId xmlns:a16="http://schemas.microsoft.com/office/drawing/2014/main" id="{24F9F9CB-DCD0-E71F-52A5-49F689199944}"/>
              </a:ext>
            </a:extLst>
          </p:cNvPr>
          <p:cNvPicPr>
            <a:picLocks noChangeAspect="1"/>
          </p:cNvPicPr>
          <p:nvPr/>
        </p:nvPicPr>
        <p:blipFill>
          <a:blip r:embed="rId5"/>
          <a:stretch>
            <a:fillRect/>
          </a:stretch>
        </p:blipFill>
        <p:spPr>
          <a:xfrm>
            <a:off x="6687048" y="879075"/>
            <a:ext cx="633123" cy="669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3" name="Sottotitolo 2">
            <a:extLst>
              <a:ext uri="{FF2B5EF4-FFF2-40B4-BE49-F238E27FC236}">
                <a16:creationId xmlns:a16="http://schemas.microsoft.com/office/drawing/2014/main" id="{BDC6129F-472A-862F-7B69-A20BF71A4391}"/>
              </a:ext>
            </a:extLst>
          </p:cNvPr>
          <p:cNvSpPr txBox="1">
            <a:spLocks/>
          </p:cNvSpPr>
          <p:nvPr/>
        </p:nvSpPr>
        <p:spPr>
          <a:xfrm>
            <a:off x="6653430" y="2025490"/>
            <a:ext cx="1328059" cy="227956"/>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F0000"/>
                </a:solidFill>
              </a:rPr>
              <a:t>Trasparenza</a:t>
            </a:r>
          </a:p>
        </p:txBody>
      </p:sp>
      <p:sp>
        <p:nvSpPr>
          <p:cNvPr id="54" name="Sottotitolo 2">
            <a:extLst>
              <a:ext uri="{FF2B5EF4-FFF2-40B4-BE49-F238E27FC236}">
                <a16:creationId xmlns:a16="http://schemas.microsoft.com/office/drawing/2014/main" id="{8C8B2511-AA82-FD64-33B9-E2D569489B5C}"/>
              </a:ext>
            </a:extLst>
          </p:cNvPr>
          <p:cNvSpPr txBox="1">
            <a:spLocks/>
          </p:cNvSpPr>
          <p:nvPr/>
        </p:nvSpPr>
        <p:spPr>
          <a:xfrm>
            <a:off x="6334667" y="1607970"/>
            <a:ext cx="1476705" cy="2301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b="1" dirty="0"/>
              <a:t>Resp. Trasparenza</a:t>
            </a:r>
          </a:p>
        </p:txBody>
      </p:sp>
      <p:sp>
        <p:nvSpPr>
          <p:cNvPr id="55" name="Freccia destra rientrata 54">
            <a:extLst>
              <a:ext uri="{FF2B5EF4-FFF2-40B4-BE49-F238E27FC236}">
                <a16:creationId xmlns:a16="http://schemas.microsoft.com/office/drawing/2014/main" id="{8F1E0573-A1BF-C73B-0AF4-19914D405171}"/>
              </a:ext>
            </a:extLst>
          </p:cNvPr>
          <p:cNvSpPr/>
          <p:nvPr/>
        </p:nvSpPr>
        <p:spPr>
          <a:xfrm rot="2947793">
            <a:off x="1504526" y="2273015"/>
            <a:ext cx="2774731" cy="821524"/>
          </a:xfrm>
          <a:prstGeom prst="notch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con angoli arrotondati 55">
            <a:extLst>
              <a:ext uri="{FF2B5EF4-FFF2-40B4-BE49-F238E27FC236}">
                <a16:creationId xmlns:a16="http://schemas.microsoft.com/office/drawing/2014/main" id="{CF591E3E-49F6-E8FC-AD92-1A9DEA421020}"/>
              </a:ext>
            </a:extLst>
          </p:cNvPr>
          <p:cNvSpPr/>
          <p:nvPr/>
        </p:nvSpPr>
        <p:spPr>
          <a:xfrm rot="2975153">
            <a:off x="2102626" y="2156067"/>
            <a:ext cx="900667" cy="26507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a:solidFill>
                  <a:schemeClr val="tx1"/>
                </a:solidFill>
              </a:rPr>
              <a:t>Immissione</a:t>
            </a:r>
            <a:endParaRPr lang="it-IT">
              <a:solidFill>
                <a:schemeClr val="tx1"/>
              </a:solidFill>
            </a:endParaRPr>
          </a:p>
        </p:txBody>
      </p:sp>
      <p:pic>
        <p:nvPicPr>
          <p:cNvPr id="57" name="Picture 2" descr="Istituto nazionale di fisica nucleare - Wikipedia">
            <a:extLst>
              <a:ext uri="{FF2B5EF4-FFF2-40B4-BE49-F238E27FC236}">
                <a16:creationId xmlns:a16="http://schemas.microsoft.com/office/drawing/2014/main" id="{67AA88D3-59BB-E773-257E-DE52EA8E6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830" y="188838"/>
            <a:ext cx="443913" cy="278227"/>
          </a:xfrm>
          <a:prstGeom prst="rect">
            <a:avLst/>
          </a:prstGeom>
          <a:noFill/>
          <a:extLst>
            <a:ext uri="{909E8E84-426E-40DD-AFC4-6F175D3DCCD1}">
              <a14:hiddenFill xmlns:a14="http://schemas.microsoft.com/office/drawing/2010/main">
                <a:solidFill>
                  <a:srgbClr val="FFFFFF"/>
                </a:solidFill>
              </a14:hiddenFill>
            </a:ext>
          </a:extLst>
        </p:spPr>
      </p:pic>
      <p:sp>
        <p:nvSpPr>
          <p:cNvPr id="59" name="Freccia destra rientrata 58">
            <a:extLst>
              <a:ext uri="{FF2B5EF4-FFF2-40B4-BE49-F238E27FC236}">
                <a16:creationId xmlns:a16="http://schemas.microsoft.com/office/drawing/2014/main" id="{5D2D97EA-CA4D-8A5D-923E-4FFEE4095E0E}"/>
              </a:ext>
            </a:extLst>
          </p:cNvPr>
          <p:cNvSpPr/>
          <p:nvPr/>
        </p:nvSpPr>
        <p:spPr>
          <a:xfrm>
            <a:off x="5969055" y="3548206"/>
            <a:ext cx="3731798" cy="821524"/>
          </a:xfrm>
          <a:prstGeom prst="notched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Cubo 59">
            <a:extLst>
              <a:ext uri="{FF2B5EF4-FFF2-40B4-BE49-F238E27FC236}">
                <a16:creationId xmlns:a16="http://schemas.microsoft.com/office/drawing/2014/main" id="{73445237-1BAB-4F5F-55C4-FC8C0CC58A7A}"/>
              </a:ext>
            </a:extLst>
          </p:cNvPr>
          <p:cNvSpPr/>
          <p:nvPr/>
        </p:nvSpPr>
        <p:spPr>
          <a:xfrm>
            <a:off x="7863402" y="3784051"/>
            <a:ext cx="1116858" cy="349834"/>
          </a:xfrm>
          <a:prstGeom prst="cub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b="1">
                <a:solidFill>
                  <a:schemeClr val="bg1"/>
                </a:solidFill>
              </a:rPr>
              <a:t>Pacchetto di Archiviazione</a:t>
            </a:r>
          </a:p>
        </p:txBody>
      </p:sp>
      <p:sp>
        <p:nvSpPr>
          <p:cNvPr id="61" name="Cubo 60">
            <a:extLst>
              <a:ext uri="{FF2B5EF4-FFF2-40B4-BE49-F238E27FC236}">
                <a16:creationId xmlns:a16="http://schemas.microsoft.com/office/drawing/2014/main" id="{9551B173-E458-1C44-1B8B-C9141E85F8F2}"/>
              </a:ext>
            </a:extLst>
          </p:cNvPr>
          <p:cNvSpPr/>
          <p:nvPr/>
        </p:nvSpPr>
        <p:spPr>
          <a:xfrm>
            <a:off x="6694514" y="3792072"/>
            <a:ext cx="1116858" cy="349834"/>
          </a:xfrm>
          <a:prstGeom prst="cub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b="1">
                <a:solidFill>
                  <a:schemeClr val="bg1"/>
                </a:solidFill>
              </a:rPr>
              <a:t>Pacchetto di versamento</a:t>
            </a:r>
          </a:p>
        </p:txBody>
      </p:sp>
      <p:sp>
        <p:nvSpPr>
          <p:cNvPr id="62" name="Parallelogramma 61">
            <a:extLst>
              <a:ext uri="{FF2B5EF4-FFF2-40B4-BE49-F238E27FC236}">
                <a16:creationId xmlns:a16="http://schemas.microsoft.com/office/drawing/2014/main" id="{6336FDBA-1E6D-3FDF-95FE-529692C72670}"/>
              </a:ext>
            </a:extLst>
          </p:cNvPr>
          <p:cNvSpPr/>
          <p:nvPr/>
        </p:nvSpPr>
        <p:spPr>
          <a:xfrm>
            <a:off x="7895798" y="4344386"/>
            <a:ext cx="1191063" cy="622433"/>
          </a:xfrm>
          <a:prstGeom prst="parallelogra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b="1">
                <a:solidFill>
                  <a:schemeClr val="tx1"/>
                </a:solidFill>
              </a:rPr>
              <a:t>Manuale di</a:t>
            </a:r>
          </a:p>
          <a:p>
            <a:pPr algn="ctr"/>
            <a:r>
              <a:rPr lang="it-IT" sz="800" b="1">
                <a:solidFill>
                  <a:schemeClr val="tx1"/>
                </a:solidFill>
              </a:rPr>
              <a:t>Conservazione</a:t>
            </a:r>
          </a:p>
        </p:txBody>
      </p:sp>
      <p:sp>
        <p:nvSpPr>
          <p:cNvPr id="63" name="Rettangolo 62">
            <a:extLst>
              <a:ext uri="{FF2B5EF4-FFF2-40B4-BE49-F238E27FC236}">
                <a16:creationId xmlns:a16="http://schemas.microsoft.com/office/drawing/2014/main" id="{08EE5229-2963-7D50-28F7-D9FA198F1BC4}"/>
              </a:ext>
            </a:extLst>
          </p:cNvPr>
          <p:cNvSpPr/>
          <p:nvPr/>
        </p:nvSpPr>
        <p:spPr>
          <a:xfrm>
            <a:off x="9968753" y="779380"/>
            <a:ext cx="1817044" cy="400750"/>
          </a:xfrm>
          <a:prstGeom prst="rect">
            <a:avLst/>
          </a:prstGeom>
          <a:solidFill>
            <a:schemeClr val="accen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GARANZIE</a:t>
            </a:r>
          </a:p>
        </p:txBody>
      </p:sp>
      <p:sp>
        <p:nvSpPr>
          <p:cNvPr id="64" name="Sottotitolo 2">
            <a:extLst>
              <a:ext uri="{FF2B5EF4-FFF2-40B4-BE49-F238E27FC236}">
                <a16:creationId xmlns:a16="http://schemas.microsoft.com/office/drawing/2014/main" id="{46F5941B-9F0A-D82C-9070-8F0BB9A00945}"/>
              </a:ext>
            </a:extLst>
          </p:cNvPr>
          <p:cNvSpPr txBox="1">
            <a:spLocks/>
          </p:cNvSpPr>
          <p:nvPr/>
        </p:nvSpPr>
        <p:spPr>
          <a:xfrm>
            <a:off x="9968752" y="1194971"/>
            <a:ext cx="1817045" cy="423328"/>
          </a:xfrm>
          <a:prstGeom prst="rect">
            <a:avLst/>
          </a:prstGeom>
          <a:ln>
            <a:solidFill>
              <a:schemeClr val="accent1">
                <a:shade val="50000"/>
              </a:schemeClr>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1000" b="1" dirty="0"/>
              <a:t>- Organizzative</a:t>
            </a:r>
          </a:p>
          <a:p>
            <a:pPr algn="l">
              <a:spcBef>
                <a:spcPts val="0"/>
              </a:spcBef>
            </a:pPr>
            <a:r>
              <a:rPr lang="it-IT" sz="1000" b="1" dirty="0"/>
              <a:t>- Tecnologiche</a:t>
            </a:r>
          </a:p>
          <a:p>
            <a:pPr algn="l">
              <a:spcBef>
                <a:spcPts val="0"/>
              </a:spcBef>
            </a:pPr>
            <a:r>
              <a:rPr lang="it-IT" sz="1000" b="1" dirty="0"/>
              <a:t>- Protezione dei dati</a:t>
            </a:r>
          </a:p>
        </p:txBody>
      </p:sp>
      <p:cxnSp>
        <p:nvCxnSpPr>
          <p:cNvPr id="66" name="Connettore 2 65">
            <a:extLst>
              <a:ext uri="{FF2B5EF4-FFF2-40B4-BE49-F238E27FC236}">
                <a16:creationId xmlns:a16="http://schemas.microsoft.com/office/drawing/2014/main" id="{439A9556-0DDB-CF9D-0983-FF06ECAA4C67}"/>
              </a:ext>
            </a:extLst>
          </p:cNvPr>
          <p:cNvCxnSpPr>
            <a:stCxn id="64" idx="2"/>
            <a:endCxn id="10" idx="0"/>
          </p:cNvCxnSpPr>
          <p:nvPr/>
        </p:nvCxnSpPr>
        <p:spPr>
          <a:xfrm flipH="1">
            <a:off x="10855629" y="1618299"/>
            <a:ext cx="21646" cy="427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5" name="Immagine 64">
            <a:extLst>
              <a:ext uri="{FF2B5EF4-FFF2-40B4-BE49-F238E27FC236}">
                <a16:creationId xmlns:a16="http://schemas.microsoft.com/office/drawing/2014/main" id="{F1BF998D-07D6-60A2-8A13-F762825CDF85}"/>
              </a:ext>
            </a:extLst>
          </p:cNvPr>
          <p:cNvPicPr>
            <a:picLocks noChangeAspect="1"/>
          </p:cNvPicPr>
          <p:nvPr/>
        </p:nvPicPr>
        <p:blipFill>
          <a:blip r:embed="rId5"/>
          <a:stretch>
            <a:fillRect/>
          </a:stretch>
        </p:blipFill>
        <p:spPr>
          <a:xfrm>
            <a:off x="521958" y="5920472"/>
            <a:ext cx="633123" cy="669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7" name="Sottotitolo 2">
            <a:extLst>
              <a:ext uri="{FF2B5EF4-FFF2-40B4-BE49-F238E27FC236}">
                <a16:creationId xmlns:a16="http://schemas.microsoft.com/office/drawing/2014/main" id="{5FD2D323-1AAB-386C-036B-77CB38371D7E}"/>
              </a:ext>
            </a:extLst>
          </p:cNvPr>
          <p:cNvSpPr txBox="1">
            <a:spLocks/>
          </p:cNvSpPr>
          <p:nvPr/>
        </p:nvSpPr>
        <p:spPr>
          <a:xfrm>
            <a:off x="337507" y="6477824"/>
            <a:ext cx="1004460" cy="323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b="1" dirty="0"/>
              <a:t>Presidente CCR</a:t>
            </a:r>
          </a:p>
        </p:txBody>
      </p:sp>
      <p:pic>
        <p:nvPicPr>
          <p:cNvPr id="68" name="Immagine 67">
            <a:extLst>
              <a:ext uri="{FF2B5EF4-FFF2-40B4-BE49-F238E27FC236}">
                <a16:creationId xmlns:a16="http://schemas.microsoft.com/office/drawing/2014/main" id="{C2458693-6FA7-7942-B487-362AA0307B63}"/>
              </a:ext>
            </a:extLst>
          </p:cNvPr>
          <p:cNvPicPr>
            <a:picLocks noChangeAspect="1"/>
          </p:cNvPicPr>
          <p:nvPr/>
        </p:nvPicPr>
        <p:blipFill>
          <a:blip r:embed="rId9"/>
          <a:stretch>
            <a:fillRect/>
          </a:stretch>
        </p:blipFill>
        <p:spPr>
          <a:xfrm>
            <a:off x="11129010" y="-20023"/>
            <a:ext cx="1134110" cy="664428"/>
          </a:xfrm>
          <a:prstGeom prst="rect">
            <a:avLst/>
          </a:prstGeom>
        </p:spPr>
      </p:pic>
      <p:pic>
        <p:nvPicPr>
          <p:cNvPr id="70" name="Immagine 69">
            <a:extLst>
              <a:ext uri="{FF2B5EF4-FFF2-40B4-BE49-F238E27FC236}">
                <a16:creationId xmlns:a16="http://schemas.microsoft.com/office/drawing/2014/main" id="{DB071910-9C37-C8BC-0823-9F774B62AE1B}"/>
              </a:ext>
            </a:extLst>
          </p:cNvPr>
          <p:cNvPicPr>
            <a:picLocks noChangeAspect="1"/>
          </p:cNvPicPr>
          <p:nvPr/>
        </p:nvPicPr>
        <p:blipFill>
          <a:blip r:embed="rId10"/>
          <a:stretch>
            <a:fillRect/>
          </a:stretch>
        </p:blipFill>
        <p:spPr>
          <a:xfrm>
            <a:off x="43960" y="2367040"/>
            <a:ext cx="932812" cy="487469"/>
          </a:xfrm>
          <a:prstGeom prst="rect">
            <a:avLst/>
          </a:prstGeom>
        </p:spPr>
      </p:pic>
      <p:pic>
        <p:nvPicPr>
          <p:cNvPr id="1028" name="Picture 4" descr="INFN - Istituto Nazionale di Fisica Nucleare - YouTube">
            <a:extLst>
              <a:ext uri="{FF2B5EF4-FFF2-40B4-BE49-F238E27FC236}">
                <a16:creationId xmlns:a16="http://schemas.microsoft.com/office/drawing/2014/main" id="{82432840-15F0-EF3D-1F1E-5A325EB6EA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45" y="3638152"/>
            <a:ext cx="493993" cy="493993"/>
          </a:xfrm>
          <a:prstGeom prst="rect">
            <a:avLst/>
          </a:prstGeom>
          <a:noFill/>
          <a:extLst>
            <a:ext uri="{909E8E84-426E-40DD-AFC4-6F175D3DCCD1}">
              <a14:hiddenFill xmlns:a14="http://schemas.microsoft.com/office/drawing/2010/main">
                <a:solidFill>
                  <a:srgbClr val="FFFFFF"/>
                </a:solidFill>
              </a14:hiddenFill>
            </a:ext>
          </a:extLst>
        </p:spPr>
      </p:pic>
      <p:pic>
        <p:nvPicPr>
          <p:cNvPr id="72" name="Immagine 71">
            <a:extLst>
              <a:ext uri="{FF2B5EF4-FFF2-40B4-BE49-F238E27FC236}">
                <a16:creationId xmlns:a16="http://schemas.microsoft.com/office/drawing/2014/main" id="{9280A1E8-6EF8-64DA-57F4-76F3C78FB83C}"/>
              </a:ext>
            </a:extLst>
          </p:cNvPr>
          <p:cNvPicPr>
            <a:picLocks noChangeAspect="1"/>
          </p:cNvPicPr>
          <p:nvPr/>
        </p:nvPicPr>
        <p:blipFill>
          <a:blip r:embed="rId12"/>
          <a:stretch>
            <a:fillRect/>
          </a:stretch>
        </p:blipFill>
        <p:spPr>
          <a:xfrm rot="676901">
            <a:off x="-53832" y="2947488"/>
            <a:ext cx="870872" cy="870872"/>
          </a:xfrm>
          <a:prstGeom prst="rect">
            <a:avLst/>
          </a:prstGeom>
        </p:spPr>
      </p:pic>
      <p:sp>
        <p:nvSpPr>
          <p:cNvPr id="73" name="Parallelogramma 72">
            <a:extLst>
              <a:ext uri="{FF2B5EF4-FFF2-40B4-BE49-F238E27FC236}">
                <a16:creationId xmlns:a16="http://schemas.microsoft.com/office/drawing/2014/main" id="{D2C2A027-6D31-8CDF-1266-79D6A1E64F22}"/>
              </a:ext>
            </a:extLst>
          </p:cNvPr>
          <p:cNvSpPr/>
          <p:nvPr/>
        </p:nvSpPr>
        <p:spPr>
          <a:xfrm>
            <a:off x="135685" y="1589485"/>
            <a:ext cx="1667243" cy="403376"/>
          </a:xfrm>
          <a:prstGeom prst="parallelogram">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900" dirty="0">
                <a:solidFill>
                  <a:schemeClr val="tx1"/>
                </a:solidFill>
              </a:rPr>
              <a:t>Piano di classificazione</a:t>
            </a:r>
          </a:p>
        </p:txBody>
      </p:sp>
      <p:sp>
        <p:nvSpPr>
          <p:cNvPr id="74" name="Parallelogramma 73">
            <a:extLst>
              <a:ext uri="{FF2B5EF4-FFF2-40B4-BE49-F238E27FC236}">
                <a16:creationId xmlns:a16="http://schemas.microsoft.com/office/drawing/2014/main" id="{1402A115-7812-F28F-C7A1-462E771B781E}"/>
              </a:ext>
            </a:extLst>
          </p:cNvPr>
          <p:cNvSpPr/>
          <p:nvPr/>
        </p:nvSpPr>
        <p:spPr>
          <a:xfrm>
            <a:off x="9546186" y="5283809"/>
            <a:ext cx="1910689" cy="403376"/>
          </a:xfrm>
          <a:prstGeom prst="parallelogram">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900" dirty="0">
                <a:solidFill>
                  <a:schemeClr val="tx1"/>
                </a:solidFill>
              </a:rPr>
              <a:t>Piano di selezione e scarto</a:t>
            </a:r>
          </a:p>
        </p:txBody>
      </p:sp>
      <p:sp>
        <p:nvSpPr>
          <p:cNvPr id="75" name="Sottotitolo 2">
            <a:extLst>
              <a:ext uri="{FF2B5EF4-FFF2-40B4-BE49-F238E27FC236}">
                <a16:creationId xmlns:a16="http://schemas.microsoft.com/office/drawing/2014/main" id="{A75F6EC1-D137-28DC-F2F5-98D546B06F1F}"/>
              </a:ext>
            </a:extLst>
          </p:cNvPr>
          <p:cNvSpPr txBox="1">
            <a:spLocks/>
          </p:cNvSpPr>
          <p:nvPr/>
        </p:nvSpPr>
        <p:spPr>
          <a:xfrm>
            <a:off x="1948638" y="3782191"/>
            <a:ext cx="1328059" cy="227956"/>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F0000"/>
                </a:solidFill>
              </a:rPr>
              <a:t>Accessibilità</a:t>
            </a:r>
          </a:p>
        </p:txBody>
      </p:sp>
      <p:sp>
        <p:nvSpPr>
          <p:cNvPr id="76" name="Goccia 75">
            <a:extLst>
              <a:ext uri="{FF2B5EF4-FFF2-40B4-BE49-F238E27FC236}">
                <a16:creationId xmlns:a16="http://schemas.microsoft.com/office/drawing/2014/main" id="{4E0DA81C-EBC5-0B9E-2C18-C6D194C462D5}"/>
              </a:ext>
            </a:extLst>
          </p:cNvPr>
          <p:cNvSpPr/>
          <p:nvPr/>
        </p:nvSpPr>
        <p:spPr>
          <a:xfrm rot="10800000">
            <a:off x="2122147" y="3593439"/>
            <a:ext cx="1131057" cy="494212"/>
          </a:xfrm>
          <a:prstGeom prst="teardrop">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Sottotitolo 2">
            <a:extLst>
              <a:ext uri="{FF2B5EF4-FFF2-40B4-BE49-F238E27FC236}">
                <a16:creationId xmlns:a16="http://schemas.microsoft.com/office/drawing/2014/main" id="{DBE21BAF-E3DA-CFF2-C35A-E6C15FF52C18}"/>
              </a:ext>
            </a:extLst>
          </p:cNvPr>
          <p:cNvSpPr txBox="1">
            <a:spLocks/>
          </p:cNvSpPr>
          <p:nvPr/>
        </p:nvSpPr>
        <p:spPr>
          <a:xfrm>
            <a:off x="6943801" y="3366629"/>
            <a:ext cx="1328059" cy="227956"/>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F0000"/>
                </a:solidFill>
              </a:rPr>
              <a:t>Conservazione</a:t>
            </a:r>
          </a:p>
        </p:txBody>
      </p:sp>
      <p:cxnSp>
        <p:nvCxnSpPr>
          <p:cNvPr id="79" name="Connettore 1 78">
            <a:extLst>
              <a:ext uri="{FF2B5EF4-FFF2-40B4-BE49-F238E27FC236}">
                <a16:creationId xmlns:a16="http://schemas.microsoft.com/office/drawing/2014/main" id="{14A0E0DE-178A-D608-DA0F-55ED157AF90F}"/>
              </a:ext>
            </a:extLst>
          </p:cNvPr>
          <p:cNvCxnSpPr/>
          <p:nvPr/>
        </p:nvCxnSpPr>
        <p:spPr>
          <a:xfrm>
            <a:off x="9883088" y="6582624"/>
            <a:ext cx="1154776" cy="0"/>
          </a:xfrm>
          <a:prstGeom prst="line">
            <a:avLst/>
          </a:prstGeom>
          <a:ln w="317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0" name="Sottotitolo 2">
            <a:extLst>
              <a:ext uri="{FF2B5EF4-FFF2-40B4-BE49-F238E27FC236}">
                <a16:creationId xmlns:a16="http://schemas.microsoft.com/office/drawing/2014/main" id="{75F7A985-D337-FAFA-1265-719C5B89E78E}"/>
              </a:ext>
            </a:extLst>
          </p:cNvPr>
          <p:cNvSpPr txBox="1">
            <a:spLocks/>
          </p:cNvSpPr>
          <p:nvPr/>
        </p:nvSpPr>
        <p:spPr>
          <a:xfrm>
            <a:off x="11037864" y="6439019"/>
            <a:ext cx="1004460" cy="323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400" b="1" dirty="0"/>
              <a:t>Procedura</a:t>
            </a:r>
          </a:p>
        </p:txBody>
      </p:sp>
      <p:sp>
        <p:nvSpPr>
          <p:cNvPr id="81" name="Sottotitolo 2">
            <a:extLst>
              <a:ext uri="{FF2B5EF4-FFF2-40B4-BE49-F238E27FC236}">
                <a16:creationId xmlns:a16="http://schemas.microsoft.com/office/drawing/2014/main" id="{87A03D07-E59C-E9F3-771B-81DE6D8137C2}"/>
              </a:ext>
            </a:extLst>
          </p:cNvPr>
          <p:cNvSpPr txBox="1">
            <a:spLocks/>
          </p:cNvSpPr>
          <p:nvPr/>
        </p:nvSpPr>
        <p:spPr>
          <a:xfrm>
            <a:off x="-5051245" y="2423339"/>
            <a:ext cx="48220" cy="45719"/>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F0000"/>
                </a:solidFill>
              </a:rPr>
              <a:t>Auditor</a:t>
            </a:r>
          </a:p>
        </p:txBody>
      </p:sp>
      <p:sp>
        <p:nvSpPr>
          <p:cNvPr id="82" name="Goccia 81">
            <a:extLst>
              <a:ext uri="{FF2B5EF4-FFF2-40B4-BE49-F238E27FC236}">
                <a16:creationId xmlns:a16="http://schemas.microsoft.com/office/drawing/2014/main" id="{BEEDF691-EED8-3B58-857C-452BE68799C6}"/>
              </a:ext>
            </a:extLst>
          </p:cNvPr>
          <p:cNvSpPr/>
          <p:nvPr/>
        </p:nvSpPr>
        <p:spPr>
          <a:xfrm rot="10800000">
            <a:off x="1828864" y="3029626"/>
            <a:ext cx="1131057" cy="494212"/>
          </a:xfrm>
          <a:prstGeom prst="teardrop">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Sottotitolo 2">
            <a:extLst>
              <a:ext uri="{FF2B5EF4-FFF2-40B4-BE49-F238E27FC236}">
                <a16:creationId xmlns:a16="http://schemas.microsoft.com/office/drawing/2014/main" id="{B219C29C-87AB-6243-9EE6-5868910D4942}"/>
              </a:ext>
            </a:extLst>
          </p:cNvPr>
          <p:cNvSpPr txBox="1">
            <a:spLocks/>
          </p:cNvSpPr>
          <p:nvPr/>
        </p:nvSpPr>
        <p:spPr>
          <a:xfrm>
            <a:off x="1751177" y="3206148"/>
            <a:ext cx="1328059" cy="227956"/>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F0000"/>
                </a:solidFill>
              </a:rPr>
              <a:t>Auditor</a:t>
            </a:r>
          </a:p>
        </p:txBody>
      </p:sp>
      <p:sp>
        <p:nvSpPr>
          <p:cNvPr id="85" name="Goccia 84">
            <a:extLst>
              <a:ext uri="{FF2B5EF4-FFF2-40B4-BE49-F238E27FC236}">
                <a16:creationId xmlns:a16="http://schemas.microsoft.com/office/drawing/2014/main" id="{FD6E6E5A-E5A5-1273-E6D2-956F995376F3}"/>
              </a:ext>
            </a:extLst>
          </p:cNvPr>
          <p:cNvSpPr/>
          <p:nvPr/>
        </p:nvSpPr>
        <p:spPr>
          <a:xfrm rot="10800000">
            <a:off x="-557301" y="2240153"/>
            <a:ext cx="1678673" cy="2735964"/>
          </a:xfrm>
          <a:prstGeom prst="teardrop">
            <a:avLst>
              <a:gd name="adj" fmla="val 94586"/>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Sottotitolo 2">
            <a:extLst>
              <a:ext uri="{FF2B5EF4-FFF2-40B4-BE49-F238E27FC236}">
                <a16:creationId xmlns:a16="http://schemas.microsoft.com/office/drawing/2014/main" id="{7D60A688-3BB8-2C36-2838-CB5D6437A3AF}"/>
              </a:ext>
            </a:extLst>
          </p:cNvPr>
          <p:cNvSpPr txBox="1">
            <a:spLocks/>
          </p:cNvSpPr>
          <p:nvPr/>
        </p:nvSpPr>
        <p:spPr>
          <a:xfrm>
            <a:off x="7044249" y="274149"/>
            <a:ext cx="1391321" cy="3235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1100" b="1" dirty="0"/>
              <a:t>Pubblicazione dati</a:t>
            </a:r>
          </a:p>
        </p:txBody>
      </p:sp>
      <p:sp>
        <p:nvSpPr>
          <p:cNvPr id="87" name="Parallelogramma 86">
            <a:extLst>
              <a:ext uri="{FF2B5EF4-FFF2-40B4-BE49-F238E27FC236}">
                <a16:creationId xmlns:a16="http://schemas.microsoft.com/office/drawing/2014/main" id="{CA362FF4-27AF-B440-90F8-5509048EDA71}"/>
              </a:ext>
            </a:extLst>
          </p:cNvPr>
          <p:cNvSpPr/>
          <p:nvPr/>
        </p:nvSpPr>
        <p:spPr>
          <a:xfrm>
            <a:off x="1160097" y="2551788"/>
            <a:ext cx="1079888" cy="479638"/>
          </a:xfrm>
          <a:prstGeom prst="parallelogram">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600" dirty="0">
                <a:solidFill>
                  <a:schemeClr val="tx1"/>
                </a:solidFill>
              </a:rPr>
              <a:t>Piano Triennale per l’Informatica</a:t>
            </a:r>
          </a:p>
        </p:txBody>
      </p:sp>
      <p:pic>
        <p:nvPicPr>
          <p:cNvPr id="89" name="Immagine 88">
            <a:extLst>
              <a:ext uri="{FF2B5EF4-FFF2-40B4-BE49-F238E27FC236}">
                <a16:creationId xmlns:a16="http://schemas.microsoft.com/office/drawing/2014/main" id="{ED7D5E7F-2278-F917-5939-EDE0C54B6788}"/>
              </a:ext>
            </a:extLst>
          </p:cNvPr>
          <p:cNvPicPr>
            <a:picLocks noChangeAspect="1"/>
          </p:cNvPicPr>
          <p:nvPr/>
        </p:nvPicPr>
        <p:blipFill>
          <a:blip r:embed="rId13"/>
          <a:stretch>
            <a:fillRect/>
          </a:stretch>
        </p:blipFill>
        <p:spPr>
          <a:xfrm>
            <a:off x="13915" y="4042956"/>
            <a:ext cx="912325" cy="732549"/>
          </a:xfrm>
          <a:prstGeom prst="rect">
            <a:avLst/>
          </a:prstGeom>
        </p:spPr>
      </p:pic>
      <p:sp>
        <p:nvSpPr>
          <p:cNvPr id="19" name="Parallelogramma 18">
            <a:extLst>
              <a:ext uri="{FF2B5EF4-FFF2-40B4-BE49-F238E27FC236}">
                <a16:creationId xmlns:a16="http://schemas.microsoft.com/office/drawing/2014/main" id="{AE336DE9-ED03-ADCB-F340-3795111FEA84}"/>
              </a:ext>
            </a:extLst>
          </p:cNvPr>
          <p:cNvSpPr/>
          <p:nvPr/>
        </p:nvSpPr>
        <p:spPr>
          <a:xfrm>
            <a:off x="68363" y="5066246"/>
            <a:ext cx="1458768" cy="736595"/>
          </a:xfrm>
          <a:prstGeom prst="parallelogram">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b="1" dirty="0">
                <a:solidFill>
                  <a:schemeClr val="tx1"/>
                </a:solidFill>
              </a:rPr>
              <a:t>Piano di Emergenza (per continuità operativa)</a:t>
            </a:r>
          </a:p>
          <a:p>
            <a:pPr algn="ctr"/>
            <a:r>
              <a:rPr lang="it-IT" sz="600" b="1" dirty="0">
                <a:solidFill>
                  <a:schemeClr val="tx1"/>
                </a:solidFill>
              </a:rPr>
              <a:t>CAD art. 51 co. 2 quater</a:t>
            </a:r>
          </a:p>
        </p:txBody>
      </p:sp>
      <p:sp>
        <p:nvSpPr>
          <p:cNvPr id="88" name="Sottotitolo 2">
            <a:extLst>
              <a:ext uri="{FF2B5EF4-FFF2-40B4-BE49-F238E27FC236}">
                <a16:creationId xmlns:a16="http://schemas.microsoft.com/office/drawing/2014/main" id="{61E04D4B-ED20-6F3A-63E0-B745A72A212C}"/>
              </a:ext>
            </a:extLst>
          </p:cNvPr>
          <p:cNvSpPr txBox="1">
            <a:spLocks/>
          </p:cNvSpPr>
          <p:nvPr/>
        </p:nvSpPr>
        <p:spPr>
          <a:xfrm>
            <a:off x="1488478" y="4317206"/>
            <a:ext cx="1328059" cy="227956"/>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b="1" dirty="0">
                <a:solidFill>
                  <a:srgbClr val="FF0000"/>
                </a:solidFill>
              </a:rPr>
              <a:t>Acquisti</a:t>
            </a:r>
          </a:p>
        </p:txBody>
      </p:sp>
      <p:sp>
        <p:nvSpPr>
          <p:cNvPr id="90" name="Goccia 89">
            <a:extLst>
              <a:ext uri="{FF2B5EF4-FFF2-40B4-BE49-F238E27FC236}">
                <a16:creationId xmlns:a16="http://schemas.microsoft.com/office/drawing/2014/main" id="{21DB0841-C6F5-7D40-105A-6E67EA7272C1}"/>
              </a:ext>
            </a:extLst>
          </p:cNvPr>
          <p:cNvSpPr/>
          <p:nvPr/>
        </p:nvSpPr>
        <p:spPr>
          <a:xfrm rot="10800000">
            <a:off x="1661987" y="4128454"/>
            <a:ext cx="1131057" cy="494212"/>
          </a:xfrm>
          <a:prstGeom prst="teardrop">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Figura a mano libera 93">
            <a:extLst>
              <a:ext uri="{FF2B5EF4-FFF2-40B4-BE49-F238E27FC236}">
                <a16:creationId xmlns:a16="http://schemas.microsoft.com/office/drawing/2014/main" id="{FE7DBCAD-2DE1-D30E-B46A-77D862A7E204}"/>
              </a:ext>
            </a:extLst>
          </p:cNvPr>
          <p:cNvSpPr/>
          <p:nvPr/>
        </p:nvSpPr>
        <p:spPr>
          <a:xfrm>
            <a:off x="470077" y="1365877"/>
            <a:ext cx="10833904" cy="3958958"/>
          </a:xfrm>
          <a:custGeom>
            <a:avLst/>
            <a:gdLst>
              <a:gd name="connsiteX0" fmla="*/ 0 w 10833904"/>
              <a:gd name="connsiteY0" fmla="*/ 277792 h 3958958"/>
              <a:gd name="connsiteX1" fmla="*/ 81023 w 10833904"/>
              <a:gd name="connsiteY1" fmla="*/ 254643 h 3958958"/>
              <a:gd name="connsiteX2" fmla="*/ 115747 w 10833904"/>
              <a:gd name="connsiteY2" fmla="*/ 243068 h 3958958"/>
              <a:gd name="connsiteX3" fmla="*/ 138896 w 10833904"/>
              <a:gd name="connsiteY3" fmla="*/ 208344 h 3958958"/>
              <a:gd name="connsiteX4" fmla="*/ 254643 w 10833904"/>
              <a:gd name="connsiteY4" fmla="*/ 127322 h 3958958"/>
              <a:gd name="connsiteX5" fmla="*/ 324091 w 10833904"/>
              <a:gd name="connsiteY5" fmla="*/ 92598 h 3958958"/>
              <a:gd name="connsiteX6" fmla="*/ 358815 w 10833904"/>
              <a:gd name="connsiteY6" fmla="*/ 81023 h 3958958"/>
              <a:gd name="connsiteX7" fmla="*/ 393539 w 10833904"/>
              <a:gd name="connsiteY7" fmla="*/ 57873 h 3958958"/>
              <a:gd name="connsiteX8" fmla="*/ 532435 w 10833904"/>
              <a:gd name="connsiteY8" fmla="*/ 23149 h 3958958"/>
              <a:gd name="connsiteX9" fmla="*/ 659757 w 10833904"/>
              <a:gd name="connsiteY9" fmla="*/ 0 h 3958958"/>
              <a:gd name="connsiteX10" fmla="*/ 833377 w 10833904"/>
              <a:gd name="connsiteY10" fmla="*/ 11575 h 3958958"/>
              <a:gd name="connsiteX11" fmla="*/ 937549 w 10833904"/>
              <a:gd name="connsiteY11" fmla="*/ 34724 h 3958958"/>
              <a:gd name="connsiteX12" fmla="*/ 1053296 w 10833904"/>
              <a:gd name="connsiteY12" fmla="*/ 57873 h 3958958"/>
              <a:gd name="connsiteX13" fmla="*/ 1122744 w 10833904"/>
              <a:gd name="connsiteY13" fmla="*/ 81023 h 3958958"/>
              <a:gd name="connsiteX14" fmla="*/ 1250066 w 10833904"/>
              <a:gd name="connsiteY14" fmla="*/ 115747 h 3958958"/>
              <a:gd name="connsiteX15" fmla="*/ 1296364 w 10833904"/>
              <a:gd name="connsiteY15" fmla="*/ 138896 h 3958958"/>
              <a:gd name="connsiteX16" fmla="*/ 1365813 w 10833904"/>
              <a:gd name="connsiteY16" fmla="*/ 162046 h 3958958"/>
              <a:gd name="connsiteX17" fmla="*/ 1412111 w 10833904"/>
              <a:gd name="connsiteY17" fmla="*/ 185195 h 3958958"/>
              <a:gd name="connsiteX18" fmla="*/ 1446835 w 10833904"/>
              <a:gd name="connsiteY18" fmla="*/ 196770 h 3958958"/>
              <a:gd name="connsiteX19" fmla="*/ 1539433 w 10833904"/>
              <a:gd name="connsiteY19" fmla="*/ 266218 h 3958958"/>
              <a:gd name="connsiteX20" fmla="*/ 1574157 w 10833904"/>
              <a:gd name="connsiteY20" fmla="*/ 289367 h 3958958"/>
              <a:gd name="connsiteX21" fmla="*/ 1643605 w 10833904"/>
              <a:gd name="connsiteY21" fmla="*/ 347241 h 3958958"/>
              <a:gd name="connsiteX22" fmla="*/ 1701478 w 10833904"/>
              <a:gd name="connsiteY22" fmla="*/ 381965 h 3958958"/>
              <a:gd name="connsiteX23" fmla="*/ 1736202 w 10833904"/>
              <a:gd name="connsiteY23" fmla="*/ 405114 h 3958958"/>
              <a:gd name="connsiteX24" fmla="*/ 1770926 w 10833904"/>
              <a:gd name="connsiteY24" fmla="*/ 416689 h 3958958"/>
              <a:gd name="connsiteX25" fmla="*/ 1840375 w 10833904"/>
              <a:gd name="connsiteY25" fmla="*/ 474562 h 3958958"/>
              <a:gd name="connsiteX26" fmla="*/ 1875099 w 10833904"/>
              <a:gd name="connsiteY26" fmla="*/ 486137 h 3958958"/>
              <a:gd name="connsiteX27" fmla="*/ 2013995 w 10833904"/>
              <a:gd name="connsiteY27" fmla="*/ 601884 h 3958958"/>
              <a:gd name="connsiteX28" fmla="*/ 2083443 w 10833904"/>
              <a:gd name="connsiteY28" fmla="*/ 706056 h 3958958"/>
              <a:gd name="connsiteX29" fmla="*/ 2152891 w 10833904"/>
              <a:gd name="connsiteY29" fmla="*/ 798653 h 3958958"/>
              <a:gd name="connsiteX30" fmla="*/ 2199190 w 10833904"/>
              <a:gd name="connsiteY30" fmla="*/ 879676 h 3958958"/>
              <a:gd name="connsiteX31" fmla="*/ 2222339 w 10833904"/>
              <a:gd name="connsiteY31" fmla="*/ 914400 h 3958958"/>
              <a:gd name="connsiteX32" fmla="*/ 2245488 w 10833904"/>
              <a:gd name="connsiteY32" fmla="*/ 960699 h 3958958"/>
              <a:gd name="connsiteX33" fmla="*/ 2268638 w 10833904"/>
              <a:gd name="connsiteY33" fmla="*/ 995423 h 3958958"/>
              <a:gd name="connsiteX34" fmla="*/ 2314937 w 10833904"/>
              <a:gd name="connsiteY34" fmla="*/ 1088020 h 3958958"/>
              <a:gd name="connsiteX35" fmla="*/ 2326511 w 10833904"/>
              <a:gd name="connsiteY35" fmla="*/ 1122744 h 3958958"/>
              <a:gd name="connsiteX36" fmla="*/ 2349661 w 10833904"/>
              <a:gd name="connsiteY36" fmla="*/ 1145894 h 3958958"/>
              <a:gd name="connsiteX37" fmla="*/ 2384385 w 10833904"/>
              <a:gd name="connsiteY37" fmla="*/ 1192192 h 3958958"/>
              <a:gd name="connsiteX38" fmla="*/ 2453833 w 10833904"/>
              <a:gd name="connsiteY38" fmla="*/ 1261641 h 3958958"/>
              <a:gd name="connsiteX39" fmla="*/ 2476982 w 10833904"/>
              <a:gd name="connsiteY39" fmla="*/ 1296365 h 3958958"/>
              <a:gd name="connsiteX40" fmla="*/ 2511706 w 10833904"/>
              <a:gd name="connsiteY40" fmla="*/ 1365813 h 3958958"/>
              <a:gd name="connsiteX41" fmla="*/ 2523281 w 10833904"/>
              <a:gd name="connsiteY41" fmla="*/ 1412111 h 3958958"/>
              <a:gd name="connsiteX42" fmla="*/ 2534856 w 10833904"/>
              <a:gd name="connsiteY42" fmla="*/ 1446836 h 3958958"/>
              <a:gd name="connsiteX43" fmla="*/ 2546430 w 10833904"/>
              <a:gd name="connsiteY43" fmla="*/ 1504709 h 3958958"/>
              <a:gd name="connsiteX44" fmla="*/ 2569580 w 10833904"/>
              <a:gd name="connsiteY44" fmla="*/ 1551008 h 3958958"/>
              <a:gd name="connsiteX45" fmla="*/ 2604304 w 10833904"/>
              <a:gd name="connsiteY45" fmla="*/ 1632030 h 3958958"/>
              <a:gd name="connsiteX46" fmla="*/ 2662177 w 10833904"/>
              <a:gd name="connsiteY46" fmla="*/ 1747777 h 3958958"/>
              <a:gd name="connsiteX47" fmla="*/ 2696901 w 10833904"/>
              <a:gd name="connsiteY47" fmla="*/ 1770927 h 3958958"/>
              <a:gd name="connsiteX48" fmla="*/ 2754775 w 10833904"/>
              <a:gd name="connsiteY48" fmla="*/ 1828800 h 3958958"/>
              <a:gd name="connsiteX49" fmla="*/ 2789499 w 10833904"/>
              <a:gd name="connsiteY49" fmla="*/ 1863524 h 3958958"/>
              <a:gd name="connsiteX50" fmla="*/ 2824223 w 10833904"/>
              <a:gd name="connsiteY50" fmla="*/ 1886673 h 3958958"/>
              <a:gd name="connsiteX51" fmla="*/ 2847372 w 10833904"/>
              <a:gd name="connsiteY51" fmla="*/ 1909823 h 3958958"/>
              <a:gd name="connsiteX52" fmla="*/ 2893671 w 10833904"/>
              <a:gd name="connsiteY52" fmla="*/ 1932972 h 3958958"/>
              <a:gd name="connsiteX53" fmla="*/ 2928395 w 10833904"/>
              <a:gd name="connsiteY53" fmla="*/ 1956122 h 3958958"/>
              <a:gd name="connsiteX54" fmla="*/ 3009418 w 10833904"/>
              <a:gd name="connsiteY54" fmla="*/ 1990846 h 3958958"/>
              <a:gd name="connsiteX55" fmla="*/ 3102015 w 10833904"/>
              <a:gd name="connsiteY55" fmla="*/ 2025570 h 3958958"/>
              <a:gd name="connsiteX56" fmla="*/ 3136739 w 10833904"/>
              <a:gd name="connsiteY56" fmla="*/ 2048719 h 3958958"/>
              <a:gd name="connsiteX57" fmla="*/ 3183038 w 10833904"/>
              <a:gd name="connsiteY57" fmla="*/ 2060294 h 3958958"/>
              <a:gd name="connsiteX58" fmla="*/ 3402957 w 10833904"/>
              <a:gd name="connsiteY58" fmla="*/ 2083443 h 3958958"/>
              <a:gd name="connsiteX59" fmla="*/ 3437681 w 10833904"/>
              <a:gd name="connsiteY59" fmla="*/ 2095018 h 3958958"/>
              <a:gd name="connsiteX60" fmla="*/ 3483980 w 10833904"/>
              <a:gd name="connsiteY60" fmla="*/ 2118167 h 3958958"/>
              <a:gd name="connsiteX61" fmla="*/ 3530278 w 10833904"/>
              <a:gd name="connsiteY61" fmla="*/ 2129742 h 3958958"/>
              <a:gd name="connsiteX62" fmla="*/ 3565002 w 10833904"/>
              <a:gd name="connsiteY62" fmla="*/ 2141317 h 3958958"/>
              <a:gd name="connsiteX63" fmla="*/ 3622876 w 10833904"/>
              <a:gd name="connsiteY63" fmla="*/ 2152891 h 3958958"/>
              <a:gd name="connsiteX64" fmla="*/ 3657600 w 10833904"/>
              <a:gd name="connsiteY64" fmla="*/ 2164466 h 3958958"/>
              <a:gd name="connsiteX65" fmla="*/ 3715473 w 10833904"/>
              <a:gd name="connsiteY65" fmla="*/ 2176041 h 3958958"/>
              <a:gd name="connsiteX66" fmla="*/ 3750197 w 10833904"/>
              <a:gd name="connsiteY66" fmla="*/ 2187615 h 3958958"/>
              <a:gd name="connsiteX67" fmla="*/ 3831220 w 10833904"/>
              <a:gd name="connsiteY67" fmla="*/ 2199190 h 3958958"/>
              <a:gd name="connsiteX68" fmla="*/ 4166886 w 10833904"/>
              <a:gd name="connsiteY68" fmla="*/ 2187615 h 3958958"/>
              <a:gd name="connsiteX69" fmla="*/ 4271058 w 10833904"/>
              <a:gd name="connsiteY69" fmla="*/ 2164466 h 3958958"/>
              <a:gd name="connsiteX70" fmla="*/ 4456253 w 10833904"/>
              <a:gd name="connsiteY70" fmla="*/ 2118167 h 3958958"/>
              <a:gd name="connsiteX71" fmla="*/ 4560425 w 10833904"/>
              <a:gd name="connsiteY71" fmla="*/ 2060294 h 3958958"/>
              <a:gd name="connsiteX72" fmla="*/ 4595149 w 10833904"/>
              <a:gd name="connsiteY72" fmla="*/ 2037144 h 3958958"/>
              <a:gd name="connsiteX73" fmla="*/ 4629873 w 10833904"/>
              <a:gd name="connsiteY73" fmla="*/ 2013995 h 3958958"/>
              <a:gd name="connsiteX74" fmla="*/ 4653023 w 10833904"/>
              <a:gd name="connsiteY74" fmla="*/ 1990846 h 3958958"/>
              <a:gd name="connsiteX75" fmla="*/ 4722471 w 10833904"/>
              <a:gd name="connsiteY75" fmla="*/ 1967696 h 3958958"/>
              <a:gd name="connsiteX76" fmla="*/ 4757195 w 10833904"/>
              <a:gd name="connsiteY76" fmla="*/ 1956122 h 3958958"/>
              <a:gd name="connsiteX77" fmla="*/ 4815068 w 10833904"/>
              <a:gd name="connsiteY77" fmla="*/ 1921398 h 3958958"/>
              <a:gd name="connsiteX78" fmla="*/ 4838218 w 10833904"/>
              <a:gd name="connsiteY78" fmla="*/ 1898248 h 3958958"/>
              <a:gd name="connsiteX79" fmla="*/ 4884516 w 10833904"/>
              <a:gd name="connsiteY79" fmla="*/ 1875099 h 3958958"/>
              <a:gd name="connsiteX80" fmla="*/ 4942390 w 10833904"/>
              <a:gd name="connsiteY80" fmla="*/ 1817225 h 3958958"/>
              <a:gd name="connsiteX81" fmla="*/ 5023413 w 10833904"/>
              <a:gd name="connsiteY81" fmla="*/ 1759352 h 3958958"/>
              <a:gd name="connsiteX82" fmla="*/ 5069711 w 10833904"/>
              <a:gd name="connsiteY82" fmla="*/ 1724628 h 3958958"/>
              <a:gd name="connsiteX83" fmla="*/ 5197033 w 10833904"/>
              <a:gd name="connsiteY83" fmla="*/ 1655180 h 3958958"/>
              <a:gd name="connsiteX84" fmla="*/ 5243332 w 10833904"/>
              <a:gd name="connsiteY84" fmla="*/ 1608881 h 3958958"/>
              <a:gd name="connsiteX85" fmla="*/ 5312780 w 10833904"/>
              <a:gd name="connsiteY85" fmla="*/ 1562582 h 3958958"/>
              <a:gd name="connsiteX86" fmla="*/ 5393802 w 10833904"/>
              <a:gd name="connsiteY86" fmla="*/ 1458410 h 3958958"/>
              <a:gd name="connsiteX87" fmla="*/ 5416952 w 10833904"/>
              <a:gd name="connsiteY87" fmla="*/ 1423686 h 3958958"/>
              <a:gd name="connsiteX88" fmla="*/ 5451676 w 10833904"/>
              <a:gd name="connsiteY88" fmla="*/ 1400537 h 3958958"/>
              <a:gd name="connsiteX89" fmla="*/ 5474825 w 10833904"/>
              <a:gd name="connsiteY89" fmla="*/ 1377387 h 3958958"/>
              <a:gd name="connsiteX90" fmla="*/ 5509549 w 10833904"/>
              <a:gd name="connsiteY90" fmla="*/ 1365813 h 3958958"/>
              <a:gd name="connsiteX91" fmla="*/ 5555848 w 10833904"/>
              <a:gd name="connsiteY91" fmla="*/ 1296365 h 3958958"/>
              <a:gd name="connsiteX92" fmla="*/ 5578997 w 10833904"/>
              <a:gd name="connsiteY92" fmla="*/ 1273215 h 3958958"/>
              <a:gd name="connsiteX93" fmla="*/ 5602147 w 10833904"/>
              <a:gd name="connsiteY93" fmla="*/ 1238491 h 3958958"/>
              <a:gd name="connsiteX94" fmla="*/ 5671595 w 10833904"/>
              <a:gd name="connsiteY94" fmla="*/ 1169043 h 3958958"/>
              <a:gd name="connsiteX95" fmla="*/ 5706319 w 10833904"/>
              <a:gd name="connsiteY95" fmla="*/ 1134319 h 3958958"/>
              <a:gd name="connsiteX96" fmla="*/ 5741043 w 10833904"/>
              <a:gd name="connsiteY96" fmla="*/ 1099595 h 3958958"/>
              <a:gd name="connsiteX97" fmla="*/ 5775767 w 10833904"/>
              <a:gd name="connsiteY97" fmla="*/ 1064871 h 3958958"/>
              <a:gd name="connsiteX98" fmla="*/ 5810491 w 10833904"/>
              <a:gd name="connsiteY98" fmla="*/ 1041722 h 3958958"/>
              <a:gd name="connsiteX99" fmla="*/ 5856790 w 10833904"/>
              <a:gd name="connsiteY99" fmla="*/ 983848 h 3958958"/>
              <a:gd name="connsiteX100" fmla="*/ 5879939 w 10833904"/>
              <a:gd name="connsiteY100" fmla="*/ 949124 h 3958958"/>
              <a:gd name="connsiteX101" fmla="*/ 5949387 w 10833904"/>
              <a:gd name="connsiteY101" fmla="*/ 914400 h 3958958"/>
              <a:gd name="connsiteX102" fmla="*/ 5984111 w 10833904"/>
              <a:gd name="connsiteY102" fmla="*/ 891251 h 3958958"/>
              <a:gd name="connsiteX103" fmla="*/ 6041985 w 10833904"/>
              <a:gd name="connsiteY103" fmla="*/ 833377 h 3958958"/>
              <a:gd name="connsiteX104" fmla="*/ 6111433 w 10833904"/>
              <a:gd name="connsiteY104" fmla="*/ 810228 h 3958958"/>
              <a:gd name="connsiteX105" fmla="*/ 6180881 w 10833904"/>
              <a:gd name="connsiteY105" fmla="*/ 775504 h 3958958"/>
              <a:gd name="connsiteX106" fmla="*/ 6296628 w 10833904"/>
              <a:gd name="connsiteY106" fmla="*/ 787079 h 3958958"/>
              <a:gd name="connsiteX107" fmla="*/ 6366076 w 10833904"/>
              <a:gd name="connsiteY107" fmla="*/ 833377 h 3958958"/>
              <a:gd name="connsiteX108" fmla="*/ 6435524 w 10833904"/>
              <a:gd name="connsiteY108" fmla="*/ 914400 h 3958958"/>
              <a:gd name="connsiteX109" fmla="*/ 6423949 w 10833904"/>
              <a:gd name="connsiteY109" fmla="*/ 1088020 h 3958958"/>
              <a:gd name="connsiteX110" fmla="*/ 6412375 w 10833904"/>
              <a:gd name="connsiteY110" fmla="*/ 1122744 h 3958958"/>
              <a:gd name="connsiteX111" fmla="*/ 6400800 w 10833904"/>
              <a:gd name="connsiteY111" fmla="*/ 1169043 h 3958958"/>
              <a:gd name="connsiteX112" fmla="*/ 6412375 w 10833904"/>
              <a:gd name="connsiteY112" fmla="*/ 1331089 h 3958958"/>
              <a:gd name="connsiteX113" fmla="*/ 6423949 w 10833904"/>
              <a:gd name="connsiteY113" fmla="*/ 1400537 h 3958958"/>
              <a:gd name="connsiteX114" fmla="*/ 6435524 w 10833904"/>
              <a:gd name="connsiteY114" fmla="*/ 1851949 h 3958958"/>
              <a:gd name="connsiteX115" fmla="*/ 6458673 w 10833904"/>
              <a:gd name="connsiteY115" fmla="*/ 1956122 h 3958958"/>
              <a:gd name="connsiteX116" fmla="*/ 6481823 w 10833904"/>
              <a:gd name="connsiteY116" fmla="*/ 2025570 h 3958958"/>
              <a:gd name="connsiteX117" fmla="*/ 6528121 w 10833904"/>
              <a:gd name="connsiteY117" fmla="*/ 2095018 h 3958958"/>
              <a:gd name="connsiteX118" fmla="*/ 6551271 w 10833904"/>
              <a:gd name="connsiteY118" fmla="*/ 2129742 h 3958958"/>
              <a:gd name="connsiteX119" fmla="*/ 6585995 w 10833904"/>
              <a:gd name="connsiteY119" fmla="*/ 2152891 h 3958958"/>
              <a:gd name="connsiteX120" fmla="*/ 6667018 w 10833904"/>
              <a:gd name="connsiteY120" fmla="*/ 2210765 h 3958958"/>
              <a:gd name="connsiteX121" fmla="*/ 6713316 w 10833904"/>
              <a:gd name="connsiteY121" fmla="*/ 2233914 h 3958958"/>
              <a:gd name="connsiteX122" fmla="*/ 6736466 w 10833904"/>
              <a:gd name="connsiteY122" fmla="*/ 2257063 h 3958958"/>
              <a:gd name="connsiteX123" fmla="*/ 6817488 w 10833904"/>
              <a:gd name="connsiteY123" fmla="*/ 2303362 h 3958958"/>
              <a:gd name="connsiteX124" fmla="*/ 6875362 w 10833904"/>
              <a:gd name="connsiteY124" fmla="*/ 2338086 h 3958958"/>
              <a:gd name="connsiteX125" fmla="*/ 6944810 w 10833904"/>
              <a:gd name="connsiteY125" fmla="*/ 2384385 h 3958958"/>
              <a:gd name="connsiteX126" fmla="*/ 7014258 w 10833904"/>
              <a:gd name="connsiteY126" fmla="*/ 2419109 h 3958958"/>
              <a:gd name="connsiteX127" fmla="*/ 7118430 w 10833904"/>
              <a:gd name="connsiteY127" fmla="*/ 2500132 h 3958958"/>
              <a:gd name="connsiteX128" fmla="*/ 7187878 w 10833904"/>
              <a:gd name="connsiteY128" fmla="*/ 2523281 h 3958958"/>
              <a:gd name="connsiteX129" fmla="*/ 7245752 w 10833904"/>
              <a:gd name="connsiteY129" fmla="*/ 2558005 h 3958958"/>
              <a:gd name="connsiteX130" fmla="*/ 7396223 w 10833904"/>
              <a:gd name="connsiteY130" fmla="*/ 2627453 h 3958958"/>
              <a:gd name="connsiteX131" fmla="*/ 7535119 w 10833904"/>
              <a:gd name="connsiteY131" fmla="*/ 2696901 h 3958958"/>
              <a:gd name="connsiteX132" fmla="*/ 7592992 w 10833904"/>
              <a:gd name="connsiteY132" fmla="*/ 2731625 h 3958958"/>
              <a:gd name="connsiteX133" fmla="*/ 7662440 w 10833904"/>
              <a:gd name="connsiteY133" fmla="*/ 2754775 h 3958958"/>
              <a:gd name="connsiteX134" fmla="*/ 7708739 w 10833904"/>
              <a:gd name="connsiteY134" fmla="*/ 2777924 h 3958958"/>
              <a:gd name="connsiteX135" fmla="*/ 7766613 w 10833904"/>
              <a:gd name="connsiteY135" fmla="*/ 2801073 h 3958958"/>
              <a:gd name="connsiteX136" fmla="*/ 7812911 w 10833904"/>
              <a:gd name="connsiteY136" fmla="*/ 2824223 h 3958958"/>
              <a:gd name="connsiteX137" fmla="*/ 7859210 w 10833904"/>
              <a:gd name="connsiteY137" fmla="*/ 2835798 h 3958958"/>
              <a:gd name="connsiteX138" fmla="*/ 7917083 w 10833904"/>
              <a:gd name="connsiteY138" fmla="*/ 2870522 h 3958958"/>
              <a:gd name="connsiteX139" fmla="*/ 8067554 w 10833904"/>
              <a:gd name="connsiteY139" fmla="*/ 2939970 h 3958958"/>
              <a:gd name="connsiteX140" fmla="*/ 8171726 w 10833904"/>
              <a:gd name="connsiteY140" fmla="*/ 2974694 h 3958958"/>
              <a:gd name="connsiteX141" fmla="*/ 8206451 w 10833904"/>
              <a:gd name="connsiteY141" fmla="*/ 2986268 h 3958958"/>
              <a:gd name="connsiteX142" fmla="*/ 8252749 w 10833904"/>
              <a:gd name="connsiteY142" fmla="*/ 3009418 h 3958958"/>
              <a:gd name="connsiteX143" fmla="*/ 8333772 w 10833904"/>
              <a:gd name="connsiteY143" fmla="*/ 3032567 h 3958958"/>
              <a:gd name="connsiteX144" fmla="*/ 8414795 w 10833904"/>
              <a:gd name="connsiteY144" fmla="*/ 3044142 h 3958958"/>
              <a:gd name="connsiteX145" fmla="*/ 8461094 w 10833904"/>
              <a:gd name="connsiteY145" fmla="*/ 3055717 h 3958958"/>
              <a:gd name="connsiteX146" fmla="*/ 8692587 w 10833904"/>
              <a:gd name="connsiteY146" fmla="*/ 3067291 h 3958958"/>
              <a:gd name="connsiteX147" fmla="*/ 8808334 w 10833904"/>
              <a:gd name="connsiteY147" fmla="*/ 3102015 h 3958958"/>
              <a:gd name="connsiteX148" fmla="*/ 8866207 w 10833904"/>
              <a:gd name="connsiteY148" fmla="*/ 3125165 h 3958958"/>
              <a:gd name="connsiteX149" fmla="*/ 8912506 w 10833904"/>
              <a:gd name="connsiteY149" fmla="*/ 3136739 h 3958958"/>
              <a:gd name="connsiteX150" fmla="*/ 8970380 w 10833904"/>
              <a:gd name="connsiteY150" fmla="*/ 3159889 h 3958958"/>
              <a:gd name="connsiteX151" fmla="*/ 9144000 w 10833904"/>
              <a:gd name="connsiteY151" fmla="*/ 3194613 h 3958958"/>
              <a:gd name="connsiteX152" fmla="*/ 9213448 w 10833904"/>
              <a:gd name="connsiteY152" fmla="*/ 3217762 h 3958958"/>
              <a:gd name="connsiteX153" fmla="*/ 9248172 w 10833904"/>
              <a:gd name="connsiteY153" fmla="*/ 3229337 h 3958958"/>
              <a:gd name="connsiteX154" fmla="*/ 9306045 w 10833904"/>
              <a:gd name="connsiteY154" fmla="*/ 3240911 h 3958958"/>
              <a:gd name="connsiteX155" fmla="*/ 9410218 w 10833904"/>
              <a:gd name="connsiteY155" fmla="*/ 3275636 h 3958958"/>
              <a:gd name="connsiteX156" fmla="*/ 9525964 w 10833904"/>
              <a:gd name="connsiteY156" fmla="*/ 3345084 h 3958958"/>
              <a:gd name="connsiteX157" fmla="*/ 9711159 w 10833904"/>
              <a:gd name="connsiteY157" fmla="*/ 3460830 h 3958958"/>
              <a:gd name="connsiteX158" fmla="*/ 9769033 w 10833904"/>
              <a:gd name="connsiteY158" fmla="*/ 3495555 h 3958958"/>
              <a:gd name="connsiteX159" fmla="*/ 9826906 w 10833904"/>
              <a:gd name="connsiteY159" fmla="*/ 3518704 h 3958958"/>
              <a:gd name="connsiteX160" fmla="*/ 9873205 w 10833904"/>
              <a:gd name="connsiteY160" fmla="*/ 3541853 h 3958958"/>
              <a:gd name="connsiteX161" fmla="*/ 9942653 w 10833904"/>
              <a:gd name="connsiteY161" fmla="*/ 3565003 h 3958958"/>
              <a:gd name="connsiteX162" fmla="*/ 9977377 w 10833904"/>
              <a:gd name="connsiteY162" fmla="*/ 3576577 h 3958958"/>
              <a:gd name="connsiteX163" fmla="*/ 10093124 w 10833904"/>
              <a:gd name="connsiteY163" fmla="*/ 3622876 h 3958958"/>
              <a:gd name="connsiteX164" fmla="*/ 10127848 w 10833904"/>
              <a:gd name="connsiteY164" fmla="*/ 3634451 h 3958958"/>
              <a:gd name="connsiteX165" fmla="*/ 10185721 w 10833904"/>
              <a:gd name="connsiteY165" fmla="*/ 3646025 h 3958958"/>
              <a:gd name="connsiteX166" fmla="*/ 10220445 w 10833904"/>
              <a:gd name="connsiteY166" fmla="*/ 3657600 h 3958958"/>
              <a:gd name="connsiteX167" fmla="*/ 10266744 w 10833904"/>
              <a:gd name="connsiteY167" fmla="*/ 3669175 h 3958958"/>
              <a:gd name="connsiteX168" fmla="*/ 10347767 w 10833904"/>
              <a:gd name="connsiteY168" fmla="*/ 3692324 h 3958958"/>
              <a:gd name="connsiteX169" fmla="*/ 10428790 w 10833904"/>
              <a:gd name="connsiteY169" fmla="*/ 3727048 h 3958958"/>
              <a:gd name="connsiteX170" fmla="*/ 10451939 w 10833904"/>
              <a:gd name="connsiteY170" fmla="*/ 3750198 h 3958958"/>
              <a:gd name="connsiteX171" fmla="*/ 10521387 w 10833904"/>
              <a:gd name="connsiteY171" fmla="*/ 3796496 h 3958958"/>
              <a:gd name="connsiteX172" fmla="*/ 10544537 w 10833904"/>
              <a:gd name="connsiteY172" fmla="*/ 3819646 h 3958958"/>
              <a:gd name="connsiteX173" fmla="*/ 10613985 w 10833904"/>
              <a:gd name="connsiteY173" fmla="*/ 3865944 h 3958958"/>
              <a:gd name="connsiteX174" fmla="*/ 10695007 w 10833904"/>
              <a:gd name="connsiteY174" fmla="*/ 3889094 h 3958958"/>
              <a:gd name="connsiteX175" fmla="*/ 10764456 w 10833904"/>
              <a:gd name="connsiteY175" fmla="*/ 3912243 h 3958958"/>
              <a:gd name="connsiteX176" fmla="*/ 10822329 w 10833904"/>
              <a:gd name="connsiteY176" fmla="*/ 3958542 h 3958958"/>
              <a:gd name="connsiteX177" fmla="*/ 10833904 w 10833904"/>
              <a:gd name="connsiteY177" fmla="*/ 3958542 h 395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0833904" h="3958958">
                <a:moveTo>
                  <a:pt x="0" y="277792"/>
                </a:moveTo>
                <a:lnTo>
                  <a:pt x="81023" y="254643"/>
                </a:lnTo>
                <a:cubicBezTo>
                  <a:pt x="92709" y="251137"/>
                  <a:pt x="106220" y="250690"/>
                  <a:pt x="115747" y="243068"/>
                </a:cubicBezTo>
                <a:cubicBezTo>
                  <a:pt x="126610" y="234378"/>
                  <a:pt x="129059" y="218181"/>
                  <a:pt x="138896" y="208344"/>
                </a:cubicBezTo>
                <a:cubicBezTo>
                  <a:pt x="152102" y="195138"/>
                  <a:pt x="248970" y="129213"/>
                  <a:pt x="254643" y="127322"/>
                </a:cubicBezTo>
                <a:cubicBezTo>
                  <a:pt x="341923" y="98228"/>
                  <a:pt x="234340" y="137474"/>
                  <a:pt x="324091" y="92598"/>
                </a:cubicBezTo>
                <a:cubicBezTo>
                  <a:pt x="335004" y="87142"/>
                  <a:pt x="347902" y="86479"/>
                  <a:pt x="358815" y="81023"/>
                </a:cubicBezTo>
                <a:cubicBezTo>
                  <a:pt x="371257" y="74802"/>
                  <a:pt x="380827" y="63523"/>
                  <a:pt x="393539" y="57873"/>
                </a:cubicBezTo>
                <a:cubicBezTo>
                  <a:pt x="456818" y="29749"/>
                  <a:pt x="466264" y="36383"/>
                  <a:pt x="532435" y="23149"/>
                </a:cubicBezTo>
                <a:cubicBezTo>
                  <a:pt x="668864" y="-4136"/>
                  <a:pt x="453806" y="29422"/>
                  <a:pt x="659757" y="0"/>
                </a:cubicBezTo>
                <a:cubicBezTo>
                  <a:pt x="717630" y="3858"/>
                  <a:pt x="775663" y="5804"/>
                  <a:pt x="833377" y="11575"/>
                </a:cubicBezTo>
                <a:cubicBezTo>
                  <a:pt x="867846" y="15022"/>
                  <a:pt x="903703" y="27471"/>
                  <a:pt x="937549" y="34724"/>
                </a:cubicBezTo>
                <a:cubicBezTo>
                  <a:pt x="976022" y="42968"/>
                  <a:pt x="1015969" y="45430"/>
                  <a:pt x="1053296" y="57873"/>
                </a:cubicBezTo>
                <a:cubicBezTo>
                  <a:pt x="1076445" y="65590"/>
                  <a:pt x="1098816" y="76237"/>
                  <a:pt x="1122744" y="81023"/>
                </a:cubicBezTo>
                <a:cubicBezTo>
                  <a:pt x="1165078" y="89490"/>
                  <a:pt x="1210907" y="96168"/>
                  <a:pt x="1250066" y="115747"/>
                </a:cubicBezTo>
                <a:cubicBezTo>
                  <a:pt x="1265499" y="123463"/>
                  <a:pt x="1280344" y="132488"/>
                  <a:pt x="1296364" y="138896"/>
                </a:cubicBezTo>
                <a:cubicBezTo>
                  <a:pt x="1319021" y="147959"/>
                  <a:pt x="1343987" y="151133"/>
                  <a:pt x="1365813" y="162046"/>
                </a:cubicBezTo>
                <a:cubicBezTo>
                  <a:pt x="1381246" y="169762"/>
                  <a:pt x="1396252" y="178398"/>
                  <a:pt x="1412111" y="185195"/>
                </a:cubicBezTo>
                <a:cubicBezTo>
                  <a:pt x="1423325" y="190001"/>
                  <a:pt x="1436170" y="190845"/>
                  <a:pt x="1446835" y="196770"/>
                </a:cubicBezTo>
                <a:cubicBezTo>
                  <a:pt x="1578997" y="270193"/>
                  <a:pt x="1475573" y="215130"/>
                  <a:pt x="1539433" y="266218"/>
                </a:cubicBezTo>
                <a:cubicBezTo>
                  <a:pt x="1550296" y="274908"/>
                  <a:pt x="1563470" y="280461"/>
                  <a:pt x="1574157" y="289367"/>
                </a:cubicBezTo>
                <a:cubicBezTo>
                  <a:pt x="1642989" y="346727"/>
                  <a:pt x="1574634" y="304134"/>
                  <a:pt x="1643605" y="347241"/>
                </a:cubicBezTo>
                <a:cubicBezTo>
                  <a:pt x="1662682" y="359165"/>
                  <a:pt x="1682401" y="370042"/>
                  <a:pt x="1701478" y="381965"/>
                </a:cubicBezTo>
                <a:cubicBezTo>
                  <a:pt x="1713274" y="389338"/>
                  <a:pt x="1723760" y="398893"/>
                  <a:pt x="1736202" y="405114"/>
                </a:cubicBezTo>
                <a:cubicBezTo>
                  <a:pt x="1747115" y="410570"/>
                  <a:pt x="1760013" y="411233"/>
                  <a:pt x="1770926" y="416689"/>
                </a:cubicBezTo>
                <a:cubicBezTo>
                  <a:pt x="1846669" y="454560"/>
                  <a:pt x="1763576" y="423362"/>
                  <a:pt x="1840375" y="474562"/>
                </a:cubicBezTo>
                <a:cubicBezTo>
                  <a:pt x="1850527" y="481330"/>
                  <a:pt x="1864434" y="480212"/>
                  <a:pt x="1875099" y="486137"/>
                </a:cubicBezTo>
                <a:cubicBezTo>
                  <a:pt x="1925515" y="514146"/>
                  <a:pt x="1979321" y="555653"/>
                  <a:pt x="2013995" y="601884"/>
                </a:cubicBezTo>
                <a:cubicBezTo>
                  <a:pt x="2138779" y="768260"/>
                  <a:pt x="1949508" y="512593"/>
                  <a:pt x="2083443" y="706056"/>
                </a:cubicBezTo>
                <a:cubicBezTo>
                  <a:pt x="2105404" y="737778"/>
                  <a:pt x="2131490" y="766551"/>
                  <a:pt x="2152891" y="798653"/>
                </a:cubicBezTo>
                <a:cubicBezTo>
                  <a:pt x="2209290" y="883252"/>
                  <a:pt x="2140449" y="776879"/>
                  <a:pt x="2199190" y="879676"/>
                </a:cubicBezTo>
                <a:cubicBezTo>
                  <a:pt x="2206092" y="891754"/>
                  <a:pt x="2215437" y="902322"/>
                  <a:pt x="2222339" y="914400"/>
                </a:cubicBezTo>
                <a:cubicBezTo>
                  <a:pt x="2230900" y="929381"/>
                  <a:pt x="2236927" y="945718"/>
                  <a:pt x="2245488" y="960699"/>
                </a:cubicBezTo>
                <a:cubicBezTo>
                  <a:pt x="2252390" y="972777"/>
                  <a:pt x="2262988" y="982711"/>
                  <a:pt x="2268638" y="995423"/>
                </a:cubicBezTo>
                <a:cubicBezTo>
                  <a:pt x="2311199" y="1091184"/>
                  <a:pt x="2267394" y="1040479"/>
                  <a:pt x="2314937" y="1088020"/>
                </a:cubicBezTo>
                <a:cubicBezTo>
                  <a:pt x="2318795" y="1099595"/>
                  <a:pt x="2320234" y="1112282"/>
                  <a:pt x="2326511" y="1122744"/>
                </a:cubicBezTo>
                <a:cubicBezTo>
                  <a:pt x="2332126" y="1132102"/>
                  <a:pt x="2342675" y="1137510"/>
                  <a:pt x="2349661" y="1145894"/>
                </a:cubicBezTo>
                <a:cubicBezTo>
                  <a:pt x="2362011" y="1160714"/>
                  <a:pt x="2371480" y="1177853"/>
                  <a:pt x="2384385" y="1192192"/>
                </a:cubicBezTo>
                <a:cubicBezTo>
                  <a:pt x="2406286" y="1216526"/>
                  <a:pt x="2435673" y="1234401"/>
                  <a:pt x="2453833" y="1261641"/>
                </a:cubicBezTo>
                <a:cubicBezTo>
                  <a:pt x="2461549" y="1273216"/>
                  <a:pt x="2470761" y="1283923"/>
                  <a:pt x="2476982" y="1296365"/>
                </a:cubicBezTo>
                <a:cubicBezTo>
                  <a:pt x="2524903" y="1392207"/>
                  <a:pt x="2445364" y="1266299"/>
                  <a:pt x="2511706" y="1365813"/>
                </a:cubicBezTo>
                <a:cubicBezTo>
                  <a:pt x="2515564" y="1381246"/>
                  <a:pt x="2518911" y="1396815"/>
                  <a:pt x="2523281" y="1412111"/>
                </a:cubicBezTo>
                <a:cubicBezTo>
                  <a:pt x="2526633" y="1423843"/>
                  <a:pt x="2531897" y="1434999"/>
                  <a:pt x="2534856" y="1446836"/>
                </a:cubicBezTo>
                <a:cubicBezTo>
                  <a:pt x="2539627" y="1465922"/>
                  <a:pt x="2540209" y="1486046"/>
                  <a:pt x="2546430" y="1504709"/>
                </a:cubicBezTo>
                <a:cubicBezTo>
                  <a:pt x="2551886" y="1521078"/>
                  <a:pt x="2562783" y="1535148"/>
                  <a:pt x="2569580" y="1551008"/>
                </a:cubicBezTo>
                <a:cubicBezTo>
                  <a:pt x="2620669" y="1670215"/>
                  <a:pt x="2527531" y="1478491"/>
                  <a:pt x="2604304" y="1632030"/>
                </a:cubicBezTo>
                <a:cubicBezTo>
                  <a:pt x="2614747" y="1673804"/>
                  <a:pt x="2620833" y="1720214"/>
                  <a:pt x="2662177" y="1747777"/>
                </a:cubicBezTo>
                <a:cubicBezTo>
                  <a:pt x="2673752" y="1755494"/>
                  <a:pt x="2686432" y="1761766"/>
                  <a:pt x="2696901" y="1770927"/>
                </a:cubicBezTo>
                <a:cubicBezTo>
                  <a:pt x="2717433" y="1788892"/>
                  <a:pt x="2735484" y="1809509"/>
                  <a:pt x="2754775" y="1828800"/>
                </a:cubicBezTo>
                <a:cubicBezTo>
                  <a:pt x="2766350" y="1840375"/>
                  <a:pt x="2775879" y="1854444"/>
                  <a:pt x="2789499" y="1863524"/>
                </a:cubicBezTo>
                <a:cubicBezTo>
                  <a:pt x="2801074" y="1871240"/>
                  <a:pt x="2813360" y="1877983"/>
                  <a:pt x="2824223" y="1886673"/>
                </a:cubicBezTo>
                <a:cubicBezTo>
                  <a:pt x="2832744" y="1893490"/>
                  <a:pt x="2838292" y="1903770"/>
                  <a:pt x="2847372" y="1909823"/>
                </a:cubicBezTo>
                <a:cubicBezTo>
                  <a:pt x="2861729" y="1919394"/>
                  <a:pt x="2878690" y="1924411"/>
                  <a:pt x="2893671" y="1932972"/>
                </a:cubicBezTo>
                <a:cubicBezTo>
                  <a:pt x="2905749" y="1939874"/>
                  <a:pt x="2916317" y="1949220"/>
                  <a:pt x="2928395" y="1956122"/>
                </a:cubicBezTo>
                <a:cubicBezTo>
                  <a:pt x="3005164" y="1999990"/>
                  <a:pt x="2944496" y="1963022"/>
                  <a:pt x="3009418" y="1990846"/>
                </a:cubicBezTo>
                <a:cubicBezTo>
                  <a:pt x="3094154" y="2027162"/>
                  <a:pt x="3016656" y="2004230"/>
                  <a:pt x="3102015" y="2025570"/>
                </a:cubicBezTo>
                <a:cubicBezTo>
                  <a:pt x="3113590" y="2033286"/>
                  <a:pt x="3123953" y="2043239"/>
                  <a:pt x="3136739" y="2048719"/>
                </a:cubicBezTo>
                <a:cubicBezTo>
                  <a:pt x="3151361" y="2054985"/>
                  <a:pt x="3167439" y="2057174"/>
                  <a:pt x="3183038" y="2060294"/>
                </a:cubicBezTo>
                <a:cubicBezTo>
                  <a:pt x="3269852" y="2077656"/>
                  <a:pt x="3298226" y="2075387"/>
                  <a:pt x="3402957" y="2083443"/>
                </a:cubicBezTo>
                <a:cubicBezTo>
                  <a:pt x="3414532" y="2087301"/>
                  <a:pt x="3426467" y="2090212"/>
                  <a:pt x="3437681" y="2095018"/>
                </a:cubicBezTo>
                <a:cubicBezTo>
                  <a:pt x="3453540" y="2101815"/>
                  <a:pt x="3467824" y="2112109"/>
                  <a:pt x="3483980" y="2118167"/>
                </a:cubicBezTo>
                <a:cubicBezTo>
                  <a:pt x="3498875" y="2123753"/>
                  <a:pt x="3514982" y="2125372"/>
                  <a:pt x="3530278" y="2129742"/>
                </a:cubicBezTo>
                <a:cubicBezTo>
                  <a:pt x="3542009" y="2133094"/>
                  <a:pt x="3553165" y="2138358"/>
                  <a:pt x="3565002" y="2141317"/>
                </a:cubicBezTo>
                <a:cubicBezTo>
                  <a:pt x="3584088" y="2146088"/>
                  <a:pt x="3603790" y="2148120"/>
                  <a:pt x="3622876" y="2152891"/>
                </a:cubicBezTo>
                <a:cubicBezTo>
                  <a:pt x="3634713" y="2155850"/>
                  <a:pt x="3645764" y="2161507"/>
                  <a:pt x="3657600" y="2164466"/>
                </a:cubicBezTo>
                <a:cubicBezTo>
                  <a:pt x="3676686" y="2169238"/>
                  <a:pt x="3696387" y="2171270"/>
                  <a:pt x="3715473" y="2176041"/>
                </a:cubicBezTo>
                <a:cubicBezTo>
                  <a:pt x="3727309" y="2179000"/>
                  <a:pt x="3738233" y="2185222"/>
                  <a:pt x="3750197" y="2187615"/>
                </a:cubicBezTo>
                <a:cubicBezTo>
                  <a:pt x="3776949" y="2192965"/>
                  <a:pt x="3804212" y="2195332"/>
                  <a:pt x="3831220" y="2199190"/>
                </a:cubicBezTo>
                <a:cubicBezTo>
                  <a:pt x="3943109" y="2195332"/>
                  <a:pt x="4055124" y="2194189"/>
                  <a:pt x="4166886" y="2187615"/>
                </a:cubicBezTo>
                <a:cubicBezTo>
                  <a:pt x="4192221" y="2186125"/>
                  <a:pt x="4244598" y="2170136"/>
                  <a:pt x="4271058" y="2164466"/>
                </a:cubicBezTo>
                <a:cubicBezTo>
                  <a:pt x="4427495" y="2130944"/>
                  <a:pt x="4339082" y="2157225"/>
                  <a:pt x="4456253" y="2118167"/>
                </a:cubicBezTo>
                <a:cubicBezTo>
                  <a:pt x="4517370" y="2097794"/>
                  <a:pt x="4480828" y="2113359"/>
                  <a:pt x="4560425" y="2060294"/>
                </a:cubicBezTo>
                <a:lnTo>
                  <a:pt x="4595149" y="2037144"/>
                </a:lnTo>
                <a:cubicBezTo>
                  <a:pt x="4606724" y="2029428"/>
                  <a:pt x="4620036" y="2023831"/>
                  <a:pt x="4629873" y="2013995"/>
                </a:cubicBezTo>
                <a:cubicBezTo>
                  <a:pt x="4637590" y="2006279"/>
                  <a:pt x="4643262" y="1995726"/>
                  <a:pt x="4653023" y="1990846"/>
                </a:cubicBezTo>
                <a:cubicBezTo>
                  <a:pt x="4674848" y="1979933"/>
                  <a:pt x="4699322" y="1975412"/>
                  <a:pt x="4722471" y="1967696"/>
                </a:cubicBezTo>
                <a:lnTo>
                  <a:pt x="4757195" y="1956122"/>
                </a:lnTo>
                <a:cubicBezTo>
                  <a:pt x="4815848" y="1897467"/>
                  <a:pt x="4739942" y="1966473"/>
                  <a:pt x="4815068" y="1921398"/>
                </a:cubicBezTo>
                <a:cubicBezTo>
                  <a:pt x="4824426" y="1915783"/>
                  <a:pt x="4829138" y="1904301"/>
                  <a:pt x="4838218" y="1898248"/>
                </a:cubicBezTo>
                <a:cubicBezTo>
                  <a:pt x="4852574" y="1888677"/>
                  <a:pt x="4870896" y="1885692"/>
                  <a:pt x="4884516" y="1875099"/>
                </a:cubicBezTo>
                <a:cubicBezTo>
                  <a:pt x="4906051" y="1858349"/>
                  <a:pt x="4920564" y="1833594"/>
                  <a:pt x="4942390" y="1817225"/>
                </a:cubicBezTo>
                <a:cubicBezTo>
                  <a:pt x="5093696" y="1703744"/>
                  <a:pt x="4904938" y="1843976"/>
                  <a:pt x="5023413" y="1759352"/>
                </a:cubicBezTo>
                <a:cubicBezTo>
                  <a:pt x="5039111" y="1748139"/>
                  <a:pt x="5053048" y="1734348"/>
                  <a:pt x="5069711" y="1724628"/>
                </a:cubicBezTo>
                <a:cubicBezTo>
                  <a:pt x="5097240" y="1708569"/>
                  <a:pt x="5164841" y="1682773"/>
                  <a:pt x="5197033" y="1655180"/>
                </a:cubicBezTo>
                <a:cubicBezTo>
                  <a:pt x="5213604" y="1640976"/>
                  <a:pt x="5225172" y="1620988"/>
                  <a:pt x="5243332" y="1608881"/>
                </a:cubicBezTo>
                <a:cubicBezTo>
                  <a:pt x="5266481" y="1593448"/>
                  <a:pt x="5293107" y="1582255"/>
                  <a:pt x="5312780" y="1562582"/>
                </a:cubicBezTo>
                <a:cubicBezTo>
                  <a:pt x="5367178" y="1508184"/>
                  <a:pt x="5338422" y="1541480"/>
                  <a:pt x="5393802" y="1458410"/>
                </a:cubicBezTo>
                <a:cubicBezTo>
                  <a:pt x="5401519" y="1446835"/>
                  <a:pt x="5405377" y="1431402"/>
                  <a:pt x="5416952" y="1423686"/>
                </a:cubicBezTo>
                <a:cubicBezTo>
                  <a:pt x="5428527" y="1415970"/>
                  <a:pt x="5440813" y="1409227"/>
                  <a:pt x="5451676" y="1400537"/>
                </a:cubicBezTo>
                <a:cubicBezTo>
                  <a:pt x="5460197" y="1393720"/>
                  <a:pt x="5465467" y="1383002"/>
                  <a:pt x="5474825" y="1377387"/>
                </a:cubicBezTo>
                <a:cubicBezTo>
                  <a:pt x="5485287" y="1371110"/>
                  <a:pt x="5497974" y="1369671"/>
                  <a:pt x="5509549" y="1365813"/>
                </a:cubicBezTo>
                <a:cubicBezTo>
                  <a:pt x="5524982" y="1342664"/>
                  <a:pt x="5536175" y="1316039"/>
                  <a:pt x="5555848" y="1296365"/>
                </a:cubicBezTo>
                <a:cubicBezTo>
                  <a:pt x="5563564" y="1288648"/>
                  <a:pt x="5572180" y="1281736"/>
                  <a:pt x="5578997" y="1273215"/>
                </a:cubicBezTo>
                <a:cubicBezTo>
                  <a:pt x="5587687" y="1262352"/>
                  <a:pt x="5592905" y="1248888"/>
                  <a:pt x="5602147" y="1238491"/>
                </a:cubicBezTo>
                <a:cubicBezTo>
                  <a:pt x="5623897" y="1214022"/>
                  <a:pt x="5648446" y="1192192"/>
                  <a:pt x="5671595" y="1169043"/>
                </a:cubicBezTo>
                <a:lnTo>
                  <a:pt x="5706319" y="1134319"/>
                </a:lnTo>
                <a:lnTo>
                  <a:pt x="5741043" y="1099595"/>
                </a:lnTo>
                <a:cubicBezTo>
                  <a:pt x="5752618" y="1088020"/>
                  <a:pt x="5762147" y="1073951"/>
                  <a:pt x="5775767" y="1064871"/>
                </a:cubicBezTo>
                <a:lnTo>
                  <a:pt x="5810491" y="1041722"/>
                </a:lnTo>
                <a:cubicBezTo>
                  <a:pt x="5881740" y="934847"/>
                  <a:pt x="5790818" y="1066313"/>
                  <a:pt x="5856790" y="983848"/>
                </a:cubicBezTo>
                <a:cubicBezTo>
                  <a:pt x="5865480" y="972985"/>
                  <a:pt x="5870102" y="958961"/>
                  <a:pt x="5879939" y="949124"/>
                </a:cubicBezTo>
                <a:cubicBezTo>
                  <a:pt x="5913108" y="915955"/>
                  <a:pt x="5911733" y="933227"/>
                  <a:pt x="5949387" y="914400"/>
                </a:cubicBezTo>
                <a:cubicBezTo>
                  <a:pt x="5961829" y="908179"/>
                  <a:pt x="5973642" y="900411"/>
                  <a:pt x="5984111" y="891251"/>
                </a:cubicBezTo>
                <a:cubicBezTo>
                  <a:pt x="6004643" y="873286"/>
                  <a:pt x="6016103" y="842004"/>
                  <a:pt x="6041985" y="833377"/>
                </a:cubicBezTo>
                <a:cubicBezTo>
                  <a:pt x="6065134" y="825661"/>
                  <a:pt x="6091130" y="823763"/>
                  <a:pt x="6111433" y="810228"/>
                </a:cubicBezTo>
                <a:cubicBezTo>
                  <a:pt x="6156309" y="780311"/>
                  <a:pt x="6132960" y="791478"/>
                  <a:pt x="6180881" y="775504"/>
                </a:cubicBezTo>
                <a:cubicBezTo>
                  <a:pt x="6219463" y="779362"/>
                  <a:pt x="6259618" y="775514"/>
                  <a:pt x="6296628" y="787079"/>
                </a:cubicBezTo>
                <a:cubicBezTo>
                  <a:pt x="6323183" y="795378"/>
                  <a:pt x="6346403" y="813704"/>
                  <a:pt x="6366076" y="833377"/>
                </a:cubicBezTo>
                <a:cubicBezTo>
                  <a:pt x="6422212" y="889513"/>
                  <a:pt x="6400268" y="861516"/>
                  <a:pt x="6435524" y="914400"/>
                </a:cubicBezTo>
                <a:cubicBezTo>
                  <a:pt x="6431666" y="972273"/>
                  <a:pt x="6430354" y="1030373"/>
                  <a:pt x="6423949" y="1088020"/>
                </a:cubicBezTo>
                <a:cubicBezTo>
                  <a:pt x="6422602" y="1100146"/>
                  <a:pt x="6415727" y="1111013"/>
                  <a:pt x="6412375" y="1122744"/>
                </a:cubicBezTo>
                <a:cubicBezTo>
                  <a:pt x="6408005" y="1138040"/>
                  <a:pt x="6404658" y="1153610"/>
                  <a:pt x="6400800" y="1169043"/>
                </a:cubicBezTo>
                <a:cubicBezTo>
                  <a:pt x="6404658" y="1223058"/>
                  <a:pt x="6406987" y="1277205"/>
                  <a:pt x="6412375" y="1331089"/>
                </a:cubicBezTo>
                <a:cubicBezTo>
                  <a:pt x="6414710" y="1354441"/>
                  <a:pt x="6422907" y="1377092"/>
                  <a:pt x="6423949" y="1400537"/>
                </a:cubicBezTo>
                <a:cubicBezTo>
                  <a:pt x="6430632" y="1550909"/>
                  <a:pt x="6428689" y="1701584"/>
                  <a:pt x="6435524" y="1851949"/>
                </a:cubicBezTo>
                <a:cubicBezTo>
                  <a:pt x="6436114" y="1864924"/>
                  <a:pt x="6453733" y="1939656"/>
                  <a:pt x="6458673" y="1956122"/>
                </a:cubicBezTo>
                <a:cubicBezTo>
                  <a:pt x="6465685" y="1979495"/>
                  <a:pt x="6468288" y="2005267"/>
                  <a:pt x="6481823" y="2025570"/>
                </a:cubicBezTo>
                <a:lnTo>
                  <a:pt x="6528121" y="2095018"/>
                </a:lnTo>
                <a:cubicBezTo>
                  <a:pt x="6535838" y="2106593"/>
                  <a:pt x="6539696" y="2122026"/>
                  <a:pt x="6551271" y="2129742"/>
                </a:cubicBezTo>
                <a:cubicBezTo>
                  <a:pt x="6562846" y="2137458"/>
                  <a:pt x="6574675" y="2144805"/>
                  <a:pt x="6585995" y="2152891"/>
                </a:cubicBezTo>
                <a:cubicBezTo>
                  <a:pt x="6610830" y="2170630"/>
                  <a:pt x="6639746" y="2195181"/>
                  <a:pt x="6667018" y="2210765"/>
                </a:cubicBezTo>
                <a:cubicBezTo>
                  <a:pt x="6681999" y="2219326"/>
                  <a:pt x="6698960" y="2224343"/>
                  <a:pt x="6713316" y="2233914"/>
                </a:cubicBezTo>
                <a:cubicBezTo>
                  <a:pt x="6722396" y="2239967"/>
                  <a:pt x="6727945" y="2250246"/>
                  <a:pt x="6736466" y="2257063"/>
                </a:cubicBezTo>
                <a:cubicBezTo>
                  <a:pt x="6795669" y="2304426"/>
                  <a:pt x="6746192" y="2255832"/>
                  <a:pt x="6817488" y="2303362"/>
                </a:cubicBezTo>
                <a:cubicBezTo>
                  <a:pt x="6881042" y="2345730"/>
                  <a:pt x="6794759" y="2311217"/>
                  <a:pt x="6875362" y="2338086"/>
                </a:cubicBezTo>
                <a:cubicBezTo>
                  <a:pt x="6916620" y="2379346"/>
                  <a:pt x="6879408" y="2347013"/>
                  <a:pt x="6944810" y="2384385"/>
                </a:cubicBezTo>
                <a:cubicBezTo>
                  <a:pt x="7007638" y="2420286"/>
                  <a:pt x="6950592" y="2397886"/>
                  <a:pt x="7014258" y="2419109"/>
                </a:cubicBezTo>
                <a:cubicBezTo>
                  <a:pt x="7065698" y="2470548"/>
                  <a:pt x="7059516" y="2476566"/>
                  <a:pt x="7118430" y="2500132"/>
                </a:cubicBezTo>
                <a:cubicBezTo>
                  <a:pt x="7141086" y="2509195"/>
                  <a:pt x="7165664" y="2513184"/>
                  <a:pt x="7187878" y="2523281"/>
                </a:cubicBezTo>
                <a:cubicBezTo>
                  <a:pt x="7208359" y="2532590"/>
                  <a:pt x="7226002" y="2547232"/>
                  <a:pt x="7245752" y="2558005"/>
                </a:cubicBezTo>
                <a:cubicBezTo>
                  <a:pt x="7338888" y="2608806"/>
                  <a:pt x="7294355" y="2579200"/>
                  <a:pt x="7396223" y="2627453"/>
                </a:cubicBezTo>
                <a:cubicBezTo>
                  <a:pt x="7443004" y="2649612"/>
                  <a:pt x="7490732" y="2670269"/>
                  <a:pt x="7535119" y="2696901"/>
                </a:cubicBezTo>
                <a:cubicBezTo>
                  <a:pt x="7554410" y="2708476"/>
                  <a:pt x="7572512" y="2722316"/>
                  <a:pt x="7592992" y="2731625"/>
                </a:cubicBezTo>
                <a:cubicBezTo>
                  <a:pt x="7615206" y="2741723"/>
                  <a:pt x="7639784" y="2745712"/>
                  <a:pt x="7662440" y="2754775"/>
                </a:cubicBezTo>
                <a:cubicBezTo>
                  <a:pt x="7678460" y="2761183"/>
                  <a:pt x="7692972" y="2770916"/>
                  <a:pt x="7708739" y="2777924"/>
                </a:cubicBezTo>
                <a:cubicBezTo>
                  <a:pt x="7727726" y="2786362"/>
                  <a:pt x="7747626" y="2792634"/>
                  <a:pt x="7766613" y="2801073"/>
                </a:cubicBezTo>
                <a:cubicBezTo>
                  <a:pt x="7782380" y="2808081"/>
                  <a:pt x="7796755" y="2818164"/>
                  <a:pt x="7812911" y="2824223"/>
                </a:cubicBezTo>
                <a:cubicBezTo>
                  <a:pt x="7827806" y="2829809"/>
                  <a:pt x="7843777" y="2831940"/>
                  <a:pt x="7859210" y="2835798"/>
                </a:cubicBezTo>
                <a:cubicBezTo>
                  <a:pt x="7878501" y="2847373"/>
                  <a:pt x="7897275" y="2859856"/>
                  <a:pt x="7917083" y="2870522"/>
                </a:cubicBezTo>
                <a:cubicBezTo>
                  <a:pt x="7972727" y="2900484"/>
                  <a:pt x="8011078" y="2919433"/>
                  <a:pt x="8067554" y="2939970"/>
                </a:cubicBezTo>
                <a:cubicBezTo>
                  <a:pt x="8101953" y="2952479"/>
                  <a:pt x="8137002" y="2963120"/>
                  <a:pt x="8171726" y="2974694"/>
                </a:cubicBezTo>
                <a:cubicBezTo>
                  <a:pt x="8183301" y="2978552"/>
                  <a:pt x="8195538" y="2980811"/>
                  <a:pt x="8206451" y="2986268"/>
                </a:cubicBezTo>
                <a:cubicBezTo>
                  <a:pt x="8221884" y="2993985"/>
                  <a:pt x="8236890" y="3002621"/>
                  <a:pt x="8252749" y="3009418"/>
                </a:cubicBezTo>
                <a:cubicBezTo>
                  <a:pt x="8271013" y="3017245"/>
                  <a:pt x="8316776" y="3029477"/>
                  <a:pt x="8333772" y="3032567"/>
                </a:cubicBezTo>
                <a:cubicBezTo>
                  <a:pt x="8360614" y="3037447"/>
                  <a:pt x="8387953" y="3039262"/>
                  <a:pt x="8414795" y="3044142"/>
                </a:cubicBezTo>
                <a:cubicBezTo>
                  <a:pt x="8430446" y="3046988"/>
                  <a:pt x="8445241" y="3054396"/>
                  <a:pt x="8461094" y="3055717"/>
                </a:cubicBezTo>
                <a:cubicBezTo>
                  <a:pt x="8538088" y="3062133"/>
                  <a:pt x="8615423" y="3063433"/>
                  <a:pt x="8692587" y="3067291"/>
                </a:cubicBezTo>
                <a:cubicBezTo>
                  <a:pt x="8738058" y="3078659"/>
                  <a:pt x="8761376" y="3083231"/>
                  <a:pt x="8808334" y="3102015"/>
                </a:cubicBezTo>
                <a:cubicBezTo>
                  <a:pt x="8827625" y="3109732"/>
                  <a:pt x="8846496" y="3118595"/>
                  <a:pt x="8866207" y="3125165"/>
                </a:cubicBezTo>
                <a:cubicBezTo>
                  <a:pt x="8881299" y="3130196"/>
                  <a:pt x="8897414" y="3131709"/>
                  <a:pt x="8912506" y="3136739"/>
                </a:cubicBezTo>
                <a:cubicBezTo>
                  <a:pt x="8932217" y="3143309"/>
                  <a:pt x="8950521" y="3153779"/>
                  <a:pt x="8970380" y="3159889"/>
                </a:cubicBezTo>
                <a:cubicBezTo>
                  <a:pt x="9047768" y="3183701"/>
                  <a:pt x="9067218" y="3183644"/>
                  <a:pt x="9144000" y="3194613"/>
                </a:cubicBezTo>
                <a:lnTo>
                  <a:pt x="9213448" y="3217762"/>
                </a:lnTo>
                <a:cubicBezTo>
                  <a:pt x="9225023" y="3221620"/>
                  <a:pt x="9236208" y="3226944"/>
                  <a:pt x="9248172" y="3229337"/>
                </a:cubicBezTo>
                <a:lnTo>
                  <a:pt x="9306045" y="3240911"/>
                </a:lnTo>
                <a:cubicBezTo>
                  <a:pt x="9365278" y="3300144"/>
                  <a:pt x="9276414" y="3220540"/>
                  <a:pt x="9410218" y="3275636"/>
                </a:cubicBezTo>
                <a:cubicBezTo>
                  <a:pt x="9451823" y="3292768"/>
                  <a:pt x="9487382" y="3321935"/>
                  <a:pt x="9525964" y="3345084"/>
                </a:cubicBezTo>
                <a:cubicBezTo>
                  <a:pt x="9656731" y="3423544"/>
                  <a:pt x="9498322" y="3327806"/>
                  <a:pt x="9711159" y="3460830"/>
                </a:cubicBezTo>
                <a:cubicBezTo>
                  <a:pt x="9730237" y="3472754"/>
                  <a:pt x="9748145" y="3487200"/>
                  <a:pt x="9769033" y="3495555"/>
                </a:cubicBezTo>
                <a:cubicBezTo>
                  <a:pt x="9788324" y="3503271"/>
                  <a:pt x="9807920" y="3510266"/>
                  <a:pt x="9826906" y="3518704"/>
                </a:cubicBezTo>
                <a:cubicBezTo>
                  <a:pt x="9842673" y="3525712"/>
                  <a:pt x="9857185" y="3535445"/>
                  <a:pt x="9873205" y="3541853"/>
                </a:cubicBezTo>
                <a:cubicBezTo>
                  <a:pt x="9895861" y="3550916"/>
                  <a:pt x="9919504" y="3557287"/>
                  <a:pt x="9942653" y="3565003"/>
                </a:cubicBezTo>
                <a:cubicBezTo>
                  <a:pt x="9954228" y="3568861"/>
                  <a:pt x="9966049" y="3572046"/>
                  <a:pt x="9977377" y="3576577"/>
                </a:cubicBezTo>
                <a:cubicBezTo>
                  <a:pt x="10015959" y="3592010"/>
                  <a:pt x="10053702" y="3609735"/>
                  <a:pt x="10093124" y="3622876"/>
                </a:cubicBezTo>
                <a:cubicBezTo>
                  <a:pt x="10104699" y="3626734"/>
                  <a:pt x="10116011" y="3631492"/>
                  <a:pt x="10127848" y="3634451"/>
                </a:cubicBezTo>
                <a:cubicBezTo>
                  <a:pt x="10146934" y="3639222"/>
                  <a:pt x="10166635" y="3641254"/>
                  <a:pt x="10185721" y="3646025"/>
                </a:cubicBezTo>
                <a:cubicBezTo>
                  <a:pt x="10197558" y="3648984"/>
                  <a:pt x="10208714" y="3654248"/>
                  <a:pt x="10220445" y="3657600"/>
                </a:cubicBezTo>
                <a:cubicBezTo>
                  <a:pt x="10235741" y="3661970"/>
                  <a:pt x="10251448" y="3664805"/>
                  <a:pt x="10266744" y="3669175"/>
                </a:cubicBezTo>
                <a:cubicBezTo>
                  <a:pt x="10382981" y="3702385"/>
                  <a:pt x="10203027" y="3656138"/>
                  <a:pt x="10347767" y="3692324"/>
                </a:cubicBezTo>
                <a:cubicBezTo>
                  <a:pt x="10474174" y="3776594"/>
                  <a:pt x="10279287" y="3652295"/>
                  <a:pt x="10428790" y="3727048"/>
                </a:cubicBezTo>
                <a:cubicBezTo>
                  <a:pt x="10438551" y="3731928"/>
                  <a:pt x="10443209" y="3743650"/>
                  <a:pt x="10451939" y="3750198"/>
                </a:cubicBezTo>
                <a:cubicBezTo>
                  <a:pt x="10474197" y="3766891"/>
                  <a:pt x="10501714" y="3776823"/>
                  <a:pt x="10521387" y="3796496"/>
                </a:cubicBezTo>
                <a:cubicBezTo>
                  <a:pt x="10529104" y="3804213"/>
                  <a:pt x="10535807" y="3813098"/>
                  <a:pt x="10544537" y="3819646"/>
                </a:cubicBezTo>
                <a:cubicBezTo>
                  <a:pt x="10566795" y="3836339"/>
                  <a:pt x="10587591" y="3857146"/>
                  <a:pt x="10613985" y="3865944"/>
                </a:cubicBezTo>
                <a:cubicBezTo>
                  <a:pt x="10730645" y="3904832"/>
                  <a:pt x="10549718" y="3845508"/>
                  <a:pt x="10695007" y="3889094"/>
                </a:cubicBezTo>
                <a:cubicBezTo>
                  <a:pt x="10718380" y="3896106"/>
                  <a:pt x="10764456" y="3912243"/>
                  <a:pt x="10764456" y="3912243"/>
                </a:cubicBezTo>
                <a:cubicBezTo>
                  <a:pt x="10790730" y="3951655"/>
                  <a:pt x="10777603" y="3947360"/>
                  <a:pt x="10822329" y="3958542"/>
                </a:cubicBezTo>
                <a:cubicBezTo>
                  <a:pt x="10826072" y="3959478"/>
                  <a:pt x="10830046" y="3958542"/>
                  <a:pt x="10833904" y="3958542"/>
                </a:cubicBezTo>
              </a:path>
            </a:pathLst>
          </a:custGeom>
          <a:noFill/>
          <a:ln w="571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 name="Immagine 70">
            <a:extLst>
              <a:ext uri="{FF2B5EF4-FFF2-40B4-BE49-F238E27FC236}">
                <a16:creationId xmlns:a16="http://schemas.microsoft.com/office/drawing/2014/main" id="{10B66C83-EB1C-92B9-6E7A-A0CB7CD4A412}"/>
              </a:ext>
            </a:extLst>
          </p:cNvPr>
          <p:cNvPicPr>
            <a:picLocks noChangeAspect="1"/>
          </p:cNvPicPr>
          <p:nvPr/>
        </p:nvPicPr>
        <p:blipFill>
          <a:blip r:embed="rId14"/>
          <a:stretch>
            <a:fillRect/>
          </a:stretch>
        </p:blipFill>
        <p:spPr>
          <a:xfrm>
            <a:off x="11057301" y="4906873"/>
            <a:ext cx="461248" cy="461248"/>
          </a:xfrm>
          <a:prstGeom prst="rect">
            <a:avLst/>
          </a:prstGeom>
        </p:spPr>
      </p:pic>
      <p:pic>
        <p:nvPicPr>
          <p:cNvPr id="69" name="Immagine 68">
            <a:extLst>
              <a:ext uri="{FF2B5EF4-FFF2-40B4-BE49-F238E27FC236}">
                <a16:creationId xmlns:a16="http://schemas.microsoft.com/office/drawing/2014/main" id="{4D412F47-0B42-5DA8-3252-CA4F3D1B1B17}"/>
              </a:ext>
            </a:extLst>
          </p:cNvPr>
          <p:cNvPicPr>
            <a:picLocks noChangeAspect="1"/>
          </p:cNvPicPr>
          <p:nvPr/>
        </p:nvPicPr>
        <p:blipFill>
          <a:blip r:embed="rId14"/>
          <a:stretch>
            <a:fillRect/>
          </a:stretch>
        </p:blipFill>
        <p:spPr>
          <a:xfrm>
            <a:off x="249749" y="1212816"/>
            <a:ext cx="461248" cy="461248"/>
          </a:xfrm>
          <a:prstGeom prst="rect">
            <a:avLst/>
          </a:prstGeom>
        </p:spPr>
      </p:pic>
      <p:sp>
        <p:nvSpPr>
          <p:cNvPr id="96" name="CasellaDiTesto 95">
            <a:extLst>
              <a:ext uri="{FF2B5EF4-FFF2-40B4-BE49-F238E27FC236}">
                <a16:creationId xmlns:a16="http://schemas.microsoft.com/office/drawing/2014/main" id="{4BE8F242-6C65-A0FC-0CDE-B91D8AE3ABE6}"/>
              </a:ext>
            </a:extLst>
          </p:cNvPr>
          <p:cNvSpPr txBox="1"/>
          <p:nvPr/>
        </p:nvSpPr>
        <p:spPr>
          <a:xfrm>
            <a:off x="653405" y="654564"/>
            <a:ext cx="2017161" cy="646331"/>
          </a:xfrm>
          <a:prstGeom prst="rect">
            <a:avLst/>
          </a:prstGeom>
          <a:noFill/>
        </p:spPr>
        <p:txBody>
          <a:bodyPr wrap="square">
            <a:spAutoFit/>
          </a:bodyPr>
          <a:lstStyle/>
          <a:p>
            <a:pPr algn="ctr"/>
            <a:r>
              <a:rPr lang="it-IT" dirty="0">
                <a:solidFill>
                  <a:schemeClr val="bg1"/>
                </a:solidFill>
              </a:rPr>
              <a:t>PRODUZIONE </a:t>
            </a:r>
          </a:p>
          <a:p>
            <a:pPr algn="ctr"/>
            <a:r>
              <a:rPr lang="it-IT" dirty="0">
                <a:solidFill>
                  <a:schemeClr val="bg1"/>
                </a:solidFill>
              </a:rPr>
              <a:t>DOCUMENTO</a:t>
            </a:r>
          </a:p>
        </p:txBody>
      </p:sp>
    </p:spTree>
    <p:extLst>
      <p:ext uri="{BB962C8B-B14F-4D97-AF65-F5344CB8AC3E}">
        <p14:creationId xmlns:p14="http://schemas.microsoft.com/office/powerpoint/2010/main" val="2827994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C56C57B-C9FC-4935-69F7-C34EEB51AEAA}"/>
              </a:ext>
            </a:extLst>
          </p:cNvPr>
          <p:cNvPicPr>
            <a:picLocks noChangeAspect="1"/>
          </p:cNvPicPr>
          <p:nvPr/>
        </p:nvPicPr>
        <p:blipFill>
          <a:blip r:embed="rId2"/>
          <a:stretch>
            <a:fillRect/>
          </a:stretch>
        </p:blipFill>
        <p:spPr>
          <a:xfrm>
            <a:off x="11129010" y="-20023"/>
            <a:ext cx="1134110" cy="664428"/>
          </a:xfrm>
          <a:prstGeom prst="rect">
            <a:avLst/>
          </a:prstGeom>
        </p:spPr>
      </p:pic>
      <p:pic>
        <p:nvPicPr>
          <p:cNvPr id="3" name="Immagine 2">
            <a:extLst>
              <a:ext uri="{FF2B5EF4-FFF2-40B4-BE49-F238E27FC236}">
                <a16:creationId xmlns:a16="http://schemas.microsoft.com/office/drawing/2014/main" id="{36E74402-6D97-2AAE-A3B8-A8D48365DF52}"/>
              </a:ext>
            </a:extLst>
          </p:cNvPr>
          <p:cNvPicPr>
            <a:picLocks noChangeAspect="1"/>
          </p:cNvPicPr>
          <p:nvPr/>
        </p:nvPicPr>
        <p:blipFill>
          <a:blip r:embed="rId3"/>
          <a:stretch>
            <a:fillRect/>
          </a:stretch>
        </p:blipFill>
        <p:spPr>
          <a:xfrm>
            <a:off x="-105508" y="0"/>
            <a:ext cx="5522976" cy="7315200"/>
          </a:xfrm>
          <a:prstGeom prst="rect">
            <a:avLst/>
          </a:prstGeom>
        </p:spPr>
      </p:pic>
      <p:sp>
        <p:nvSpPr>
          <p:cNvPr id="4" name="CasellaDiTesto 3">
            <a:extLst>
              <a:ext uri="{FF2B5EF4-FFF2-40B4-BE49-F238E27FC236}">
                <a16:creationId xmlns:a16="http://schemas.microsoft.com/office/drawing/2014/main" id="{876DCD15-F1D1-F2F6-8D69-B5F1694BAA54}"/>
              </a:ext>
            </a:extLst>
          </p:cNvPr>
          <p:cNvSpPr txBox="1"/>
          <p:nvPr/>
        </p:nvSpPr>
        <p:spPr>
          <a:xfrm>
            <a:off x="7866185" y="3774831"/>
            <a:ext cx="184731" cy="369332"/>
          </a:xfrm>
          <a:prstGeom prst="rect">
            <a:avLst/>
          </a:prstGeom>
          <a:noFill/>
        </p:spPr>
        <p:txBody>
          <a:bodyPr wrap="none" rtlCol="0">
            <a:spAutoFit/>
          </a:bodyPr>
          <a:lstStyle/>
          <a:p>
            <a:endParaRPr lang="it-IT" dirty="0"/>
          </a:p>
        </p:txBody>
      </p:sp>
      <p:sp>
        <p:nvSpPr>
          <p:cNvPr id="5" name="Title 1">
            <a:extLst>
              <a:ext uri="{FF2B5EF4-FFF2-40B4-BE49-F238E27FC236}">
                <a16:creationId xmlns:a16="http://schemas.microsoft.com/office/drawing/2014/main" id="{09633D72-157D-88DA-0DA4-1C13D5C5980F}"/>
              </a:ext>
            </a:extLst>
          </p:cNvPr>
          <p:cNvSpPr txBox="1">
            <a:spLocks/>
          </p:cNvSpPr>
          <p:nvPr/>
        </p:nvSpPr>
        <p:spPr>
          <a:xfrm>
            <a:off x="5205047" y="3083169"/>
            <a:ext cx="7151858" cy="1008969"/>
          </a:xfrm>
          <a:prstGeom prst="rect">
            <a:avLst/>
          </a:prstGeom>
        </p:spPr>
        <p:txBody>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it-IT" sz="4300" dirty="0">
                <a:solidFill>
                  <a:srgbClr val="C00000"/>
                </a:solidFill>
                <a:latin typeface="Phosphate Inline" panose="02000506050000020004" pitchFamily="2" charset="77"/>
                <a:cs typeface="Phosphate Inline" panose="02000506050000020004" pitchFamily="2" charset="77"/>
              </a:rPr>
              <a:t>COSA NON STA QUADRANDO?</a:t>
            </a:r>
          </a:p>
        </p:txBody>
      </p:sp>
    </p:spTree>
    <p:extLst>
      <p:ext uri="{BB962C8B-B14F-4D97-AF65-F5344CB8AC3E}">
        <p14:creationId xmlns:p14="http://schemas.microsoft.com/office/powerpoint/2010/main" val="3519341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Bomba atomica - Wikipedia">
            <a:extLst>
              <a:ext uri="{FF2B5EF4-FFF2-40B4-BE49-F238E27FC236}">
                <a16:creationId xmlns:a16="http://schemas.microsoft.com/office/drawing/2014/main" id="{9DFE4BAF-4F2B-CEC4-7E11-906E59052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06" y="0"/>
            <a:ext cx="5740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4D075832-5651-F31C-C3AC-204C517017B1}"/>
              </a:ext>
            </a:extLst>
          </p:cNvPr>
          <p:cNvSpPr/>
          <p:nvPr/>
        </p:nvSpPr>
        <p:spPr>
          <a:xfrm>
            <a:off x="5195394" y="170992"/>
            <a:ext cx="6893227" cy="6516015"/>
          </a:xfrm>
          <a:prstGeom prst="rect">
            <a:avLst/>
          </a:prstGeom>
        </p:spPr>
        <p:txBody>
          <a:bodyPr wrap="square">
            <a:spAutoFit/>
          </a:bodyPr>
          <a:lstStyle/>
          <a:p>
            <a:pPr>
              <a:lnSpc>
                <a:spcPct val="107000"/>
              </a:lnSpc>
              <a:spcAft>
                <a:spcPts val="0"/>
              </a:spcAft>
            </a:pPr>
            <a:r>
              <a:rPr lang="it-IT" sz="3600" b="1" dirty="0">
                <a:solidFill>
                  <a:schemeClr val="accent6">
                    <a:lumMod val="75000"/>
                  </a:schemeClr>
                </a:solidFill>
                <a:effectLst>
                  <a:outerShdw blurRad="38100" dist="38100" dir="2700000" algn="tl">
                    <a:srgbClr val="000000">
                      <a:alpha val="43137"/>
                    </a:srgbClr>
                  </a:outerShdw>
                </a:effectLst>
                <a:latin typeface="Barlow" pitchFamily="2" charset="77"/>
                <a:ea typeface="ＭＳ Ｐゴシック" panose="020B0600070205080204" pitchFamily="34" charset="-128"/>
                <a:cs typeface="+mj-cs"/>
              </a:rPr>
              <a:t>Documentazione</a:t>
            </a:r>
          </a:p>
          <a:p>
            <a:pPr marL="342900" indent="-342900">
              <a:lnSpc>
                <a:spcPct val="107000"/>
              </a:lnSpc>
              <a:spcAft>
                <a:spcPts val="0"/>
              </a:spcAft>
              <a:buFontTx/>
              <a:buChar char="-"/>
            </a:pPr>
            <a:r>
              <a:rPr lang="it-IT" sz="2000" dirty="0">
                <a:latin typeface="Barlow" pitchFamily="2" charset="77"/>
                <a:ea typeface="Times New Roman" panose="02020603050405020304" pitchFamily="18" charset="0"/>
                <a:cs typeface="Times New Roman" panose="02020603050405020304" pitchFamily="18" charset="0"/>
              </a:rPr>
              <a:t>Piano di classificazione</a:t>
            </a:r>
          </a:p>
          <a:p>
            <a:pPr marL="342900" indent="-342900">
              <a:lnSpc>
                <a:spcPct val="107000"/>
              </a:lnSpc>
              <a:spcAft>
                <a:spcPts val="0"/>
              </a:spcAft>
              <a:buFontTx/>
              <a:buChar char="-"/>
            </a:pPr>
            <a:r>
              <a:rPr lang="it-IT" sz="2000" dirty="0">
                <a:latin typeface="Barlow" pitchFamily="2" charset="77"/>
                <a:ea typeface="Times New Roman" panose="02020603050405020304" pitchFamily="18" charset="0"/>
                <a:cs typeface="Times New Roman" panose="02020603050405020304" pitchFamily="18" charset="0"/>
              </a:rPr>
              <a:t>Piano di selezione e scarto</a:t>
            </a:r>
          </a:p>
          <a:p>
            <a:pPr marL="342900" indent="-342900">
              <a:lnSpc>
                <a:spcPct val="107000"/>
              </a:lnSpc>
              <a:spcAft>
                <a:spcPts val="0"/>
              </a:spcAft>
              <a:buFontTx/>
              <a:buChar char="-"/>
            </a:pPr>
            <a:r>
              <a:rPr lang="it-IT" sz="2000" dirty="0">
                <a:latin typeface="Barlow" pitchFamily="2" charset="77"/>
                <a:ea typeface="Times New Roman" panose="02020603050405020304" pitchFamily="18" charset="0"/>
                <a:cs typeface="Times New Roman" panose="02020603050405020304" pitchFamily="18" charset="0"/>
              </a:rPr>
              <a:t>Protocollo</a:t>
            </a:r>
          </a:p>
          <a:p>
            <a:pPr marL="342900" indent="-342900">
              <a:lnSpc>
                <a:spcPct val="107000"/>
              </a:lnSpc>
              <a:spcAft>
                <a:spcPts val="0"/>
              </a:spcAft>
              <a:buFontTx/>
              <a:buChar char="-"/>
            </a:pPr>
            <a:r>
              <a:rPr lang="it-IT" sz="2000" dirty="0">
                <a:latin typeface="Barlow" pitchFamily="2" charset="77"/>
                <a:ea typeface="Times New Roman" panose="02020603050405020304" pitchFamily="18" charset="0"/>
                <a:cs typeface="Times New Roman" panose="02020603050405020304" pitchFamily="18" charset="0"/>
              </a:rPr>
              <a:t>AOO unica</a:t>
            </a:r>
          </a:p>
          <a:p>
            <a:pPr marL="342900" indent="-342900">
              <a:lnSpc>
                <a:spcPct val="107000"/>
              </a:lnSpc>
              <a:spcAft>
                <a:spcPts val="0"/>
              </a:spcAft>
              <a:buFont typeface="+mj-lt"/>
              <a:buAutoNum type="alphaUcPeriod"/>
            </a:pPr>
            <a:endParaRPr lang="it-IT" sz="1400" dirty="0">
              <a:latin typeface="Barlow" pitchFamily="2" charset="77"/>
              <a:ea typeface="Times New Roman" panose="02020603050405020304" pitchFamily="18" charset="0"/>
              <a:cs typeface="Times New Roman" panose="02020603050405020304" pitchFamily="18" charset="0"/>
            </a:endParaRPr>
          </a:p>
          <a:p>
            <a:pPr>
              <a:lnSpc>
                <a:spcPct val="107000"/>
              </a:lnSpc>
              <a:spcAft>
                <a:spcPts val="0"/>
              </a:spcAft>
            </a:pPr>
            <a:r>
              <a:rPr lang="it-IT" sz="3600" b="1" dirty="0">
                <a:solidFill>
                  <a:schemeClr val="accent6">
                    <a:lumMod val="75000"/>
                  </a:schemeClr>
                </a:solidFill>
                <a:effectLst>
                  <a:outerShdw blurRad="38100" dist="38100" dir="2700000" algn="tl">
                    <a:srgbClr val="000000">
                      <a:alpha val="43137"/>
                    </a:srgbClr>
                  </a:outerShdw>
                </a:effectLst>
                <a:latin typeface="Barlow" pitchFamily="2" charset="77"/>
                <a:ea typeface="ＭＳ Ｐゴシック" panose="020B0600070205080204" pitchFamily="34" charset="-128"/>
                <a:cs typeface="+mj-cs"/>
              </a:rPr>
              <a:t>Processi</a:t>
            </a:r>
            <a:r>
              <a:rPr lang="it-IT" sz="3600" b="1" dirty="0">
                <a:solidFill>
                  <a:srgbClr val="C00000"/>
                </a:solidFill>
                <a:effectLst>
                  <a:outerShdw blurRad="38100" dist="38100" dir="2700000" algn="tl">
                    <a:srgbClr val="000000">
                      <a:alpha val="43137"/>
                    </a:srgbClr>
                  </a:outerShdw>
                </a:effectLst>
                <a:latin typeface="Barlow" pitchFamily="2" charset="77"/>
                <a:ea typeface="ＭＳ Ｐゴシック" panose="020B0600070205080204" pitchFamily="34" charset="-128"/>
                <a:cs typeface="+mj-cs"/>
              </a:rPr>
              <a:t> </a:t>
            </a:r>
          </a:p>
          <a:p>
            <a:pPr marL="342900" indent="-342900">
              <a:lnSpc>
                <a:spcPct val="107000"/>
              </a:lnSpc>
              <a:spcAft>
                <a:spcPts val="0"/>
              </a:spcAft>
              <a:buFontTx/>
              <a:buChar char="-"/>
            </a:pPr>
            <a:r>
              <a:rPr lang="it-IT" sz="2000" dirty="0">
                <a:latin typeface="Barlow" pitchFamily="2" charset="77"/>
                <a:ea typeface="Times New Roman" panose="02020603050405020304" pitchFamily="18" charset="0"/>
                <a:cs typeface="Times New Roman" panose="02020603050405020304" pitchFamily="18" charset="0"/>
              </a:rPr>
              <a:t>Reingegnerizzare i processi e digitalizzarli (chi lo deve fare?)</a:t>
            </a:r>
          </a:p>
          <a:p>
            <a:pPr marL="342900" indent="-342900">
              <a:lnSpc>
                <a:spcPct val="107000"/>
              </a:lnSpc>
              <a:spcAft>
                <a:spcPts val="0"/>
              </a:spcAft>
              <a:buFontTx/>
              <a:buChar char="-"/>
            </a:pPr>
            <a:r>
              <a:rPr lang="it-IT" sz="2000" dirty="0">
                <a:latin typeface="Barlow" pitchFamily="2" charset="77"/>
                <a:ea typeface="Times New Roman" panose="02020603050405020304" pitchFamily="18" charset="0"/>
                <a:cs typeface="Times New Roman" panose="02020603050405020304" pitchFamily="18" charset="0"/>
              </a:rPr>
              <a:t>Sistema di gestione documentale</a:t>
            </a:r>
          </a:p>
          <a:p>
            <a:pPr>
              <a:lnSpc>
                <a:spcPct val="107000"/>
              </a:lnSpc>
              <a:spcAft>
                <a:spcPts val="0"/>
              </a:spcAft>
            </a:pPr>
            <a:endParaRPr lang="it-IT" sz="1400" dirty="0">
              <a:latin typeface="Barlow" pitchFamily="2" charset="77"/>
              <a:ea typeface="Times New Roman" panose="02020603050405020304" pitchFamily="18" charset="0"/>
              <a:cs typeface="Times New Roman" panose="02020603050405020304" pitchFamily="18" charset="0"/>
            </a:endParaRPr>
          </a:p>
          <a:p>
            <a:pPr>
              <a:lnSpc>
                <a:spcPct val="107000"/>
              </a:lnSpc>
            </a:pPr>
            <a:r>
              <a:rPr lang="it-IT" sz="3600" b="1" dirty="0">
                <a:solidFill>
                  <a:schemeClr val="accent6">
                    <a:lumMod val="75000"/>
                  </a:schemeClr>
                </a:solidFill>
                <a:effectLst>
                  <a:outerShdw blurRad="38100" dist="38100" dir="2700000" algn="tl">
                    <a:srgbClr val="000000">
                      <a:alpha val="43137"/>
                    </a:srgbClr>
                  </a:outerShdw>
                </a:effectLst>
                <a:latin typeface="Barlow" pitchFamily="2" charset="77"/>
                <a:ea typeface="ＭＳ Ｐゴシック" panose="020B0600070205080204" pitchFamily="34" charset="-128"/>
                <a:cs typeface="+mj-cs"/>
              </a:rPr>
              <a:t>Conservazione</a:t>
            </a:r>
          </a:p>
          <a:p>
            <a:pPr>
              <a:lnSpc>
                <a:spcPct val="107000"/>
              </a:lnSpc>
            </a:pPr>
            <a:r>
              <a:rPr lang="it-IT" sz="2000" dirty="0">
                <a:latin typeface="Barlow" pitchFamily="2" charset="77"/>
                <a:cs typeface="Times New Roman" panose="02020603050405020304" pitchFamily="18" charset="0"/>
              </a:rPr>
              <a:t>- Problemi ad inviare classi documentali in conservazione</a:t>
            </a:r>
          </a:p>
          <a:p>
            <a:pPr>
              <a:lnSpc>
                <a:spcPct val="107000"/>
              </a:lnSpc>
              <a:spcAft>
                <a:spcPts val="0"/>
              </a:spcAft>
            </a:pPr>
            <a:endParaRPr lang="it-IT" sz="2000" dirty="0">
              <a:latin typeface="Barlow" pitchFamily="2" charset="77"/>
              <a:cs typeface="Times New Roman" panose="02020603050405020304" pitchFamily="18" charset="0"/>
            </a:endParaRPr>
          </a:p>
          <a:p>
            <a:pPr>
              <a:lnSpc>
                <a:spcPct val="107000"/>
              </a:lnSpc>
            </a:pPr>
            <a:r>
              <a:rPr lang="it-IT" sz="3600" b="1" dirty="0">
                <a:solidFill>
                  <a:schemeClr val="accent6">
                    <a:lumMod val="75000"/>
                  </a:schemeClr>
                </a:solidFill>
                <a:effectLst>
                  <a:outerShdw blurRad="38100" dist="38100" dir="2700000" algn="tl">
                    <a:srgbClr val="000000">
                      <a:alpha val="43137"/>
                    </a:srgbClr>
                  </a:outerShdw>
                </a:effectLst>
                <a:latin typeface="Barlow" pitchFamily="2" charset="77"/>
                <a:ea typeface="ＭＳ Ｐゴシック" panose="020B0600070205080204" pitchFamily="34" charset="-128"/>
                <a:cs typeface="+mj-cs"/>
              </a:rPr>
              <a:t>Dematerializzazione</a:t>
            </a:r>
          </a:p>
          <a:p>
            <a:pPr>
              <a:lnSpc>
                <a:spcPct val="107000"/>
              </a:lnSpc>
            </a:pPr>
            <a:r>
              <a:rPr lang="it-IT" sz="2000" dirty="0">
                <a:latin typeface="Barlow" pitchFamily="2" charset="77"/>
                <a:cs typeface="Times New Roman" panose="02020603050405020304" pitchFamily="18" charset="0"/>
              </a:rPr>
              <a:t>- Dove consultarli?</a:t>
            </a:r>
          </a:p>
          <a:p>
            <a:pPr lvl="2">
              <a:lnSpc>
                <a:spcPct val="107000"/>
              </a:lnSpc>
            </a:pPr>
            <a:endParaRPr lang="it-IT" sz="2000" dirty="0">
              <a:latin typeface="Barlow" pitchFamily="2" charset="77"/>
              <a:cs typeface="Times New Roman" panose="02020603050405020304" pitchFamily="18" charset="0"/>
            </a:endParaRPr>
          </a:p>
        </p:txBody>
      </p:sp>
      <p:pic>
        <p:nvPicPr>
          <p:cNvPr id="3" name="Immagine 2">
            <a:extLst>
              <a:ext uri="{FF2B5EF4-FFF2-40B4-BE49-F238E27FC236}">
                <a16:creationId xmlns:a16="http://schemas.microsoft.com/office/drawing/2014/main" id="{BEEC80D6-5C2D-B3AB-A18A-6349207C3127}"/>
              </a:ext>
            </a:extLst>
          </p:cNvPr>
          <p:cNvPicPr>
            <a:picLocks noChangeAspect="1"/>
          </p:cNvPicPr>
          <p:nvPr/>
        </p:nvPicPr>
        <p:blipFill>
          <a:blip r:embed="rId4"/>
          <a:stretch>
            <a:fillRect/>
          </a:stretch>
        </p:blipFill>
        <p:spPr>
          <a:xfrm>
            <a:off x="11159490" y="6193572"/>
            <a:ext cx="1134110" cy="664428"/>
          </a:xfrm>
          <a:prstGeom prst="rect">
            <a:avLst/>
          </a:prstGeom>
        </p:spPr>
      </p:pic>
    </p:spTree>
    <p:extLst>
      <p:ext uri="{BB962C8B-B14F-4D97-AF65-F5344CB8AC3E}">
        <p14:creationId xmlns:p14="http://schemas.microsoft.com/office/powerpoint/2010/main" val="696757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tavolo, tazza, scuro&#10;&#10;Descrizione generata automaticamente">
            <a:extLst>
              <a:ext uri="{FF2B5EF4-FFF2-40B4-BE49-F238E27FC236}">
                <a16:creationId xmlns:a16="http://schemas.microsoft.com/office/drawing/2014/main" id="{D1468CF3-95A7-4E4E-A0EB-CA57651BD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8993"/>
            <a:ext cx="12192000" cy="8108097"/>
          </a:xfrm>
          <a:prstGeom prst="rect">
            <a:avLst/>
          </a:prstGeom>
        </p:spPr>
      </p:pic>
      <p:sp>
        <p:nvSpPr>
          <p:cNvPr id="4" name="Title 2">
            <a:extLst>
              <a:ext uri="{FF2B5EF4-FFF2-40B4-BE49-F238E27FC236}">
                <a16:creationId xmlns:a16="http://schemas.microsoft.com/office/drawing/2014/main" id="{49305CF0-9DAC-F74D-9A07-3AA3091B0C8B}"/>
              </a:ext>
            </a:extLst>
          </p:cNvPr>
          <p:cNvSpPr txBox="1">
            <a:spLocks noChangeArrowheads="1"/>
          </p:cNvSpPr>
          <p:nvPr/>
        </p:nvSpPr>
        <p:spPr bwMode="auto">
          <a:xfrm>
            <a:off x="880872" y="3429000"/>
            <a:ext cx="2431288"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Perpetua" panose="02020502060401020303" pitchFamily="18" charset="77"/>
                <a:ea typeface="ＭＳ Ｐゴシック" panose="020B0600070205080204" pitchFamily="34" charset="-128"/>
              </a:defRPr>
            </a:lvl1pPr>
            <a:lvl2pPr marL="742950" indent="-285750">
              <a:defRPr sz="2400">
                <a:solidFill>
                  <a:schemeClr val="tx1"/>
                </a:solidFill>
                <a:latin typeface="Perpetua" panose="02020502060401020303" pitchFamily="18" charset="77"/>
                <a:ea typeface="ＭＳ Ｐゴシック" panose="020B0600070205080204" pitchFamily="34" charset="-128"/>
              </a:defRPr>
            </a:lvl2pPr>
            <a:lvl3pPr marL="1143000" indent="-228600">
              <a:defRPr sz="2400">
                <a:solidFill>
                  <a:schemeClr val="tx1"/>
                </a:solidFill>
                <a:latin typeface="Perpetua" panose="02020502060401020303" pitchFamily="18" charset="77"/>
                <a:ea typeface="ＭＳ Ｐゴシック" panose="020B0600070205080204" pitchFamily="34" charset="-128"/>
              </a:defRPr>
            </a:lvl3pPr>
            <a:lvl4pPr marL="1600200" indent="-228600">
              <a:defRPr sz="2400">
                <a:solidFill>
                  <a:schemeClr val="tx1"/>
                </a:solidFill>
                <a:latin typeface="Perpetua" panose="02020502060401020303" pitchFamily="18" charset="77"/>
                <a:ea typeface="ＭＳ Ｐゴシック" panose="020B0600070205080204" pitchFamily="34" charset="-128"/>
              </a:defRPr>
            </a:lvl4pPr>
            <a:lvl5pPr marL="2057400" indent="-228600">
              <a:defRPr sz="2400">
                <a:solidFill>
                  <a:schemeClr val="tx1"/>
                </a:solidFill>
                <a:latin typeface="Perpetua" panose="02020502060401020303" pitchFamily="18"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Perpetua" panose="02020502060401020303" pitchFamily="18"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Perpetua" panose="02020502060401020303" pitchFamily="18"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Perpetua" panose="02020502060401020303" pitchFamily="18"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Perpetua" panose="02020502060401020303" pitchFamily="18" charset="77"/>
                <a:ea typeface="ＭＳ Ｐゴシック" panose="020B0600070205080204" pitchFamily="34" charset="-128"/>
              </a:defRPr>
            </a:lvl9pPr>
          </a:lstStyle>
          <a:p>
            <a:r>
              <a:rPr lang="it-IT" altLang="it-IT" sz="8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cs typeface="Arial" panose="020B0604020202020204" pitchFamily="34" charset="0"/>
              </a:rPr>
              <a:t>FINE</a:t>
            </a:r>
          </a:p>
        </p:txBody>
      </p:sp>
    </p:spTree>
    <p:extLst>
      <p:ext uri="{BB962C8B-B14F-4D97-AF65-F5344CB8AC3E}">
        <p14:creationId xmlns:p14="http://schemas.microsoft.com/office/powerpoint/2010/main" val="1318453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a:extLst>
              <a:ext uri="{FF2B5EF4-FFF2-40B4-BE49-F238E27FC236}">
                <a16:creationId xmlns:a16="http://schemas.microsoft.com/office/drawing/2014/main" id="{DB260D17-1B85-4D15-B5DD-D9797268B130}"/>
              </a:ext>
            </a:extLst>
          </p:cNvPr>
          <p:cNvSpPr>
            <a:spLocks noGrp="1"/>
          </p:cNvSpPr>
          <p:nvPr>
            <p:ph type="subTitle" idx="1"/>
          </p:nvPr>
        </p:nvSpPr>
        <p:spPr>
          <a:xfrm>
            <a:off x="108178" y="6367155"/>
            <a:ext cx="7926782" cy="775494"/>
          </a:xfrm>
        </p:spPr>
        <p:txBody>
          <a:bodyPr vert="horz" lIns="91440" tIns="45720" rIns="91440" bIns="45720" rtlCol="0" anchor="t">
            <a:normAutofit/>
          </a:bodyPr>
          <a:lstStyle/>
          <a:p>
            <a:pPr algn="l"/>
            <a:r>
              <a:rPr lang="it-IT" sz="2000" i="1" dirty="0"/>
              <a:t>Ufficio Transizione Digitale e Protocollo - </a:t>
            </a:r>
            <a:r>
              <a:rPr lang="it-IT" sz="2000" dirty="0">
                <a:cs typeface="Calibri"/>
              </a:rPr>
              <a:t>Antonella Mancuso</a:t>
            </a:r>
            <a:endParaRPr lang="it-IT" dirty="0"/>
          </a:p>
        </p:txBody>
      </p:sp>
      <p:pic>
        <p:nvPicPr>
          <p:cNvPr id="7" name="Immagine 6">
            <a:extLst>
              <a:ext uri="{FF2B5EF4-FFF2-40B4-BE49-F238E27FC236}">
                <a16:creationId xmlns:a16="http://schemas.microsoft.com/office/drawing/2014/main" id="{0F3D09EF-96B4-4E04-A78F-4C42D6C5DB6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7450" r="3364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CasellaDiTesto 8">
            <a:extLst>
              <a:ext uri="{FF2B5EF4-FFF2-40B4-BE49-F238E27FC236}">
                <a16:creationId xmlns:a16="http://schemas.microsoft.com/office/drawing/2014/main" id="{24AA0ECC-EBB0-B854-B51D-759FD63EE8C8}"/>
              </a:ext>
            </a:extLst>
          </p:cNvPr>
          <p:cNvSpPr txBox="1"/>
          <p:nvPr/>
        </p:nvSpPr>
        <p:spPr>
          <a:xfrm>
            <a:off x="928884" y="1070578"/>
            <a:ext cx="5337778"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it-IT" sz="2400" b="1" i="1" u="sng" dirty="0">
                <a:latin typeface="Calibri Light"/>
                <a:cs typeface="Calibri Light"/>
              </a:rPr>
              <a:t>Protocollo: </a:t>
            </a:r>
            <a:r>
              <a:rPr lang="it-IT" sz="2400" dirty="0">
                <a:latin typeface="Calibri Light"/>
                <a:cs typeface="Calibri Light"/>
              </a:rPr>
              <a:t>a che punto siamo? in attesa dell'aggiornamento nuova versione per integrazione con la </a:t>
            </a:r>
            <a:r>
              <a:rPr lang="it-IT" sz="2400" err="1">
                <a:latin typeface="Calibri Light"/>
                <a:cs typeface="Calibri Light"/>
              </a:rPr>
              <a:t>pec</a:t>
            </a:r>
            <a:r>
              <a:rPr lang="it-IT" sz="2400" dirty="0">
                <a:latin typeface="Calibri Light"/>
                <a:cs typeface="Calibri Light"/>
              </a:rPr>
              <a:t>;</a:t>
            </a:r>
          </a:p>
          <a:p>
            <a:pPr marL="457200" indent="-457200">
              <a:buFont typeface="Arial"/>
              <a:buChar char="•"/>
            </a:pPr>
            <a:r>
              <a:rPr lang="it-IT" sz="2400" b="1" i="1" u="sng" dirty="0">
                <a:latin typeface="Calibri Light"/>
                <a:cs typeface="Calibri Light"/>
              </a:rPr>
              <a:t>GDL protocollo:</a:t>
            </a:r>
            <a:r>
              <a:rPr lang="it-IT" sz="2400" dirty="0">
                <a:latin typeface="Calibri Light"/>
                <a:cs typeface="Calibri Light"/>
              </a:rPr>
              <a:t> il gruppo  non </a:t>
            </a:r>
            <a:r>
              <a:rPr lang="it-IT" sz="2400" dirty="0" err="1">
                <a:latin typeface="Calibri Light"/>
                <a:cs typeface="Calibri Light"/>
              </a:rPr>
              <a:t>piu'</a:t>
            </a:r>
            <a:r>
              <a:rPr lang="it-IT" sz="2400" dirty="0">
                <a:latin typeface="Calibri Light"/>
                <a:cs typeface="Calibri Light"/>
              </a:rPr>
              <a:t> esistente nessun apporto e valore aggiunto;</a:t>
            </a:r>
          </a:p>
          <a:p>
            <a:pPr marL="457200" indent="-457200">
              <a:buFont typeface="Arial"/>
              <a:buChar char="•"/>
            </a:pPr>
            <a:r>
              <a:rPr lang="it-IT" sz="2400" b="1" i="1" u="sng" dirty="0">
                <a:latin typeface="Calibri Light"/>
                <a:cs typeface="Calibri Light"/>
              </a:rPr>
              <a:t>Redazione massimario di selezione e scarto: </a:t>
            </a:r>
            <a:r>
              <a:rPr lang="it-IT" sz="2400" dirty="0">
                <a:latin typeface="Calibri Light"/>
                <a:cs typeface="Calibri Light"/>
              </a:rPr>
              <a:t>conclusa l'attività del GDL con </a:t>
            </a:r>
            <a:r>
              <a:rPr lang="it-IT" sz="2400" dirty="0" err="1">
                <a:latin typeface="Calibri Light"/>
                <a:cs typeface="Calibri Light"/>
              </a:rPr>
              <a:t>procedamus</a:t>
            </a:r>
            <a:r>
              <a:rPr lang="it-IT" sz="2400" dirty="0">
                <a:latin typeface="Calibri Light"/>
                <a:cs typeface="Calibri Light"/>
              </a:rPr>
              <a:t> bozza in attesa di validazione della DGA;</a:t>
            </a:r>
            <a:endParaRPr lang="it-IT" sz="2800" dirty="0">
              <a:latin typeface="Calibri Light"/>
              <a:cs typeface="Calibri Light"/>
            </a:endParaRPr>
          </a:p>
          <a:p>
            <a:pPr marL="457200" indent="-457200">
              <a:buFont typeface="Arial"/>
              <a:buChar char="•"/>
            </a:pPr>
            <a:r>
              <a:rPr lang="it-IT" sz="2400" b="1" i="1" u="sng" dirty="0">
                <a:latin typeface="Calibri Light"/>
                <a:cs typeface="Calibri Light"/>
              </a:rPr>
              <a:t>Formazione nuovo libro firma:</a:t>
            </a:r>
            <a:r>
              <a:rPr lang="it-IT" sz="2400" dirty="0">
                <a:latin typeface="Calibri Light"/>
                <a:cs typeface="Calibri Light"/>
              </a:rPr>
              <a:t> prima sessione tenuta il 30 maggio: aspettative; dubbi?</a:t>
            </a:r>
            <a:br>
              <a:rPr lang="it-IT" sz="2400" dirty="0">
                <a:latin typeface="Calibri Light"/>
                <a:cs typeface="Calibri Light"/>
              </a:rPr>
            </a:br>
            <a:br>
              <a:rPr lang="it-IT" sz="2400" b="1" dirty="0">
                <a:latin typeface="Calibri Light"/>
                <a:cs typeface="Calibri Light"/>
              </a:rPr>
            </a:br>
            <a:endParaRPr lang="it-IT" sz="2800">
              <a:latin typeface="Calibri Light"/>
              <a:cs typeface="Calibri Light"/>
            </a:endParaRPr>
          </a:p>
        </p:txBody>
      </p:sp>
    </p:spTree>
    <p:extLst>
      <p:ext uri="{BB962C8B-B14F-4D97-AF65-F5344CB8AC3E}">
        <p14:creationId xmlns:p14="http://schemas.microsoft.com/office/powerpoint/2010/main" val="1597219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egnaposto piè di pagina 1">
            <a:extLst>
              <a:ext uri="{FF2B5EF4-FFF2-40B4-BE49-F238E27FC236}">
                <a16:creationId xmlns:a16="http://schemas.microsoft.com/office/drawing/2014/main" id="{5E808666-4335-45D8-9F1B-11322D05C614}"/>
              </a:ext>
            </a:extLst>
          </p:cNvPr>
          <p:cNvSpPr>
            <a:spLocks noGrp="1"/>
          </p:cNvSpPr>
          <p:nvPr>
            <p:ph type="ftr" sz="quarter" idx="11"/>
          </p:nvPr>
        </p:nvSpPr>
        <p:spPr>
          <a:xfrm>
            <a:off x="4148499" y="4713494"/>
            <a:ext cx="3927953" cy="456513"/>
          </a:xfrm>
        </p:spPr>
        <p:txBody>
          <a:bodyPr vert="horz" lIns="91440" tIns="45720" rIns="91440" bIns="45720" rtlCol="0" anchor="ctr">
            <a:noAutofit/>
          </a:bodyPr>
          <a:lstStyle/>
          <a:p>
            <a:pPr algn="l">
              <a:lnSpc>
                <a:spcPct val="90000"/>
              </a:lnSpc>
              <a:spcAft>
                <a:spcPts val="600"/>
              </a:spcAft>
            </a:pPr>
            <a:r>
              <a:rPr lang="en-US" sz="1500" b="1" dirty="0">
                <a:solidFill>
                  <a:schemeClr val="accent1">
                    <a:lumMod val="50000"/>
                  </a:schemeClr>
                </a:solidFill>
              </a:rPr>
              <a:t>Antonella Mancuso </a:t>
            </a:r>
            <a:r>
              <a:rPr lang="en-US" sz="1500" b="1" kern="1200" dirty="0">
                <a:solidFill>
                  <a:schemeClr val="accent1">
                    <a:lumMod val="50000"/>
                  </a:schemeClr>
                </a:solidFill>
                <a:latin typeface="+mn-lt"/>
                <a:ea typeface="+mn-ea"/>
                <a:cs typeface="+mn-cs"/>
              </a:rPr>
              <a:t>– </a:t>
            </a:r>
            <a:r>
              <a:rPr lang="en-US" sz="1500" b="1" kern="1200" err="1">
                <a:solidFill>
                  <a:schemeClr val="accent1">
                    <a:lumMod val="50000"/>
                  </a:schemeClr>
                </a:solidFill>
                <a:latin typeface="+mn-lt"/>
                <a:ea typeface="+mn-ea"/>
                <a:cs typeface="+mn-cs"/>
              </a:rPr>
              <a:t>Ufficio</a:t>
            </a:r>
            <a:r>
              <a:rPr lang="en-US" sz="1500" b="1" kern="1200" dirty="0">
                <a:solidFill>
                  <a:schemeClr val="accent1">
                    <a:lumMod val="50000"/>
                  </a:schemeClr>
                </a:solidFill>
                <a:latin typeface="+mn-lt"/>
                <a:ea typeface="+mn-ea"/>
                <a:cs typeface="+mn-cs"/>
              </a:rPr>
              <a:t> </a:t>
            </a:r>
            <a:r>
              <a:rPr lang="en-US" sz="1500" b="1" kern="1200" err="1">
                <a:solidFill>
                  <a:schemeClr val="accent1">
                    <a:lumMod val="50000"/>
                  </a:schemeClr>
                </a:solidFill>
                <a:latin typeface="+mn-lt"/>
                <a:ea typeface="+mn-ea"/>
                <a:cs typeface="+mn-cs"/>
              </a:rPr>
              <a:t>Transizione</a:t>
            </a:r>
            <a:r>
              <a:rPr lang="en-US" sz="1500" b="1" kern="1200" dirty="0">
                <a:solidFill>
                  <a:schemeClr val="accent1">
                    <a:lumMod val="50000"/>
                  </a:schemeClr>
                </a:solidFill>
                <a:latin typeface="+mn-lt"/>
                <a:ea typeface="+mn-ea"/>
                <a:cs typeface="+mn-cs"/>
              </a:rPr>
              <a:t> </a:t>
            </a:r>
            <a:r>
              <a:rPr lang="en-US" sz="1500" b="1" kern="1200" err="1">
                <a:solidFill>
                  <a:schemeClr val="accent1">
                    <a:lumMod val="50000"/>
                  </a:schemeClr>
                </a:solidFill>
                <a:latin typeface="+mn-lt"/>
                <a:ea typeface="+mn-ea"/>
                <a:cs typeface="+mn-cs"/>
              </a:rPr>
              <a:t>Digitale</a:t>
            </a:r>
            <a:r>
              <a:rPr lang="en-US" sz="1500" b="1">
                <a:solidFill>
                  <a:schemeClr val="accent1">
                    <a:lumMod val="50000"/>
                  </a:schemeClr>
                </a:solidFill>
              </a:rPr>
              <a:t> e </a:t>
            </a:r>
            <a:r>
              <a:rPr lang="en-US" sz="1500" b="1" err="1">
                <a:solidFill>
                  <a:schemeClr val="accent1">
                    <a:lumMod val="50000"/>
                  </a:schemeClr>
                </a:solidFill>
              </a:rPr>
              <a:t>protocollo</a:t>
            </a:r>
            <a:endParaRPr lang="en-US" sz="1500" b="1" dirty="0" err="1">
              <a:solidFill>
                <a:schemeClr val="accent1">
                  <a:lumMod val="50000"/>
                </a:schemeClr>
              </a:solidFill>
              <a:cs typeface="Calibri"/>
            </a:endParaRPr>
          </a:p>
          <a:p>
            <a:pPr algn="l">
              <a:lnSpc>
                <a:spcPct val="90000"/>
              </a:lnSpc>
              <a:spcAft>
                <a:spcPts val="600"/>
              </a:spcAft>
            </a:pPr>
            <a:endParaRPr lang="en-US" sz="1500" b="1" dirty="0">
              <a:solidFill>
                <a:schemeClr val="accent1">
                  <a:lumMod val="50000"/>
                </a:schemeClr>
              </a:solidFill>
              <a:cs typeface="Calibri"/>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Titolo 2">
            <a:extLst>
              <a:ext uri="{FF2B5EF4-FFF2-40B4-BE49-F238E27FC236}">
                <a16:creationId xmlns:a16="http://schemas.microsoft.com/office/drawing/2014/main" id="{ADF84794-C8C5-4F45-847C-3905144BF2FD}"/>
              </a:ext>
            </a:extLst>
          </p:cNvPr>
          <p:cNvSpPr>
            <a:spLocks noGrp="1"/>
          </p:cNvSpPr>
          <p:nvPr>
            <p:ph type="title"/>
          </p:nvPr>
        </p:nvSpPr>
        <p:spPr>
          <a:xfrm>
            <a:off x="3119434" y="2627595"/>
            <a:ext cx="5782716" cy="2150719"/>
          </a:xfrm>
          <a:noFill/>
        </p:spPr>
        <p:txBody>
          <a:bodyPr vert="horz" lIns="91440" tIns="45720" rIns="91440" bIns="45720" rtlCol="0" anchor="ctr">
            <a:normAutofit/>
          </a:bodyPr>
          <a:lstStyle/>
          <a:p>
            <a:pPr algn="ctr"/>
            <a:r>
              <a:rPr lang="en-US" sz="3600" b="1" kern="1200">
                <a:solidFill>
                  <a:schemeClr val="accent1">
                    <a:lumMod val="50000"/>
                  </a:schemeClr>
                </a:solidFill>
                <a:latin typeface="+mj-lt"/>
                <a:ea typeface="+mj-ea"/>
                <a:cs typeface="+mj-cs"/>
              </a:rPr>
              <a:t>GRAZIE PER L’ATTENZIONE</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Immagine 22" descr="Logo dell'Istituto Nazionale di Fisica Nucleare">
            <a:extLst>
              <a:ext uri="{FF2B5EF4-FFF2-40B4-BE49-F238E27FC236}">
                <a16:creationId xmlns:a16="http://schemas.microsoft.com/office/drawing/2014/main" id="{B1EB2DBC-5D95-42D8-A87E-9FD632352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140" y="1277920"/>
            <a:ext cx="3091303" cy="1715673"/>
          </a:xfrm>
          <a:prstGeom prst="rect">
            <a:avLst/>
          </a:prstGeom>
        </p:spPr>
      </p:pic>
      <p:sp>
        <p:nvSpPr>
          <p:cNvPr id="5" name="Segnaposto numero diapositiva 4">
            <a:extLst>
              <a:ext uri="{FF2B5EF4-FFF2-40B4-BE49-F238E27FC236}">
                <a16:creationId xmlns:a16="http://schemas.microsoft.com/office/drawing/2014/main" id="{DE750A96-746D-4284-935C-DBCCEE74129D}"/>
              </a:ext>
            </a:extLst>
          </p:cNvPr>
          <p:cNvSpPr>
            <a:spLocks noGrp="1"/>
          </p:cNvSpPr>
          <p:nvPr>
            <p:ph type="sldNum" sz="quarter" idx="12"/>
          </p:nvPr>
        </p:nvSpPr>
        <p:spPr/>
        <p:txBody>
          <a:bodyPr/>
          <a:lstStyle/>
          <a:p>
            <a:fld id="{A6D6D798-1883-974D-96D0-4E82B243DEDE}" type="slidenum">
              <a:rPr lang="it-IT" smtClean="0"/>
              <a:t>5</a:t>
            </a:fld>
            <a:endParaRPr lang="it-IT"/>
          </a:p>
        </p:txBody>
      </p:sp>
    </p:spTree>
    <p:extLst>
      <p:ext uri="{BB962C8B-B14F-4D97-AF65-F5344CB8AC3E}">
        <p14:creationId xmlns:p14="http://schemas.microsoft.com/office/powerpoint/2010/main" val="2915378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F3D09EF-96B4-4E04-A78F-4C42D6C5DB6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6350" y="-2857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 name="Titolo 1">
            <a:extLst>
              <a:ext uri="{FF2B5EF4-FFF2-40B4-BE49-F238E27FC236}">
                <a16:creationId xmlns:a16="http://schemas.microsoft.com/office/drawing/2014/main" id="{F461226F-9C35-4B89-9EDA-D72237984131}"/>
              </a:ext>
            </a:extLst>
          </p:cNvPr>
          <p:cNvSpPr>
            <a:spLocks noGrp="1"/>
          </p:cNvSpPr>
          <p:nvPr>
            <p:ph type="ctrTitle"/>
          </p:nvPr>
        </p:nvSpPr>
        <p:spPr>
          <a:xfrm>
            <a:off x="609599" y="1408309"/>
            <a:ext cx="11255830" cy="2308324"/>
          </a:xfrm>
        </p:spPr>
        <p:txBody>
          <a:bodyPr>
            <a:normAutofit/>
          </a:bodyPr>
          <a:lstStyle/>
          <a:p>
            <a:pPr algn="l"/>
            <a:r>
              <a:rPr lang="it-IT" sz="6700" b="1" dirty="0">
                <a:solidFill>
                  <a:schemeClr val="bg1"/>
                </a:solidFill>
              </a:rPr>
              <a:t>1 anno di lavoro da "esterna"</a:t>
            </a:r>
            <a:br>
              <a:rPr lang="it-IT" sz="6700" b="1" dirty="0"/>
            </a:br>
            <a:r>
              <a:rPr lang="it-IT" sz="3200" b="1" i="1" dirty="0">
                <a:solidFill>
                  <a:srgbClr val="FFFFFF"/>
                </a:solidFill>
              </a:rPr>
              <a:t>Plenaria DSI – Tirrenia (PI), 4-6 Giugno 2024</a:t>
            </a:r>
            <a:endParaRPr lang="it-IT" dirty="0"/>
          </a:p>
        </p:txBody>
      </p:sp>
      <p:sp>
        <p:nvSpPr>
          <p:cNvPr id="3" name="Sottotitolo 2">
            <a:extLst>
              <a:ext uri="{FF2B5EF4-FFF2-40B4-BE49-F238E27FC236}">
                <a16:creationId xmlns:a16="http://schemas.microsoft.com/office/drawing/2014/main" id="{DB260D17-1B85-4D15-B5DD-D9797268B130}"/>
              </a:ext>
            </a:extLst>
          </p:cNvPr>
          <p:cNvSpPr>
            <a:spLocks noGrp="1"/>
          </p:cNvSpPr>
          <p:nvPr>
            <p:ph type="subTitle" idx="1"/>
          </p:nvPr>
        </p:nvSpPr>
        <p:spPr>
          <a:xfrm>
            <a:off x="609599" y="4137255"/>
            <a:ext cx="7439183" cy="1012778"/>
          </a:xfrm>
        </p:spPr>
        <p:txBody>
          <a:bodyPr vert="horz" lIns="91440" tIns="45720" rIns="91440" bIns="45720" rtlCol="0" anchor="t">
            <a:noAutofit/>
          </a:bodyPr>
          <a:lstStyle/>
          <a:p>
            <a:pPr algn="l"/>
            <a:r>
              <a:rPr lang="it-IT" sz="2800" i="1">
                <a:solidFill>
                  <a:srgbClr val="FFFFFF"/>
                </a:solidFill>
              </a:rPr>
              <a:t>Ufficio Transizione Digitale e Protocollo</a:t>
            </a:r>
          </a:p>
          <a:p>
            <a:pPr algn="l"/>
            <a:r>
              <a:rPr lang="it-IT" sz="2800">
                <a:solidFill>
                  <a:srgbClr val="FFFFFF"/>
                </a:solidFill>
              </a:rPr>
              <a:t>Simona Bortot</a:t>
            </a:r>
            <a:endParaRPr lang="it-IT"/>
          </a:p>
        </p:txBody>
      </p:sp>
    </p:spTree>
    <p:extLst>
      <p:ext uri="{BB962C8B-B14F-4D97-AF65-F5344CB8AC3E}">
        <p14:creationId xmlns:p14="http://schemas.microsoft.com/office/powerpoint/2010/main" val="4197563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t="-7000" b="-7000"/>
          </a:stretch>
        </a:blip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CADBF5E-300D-C127-47AC-F0FE4D8E0654}"/>
              </a:ext>
            </a:extLst>
          </p:cNvPr>
          <p:cNvSpPr txBox="1"/>
          <p:nvPr/>
        </p:nvSpPr>
        <p:spPr>
          <a:xfrm>
            <a:off x="318447" y="1364773"/>
            <a:ext cx="5336271" cy="3316870"/>
          </a:xfrm>
          <a:prstGeom prst="rect">
            <a:avLst/>
          </a:prstGeom>
          <a:solidFill>
            <a:schemeClr val="accent2"/>
          </a:solidFill>
          <a:ln w="1270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endParaRPr lang="it-IT" sz="2400">
              <a:solidFill>
                <a:schemeClr val="bg1"/>
              </a:solidFill>
              <a:latin typeface="Aptos Display"/>
            </a:endParaRPr>
          </a:p>
          <a:p>
            <a:pPr marL="342900" indent="-342900">
              <a:lnSpc>
                <a:spcPct val="200000"/>
              </a:lnSpc>
              <a:buFont typeface="Arial"/>
              <a:buChar char="•"/>
            </a:pPr>
            <a:r>
              <a:rPr lang="it-IT" sz="2400" err="1">
                <a:solidFill>
                  <a:schemeClr val="bg1"/>
                </a:solidFill>
                <a:latin typeface="Aptos Display"/>
              </a:rPr>
              <a:t>Jira</a:t>
            </a:r>
            <a:r>
              <a:rPr lang="it-IT" sz="2400">
                <a:solidFill>
                  <a:schemeClr val="bg1"/>
                </a:solidFill>
                <a:latin typeface="Aptos Display"/>
              </a:rPr>
              <a:t> – Ticket</a:t>
            </a:r>
            <a:endParaRPr lang="it-IT">
              <a:solidFill>
                <a:schemeClr val="bg1"/>
              </a:solidFill>
            </a:endParaRPr>
          </a:p>
          <a:p>
            <a:pPr marL="342900" indent="-342900">
              <a:lnSpc>
                <a:spcPct val="200000"/>
              </a:lnSpc>
              <a:buFont typeface="Arial"/>
              <a:buChar char="•"/>
            </a:pPr>
            <a:r>
              <a:rPr lang="it-IT" sz="2400">
                <a:solidFill>
                  <a:schemeClr val="bg1"/>
                </a:solidFill>
                <a:latin typeface="Aptos Display"/>
              </a:rPr>
              <a:t>Tool Seminari – Migliorie e Integrazioni</a:t>
            </a:r>
          </a:p>
          <a:p>
            <a:pPr marL="342900" indent="-342900">
              <a:lnSpc>
                <a:spcPct val="200000"/>
              </a:lnSpc>
              <a:buFont typeface="Arial"/>
              <a:buChar char="•"/>
            </a:pPr>
            <a:r>
              <a:rPr lang="it-IT" sz="2400">
                <a:solidFill>
                  <a:schemeClr val="bg1"/>
                </a:solidFill>
                <a:latin typeface="Aptos Display"/>
              </a:rPr>
              <a:t>Pillole</a:t>
            </a:r>
          </a:p>
          <a:p>
            <a:pPr marL="342900" indent="-342900">
              <a:lnSpc>
                <a:spcPct val="200000"/>
              </a:lnSpc>
              <a:buFont typeface="Arial"/>
              <a:buChar char="•"/>
            </a:pPr>
            <a:r>
              <a:rPr lang="it-IT" sz="2400">
                <a:solidFill>
                  <a:schemeClr val="bg1"/>
                </a:solidFill>
                <a:latin typeface="Aptos Display"/>
              </a:rPr>
              <a:t>Nuovi progetti</a:t>
            </a:r>
          </a:p>
        </p:txBody>
      </p:sp>
      <p:sp>
        <p:nvSpPr>
          <p:cNvPr id="2" name="Titolo 1">
            <a:extLst>
              <a:ext uri="{FF2B5EF4-FFF2-40B4-BE49-F238E27FC236}">
                <a16:creationId xmlns:a16="http://schemas.microsoft.com/office/drawing/2014/main" id="{8E9A0486-39E8-F760-91FD-F2BC6EAC38FA}"/>
              </a:ext>
            </a:extLst>
          </p:cNvPr>
          <p:cNvSpPr txBox="1">
            <a:spLocks noGrp="1"/>
          </p:cNvSpPr>
          <p:nvPr>
            <p:ph type="title" idx="4294967295"/>
          </p:nvPr>
        </p:nvSpPr>
        <p:spPr>
          <a:xfrm>
            <a:off x="523164" y="921222"/>
            <a:ext cx="3914630" cy="830997"/>
          </a:xfrm>
          <a:prstGeom prst="rect">
            <a:avLst/>
          </a:prstGeom>
          <a:solidFill>
            <a:schemeClr val="accent2"/>
          </a:solidFill>
          <a:ln w="28575">
            <a:solidFill>
              <a:schemeClr val="bg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chemeClr val="bg1"/>
                </a:solidFill>
                <a:effectLst/>
                <a:uLnTx/>
                <a:uFillTx/>
                <a:latin typeface="Aptos Display"/>
                <a:ea typeface="+mn-ea"/>
                <a:cs typeface="+mn-cs"/>
              </a:rPr>
              <a:t>QUALCHE AGGIORNAMENTO</a:t>
            </a:r>
          </a:p>
        </p:txBody>
      </p:sp>
    </p:spTree>
    <p:extLst>
      <p:ext uri="{BB962C8B-B14F-4D97-AF65-F5344CB8AC3E}">
        <p14:creationId xmlns:p14="http://schemas.microsoft.com/office/powerpoint/2010/main" val="2346175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EAE371-1BF7-66CB-D9EA-ED0350505B93}"/>
              </a:ext>
            </a:extLst>
          </p:cNvPr>
          <p:cNvSpPr txBox="1">
            <a:spLocks noGrp="1"/>
          </p:cNvSpPr>
          <p:nvPr>
            <p:ph type="title" idx="4294967295"/>
          </p:nvPr>
        </p:nvSpPr>
        <p:spPr>
          <a:xfrm>
            <a:off x="5914029" y="978089"/>
            <a:ext cx="6280244" cy="53553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3600" b="0" i="0" u="sng" strike="noStrike" kern="1200" cap="none" spc="0" normalizeH="0" baseline="0" noProof="0" dirty="0">
                <a:ln>
                  <a:noFill/>
                </a:ln>
                <a:solidFill>
                  <a:schemeClr val="bg1"/>
                </a:solidFill>
                <a:effectLst/>
                <a:uLnTx/>
                <a:uFillTx/>
                <a:latin typeface="+mn-lt"/>
                <a:ea typeface="+mn-ea"/>
                <a:cs typeface="+mn-cs"/>
              </a:rPr>
              <a:t>TICKETS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800" b="0" i="0" u="none" strike="noStrike" kern="1200" cap="none" spc="0" normalizeH="0" baseline="0" noProof="0" dirty="0">
                <a:ln>
                  <a:noFill/>
                </a:ln>
                <a:solidFill>
                  <a:schemeClr val="tx1"/>
                </a:solidFill>
                <a:effectLst/>
                <a:uLnTx/>
                <a:uFillTx/>
                <a:latin typeface="+mn-lt"/>
                <a:ea typeface="+mn-ea"/>
                <a:cs typeface="+mn-cs"/>
              </a:rPr>
              <a:t>Dal 28 giugno 2023 aperti </a:t>
            </a:r>
            <a:r>
              <a:rPr kumimoji="0" lang="it-IT" sz="1800" b="0" i="0" u="sng" strike="noStrike" kern="1200" cap="none" spc="0" normalizeH="0" baseline="0" noProof="0" dirty="0">
                <a:ln>
                  <a:noFill/>
                </a:ln>
                <a:solidFill>
                  <a:schemeClr val="bg1"/>
                </a:solidFill>
                <a:effectLst/>
                <a:uLnTx/>
                <a:uFillTx/>
                <a:latin typeface="+mn-lt"/>
                <a:ea typeface="+mn-ea"/>
                <a:cs typeface="+mn-cs"/>
              </a:rPr>
              <a:t>20 tickets</a:t>
            </a:r>
            <a:r>
              <a:rPr kumimoji="0" lang="it-IT" sz="1800" b="0" i="0" u="none" strike="noStrike" kern="1200" cap="none" spc="0" normalizeH="0" baseline="0" noProof="0" dirty="0">
                <a:ln>
                  <a:noFill/>
                </a:ln>
                <a:solidFill>
                  <a:schemeClr val="tx1"/>
                </a:solidFill>
                <a:effectLst/>
                <a:uLnTx/>
                <a:uFillTx/>
                <a:latin typeface="+mn-lt"/>
                <a:ea typeface="+mn-ea"/>
                <a:cs typeface="+mn-cs"/>
              </a:rPr>
              <a:t> (39 totali da maggio 22):</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0" i="0" u="none" strike="noStrike" kern="1200" cap="none" spc="0" normalizeH="0" baseline="0" noProof="0" dirty="0">
                <a:ln>
                  <a:noFill/>
                </a:ln>
                <a:solidFill>
                  <a:schemeClr val="tx1"/>
                </a:solidFill>
                <a:effectLst/>
                <a:uLnTx/>
                <a:uFillTx/>
                <a:latin typeface="+mn-lt"/>
                <a:ea typeface="+mn-ea"/>
                <a:cs typeface="+mn-cs"/>
              </a:rPr>
              <a:t>1 bug</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0" i="0" u="none" strike="noStrike" kern="1200" cap="none" spc="0" normalizeH="0" baseline="0" noProof="0" dirty="0">
                <a:ln>
                  <a:noFill/>
                </a:ln>
                <a:solidFill>
                  <a:schemeClr val="tx1"/>
                </a:solidFill>
                <a:effectLst/>
                <a:uLnTx/>
                <a:uFillTx/>
                <a:latin typeface="+mn-lt"/>
                <a:ea typeface="+mn-ea"/>
                <a:cs typeface="+mn-cs"/>
              </a:rPr>
              <a:t>3 richieste di tipo amministrativo</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0" i="0" u="none" strike="noStrike" kern="1200" cap="none" spc="0" normalizeH="0" baseline="0" noProof="0" dirty="0">
                <a:ln>
                  <a:noFill/>
                </a:ln>
                <a:solidFill>
                  <a:schemeClr val="tx1"/>
                </a:solidFill>
                <a:effectLst/>
                <a:uLnTx/>
                <a:uFillTx/>
                <a:latin typeface="+mn-lt"/>
                <a:ea typeface="+mn-ea"/>
                <a:cs typeface="+mn-cs"/>
              </a:rPr>
              <a:t>3 richieste migliorie</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0" i="0" u="none" strike="noStrike" kern="1200" cap="none" spc="0" normalizeH="0" baseline="0" noProof="0" dirty="0">
                <a:ln>
                  <a:noFill/>
                </a:ln>
                <a:solidFill>
                  <a:schemeClr val="tx1"/>
                </a:solidFill>
                <a:effectLst/>
                <a:uLnTx/>
                <a:uFillTx/>
                <a:latin typeface="+mn-lt"/>
                <a:ea typeface="+mn-ea"/>
                <a:cs typeface="+mn-cs"/>
              </a:rPr>
              <a:t>4 problemi momentanei allineamento applicativi</a:t>
            </a: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r>
              <a:rPr kumimoji="0" lang="it-IT" sz="1800" b="0" i="0" u="none" strike="noStrike" kern="1200" cap="none" spc="0" normalizeH="0" baseline="0" noProof="0" dirty="0">
                <a:ln>
                  <a:noFill/>
                </a:ln>
                <a:solidFill>
                  <a:schemeClr val="tx1"/>
                </a:solidFill>
                <a:effectLst/>
                <a:uLnTx/>
                <a:uFillTx/>
                <a:latin typeface="+mn-lt"/>
                <a:ea typeface="+mn-ea"/>
                <a:cs typeface="+mn-cs"/>
              </a:rPr>
              <a:t>9 poca conoscenza del tool</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t-IT" sz="1800" b="0" i="0" u="sng" strike="noStrike" kern="1200" cap="none" spc="0" normalizeH="0" baseline="0" noProof="0" dirty="0">
                <a:ln>
                  <a:noFill/>
                </a:ln>
                <a:solidFill>
                  <a:schemeClr val="bg1"/>
                </a:solidFill>
                <a:effectLst/>
                <a:uLnTx/>
                <a:uFillTx/>
                <a:latin typeface="+mn-lt"/>
                <a:ea typeface="+mn-ea"/>
                <a:cs typeface="+mn-cs"/>
              </a:rPr>
              <a:t>Gestione delle richieste via mail/Teams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3100206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t="-7000" b="-7000"/>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BBE37E-ACA9-B8B9-09AD-67EC8B1846F2}"/>
              </a:ext>
            </a:extLst>
          </p:cNvPr>
          <p:cNvSpPr txBox="1">
            <a:spLocks noGrp="1"/>
          </p:cNvSpPr>
          <p:nvPr>
            <p:ph type="title" idx="4294967295"/>
          </p:nvPr>
        </p:nvSpPr>
        <p:spPr>
          <a:xfrm>
            <a:off x="254759" y="243385"/>
            <a:ext cx="764502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it-IT" sz="3600" b="0" i="0" u="none" strike="noStrike" kern="1200" cap="none" spc="0" normalizeH="0" baseline="0" noProof="0" dirty="0">
                <a:ln>
                  <a:noFill/>
                </a:ln>
                <a:solidFill>
                  <a:schemeClr val="tx1"/>
                </a:solidFill>
                <a:effectLst/>
                <a:uLnTx/>
                <a:uFillTx/>
                <a:latin typeface="Aptos Display"/>
                <a:ea typeface="+mn-ea"/>
                <a:cs typeface="Arial"/>
              </a:rPr>
              <a:t>Tool Seminari – Migliorie e Integrazioni</a:t>
            </a:r>
            <a:r>
              <a:rPr kumimoji="0" lang="en-US" sz="3600" b="0" i="0" u="none" strike="noStrike" kern="1200" cap="none" spc="0" normalizeH="0" baseline="0" noProof="0" dirty="0">
                <a:ln>
                  <a:noFill/>
                </a:ln>
                <a:solidFill>
                  <a:schemeClr val="tx1"/>
                </a:solidFill>
                <a:effectLst/>
                <a:uLnTx/>
                <a:uFillTx/>
                <a:latin typeface="Aptos Display"/>
                <a:ea typeface="+mn-ea"/>
                <a:cs typeface="Arial"/>
              </a:rPr>
              <a:t>​</a:t>
            </a:r>
          </a:p>
        </p:txBody>
      </p:sp>
      <p:sp>
        <p:nvSpPr>
          <p:cNvPr id="3" name="CasellaDiTesto 2">
            <a:extLst>
              <a:ext uri="{FF2B5EF4-FFF2-40B4-BE49-F238E27FC236}">
                <a16:creationId xmlns:a16="http://schemas.microsoft.com/office/drawing/2014/main" id="{9FBBF562-555B-C1A8-1913-0DF391BA545A}"/>
              </a:ext>
            </a:extLst>
          </p:cNvPr>
          <p:cNvSpPr txBox="1"/>
          <p:nvPr/>
        </p:nvSpPr>
        <p:spPr>
          <a:xfrm>
            <a:off x="420805" y="1717343"/>
            <a:ext cx="7656394" cy="3046988"/>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a:t>157 stories (con gli esperti di dominio)</a:t>
            </a:r>
          </a:p>
          <a:p>
            <a:endParaRPr lang="it-IT" sz="2400" dirty="0"/>
          </a:p>
          <a:p>
            <a:r>
              <a:rPr lang="it-IT" sz="2400" dirty="0"/>
              <a:t>80 completate (comprese le stories funzionali/sviluppo)</a:t>
            </a:r>
          </a:p>
          <a:p>
            <a:endParaRPr lang="it-IT" sz="2400" dirty="0"/>
          </a:p>
          <a:p>
            <a:r>
              <a:rPr lang="it-IT" sz="2400" dirty="0"/>
              <a:t>39 da completare (le completiamo?)</a:t>
            </a:r>
          </a:p>
          <a:p>
            <a:endParaRPr lang="it-IT" sz="2400" dirty="0"/>
          </a:p>
          <a:p>
            <a:r>
              <a:rPr lang="it-IT" sz="2400" dirty="0"/>
              <a:t>Rimanenti: abortite o test funzionali</a:t>
            </a:r>
          </a:p>
          <a:p>
            <a:endParaRPr lang="it-IT" sz="2400" dirty="0"/>
          </a:p>
        </p:txBody>
      </p:sp>
      <p:sp>
        <p:nvSpPr>
          <p:cNvPr id="4" name="CasellaDiTesto 3">
            <a:extLst>
              <a:ext uri="{FF2B5EF4-FFF2-40B4-BE49-F238E27FC236}">
                <a16:creationId xmlns:a16="http://schemas.microsoft.com/office/drawing/2014/main" id="{1122A234-C37A-5A18-AD97-722A5B9E416D}"/>
              </a:ext>
            </a:extLst>
          </p:cNvPr>
          <p:cNvSpPr txBox="1"/>
          <p:nvPr/>
        </p:nvSpPr>
        <p:spPr>
          <a:xfrm>
            <a:off x="5334001" y="4276298"/>
            <a:ext cx="6701049" cy="707886"/>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dirty="0"/>
              <a:t>Corso di formazione per i nuovi addetti + aggiornamento </a:t>
            </a:r>
          </a:p>
          <a:p>
            <a:r>
              <a:rPr lang="it-IT" sz="2000" dirty="0"/>
              <a:t>Gestione gruppo Teams</a:t>
            </a:r>
          </a:p>
        </p:txBody>
      </p:sp>
      <p:sp>
        <p:nvSpPr>
          <p:cNvPr id="7" name="CasellaDiTesto 6">
            <a:extLst>
              <a:ext uri="{FF2B5EF4-FFF2-40B4-BE49-F238E27FC236}">
                <a16:creationId xmlns:a16="http://schemas.microsoft.com/office/drawing/2014/main" id="{3C650F88-6828-A631-B833-0B6961DED43A}"/>
              </a:ext>
            </a:extLst>
          </p:cNvPr>
          <p:cNvSpPr txBox="1"/>
          <p:nvPr/>
        </p:nvSpPr>
        <p:spPr>
          <a:xfrm>
            <a:off x="5334001" y="5060069"/>
            <a:ext cx="6701049" cy="707886"/>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000" dirty="0"/>
              <a:t>Coordinamento con Francesco Cantini - molto del lavoro fatto grazie alla collaborazione con Stefano Bovina</a:t>
            </a:r>
            <a:endParaRPr lang="it-IT" dirty="0"/>
          </a:p>
        </p:txBody>
      </p:sp>
    </p:spTree>
    <p:extLst>
      <p:ext uri="{BB962C8B-B14F-4D97-AF65-F5344CB8AC3E}">
        <p14:creationId xmlns:p14="http://schemas.microsoft.com/office/powerpoint/2010/main" val="3503783815"/>
      </p:ext>
    </p:extLst>
  </p:cSld>
  <p:clrMapOvr>
    <a:masterClrMapping/>
  </p:clrMapOvr>
</p:sld>
</file>

<file path=ppt/theme/theme1.xml><?xml version="1.0" encoding="utf-8"?>
<a:theme xmlns:a="http://schemas.openxmlformats.org/drawingml/2006/main" name="Cornice">
  <a:themeElements>
    <a:clrScheme name="COLORI INFN 1">
      <a:dk1>
        <a:srgbClr val="000000"/>
      </a:dk1>
      <a:lt1>
        <a:srgbClr val="FFFFFF"/>
      </a:lt1>
      <a:dk2>
        <a:srgbClr val="273551"/>
      </a:dk2>
      <a:lt2>
        <a:srgbClr val="E9E9E9"/>
      </a:lt2>
      <a:accent1>
        <a:srgbClr val="3284A4"/>
      </a:accent1>
      <a:accent2>
        <a:srgbClr val="F46100"/>
      </a:accent2>
      <a:accent3>
        <a:srgbClr val="82ACC6"/>
      </a:accent3>
      <a:accent4>
        <a:srgbClr val="FF2600"/>
      </a:accent4>
      <a:accent5>
        <a:srgbClr val="36C695"/>
      </a:accent5>
      <a:accent6>
        <a:srgbClr val="D5393D"/>
      </a:accent6>
      <a:hlink>
        <a:srgbClr val="B5B581"/>
      </a:hlink>
      <a:folHlink>
        <a:srgbClr val="7C7B5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rnic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23" id="{E42BDCAE-85FE-704E-AE37-D2DDF47C09FC}" vid="{0E677682-999B-404C-9EFE-01FC36AE42E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Cornice</Template>
  <TotalTime>5346</TotalTime>
  <Words>1754</Words>
  <Application>Microsoft Macintosh PowerPoint</Application>
  <PresentationFormat>Widescreen</PresentationFormat>
  <Paragraphs>303</Paragraphs>
  <Slides>37</Slides>
  <Notes>8</Notes>
  <HiddenSlides>0</HiddenSlides>
  <MMClips>1</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37</vt:i4>
      </vt:variant>
    </vt:vector>
  </HeadingPairs>
  <TitlesOfParts>
    <vt:vector size="52" baseType="lpstr">
      <vt:lpstr>Aptos Display</vt:lpstr>
      <vt:lpstr>Arial</vt:lpstr>
      <vt:lpstr>Arial,Sans-Serif</vt:lpstr>
      <vt:lpstr>Barlow</vt:lpstr>
      <vt:lpstr>Calibri</vt:lpstr>
      <vt:lpstr>Calibri Light</vt:lpstr>
      <vt:lpstr>Franklin Gothic Book</vt:lpstr>
      <vt:lpstr>Franklin Gothic Medium</vt:lpstr>
      <vt:lpstr>Modern Love Grunge</vt:lpstr>
      <vt:lpstr>Phosphate Inline</vt:lpstr>
      <vt:lpstr>Titillium Web</vt:lpstr>
      <vt:lpstr>Tw Cen MT</vt:lpstr>
      <vt:lpstr>Wingdings</vt:lpstr>
      <vt:lpstr>Wingdings 2</vt:lpstr>
      <vt:lpstr>Cornice</vt:lpstr>
      <vt:lpstr>UFFICIO TRANSIZIONE DIGITALE   Plenaria DSI – Tirrenia (PI), 4-6 Giugno 2024</vt:lpstr>
      <vt:lpstr>LA ScUADRA…</vt:lpstr>
      <vt:lpstr>GESTIONE DOCUMENTALE PROTOCOLLO    Plenaria DSI – Tirrenia (PI), 4-6 Giugno 2024</vt:lpstr>
      <vt:lpstr>Presentazione standard di PowerPoint</vt:lpstr>
      <vt:lpstr>GRAZIE PER L’ATTENZIONE</vt:lpstr>
      <vt:lpstr>1 anno di lavoro da "esterna" Plenaria DSI – Tirrenia (PI), 4-6 Giugno 2024</vt:lpstr>
      <vt:lpstr>QUALCHE AGGIORNAMENTO</vt:lpstr>
      <vt:lpstr>TICKETS  Dal 28 giugno 2023 aperti 20 tickets (39 totali da maggio 22):  1 bug 3 richieste di tipo amministrativo 3 richieste migliorie 4 problemi momentanei allineamento applicativi 9 poca conoscenza del tool  Gestione delle richieste via mail/Teams    </vt:lpstr>
      <vt:lpstr>Tool Seminari – Migliorie e Integrazioni​</vt:lpstr>
      <vt:lpstr>22 pillole totali</vt:lpstr>
      <vt:lpstr>Gatto che osserva</vt:lpstr>
      <vt:lpstr>La DSI e l'UTD vissute da fuori</vt:lpstr>
      <vt:lpstr>Considerazioni su Infn Condivide</vt:lpstr>
      <vt:lpstr>Commenti dell'utenza Intervento sul cambiamento Nuovi applicativi in lavorazione (minute spese)</vt:lpstr>
      <vt:lpstr>GRAZIE PER L’ATTENZIONE</vt:lpstr>
      <vt:lpstr>L’importanza della digitalizzazione nella sicurezza   Plenaria DSI – Tirrenia (PI), 4-6 Giugno 2024</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L’ATTENZIONE</vt:lpstr>
      <vt:lpstr>Accessibilità e strumenti per la digitalizzazione   Plenaria DSI – Tirrenia (PI), 4-6 Giugno 2024</vt:lpstr>
      <vt:lpstr>Attività 2024</vt:lpstr>
      <vt:lpstr>Attività inizio 2024 (1/3)</vt:lpstr>
      <vt:lpstr>Progettazione su Alfresco</vt:lpstr>
      <vt:lpstr>Attività inizio 2024 (2/3)</vt:lpstr>
      <vt:lpstr>Attività inizio 2024 (3/3)</vt:lpstr>
      <vt:lpstr>Linee Guida Documentazione Accessibile</vt:lpstr>
      <vt:lpstr>Obiettivi di fine anno</vt:lpstr>
      <vt:lpstr>Creare un riferimento per i colleghi dell’INFN all’interno dell’UTD sulle tematiche degli strumenti per la digitalizzazione e l’accessibilità dei documenti</vt:lpstr>
      <vt:lpstr>GRAZIE PER L’ATTENZIONE</vt:lpstr>
      <vt:lpstr>UFFICIO TRANSIZIONE DIGITALE   Plenaria DSI – Tirrenia (PI), 4-6 Giugno 2024</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Francesca Cuicchio</dc:creator>
  <cp:lastModifiedBy>Claudio Ciamei</cp:lastModifiedBy>
  <cp:revision>192</cp:revision>
  <dcterms:created xsi:type="dcterms:W3CDTF">2021-01-25T12:14:57Z</dcterms:created>
  <dcterms:modified xsi:type="dcterms:W3CDTF">2024-06-04T14:07:40Z</dcterms:modified>
</cp:coreProperties>
</file>