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6" r:id="rId3"/>
    <p:sldId id="397" r:id="rId4"/>
    <p:sldId id="398" r:id="rId5"/>
    <p:sldId id="394" r:id="rId6"/>
    <p:sldId id="395" r:id="rId7"/>
    <p:sldId id="269" r:id="rId8"/>
    <p:sldId id="351" r:id="rId9"/>
    <p:sldId id="396" r:id="rId10"/>
    <p:sldId id="393" r:id="rId11"/>
    <p:sldId id="399" r:id="rId12"/>
    <p:sldId id="389" r:id="rId13"/>
    <p:sldId id="400" r:id="rId14"/>
    <p:sldId id="401" r:id="rId15"/>
    <p:sldId id="402" r:id="rId16"/>
    <p:sldId id="403" r:id="rId17"/>
    <p:sldId id="4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F728C-4E81-4345-818B-F9BFF9F9EABE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E04F8-66E9-42C3-AB30-F06A988FCDC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83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A424F-C54E-2C98-4E0A-AB83E43AA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3BAF58-49F3-5080-E7F2-348CB7916C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899DD6-8BDE-2B7B-40EA-80FB96242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A329E-1B73-77F8-E214-EE8975779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C1167-4B82-4B09-BFE0-7A1DA6CA6E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9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93131-FA58-3A1D-774E-522EA0D54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C342F3-8C49-AB46-9029-ECB543E22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7BC8A5-9FBC-5223-DA80-AE16FAF50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35124-3FEE-DB89-91D3-EA9B4385E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C1167-4B82-4B09-BFE0-7A1DA6CA6E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5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B6089-BAA5-66A3-25A4-E9FD73800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8BF101-64EF-DC06-4333-F0900633A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FDAA5B-834C-9D82-63D5-D42DABEEF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ED515-731F-8744-E066-09C81E94F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C1167-4B82-4B09-BFE0-7A1DA6CA6E9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91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CA38E-3D1C-908A-1599-7887A88E2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385B2E-89A8-8C60-0298-6482DABD8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367FB3-8267-951D-F1CD-7CCB7E5CC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5D1CD-928D-3AD4-8A39-1017EBE1D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C1167-4B82-4B09-BFE0-7A1DA6CA6E9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2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C76FC-7913-A6EC-0F99-488D4E03B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F3CBF2-9233-DD23-7916-EDA8E9F9C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E3C999-B8C1-7777-400A-168A32BC4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38596-3A85-023B-D8E5-7AFA238428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C1167-4B82-4B09-BFE0-7A1DA6CA6E9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8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62DBF-7A07-E842-803B-84CE85E98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297381-2C0F-7684-8C26-27D7A64A4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176099-2CBC-3ED8-75EF-AA83A3B36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CAC58-D55C-C2C0-1E44-3894F8C4C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C1167-4B82-4B09-BFE0-7A1DA6CA6E9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81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9C682-0B7E-53DE-D32C-84E374B11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6F9237-70F3-B300-5B7E-5E79EC4D5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9A1768-7A5E-146F-30EE-D374950C6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EE5E1-64F7-F83D-1327-C57EE000D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C1167-4B82-4B09-BFE0-7A1DA6CA6E9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CC619-62C9-F93C-4307-79647F87C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AE288F-06BF-64F8-DCC0-3E824375F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3F9FD1-1E98-C177-A8EA-F18931CF7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0E9EA-A734-60A8-28ED-562B4A18C8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C1167-4B82-4B09-BFE0-7A1DA6CA6E9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03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3B21-2895-4FAB-81A0-2BA002577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F7079-CBBC-4002-91F2-84CC3FFCE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355B6-4063-4992-9B56-28B42132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D9FE-707A-40DC-A336-822940059D90}" type="datetime1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D5244-8D56-450D-AFEB-730E5346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EEC7-02FF-44E8-BC28-30653786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25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396-47EF-4E11-AD68-901754CA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71FE0-6ECF-412A-A6AD-F8A6A3B62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A41DB-CB4A-4BF8-81BC-BEFDD853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6286-502B-4C5C-B142-6BE68396D2A9}" type="datetime1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20FFB-6D09-406B-B559-35D6BB88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6209A-629B-4715-8F42-2FEDCF76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0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A6EBD8-90BE-49AC-A3E5-E926AF057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0407F-9E85-4F78-BDA8-85AAD3847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80AE9-318B-4519-B86A-170CF5F4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AB01-C48C-4A29-AC97-B10CD7E471AC}" type="datetime1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66A80-AAD4-43EE-9529-925AB69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A2469-F6E9-44D8-B3A6-10A894DF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68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74AAA-535F-4574-90D5-9CCDE696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A58BE-E12A-43BB-8CF0-2A6176D3C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C59D5-4798-4D93-BFE9-5E451904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E2FD-455F-4B46-BB85-C5D67EF18FF7}" type="datetime1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7794D-0857-4878-A7D4-89361F33E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029200" cy="365125"/>
          </a:xfrm>
        </p:spPr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2B10F-50AF-4C15-BA9B-EFD98F4E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4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4BE9-5960-4655-BB0F-7D891718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D569E-BDA2-443D-80C0-2A080E55A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E1FDC-1EBE-480C-87D0-2B1E2195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6B30-4524-4765-9C71-B29E203EF7F2}" type="datetime1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6003-02F5-4837-90C6-3B3FA330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73619-DCCD-47D6-BD2A-E0FC1D19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54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00DE-F201-4B4D-B54E-D7AA089F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51217-0C1F-4825-94B4-65A3C1488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F06BF-12ED-4613-B327-F50F0B2A3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0D705-0B54-4DCE-ADC3-C452A39F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8A24-75EA-4ECC-867E-D83060A3F9AB}" type="datetime1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01F1E-ED8D-417D-9505-2972AAC3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CF69D-1587-4FB5-A6B9-24479C95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54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D893-9F4C-413C-8ECC-7A7B0F0E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ADACB-1775-46E5-8C37-B14F6BDB9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719D6-A3CF-4A53-934C-808DE4F26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77EF4-D605-4157-98EF-DAE8BC49C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60911-3C30-4AF0-AAF7-7F26FAD72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2A49DB-E103-48E4-A224-EC5C7C0F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F75F-EE42-4944-A164-6577EC47604B}" type="datetime1">
              <a:rPr lang="en-GB" smtClean="0"/>
              <a:t>01/03/2024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C2DF1-F4C2-4DD2-9D79-4D28359D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476FF-38F8-45C6-B131-0D564DD4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04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C24B-DBC8-4510-8AF5-08BBEA44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328F32-37B0-4DA7-A9DD-68E9B4AA0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43B3-86A4-4400-88D0-B1B9A5116DDE}" type="datetime1">
              <a:rPr lang="en-GB" smtClean="0"/>
              <a:t>01/03/2024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90463-585F-4FDA-8628-2EF42B97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5EEA5-C88C-44DD-ACC0-4AA3FF39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43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5719F1-D9EF-4950-A74F-C305D698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D246-F419-4691-A119-5F1161AE7C37}" type="datetime1">
              <a:rPr lang="en-GB" smtClean="0"/>
              <a:t>01/03/2024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6209D5-8181-48EF-93FD-33DFAA49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46346-9A84-4D03-B3B9-EC5BE22C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74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065C-0174-4A28-8347-F48E633C2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4FD0-F19D-4BC4-813B-FE76A58F8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2A164-4667-48F5-9A2F-E4649DBE5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28866-8266-4B16-B37B-D3F75D9A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1CC8-F8A3-43FC-A249-FD4EF8DE724A}" type="datetime1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34464-C8EB-4B52-8350-49486EC7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3F3B3-51E0-4DE4-9A21-346D359E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9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EB20D-B87E-46BF-A825-18CC4EE9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4ADE52-3ADB-493D-BC7D-4E3AD8020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A86CD-D967-4353-9548-28C1780E6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0663B-8386-4852-9351-E3FA531E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9B63-50A8-4CE8-8600-6F7B52DFDD08}" type="datetime1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C94BD-3B2F-43C5-AE4E-01619680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CE40B-54F8-4469-9BBF-9207EB4F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41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E98B01-D207-49F6-B0E0-647A6F37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8F308-41FA-45DB-B701-2851C7AA3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BCB3A-C408-4F30-A15D-880D7CAD3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E64B4-6EA9-4941-9166-56DC3EC248B4}" type="datetime1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D20FD-5F3A-4A88-9B01-84025825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492875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ID to UAr vessel connection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34873-EE80-4F86-8EA0-204EC68DE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38622-E677-4133-9EF4-C901F27391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3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k.co.jp/en/pdf/products/NAS_XM19_E.pdf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k.co.jp/en/pdf/products/NAS_XM19_E.pdf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agenda.infn.it/category/817/calendar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5ECA48-9B6E-489E-9291-99B4995F2990}"/>
              </a:ext>
            </a:extLst>
          </p:cNvPr>
          <p:cNvSpPr txBox="1">
            <a:spLocks/>
          </p:cNvSpPr>
          <p:nvPr/>
        </p:nvSpPr>
        <p:spPr>
          <a:xfrm>
            <a:off x="0" y="387404"/>
            <a:ext cx="6563360" cy="6265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000" b="1" i="1" dirty="0">
                <a:solidFill>
                  <a:schemeClr val="bg1"/>
                </a:solidFill>
              </a:rPr>
              <a:t>DS-20k ID Engineering Forum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•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March 1</a:t>
            </a:r>
            <a:r>
              <a:rPr lang="en-US" sz="2000" i="1" baseline="30000" dirty="0">
                <a:solidFill>
                  <a:schemeClr val="bg1"/>
                </a:solidFill>
              </a:rPr>
              <a:t>st</a:t>
            </a:r>
            <a:r>
              <a:rPr lang="en-US" sz="2000" i="1" dirty="0">
                <a:solidFill>
                  <a:schemeClr val="bg1"/>
                </a:solidFill>
              </a:rPr>
              <a:t>, 2024 </a:t>
            </a:r>
            <a:endParaRPr lang="en-GB" sz="2000" i="1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D849140-9CF6-4159-937C-50557288BB38}"/>
              </a:ext>
            </a:extLst>
          </p:cNvPr>
          <p:cNvSpPr txBox="1">
            <a:spLocks/>
          </p:cNvSpPr>
          <p:nvPr/>
        </p:nvSpPr>
        <p:spPr>
          <a:xfrm>
            <a:off x="-140855" y="2136621"/>
            <a:ext cx="10123055" cy="1116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000" dirty="0"/>
              <a:t>Indico pages instructions + </a:t>
            </a:r>
          </a:p>
          <a:p>
            <a:pPr algn="r"/>
            <a:r>
              <a:rPr lang="en-US" sz="5000" dirty="0"/>
              <a:t>ID to </a:t>
            </a:r>
            <a:r>
              <a:rPr lang="en-US" sz="5000" dirty="0" err="1"/>
              <a:t>UAr</a:t>
            </a:r>
            <a:r>
              <a:rPr lang="en-US" sz="5000" dirty="0"/>
              <a:t> vessel connection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9EE87F-9EC5-4F07-B4B0-A7922A960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427" y="4874528"/>
            <a:ext cx="5023430" cy="14467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9D5E863-3DF4-435A-BE0D-A55DC8AC4B08}"/>
              </a:ext>
            </a:extLst>
          </p:cNvPr>
          <p:cNvSpPr txBox="1">
            <a:spLocks/>
          </p:cNvSpPr>
          <p:nvPr/>
        </p:nvSpPr>
        <p:spPr>
          <a:xfrm>
            <a:off x="3419763" y="3701247"/>
            <a:ext cx="7934037" cy="4452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i="1" dirty="0"/>
              <a:t>Marco Carlini (LNGS – INFN)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4DF7D32-9790-4BA0-4490-D685A12D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1</a:t>
            </a:fld>
            <a:endParaRPr lang="en-GB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344C4D4-FAB3-7091-0C5A-25770C2FC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718" y="43868"/>
            <a:ext cx="1836782" cy="1404771"/>
          </a:xfrm>
          <a:prstGeom prst="rect">
            <a:avLst/>
          </a:prstGeom>
        </p:spPr>
      </p:pic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803C3772-83C7-43A9-92C5-B4FCA3825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42" y="6478365"/>
            <a:ext cx="1898515" cy="365125"/>
          </a:xfrm>
        </p:spPr>
        <p:txBody>
          <a:bodyPr/>
          <a:lstStyle/>
          <a:p>
            <a:pPr algn="r"/>
            <a:r>
              <a:rPr lang="en-US" sz="1200" dirty="0"/>
              <a:t>ID to </a:t>
            </a:r>
            <a:r>
              <a:rPr lang="en-US" sz="1200" dirty="0" err="1"/>
              <a:t>UAr</a:t>
            </a:r>
            <a:r>
              <a:rPr lang="en-US" sz="1200" dirty="0"/>
              <a:t> vessel connection</a:t>
            </a:r>
          </a:p>
        </p:txBody>
      </p:sp>
    </p:spTree>
    <p:extLst>
      <p:ext uri="{BB962C8B-B14F-4D97-AF65-F5344CB8AC3E}">
        <p14:creationId xmlns:p14="http://schemas.microsoft.com/office/powerpoint/2010/main" val="298432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DFF3C-D9DD-6898-7E50-6990741F5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D8FCB4C5-D472-C708-BC0D-21EC4113FA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1" t="23538" b="27336"/>
          <a:stretch/>
        </p:blipFill>
        <p:spPr>
          <a:xfrm>
            <a:off x="3029973" y="503985"/>
            <a:ext cx="4591111" cy="29046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97FA6DB-4834-7F94-99D7-12CF2B9AAD2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03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 err="1"/>
              <a:t>Verification</a:t>
            </a:r>
            <a:r>
              <a:rPr lang="it-IT" sz="3000" b="1" dirty="0"/>
              <a:t> of </a:t>
            </a:r>
            <a:r>
              <a:rPr lang="it-IT" sz="3000" b="1" dirty="0" err="1"/>
              <a:t>pinned</a:t>
            </a:r>
            <a:r>
              <a:rPr lang="it-IT" sz="3000" b="1" dirty="0"/>
              <a:t> connections, </a:t>
            </a:r>
            <a:r>
              <a:rPr lang="it-IT" sz="3000" b="1" dirty="0" err="1"/>
              <a:t>according</a:t>
            </a:r>
            <a:r>
              <a:rPr lang="it-IT" sz="3000" b="1" dirty="0"/>
              <a:t> to </a:t>
            </a:r>
            <a:r>
              <a:rPr lang="en-US" sz="3000" b="1" dirty="0"/>
              <a:t>EN1993 - Part 1-8 §3.13</a:t>
            </a:r>
            <a:endParaRPr lang="en-GB" sz="30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8771FD8-7CBC-3047-DAA7-986AAD1820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" b="536"/>
          <a:stretch/>
        </p:blipFill>
        <p:spPr>
          <a:xfrm>
            <a:off x="202282" y="1334482"/>
            <a:ext cx="1602738" cy="5498711"/>
          </a:xfrm>
          <a:prstGeom prst="rect">
            <a:avLst/>
          </a:prstGeom>
        </p:spPr>
      </p:pic>
      <p:pic>
        <p:nvPicPr>
          <p:cNvPr id="3" name="Immagine 2" descr="Immagine che contiene diagramma, testo, Disegno tecnico, Piano&#10;&#10;Descrizione generata automaticamente">
            <a:extLst>
              <a:ext uri="{FF2B5EF4-FFF2-40B4-BE49-F238E27FC236}">
                <a16:creationId xmlns:a16="http://schemas.microsoft.com/office/drawing/2014/main" id="{00F437A1-3F95-C291-3B3D-E16D7238A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3354476"/>
            <a:ext cx="6222145" cy="35035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29545-DBB6-D307-C47A-507DCD40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2113" y="6468068"/>
            <a:ext cx="2743200" cy="365125"/>
          </a:xfrm>
        </p:spPr>
        <p:txBody>
          <a:bodyPr/>
          <a:lstStyle/>
          <a:p>
            <a:fld id="{D4147CB7-022C-4B82-92DB-BE3E3C931508}" type="slidenum">
              <a:rPr lang="en-GB" smtClean="0"/>
              <a:t>10</a:t>
            </a:fld>
            <a:endParaRPr lang="en-GB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F24367F-D742-55C3-A402-7ADF7841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3876" y="6489953"/>
            <a:ext cx="5029200" cy="365125"/>
          </a:xfrm>
        </p:spPr>
        <p:txBody>
          <a:bodyPr/>
          <a:lstStyle/>
          <a:p>
            <a:r>
              <a:rPr lang="en-US" dirty="0"/>
              <a:t>ID to </a:t>
            </a:r>
            <a:r>
              <a:rPr lang="en-US" dirty="0" err="1"/>
              <a:t>UAr</a:t>
            </a:r>
            <a:r>
              <a:rPr lang="en-US" dirty="0"/>
              <a:t> vessel connection</a:t>
            </a:r>
            <a:endParaRPr lang="en-GB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8C86FA-FCEA-A5AE-37AF-FE6CC8B2523C}"/>
              </a:ext>
            </a:extLst>
          </p:cNvPr>
          <p:cNvSpPr txBox="1"/>
          <p:nvPr/>
        </p:nvSpPr>
        <p:spPr>
          <a:xfrm>
            <a:off x="8462253" y="3057479"/>
            <a:ext cx="357410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latin typeface="Arial" panose="020B0604020202020204" pitchFamily="34" charset="0"/>
              </a:rPr>
              <a:t>phi</a:t>
            </a:r>
            <a:r>
              <a:rPr lang="it-IT" dirty="0">
                <a:latin typeface="Arial" panose="020B0604020202020204" pitchFamily="34" charset="0"/>
              </a:rPr>
              <a:t> 25 mm, XM-19 SS pin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XM-19</a:t>
            </a:r>
            <a:r>
              <a:rPr lang="en-US" dirty="0"/>
              <a:t> is a nitrogen-strengthened austenitic stainless steel. In comparison with Type 316L, XM-19 provides higher corrosion resistance and higher strength. Suitable for cryogenic applications.</a:t>
            </a:r>
            <a:endParaRPr lang="it-IT" dirty="0">
              <a:latin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4368EB5-7C57-FF5A-77E9-5D245F03F1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9215" y="879197"/>
            <a:ext cx="4375187" cy="170032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C07A939-05FA-B8B9-5073-31660D8C8892}"/>
              </a:ext>
            </a:extLst>
          </p:cNvPr>
          <p:cNvSpPr txBox="1"/>
          <p:nvPr/>
        </p:nvSpPr>
        <p:spPr>
          <a:xfrm>
            <a:off x="0" y="565300"/>
            <a:ext cx="3029973" cy="7386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load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hp: ID weight spread on 3 anchor  points</a:t>
            </a:r>
            <a:endParaRPr lang="it-IT" sz="1400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07A4DF53-A701-7283-BB26-82B311B81112}"/>
              </a:ext>
            </a:extLst>
          </p:cNvPr>
          <p:cNvCxnSpPr/>
          <p:nvPr/>
        </p:nvCxnSpPr>
        <p:spPr>
          <a:xfrm flipH="1">
            <a:off x="812800" y="1524000"/>
            <a:ext cx="8398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4822388-2D8E-70A6-FFF5-329D5767E787}"/>
              </a:ext>
            </a:extLst>
          </p:cNvPr>
          <p:cNvSpPr txBox="1"/>
          <p:nvPr/>
        </p:nvSpPr>
        <p:spPr>
          <a:xfrm>
            <a:off x="1734568" y="1365279"/>
            <a:ext cx="124634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permanent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loads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45705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6F4FE-11E0-2AB2-7975-CDC5C373A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11F0D4BD-57AB-393F-66B0-236178F0BA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1" t="23538" b="27336"/>
          <a:stretch/>
        </p:blipFill>
        <p:spPr>
          <a:xfrm>
            <a:off x="3147048" y="503985"/>
            <a:ext cx="4591111" cy="29046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9E38656-8DDB-2D92-CD14-D691585AD2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03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 err="1"/>
              <a:t>Verification</a:t>
            </a:r>
            <a:r>
              <a:rPr lang="it-IT" sz="3000" b="1" dirty="0"/>
              <a:t> of </a:t>
            </a:r>
            <a:r>
              <a:rPr lang="it-IT" sz="3000" b="1" dirty="0" err="1"/>
              <a:t>pinned</a:t>
            </a:r>
            <a:r>
              <a:rPr lang="it-IT" sz="3000" b="1" dirty="0"/>
              <a:t> connections, </a:t>
            </a:r>
            <a:r>
              <a:rPr lang="it-IT" sz="3000" b="1" dirty="0" err="1"/>
              <a:t>according</a:t>
            </a:r>
            <a:r>
              <a:rPr lang="it-IT" sz="3000" b="1" dirty="0"/>
              <a:t> to </a:t>
            </a:r>
            <a:r>
              <a:rPr lang="en-US" sz="3000" b="1" dirty="0"/>
              <a:t>EN1993 - Part 1-8 §3.13</a:t>
            </a:r>
            <a:endParaRPr lang="en-GB" sz="30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0F2DC46-BAC4-16C8-7919-085AB87942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r="173"/>
          <a:stretch/>
        </p:blipFill>
        <p:spPr>
          <a:xfrm>
            <a:off x="240031" y="1303964"/>
            <a:ext cx="1602738" cy="5498711"/>
          </a:xfrm>
          <a:prstGeom prst="rect">
            <a:avLst/>
          </a:prstGeom>
        </p:spPr>
      </p:pic>
      <p:pic>
        <p:nvPicPr>
          <p:cNvPr id="3" name="Immagine 2" descr="Immagine che contiene diagramma, testo, Disegno tecnico, Piano&#10;&#10;Descrizione generata automaticamente">
            <a:extLst>
              <a:ext uri="{FF2B5EF4-FFF2-40B4-BE49-F238E27FC236}">
                <a16:creationId xmlns:a16="http://schemas.microsoft.com/office/drawing/2014/main" id="{CBC16CC0-3696-07A0-C84D-A8CE8B02DC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3354476"/>
            <a:ext cx="6222145" cy="35035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14680-007B-0CA5-A3BE-7F6756FD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2113" y="6468068"/>
            <a:ext cx="2743200" cy="365125"/>
          </a:xfrm>
        </p:spPr>
        <p:txBody>
          <a:bodyPr/>
          <a:lstStyle/>
          <a:p>
            <a:fld id="{D4147CB7-022C-4B82-92DB-BE3E3C931508}" type="slidenum">
              <a:rPr lang="en-GB" smtClean="0"/>
              <a:t>11</a:t>
            </a:fld>
            <a:endParaRPr lang="en-GB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665A7AD-7786-AA11-BC53-5734322A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3876" y="6489953"/>
            <a:ext cx="5029200" cy="365125"/>
          </a:xfrm>
        </p:spPr>
        <p:txBody>
          <a:bodyPr/>
          <a:lstStyle/>
          <a:p>
            <a:r>
              <a:rPr lang="en-US" dirty="0"/>
              <a:t>ID to </a:t>
            </a:r>
            <a:r>
              <a:rPr lang="en-US" dirty="0" err="1"/>
              <a:t>UAr</a:t>
            </a:r>
            <a:r>
              <a:rPr lang="en-US" dirty="0"/>
              <a:t> vessel connection</a:t>
            </a:r>
            <a:endParaRPr lang="en-GB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C9F7B6-EECD-3D59-5194-F08CDA4C640A}"/>
              </a:ext>
            </a:extLst>
          </p:cNvPr>
          <p:cNvSpPr txBox="1"/>
          <p:nvPr/>
        </p:nvSpPr>
        <p:spPr>
          <a:xfrm>
            <a:off x="8462253" y="3057479"/>
            <a:ext cx="357410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latin typeface="Arial" panose="020B0604020202020204" pitchFamily="34" charset="0"/>
              </a:rPr>
              <a:t>phi</a:t>
            </a:r>
            <a:r>
              <a:rPr lang="it-IT" dirty="0">
                <a:latin typeface="Arial" panose="020B0604020202020204" pitchFamily="34" charset="0"/>
              </a:rPr>
              <a:t> 25 mm, XM-19 SS pin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XM-19</a:t>
            </a:r>
            <a:r>
              <a:rPr lang="en-US" dirty="0"/>
              <a:t> is a nitrogen-strengthened austenitic stainless steel. In comparison with Type 316L, XM-19 provides higher corrosion resistance and higher strength. Suitable for cryogenic applications.</a:t>
            </a:r>
            <a:endParaRPr lang="it-IT" dirty="0">
              <a:latin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B4391A3-EE04-12FB-5076-D21473EB20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6813" y="879197"/>
            <a:ext cx="4375187" cy="170032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E8D529-84BB-95B0-B9A4-659408F35A83}"/>
              </a:ext>
            </a:extLst>
          </p:cNvPr>
          <p:cNvSpPr txBox="1"/>
          <p:nvPr/>
        </p:nvSpPr>
        <p:spPr>
          <a:xfrm>
            <a:off x="0" y="565300"/>
            <a:ext cx="3147048" cy="7386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ID lifting load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hp: ID weight spread on 3 anchor  points?</a:t>
            </a:r>
            <a:endParaRPr lang="it-IT" sz="1400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EDE5F1F-B58D-4E98-1673-3EC6970C285F}"/>
              </a:ext>
            </a:extLst>
          </p:cNvPr>
          <p:cNvCxnSpPr/>
          <p:nvPr/>
        </p:nvCxnSpPr>
        <p:spPr>
          <a:xfrm flipH="1">
            <a:off x="812800" y="1524000"/>
            <a:ext cx="8398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CDE7AA9-E1D3-BEFD-D742-129AF4FCCDE6}"/>
              </a:ext>
            </a:extLst>
          </p:cNvPr>
          <p:cNvSpPr txBox="1"/>
          <p:nvPr/>
        </p:nvSpPr>
        <p:spPr>
          <a:xfrm>
            <a:off x="1734568" y="1365279"/>
            <a:ext cx="1246340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per EN13155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45202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245DF-EE40-F00B-A260-4D5712417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6BF4A-1557-FF09-AEEC-3883F426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1680" y="6425619"/>
            <a:ext cx="2743200" cy="365125"/>
          </a:xfrm>
        </p:spPr>
        <p:txBody>
          <a:bodyPr/>
          <a:lstStyle/>
          <a:p>
            <a:fld id="{D4147CB7-022C-4B82-92DB-BE3E3C931508}" type="slidenum">
              <a:rPr lang="en-GB" smtClean="0"/>
              <a:t>12</a:t>
            </a:fld>
            <a:endParaRPr lang="en-GB" dirty="0"/>
          </a:p>
        </p:txBody>
      </p:sp>
      <p:sp>
        <p:nvSpPr>
          <p:cNvPr id="61" name="Segnaposto piè di pagina 60">
            <a:extLst>
              <a:ext uri="{FF2B5EF4-FFF2-40B4-BE49-F238E27FC236}">
                <a16:creationId xmlns:a16="http://schemas.microsoft.com/office/drawing/2014/main" id="{B5B80F0D-1211-36CD-91A0-71821996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2463" y="6461540"/>
            <a:ext cx="4137891" cy="365125"/>
          </a:xfrm>
        </p:spPr>
        <p:txBody>
          <a:bodyPr/>
          <a:lstStyle/>
          <a:p>
            <a:r>
              <a:rPr lang="en-US"/>
              <a:t>ID to UAr vessel connection</a:t>
            </a:r>
            <a:endParaRPr lang="en-GB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51935A-DB2A-9A4D-CADF-03611DAF36C9}"/>
              </a:ext>
            </a:extLst>
          </p:cNvPr>
          <p:cNvSpPr txBox="1"/>
          <p:nvPr/>
        </p:nvSpPr>
        <p:spPr>
          <a:xfrm>
            <a:off x="-1" y="598081"/>
            <a:ext cx="121919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 fontAlgn="base">
              <a:buFont typeface="Arial" panose="020B0604020202020204" pitchFamily="34" charset="0"/>
              <a:buChar char="•"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FEAs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stress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arising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on the TPC support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rods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induced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shrinking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of the TOP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filling</a:t>
            </a:r>
            <a:endParaRPr lang="en-US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fontAlgn="base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Boundary conditions: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extreme hp of TOP al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temperature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vessel dome at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temperature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differential shrinking of 7 mm [A]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contemporaneity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of the load of the ID weight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on the rod [C]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support on the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in contact with the load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bearing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plates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[B]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frictional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contact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pin and rod (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friction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0.2; 0.3)</a:t>
            </a:r>
          </a:p>
          <a:p>
            <a:pPr marL="265113" indent="-265113" fontAlgn="base">
              <a:buFont typeface="Arial" panose="020B0604020202020204" pitchFamily="34" charset="0"/>
              <a:buChar char="•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C56EF3-C88F-4F94-DA7F-2E59E45925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03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 err="1"/>
              <a:t>Verification</a:t>
            </a:r>
            <a:r>
              <a:rPr lang="it-IT" sz="3000" b="1" dirty="0"/>
              <a:t> of </a:t>
            </a:r>
            <a:r>
              <a:rPr lang="it-IT" sz="3000" b="1" dirty="0" err="1"/>
              <a:t>pinned</a:t>
            </a:r>
            <a:r>
              <a:rPr lang="it-IT" sz="3000" b="1" dirty="0"/>
              <a:t> connections </a:t>
            </a:r>
            <a:r>
              <a:rPr lang="it-IT" sz="3000" b="1" dirty="0" err="1"/>
              <a:t>during</a:t>
            </a:r>
            <a:r>
              <a:rPr lang="it-IT" sz="3000" b="1" dirty="0"/>
              <a:t> filling </a:t>
            </a:r>
            <a:r>
              <a:rPr lang="it-IT" sz="3000" b="1" dirty="0" err="1"/>
              <a:t>through</a:t>
            </a:r>
            <a:r>
              <a:rPr lang="it-IT" sz="3000" b="1" dirty="0"/>
              <a:t> FEA</a:t>
            </a:r>
            <a:endParaRPr lang="en-GB" sz="3000" b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48D1802-D0E3-B577-63CA-3190E7EC35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r="20363"/>
          <a:stretch/>
        </p:blipFill>
        <p:spPr>
          <a:xfrm>
            <a:off x="7966778" y="2323253"/>
            <a:ext cx="4225220" cy="316778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8CFB06B-20AE-84E4-1F91-F6E754640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456629"/>
            <a:ext cx="2743200" cy="4401371"/>
          </a:xfrm>
          <a:prstGeom prst="rect">
            <a:avLst/>
          </a:prstGeom>
        </p:spPr>
      </p:pic>
      <p:pic>
        <p:nvPicPr>
          <p:cNvPr id="7" name="Immagine 6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CE6BE274-09D3-135D-A142-F117FD5425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0" y="2437150"/>
            <a:ext cx="2920162" cy="43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0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BB0D9-FBAF-A149-4D84-799AFE715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8AEF7D34-1610-3205-7202-578C15FF3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013" y="1012215"/>
            <a:ext cx="4984476" cy="5845785"/>
          </a:xfrm>
          <a:prstGeom prst="rect">
            <a:avLst/>
          </a:prstGeom>
        </p:spPr>
      </p:pic>
      <p:pic>
        <p:nvPicPr>
          <p:cNvPr id="14" name="Immagine 13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20A8634F-9138-1401-128C-F964229C2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61" y="944327"/>
            <a:ext cx="4273600" cy="59136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8F481-5A44-BD00-966C-DBE96520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1680" y="6425619"/>
            <a:ext cx="2743200" cy="365125"/>
          </a:xfrm>
        </p:spPr>
        <p:txBody>
          <a:bodyPr/>
          <a:lstStyle/>
          <a:p>
            <a:fld id="{D4147CB7-022C-4B82-92DB-BE3E3C931508}" type="slidenum">
              <a:rPr lang="en-GB" smtClean="0"/>
              <a:t>13</a:t>
            </a:fld>
            <a:endParaRPr lang="en-GB" dirty="0"/>
          </a:p>
        </p:txBody>
      </p:sp>
      <p:sp>
        <p:nvSpPr>
          <p:cNvPr id="61" name="Segnaposto piè di pagina 60">
            <a:extLst>
              <a:ext uri="{FF2B5EF4-FFF2-40B4-BE49-F238E27FC236}">
                <a16:creationId xmlns:a16="http://schemas.microsoft.com/office/drawing/2014/main" id="{A2B4EC8A-7912-EEC1-09B0-984314F5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3152" y="6456734"/>
            <a:ext cx="4137891" cy="365125"/>
          </a:xfrm>
        </p:spPr>
        <p:txBody>
          <a:bodyPr/>
          <a:lstStyle/>
          <a:p>
            <a:r>
              <a:rPr lang="en-US" dirty="0"/>
              <a:t>ID to </a:t>
            </a:r>
            <a:r>
              <a:rPr lang="en-US" dirty="0" err="1"/>
              <a:t>UAr</a:t>
            </a:r>
            <a:r>
              <a:rPr lang="en-US" dirty="0"/>
              <a:t> vessel connection</a:t>
            </a:r>
            <a:endParaRPr lang="en-GB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6E64D0-B6BF-A469-B628-4BFB6CB0AEBF}"/>
              </a:ext>
            </a:extLst>
          </p:cNvPr>
          <p:cNvSpPr txBox="1"/>
          <p:nvPr/>
        </p:nvSpPr>
        <p:spPr>
          <a:xfrm>
            <a:off x="-1" y="598081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 fontAlgn="base">
              <a:buFont typeface="Arial" panose="020B0604020202020204" pitchFamily="34" charset="0"/>
              <a:buChar char="•"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FEAs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stress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arising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on the TPC support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rods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induced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shrinking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of the TOP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filling</a:t>
            </a:r>
            <a:endParaRPr lang="en-US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12B47F-93DC-B13A-71F1-17AEDFB36F8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03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 err="1"/>
              <a:t>Verification</a:t>
            </a:r>
            <a:r>
              <a:rPr lang="it-IT" sz="3000" b="1" dirty="0"/>
              <a:t> of </a:t>
            </a:r>
            <a:r>
              <a:rPr lang="it-IT" sz="3000" b="1" dirty="0" err="1"/>
              <a:t>pinned</a:t>
            </a:r>
            <a:r>
              <a:rPr lang="it-IT" sz="3000" b="1" dirty="0"/>
              <a:t> connections </a:t>
            </a:r>
            <a:r>
              <a:rPr lang="it-IT" sz="3000" b="1" dirty="0" err="1"/>
              <a:t>during</a:t>
            </a:r>
            <a:r>
              <a:rPr lang="it-IT" sz="3000" b="1" dirty="0"/>
              <a:t> filling </a:t>
            </a:r>
            <a:r>
              <a:rPr lang="it-IT" sz="3000" b="1" dirty="0" err="1"/>
              <a:t>through</a:t>
            </a:r>
            <a:r>
              <a:rPr lang="it-IT" sz="3000" b="1" dirty="0"/>
              <a:t> FEA</a:t>
            </a:r>
            <a:endParaRPr lang="en-GB" sz="3000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2DBFF12-B0EC-926D-E77E-C7663EB099D6}"/>
              </a:ext>
            </a:extLst>
          </p:cNvPr>
          <p:cNvSpPr txBox="1"/>
          <p:nvPr/>
        </p:nvSpPr>
        <p:spPr>
          <a:xfrm>
            <a:off x="4472778" y="3187669"/>
            <a:ext cx="2213725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Friction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: 0.2</a:t>
            </a:r>
            <a:endParaRPr lang="it-IT" sz="14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AA0D8B0-0B6E-AC09-FADE-CBD2F3B003BA}"/>
              </a:ext>
            </a:extLst>
          </p:cNvPr>
          <p:cNvSpPr txBox="1"/>
          <p:nvPr/>
        </p:nvSpPr>
        <p:spPr>
          <a:xfrm>
            <a:off x="5975270" y="5063880"/>
            <a:ext cx="2213725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Friction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: 0.3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5220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0C904-E038-61D2-49A3-B0EC6F065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E3D4535-2D43-7CDF-7256-745DE933002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03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/>
              <a:t>ID to </a:t>
            </a:r>
            <a:r>
              <a:rPr lang="en-US" sz="3000" b="1" dirty="0" err="1"/>
              <a:t>UAr</a:t>
            </a:r>
            <a:r>
              <a:rPr lang="en-US" sz="3000" b="1" dirty="0"/>
              <a:t> vessel connection – open questions</a:t>
            </a:r>
            <a:endParaRPr lang="en-GB" sz="3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33B24-456C-52E1-177D-EBCECCB5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2113" y="6468068"/>
            <a:ext cx="2743200" cy="365125"/>
          </a:xfrm>
        </p:spPr>
        <p:txBody>
          <a:bodyPr/>
          <a:lstStyle/>
          <a:p>
            <a:fld id="{D4147CB7-022C-4B82-92DB-BE3E3C931508}" type="slidenum">
              <a:rPr lang="en-GB" smtClean="0"/>
              <a:t>14</a:t>
            </a:fld>
            <a:endParaRPr lang="en-GB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C83C4E4-A0C0-DCD3-E60E-713EABBF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7832F104-A1B0-3200-800D-FB4A899CE328}"/>
              </a:ext>
            </a:extLst>
          </p:cNvPr>
          <p:cNvSpPr txBox="1"/>
          <p:nvPr/>
        </p:nvSpPr>
        <p:spPr>
          <a:xfrm>
            <a:off x="121553" y="644836"/>
            <a:ext cx="119488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For the lifting load case, </a:t>
            </a:r>
            <a:r>
              <a:rPr lang="it-IT" dirty="0" err="1">
                <a:latin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it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realistic</a:t>
            </a:r>
            <a:r>
              <a:rPr lang="it-IT" dirty="0">
                <a:latin typeface="Arial" panose="020B0604020202020204" pitchFamily="34" charset="0"/>
              </a:rPr>
              <a:t> to </a:t>
            </a:r>
            <a:r>
              <a:rPr lang="it-IT" dirty="0" err="1">
                <a:latin typeface="Arial" panose="020B0604020202020204" pitchFamily="34" charset="0"/>
              </a:rPr>
              <a:t>consider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that</a:t>
            </a:r>
            <a:r>
              <a:rPr lang="it-IT" dirty="0">
                <a:latin typeface="Arial" panose="020B0604020202020204" pitchFamily="34" charset="0"/>
              </a:rPr>
              <a:t> the load </a:t>
            </a:r>
            <a:r>
              <a:rPr lang="it-IT" dirty="0" err="1">
                <a:latin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</a:rPr>
              <a:t> spread on the 8 anchor points? </a:t>
            </a:r>
            <a:r>
              <a:rPr lang="it-IT" dirty="0" err="1">
                <a:latin typeface="Arial" panose="020B0604020202020204" pitchFamily="34" charset="0"/>
              </a:rPr>
              <a:t>If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not</a:t>
            </a:r>
            <a:r>
              <a:rPr lang="it-IT" dirty="0">
                <a:latin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</a:rPr>
              <a:t>what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</a:rPr>
              <a:t> a </a:t>
            </a:r>
            <a:r>
              <a:rPr lang="it-IT" dirty="0" err="1">
                <a:latin typeface="Arial" panose="020B0604020202020204" pitchFamily="34" charset="0"/>
              </a:rPr>
              <a:t>realistic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assumption</a:t>
            </a:r>
            <a:r>
              <a:rPr lang="it-IT" dirty="0">
                <a:latin typeface="Arial" panose="020B0604020202020204" pitchFamily="34" charset="0"/>
              </a:rPr>
              <a:t>? </a:t>
            </a:r>
            <a:r>
              <a:rPr lang="it-IT" dirty="0" err="1">
                <a:latin typeface="Arial" panose="020B0604020202020204" pitchFamily="34" charset="0"/>
              </a:rPr>
              <a:t>If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it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three</a:t>
            </a:r>
            <a:r>
              <a:rPr lang="it-IT" dirty="0">
                <a:latin typeface="Arial" panose="020B0604020202020204" pitchFamily="34" charset="0"/>
              </a:rPr>
              <a:t>, design </a:t>
            </a:r>
            <a:r>
              <a:rPr lang="it-IT" dirty="0" err="1">
                <a:latin typeface="Arial" panose="020B0604020202020204" pitchFamily="34" charset="0"/>
              </a:rPr>
              <a:t>should</a:t>
            </a:r>
            <a:r>
              <a:rPr lang="it-IT" dirty="0">
                <a:latin typeface="Arial" panose="020B0604020202020204" pitchFamily="34" charset="0"/>
              </a:rPr>
              <a:t> be </a:t>
            </a:r>
            <a:r>
              <a:rPr lang="it-IT" dirty="0" err="1">
                <a:latin typeface="Arial" panose="020B0604020202020204" pitchFamily="34" charset="0"/>
              </a:rPr>
              <a:t>updated</a:t>
            </a:r>
            <a:r>
              <a:rPr lang="it-IT" dirty="0">
                <a:latin typeface="Arial" panose="020B0604020202020204" pitchFamily="34" charset="0"/>
              </a:rPr>
              <a:t> to </a:t>
            </a:r>
            <a:r>
              <a:rPr lang="it-IT" dirty="0" err="1">
                <a:latin typeface="Arial" panose="020B0604020202020204" pitchFamily="34" charset="0"/>
              </a:rPr>
              <a:t>comply</a:t>
            </a:r>
            <a:r>
              <a:rPr lang="it-IT" dirty="0">
                <a:latin typeface="Arial" panose="020B0604020202020204" pitchFamily="34" charset="0"/>
              </a:rPr>
              <a:t> with </a:t>
            </a:r>
            <a:r>
              <a:rPr lang="it-IT" dirty="0" err="1">
                <a:latin typeface="Arial" panose="020B0604020202020204" pitchFamily="34" charset="0"/>
              </a:rPr>
              <a:t>Eurocode</a:t>
            </a:r>
            <a:r>
              <a:rPr lang="it-IT" dirty="0">
                <a:latin typeface="Arial" panose="020B0604020202020204" pitchFamily="34" charset="0"/>
              </a:rPr>
              <a:t>.   </a:t>
            </a:r>
          </a:p>
          <a:p>
            <a:pPr marL="285750" indent="-285750" algn="just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latin typeface="Arial" panose="020B0604020202020204" pitchFamily="34" charset="0"/>
              </a:rPr>
              <a:t>Which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other</a:t>
            </a:r>
            <a:r>
              <a:rPr lang="it-IT" dirty="0">
                <a:latin typeface="Arial" panose="020B0604020202020204" pitchFamily="34" charset="0"/>
              </a:rPr>
              <a:t> load case </a:t>
            </a:r>
            <a:r>
              <a:rPr lang="it-IT" dirty="0" err="1">
                <a:latin typeface="Arial" panose="020B0604020202020204" pitchFamily="34" charset="0"/>
              </a:rPr>
              <a:t>should</a:t>
            </a:r>
            <a:r>
              <a:rPr lang="it-IT" dirty="0">
                <a:latin typeface="Arial" panose="020B0604020202020204" pitchFamily="34" charset="0"/>
              </a:rPr>
              <a:t> be </a:t>
            </a:r>
            <a:r>
              <a:rPr lang="it-IT" dirty="0" err="1">
                <a:latin typeface="Arial" panose="020B0604020202020204" pitchFamily="34" charset="0"/>
              </a:rPr>
              <a:t>studied</a:t>
            </a:r>
            <a:r>
              <a:rPr lang="it-IT" dirty="0">
                <a:latin typeface="Arial" panose="020B0604020202020204" pitchFamily="34" charset="0"/>
              </a:rPr>
              <a:t>? How do </a:t>
            </a:r>
            <a:r>
              <a:rPr lang="it-IT" dirty="0" err="1">
                <a:latin typeface="Arial" panose="020B0604020202020204" pitchFamily="34" charset="0"/>
              </a:rPr>
              <a:t>we</a:t>
            </a:r>
            <a:r>
              <a:rPr lang="it-IT" dirty="0">
                <a:latin typeface="Arial" panose="020B0604020202020204" pitchFamily="34" charset="0"/>
              </a:rPr>
              <a:t> handle </a:t>
            </a:r>
            <a:r>
              <a:rPr lang="it-IT" dirty="0" err="1">
                <a:latin typeface="Arial" panose="020B0604020202020204" pitchFamily="34" charset="0"/>
              </a:rPr>
              <a:t>seismic</a:t>
            </a:r>
            <a:r>
              <a:rPr lang="it-IT" dirty="0">
                <a:latin typeface="Arial" panose="020B0604020202020204" pitchFamily="34" charset="0"/>
              </a:rPr>
              <a:t> load?</a:t>
            </a:r>
          </a:p>
          <a:p>
            <a:pPr marL="285750" indent="-285750" algn="just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</a:endParaRPr>
          </a:p>
          <a:p>
            <a:pPr marL="285750" indent="-285750" algn="just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4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2F721-7738-1519-1E14-2587515BE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7DF00-BAFC-C8F5-BA72-BD57657B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15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7D6907-6AE7-21F9-1DE2-76AB6687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Backup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E4232FD-D570-615B-F4E6-E24DA0004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87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2A7CF-EC9E-2B22-58CC-CBA961955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683A5-6FB5-011F-9D5D-74EEF25F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16</a:t>
            </a:fld>
            <a:endParaRPr lang="en-GB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56BAE2F-CC5E-5E7A-4AC2-CC5A8AD0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A40E4E-65FD-0775-89AA-4ECC32B3A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3" y="0"/>
            <a:ext cx="11709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79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2319B-D8C7-6404-C4FA-979450BEA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F5688E9-C674-8B82-121E-8159A4A51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13" y="0"/>
            <a:ext cx="970274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95C60-5583-2C2A-6EBB-09D31E16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17</a:t>
            </a:fld>
            <a:endParaRPr lang="en-GB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98DAD09-AB38-AB33-9586-88F667B8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9357" y="6494159"/>
            <a:ext cx="5029200" cy="365125"/>
          </a:xfrm>
        </p:spPr>
        <p:txBody>
          <a:bodyPr/>
          <a:lstStyle/>
          <a:p>
            <a:r>
              <a:rPr lang="en-US" dirty="0"/>
              <a:t>ID to </a:t>
            </a:r>
            <a:r>
              <a:rPr lang="en-US" dirty="0" err="1"/>
              <a:t>UAr</a:t>
            </a:r>
            <a:r>
              <a:rPr lang="en-US" dirty="0"/>
              <a:t> vessel connection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25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812632B-C0A9-4B6F-8B6F-D3AEA673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309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3000" dirty="0"/>
              <a:t>OVERVIEW</a:t>
            </a:r>
            <a:endParaRPr lang="en-GB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D36CE-6FB9-4C76-9420-EF337E6DE32A}"/>
              </a:ext>
            </a:extLst>
          </p:cNvPr>
          <p:cNvSpPr txBox="1"/>
          <p:nvPr/>
        </p:nvSpPr>
        <p:spPr>
          <a:xfrm>
            <a:off x="392545" y="1959762"/>
            <a:ext cx="114069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it-IT" sz="3200" dirty="0"/>
              <a:t>Indico pages </a:t>
            </a:r>
            <a:r>
              <a:rPr lang="it-IT" sz="3200" dirty="0" err="1"/>
              <a:t>instructions</a:t>
            </a:r>
            <a:endParaRPr lang="it-IT" sz="3200" dirty="0"/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it-IT" sz="3200" dirty="0"/>
              <a:t>Concept for ID + </a:t>
            </a:r>
            <a:r>
              <a:rPr lang="it-IT" sz="3200" dirty="0" err="1"/>
              <a:t>UAr</a:t>
            </a:r>
            <a:r>
              <a:rPr lang="it-IT" sz="3200" dirty="0"/>
              <a:t> vessel support strategy (TDR </a:t>
            </a:r>
            <a:r>
              <a:rPr lang="it-IT" sz="3200" dirty="0" err="1"/>
              <a:t>recap</a:t>
            </a:r>
            <a:r>
              <a:rPr lang="it-IT" sz="3200" dirty="0"/>
              <a:t>)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it-IT" sz="3200" dirty="0"/>
              <a:t>ID to </a:t>
            </a:r>
            <a:r>
              <a:rPr lang="it-IT" sz="3200" dirty="0" err="1"/>
              <a:t>UAr</a:t>
            </a:r>
            <a:r>
              <a:rPr lang="it-IT" sz="3200" dirty="0"/>
              <a:t> vessel connection</a:t>
            </a:r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E4FBB-6AF5-E44F-5C63-20FEC9163490}"/>
              </a:ext>
            </a:extLst>
          </p:cNvPr>
          <p:cNvSpPr txBox="1">
            <a:spLocks/>
          </p:cNvSpPr>
          <p:nvPr/>
        </p:nvSpPr>
        <p:spPr>
          <a:xfrm>
            <a:off x="-2" y="955117"/>
            <a:ext cx="5175117" cy="6265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i="1" dirty="0">
                <a:solidFill>
                  <a:schemeClr val="bg1"/>
                </a:solidFill>
              </a:rPr>
              <a:t>ID to </a:t>
            </a:r>
            <a:r>
              <a:rPr lang="en-US" sz="2000" b="1" i="1" dirty="0" err="1">
                <a:solidFill>
                  <a:schemeClr val="bg1"/>
                </a:solidFill>
              </a:rPr>
              <a:t>UAr</a:t>
            </a:r>
            <a:r>
              <a:rPr lang="en-US" sz="2000" b="1" i="1" dirty="0">
                <a:solidFill>
                  <a:schemeClr val="bg1"/>
                </a:solidFill>
              </a:rPr>
              <a:t> vessel connection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9978F9E-4A1B-60A1-38AC-688201D8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2</a:t>
            </a:fld>
            <a:endParaRPr lang="en-GB"/>
          </a:p>
        </p:txBody>
      </p:sp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id="{F4681AAF-D99F-D7D6-E372-F65770D6ED79}"/>
              </a:ext>
            </a:extLst>
          </p:cNvPr>
          <p:cNvSpPr txBox="1">
            <a:spLocks/>
          </p:cNvSpPr>
          <p:nvPr/>
        </p:nvSpPr>
        <p:spPr>
          <a:xfrm>
            <a:off x="3581400" y="6492875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ID to </a:t>
            </a:r>
            <a:r>
              <a:rPr lang="en-US" dirty="0" err="1"/>
              <a:t>UAr</a:t>
            </a:r>
            <a:r>
              <a:rPr lang="en-US" dirty="0"/>
              <a:t> vessel connection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52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AA85A-FD2B-8728-BD0B-0B1CB276E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DA96B-A4F7-69E5-1FFB-74835BC2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3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367E7A-8119-1462-6FC0-54CD1ED56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Indico pages instructions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70BBAF5-698D-C124-B13F-2663A3E5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80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7922F-D25A-7AAC-B3A8-1CEA0F6DB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1E5B15A-3AC1-D50F-99C1-1E525A61A9D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03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/>
              <a:t>Indico pages </a:t>
            </a:r>
            <a:r>
              <a:rPr lang="it-IT" sz="3000" b="1" dirty="0" err="1"/>
              <a:t>instructions</a:t>
            </a:r>
            <a:endParaRPr lang="en-GB" sz="3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8869F-7D06-3B28-6B25-536F84B5F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2113" y="6468068"/>
            <a:ext cx="2743200" cy="365125"/>
          </a:xfrm>
        </p:spPr>
        <p:txBody>
          <a:bodyPr/>
          <a:lstStyle/>
          <a:p>
            <a:fld id="{D4147CB7-022C-4B82-92DB-BE3E3C931508}" type="slidenum">
              <a:rPr lang="en-GB" smtClean="0"/>
              <a:t>4</a:t>
            </a:fld>
            <a:endParaRPr lang="en-GB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515B4D1-B4C4-6AE4-C63C-883125F9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 to </a:t>
            </a:r>
            <a:r>
              <a:rPr lang="en-US" dirty="0" err="1"/>
              <a:t>UAr</a:t>
            </a:r>
            <a:r>
              <a:rPr lang="en-US" dirty="0"/>
              <a:t> vessel connection</a:t>
            </a:r>
            <a:endParaRPr lang="en-GB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05F5E644-24FC-1895-9890-46AC25609435}"/>
              </a:ext>
            </a:extLst>
          </p:cNvPr>
          <p:cNvSpPr txBox="1"/>
          <p:nvPr/>
        </p:nvSpPr>
        <p:spPr>
          <a:xfrm>
            <a:off x="0" y="50398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The </a:t>
            </a:r>
            <a:r>
              <a:rPr lang="it-IT" dirty="0" err="1">
                <a:latin typeface="Arial" panose="020B0604020202020204" pitchFamily="34" charset="0"/>
              </a:rPr>
              <a:t>calendar</a:t>
            </a:r>
            <a:r>
              <a:rPr lang="it-IT" dirty="0">
                <a:latin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</a:rPr>
              <a:t>all</a:t>
            </a:r>
            <a:r>
              <a:rPr lang="it-IT" dirty="0">
                <a:latin typeface="Arial" panose="020B0604020202020204" pitchFamily="34" charset="0"/>
              </a:rPr>
              <a:t> the DS-20k meetings are </a:t>
            </a:r>
            <a:r>
              <a:rPr lang="it-IT" dirty="0" err="1">
                <a:latin typeface="Arial" panose="020B0604020202020204" pitchFamily="34" charset="0"/>
              </a:rPr>
              <a:t>accesible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this</a:t>
            </a:r>
            <a:r>
              <a:rPr lang="it-IT" dirty="0">
                <a:latin typeface="Arial" panose="020B0604020202020204" pitchFamily="34" charset="0"/>
              </a:rPr>
              <a:t> link (public access): </a:t>
            </a:r>
            <a:r>
              <a:rPr lang="it-IT" dirty="0" err="1">
                <a:hlinkClick r:id="rId3"/>
              </a:rPr>
              <a:t>DarkSide</a:t>
            </a:r>
            <a:r>
              <a:rPr lang="it-IT" dirty="0">
                <a:hlinkClick r:id="rId3"/>
              </a:rPr>
              <a:t> · Agenda (Indico) (infn.it)</a:t>
            </a:r>
            <a:endParaRPr lang="it-IT" dirty="0">
              <a:latin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8A6BF8C-E153-33E2-BF03-5B06FDB8D9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7288"/>
          <a:stretch/>
        </p:blipFill>
        <p:spPr>
          <a:xfrm>
            <a:off x="1928760" y="3162055"/>
            <a:ext cx="9057010" cy="3361144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3E751A90-7A06-3AC5-1E24-A8A5D83F283E}"/>
              </a:ext>
            </a:extLst>
          </p:cNvPr>
          <p:cNvSpPr/>
          <p:nvPr/>
        </p:nvSpPr>
        <p:spPr>
          <a:xfrm>
            <a:off x="2814233" y="3216380"/>
            <a:ext cx="213449" cy="234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ACD91C6-5FA8-5188-0415-3F9644EC23EF}"/>
              </a:ext>
            </a:extLst>
          </p:cNvPr>
          <p:cNvSpPr/>
          <p:nvPr/>
        </p:nvSpPr>
        <p:spPr>
          <a:xfrm>
            <a:off x="2301820" y="3193918"/>
            <a:ext cx="408337" cy="22461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06826C4-9E42-B6CF-7072-AD36B6C21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44" y="4207479"/>
            <a:ext cx="2341773" cy="245251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E8C8C495-4ACA-318C-A990-CA423371239E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2341115" y="3450398"/>
            <a:ext cx="579843" cy="7252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3910CCBC-86AF-FE0B-4415-C4F146DB21B2}"/>
              </a:ext>
            </a:extLst>
          </p:cNvPr>
          <p:cNvGrpSpPr/>
          <p:nvPr/>
        </p:nvGrpSpPr>
        <p:grpSpPr>
          <a:xfrm>
            <a:off x="104008" y="3167727"/>
            <a:ext cx="1831238" cy="947917"/>
            <a:chOff x="67400" y="1282215"/>
            <a:chExt cx="1831238" cy="947917"/>
          </a:xfrm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86C977E2-ECFF-391B-6A96-86AEBDBFDA20}"/>
                </a:ext>
              </a:extLst>
            </p:cNvPr>
            <p:cNvSpPr/>
            <p:nvPr/>
          </p:nvSpPr>
          <p:spPr>
            <a:xfrm>
              <a:off x="83176" y="1358939"/>
              <a:ext cx="142026" cy="12355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92E6D8D2-E2F4-6737-B8A5-90149967F88F}"/>
                </a:ext>
              </a:extLst>
            </p:cNvPr>
            <p:cNvSpPr txBox="1"/>
            <p:nvPr/>
          </p:nvSpPr>
          <p:spPr>
            <a:xfrm>
              <a:off x="290165" y="1282215"/>
              <a:ext cx="160847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0">
                <a:spcBef>
                  <a:spcPts val="0"/>
                </a:spcBef>
                <a:spcAft>
                  <a:spcPts val="1200"/>
                </a:spcAft>
              </a:pPr>
              <a:r>
                <a:rPr lang="it-IT" sz="1200" dirty="0">
                  <a:latin typeface="Arial" panose="020B0604020202020204" pitchFamily="34" charset="0"/>
                </a:rPr>
                <a:t>Navigate </a:t>
              </a:r>
              <a:r>
                <a:rPr lang="it-IT" sz="1200" dirty="0" err="1">
                  <a:latin typeface="Arial" panose="020B0604020202020204" pitchFamily="34" charset="0"/>
                </a:rPr>
                <a:t>through</a:t>
              </a:r>
              <a:r>
                <a:rPr lang="it-IT" sz="1200" dirty="0">
                  <a:latin typeface="Arial" panose="020B0604020202020204" pitchFamily="34" charset="0"/>
                </a:rPr>
                <a:t> the events of the </a:t>
              </a:r>
              <a:r>
                <a:rPr lang="it-IT" sz="1200" dirty="0" err="1">
                  <a:latin typeface="Arial" panose="020B0604020202020204" pitchFamily="34" charset="0"/>
                </a:rPr>
                <a:t>topic</a:t>
              </a:r>
              <a:endParaRPr lang="it-IT" sz="1200" dirty="0">
                <a:latin typeface="Arial" panose="020B0604020202020204" pitchFamily="34" charset="0"/>
              </a:endParaRPr>
            </a:p>
          </p:txBody>
        </p: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A2857D3B-8EEB-2109-BFB1-5C3C49940D58}"/>
                </a:ext>
              </a:extLst>
            </p:cNvPr>
            <p:cNvSpPr/>
            <p:nvPr/>
          </p:nvSpPr>
          <p:spPr>
            <a:xfrm>
              <a:off x="67400" y="1822133"/>
              <a:ext cx="177738" cy="1696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F023FC10-532C-0BCB-34FF-6604A20340BC}"/>
                </a:ext>
              </a:extLst>
            </p:cNvPr>
            <p:cNvSpPr txBox="1"/>
            <p:nvPr/>
          </p:nvSpPr>
          <p:spPr>
            <a:xfrm>
              <a:off x="290165" y="1768467"/>
              <a:ext cx="14857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0">
                <a:spcBef>
                  <a:spcPts val="0"/>
                </a:spcBef>
                <a:spcAft>
                  <a:spcPts val="1200"/>
                </a:spcAft>
              </a:pPr>
              <a:r>
                <a:rPr lang="it-IT" sz="1200" dirty="0">
                  <a:latin typeface="Arial" panose="020B0604020202020204" pitchFamily="34" charset="0"/>
                </a:rPr>
                <a:t>Show </a:t>
              </a:r>
              <a:r>
                <a:rPr lang="it-IT" sz="1200" dirty="0" err="1">
                  <a:latin typeface="Arial" panose="020B0604020202020204" pitchFamily="34" charset="0"/>
                </a:rPr>
                <a:t>all</a:t>
              </a:r>
              <a:r>
                <a:rPr lang="it-IT" sz="1200" dirty="0">
                  <a:latin typeface="Arial" panose="020B0604020202020204" pitchFamily="34" charset="0"/>
                </a:rPr>
                <a:t> the events of the </a:t>
              </a:r>
              <a:r>
                <a:rPr lang="it-IT" sz="1200" dirty="0" err="1">
                  <a:latin typeface="Arial" panose="020B0604020202020204" pitchFamily="34" charset="0"/>
                </a:rPr>
                <a:t>topic</a:t>
              </a:r>
              <a:endParaRPr lang="it-IT" sz="1200" dirty="0">
                <a:latin typeface="Arial" panose="020B0604020202020204" pitchFamily="34" charset="0"/>
              </a:endParaRPr>
            </a:p>
          </p:txBody>
        </p:sp>
      </p:grpSp>
      <p:pic>
        <p:nvPicPr>
          <p:cNvPr id="30" name="Immagine 29">
            <a:extLst>
              <a:ext uri="{FF2B5EF4-FFF2-40B4-BE49-F238E27FC236}">
                <a16:creationId xmlns:a16="http://schemas.microsoft.com/office/drawing/2014/main" id="{87350324-B95B-A58D-51AD-B62B4D18AF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8602" y="1218091"/>
            <a:ext cx="5269941" cy="1772124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05395E5F-4975-7DE1-E40C-B23CDD2BC419}"/>
              </a:ext>
            </a:extLst>
          </p:cNvPr>
          <p:cNvCxnSpPr>
            <a:cxnSpLocks/>
            <a:endCxn id="41" idx="3"/>
          </p:cNvCxnSpPr>
          <p:nvPr/>
        </p:nvCxnSpPr>
        <p:spPr>
          <a:xfrm flipH="1">
            <a:off x="1271695" y="1328791"/>
            <a:ext cx="420918" cy="6485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magine 40">
            <a:extLst>
              <a:ext uri="{FF2B5EF4-FFF2-40B4-BE49-F238E27FC236}">
                <a16:creationId xmlns:a16="http://schemas.microsoft.com/office/drawing/2014/main" id="{6ACBCE8A-8B63-CE10-065F-8CB845D146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9" y="863660"/>
            <a:ext cx="1208676" cy="222741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7" name="Ovale 46">
            <a:extLst>
              <a:ext uri="{FF2B5EF4-FFF2-40B4-BE49-F238E27FC236}">
                <a16:creationId xmlns:a16="http://schemas.microsoft.com/office/drawing/2014/main" id="{758301CF-90D2-4237-79C0-5E95D3253B9D}"/>
              </a:ext>
            </a:extLst>
          </p:cNvPr>
          <p:cNvSpPr/>
          <p:nvPr/>
        </p:nvSpPr>
        <p:spPr>
          <a:xfrm>
            <a:off x="10558251" y="5285362"/>
            <a:ext cx="466928" cy="27926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D86E127A-A3C0-5D6A-C2E7-68569C6E1C31}"/>
              </a:ext>
            </a:extLst>
          </p:cNvPr>
          <p:cNvCxnSpPr>
            <a:cxnSpLocks/>
            <a:stCxn id="47" idx="0"/>
          </p:cNvCxnSpPr>
          <p:nvPr/>
        </p:nvCxnSpPr>
        <p:spPr>
          <a:xfrm flipV="1">
            <a:off x="10791715" y="4207479"/>
            <a:ext cx="508897" cy="107788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D51D0AAB-107D-9423-000B-F0DDA248C3B7}"/>
              </a:ext>
            </a:extLst>
          </p:cNvPr>
          <p:cNvSpPr/>
          <p:nvPr/>
        </p:nvSpPr>
        <p:spPr>
          <a:xfrm>
            <a:off x="5198918" y="3186862"/>
            <a:ext cx="221859" cy="23401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05D91D96-6C61-44FE-47B7-3B348E77D0A4}"/>
              </a:ext>
            </a:extLst>
          </p:cNvPr>
          <p:cNvCxnSpPr>
            <a:stCxn id="52" idx="3"/>
          </p:cNvCxnSpPr>
          <p:nvPr/>
        </p:nvCxnSpPr>
        <p:spPr>
          <a:xfrm flipV="1">
            <a:off x="5420777" y="2937434"/>
            <a:ext cx="2977749" cy="3664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10">
            <a:extLst>
              <a:ext uri="{FF2B5EF4-FFF2-40B4-BE49-F238E27FC236}">
                <a16:creationId xmlns:a16="http://schemas.microsoft.com/office/drawing/2014/main" id="{50D1D9E9-E080-88AB-0CAD-F24190EF9EFF}"/>
              </a:ext>
            </a:extLst>
          </p:cNvPr>
          <p:cNvSpPr txBox="1"/>
          <p:nvPr/>
        </p:nvSpPr>
        <p:spPr>
          <a:xfrm>
            <a:off x="8398526" y="2580809"/>
            <a:ext cx="2902086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1200"/>
              </a:spcAft>
            </a:pPr>
            <a:r>
              <a:rPr lang="it-IT" sz="1400" dirty="0">
                <a:latin typeface="Arial" panose="020B0604020202020204" pitchFamily="34" charset="0"/>
              </a:rPr>
              <a:t>Switch to management area of the event (I </a:t>
            </a:r>
            <a:r>
              <a:rPr lang="it-IT" sz="1400" dirty="0" err="1">
                <a:latin typeface="Arial" panose="020B0604020202020204" pitchFamily="34" charset="0"/>
              </a:rPr>
              <a:t>believe</a:t>
            </a:r>
            <a:r>
              <a:rPr lang="it-IT" sz="1400" dirty="0">
                <a:latin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</a:rPr>
              <a:t>only</a:t>
            </a:r>
            <a:r>
              <a:rPr lang="it-IT" sz="1400" dirty="0">
                <a:latin typeface="Arial" panose="020B0604020202020204" pitchFamily="34" charset="0"/>
              </a:rPr>
              <a:t> for Luca G.)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D0F86DC-CB5E-4B45-14BC-8FFACD26C3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3334" y="3461621"/>
            <a:ext cx="2820757" cy="745858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64025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71DAA-F36C-E01A-77D5-4E4636A78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6161B-BFA7-8898-0D48-ECECA4B8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5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C39B6E-F822-FA76-F841-4002051C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Concept for ID + </a:t>
            </a:r>
            <a:r>
              <a:rPr lang="en-US" sz="4000" b="1" dirty="0" err="1">
                <a:solidFill>
                  <a:schemeClr val="bg1"/>
                </a:solidFill>
              </a:rPr>
              <a:t>UAr</a:t>
            </a:r>
            <a:r>
              <a:rPr lang="en-US" sz="4000" b="1" dirty="0">
                <a:solidFill>
                  <a:schemeClr val="bg1"/>
                </a:solidFill>
              </a:rPr>
              <a:t> vessel support strategy (TDR recap)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3C7A426-9A52-5F34-9E0C-2448FC02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85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2650D-9946-F38E-AC6D-E603C649C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A6551D8-46E8-DFF1-D5FB-E20F03A2B0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03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/>
              <a:t>Concept for ID + </a:t>
            </a:r>
            <a:r>
              <a:rPr lang="it-IT" sz="3000" b="1" dirty="0" err="1"/>
              <a:t>UAr</a:t>
            </a:r>
            <a:r>
              <a:rPr lang="it-IT" sz="3000" b="1" dirty="0"/>
              <a:t> vessel support strategy (TDR </a:t>
            </a:r>
            <a:r>
              <a:rPr lang="it-IT" sz="3000" b="1" dirty="0" err="1"/>
              <a:t>recap</a:t>
            </a:r>
            <a:r>
              <a:rPr lang="it-IT" sz="3000" b="1" dirty="0"/>
              <a:t>)</a:t>
            </a:r>
            <a:endParaRPr lang="en-GB" sz="3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6B6FD-5B41-BF97-17CB-3507440F9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2113" y="6468068"/>
            <a:ext cx="2743200" cy="365125"/>
          </a:xfrm>
        </p:spPr>
        <p:txBody>
          <a:bodyPr/>
          <a:lstStyle/>
          <a:p>
            <a:fld id="{D4147CB7-022C-4B82-92DB-BE3E3C931508}" type="slidenum">
              <a:rPr lang="en-GB" smtClean="0"/>
              <a:t>6</a:t>
            </a:fld>
            <a:endParaRPr lang="en-GB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260B03D-F0F9-7FDE-7207-14A73FEB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 to </a:t>
            </a:r>
            <a:r>
              <a:rPr lang="en-US" dirty="0" err="1"/>
              <a:t>UAr</a:t>
            </a:r>
            <a:r>
              <a:rPr lang="en-US" dirty="0"/>
              <a:t> vessel connection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0F8E6E3-7B4A-C450-4537-E2A8355975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9" r="25833"/>
          <a:stretch/>
        </p:blipFill>
        <p:spPr>
          <a:xfrm>
            <a:off x="8152235" y="525956"/>
            <a:ext cx="4039765" cy="4147342"/>
          </a:xfrm>
          <a:prstGeom prst="rect">
            <a:avLst/>
          </a:prstGeom>
        </p:spPr>
      </p:pic>
      <p:pic>
        <p:nvPicPr>
          <p:cNvPr id="14" name="Immagine 13" descr="Immagine che contiene mappa, schermata, modello, Policromia&#10;&#10;Descrizione generata automaticamente">
            <a:extLst>
              <a:ext uri="{FF2B5EF4-FFF2-40B4-BE49-F238E27FC236}">
                <a16:creationId xmlns:a16="http://schemas.microsoft.com/office/drawing/2014/main" id="{A65AD134-3F07-2267-F9E1-7921F9830E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t="5941" r="28442" b="7058"/>
          <a:stretch/>
        </p:blipFill>
        <p:spPr>
          <a:xfrm>
            <a:off x="296687" y="3416598"/>
            <a:ext cx="3374636" cy="3098653"/>
          </a:xfrm>
          <a:prstGeom prst="rect">
            <a:avLst/>
          </a:prstGeom>
        </p:spPr>
      </p:pic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A7BB24A1-F9EB-3A7C-446B-9DA524F28EF3}"/>
              </a:ext>
            </a:extLst>
          </p:cNvPr>
          <p:cNvCxnSpPr>
            <a:cxnSpLocks/>
          </p:cNvCxnSpPr>
          <p:nvPr/>
        </p:nvCxnSpPr>
        <p:spPr>
          <a:xfrm>
            <a:off x="1712068" y="3216613"/>
            <a:ext cx="1095983" cy="881974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35B0045-6890-4B3A-5673-DBC2AE2B6A27}"/>
              </a:ext>
            </a:extLst>
          </p:cNvPr>
          <p:cNvCxnSpPr>
            <a:cxnSpLocks/>
          </p:cNvCxnSpPr>
          <p:nvPr/>
        </p:nvCxnSpPr>
        <p:spPr>
          <a:xfrm flipH="1">
            <a:off x="1158240" y="3216613"/>
            <a:ext cx="553828" cy="930089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28728DB-1EDB-F1C6-C7AA-AA2F2FF0D68B}"/>
              </a:ext>
            </a:extLst>
          </p:cNvPr>
          <p:cNvCxnSpPr>
            <a:cxnSpLocks/>
          </p:cNvCxnSpPr>
          <p:nvPr/>
        </p:nvCxnSpPr>
        <p:spPr>
          <a:xfrm flipH="1">
            <a:off x="1158240" y="3216613"/>
            <a:ext cx="553828" cy="2626468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61DA56DF-6855-2E36-94C4-11E65CF8719C}"/>
              </a:ext>
            </a:extLst>
          </p:cNvPr>
          <p:cNvCxnSpPr>
            <a:cxnSpLocks/>
          </p:cNvCxnSpPr>
          <p:nvPr/>
        </p:nvCxnSpPr>
        <p:spPr>
          <a:xfrm>
            <a:off x="1690529" y="3216613"/>
            <a:ext cx="1175888" cy="2626468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magine 38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F11BAD11-80FA-ECD5-D4E8-77E9362AD7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2" r="26064"/>
          <a:stretch/>
        </p:blipFill>
        <p:spPr>
          <a:xfrm>
            <a:off x="4447232" y="2903334"/>
            <a:ext cx="3638146" cy="3616676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DB46108E-C55D-5461-2C1D-0271E9C5489E}"/>
              </a:ext>
            </a:extLst>
          </p:cNvPr>
          <p:cNvSpPr txBox="1"/>
          <p:nvPr/>
        </p:nvSpPr>
        <p:spPr>
          <a:xfrm>
            <a:off x="161827" y="503985"/>
            <a:ext cx="7520365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ID </a:t>
            </a:r>
            <a:r>
              <a:rPr lang="it-IT" dirty="0" err="1">
                <a:latin typeface="Arial" panose="020B0604020202020204" pitchFamily="34" charset="0"/>
              </a:rPr>
              <a:t>hangs</a:t>
            </a:r>
            <a:r>
              <a:rPr lang="it-IT" dirty="0">
                <a:latin typeface="Arial" panose="020B0604020202020204" pitchFamily="34" charset="0"/>
              </a:rPr>
              <a:t> on 8 anchor points on the </a:t>
            </a:r>
            <a:r>
              <a:rPr lang="it-IT" dirty="0" err="1">
                <a:latin typeface="Arial" panose="020B0604020202020204" pitchFamily="34" charset="0"/>
              </a:rPr>
              <a:t>UAr</a:t>
            </a:r>
            <a:r>
              <a:rPr lang="it-IT" dirty="0">
                <a:latin typeface="Arial" panose="020B0604020202020204" pitchFamily="34" charset="0"/>
              </a:rPr>
              <a:t> vessel </a:t>
            </a:r>
            <a:r>
              <a:rPr lang="it-IT" dirty="0" err="1">
                <a:latin typeface="Arial" panose="020B0604020202020204" pitchFamily="34" charset="0"/>
              </a:rPr>
              <a:t>through</a:t>
            </a:r>
            <a:r>
              <a:rPr lang="it-IT" dirty="0">
                <a:latin typeface="Arial" panose="020B0604020202020204" pitchFamily="34" charset="0"/>
              </a:rPr>
              <a:t> 8 SS support </a:t>
            </a:r>
            <a:r>
              <a:rPr lang="it-IT" dirty="0" err="1">
                <a:latin typeface="Arial" panose="020B0604020202020204" pitchFamily="34" charset="0"/>
              </a:rPr>
              <a:t>rods</a:t>
            </a:r>
            <a:endParaRPr lang="en-GB" sz="1600" baseline="-25000" dirty="0">
              <a:latin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ID + </a:t>
            </a:r>
            <a:r>
              <a:rPr lang="it-IT" dirty="0" err="1">
                <a:latin typeface="Arial" panose="020B0604020202020204" pitchFamily="34" charset="0"/>
              </a:rPr>
              <a:t>UAr</a:t>
            </a:r>
            <a:r>
              <a:rPr lang="it-IT" dirty="0">
                <a:latin typeface="Arial" panose="020B0604020202020204" pitchFamily="34" charset="0"/>
              </a:rPr>
              <a:t> vessel + HDPE panels (?) weight </a:t>
            </a:r>
            <a:r>
              <a:rPr lang="it-IT" dirty="0" err="1">
                <a:latin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transferred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though</a:t>
            </a:r>
            <a:r>
              <a:rPr lang="it-IT" dirty="0">
                <a:latin typeface="Arial" panose="020B0604020202020204" pitchFamily="34" charset="0"/>
              </a:rPr>
              <a:t> 4 SS </a:t>
            </a:r>
            <a:r>
              <a:rPr lang="it-IT" dirty="0" err="1">
                <a:latin typeface="Arial" panose="020B0604020202020204" pitchFamily="34" charset="0"/>
              </a:rPr>
              <a:t>beams</a:t>
            </a:r>
            <a:r>
              <a:rPr lang="it-IT" dirty="0">
                <a:latin typeface="Arial" panose="020B0604020202020204" pitchFamily="34" charset="0"/>
              </a:rPr>
              <a:t> to the 4 Detector </a:t>
            </a:r>
            <a:r>
              <a:rPr lang="it-IT" dirty="0" err="1">
                <a:latin typeface="Arial" panose="020B0604020202020204" pitchFamily="34" charset="0"/>
              </a:rPr>
              <a:t>Leveling</a:t>
            </a:r>
            <a:r>
              <a:rPr lang="it-IT" dirty="0">
                <a:latin typeface="Arial" panose="020B0604020202020204" pitchFamily="34" charset="0"/>
              </a:rPr>
              <a:t> System (DLS) SS </a:t>
            </a:r>
            <a:r>
              <a:rPr lang="it-IT" dirty="0" err="1">
                <a:latin typeface="Arial" panose="020B0604020202020204" pitchFamily="34" charset="0"/>
              </a:rPr>
              <a:t>rods</a:t>
            </a:r>
            <a:endParaRPr lang="it-IT" dirty="0">
              <a:latin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latin typeface="Arial" panose="020B0604020202020204" pitchFamily="34" charset="0"/>
              </a:rPr>
              <a:t>Pinned</a:t>
            </a:r>
            <a:r>
              <a:rPr lang="it-IT" dirty="0">
                <a:latin typeface="Arial" panose="020B0604020202020204" pitchFamily="34" charset="0"/>
              </a:rPr>
              <a:t> connections are </a:t>
            </a:r>
            <a:r>
              <a:rPr lang="it-IT" dirty="0" err="1">
                <a:latin typeface="Arial" panose="020B0604020202020204" pitchFamily="34" charset="0"/>
              </a:rPr>
              <a:t>planned</a:t>
            </a:r>
            <a:r>
              <a:rPr lang="it-IT" dirty="0">
                <a:latin typeface="Arial" panose="020B0604020202020204" pitchFamily="34" charset="0"/>
              </a:rPr>
              <a:t> on </a:t>
            </a:r>
            <a:r>
              <a:rPr lang="it-IT" dirty="0" err="1">
                <a:latin typeface="Arial" panose="020B0604020202020204" pitchFamily="34" charset="0"/>
              </a:rPr>
              <a:t>these</a:t>
            </a:r>
            <a:r>
              <a:rPr lang="it-IT" dirty="0">
                <a:latin typeface="Arial" panose="020B0604020202020204" pitchFamily="34" charset="0"/>
              </a:rPr>
              <a:t> 2 </a:t>
            </a:r>
            <a:r>
              <a:rPr lang="it-IT" dirty="0" err="1">
                <a:latin typeface="Arial" panose="020B0604020202020204" pitchFamily="34" charset="0"/>
              </a:rPr>
              <a:t>interfaces</a:t>
            </a:r>
            <a:endParaRPr lang="it-IT" dirty="0">
              <a:latin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4 x DN100CF (ID = 97 mm) </a:t>
            </a:r>
            <a:r>
              <a:rPr lang="it-IT" dirty="0" err="1">
                <a:latin typeface="Arial" panose="020B0604020202020204" pitchFamily="34" charset="0"/>
              </a:rPr>
              <a:t>penetrations</a:t>
            </a:r>
            <a:r>
              <a:rPr lang="it-IT" dirty="0">
                <a:latin typeface="Arial" panose="020B0604020202020204" pitchFamily="34" charset="0"/>
              </a:rPr>
              <a:t> for the DLS </a:t>
            </a:r>
            <a:r>
              <a:rPr lang="it-IT" dirty="0" err="1">
                <a:latin typeface="Arial" panose="020B0604020202020204" pitchFamily="34" charset="0"/>
              </a:rPr>
              <a:t>rods</a:t>
            </a:r>
            <a:r>
              <a:rPr lang="it-IT" dirty="0">
                <a:latin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</a:rPr>
              <a:t>included</a:t>
            </a:r>
            <a:r>
              <a:rPr lang="it-IT" dirty="0">
                <a:latin typeface="Arial" panose="020B0604020202020204" pitchFamily="34" charset="0"/>
              </a:rPr>
              <a:t> in the </a:t>
            </a:r>
            <a:r>
              <a:rPr lang="it-IT" dirty="0" err="1">
                <a:latin typeface="Arial" panose="020B0604020202020204" pitchFamily="34" charset="0"/>
              </a:rPr>
              <a:t>cryostat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</a:rPr>
              <a:t>central</a:t>
            </a:r>
            <a:r>
              <a:rPr lang="it-IT" dirty="0">
                <a:latin typeface="Arial" panose="020B0604020202020204" pitchFamily="34" charset="0"/>
              </a:rPr>
              <a:t> top </a:t>
            </a:r>
            <a:r>
              <a:rPr lang="it-IT" dirty="0" err="1">
                <a:latin typeface="Arial" panose="020B0604020202020204" pitchFamily="34" charset="0"/>
              </a:rPr>
              <a:t>cap</a:t>
            </a:r>
            <a:r>
              <a:rPr lang="it-IT" dirty="0">
                <a:latin typeface="Arial" panose="020B0604020202020204" pitchFamily="34" charset="0"/>
              </a:rPr>
              <a:t> design. Location matching the ID support </a:t>
            </a:r>
            <a:r>
              <a:rPr lang="it-IT" dirty="0" err="1">
                <a:latin typeface="Arial" panose="020B0604020202020204" pitchFamily="34" charset="0"/>
              </a:rPr>
              <a:t>rods</a:t>
            </a:r>
            <a:endParaRPr lang="it-IT" dirty="0">
              <a:latin typeface="Arial" panose="020B0604020202020204" pitchFamily="34" charset="0"/>
            </a:endParaRPr>
          </a:p>
        </p:txBody>
      </p:sp>
      <p:pic>
        <p:nvPicPr>
          <p:cNvPr id="3" name="Immagine 2" descr="Immagine che contiene cielo, edificio, aria aperta&#10;&#10;Descrizione generata automaticamente">
            <a:extLst>
              <a:ext uri="{FF2B5EF4-FFF2-40B4-BE49-F238E27FC236}">
                <a16:creationId xmlns:a16="http://schemas.microsoft.com/office/drawing/2014/main" id="{DE9E71F5-6FE8-58F7-17C3-B0E4CFA076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1" r="18678"/>
          <a:stretch/>
        </p:blipFill>
        <p:spPr>
          <a:xfrm>
            <a:off x="8891999" y="4673298"/>
            <a:ext cx="2560235" cy="2116574"/>
          </a:xfrm>
          <a:prstGeom prst="rect">
            <a:avLst/>
          </a:prstGeom>
        </p:spPr>
      </p:pic>
      <p:sp>
        <p:nvSpPr>
          <p:cNvPr id="6" name="Nuvola 5">
            <a:extLst>
              <a:ext uri="{FF2B5EF4-FFF2-40B4-BE49-F238E27FC236}">
                <a16:creationId xmlns:a16="http://schemas.microsoft.com/office/drawing/2014/main" id="{7AB7C4C5-790A-F462-7E45-BC4704DADD37}"/>
              </a:ext>
            </a:extLst>
          </p:cNvPr>
          <p:cNvSpPr/>
          <p:nvPr/>
        </p:nvSpPr>
        <p:spPr>
          <a:xfrm>
            <a:off x="4748108" y="2903334"/>
            <a:ext cx="1249366" cy="2931268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05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3DC8B8-100E-48DF-B1AF-596491136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454" y="4617165"/>
            <a:ext cx="3216546" cy="20173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334D27-F43B-4EE6-970E-50B608E87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5" r="24425"/>
          <a:stretch/>
        </p:blipFill>
        <p:spPr>
          <a:xfrm>
            <a:off x="7540260" y="592665"/>
            <a:ext cx="3445509" cy="340870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1573E32-0B9D-4913-A17D-9C25297B3E7B}"/>
              </a:ext>
            </a:extLst>
          </p:cNvPr>
          <p:cNvSpPr txBox="1"/>
          <p:nvPr/>
        </p:nvSpPr>
        <p:spPr>
          <a:xfrm>
            <a:off x="0" y="6286950"/>
            <a:ext cx="2075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70C0"/>
                </a:solidFill>
              </a:rPr>
              <a:t>Source: DS-20k TDR, Dec 2021</a:t>
            </a:r>
            <a:endParaRPr lang="en-GB" sz="1200" dirty="0">
              <a:solidFill>
                <a:srgbClr val="0070C0"/>
              </a:solidFill>
            </a:endParaRP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8531AF67-8053-47E7-9C6D-4B323AC1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86779" y="6451997"/>
            <a:ext cx="2743200" cy="365125"/>
          </a:xfrm>
        </p:spPr>
        <p:txBody>
          <a:bodyPr/>
          <a:lstStyle/>
          <a:p>
            <a:fld id="{0FD38622-E677-4133-9EF4-C901F2739160}" type="slidenum">
              <a:rPr lang="en-GB" smtClean="0"/>
              <a:t>7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F4051F-59FC-4514-B4B6-A84F54DB8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52450"/>
            <a:ext cx="5629275" cy="57531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B68B6F-117E-4A73-AF7E-774E826B8C64}"/>
              </a:ext>
            </a:extLst>
          </p:cNvPr>
          <p:cNvGrpSpPr/>
          <p:nvPr/>
        </p:nvGrpSpPr>
        <p:grpSpPr>
          <a:xfrm>
            <a:off x="7947340" y="1074385"/>
            <a:ext cx="2493681" cy="2466483"/>
            <a:chOff x="7566660" y="1232138"/>
            <a:chExt cx="2110740" cy="200890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57EF7F0-3F76-4C7C-806E-F9045415808B}"/>
                </a:ext>
              </a:extLst>
            </p:cNvPr>
            <p:cNvSpPr/>
            <p:nvPr/>
          </p:nvSpPr>
          <p:spPr>
            <a:xfrm>
              <a:off x="7589520" y="2631440"/>
              <a:ext cx="629920" cy="6096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BB4BCC-142D-4A9B-890E-E53977EA4733}"/>
                </a:ext>
              </a:extLst>
            </p:cNvPr>
            <p:cNvSpPr/>
            <p:nvPr/>
          </p:nvSpPr>
          <p:spPr>
            <a:xfrm>
              <a:off x="9047480" y="2631440"/>
              <a:ext cx="629920" cy="6096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3D8B41E-440C-4A14-B511-E7E7869E0CF9}"/>
                </a:ext>
              </a:extLst>
            </p:cNvPr>
            <p:cNvSpPr/>
            <p:nvPr/>
          </p:nvSpPr>
          <p:spPr>
            <a:xfrm>
              <a:off x="9017000" y="1232138"/>
              <a:ext cx="629920" cy="6096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D94D8D-6B6E-4CC4-9B5D-E88C8525599E}"/>
                </a:ext>
              </a:extLst>
            </p:cNvPr>
            <p:cNvSpPr/>
            <p:nvPr/>
          </p:nvSpPr>
          <p:spPr>
            <a:xfrm>
              <a:off x="7566660" y="1232138"/>
              <a:ext cx="629920" cy="6096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A12DEAEE-3A0C-4750-870D-16CEAA8B9772}"/>
              </a:ext>
            </a:extLst>
          </p:cNvPr>
          <p:cNvCxnSpPr/>
          <p:nvPr/>
        </p:nvCxnSpPr>
        <p:spPr>
          <a:xfrm>
            <a:off x="2260879" y="5948624"/>
            <a:ext cx="823965" cy="6323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410742C-509A-425F-8DDE-D1D3C646B467}"/>
              </a:ext>
            </a:extLst>
          </p:cNvPr>
          <p:cNvSpPr txBox="1"/>
          <p:nvPr/>
        </p:nvSpPr>
        <p:spPr>
          <a:xfrm>
            <a:off x="3161044" y="6394230"/>
            <a:ext cx="1320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AAr volume</a:t>
            </a:r>
            <a:endParaRPr lang="en-GB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50D0F9-A4F3-4A5B-90EE-7E3F0FEC07A1}"/>
              </a:ext>
            </a:extLst>
          </p:cNvPr>
          <p:cNvSpPr txBox="1"/>
          <p:nvPr/>
        </p:nvSpPr>
        <p:spPr>
          <a:xfrm>
            <a:off x="2520019" y="592665"/>
            <a:ext cx="293411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WARM ASSEMBLY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4C3700-4B95-4B0A-8276-D27354DA617F}"/>
              </a:ext>
            </a:extLst>
          </p:cNvPr>
          <p:cNvSpPr txBox="1"/>
          <p:nvPr/>
        </p:nvSpPr>
        <p:spPr>
          <a:xfrm>
            <a:off x="9174481" y="4119811"/>
            <a:ext cx="301751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COLD ASSEMBLY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7959B0F-0680-C8CB-E526-B54F5700CD7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03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/>
              <a:t>Concept for ID + </a:t>
            </a:r>
            <a:r>
              <a:rPr lang="it-IT" sz="3000" b="1" dirty="0" err="1"/>
              <a:t>UAr</a:t>
            </a:r>
            <a:r>
              <a:rPr lang="it-IT" sz="3000" b="1" dirty="0"/>
              <a:t> vessel support strategy (TDR </a:t>
            </a:r>
            <a:r>
              <a:rPr lang="it-IT" sz="3000" b="1" dirty="0" err="1"/>
              <a:t>recap</a:t>
            </a:r>
            <a:r>
              <a:rPr lang="it-IT" sz="3000" b="1" dirty="0"/>
              <a:t>) - DLS</a:t>
            </a:r>
            <a:endParaRPr lang="en-GB" sz="3000" b="1" dirty="0"/>
          </a:p>
        </p:txBody>
      </p:sp>
      <p:sp>
        <p:nvSpPr>
          <p:cNvPr id="20" name="Segnaposto piè di pagina 1">
            <a:extLst>
              <a:ext uri="{FF2B5EF4-FFF2-40B4-BE49-F238E27FC236}">
                <a16:creationId xmlns:a16="http://schemas.microsoft.com/office/drawing/2014/main" id="{D6677891-0D2C-9717-561F-25D7C6BA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029200" cy="365125"/>
          </a:xfrm>
        </p:spPr>
        <p:txBody>
          <a:bodyPr/>
          <a:lstStyle/>
          <a:p>
            <a:r>
              <a:rPr lang="en-US" dirty="0"/>
              <a:t>ID to </a:t>
            </a:r>
            <a:r>
              <a:rPr lang="en-US" dirty="0" err="1"/>
              <a:t>UAr</a:t>
            </a:r>
            <a:r>
              <a:rPr lang="en-US" dirty="0"/>
              <a:t> vessel connection</a:t>
            </a:r>
            <a:endParaRPr lang="en-GB" dirty="0"/>
          </a:p>
        </p:txBody>
      </p:sp>
      <p:sp>
        <p:nvSpPr>
          <p:cNvPr id="21" name="TextBox 37">
            <a:extLst>
              <a:ext uri="{FF2B5EF4-FFF2-40B4-BE49-F238E27FC236}">
                <a16:creationId xmlns:a16="http://schemas.microsoft.com/office/drawing/2014/main" id="{88B48134-EA4C-576F-AE11-F072B05C8C86}"/>
              </a:ext>
            </a:extLst>
          </p:cNvPr>
          <p:cNvSpPr txBox="1"/>
          <p:nvPr/>
        </p:nvSpPr>
        <p:spPr>
          <a:xfrm>
            <a:off x="10115814" y="6597911"/>
            <a:ext cx="2075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70C0"/>
                </a:solidFill>
              </a:rPr>
              <a:t>Source: DS-20k TDR, Dec 2021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5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50A48-912D-4B13-A63B-E468D972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622-E677-4133-9EF4-C901F2739160}" type="slidenum">
              <a:rPr lang="en-GB" smtClean="0"/>
              <a:t>8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F39E99-7E8C-4958-99EA-597D1603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ID to </a:t>
            </a:r>
            <a:r>
              <a:rPr lang="en-US" sz="4000" b="1" dirty="0" err="1">
                <a:solidFill>
                  <a:schemeClr val="bg1"/>
                </a:solidFill>
              </a:rPr>
              <a:t>UAr</a:t>
            </a:r>
            <a:r>
              <a:rPr lang="en-US" sz="4000" b="1" dirty="0">
                <a:solidFill>
                  <a:schemeClr val="bg1"/>
                </a:solidFill>
              </a:rPr>
              <a:t> vessel connection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F378500-C6FE-1934-732B-83A3B5121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5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A8697-929B-7321-47CC-622CEBDE5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2DD40E2-0BB9-4B4E-B7A8-404D84C3029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03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/>
              <a:t>ID to </a:t>
            </a:r>
            <a:r>
              <a:rPr lang="en-US" sz="3000" b="1" dirty="0" err="1"/>
              <a:t>UAr</a:t>
            </a:r>
            <a:r>
              <a:rPr lang="en-US" sz="3000" b="1" dirty="0"/>
              <a:t> vessel connection</a:t>
            </a:r>
            <a:endParaRPr lang="en-GB" sz="3000" b="1" dirty="0"/>
          </a:p>
        </p:txBody>
      </p:sp>
      <p:sp>
        <p:nvSpPr>
          <p:cNvPr id="20" name="Segnaposto piè di pagina 7">
            <a:extLst>
              <a:ext uri="{FF2B5EF4-FFF2-40B4-BE49-F238E27FC236}">
                <a16:creationId xmlns:a16="http://schemas.microsoft.com/office/drawing/2014/main" id="{3900BEC3-CAC6-4BF5-15B0-643185733FB7}"/>
              </a:ext>
            </a:extLst>
          </p:cNvPr>
          <p:cNvSpPr txBox="1">
            <a:spLocks/>
          </p:cNvSpPr>
          <p:nvPr/>
        </p:nvSpPr>
        <p:spPr>
          <a:xfrm>
            <a:off x="3947870" y="6492875"/>
            <a:ext cx="4296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DS-20k SS Vessel mechanical design and structural analyses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7C95D-DD73-6F03-350B-70A3C2A3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2113" y="6468068"/>
            <a:ext cx="2743200" cy="365125"/>
          </a:xfrm>
        </p:spPr>
        <p:txBody>
          <a:bodyPr/>
          <a:lstStyle/>
          <a:p>
            <a:fld id="{D4147CB7-022C-4B82-92DB-BE3E3C931508}" type="slidenum">
              <a:rPr lang="en-GB" smtClean="0"/>
              <a:t>9</a:t>
            </a:fld>
            <a:endParaRPr lang="en-GB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375AFFA-49E0-0EDD-FF31-B43B660E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 to UAr vessel connection</a:t>
            </a:r>
            <a:endParaRPr lang="en-GB"/>
          </a:p>
        </p:txBody>
      </p:sp>
      <p:pic>
        <p:nvPicPr>
          <p:cNvPr id="7" name="Immagine 6" descr="Immagine che contiene cielo, edificio, aria aperta&#10;&#10;Descrizione generata automaticamente">
            <a:extLst>
              <a:ext uri="{FF2B5EF4-FFF2-40B4-BE49-F238E27FC236}">
                <a16:creationId xmlns:a16="http://schemas.microsoft.com/office/drawing/2014/main" id="{28FADFCE-7794-55E5-EE72-B3E9DA646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1" r="18678"/>
          <a:stretch/>
        </p:blipFill>
        <p:spPr>
          <a:xfrm>
            <a:off x="0" y="503985"/>
            <a:ext cx="6766560" cy="5593990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6904584-959D-E347-DF8D-0767591484E0}"/>
              </a:ext>
            </a:extLst>
          </p:cNvPr>
          <p:cNvCxnSpPr>
            <a:cxnSpLocks/>
          </p:cNvCxnSpPr>
          <p:nvPr/>
        </p:nvCxnSpPr>
        <p:spPr>
          <a:xfrm flipH="1">
            <a:off x="2912533" y="4483226"/>
            <a:ext cx="4543322" cy="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C47B6E7-93DC-9520-4BAA-B5149583314F}"/>
              </a:ext>
            </a:extLst>
          </p:cNvPr>
          <p:cNvSpPr txBox="1"/>
          <p:nvPr/>
        </p:nvSpPr>
        <p:spPr>
          <a:xfrm>
            <a:off x="7455855" y="4298560"/>
            <a:ext cx="1869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dirty="0">
                <a:latin typeface="Arial" panose="020B0604020202020204" pitchFamily="34" charset="0"/>
              </a:rPr>
              <a:t>ID support rod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F13328B-438E-EB05-7DE3-53A89C80AB12}"/>
              </a:ext>
            </a:extLst>
          </p:cNvPr>
          <p:cNvSpPr txBox="1"/>
          <p:nvPr/>
        </p:nvSpPr>
        <p:spPr>
          <a:xfrm>
            <a:off x="7455854" y="3711658"/>
            <a:ext cx="4217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dirty="0">
                <a:latin typeface="Arial" panose="020B0604020202020204" pitchFamily="34" charset="0"/>
              </a:rPr>
              <a:t>ID to </a:t>
            </a:r>
            <a:r>
              <a:rPr lang="it-IT" dirty="0" err="1">
                <a:latin typeface="Arial" panose="020B0604020202020204" pitchFamily="34" charset="0"/>
              </a:rPr>
              <a:t>UAr</a:t>
            </a:r>
            <a:r>
              <a:rPr lang="it-IT" dirty="0">
                <a:latin typeface="Arial" panose="020B0604020202020204" pitchFamily="34" charset="0"/>
              </a:rPr>
              <a:t> vessel </a:t>
            </a:r>
            <a:r>
              <a:rPr lang="it-IT" dirty="0" err="1">
                <a:latin typeface="Arial" panose="020B0604020202020204" pitchFamily="34" charset="0"/>
              </a:rPr>
              <a:t>pinned</a:t>
            </a:r>
            <a:r>
              <a:rPr lang="it-IT" dirty="0">
                <a:latin typeface="Arial" panose="020B0604020202020204" pitchFamily="34" charset="0"/>
              </a:rPr>
              <a:t> connection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801B2C39-6BA0-232B-DDAD-AD4D402E6D27}"/>
              </a:ext>
            </a:extLst>
          </p:cNvPr>
          <p:cNvCxnSpPr>
            <a:cxnSpLocks/>
          </p:cNvCxnSpPr>
          <p:nvPr/>
        </p:nvCxnSpPr>
        <p:spPr>
          <a:xfrm flipH="1">
            <a:off x="2912533" y="3896324"/>
            <a:ext cx="4543322" cy="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317EAB4-300B-C6FD-CD85-A0DAC1A1C001}"/>
              </a:ext>
            </a:extLst>
          </p:cNvPr>
          <p:cNvSpPr txBox="1"/>
          <p:nvPr/>
        </p:nvSpPr>
        <p:spPr>
          <a:xfrm>
            <a:off x="7455854" y="2257572"/>
            <a:ext cx="4113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dirty="0" err="1">
                <a:latin typeface="Arial" panose="020B0604020202020204" pitchFamily="34" charset="0"/>
              </a:rPr>
              <a:t>UAr</a:t>
            </a:r>
            <a:r>
              <a:rPr lang="it-IT" dirty="0">
                <a:latin typeface="Arial" panose="020B0604020202020204" pitchFamily="34" charset="0"/>
              </a:rPr>
              <a:t> vessel to DLS </a:t>
            </a:r>
            <a:r>
              <a:rPr lang="it-IT" dirty="0" err="1">
                <a:latin typeface="Arial" panose="020B0604020202020204" pitchFamily="34" charset="0"/>
              </a:rPr>
              <a:t>pinned</a:t>
            </a:r>
            <a:r>
              <a:rPr lang="it-IT" dirty="0">
                <a:latin typeface="Arial" panose="020B0604020202020204" pitchFamily="34" charset="0"/>
              </a:rPr>
              <a:t> connection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EADB334D-C919-BD54-B461-0820F377647D}"/>
              </a:ext>
            </a:extLst>
          </p:cNvPr>
          <p:cNvCxnSpPr>
            <a:cxnSpLocks/>
          </p:cNvCxnSpPr>
          <p:nvPr/>
        </p:nvCxnSpPr>
        <p:spPr>
          <a:xfrm flipH="1">
            <a:off x="2912533" y="2442238"/>
            <a:ext cx="4543322" cy="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74F3DB3-A746-DB58-D3D2-73121131DABB}"/>
              </a:ext>
            </a:extLst>
          </p:cNvPr>
          <p:cNvSpPr txBox="1"/>
          <p:nvPr/>
        </p:nvSpPr>
        <p:spPr>
          <a:xfrm>
            <a:off x="7455854" y="1357484"/>
            <a:ext cx="4113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dirty="0">
                <a:latin typeface="Arial" panose="020B0604020202020204" pitchFamily="34" charset="0"/>
              </a:rPr>
              <a:t>DLS </a:t>
            </a:r>
            <a:r>
              <a:rPr lang="it-IT" dirty="0" err="1">
                <a:latin typeface="Arial" panose="020B0604020202020204" pitchFamily="34" charset="0"/>
              </a:rPr>
              <a:t>beam</a:t>
            </a:r>
            <a:endParaRPr lang="it-IT" dirty="0">
              <a:latin typeface="Arial" panose="020B0604020202020204" pitchFamily="34" charset="0"/>
            </a:endParaRP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7F11AC79-7F87-719E-D578-E8BFFA59B2F6}"/>
              </a:ext>
            </a:extLst>
          </p:cNvPr>
          <p:cNvCxnSpPr>
            <a:cxnSpLocks/>
          </p:cNvCxnSpPr>
          <p:nvPr/>
        </p:nvCxnSpPr>
        <p:spPr>
          <a:xfrm flipH="1">
            <a:off x="2912533" y="1542150"/>
            <a:ext cx="4543322" cy="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878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7126</TotalTime>
  <Words>739</Words>
  <Application>Microsoft Office PowerPoint</Application>
  <PresentationFormat>Widescreen</PresentationFormat>
  <Paragraphs>103</Paragraphs>
  <Slides>17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Office Theme</vt:lpstr>
      <vt:lpstr>Presentazione standard di PowerPoint</vt:lpstr>
      <vt:lpstr>OVERVIEW</vt:lpstr>
      <vt:lpstr>Indico pages instructions</vt:lpstr>
      <vt:lpstr>Presentazione standard di PowerPoint</vt:lpstr>
      <vt:lpstr>Concept for ID + UAr vessel support strategy (TDR recap)</vt:lpstr>
      <vt:lpstr>Presentazione standard di PowerPoint</vt:lpstr>
      <vt:lpstr>Presentazione standard di PowerPoint</vt:lpstr>
      <vt:lpstr>ID to UAr vessel connection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Backup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Carlini</dc:creator>
  <cp:lastModifiedBy>marco carlini</cp:lastModifiedBy>
  <cp:revision>296</cp:revision>
  <dcterms:created xsi:type="dcterms:W3CDTF">2022-02-14T14:36:15Z</dcterms:created>
  <dcterms:modified xsi:type="dcterms:W3CDTF">2024-03-01T10:41:30Z</dcterms:modified>
</cp:coreProperties>
</file>