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s/slide68.xml" ContentType="application/vnd.openxmlformats-officedocument.presentationml.slide+xml"/>
  <Override PartName="/ppt/slides/slide33.xml" ContentType="application/vnd.openxmlformats-officedocument.presentationml.slide+xml"/>
  <Default Extension="bin" ContentType="application/vnd.openxmlformats-officedocument.presentationml.printerSettings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commentAuthors.xml" ContentType="application/vnd.openxmlformats-officedocument.presentationml.commentAuthors+xml"/>
  <Override PartName="/ppt/slides/slide75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56.xml" ContentType="application/vnd.openxmlformats-officedocument.presentationml.slide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slides/slide61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notesSlides/notesSlide6.xml" ContentType="application/vnd.openxmlformats-officedocument.presentationml.notesSlide+xml"/>
  <Override PartName="/ppt/diagrams/quickStyle1.xml" ContentType="application/vnd.openxmlformats-officedocument.drawingml.diagramStyle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Default Extension="gif" ContentType="image/gif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65.xml" ContentType="application/vnd.openxmlformats-officedocument.presentationml.slide+xml"/>
  <Override PartName="/ppt/slides/slide46.xml" ContentType="application/vnd.openxmlformats-officedocument.presentationml.slide+xml"/>
  <Override PartName="/ppt/slides/slide70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15.xml" ContentType="application/vnd.openxmlformats-officedocument.presentationml.slide+xml"/>
  <Override PartName="/ppt/slides/slide69.xml" ContentType="application/vnd.openxmlformats-officedocument.presentationml.slide+xml"/>
  <Override PartName="/ppt/slides/slide72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57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comments/comment1.xml" ContentType="application/vnd.openxmlformats-officedocument.presentationml.comments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slides/slide62.xml" ContentType="application/vnd.openxmlformats-officedocument.presentationml.slide+xml"/>
  <Override PartName="/ppt/theme/theme2.xml" ContentType="application/vnd.openxmlformats-officedocument.theme+xml"/>
  <Override PartName="/ppt/handoutMasters/handoutMaster1.xml" ContentType="application/vnd.openxmlformats-officedocument.presentationml.handoutMaster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s/slide31.xml" ContentType="application/vnd.openxmlformats-officedocument.presentationml.slide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66.xml" ContentType="application/vnd.openxmlformats-officedocument.presentationml.slide+xml"/>
  <Override PartName="/ppt/slides/slide4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1.xml" ContentType="application/vnd.openxmlformats-officedocument.presentationml.slide+xml"/>
  <Default Extension="rels" ContentType="application/vnd.openxmlformats-package.relationships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73.xml" ContentType="application/vnd.openxmlformats-officedocument.presentationml.slide+xml"/>
  <Override PartName="/ppt/slides/slide1.xml" ContentType="application/vnd.openxmlformats-officedocument.presentationml.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slides/slide77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theme/theme3.xml" ContentType="application/vnd.openxmlformats-officedocument.theme+xml"/>
  <Override PartName="/ppt/slides/slide63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diagrams/colors1.xml" ContentType="application/vnd.openxmlformats-officedocument.drawingml.diagramColors+xml"/>
  <Override PartName="/ppt/slides/slide67.xml" ContentType="application/vnd.openxmlformats-officedocument.presentationml.slide+xml"/>
  <Override PartName="/ppt/slides/slide51.xml" ContentType="application/vnd.openxmlformats-officedocument.presentationml.slide+xml"/>
  <Override PartName="/ppt/slides/slide48.xml" ContentType="application/vnd.openxmlformats-officedocument.presentationml.slide+xml"/>
  <Override PartName="/ppt/slides/slide32.xml" ContentType="application/vnd.openxmlformats-officedocument.presentationml.slide+xml"/>
  <Override PartName="/ppt/viewProps.xml" ContentType="application/vnd.openxmlformats-officedocument.presentationml.viewProps+xml"/>
  <Override PartName="/ppt/slideLayouts/slideLayout7.xml" ContentType="application/vnd.openxmlformats-officedocument.presentationml.slideLayout+xml"/>
  <Override PartName="/ppt/slides/slide29.xml" ContentType="application/vnd.openxmlformats-officedocument.presentationml.slide+xml"/>
  <Override PartName="/docProps/app.xml" ContentType="application/vnd.openxmlformats-officedocument.extended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55.xml" ContentType="application/vnd.openxmlformats-officedocument.presentationml.slide+xml"/>
  <Override PartName="/ppt/slides/slide74.xml" ContentType="application/vnd.openxmlformats-officedocument.presentationml.slide+xml"/>
  <Override PartName="/ppt/slides/slide2.xml" ContentType="application/vnd.openxmlformats-officedocument.presentationml.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slides/slide60.xml" ContentType="application/vnd.openxmlformats-officedocument.presentationml.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slides/slide59.xml" ContentType="application/vnd.openxmlformats-officedocument.presentationml.slide+xml"/>
  <Override PartName="/ppt/slides/slide78.xml" ContentType="application/vnd.openxmlformats-officedocument.presentationml.slide+xml"/>
  <Override PartName="/ppt/slides/slide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slides/slide64.xml" ContentType="application/vnd.openxmlformats-officedocument.presentationml.slide+xml"/>
  <Override PartName="/ppt/slideLayouts/slideLayout13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4431" r:id="rId1"/>
  </p:sldMasterIdLst>
  <p:notesMasterIdLst>
    <p:notesMasterId r:id="rId81"/>
  </p:notesMasterIdLst>
  <p:handoutMasterIdLst>
    <p:handoutMasterId r:id="rId82"/>
  </p:handoutMasterIdLst>
  <p:sldIdLst>
    <p:sldId id="256" r:id="rId2"/>
    <p:sldId id="257" r:id="rId3"/>
    <p:sldId id="297" r:id="rId4"/>
    <p:sldId id="296" r:id="rId5"/>
    <p:sldId id="278" r:id="rId6"/>
    <p:sldId id="279" r:id="rId7"/>
    <p:sldId id="295" r:id="rId8"/>
    <p:sldId id="303" r:id="rId9"/>
    <p:sldId id="304" r:id="rId10"/>
    <p:sldId id="305" r:id="rId11"/>
    <p:sldId id="306" r:id="rId12"/>
    <p:sldId id="325" r:id="rId13"/>
    <p:sldId id="298" r:id="rId14"/>
    <p:sldId id="308" r:id="rId15"/>
    <p:sldId id="309" r:id="rId16"/>
    <p:sldId id="327" r:id="rId17"/>
    <p:sldId id="310" r:id="rId18"/>
    <p:sldId id="311" r:id="rId19"/>
    <p:sldId id="312" r:id="rId20"/>
    <p:sldId id="313" r:id="rId21"/>
    <p:sldId id="389" r:id="rId22"/>
    <p:sldId id="299" r:id="rId23"/>
    <p:sldId id="329" r:id="rId24"/>
    <p:sldId id="319" r:id="rId25"/>
    <p:sldId id="330" r:id="rId26"/>
    <p:sldId id="332" r:id="rId27"/>
    <p:sldId id="345" r:id="rId28"/>
    <p:sldId id="347" r:id="rId29"/>
    <p:sldId id="348" r:id="rId30"/>
    <p:sldId id="386" r:id="rId31"/>
    <p:sldId id="385" r:id="rId32"/>
    <p:sldId id="359" r:id="rId33"/>
    <p:sldId id="408" r:id="rId34"/>
    <p:sldId id="406" r:id="rId35"/>
    <p:sldId id="405" r:id="rId36"/>
    <p:sldId id="407" r:id="rId37"/>
    <p:sldId id="317" r:id="rId38"/>
    <p:sldId id="390" r:id="rId39"/>
    <p:sldId id="367" r:id="rId40"/>
    <p:sldId id="368" r:id="rId41"/>
    <p:sldId id="369" r:id="rId42"/>
    <p:sldId id="370" r:id="rId43"/>
    <p:sldId id="371" r:id="rId44"/>
    <p:sldId id="372" r:id="rId45"/>
    <p:sldId id="373" r:id="rId46"/>
    <p:sldId id="374" r:id="rId47"/>
    <p:sldId id="375" r:id="rId48"/>
    <p:sldId id="376" r:id="rId49"/>
    <p:sldId id="377" r:id="rId50"/>
    <p:sldId id="378" r:id="rId51"/>
    <p:sldId id="379" r:id="rId52"/>
    <p:sldId id="380" r:id="rId53"/>
    <p:sldId id="391" r:id="rId54"/>
    <p:sldId id="392" r:id="rId55"/>
    <p:sldId id="393" r:id="rId56"/>
    <p:sldId id="394" r:id="rId57"/>
    <p:sldId id="395" r:id="rId58"/>
    <p:sldId id="396" r:id="rId59"/>
    <p:sldId id="397" r:id="rId60"/>
    <p:sldId id="398" r:id="rId61"/>
    <p:sldId id="399" r:id="rId62"/>
    <p:sldId id="400" r:id="rId63"/>
    <p:sldId id="401" r:id="rId64"/>
    <p:sldId id="402" r:id="rId65"/>
    <p:sldId id="409" r:id="rId66"/>
    <p:sldId id="403" r:id="rId67"/>
    <p:sldId id="381" r:id="rId68"/>
    <p:sldId id="328" r:id="rId69"/>
    <p:sldId id="326" r:id="rId70"/>
    <p:sldId id="364" r:id="rId71"/>
    <p:sldId id="365" r:id="rId72"/>
    <p:sldId id="366" r:id="rId73"/>
    <p:sldId id="384" r:id="rId74"/>
    <p:sldId id="387" r:id="rId75"/>
    <p:sldId id="285" r:id="rId76"/>
    <p:sldId id="288" r:id="rId77"/>
    <p:sldId id="321" r:id="rId78"/>
    <p:sldId id="322" r:id="rId79"/>
    <p:sldId id="404" r:id="rId8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Author id="0" name="elisa prandini" initials="e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6062" autoAdjust="0"/>
  </p:normalViewPr>
  <p:slideViewPr>
    <p:cSldViewPr snapToGrid="0" snapToObjects="1">
      <p:cViewPr varScale="1">
        <p:scale>
          <a:sx n="69" d="100"/>
          <a:sy n="69" d="100"/>
        </p:scale>
        <p:origin x="-44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notesMaster" Target="notesMasters/notesMaster1.xml"/><Relationship Id="rId82" Type="http://schemas.openxmlformats.org/officeDocument/2006/relationships/handoutMaster" Target="handoutMasters/handoutMaster1.xml"/><Relationship Id="rId83" Type="http://schemas.openxmlformats.org/officeDocument/2006/relationships/printerSettings" Target="printerSettings/printerSettings1.bin"/><Relationship Id="rId84" Type="http://schemas.openxmlformats.org/officeDocument/2006/relationships/commentAuthors" Target="commentAuthors.xml"/><Relationship Id="rId85" Type="http://schemas.openxmlformats.org/officeDocument/2006/relationships/presProps" Target="presProps.xml"/><Relationship Id="rId86" Type="http://schemas.openxmlformats.org/officeDocument/2006/relationships/viewProps" Target="viewProps.xml"/><Relationship Id="rId87" Type="http://schemas.openxmlformats.org/officeDocument/2006/relationships/theme" Target="theme/theme1.xml"/><Relationship Id="rId88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 authorId="0" dt="2011-11-19T15:17:36.776" idx="1">
    <p:pos x="5198" y="3505"/>
    <p:text>pde: photon detection efficiency
gain: pmt gain!</p:tex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19D70C-6E9D-494D-A7E1-A1D153B1B96D}" type="doc">
      <dgm:prSet loTypeId="urn:microsoft.com/office/officeart/2005/8/layout/venn3" loCatId="relationship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76EB7A40-F11B-2B4A-BB95-DA073CAB22FB}">
      <dgm:prSet phldrT="[Text]"/>
      <dgm:spPr/>
      <dgm:t>
        <a:bodyPr/>
        <a:lstStyle/>
        <a:p>
          <a:r>
            <a:rPr lang="en-US" dirty="0" smtClean="0"/>
            <a:t>Populate the </a:t>
          </a:r>
          <a:r>
            <a:rPr lang="en-US" dirty="0" err="1" smtClean="0"/>
            <a:t>TeV</a:t>
          </a:r>
          <a:r>
            <a:rPr lang="en-US" dirty="0" smtClean="0"/>
            <a:t> sky</a:t>
          </a:r>
          <a:endParaRPr lang="en-US" dirty="0"/>
        </a:p>
      </dgm:t>
    </dgm:pt>
    <dgm:pt modelId="{CF5FB1C9-167C-CE44-9E22-0AA68D031B5E}" type="parTrans" cxnId="{3DC7352C-3BF1-0841-8AC5-3F9E056C64D0}">
      <dgm:prSet/>
      <dgm:spPr/>
      <dgm:t>
        <a:bodyPr/>
        <a:lstStyle/>
        <a:p>
          <a:endParaRPr lang="en-US"/>
        </a:p>
      </dgm:t>
    </dgm:pt>
    <dgm:pt modelId="{A04FBC01-FE92-4446-9BA5-4C553386376C}" type="sibTrans" cxnId="{3DC7352C-3BF1-0841-8AC5-3F9E056C64D0}">
      <dgm:prSet/>
      <dgm:spPr/>
      <dgm:t>
        <a:bodyPr/>
        <a:lstStyle/>
        <a:p>
          <a:endParaRPr lang="en-US"/>
        </a:p>
      </dgm:t>
    </dgm:pt>
    <dgm:pt modelId="{BAF9AD38-5CFF-A54A-A7B5-BEF79F52DBC2}">
      <dgm:prSet phldrT="[Text]"/>
      <dgm:spPr/>
      <dgm:t>
        <a:bodyPr/>
        <a:lstStyle/>
        <a:p>
          <a:r>
            <a:rPr lang="en-US" dirty="0" smtClean="0"/>
            <a:t>Origin of the emission (and </a:t>
          </a:r>
          <a:r>
            <a:rPr lang="en-US" dirty="0" err="1" smtClean="0"/>
            <a:t>CRs</a:t>
          </a:r>
          <a:r>
            <a:rPr lang="en-US" dirty="0" smtClean="0"/>
            <a:t>)</a:t>
          </a:r>
        </a:p>
      </dgm:t>
    </dgm:pt>
    <dgm:pt modelId="{A34D3C88-D402-C449-A9FB-193426918BA2}" type="parTrans" cxnId="{45549719-2F94-144D-B1C4-B2808DDA02EB}">
      <dgm:prSet/>
      <dgm:spPr/>
      <dgm:t>
        <a:bodyPr/>
        <a:lstStyle/>
        <a:p>
          <a:endParaRPr lang="en-US"/>
        </a:p>
      </dgm:t>
    </dgm:pt>
    <dgm:pt modelId="{F99326DA-8008-8843-B127-D1276C06FE8D}" type="sibTrans" cxnId="{45549719-2F94-144D-B1C4-B2808DDA02EB}">
      <dgm:prSet/>
      <dgm:spPr/>
      <dgm:t>
        <a:bodyPr/>
        <a:lstStyle/>
        <a:p>
          <a:endParaRPr lang="en-US"/>
        </a:p>
      </dgm:t>
    </dgm:pt>
    <dgm:pt modelId="{15A7AF16-AA4F-FF44-89DC-09624F14AA7F}">
      <dgm:prSet phldrT="[Text]"/>
      <dgm:spPr/>
      <dgm:t>
        <a:bodyPr/>
        <a:lstStyle/>
        <a:p>
          <a:r>
            <a:rPr lang="en-US" dirty="0" err="1" smtClean="0">
              <a:latin typeface="Symbol" charset="2"/>
              <a:cs typeface="Symbol" charset="2"/>
            </a:rPr>
            <a:t>g</a:t>
          </a:r>
          <a:r>
            <a:rPr lang="en-US" dirty="0" smtClean="0"/>
            <a:t>-ray propagation</a:t>
          </a:r>
          <a:endParaRPr lang="en-US" dirty="0"/>
        </a:p>
      </dgm:t>
    </dgm:pt>
    <dgm:pt modelId="{B8C0EAFD-083B-4F48-9F46-537937D51102}" type="parTrans" cxnId="{ED3AD327-91A3-E54B-9DC8-B5C8B10C2E02}">
      <dgm:prSet/>
      <dgm:spPr/>
      <dgm:t>
        <a:bodyPr/>
        <a:lstStyle/>
        <a:p>
          <a:endParaRPr lang="en-US"/>
        </a:p>
      </dgm:t>
    </dgm:pt>
    <dgm:pt modelId="{A8D7F81A-EABA-1C41-83F7-0DE9923737D7}" type="sibTrans" cxnId="{ED3AD327-91A3-E54B-9DC8-B5C8B10C2E02}">
      <dgm:prSet/>
      <dgm:spPr/>
      <dgm:t>
        <a:bodyPr/>
        <a:lstStyle/>
        <a:p>
          <a:endParaRPr lang="en-US"/>
        </a:p>
      </dgm:t>
    </dgm:pt>
    <dgm:pt modelId="{378CB49F-FBE0-D544-A990-170EB615F0C1}">
      <dgm:prSet phldrT="[Text]"/>
      <dgm:spPr/>
      <dgm:t>
        <a:bodyPr/>
        <a:lstStyle/>
        <a:p>
          <a:r>
            <a:rPr lang="en-US" dirty="0" smtClean="0"/>
            <a:t>Dark Matter and new physics</a:t>
          </a:r>
          <a:endParaRPr lang="en-US" dirty="0"/>
        </a:p>
      </dgm:t>
    </dgm:pt>
    <dgm:pt modelId="{80C99B78-42ED-2444-8438-594EBBBDDE9B}" type="parTrans" cxnId="{9EC41781-B68D-5D4B-83F9-8EB434EFB304}">
      <dgm:prSet/>
      <dgm:spPr/>
      <dgm:t>
        <a:bodyPr/>
        <a:lstStyle/>
        <a:p>
          <a:endParaRPr lang="en-US"/>
        </a:p>
      </dgm:t>
    </dgm:pt>
    <dgm:pt modelId="{6A590529-BAA5-6E47-8E37-3C52821BC094}" type="sibTrans" cxnId="{9EC41781-B68D-5D4B-83F9-8EB434EFB304}">
      <dgm:prSet/>
      <dgm:spPr/>
      <dgm:t>
        <a:bodyPr/>
        <a:lstStyle/>
        <a:p>
          <a:endParaRPr lang="en-US"/>
        </a:p>
      </dgm:t>
    </dgm:pt>
    <dgm:pt modelId="{2115F678-CA0C-BF48-8A60-FB805254B2F7}" type="pres">
      <dgm:prSet presAssocID="{9819D70C-6E9D-494D-A7E1-A1D153B1B96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FB1032F-ADFF-204D-8C2F-C0B61ADB3424}" type="pres">
      <dgm:prSet presAssocID="{76EB7A40-F11B-2B4A-BB95-DA073CAB22FB}" presName="Name5" presStyleLbl="venn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E91BD7-D76D-D94E-BC8A-E59264FD365A}" type="pres">
      <dgm:prSet presAssocID="{A04FBC01-FE92-4446-9BA5-4C553386376C}" presName="space" presStyleCnt="0"/>
      <dgm:spPr/>
    </dgm:pt>
    <dgm:pt modelId="{FBBD228B-9576-3449-94FB-ED85028FAA55}" type="pres">
      <dgm:prSet presAssocID="{BAF9AD38-5CFF-A54A-A7B5-BEF79F52DBC2}" presName="Name5" presStyleLbl="venn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289B20-919E-B94B-9604-C888A9A3B04B}" type="pres">
      <dgm:prSet presAssocID="{F99326DA-8008-8843-B127-D1276C06FE8D}" presName="space" presStyleCnt="0"/>
      <dgm:spPr/>
    </dgm:pt>
    <dgm:pt modelId="{C4ABB763-A9C5-F642-B464-F47B283B6B7D}" type="pres">
      <dgm:prSet presAssocID="{15A7AF16-AA4F-FF44-89DC-09624F14AA7F}" presName="Name5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A9E480-2B6A-DB42-BDD5-78EEAD53D6FB}" type="pres">
      <dgm:prSet presAssocID="{A8D7F81A-EABA-1C41-83F7-0DE9923737D7}" presName="space" presStyleCnt="0"/>
      <dgm:spPr/>
    </dgm:pt>
    <dgm:pt modelId="{AEBE78C1-A441-F649-8C7F-3D1EA839886C}" type="pres">
      <dgm:prSet presAssocID="{378CB49F-FBE0-D544-A990-170EB615F0C1}" presName="Name5" presStyleLbl="vennNode1" presStyleIdx="3" presStyleCnt="4" custLinFactNeighborX="322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40122A0-3E88-5243-A481-54C044EB9F72}" type="presOf" srcId="{9819D70C-6E9D-494D-A7E1-A1D153B1B96D}" destId="{2115F678-CA0C-BF48-8A60-FB805254B2F7}" srcOrd="0" destOrd="0" presId="urn:microsoft.com/office/officeart/2005/8/layout/venn3"/>
    <dgm:cxn modelId="{968470E1-73A5-C64A-8CC0-39154B8576BF}" type="presOf" srcId="{BAF9AD38-5CFF-A54A-A7B5-BEF79F52DBC2}" destId="{FBBD228B-9576-3449-94FB-ED85028FAA55}" srcOrd="0" destOrd="0" presId="urn:microsoft.com/office/officeart/2005/8/layout/venn3"/>
    <dgm:cxn modelId="{400AA4DF-9176-EE4F-949D-25B902454EBA}" type="presOf" srcId="{15A7AF16-AA4F-FF44-89DC-09624F14AA7F}" destId="{C4ABB763-A9C5-F642-B464-F47B283B6B7D}" srcOrd="0" destOrd="0" presId="urn:microsoft.com/office/officeart/2005/8/layout/venn3"/>
    <dgm:cxn modelId="{ED3AD327-91A3-E54B-9DC8-B5C8B10C2E02}" srcId="{9819D70C-6E9D-494D-A7E1-A1D153B1B96D}" destId="{15A7AF16-AA4F-FF44-89DC-09624F14AA7F}" srcOrd="2" destOrd="0" parTransId="{B8C0EAFD-083B-4F48-9F46-537937D51102}" sibTransId="{A8D7F81A-EABA-1C41-83F7-0DE9923737D7}"/>
    <dgm:cxn modelId="{649C463D-6646-A14E-BF15-0D34B54E7C1E}" type="presOf" srcId="{378CB49F-FBE0-D544-A990-170EB615F0C1}" destId="{AEBE78C1-A441-F649-8C7F-3D1EA839886C}" srcOrd="0" destOrd="0" presId="urn:microsoft.com/office/officeart/2005/8/layout/venn3"/>
    <dgm:cxn modelId="{3DC7352C-3BF1-0841-8AC5-3F9E056C64D0}" srcId="{9819D70C-6E9D-494D-A7E1-A1D153B1B96D}" destId="{76EB7A40-F11B-2B4A-BB95-DA073CAB22FB}" srcOrd="0" destOrd="0" parTransId="{CF5FB1C9-167C-CE44-9E22-0AA68D031B5E}" sibTransId="{A04FBC01-FE92-4446-9BA5-4C553386376C}"/>
    <dgm:cxn modelId="{45549719-2F94-144D-B1C4-B2808DDA02EB}" srcId="{9819D70C-6E9D-494D-A7E1-A1D153B1B96D}" destId="{BAF9AD38-5CFF-A54A-A7B5-BEF79F52DBC2}" srcOrd="1" destOrd="0" parTransId="{A34D3C88-D402-C449-A9FB-193426918BA2}" sibTransId="{F99326DA-8008-8843-B127-D1276C06FE8D}"/>
    <dgm:cxn modelId="{9EC41781-B68D-5D4B-83F9-8EB434EFB304}" srcId="{9819D70C-6E9D-494D-A7E1-A1D153B1B96D}" destId="{378CB49F-FBE0-D544-A990-170EB615F0C1}" srcOrd="3" destOrd="0" parTransId="{80C99B78-42ED-2444-8438-594EBBBDDE9B}" sibTransId="{6A590529-BAA5-6E47-8E37-3C52821BC094}"/>
    <dgm:cxn modelId="{8A215A8D-27B0-A047-8771-B400B400846F}" type="presOf" srcId="{76EB7A40-F11B-2B4A-BB95-DA073CAB22FB}" destId="{AFB1032F-ADFF-204D-8C2F-C0B61ADB3424}" srcOrd="0" destOrd="0" presId="urn:microsoft.com/office/officeart/2005/8/layout/venn3"/>
    <dgm:cxn modelId="{02451949-C3EE-ED4C-B17E-289FF2486AFB}" type="presParOf" srcId="{2115F678-CA0C-BF48-8A60-FB805254B2F7}" destId="{AFB1032F-ADFF-204D-8C2F-C0B61ADB3424}" srcOrd="0" destOrd="0" presId="urn:microsoft.com/office/officeart/2005/8/layout/venn3"/>
    <dgm:cxn modelId="{29768F83-8DDF-1C4A-AC38-F4FE0806DEC9}" type="presParOf" srcId="{2115F678-CA0C-BF48-8A60-FB805254B2F7}" destId="{C5E91BD7-D76D-D94E-BC8A-E59264FD365A}" srcOrd="1" destOrd="0" presId="urn:microsoft.com/office/officeart/2005/8/layout/venn3"/>
    <dgm:cxn modelId="{93165ABD-3D17-6942-AC24-B8A5267EA85C}" type="presParOf" srcId="{2115F678-CA0C-BF48-8A60-FB805254B2F7}" destId="{FBBD228B-9576-3449-94FB-ED85028FAA55}" srcOrd="2" destOrd="0" presId="urn:microsoft.com/office/officeart/2005/8/layout/venn3"/>
    <dgm:cxn modelId="{3C6D8E9E-AFD0-A248-825B-E07DCF9690A6}" type="presParOf" srcId="{2115F678-CA0C-BF48-8A60-FB805254B2F7}" destId="{E2289B20-919E-B94B-9604-C888A9A3B04B}" srcOrd="3" destOrd="0" presId="urn:microsoft.com/office/officeart/2005/8/layout/venn3"/>
    <dgm:cxn modelId="{0E577EFF-D1B3-7849-84A8-11FBB50618C3}" type="presParOf" srcId="{2115F678-CA0C-BF48-8A60-FB805254B2F7}" destId="{C4ABB763-A9C5-F642-B464-F47B283B6B7D}" srcOrd="4" destOrd="0" presId="urn:microsoft.com/office/officeart/2005/8/layout/venn3"/>
    <dgm:cxn modelId="{1750D202-D61B-9C46-B933-A53B41926764}" type="presParOf" srcId="{2115F678-CA0C-BF48-8A60-FB805254B2F7}" destId="{7BA9E480-2B6A-DB42-BDD5-78EEAD53D6FB}" srcOrd="5" destOrd="0" presId="urn:microsoft.com/office/officeart/2005/8/layout/venn3"/>
    <dgm:cxn modelId="{41844F6D-490E-E740-BB58-E940FE4109A0}" type="presParOf" srcId="{2115F678-CA0C-BF48-8A60-FB805254B2F7}" destId="{AEBE78C1-A441-F649-8C7F-3D1EA839886C}" srcOrd="6" destOrd="0" presId="urn:microsoft.com/office/officeart/2005/8/layout/venn3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FB1032F-ADFF-204D-8C2F-C0B61ADB3424}">
      <dsp:nvSpPr>
        <dsp:cNvPr id="0" name=""/>
        <dsp:cNvSpPr/>
      </dsp:nvSpPr>
      <dsp:spPr>
        <a:xfrm>
          <a:off x="2576" y="231653"/>
          <a:ext cx="2584693" cy="2584693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42244" tIns="27940" rIns="142244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Populate the </a:t>
          </a:r>
          <a:r>
            <a:rPr lang="en-US" sz="2200" kern="1200" dirty="0" err="1" smtClean="0"/>
            <a:t>TeV</a:t>
          </a:r>
          <a:r>
            <a:rPr lang="en-US" sz="2200" kern="1200" dirty="0" smtClean="0"/>
            <a:t> sky</a:t>
          </a:r>
          <a:endParaRPr lang="en-US" sz="2200" kern="1200" dirty="0"/>
        </a:p>
      </dsp:txBody>
      <dsp:txXfrm>
        <a:off x="2576" y="231653"/>
        <a:ext cx="2584693" cy="2584693"/>
      </dsp:txXfrm>
    </dsp:sp>
    <dsp:sp modelId="{FBBD228B-9576-3449-94FB-ED85028FAA55}">
      <dsp:nvSpPr>
        <dsp:cNvPr id="0" name=""/>
        <dsp:cNvSpPr/>
      </dsp:nvSpPr>
      <dsp:spPr>
        <a:xfrm>
          <a:off x="2070331" y="231653"/>
          <a:ext cx="2584693" cy="2584693"/>
        </a:xfrm>
        <a:prstGeom prst="ellipse">
          <a:avLst/>
        </a:prstGeom>
        <a:solidFill>
          <a:schemeClr val="accent4">
            <a:alpha val="50000"/>
            <a:hueOff val="3464687"/>
            <a:satOff val="-4813"/>
            <a:lumOff val="13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42244" tIns="27940" rIns="142244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Origin of the emission (and </a:t>
          </a:r>
          <a:r>
            <a:rPr lang="en-US" sz="2200" kern="1200" dirty="0" err="1" smtClean="0"/>
            <a:t>CRs</a:t>
          </a:r>
          <a:r>
            <a:rPr lang="en-US" sz="2200" kern="1200" dirty="0" smtClean="0"/>
            <a:t>)</a:t>
          </a:r>
        </a:p>
      </dsp:txBody>
      <dsp:txXfrm>
        <a:off x="2070331" y="231653"/>
        <a:ext cx="2584693" cy="2584693"/>
      </dsp:txXfrm>
    </dsp:sp>
    <dsp:sp modelId="{C4ABB763-A9C5-F642-B464-F47B283B6B7D}">
      <dsp:nvSpPr>
        <dsp:cNvPr id="0" name=""/>
        <dsp:cNvSpPr/>
      </dsp:nvSpPr>
      <dsp:spPr>
        <a:xfrm>
          <a:off x="4138086" y="231653"/>
          <a:ext cx="2584693" cy="2584693"/>
        </a:xfrm>
        <a:prstGeom prst="ellipse">
          <a:avLst/>
        </a:prstGeom>
        <a:solidFill>
          <a:schemeClr val="accent4">
            <a:alpha val="50000"/>
            <a:hueOff val="6929375"/>
            <a:satOff val="-9627"/>
            <a:lumOff val="26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42244" tIns="27940" rIns="142244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err="1" smtClean="0">
              <a:latin typeface="Symbol" charset="2"/>
              <a:cs typeface="Symbol" charset="2"/>
            </a:rPr>
            <a:t>g</a:t>
          </a:r>
          <a:r>
            <a:rPr lang="en-US" sz="2200" kern="1200" dirty="0" smtClean="0"/>
            <a:t>-ray propagation</a:t>
          </a:r>
          <a:endParaRPr lang="en-US" sz="2200" kern="1200" dirty="0"/>
        </a:p>
      </dsp:txBody>
      <dsp:txXfrm>
        <a:off x="4138086" y="231653"/>
        <a:ext cx="2584693" cy="2584693"/>
      </dsp:txXfrm>
    </dsp:sp>
    <dsp:sp modelId="{AEBE78C1-A441-F649-8C7F-3D1EA839886C}">
      <dsp:nvSpPr>
        <dsp:cNvPr id="0" name=""/>
        <dsp:cNvSpPr/>
      </dsp:nvSpPr>
      <dsp:spPr>
        <a:xfrm>
          <a:off x="6208417" y="231653"/>
          <a:ext cx="2584693" cy="2584693"/>
        </a:xfrm>
        <a:prstGeom prst="ellipse">
          <a:avLst/>
        </a:prstGeom>
        <a:solidFill>
          <a:schemeClr val="accent4">
            <a:alpha val="50000"/>
            <a:hueOff val="10394062"/>
            <a:satOff val="-14440"/>
            <a:lumOff val="39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42244" tIns="27940" rIns="142244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Dark Matter and new physics</a:t>
          </a:r>
          <a:endParaRPr lang="en-US" sz="2200" kern="1200" dirty="0"/>
        </a:p>
      </dsp:txBody>
      <dsp:txXfrm>
        <a:off x="6208417" y="231653"/>
        <a:ext cx="2584693" cy="25846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072C24-2FE0-5F40-86A5-1075E342CBB4}" type="datetimeFigureOut">
              <a:rPr lang="en-US" smtClean="0"/>
              <a:pPr/>
              <a:t>11/24/11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2A1C34-E988-0948-BB77-B2F9F7B93FA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CC94CD-DC24-7D44-A400-9BDA3A7FB333}" type="datetimeFigureOut">
              <a:rPr lang="en-US" smtClean="0"/>
              <a:pPr/>
              <a:t>11/24/11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AE006D-45FB-E045-90ED-C25738F0EEE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CCA92046-3214-2A4F-8807-12E719B153BB}" type="slidenum">
              <a:rPr lang="it-IT"/>
              <a:pPr/>
              <a:t>5</a:t>
            </a:fld>
            <a:endParaRPr lang="it-IT"/>
          </a:p>
        </p:txBody>
      </p:sp>
      <p:sp>
        <p:nvSpPr>
          <p:cNvPr id="23555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355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dirty="0" smtClean="0">
              <a:ea typeface="ＭＳ Ｐゴシック"/>
              <a:cs typeface="ＭＳ Ｐゴシック"/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01C7F72-1B76-4F55-9749-8A7585F71540}" type="slidenum">
              <a:rPr lang="it-IT" smtClean="0">
                <a:latin typeface="Arial" charset="0"/>
                <a:ea typeface="ＭＳ Ｐゴシック"/>
                <a:cs typeface="ＭＳ Ｐゴシック"/>
              </a:rPr>
              <a:pPr/>
              <a:t>30</a:t>
            </a:fld>
            <a:endParaRPr lang="it-IT" dirty="0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dirty="0" smtClean="0">
              <a:ea typeface="ＭＳ Ｐゴシック"/>
              <a:cs typeface="ＭＳ Ｐゴシック"/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01C7F72-1B76-4F55-9749-8A7585F71540}" type="slidenum">
              <a:rPr lang="it-IT" smtClean="0">
                <a:latin typeface="Arial" charset="0"/>
                <a:ea typeface="ＭＳ Ｐゴシック"/>
                <a:cs typeface="ＭＳ Ｐゴシック"/>
              </a:rPr>
              <a:pPr/>
              <a:t>31</a:t>
            </a:fld>
            <a:endParaRPr lang="it-IT" dirty="0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72117A52-55B8-F545-9D50-F0E77CDF6487}" type="slidenum">
              <a:rPr lang="it-IT"/>
              <a:pPr/>
              <a:t>32</a:t>
            </a:fld>
            <a:endParaRPr lang="it-IT"/>
          </a:p>
        </p:txBody>
      </p:sp>
      <p:sp>
        <p:nvSpPr>
          <p:cNvPr id="82947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294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27BE23F-4632-F147-B344-825CAA773D1F}" type="slidenum">
              <a:rPr lang="it-IT"/>
              <a:pPr/>
              <a:t>33</a:t>
            </a:fld>
            <a:endParaRPr lang="it-IT"/>
          </a:p>
        </p:txBody>
      </p:sp>
      <p:sp>
        <p:nvSpPr>
          <p:cNvPr id="18435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843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27BE23F-4632-F147-B344-825CAA773D1F}" type="slidenum">
              <a:rPr lang="it-IT"/>
              <a:pPr/>
              <a:t>34</a:t>
            </a:fld>
            <a:endParaRPr lang="it-IT"/>
          </a:p>
        </p:txBody>
      </p:sp>
      <p:sp>
        <p:nvSpPr>
          <p:cNvPr id="18435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843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dirty="0" smtClean="0">
              <a:ea typeface="ＭＳ Ｐゴシック"/>
              <a:cs typeface="ＭＳ Ｐゴシック"/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01C7F72-1B76-4F55-9749-8A7585F71540}" type="slidenum">
              <a:rPr lang="it-IT" smtClean="0">
                <a:latin typeface="Arial" charset="0"/>
                <a:ea typeface="ＭＳ Ｐゴシック"/>
                <a:cs typeface="ＭＳ Ｐゴシック"/>
              </a:rPr>
              <a:pPr/>
              <a:t>79</a:t>
            </a:fld>
            <a:endParaRPr lang="it-IT" dirty="0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8348" y="1371600"/>
            <a:ext cx="8147304" cy="1344168"/>
          </a:xfrm>
        </p:spPr>
        <p:txBody>
          <a:bodyPr vert="horz" lIns="91440" tIns="45720" rIns="91440" bIns="45720" rtlCol="0" anchor="b" anchorCtr="0">
            <a:normAutofit/>
            <a:scene3d>
              <a:camera prst="orthographicFront"/>
              <a:lightRig rig="threePt" dir="t">
                <a:rot lat="0" lon="0" rev="10800000"/>
              </a:lightRig>
            </a:scene3d>
            <a:sp3d extrusionH="57150">
              <a:bevelT w="38100" h="38100" prst="relaxedInset"/>
              <a:bevelB w="38100" h="38100" prst="relaxedInset"/>
            </a:sp3d>
          </a:bodyPr>
          <a:lstStyle>
            <a:lvl1pPr algn="ctr" defTabSz="914400" rtl="0" eaLnBrk="1" latinLnBrk="0" hangingPunct="1">
              <a:lnSpc>
                <a:spcPts val="64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effectLst>
                  <a:outerShdw blurRad="25400" dist="19050" dir="4200000" algn="ctr" rotWithShape="0">
                    <a:schemeClr val="tx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8348" y="2715767"/>
            <a:ext cx="8147304" cy="667512"/>
          </a:xfrm>
        </p:spPr>
        <p:txBody>
          <a:bodyPr vert="horz" lIns="91440" tIns="45720" rIns="91440" bIns="45720" rtlCol="0">
            <a:normAutofit/>
            <a:scene3d>
              <a:camera prst="orthographicFront"/>
              <a:lightRig rig="threePt" dir="t"/>
            </a:scene3d>
            <a:sp3d extrusionH="57150">
              <a:bevelT w="38100" h="38100" prst="relaxedInset"/>
              <a:bevelB w="38100" h="38100" prst="relaxedInset"/>
            </a:sp3d>
          </a:bodyPr>
          <a:lstStyle>
            <a:lvl1pPr marL="0" indent="0" algn="ctr" defTabSz="914400" rtl="0" eaLnBrk="1" latinLnBrk="0" hangingPunct="1"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SzPct val="75000"/>
              <a:buFont typeface="Wingdings 2" pitchFamily="18" charset="2"/>
              <a:buNone/>
              <a:defRPr sz="2200" b="0" kern="1200" baseline="0">
                <a:solidFill>
                  <a:schemeClr val="bg1"/>
                </a:solidFill>
                <a:effectLst>
                  <a:outerShdw blurRad="25400" dist="25400" dir="4200000" algn="ctr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8DC2B686-C345-A541-848E-981D5EA724F2}" type="datetime1">
              <a:rPr lang="en-US" smtClean="0"/>
              <a:pPr/>
              <a:t>11/24/11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100" kern="120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A1AD90BA-A4A1-41C2-9DD3-1F9AED156E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540" y="416859"/>
            <a:ext cx="3840480" cy="1994647"/>
          </a:xfrm>
        </p:spPr>
        <p:txBody>
          <a:bodyPr anchor="b"/>
          <a:lstStyle>
            <a:lvl1pPr algn="ctr">
              <a:defRPr sz="4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7540" y="2438400"/>
            <a:ext cx="3840480" cy="3316942"/>
          </a:xfrm>
        </p:spPr>
        <p:txBody>
          <a:bodyPr>
            <a:normAutofit/>
          </a:bodyPr>
          <a:lstStyle>
            <a:lvl1pPr marL="0" indent="0" algn="ctr"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96462-ACFB-0F40-96B4-B790BB865C51}" type="datetime1">
              <a:rPr lang="en-US" smtClean="0"/>
              <a:pPr/>
              <a:t>11/24/11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ADB6-E981-2C40-ACC4-70239238DCA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4805045" y="430306"/>
            <a:ext cx="3840480" cy="5432612"/>
          </a:xfrm>
          <a:solidFill>
            <a:schemeClr val="bg1">
              <a:lumMod val="85000"/>
            </a:schemeClr>
          </a:solidFill>
          <a:ln w="127000" cap="sq">
            <a:solidFill>
              <a:schemeClr val="bg1"/>
            </a:solidFill>
            <a:miter lim="800000"/>
          </a:ln>
          <a:effectLst>
            <a:outerShdw blurRad="76200" dist="12700" dir="5400000" sx="100500" sy="100500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extrusionH="50800">
            <a:extrusionClr>
              <a:schemeClr val="tx1"/>
            </a:extrusionClr>
            <a:contourClr>
              <a:schemeClr val="tx1"/>
            </a:contourClr>
          </a:sp3d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spcBef>
                <a:spcPts val="2000"/>
              </a:spcBef>
              <a:buClr>
                <a:schemeClr val="accent2">
                  <a:lumMod val="50000"/>
                  <a:lumOff val="50000"/>
                </a:schemeClr>
              </a:buClr>
              <a:buSzPct val="75000"/>
              <a:buFont typeface="Wingdings 2" pitchFamily="18" charset="2"/>
              <a:buNone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7DC68-9EFE-6C43-9C64-E52AF7D9FFDB}" type="datetime1">
              <a:rPr lang="en-US" smtClean="0"/>
              <a:pPr/>
              <a:t>11/24/11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ADB6-E981-2C40-ACC4-70239238DC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61412" y="417513"/>
            <a:ext cx="1600200" cy="57086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1174" y="417513"/>
            <a:ext cx="6499225" cy="57086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01806-0111-934D-BCCA-8F3EA42E5CBB}" type="datetime1">
              <a:rPr lang="en-US" smtClean="0"/>
              <a:pPr/>
              <a:t>11/24/11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ADB6-E981-2C40-ACC4-70239238DC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FD5C030C-8C6C-3F44-AE2E-574A21C52AB5}" type="datetime1">
              <a:rPr lang="en-US" smtClean="0"/>
              <a:pPr/>
              <a:t>11/24/11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100" kern="120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E02AADB6-E981-2C40-ACC4-70239238DC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09666-DC72-D74C-93E9-0C6C40BA6664}" type="datetime1">
              <a:rPr lang="en-US" smtClean="0"/>
              <a:pPr/>
              <a:t>11/24/11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ADB6-E981-2C40-ACC4-70239238DC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8475" y="4343398"/>
            <a:ext cx="8147049" cy="1346013"/>
          </a:xfrm>
        </p:spPr>
        <p:txBody>
          <a:bodyPr>
            <a:normAutofit/>
            <a:scene3d>
              <a:camera prst="orthographicFront"/>
              <a:lightRig rig="threePt" dir="t">
                <a:rot lat="0" lon="0" rev="10800000"/>
              </a:lightRig>
            </a:scene3d>
            <a:sp3d extrusionH="57150">
              <a:bevelT w="38100" h="38100" prst="relaxedInset"/>
              <a:bevelB w="38100" h="38100" prst="relaxedInset"/>
            </a:sp3d>
          </a:bodyPr>
          <a:lstStyle>
            <a:lvl1pPr>
              <a:lnSpc>
                <a:spcPts val="6400"/>
              </a:lnSpc>
              <a:defRPr sz="6000">
                <a:solidFill>
                  <a:schemeClr val="bg1"/>
                </a:solidFill>
                <a:effectLst>
                  <a:outerShdw blurRad="25400" dist="19050" dir="4200000" algn="ctr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8475" y="5688105"/>
            <a:ext cx="8147050" cy="663387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relaxedInset"/>
              <a:bevelB w="38100" h="38100" prst="relaxedInset"/>
            </a:sp3d>
          </a:bodyPr>
          <a:lstStyle>
            <a:lvl1pPr marL="0" indent="0" algn="ctr">
              <a:spcBef>
                <a:spcPts val="0"/>
              </a:spcBef>
              <a:buNone/>
              <a:defRPr b="0" baseline="0">
                <a:solidFill>
                  <a:schemeClr val="bg1"/>
                </a:solidFill>
                <a:effectLst>
                  <a:outerShdw blurRad="25400" dist="25400" dir="4200000" algn="ctr" rotWithShape="0">
                    <a:schemeClr val="tx1">
                      <a:alpha val="40000"/>
                    </a:scheme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fld id="{59943FDD-A39E-5248-81A6-F59FDDD98241}" type="datetime1">
              <a:rPr lang="en-US" smtClean="0"/>
              <a:pPr/>
              <a:t>11/24/11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fld id="{8AF02B71-8991-4516-A01E-F1A9ACD28BD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981200" y="685800"/>
            <a:ext cx="5181600" cy="3352800"/>
          </a:xfrm>
          <a:solidFill>
            <a:schemeClr val="tx1">
              <a:lumMod val="75000"/>
            </a:schemeClr>
          </a:solidFill>
          <a:ln w="127000" cap="sq">
            <a:solidFill>
              <a:schemeClr val="tx1"/>
            </a:solidFill>
            <a:miter lim="800000"/>
          </a:ln>
          <a:effectLst>
            <a:outerShdw blurRad="63500" sx="101000" sy="101000" algn="ctr" rotWithShape="0">
              <a:schemeClr val="bg2">
                <a:lumMod val="20000"/>
                <a:lumOff val="80000"/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9000000"/>
            </a:lightRig>
          </a:scene3d>
          <a:sp3d prstMaterial="matte">
            <a:bevelT w="12700" prst="relaxedInset"/>
            <a:bevelB w="38100" h="127000" prst="relaxedInset"/>
            <a:extrusionClr>
              <a:schemeClr val="tx1"/>
            </a:extrusionClr>
            <a:contourClr>
              <a:schemeClr val="tx1"/>
            </a:contourClr>
          </a:sp3d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1774826"/>
            <a:ext cx="8147050" cy="1873250"/>
          </a:xfrm>
        </p:spPr>
        <p:txBody>
          <a:bodyPr anchor="b" anchorCtr="0"/>
          <a:lstStyle>
            <a:lvl1pPr algn="ctr">
              <a:defRPr sz="60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5" y="3654519"/>
            <a:ext cx="8147050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385E9-0E55-8141-8626-02B04D5C79A0}" type="datetime1">
              <a:rPr lang="en-US" smtClean="0"/>
              <a:pPr/>
              <a:t>11/24/11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94129"/>
            <a:ext cx="8147051" cy="145228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475" y="1762125"/>
            <a:ext cx="3840480" cy="43640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5046" y="1762125"/>
            <a:ext cx="3840480" cy="43640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2B14D-2873-5C44-A3EC-67F760E8F169}" type="datetime1">
              <a:rPr lang="en-US" smtClean="0"/>
              <a:pPr/>
              <a:t>11/24/11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ADB6-E981-2C40-ACC4-70239238DC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94129"/>
            <a:ext cx="8147051" cy="1452283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5" y="1550894"/>
            <a:ext cx="3840480" cy="715962"/>
          </a:xfr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475" y="2541494"/>
            <a:ext cx="3840480" cy="358466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5046" y="1550894"/>
            <a:ext cx="3840480" cy="715962"/>
          </a:xfr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5046" y="2541494"/>
            <a:ext cx="3840480" cy="358466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CD42C-8B1F-3A42-93A5-40F3ECC1A989}" type="datetime1">
              <a:rPr lang="en-US" smtClean="0"/>
              <a:pPr/>
              <a:t>11/24/11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ADB6-E981-2C40-ACC4-70239238DCA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502920" y="2353235"/>
            <a:ext cx="3840480" cy="1588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805045" y="2353235"/>
            <a:ext cx="3840480" cy="1588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546D5-A7A5-1E4C-87BB-5728AEAAD139}" type="datetime1">
              <a:rPr lang="en-US" smtClean="0"/>
              <a:pPr/>
              <a:t>11/24/11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ADB6-E981-2C40-ACC4-70239238DC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C4B6D-918B-C642-A3FB-502E66D96BCF}" type="datetime1">
              <a:rPr lang="en-US" smtClean="0"/>
              <a:pPr/>
              <a:t>11/24/11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ADB6-E981-2C40-ACC4-70239238DC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540" y="416859"/>
            <a:ext cx="3840480" cy="1994647"/>
          </a:xfrm>
        </p:spPr>
        <p:txBody>
          <a:bodyPr anchor="b"/>
          <a:lstStyle>
            <a:lvl1pPr algn="ctr">
              <a:defRPr sz="4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2532" y="403412"/>
            <a:ext cx="3840480" cy="572275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7540" y="2438400"/>
            <a:ext cx="3840480" cy="3316942"/>
          </a:xfrm>
        </p:spPr>
        <p:txBody>
          <a:bodyPr>
            <a:normAutofit/>
          </a:bodyPr>
          <a:lstStyle>
            <a:lvl1pPr marL="0" indent="0" algn="ctr"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957FA-9107-5A4C-B322-2ACA52A7472D}" type="datetime1">
              <a:rPr lang="en-US" smtClean="0"/>
              <a:pPr/>
              <a:t>11/24/11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619C8-A375-448C-891B-9999C6BE8E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5" y="94129"/>
            <a:ext cx="8147051" cy="102111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5" y="1332102"/>
            <a:ext cx="8147051" cy="47940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88259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C8A708A-E84E-6849-97CE-ECD2B53C9A5B}" type="datetime1">
              <a:rPr lang="en-US" smtClean="0"/>
              <a:pPr/>
              <a:t>11/24/11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17659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02AADB6-E981-2C40-ACC4-70239238DCA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432" r:id="rId1"/>
    <p:sldLayoutId id="2147484433" r:id="rId2"/>
    <p:sldLayoutId id="2147484434" r:id="rId3"/>
    <p:sldLayoutId id="2147484435" r:id="rId4"/>
    <p:sldLayoutId id="2147484436" r:id="rId5"/>
    <p:sldLayoutId id="2147484437" r:id="rId6"/>
    <p:sldLayoutId id="2147484438" r:id="rId7"/>
    <p:sldLayoutId id="2147484439" r:id="rId8"/>
    <p:sldLayoutId id="2147484440" r:id="rId9"/>
    <p:sldLayoutId id="2147484441" r:id="rId10"/>
    <p:sldLayoutId id="2147484442" r:id="rId11"/>
    <p:sldLayoutId id="2147484443" r:id="rId12"/>
    <p:sldLayoutId id="2147484444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2000"/>
        </a:spcBef>
        <a:buClr>
          <a:schemeClr val="tx1">
            <a:lumMod val="75000"/>
            <a:lumOff val="25000"/>
          </a:schemeClr>
        </a:buClr>
        <a:buSzPct val="75000"/>
        <a:buFont typeface="Wingdings 2" pitchFamily="18" charset="2"/>
        <a:buChar char="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Clr>
          <a:schemeClr val="tx1">
            <a:lumMod val="50000"/>
            <a:lumOff val="50000"/>
          </a:schemeClr>
        </a:buClr>
        <a:buSzPct val="75000"/>
        <a:buFont typeface="Wingdings 2" pitchFamily="18" charset="2"/>
        <a:buChar char="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75000"/>
        <a:buFont typeface="Wingdings 2" pitchFamily="18" charset="2"/>
        <a:buChar char="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600"/>
        </a:spcBef>
        <a:buClr>
          <a:schemeClr val="tx1">
            <a:lumMod val="50000"/>
            <a:lumOff val="50000"/>
          </a:schemeClr>
        </a:buClr>
        <a:buSzPct val="75000"/>
        <a:buFont typeface="Wingdings 2" pitchFamily="18" charset="2"/>
        <a:buChar char="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75000"/>
        <a:buFont typeface="Wingdings 2" pitchFamily="18" charset="2"/>
        <a:buChar char="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7" Type="http://schemas.openxmlformats.org/officeDocument/2006/relationships/image" Target="../media/image9.jpeg"/><Relationship Id="rId8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3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Relationship Id="rId3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video" Target="file://localhost/Users/elisap/work/mypresentations/OutreachActivities/movies/Cherenkov.mp4" TargetMode="Externa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6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elisap/work/mypresentations/OutreachActivities/movies/MAGIC_GRB_movement.mov" TargetMode="External"/><Relationship Id="rId2" Type="http://schemas.openxmlformats.org/officeDocument/2006/relationships/slideLayout" Target="../slideLayouts/slideLayout8.xml"/><Relationship Id="rId3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jpe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jpe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1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comments" Target="../comments/comment1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4" Type="http://schemas.openxmlformats.org/officeDocument/2006/relationships/image" Target="../media/image67.jpe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eg"/><Relationship Id="rId3" Type="http://schemas.openxmlformats.org/officeDocument/2006/relationships/image" Target="../media/image7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4" Type="http://schemas.openxmlformats.org/officeDocument/2006/relationships/image" Target="../media/image83.jpeg"/><Relationship Id="rId5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5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Relationship Id="rId3" Type="http://schemas.openxmlformats.org/officeDocument/2006/relationships/image" Target="../media/image100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106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107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5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4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4" Type="http://schemas.openxmlformats.org/officeDocument/2006/relationships/image" Target="../media/image83.jpeg"/><Relationship Id="rId5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eg"/><Relationship Id="rId3" Type="http://schemas.openxmlformats.org/officeDocument/2006/relationships/image" Target="../media/image115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68" y="558164"/>
            <a:ext cx="1893642" cy="1304509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5486614" y="4276622"/>
            <a:ext cx="3544203" cy="1325319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68" y="4594593"/>
            <a:ext cx="3408425" cy="2263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9153" y="5274443"/>
            <a:ext cx="5663975" cy="1608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screen-capture-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8029" y="48852"/>
            <a:ext cx="2574713" cy="1931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screen-capture-3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82180">
            <a:off x="6119440" y="1921810"/>
            <a:ext cx="2771733" cy="2370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screen-capture-2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573454">
            <a:off x="6578670" y="482176"/>
            <a:ext cx="2348144" cy="1697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67434" y="3979260"/>
            <a:ext cx="3285728" cy="2190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23564"/>
            <a:ext cx="6163445" cy="3587165"/>
          </a:xfrm>
        </p:spPr>
        <p:txBody>
          <a:bodyPr wrap="square">
            <a:normAutofit fontScale="90000"/>
          </a:bodyPr>
          <a:lstStyle/>
          <a:p>
            <a:r>
              <a:rPr lang="en-US" b="1" dirty="0" smtClean="0">
                <a:latin typeface="+mn-lt"/>
              </a:rPr>
              <a:t>It’s a kind of MAGIC</a:t>
            </a:r>
            <a:r>
              <a:rPr lang="en-US" dirty="0" smtClean="0">
                <a:latin typeface="+mn-lt"/>
              </a:rPr>
              <a:t/>
            </a:r>
            <a:br>
              <a:rPr lang="en-US" dirty="0" smtClean="0">
                <a:latin typeface="+mn-lt"/>
              </a:rPr>
            </a:br>
            <a:r>
              <a:rPr lang="en-US" sz="3111" b="1" cap="small" dirty="0" smtClean="0">
                <a:latin typeface="+mn-lt"/>
              </a:rPr>
              <a:t>Come </a:t>
            </a:r>
            <a:r>
              <a:rPr lang="en-US" sz="3111" b="1" cap="small" dirty="0" err="1" smtClean="0">
                <a:latin typeface="+mn-lt"/>
              </a:rPr>
              <a:t>i</a:t>
            </a:r>
            <a:r>
              <a:rPr lang="en-US" sz="3111" b="1" cap="small" dirty="0" smtClean="0">
                <a:latin typeface="+mn-lt"/>
              </a:rPr>
              <a:t> </a:t>
            </a:r>
            <a:r>
              <a:rPr lang="en-US" sz="3111" b="1" cap="small" dirty="0" err="1" smtClean="0">
                <a:latin typeface="+mn-lt"/>
              </a:rPr>
              <a:t>raggi</a:t>
            </a:r>
            <a:r>
              <a:rPr lang="en-US" sz="3111" b="1" cap="small" dirty="0" smtClean="0">
                <a:latin typeface="+mn-lt"/>
              </a:rPr>
              <a:t> gamma ad </a:t>
            </a:r>
            <a:r>
              <a:rPr lang="en-US" sz="3111" b="1" cap="small" dirty="0" err="1" smtClean="0">
                <a:latin typeface="+mn-lt"/>
              </a:rPr>
              <a:t>altissima</a:t>
            </a:r>
            <a:r>
              <a:rPr lang="en-US" sz="3111" b="1" cap="small" dirty="0" smtClean="0">
                <a:latin typeface="+mn-lt"/>
              </a:rPr>
              <a:t> </a:t>
            </a:r>
            <a:r>
              <a:rPr lang="en-US" sz="3111" b="1" cap="small" dirty="0" err="1" smtClean="0">
                <a:latin typeface="+mn-lt"/>
              </a:rPr>
              <a:t>energia</a:t>
            </a:r>
            <a:r>
              <a:rPr lang="en-US" sz="3111" b="1" cap="small" dirty="0" smtClean="0">
                <a:latin typeface="+mn-lt"/>
              </a:rPr>
              <a:t> </a:t>
            </a:r>
            <a:r>
              <a:rPr lang="en-US" sz="3111" b="1" cap="small" dirty="0" err="1" smtClean="0">
                <a:latin typeface="+mn-lt"/>
              </a:rPr>
              <a:t>diventano</a:t>
            </a:r>
            <a:r>
              <a:rPr lang="en-US" sz="3111" b="1" cap="small" dirty="0" smtClean="0">
                <a:latin typeface="+mn-lt"/>
              </a:rPr>
              <a:t> </a:t>
            </a:r>
            <a:r>
              <a:rPr lang="en-US" sz="3111" b="1" cap="small" dirty="0" err="1" smtClean="0">
                <a:latin typeface="+mn-lt"/>
              </a:rPr>
              <a:t>segnale</a:t>
            </a:r>
            <a:endParaRPr lang="en-US" b="1" cap="small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93997" y="4564456"/>
            <a:ext cx="3878458" cy="1575153"/>
          </a:xfrm>
        </p:spPr>
        <p:txBody>
          <a:bodyPr>
            <a:normAutofit fontScale="92500" lnSpcReduction="10000"/>
          </a:bodyPr>
          <a:lstStyle/>
          <a:p>
            <a:r>
              <a:rPr lang="en-US" sz="2400" b="1" cap="small" dirty="0" smtClean="0"/>
              <a:t>Elisa Prandini</a:t>
            </a:r>
          </a:p>
          <a:p>
            <a:r>
              <a:rPr lang="en-US" b="1" dirty="0" smtClean="0"/>
              <a:t>Padova University</a:t>
            </a:r>
          </a:p>
          <a:p>
            <a:endParaRPr lang="en-US" b="1" dirty="0" smtClean="0">
              <a:solidFill>
                <a:schemeClr val="tx1"/>
              </a:solidFill>
            </a:endParaRPr>
          </a:p>
          <a:p>
            <a:r>
              <a:rPr lang="en-US" b="1" cap="small" dirty="0" smtClean="0">
                <a:ln w="571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/>
                </a:solidFill>
                <a:effectLst>
                  <a:outerShdw blurRad="50800" dist="38100" dir="5400000" rotWithShape="0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MAPSES – Lecce </a:t>
            </a:r>
          </a:p>
          <a:p>
            <a:r>
              <a:rPr lang="en-US" b="1" cap="small" dirty="0" smtClean="0">
                <a:ln w="57150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/>
                </a:solidFill>
                <a:effectLst>
                  <a:outerShdw blurRad="50800" dist="38100" dir="5400000" rotWithShape="0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23 November 2011</a:t>
            </a:r>
            <a:endParaRPr lang="en-US" b="1" cap="small" dirty="0">
              <a:ln w="571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chemeClr val="tx1"/>
              </a:solidFill>
              <a:effectLst>
                <a:outerShdw blurRad="50800" dist="38100" dir="5400000" rotWithShape="0">
                  <a:srgbClr val="000000">
                    <a:alpha val="43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13670" y="4105145"/>
            <a:ext cx="11953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cap="small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PART 1</a:t>
            </a:r>
            <a:endParaRPr lang="en-US" sz="24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17" y="471121"/>
            <a:ext cx="8573048" cy="5739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A17EC-F713-364A-AF93-F49F2A6B218A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4094714" y="3459286"/>
            <a:ext cx="1435965" cy="668451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Galaxy Clusters</a:t>
            </a:r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6802582" y="1921835"/>
            <a:ext cx="1100775" cy="334231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GRBs</a:t>
            </a: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2892676" y="2640449"/>
            <a:ext cx="1402546" cy="668451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Dwarf Galaxies</a:t>
            </a:r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3266104" y="4545545"/>
            <a:ext cx="1657219" cy="668451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Unidentified objects</a:t>
            </a:r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918995" y="1219943"/>
            <a:ext cx="1470392" cy="4345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pulsar</a:t>
            </a:r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1088104" y="2490030"/>
            <a:ext cx="1470392" cy="63504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Supernova</a:t>
            </a:r>
          </a:p>
          <a:p>
            <a:pPr algn="ctr"/>
            <a:r>
              <a:rPr lang="en-US" dirty="0" smtClean="0"/>
              <a:t>Remnants</a:t>
            </a:r>
            <a:endParaRPr lang="en-US" dirty="0"/>
          </a:p>
        </p:txBody>
      </p:sp>
      <p:sp>
        <p:nvSpPr>
          <p:cNvPr id="25" name="Rounded Rectangle 24"/>
          <p:cNvSpPr/>
          <p:nvPr/>
        </p:nvSpPr>
        <p:spPr>
          <a:xfrm>
            <a:off x="1958991" y="3576270"/>
            <a:ext cx="1470392" cy="668461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X-ray binaries</a:t>
            </a:r>
            <a:endParaRPr lang="en-US" dirty="0"/>
          </a:p>
        </p:txBody>
      </p:sp>
      <p:sp>
        <p:nvSpPr>
          <p:cNvPr id="27" name="Title 26"/>
          <p:cNvSpPr txBox="1">
            <a:spLocks/>
          </p:cNvSpPr>
          <p:nvPr/>
        </p:nvSpPr>
        <p:spPr>
          <a:xfrm>
            <a:off x="2892676" y="709149"/>
            <a:ext cx="3189400" cy="127150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Sources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817659" y="2924520"/>
            <a:ext cx="1470392" cy="4345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blazars</a:t>
            </a:r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>
            <a:off x="6483092" y="1002693"/>
            <a:ext cx="1470392" cy="4345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FSRQs</a:t>
            </a:r>
            <a:endParaRPr lang="en-US" dirty="0"/>
          </a:p>
        </p:txBody>
      </p:sp>
      <p:sp>
        <p:nvSpPr>
          <p:cNvPr id="21" name="Rounded Rectangle 20"/>
          <p:cNvSpPr/>
          <p:nvPr/>
        </p:nvSpPr>
        <p:spPr>
          <a:xfrm>
            <a:off x="5055482" y="4662521"/>
            <a:ext cx="2053188" cy="4345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radio galaxies</a:t>
            </a:r>
            <a:endParaRPr lang="en-US" dirty="0"/>
          </a:p>
        </p:txBody>
      </p:sp>
      <p:sp>
        <p:nvSpPr>
          <p:cNvPr id="26" name="Rounded Rectangle 25"/>
          <p:cNvSpPr/>
          <p:nvPr/>
        </p:nvSpPr>
        <p:spPr>
          <a:xfrm>
            <a:off x="6082076" y="3810231"/>
            <a:ext cx="2244064" cy="4345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starburst galaxies</a:t>
            </a:r>
            <a:endParaRPr lang="en-US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TeVSk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092" y="1088841"/>
            <a:ext cx="8512229" cy="437578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69584"/>
          </a:xfrm>
        </p:spPr>
        <p:txBody>
          <a:bodyPr/>
          <a:lstStyle/>
          <a:p>
            <a:r>
              <a:rPr lang="en-US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The </a:t>
            </a:r>
            <a:r>
              <a:rPr lang="en-US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TeV</a:t>
            </a:r>
            <a:r>
              <a:rPr lang="en-US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Sky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6874" y="226258"/>
            <a:ext cx="1463921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A17EC-F713-364A-AF93-F49F2A6B218A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84973" y="5113270"/>
            <a:ext cx="4095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From: </a:t>
            </a:r>
            <a:r>
              <a:rPr lang="en-US" sz="1600" dirty="0" err="1" smtClean="0">
                <a:solidFill>
                  <a:schemeClr val="bg1"/>
                </a:solidFill>
              </a:rPr>
              <a:t>TeVCat</a:t>
            </a:r>
            <a:r>
              <a:rPr lang="en-US" sz="1600" dirty="0" smtClean="0">
                <a:solidFill>
                  <a:schemeClr val="bg1"/>
                </a:solidFill>
              </a:rPr>
              <a:t> http://</a:t>
            </a:r>
            <a:r>
              <a:rPr lang="en-US" sz="1600" dirty="0" err="1" smtClean="0">
                <a:solidFill>
                  <a:schemeClr val="bg1"/>
                </a:solidFill>
              </a:rPr>
              <a:t>tevcat.uchicago.edu</a:t>
            </a:r>
            <a:r>
              <a:rPr lang="en-US" sz="1600" dirty="0" smtClean="0">
                <a:solidFill>
                  <a:schemeClr val="bg1"/>
                </a:solidFill>
              </a:rPr>
              <a:t>/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45815" y="5761377"/>
            <a:ext cx="4538126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/>
              <a:t> 49 extragalactic objects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61 galactic objects</a:t>
            </a:r>
            <a:endParaRPr lang="en-US" sz="2400" dirty="0"/>
          </a:p>
        </p:txBody>
      </p:sp>
      <p:sp>
        <p:nvSpPr>
          <p:cNvPr id="14" name="Rounded Rectangle 13"/>
          <p:cNvSpPr/>
          <p:nvPr/>
        </p:nvSpPr>
        <p:spPr>
          <a:xfrm>
            <a:off x="530092" y="2891097"/>
            <a:ext cx="8360575" cy="785443"/>
          </a:xfrm>
          <a:prstGeom prst="roundRect">
            <a:avLst/>
          </a:prstGeom>
          <a:noFill/>
          <a:ln w="57150" cap="flat" cmpd="sng" algn="ctr">
            <a:solidFill>
              <a:srgbClr val="66006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TeVSkyVisibilit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091" y="1094564"/>
            <a:ext cx="8512229" cy="437578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69584"/>
          </a:xfrm>
        </p:spPr>
        <p:txBody>
          <a:bodyPr/>
          <a:lstStyle/>
          <a:p>
            <a:r>
              <a:rPr lang="en-US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The </a:t>
            </a:r>
            <a:r>
              <a:rPr lang="en-US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TeV</a:t>
            </a:r>
            <a:r>
              <a:rPr lang="en-US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Sky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6874" y="226258"/>
            <a:ext cx="1463921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011204" y="4822357"/>
            <a:ext cx="1499259" cy="646331"/>
          </a:xfrm>
          <a:prstGeom prst="rect">
            <a:avLst/>
          </a:prstGeom>
          <a:ln w="38100" cap="flat" cmpd="sng" algn="ctr">
            <a:solidFill>
              <a:srgbClr val="D34817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+mj-lt"/>
                <a:cs typeface="Perpetua (Body)"/>
              </a:rPr>
              <a:t>Southern Telescopes</a:t>
            </a:r>
            <a:endParaRPr lang="en-US" b="1" dirty="0">
              <a:latin typeface="+mj-lt"/>
              <a:cs typeface="Perpetua (Body)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7875" y="1220671"/>
            <a:ext cx="1907813" cy="707886"/>
          </a:xfrm>
          <a:prstGeom prst="rect">
            <a:avLst/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latin typeface="+mj-lt"/>
                <a:cs typeface="Perpetua (Body)"/>
              </a:rPr>
              <a:t>Nothern</a:t>
            </a:r>
            <a:r>
              <a:rPr lang="en-US" sz="2000" b="1" dirty="0" smtClean="0">
                <a:latin typeface="+mj-lt"/>
                <a:cs typeface="Perpetua (Body)"/>
              </a:rPr>
              <a:t> Telescopes</a:t>
            </a:r>
            <a:endParaRPr lang="en-US" sz="2000" b="1" dirty="0">
              <a:latin typeface="+mj-lt"/>
              <a:cs typeface="Perpetua (Body)"/>
            </a:endParaRPr>
          </a:p>
        </p:txBody>
      </p:sp>
      <p:cxnSp>
        <p:nvCxnSpPr>
          <p:cNvPr id="11" name="Curved Connector 10"/>
          <p:cNvCxnSpPr/>
          <p:nvPr/>
        </p:nvCxnSpPr>
        <p:spPr>
          <a:xfrm>
            <a:off x="6146795" y="4649822"/>
            <a:ext cx="864409" cy="392664"/>
          </a:xfrm>
          <a:prstGeom prst="curvedConnector3">
            <a:avLst>
              <a:gd name="adj1" fmla="val 50000"/>
            </a:avLst>
          </a:pr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 rot="16200000" flipV="1">
            <a:off x="1012853" y="1988147"/>
            <a:ext cx="598961" cy="592669"/>
          </a:xfrm>
          <a:prstGeom prst="curvedConnector3">
            <a:avLst>
              <a:gd name="adj1" fmla="val 50000"/>
            </a:avLst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A17EC-F713-364A-AF93-F49F2A6B218A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84973" y="5113270"/>
            <a:ext cx="4095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From: </a:t>
            </a:r>
            <a:r>
              <a:rPr lang="en-US" sz="1600" dirty="0" err="1" smtClean="0">
                <a:solidFill>
                  <a:schemeClr val="bg1"/>
                </a:solidFill>
              </a:rPr>
              <a:t>TeVCat</a:t>
            </a:r>
            <a:r>
              <a:rPr lang="en-US" sz="1600" dirty="0" smtClean="0">
                <a:solidFill>
                  <a:schemeClr val="bg1"/>
                </a:solidFill>
              </a:rPr>
              <a:t> http://</a:t>
            </a:r>
            <a:r>
              <a:rPr lang="en-US" sz="1600" dirty="0" err="1" smtClean="0">
                <a:solidFill>
                  <a:schemeClr val="bg1"/>
                </a:solidFill>
              </a:rPr>
              <a:t>tevcat.uchicago.edu</a:t>
            </a:r>
            <a:r>
              <a:rPr lang="en-US" sz="1600" dirty="0" smtClean="0">
                <a:solidFill>
                  <a:schemeClr val="bg1"/>
                </a:solidFill>
              </a:rPr>
              <a:t>/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45815" y="5761377"/>
            <a:ext cx="4538126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/>
              <a:t> 49 extragalactic objects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61 galactic objects</a:t>
            </a:r>
            <a:endParaRPr lang="en-US" sz="2400" dirty="0"/>
          </a:p>
        </p:txBody>
      </p:sp>
      <p:sp>
        <p:nvSpPr>
          <p:cNvPr id="14" name="Rounded Rectangle 13"/>
          <p:cNvSpPr/>
          <p:nvPr/>
        </p:nvSpPr>
        <p:spPr>
          <a:xfrm>
            <a:off x="530092" y="2891097"/>
            <a:ext cx="8360575" cy="785443"/>
          </a:xfrm>
          <a:prstGeom prst="roundRect">
            <a:avLst/>
          </a:prstGeom>
          <a:noFill/>
          <a:ln w="57150" cap="flat" cmpd="sng" algn="ctr">
            <a:solidFill>
              <a:srgbClr val="66006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Observation Technique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315496"/>
            <a:ext cx="8147051" cy="1082610"/>
          </a:xfrm>
        </p:spPr>
        <p:txBody>
          <a:bodyPr/>
          <a:lstStyle/>
          <a:p>
            <a:r>
              <a:rPr lang="en-US" dirty="0" smtClean="0"/>
              <a:t>How do we study the sky?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ADB6-E981-2C40-ACC4-70239238DCA2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t="17258"/>
          <a:stretch>
            <a:fillRect/>
          </a:stretch>
        </p:blipFill>
        <p:spPr>
          <a:xfrm>
            <a:off x="219592" y="1901376"/>
            <a:ext cx="7493000" cy="421378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712592" y="1901376"/>
            <a:ext cx="932934" cy="421378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We are here </a:t>
            </a:r>
            <a:r>
              <a:rPr lang="en-US" dirty="0" err="1" smtClean="0">
                <a:sym typeface="Wingdings"/>
              </a:rPr>
              <a:t></a:t>
            </a:r>
            <a:endParaRPr lang="en-US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012" y="1194149"/>
            <a:ext cx="7764731" cy="43676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615" y="331533"/>
            <a:ext cx="7216729" cy="665564"/>
          </a:xfrm>
        </p:spPr>
        <p:txBody>
          <a:bodyPr/>
          <a:lstStyle/>
          <a:p>
            <a:r>
              <a:rPr lang="en-US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Atmospheric Extinction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ADB6-E981-2C40-ACC4-70239238DCA2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41174" y="130570"/>
            <a:ext cx="1455346" cy="183987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cxnSp>
        <p:nvCxnSpPr>
          <p:cNvPr id="14" name="Straight Arrow Connector 13"/>
          <p:cNvCxnSpPr>
            <a:endCxn id="12" idx="1"/>
          </p:cNvCxnSpPr>
          <p:nvPr/>
        </p:nvCxnSpPr>
        <p:spPr>
          <a:xfrm rot="16200000" flipV="1">
            <a:off x="-474643" y="4493635"/>
            <a:ext cx="2231312" cy="2"/>
          </a:xfrm>
          <a:prstGeom prst="straightConnector1">
            <a:avLst/>
          </a:prstGeom>
          <a:ln w="5715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16200000">
            <a:off x="-145321" y="4663092"/>
            <a:ext cx="1044576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cap="small" dirty="0" smtClean="0">
                <a:solidFill>
                  <a:schemeClr val="bg2">
                    <a:lumMod val="50000"/>
                  </a:schemeClr>
                </a:solidFill>
              </a:rPr>
              <a:t>opacity</a:t>
            </a:r>
            <a:endParaRPr lang="en-US" b="1" cap="small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" y="3750385"/>
            <a:ext cx="10445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cap="small" dirty="0" smtClean="0">
                <a:solidFill>
                  <a:schemeClr val="bg2">
                    <a:lumMod val="50000"/>
                  </a:schemeClr>
                </a:solidFill>
              </a:rPr>
              <a:t>100%</a:t>
            </a:r>
            <a:endParaRPr lang="en-US" sz="1600" b="1" cap="small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19058" y="5692382"/>
            <a:ext cx="2116766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cap="small" dirty="0" smtClean="0">
                <a:solidFill>
                  <a:schemeClr val="bg2">
                    <a:lumMod val="50000"/>
                  </a:schemeClr>
                </a:solidFill>
              </a:rPr>
              <a:t>wavelength</a:t>
            </a:r>
            <a:endParaRPr lang="en-US" b="1" cap="small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641012" y="5585552"/>
            <a:ext cx="3693276" cy="1588"/>
          </a:xfrm>
          <a:prstGeom prst="straightConnector1">
            <a:avLst/>
          </a:prstGeom>
          <a:ln w="5715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1788" y="4088938"/>
            <a:ext cx="586992" cy="61990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1540" y="4523303"/>
            <a:ext cx="535560" cy="53556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*0.05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.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-captur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8752" y="4283334"/>
            <a:ext cx="2612507" cy="19256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94130"/>
            <a:ext cx="6113235" cy="1187468"/>
          </a:xfrm>
        </p:spPr>
        <p:txBody>
          <a:bodyPr/>
          <a:lstStyle/>
          <a:p>
            <a:r>
              <a:rPr lang="en-US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The case of </a:t>
            </a:r>
            <a:r>
              <a:rPr lang="en-US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g</a:t>
            </a:r>
            <a:r>
              <a:rPr lang="en-US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-rays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5" y="1668357"/>
            <a:ext cx="5840277" cy="4364598"/>
          </a:xfrm>
        </p:spPr>
        <p:txBody>
          <a:bodyPr/>
          <a:lstStyle/>
          <a:p>
            <a:r>
              <a:rPr lang="en-US" dirty="0" smtClean="0"/>
              <a:t>They cannot be detected directly from Earth</a:t>
            </a:r>
          </a:p>
          <a:p>
            <a:r>
              <a:rPr lang="en-US" dirty="0" smtClean="0"/>
              <a:t>Satellite experiments: like </a:t>
            </a:r>
            <a:r>
              <a:rPr lang="en-US" i="1" dirty="0" smtClean="0"/>
              <a:t>Fermi</a:t>
            </a:r>
          </a:p>
          <a:p>
            <a:pPr lvl="1"/>
            <a:r>
              <a:rPr lang="en-US" dirty="0" smtClean="0"/>
              <a:t>has an upper energy threshold of ~ 100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the VHE range!</a:t>
            </a:r>
          </a:p>
          <a:p>
            <a:pPr lvl="1"/>
            <a:r>
              <a:rPr lang="en-US" dirty="0" smtClean="0">
                <a:sym typeface="Wingdings"/>
              </a:rPr>
              <a:t>The threshold is due to the reduced surface of the detector related to the low flux of gammas at these energies!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ADB6-E981-2C40-ACC4-70239238DCA2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1710" y="809633"/>
            <a:ext cx="2339549" cy="3119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ounded Rectangle 6"/>
          <p:cNvSpPr/>
          <p:nvPr/>
        </p:nvSpPr>
        <p:spPr>
          <a:xfrm>
            <a:off x="854563" y="5008949"/>
            <a:ext cx="5056472" cy="1200036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400" cap="small" dirty="0" smtClean="0">
                <a:sym typeface="Wingdings"/>
              </a:rPr>
              <a:t>Example: </a:t>
            </a:r>
            <a:r>
              <a:rPr lang="en-US" sz="2400" i="1" cap="small" dirty="0" smtClean="0">
                <a:sym typeface="Wingdings"/>
              </a:rPr>
              <a:t>Fermi </a:t>
            </a:r>
            <a:r>
              <a:rPr lang="en-US" sz="2400" cap="small" dirty="0" smtClean="0">
                <a:sym typeface="Wingdings"/>
              </a:rPr>
              <a:t>can detect            1 photon per year @ 1 </a:t>
            </a:r>
            <a:r>
              <a:rPr lang="en-US" sz="2400" cap="small" dirty="0" err="1" smtClean="0">
                <a:sym typeface="Wingdings"/>
              </a:rPr>
              <a:t>TeV</a:t>
            </a:r>
            <a:r>
              <a:rPr lang="en-US" sz="2400" cap="small" dirty="0" smtClean="0">
                <a:sym typeface="Wingdings"/>
              </a:rPr>
              <a:t> from the Crab Nebula</a:t>
            </a:r>
            <a:endParaRPr lang="en-US" sz="2400" cap="small" dirty="0" smtClean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94130"/>
            <a:ext cx="8147051" cy="1024356"/>
          </a:xfrm>
        </p:spPr>
        <p:txBody>
          <a:bodyPr/>
          <a:lstStyle/>
          <a:p>
            <a:r>
              <a:rPr lang="en-US" sz="44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Alternative: indirect detection</a:t>
            </a:r>
            <a:endParaRPr lang="en-US" sz="44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5" y="1398106"/>
            <a:ext cx="4631131" cy="4958244"/>
          </a:xfrm>
        </p:spPr>
        <p:txBody>
          <a:bodyPr>
            <a:normAutofit/>
          </a:bodyPr>
          <a:lstStyle/>
          <a:p>
            <a:pPr>
              <a:spcAft>
                <a:spcPts val="2400"/>
              </a:spcAft>
            </a:pPr>
            <a:r>
              <a:rPr lang="en-US" dirty="0" smtClean="0"/>
              <a:t>What does it happen to a gamma-ray when enters the Earth atmosphere?</a:t>
            </a:r>
          </a:p>
          <a:p>
            <a:pPr lvl="1">
              <a:spcAft>
                <a:spcPts val="2400"/>
              </a:spcAft>
            </a:pPr>
            <a:r>
              <a:rPr lang="en-US" dirty="0" smtClean="0"/>
              <a:t>Induces a </a:t>
            </a:r>
            <a:r>
              <a:rPr lang="en-US" b="1" cap="small" dirty="0" smtClean="0"/>
              <a:t>shower of particles</a:t>
            </a:r>
          </a:p>
          <a:p>
            <a:pPr lvl="1">
              <a:spcAft>
                <a:spcPts val="2400"/>
              </a:spcAft>
            </a:pPr>
            <a:r>
              <a:rPr lang="en-US" dirty="0" smtClean="0"/>
              <a:t>We have found a possible method to study gamma rays!</a:t>
            </a:r>
          </a:p>
          <a:p>
            <a:pPr>
              <a:spcAft>
                <a:spcPts val="2400"/>
              </a:spcAft>
            </a:pPr>
            <a:r>
              <a:rPr lang="en-US" cap="small" dirty="0" smtClean="0"/>
              <a:t>Problems</a:t>
            </a:r>
            <a:r>
              <a:rPr lang="en-US" dirty="0" smtClean="0"/>
              <a:t>: which is our possible background?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ADB6-E981-2C40-ACC4-70239238DCA2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9607" y="2044828"/>
            <a:ext cx="3810000" cy="2794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12" y="455307"/>
            <a:ext cx="5962918" cy="1082610"/>
          </a:xfrm>
        </p:spPr>
        <p:txBody>
          <a:bodyPr/>
          <a:lstStyle/>
          <a:p>
            <a:r>
              <a:rPr lang="en-US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Detection of showers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6" y="1761565"/>
            <a:ext cx="4150720" cy="4364598"/>
          </a:xfrm>
        </p:spPr>
        <p:txBody>
          <a:bodyPr/>
          <a:lstStyle/>
          <a:p>
            <a:r>
              <a:rPr lang="en-US" dirty="0" smtClean="0"/>
              <a:t>The “easiest” solution is to look directly the particles which compose a shower </a:t>
            </a:r>
          </a:p>
          <a:p>
            <a:r>
              <a:rPr lang="en-US" dirty="0" smtClean="0"/>
              <a:t>High altitudes required to reach sub-</a:t>
            </a:r>
            <a:r>
              <a:rPr lang="en-US" dirty="0" err="1" smtClean="0"/>
              <a:t>TeV</a:t>
            </a:r>
            <a:r>
              <a:rPr lang="en-US" dirty="0" smtClean="0"/>
              <a:t> region!!!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17659" y="6356350"/>
            <a:ext cx="2133600" cy="365125"/>
          </a:xfrm>
        </p:spPr>
        <p:txBody>
          <a:bodyPr/>
          <a:lstStyle/>
          <a:p>
            <a:fld id="{E02AADB6-E981-2C40-ACC4-70239238DCA2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393" y="154885"/>
            <a:ext cx="2489866" cy="24898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1950" y="3524825"/>
            <a:ext cx="4749309" cy="319665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rot="5400000" flipH="1" flipV="1">
            <a:off x="7442369" y="5217249"/>
            <a:ext cx="2360398" cy="46612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230378" y="3524825"/>
            <a:ext cx="71446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cap="small" dirty="0" smtClean="0">
                <a:solidFill>
                  <a:srgbClr val="302C24"/>
                </a:solidFill>
              </a:rPr>
              <a:t>sea level</a:t>
            </a:r>
            <a:endParaRPr lang="en-US" sz="1600" cap="small" dirty="0">
              <a:solidFill>
                <a:srgbClr val="302C24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 flipH="1" flipV="1">
            <a:off x="6204363" y="5086276"/>
            <a:ext cx="2562312" cy="46612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194217" y="3489872"/>
            <a:ext cx="7681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cap="small" dirty="0" smtClean="0">
                <a:solidFill>
                  <a:schemeClr val="bg1"/>
                </a:solidFill>
              </a:rPr>
              <a:t>2600 </a:t>
            </a:r>
            <a:r>
              <a:rPr lang="en-US" sz="1400" dirty="0" err="1" smtClean="0">
                <a:solidFill>
                  <a:schemeClr val="bg1"/>
                </a:solidFill>
              </a:rPr>
              <a:t>m</a:t>
            </a:r>
            <a:endParaRPr lang="en-US" sz="1400" cap="small" dirty="0">
              <a:solidFill>
                <a:schemeClr val="bg1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rot="5400000" flipH="1" flipV="1">
            <a:off x="5731374" y="5171672"/>
            <a:ext cx="2470010" cy="1589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519653" y="3678018"/>
            <a:ext cx="7681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cap="small" dirty="0" smtClean="0">
                <a:solidFill>
                  <a:schemeClr val="bg1"/>
                </a:solidFill>
              </a:rPr>
              <a:t>4300 </a:t>
            </a:r>
            <a:r>
              <a:rPr lang="en-US" sz="1400" dirty="0" err="1" smtClean="0">
                <a:solidFill>
                  <a:schemeClr val="bg1"/>
                </a:solidFill>
              </a:rPr>
              <a:t>m</a:t>
            </a:r>
            <a:endParaRPr lang="en-US" sz="1400" cap="smal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9" grpId="0"/>
      <p:bldP spid="11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8572" y="3287726"/>
            <a:ext cx="2289166" cy="34337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304" y="59352"/>
            <a:ext cx="8523956" cy="949615"/>
          </a:xfrm>
        </p:spPr>
        <p:txBody>
          <a:bodyPr/>
          <a:lstStyle/>
          <a:p>
            <a:r>
              <a:rPr lang="en-US" sz="44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Light emitted by showers</a:t>
            </a:r>
            <a:endParaRPr lang="en-US" sz="44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214" y="1103926"/>
            <a:ext cx="6150048" cy="5617549"/>
          </a:xfrm>
        </p:spPr>
        <p:txBody>
          <a:bodyPr>
            <a:normAutofit/>
          </a:bodyPr>
          <a:lstStyle/>
          <a:p>
            <a:r>
              <a:rPr lang="en-US" dirty="0" smtClean="0"/>
              <a:t>Another solution is to look for light emission produced by particle showers induced by gamma-rays...</a:t>
            </a:r>
          </a:p>
          <a:p>
            <a:r>
              <a:rPr lang="en-US" dirty="0" smtClean="0"/>
              <a:t>... such as the Cherenkov light!</a:t>
            </a:r>
          </a:p>
          <a:p>
            <a:pPr lvl="1"/>
            <a:r>
              <a:rPr lang="en-US" dirty="0" smtClean="0"/>
              <a:t>based on the Cherenkov effect: particles travelling faster than light in a medium polarize the medium and a visible light is emitted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This light is peaked in the </a:t>
            </a:r>
            <a:r>
              <a:rPr lang="en-US" b="1" cap="small" dirty="0" smtClean="0">
                <a:solidFill>
                  <a:srgbClr val="FFFF00"/>
                </a:solidFill>
              </a:rPr>
              <a:t>optical window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It distributes on a light pool of ~ </a:t>
            </a:r>
            <a:r>
              <a:rPr lang="en-US" b="1" cap="small" dirty="0" smtClean="0">
                <a:solidFill>
                  <a:srgbClr val="FFFF00"/>
                </a:solidFill>
              </a:rPr>
              <a:t>hundreds meters</a:t>
            </a:r>
            <a:r>
              <a:rPr lang="en-US" dirty="0" smtClean="0">
                <a:solidFill>
                  <a:srgbClr val="FFFFFF"/>
                </a:solidFill>
              </a:rPr>
              <a:t> of radius </a:t>
            </a:r>
            <a:r>
              <a:rPr lang="en-US" dirty="0" err="1" smtClean="0">
                <a:solidFill>
                  <a:srgbClr val="FFFFFF"/>
                </a:solidFill>
                <a:sym typeface="Wingdings"/>
              </a:rPr>
              <a:t></a:t>
            </a:r>
            <a:r>
              <a:rPr lang="en-US" dirty="0" smtClean="0">
                <a:solidFill>
                  <a:srgbClr val="FFFFFF"/>
                </a:solidFill>
                <a:sym typeface="Wingdings"/>
              </a:rPr>
              <a:t> large effective area!</a:t>
            </a:r>
            <a:endParaRPr lang="en-US" dirty="0" smtClean="0">
              <a:solidFill>
                <a:srgbClr val="FFFFFF"/>
              </a:solidFill>
            </a:endParaRPr>
          </a:p>
          <a:p>
            <a:pPr lvl="1"/>
            <a:endParaRPr lang="en-US" b="1" cap="small" dirty="0" smtClean="0">
              <a:solidFill>
                <a:srgbClr val="FFFF00"/>
              </a:solidFill>
            </a:endParaRPr>
          </a:p>
          <a:p>
            <a:pPr lvl="1"/>
            <a:endParaRPr lang="en-US" b="1" cap="small" dirty="0" smtClean="0">
              <a:solidFill>
                <a:srgbClr val="FFFF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ADB6-E981-2C40-ACC4-70239238DCA2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6" name="Picture 5" descr="screen-capture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2859" y="4112598"/>
            <a:ext cx="3242008" cy="1420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screen-captur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6756" y="1258339"/>
            <a:ext cx="2800069" cy="1783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94130"/>
            <a:ext cx="8147051" cy="1093164"/>
          </a:xfrm>
        </p:spPr>
        <p:txBody>
          <a:bodyPr/>
          <a:lstStyle/>
          <a:p>
            <a:r>
              <a:rPr lang="en-US" cap="small" dirty="0" smtClean="0"/>
              <a:t>Summary</a:t>
            </a:r>
            <a:endParaRPr lang="en-US" cap="smal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5" y="1353139"/>
            <a:ext cx="8147051" cy="3688134"/>
          </a:xfrm>
        </p:spPr>
        <p:txBody>
          <a:bodyPr>
            <a:noAutofit/>
          </a:bodyPr>
          <a:lstStyle/>
          <a:p>
            <a:r>
              <a:rPr lang="en-US" sz="2400" dirty="0" smtClean="0"/>
              <a:t>Intro: VHE </a:t>
            </a:r>
            <a:r>
              <a:rPr lang="en-US" sz="2400" dirty="0" err="1" smtClean="0">
                <a:latin typeface="Symbol" charset="2"/>
                <a:cs typeface="Symbol" charset="2"/>
              </a:rPr>
              <a:t>g</a:t>
            </a:r>
            <a:r>
              <a:rPr lang="en-US" sz="2400" dirty="0" smtClean="0"/>
              <a:t>-rays Astrophysics</a:t>
            </a:r>
          </a:p>
          <a:p>
            <a:r>
              <a:rPr lang="en-US" sz="2400" dirty="0" smtClean="0"/>
              <a:t>Observation Technique</a:t>
            </a:r>
            <a:endParaRPr lang="en-US" dirty="0" smtClean="0"/>
          </a:p>
          <a:p>
            <a:r>
              <a:rPr lang="en-US" sz="2400" dirty="0" smtClean="0"/>
              <a:t>Instruments and data taking	</a:t>
            </a:r>
          </a:p>
          <a:p>
            <a:r>
              <a:rPr lang="en-US" sz="2400" dirty="0" smtClean="0"/>
              <a:t>From raw data to shower images</a:t>
            </a:r>
          </a:p>
          <a:p>
            <a:r>
              <a:rPr lang="en-US" sz="2400" dirty="0" smtClean="0"/>
              <a:t>Background Rejection and Signal extraction</a:t>
            </a:r>
          </a:p>
          <a:p>
            <a:r>
              <a:rPr lang="en-US" sz="2400" dirty="0" smtClean="0"/>
              <a:t>Physics results:</a:t>
            </a:r>
          </a:p>
          <a:p>
            <a:pPr lvl="1"/>
            <a:r>
              <a:rPr lang="en-US" dirty="0" smtClean="0"/>
              <a:t>Sky Maps</a:t>
            </a:r>
          </a:p>
          <a:p>
            <a:pPr lvl="1"/>
            <a:r>
              <a:rPr lang="en-US" dirty="0" smtClean="0"/>
              <a:t>Integral and differential fluxes</a:t>
            </a:r>
          </a:p>
          <a:p>
            <a:pPr>
              <a:buNone/>
            </a:pPr>
            <a:endParaRPr lang="en-US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ADB6-E981-2C40-ACC4-70239238DCA2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796086" y="6067497"/>
            <a:ext cx="6081032" cy="41713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cap="small" dirty="0" smtClean="0"/>
              <a:t>Many thanks to Marcos Lopez and Francesco </a:t>
            </a:r>
            <a:r>
              <a:rPr lang="en-US" cap="small" dirty="0" err="1" smtClean="0"/>
              <a:t>Dazzi</a:t>
            </a:r>
            <a:endParaRPr lang="en-US" cap="small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94130"/>
            <a:ext cx="8147051" cy="1269024"/>
          </a:xfrm>
        </p:spPr>
        <p:txBody>
          <a:bodyPr/>
          <a:lstStyle/>
          <a:p>
            <a:r>
              <a:rPr lang="en-US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The principle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5" y="1975463"/>
            <a:ext cx="8147051" cy="41507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4300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I</a:t>
            </a:r>
            <a:r>
              <a:rPr lang="en-US" sz="43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maging</a:t>
            </a:r>
          </a:p>
          <a:p>
            <a:pPr>
              <a:buNone/>
            </a:pPr>
            <a:r>
              <a:rPr lang="en-US" sz="4300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A</a:t>
            </a:r>
            <a:r>
              <a:rPr lang="en-US" sz="43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tmospheric</a:t>
            </a:r>
          </a:p>
          <a:p>
            <a:pPr>
              <a:buNone/>
            </a:pPr>
            <a:r>
              <a:rPr lang="en-US" sz="4300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C</a:t>
            </a:r>
            <a:r>
              <a:rPr lang="en-US" sz="43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herenkov</a:t>
            </a:r>
          </a:p>
          <a:p>
            <a:pPr>
              <a:buNone/>
            </a:pPr>
            <a:r>
              <a:rPr lang="en-US" sz="4300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</a:t>
            </a:r>
            <a:r>
              <a:rPr lang="en-US" sz="43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elescopes</a:t>
            </a:r>
            <a:endParaRPr lang="en-US" sz="43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ADB6-E981-2C40-ACC4-70239238DCA2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Picture 4" descr="screen-capture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333" y="1698163"/>
            <a:ext cx="4883926" cy="4094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7075" y="94130"/>
            <a:ext cx="1100420" cy="1237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Observables</a:t>
            </a:r>
            <a:endParaRPr lang="en-US" dirty="0"/>
          </a:p>
        </p:txBody>
      </p:sp>
      <p:pic>
        <p:nvPicPr>
          <p:cNvPr id="5" name="Cherenkov.mp4">
            <a:hlinkClick r:id="" action="ppaction://media"/>
          </p:cNvPr>
          <p:cNvPicPr/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25526" y="286544"/>
            <a:ext cx="7620000" cy="42926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ADB6-E981-2C40-ACC4-70239238DCA2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34949" y="4759070"/>
            <a:ext cx="8147051" cy="196240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buClr>
                <a:schemeClr val="tx1">
                  <a:lumMod val="75000"/>
                  <a:lumOff val="25000"/>
                </a:schemeClr>
              </a:buClr>
              <a:buSzPct val="75000"/>
              <a:buFont typeface="Wingdings 2" pitchFamily="18" charset="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 want to see: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SzPct val="75000"/>
              <a:buFont typeface="Wingdings" charset="2"/>
              <a:buChar char="ü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Cherenkov light (optical)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SzPct val="75000"/>
              <a:buFont typeface="Wingdings" charset="2"/>
              <a:buChar char="ü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flashes (last few ns)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SzPct val="75000"/>
              <a:buFont typeface="Wingdings" charset="2"/>
              <a:buChar char="ü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on a large surface 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SzPct val="75000"/>
              <a:buFont typeface="Wingdings" charset="2"/>
              <a:buChar char="ü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when focused form an image 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ct val="75000"/>
              <a:buFont typeface="Wingdings 2" pitchFamily="18" charset="2"/>
              <a:buChar char="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Pct val="75000"/>
              <a:buFont typeface="Wingdings 2" pitchFamily="18" charset="2"/>
              <a:buChar char="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838630" y="4938738"/>
            <a:ext cx="1112628" cy="1417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Instruments and data taking</a:t>
            </a:r>
            <a:endParaRPr lang="en-US" b="1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4310" y="128927"/>
            <a:ext cx="2276949" cy="1967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6" y="94129"/>
            <a:ext cx="6319184" cy="1021119"/>
          </a:xfrm>
        </p:spPr>
        <p:txBody>
          <a:bodyPr/>
          <a:lstStyle/>
          <a:p>
            <a:r>
              <a:rPr lang="en-US" dirty="0" smtClean="0"/>
              <a:t>Detector features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98475" y="1561587"/>
            <a:ext cx="8147051" cy="4711200"/>
          </a:xfrm>
        </p:spPr>
        <p:txBody>
          <a:bodyPr>
            <a:normAutofit lnSpcReduction="10000"/>
          </a:bodyPr>
          <a:lstStyle/>
          <a:p>
            <a:pPr marL="342900" indent="-269875" algn="just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2100" dirty="0" smtClean="0">
                <a:solidFill>
                  <a:srgbClr val="FFFFFF"/>
                </a:solidFill>
                <a:ea typeface="Baskerville"/>
                <a:cs typeface=""/>
              </a:rPr>
              <a:t>Very low photons flux</a:t>
            </a:r>
          </a:p>
          <a:p>
            <a:pPr marL="342900" indent="-269875" algn="just" eaLnBrk="0" hangingPunct="0">
              <a:spcBef>
                <a:spcPct val="20000"/>
              </a:spcBef>
              <a:buNone/>
            </a:pPr>
            <a:r>
              <a:rPr lang="en-US" sz="2100" dirty="0" smtClean="0">
                <a:solidFill>
                  <a:srgbClr val="FFFFFF"/>
                </a:solidFill>
                <a:ea typeface="Baskerville"/>
                <a:cs typeface=""/>
              </a:rPr>
              <a:t>     (e.g. </a:t>
            </a:r>
            <a:r>
              <a:rPr lang="en-US" sz="2100" dirty="0" smtClean="0">
                <a:solidFill>
                  <a:srgbClr val="FFFFFF"/>
                </a:solidFill>
                <a:ea typeface="Lucida Grande"/>
                <a:cs typeface=""/>
              </a:rPr>
              <a:t>Φ</a:t>
            </a:r>
            <a:r>
              <a:rPr lang="en-US" sz="2100" dirty="0" smtClean="0">
                <a:solidFill>
                  <a:srgbClr val="FFFFFF"/>
                </a:solidFill>
                <a:ea typeface="Baskerville"/>
                <a:cs typeface=""/>
              </a:rPr>
              <a:t>(E</a:t>
            </a:r>
            <a:r>
              <a:rPr lang="en-US" sz="2100" baseline="-25000" dirty="0" smtClean="0">
                <a:solidFill>
                  <a:srgbClr val="FFFFFF"/>
                </a:solidFill>
                <a:ea typeface="Baskerville"/>
                <a:cs typeface=""/>
              </a:rPr>
              <a:t>CRAB</a:t>
            </a:r>
            <a:r>
              <a:rPr lang="en-US" sz="2100" dirty="0" smtClean="0">
                <a:solidFill>
                  <a:srgbClr val="FFFFFF"/>
                </a:solidFill>
                <a:ea typeface="Baskerville"/>
                <a:cs typeface=""/>
              </a:rPr>
              <a:t> &gt; 1TeV) = ~ 2</a:t>
            </a:r>
            <a:r>
              <a:rPr lang="en-US" sz="2100" dirty="0" smtClean="0">
                <a:solidFill>
                  <a:srgbClr val="FFFFFF"/>
                </a:solidFill>
                <a:ea typeface="Wingdings"/>
                <a:cs typeface=""/>
              </a:rPr>
              <a:t></a:t>
            </a:r>
            <a:r>
              <a:rPr lang="en-US" sz="2100" dirty="0" smtClean="0">
                <a:solidFill>
                  <a:srgbClr val="FFFFFF"/>
                </a:solidFill>
                <a:ea typeface="Baskerville"/>
                <a:cs typeface=""/>
              </a:rPr>
              <a:t>10</a:t>
            </a:r>
            <a:r>
              <a:rPr lang="en-US" sz="2100" baseline="30000" dirty="0" smtClean="0">
                <a:solidFill>
                  <a:srgbClr val="FFFFFF"/>
                </a:solidFill>
                <a:ea typeface="Baskerville"/>
                <a:cs typeface=""/>
              </a:rPr>
              <a:t>-11</a:t>
            </a:r>
            <a:r>
              <a:rPr lang="en-US" sz="2100" dirty="0" smtClean="0">
                <a:solidFill>
                  <a:srgbClr val="FFFFFF"/>
                </a:solidFill>
                <a:ea typeface="Baskerville"/>
                <a:cs typeface=""/>
              </a:rPr>
              <a:t> cm</a:t>
            </a:r>
            <a:r>
              <a:rPr lang="en-US" sz="2100" baseline="30000" dirty="0" smtClean="0">
                <a:solidFill>
                  <a:srgbClr val="FFFFFF"/>
                </a:solidFill>
                <a:ea typeface="Baskerville"/>
                <a:cs typeface=""/>
              </a:rPr>
              <a:t>-2</a:t>
            </a:r>
            <a:r>
              <a:rPr lang="en-US" sz="2100" dirty="0" smtClean="0">
                <a:solidFill>
                  <a:srgbClr val="FFFFFF"/>
                </a:solidFill>
                <a:ea typeface="Baskerville"/>
                <a:cs typeface=""/>
              </a:rPr>
              <a:t>s</a:t>
            </a:r>
            <a:r>
              <a:rPr lang="en-US" sz="2100" baseline="30000" dirty="0" smtClean="0">
                <a:solidFill>
                  <a:srgbClr val="FFFFFF"/>
                </a:solidFill>
                <a:ea typeface="Baskerville"/>
                <a:cs typeface=""/>
              </a:rPr>
              <a:t>-1</a:t>
            </a:r>
            <a:r>
              <a:rPr lang="en-US" sz="2100" dirty="0" smtClean="0">
                <a:solidFill>
                  <a:srgbClr val="FFFFFF"/>
                </a:solidFill>
                <a:ea typeface="Baskerville"/>
                <a:cs typeface=""/>
              </a:rPr>
              <a:t>)  </a:t>
            </a:r>
          </a:p>
          <a:p>
            <a:pPr marL="800100" lvl="1" indent="-269875" algn="just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2100" b="1" u="sng" dirty="0" smtClean="0">
                <a:solidFill>
                  <a:srgbClr val="FFFFFF"/>
                </a:solidFill>
                <a:ea typeface="Baskerville"/>
                <a:cs typeface=""/>
              </a:rPr>
              <a:t>Large effective collection area</a:t>
            </a:r>
            <a:r>
              <a:rPr lang="en-US" sz="2100" b="1" dirty="0" smtClean="0">
                <a:solidFill>
                  <a:srgbClr val="FFFFFF"/>
                </a:solidFill>
                <a:ea typeface="Baskerville"/>
                <a:cs typeface=""/>
              </a:rPr>
              <a:t> </a:t>
            </a:r>
            <a:r>
              <a:rPr lang="en-US" sz="2100" dirty="0" smtClean="0">
                <a:solidFill>
                  <a:srgbClr val="FFFFFF"/>
                </a:solidFill>
                <a:ea typeface="Baskerville"/>
                <a:cs typeface=""/>
              </a:rPr>
              <a:t>(&gt; 3</a:t>
            </a:r>
            <a:r>
              <a:rPr lang="en-US" sz="2100" dirty="0" smtClean="0">
                <a:solidFill>
                  <a:srgbClr val="FFFFFF"/>
                </a:solidFill>
                <a:ea typeface="Wingdings"/>
                <a:cs typeface=""/>
              </a:rPr>
              <a:t></a:t>
            </a:r>
            <a:r>
              <a:rPr lang="en-US" sz="2100" dirty="0" smtClean="0">
                <a:solidFill>
                  <a:srgbClr val="FFFFFF"/>
                </a:solidFill>
                <a:ea typeface="Baskerville"/>
                <a:cs typeface=""/>
              </a:rPr>
              <a:t>10</a:t>
            </a:r>
            <a:r>
              <a:rPr lang="en-US" sz="2100" baseline="30000" dirty="0" smtClean="0">
                <a:solidFill>
                  <a:srgbClr val="FFFFFF"/>
                </a:solidFill>
                <a:ea typeface="Baskerville"/>
                <a:cs typeface=""/>
              </a:rPr>
              <a:t>4</a:t>
            </a:r>
            <a:r>
              <a:rPr lang="en-US" sz="2100" dirty="0" smtClean="0">
                <a:solidFill>
                  <a:srgbClr val="FFFFFF"/>
                </a:solidFill>
                <a:ea typeface="Baskerville"/>
                <a:cs typeface=""/>
              </a:rPr>
              <a:t> m</a:t>
            </a:r>
            <a:r>
              <a:rPr lang="en-US" sz="2100" baseline="30000" dirty="0" smtClean="0">
                <a:solidFill>
                  <a:srgbClr val="FFFFFF"/>
                </a:solidFill>
                <a:ea typeface="Baskerville"/>
                <a:cs typeface=""/>
              </a:rPr>
              <a:t>2</a:t>
            </a:r>
            <a:r>
              <a:rPr lang="en-US" sz="2100" dirty="0" smtClean="0">
                <a:solidFill>
                  <a:srgbClr val="FFFFFF"/>
                </a:solidFill>
                <a:ea typeface="Baskerville"/>
                <a:cs typeface=""/>
              </a:rPr>
              <a:t>, dependency with altitude) </a:t>
            </a:r>
          </a:p>
          <a:p>
            <a:pPr marL="342900" indent="-269875" algn="just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2100" dirty="0" smtClean="0">
                <a:solidFill>
                  <a:srgbClr val="FFFFFF"/>
                </a:solidFill>
                <a:ea typeface="Baskerville"/>
                <a:cs typeface=""/>
              </a:rPr>
              <a:t>Small wavelength range detectable for Cherenkov light (300 ÷ 400 nm) </a:t>
            </a:r>
          </a:p>
          <a:p>
            <a:pPr marL="800100" lvl="1" indent="-269875" algn="just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2100" dirty="0" smtClean="0">
                <a:solidFill>
                  <a:srgbClr val="FFFFFF"/>
                </a:solidFill>
                <a:ea typeface="Baskerville"/>
                <a:cs typeface=""/>
              </a:rPr>
              <a:t>Optimization of the reflective surface and </a:t>
            </a:r>
            <a:r>
              <a:rPr lang="en-US" sz="2100" b="1" u="sng" dirty="0" smtClean="0">
                <a:solidFill>
                  <a:srgbClr val="FFFFFF"/>
                </a:solidFill>
                <a:ea typeface="Baskerville"/>
                <a:cs typeface=""/>
              </a:rPr>
              <a:t>light sensors </a:t>
            </a:r>
            <a:r>
              <a:rPr lang="en-US" sz="2100" dirty="0" smtClean="0">
                <a:solidFill>
                  <a:srgbClr val="FFFFFF"/>
                </a:solidFill>
                <a:ea typeface="Baskerville"/>
                <a:cs typeface=""/>
              </a:rPr>
              <a:t>efficiency in that range</a:t>
            </a:r>
          </a:p>
          <a:p>
            <a:pPr marL="342900" indent="-269875" algn="just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2100" dirty="0" smtClean="0">
                <a:solidFill>
                  <a:srgbClr val="FFFFFF"/>
                </a:solidFill>
                <a:ea typeface="Baskerville"/>
                <a:cs typeface=""/>
              </a:rPr>
              <a:t>Very brief Cherenkov flashes (few ns) </a:t>
            </a:r>
          </a:p>
          <a:p>
            <a:pPr marL="800100" lvl="1" indent="-269875" algn="just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2100" b="1" u="sng" dirty="0" smtClean="0">
                <a:solidFill>
                  <a:srgbClr val="FFFFFF"/>
                </a:solidFill>
                <a:ea typeface="Baskerville"/>
                <a:cs typeface=""/>
              </a:rPr>
              <a:t>Fast electronics </a:t>
            </a:r>
            <a:r>
              <a:rPr lang="en-US" sz="2100" dirty="0" smtClean="0">
                <a:solidFill>
                  <a:srgbClr val="FFFFFF"/>
                </a:solidFill>
                <a:ea typeface="Baskerville"/>
                <a:cs typeface=""/>
              </a:rPr>
              <a:t>(GHz domain)</a:t>
            </a:r>
          </a:p>
          <a:p>
            <a:pPr marL="342900" indent="-269875" algn="just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2100" dirty="0" smtClean="0">
                <a:solidFill>
                  <a:srgbClr val="FFFFFF"/>
                </a:solidFill>
                <a:ea typeface="Baskerville"/>
                <a:cs typeface=""/>
              </a:rPr>
              <a:t>Very high background</a:t>
            </a:r>
          </a:p>
          <a:p>
            <a:pPr marL="800100" lvl="1" indent="-269875" algn="just" eaLnBrk="0" hangingPunct="0">
              <a:spcBef>
                <a:spcPct val="20000"/>
              </a:spcBef>
              <a:buFont typeface="Arial"/>
              <a:buChar char="•"/>
            </a:pPr>
            <a:r>
              <a:rPr lang="en-US" sz="2100" dirty="0" smtClean="0">
                <a:solidFill>
                  <a:srgbClr val="FFFFFF"/>
                </a:solidFill>
                <a:ea typeface="Baskerville"/>
                <a:cs typeface=""/>
              </a:rPr>
              <a:t>Implementation of nice algorithms in the trigger and in the software cleaning to guarantee </a:t>
            </a:r>
            <a:r>
              <a:rPr lang="en-US" sz="2100" b="1" u="sng" dirty="0" smtClean="0">
                <a:solidFill>
                  <a:srgbClr val="FFFFFF"/>
                </a:solidFill>
                <a:ea typeface="Baskerville"/>
                <a:cs typeface=""/>
              </a:rPr>
              <a:t>high rejection rate </a:t>
            </a:r>
            <a:r>
              <a:rPr lang="en-US" sz="2100" dirty="0" smtClean="0">
                <a:solidFill>
                  <a:srgbClr val="FFFFFF"/>
                </a:solidFill>
                <a:ea typeface="Baskerville"/>
                <a:cs typeface=""/>
              </a:rPr>
              <a:t>of noise and bad events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ADB6-E981-2C40-ACC4-70239238DCA2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31268" y="825500"/>
            <a:ext cx="3720331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err="1" smtClean="0"/>
              <a:t>IACTs</a:t>
            </a:r>
            <a:r>
              <a:rPr lang="en-US" dirty="0" smtClean="0"/>
              <a:t> in the world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1206" y="2353408"/>
            <a:ext cx="3710769" cy="2520000"/>
          </a:xfrm>
          <a:prstGeom prst="rect">
            <a:avLst/>
          </a:prstGeom>
          <a:effectLst>
            <a:outerShdw blurRad="469900" dist="38100" dir="270000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7302" y="2613553"/>
            <a:ext cx="2432432" cy="1800000"/>
          </a:xfrm>
          <a:prstGeom prst="rect">
            <a:avLst/>
          </a:prstGeom>
          <a:effectLst>
            <a:outerShdw blurRad="711200" dist="38100" dir="270000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4677" y="5172779"/>
            <a:ext cx="5070423" cy="1440000"/>
          </a:xfrm>
          <a:prstGeom prst="rect">
            <a:avLst/>
          </a:prstGeom>
          <a:effectLst>
            <a:outerShdw blurRad="520700" dist="38100" dir="2700000">
              <a:srgbClr val="000000">
                <a:alpha val="43000"/>
              </a:srgbClr>
            </a:outerShdw>
          </a:effectLst>
        </p:spPr>
      </p:pic>
      <p:cxnSp>
        <p:nvCxnSpPr>
          <p:cNvPr id="8" name="Straight Connector 7"/>
          <p:cNvCxnSpPr/>
          <p:nvPr/>
        </p:nvCxnSpPr>
        <p:spPr>
          <a:xfrm rot="10800000">
            <a:off x="4371208" y="2353411"/>
            <a:ext cx="1322087" cy="1160142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5693293" y="2353413"/>
            <a:ext cx="1352615" cy="1160143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101486" y="4293337"/>
            <a:ext cx="2838788" cy="804740"/>
          </a:xfrm>
          <a:prstGeom prst="line">
            <a:avLst/>
          </a:prstGeom>
          <a:ln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10800000" flipV="1">
            <a:off x="3944556" y="4293334"/>
            <a:ext cx="2156930" cy="834622"/>
          </a:xfrm>
          <a:prstGeom prst="line">
            <a:avLst/>
          </a:prstGeom>
          <a:ln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10800000">
            <a:off x="3944556" y="2613557"/>
            <a:ext cx="720991" cy="654777"/>
          </a:xfrm>
          <a:prstGeom prst="line">
            <a:avLst/>
          </a:prstGeom>
          <a:ln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3732446" y="3480448"/>
            <a:ext cx="1145218" cy="720990"/>
          </a:xfrm>
          <a:prstGeom prst="line">
            <a:avLst/>
          </a:prstGeom>
          <a:ln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693293" y="2275001"/>
            <a:ext cx="1352615" cy="343475"/>
          </a:xfrm>
          <a:prstGeom prst="rect">
            <a:avLst/>
          </a:prstGeom>
          <a:noFill/>
        </p:spPr>
        <p:txBody>
          <a:bodyPr wrap="square" lIns="91410" tIns="45706" rIns="91410" bIns="45706" rtlCol="0">
            <a:spAutoFit/>
          </a:bodyPr>
          <a:lstStyle/>
          <a:p>
            <a:r>
              <a:rPr lang="en-US" sz="1600" dirty="0" smtClean="0">
                <a:latin typeface="Rockwell"/>
                <a:cs typeface="Rockwell"/>
              </a:rPr>
              <a:t>MAGIC</a:t>
            </a:r>
            <a:endParaRPr lang="en-US" sz="1600" dirty="0">
              <a:latin typeface="Rockwell"/>
              <a:cs typeface="Rockwel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93293" y="4789405"/>
            <a:ext cx="1352615" cy="343475"/>
          </a:xfrm>
          <a:prstGeom prst="rect">
            <a:avLst/>
          </a:prstGeom>
          <a:noFill/>
        </p:spPr>
        <p:txBody>
          <a:bodyPr wrap="square" lIns="91410" tIns="45706" rIns="91410" bIns="45706" rtlCol="0">
            <a:spAutoFit/>
          </a:bodyPr>
          <a:lstStyle/>
          <a:p>
            <a:r>
              <a:rPr lang="en-US" sz="1600" dirty="0" smtClean="0">
                <a:latin typeface="Rockwell"/>
                <a:cs typeface="Rockwell"/>
              </a:rPr>
              <a:t>H.E.S.S.</a:t>
            </a:r>
            <a:endParaRPr lang="en-US" sz="1600" dirty="0">
              <a:latin typeface="Rockwell"/>
              <a:cs typeface="Rockwel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70833" y="4504975"/>
            <a:ext cx="1352615" cy="343475"/>
          </a:xfrm>
          <a:prstGeom prst="rect">
            <a:avLst/>
          </a:prstGeom>
          <a:noFill/>
        </p:spPr>
        <p:txBody>
          <a:bodyPr wrap="square" lIns="91410" tIns="45706" rIns="91410" bIns="45706" rtlCol="0">
            <a:spAutoFit/>
          </a:bodyPr>
          <a:lstStyle/>
          <a:p>
            <a:r>
              <a:rPr lang="en-US" sz="1600" dirty="0" smtClean="0">
                <a:latin typeface="Rockwell"/>
                <a:cs typeface="Rockwell"/>
              </a:rPr>
              <a:t>VERITAS</a:t>
            </a:r>
            <a:endParaRPr lang="en-US" sz="1600" dirty="0">
              <a:latin typeface="Rockwell"/>
              <a:cs typeface="Rockwell"/>
            </a:endParaRPr>
          </a:p>
        </p:txBody>
      </p:sp>
      <p:pic>
        <p:nvPicPr>
          <p:cNvPr id="18" name="Picture 17" descr="maggico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9275" y="-122692"/>
            <a:ext cx="3845086" cy="3023999"/>
          </a:xfrm>
          <a:prstGeom prst="rect">
            <a:avLst/>
          </a:prstGeom>
        </p:spPr>
      </p:pic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12</a:t>
            </a:r>
            <a:endParaRPr lang="en-US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28960" y="267868"/>
            <a:ext cx="815040" cy="848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3011" name="Rectangle 4"/>
          <p:cNvSpPr>
            <a:spLocks/>
          </p:cNvSpPr>
          <p:nvPr/>
        </p:nvSpPr>
        <p:spPr bwMode="auto">
          <a:xfrm>
            <a:off x="5063040" y="4572480"/>
            <a:ext cx="777600" cy="910176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3012" name="Picture 7"/>
          <p:cNvPicPr>
            <a:picLocks noChangeArrowheads="1"/>
          </p:cNvPicPr>
          <p:nvPr/>
        </p:nvPicPr>
        <p:blipFill>
          <a:blip r:embed="rId3"/>
          <a:srcRect t="1181" b="8415"/>
          <a:stretch>
            <a:fillRect/>
          </a:stretch>
        </p:blipFill>
        <p:spPr bwMode="auto">
          <a:xfrm>
            <a:off x="76320" y="1173724"/>
            <a:ext cx="8991360" cy="5423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3013" name="Rectangle 8"/>
          <p:cNvSpPr>
            <a:spLocks noGrp="1" noChangeArrowheads="1"/>
          </p:cNvSpPr>
          <p:nvPr>
            <p:ph type="title"/>
          </p:nvPr>
        </p:nvSpPr>
        <p:spPr>
          <a:xfrm>
            <a:off x="563040" y="69906"/>
            <a:ext cx="8156160" cy="1188844"/>
          </a:xfrm>
        </p:spPr>
        <p:txBody>
          <a:bodyPr rIns="116993"/>
          <a:lstStyle/>
          <a:p>
            <a:pPr marL="38881"/>
            <a:r>
              <a:rPr lang="en-US" sz="4000" dirty="0">
                <a:ea typeface="Chalkboard" charset="0"/>
                <a:cs typeface="Chalkboard" charset="0"/>
              </a:rPr>
              <a:t>Key technological elements for </a:t>
            </a:r>
            <a:r>
              <a:rPr lang="en-US" sz="4000" dirty="0">
                <a:solidFill>
                  <a:srgbClr val="FF2617"/>
                </a:solidFill>
                <a:ea typeface="Chalkboard" charset="0"/>
                <a:cs typeface="Chalkboard" charset="0"/>
              </a:rPr>
              <a:t>MAGIC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694081" y="4337736"/>
            <a:ext cx="3650400" cy="1608649"/>
            <a:chOff x="486" y="1072"/>
            <a:chExt cx="3270" cy="1441"/>
          </a:xfrm>
        </p:grpSpPr>
        <p:sp>
          <p:nvSpPr>
            <p:cNvPr id="43436" name="Rectangle 13"/>
            <p:cNvSpPr>
              <a:spLocks/>
            </p:cNvSpPr>
            <p:nvPr/>
          </p:nvSpPr>
          <p:spPr bwMode="auto">
            <a:xfrm>
              <a:off x="678" y="1833"/>
              <a:ext cx="2322" cy="6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57799" bIns="0">
              <a:prstTxWarp prst="textNoShape">
                <a:avLst/>
              </a:prstTxWarp>
            </a:bodyPr>
            <a:lstStyle/>
            <a:p>
              <a:pPr marL="38881">
                <a:spcBef>
                  <a:spcPts val="556"/>
                </a:spcBef>
              </a:pPr>
              <a:r>
                <a:rPr lang="en-US" b="1" dirty="0">
                  <a:solidFill>
                    <a:srgbClr val="00FF00"/>
                  </a:solidFill>
                  <a:ea typeface="Arial" charset="0"/>
                  <a:cs typeface="Arial" charset="0"/>
                  <a:sym typeface="Arial" charset="0"/>
                </a:rPr>
                <a:t>SIGNAL TRANSPORT</a:t>
              </a:r>
            </a:p>
          </p:txBody>
        </p:sp>
        <p:sp>
          <p:nvSpPr>
            <p:cNvPr id="43437" name="AutoShape 14"/>
            <p:cNvSpPr>
              <a:spLocks/>
            </p:cNvSpPr>
            <p:nvPr/>
          </p:nvSpPr>
          <p:spPr bwMode="auto">
            <a:xfrm rot="-2760000">
              <a:off x="1893" y="-335"/>
              <a:ext cx="455" cy="3270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9818" y="0"/>
                  </a:moveTo>
                  <a:lnTo>
                    <a:pt x="9748" y="249"/>
                  </a:lnTo>
                  <a:lnTo>
                    <a:pt x="9327" y="7572"/>
                  </a:lnTo>
                  <a:lnTo>
                    <a:pt x="0" y="8159"/>
                  </a:lnTo>
                  <a:lnTo>
                    <a:pt x="21600" y="9435"/>
                  </a:lnTo>
                  <a:lnTo>
                    <a:pt x="9187" y="10624"/>
                  </a:lnTo>
                  <a:lnTo>
                    <a:pt x="9257" y="21600"/>
                  </a:lnTo>
                </a:path>
              </a:pathLst>
            </a:custGeom>
            <a:noFill/>
            <a:ln w="50800">
              <a:solidFill>
                <a:srgbClr val="00FF00"/>
              </a:solidFill>
              <a:miter lim="800000"/>
              <a:headEnd/>
              <a:tailEnd type="triangl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4019040" y="5779327"/>
            <a:ext cx="856800" cy="818006"/>
            <a:chOff x="0" y="0"/>
            <a:chExt cx="767" cy="733"/>
          </a:xfrm>
        </p:grpSpPr>
        <p:grpSp>
          <p:nvGrpSpPr>
            <p:cNvPr id="4" name="Group 16"/>
            <p:cNvGrpSpPr>
              <a:grpSpLocks/>
            </p:cNvGrpSpPr>
            <p:nvPr/>
          </p:nvGrpSpPr>
          <p:grpSpPr bwMode="auto">
            <a:xfrm>
              <a:off x="0" y="0"/>
              <a:ext cx="423" cy="733"/>
              <a:chOff x="0" y="0"/>
              <a:chExt cx="423" cy="733"/>
            </a:xfrm>
          </p:grpSpPr>
          <p:sp>
            <p:nvSpPr>
              <p:cNvPr id="43408" name="AutoShape 17"/>
              <p:cNvSpPr>
                <a:spLocks/>
              </p:cNvSpPr>
              <p:nvPr/>
            </p:nvSpPr>
            <p:spPr bwMode="auto">
              <a:xfrm>
                <a:off x="339" y="0"/>
                <a:ext cx="84" cy="733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21600"/>
                    </a:moveTo>
                    <a:lnTo>
                      <a:pt x="21600" y="20238"/>
                    </a:lnTo>
                    <a:lnTo>
                      <a:pt x="21600" y="19867"/>
                    </a:lnTo>
                    <a:lnTo>
                      <a:pt x="19610" y="18505"/>
                    </a:lnTo>
                    <a:lnTo>
                      <a:pt x="19610" y="0"/>
                    </a:lnTo>
                    <a:lnTo>
                      <a:pt x="1990" y="557"/>
                    </a:lnTo>
                    <a:lnTo>
                      <a:pt x="0" y="21600"/>
                    </a:lnTo>
                  </a:path>
                </a:pathLst>
              </a:custGeom>
              <a:solidFill>
                <a:srgbClr val="626248"/>
              </a:solidFill>
              <a:ln w="12700">
                <a:solidFill>
                  <a:srgbClr val="626248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409" name="Rectangle 18"/>
              <p:cNvSpPr>
                <a:spLocks/>
              </p:cNvSpPr>
              <p:nvPr/>
            </p:nvSpPr>
            <p:spPr bwMode="auto">
              <a:xfrm>
                <a:off x="0" y="725"/>
                <a:ext cx="337" cy="6"/>
              </a:xfrm>
              <a:prstGeom prst="rect">
                <a:avLst/>
              </a:prstGeom>
              <a:solidFill>
                <a:srgbClr val="C9C9B6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410" name="AutoShape 19"/>
              <p:cNvSpPr>
                <a:spLocks/>
              </p:cNvSpPr>
              <p:nvPr/>
            </p:nvSpPr>
            <p:spPr bwMode="auto">
              <a:xfrm>
                <a:off x="0" y="651"/>
                <a:ext cx="350" cy="72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21600"/>
                    </a:moveTo>
                    <a:lnTo>
                      <a:pt x="966" y="0"/>
                    </a:lnTo>
                    <a:lnTo>
                      <a:pt x="21600" y="0"/>
                    </a:lnTo>
                    <a:lnTo>
                      <a:pt x="20792" y="21600"/>
                    </a:lnTo>
                    <a:lnTo>
                      <a:pt x="158" y="21600"/>
                    </a:lnTo>
                    <a:lnTo>
                      <a:pt x="0" y="21600"/>
                    </a:lnTo>
                  </a:path>
                </a:pathLst>
              </a:custGeom>
              <a:solidFill>
                <a:srgbClr val="C9C9B6"/>
              </a:solidFill>
              <a:ln w="12700">
                <a:solidFill>
                  <a:srgbClr val="C9C9B6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411" name="Line 20"/>
              <p:cNvSpPr>
                <a:spLocks noChangeShapeType="1"/>
              </p:cNvSpPr>
              <p:nvPr/>
            </p:nvSpPr>
            <p:spPr bwMode="auto">
              <a:xfrm>
                <a:off x="4" y="725"/>
                <a:ext cx="325" cy="1"/>
              </a:xfrm>
              <a:prstGeom prst="line">
                <a:avLst/>
              </a:prstGeom>
              <a:noFill/>
              <a:ln w="25400">
                <a:solidFill>
                  <a:srgbClr val="93936C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412" name="Line 21"/>
              <p:cNvSpPr>
                <a:spLocks noChangeShapeType="1"/>
              </p:cNvSpPr>
              <p:nvPr/>
            </p:nvSpPr>
            <p:spPr bwMode="auto">
              <a:xfrm>
                <a:off x="7" y="716"/>
                <a:ext cx="327" cy="2"/>
              </a:xfrm>
              <a:prstGeom prst="line">
                <a:avLst/>
              </a:prstGeom>
              <a:noFill/>
              <a:ln w="25400">
                <a:solidFill>
                  <a:srgbClr val="93936C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413" name="Line 22"/>
              <p:cNvSpPr>
                <a:spLocks noChangeShapeType="1"/>
              </p:cNvSpPr>
              <p:nvPr/>
            </p:nvSpPr>
            <p:spPr bwMode="auto">
              <a:xfrm>
                <a:off x="7" y="706"/>
                <a:ext cx="330" cy="1"/>
              </a:xfrm>
              <a:prstGeom prst="line">
                <a:avLst/>
              </a:prstGeom>
              <a:noFill/>
              <a:ln w="25400">
                <a:solidFill>
                  <a:srgbClr val="93936C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414" name="Line 23"/>
              <p:cNvSpPr>
                <a:spLocks noChangeShapeType="1"/>
              </p:cNvSpPr>
              <p:nvPr/>
            </p:nvSpPr>
            <p:spPr bwMode="auto">
              <a:xfrm>
                <a:off x="9" y="697"/>
                <a:ext cx="331" cy="2"/>
              </a:xfrm>
              <a:prstGeom prst="line">
                <a:avLst/>
              </a:prstGeom>
              <a:noFill/>
              <a:ln w="25400">
                <a:solidFill>
                  <a:srgbClr val="93936C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415" name="Line 24"/>
              <p:cNvSpPr>
                <a:spLocks noChangeShapeType="1"/>
              </p:cNvSpPr>
              <p:nvPr/>
            </p:nvSpPr>
            <p:spPr bwMode="auto">
              <a:xfrm>
                <a:off x="12" y="689"/>
                <a:ext cx="328" cy="1"/>
              </a:xfrm>
              <a:prstGeom prst="line">
                <a:avLst/>
              </a:prstGeom>
              <a:noFill/>
              <a:ln w="25400">
                <a:solidFill>
                  <a:srgbClr val="93936C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416" name="Line 25"/>
              <p:cNvSpPr>
                <a:spLocks noChangeShapeType="1"/>
              </p:cNvSpPr>
              <p:nvPr/>
            </p:nvSpPr>
            <p:spPr bwMode="auto">
              <a:xfrm>
                <a:off x="15" y="681"/>
                <a:ext cx="327" cy="1"/>
              </a:xfrm>
              <a:prstGeom prst="line">
                <a:avLst/>
              </a:prstGeom>
              <a:noFill/>
              <a:ln w="25400">
                <a:solidFill>
                  <a:srgbClr val="93936C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417" name="Rectangle 26"/>
              <p:cNvSpPr>
                <a:spLocks/>
              </p:cNvSpPr>
              <p:nvPr/>
            </p:nvSpPr>
            <p:spPr bwMode="auto">
              <a:xfrm>
                <a:off x="15" y="641"/>
                <a:ext cx="332" cy="12"/>
              </a:xfrm>
              <a:prstGeom prst="rect">
                <a:avLst/>
              </a:prstGeom>
              <a:solidFill>
                <a:srgbClr val="C9C9B6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418" name="Line 27"/>
              <p:cNvSpPr>
                <a:spLocks noChangeShapeType="1"/>
              </p:cNvSpPr>
              <p:nvPr/>
            </p:nvSpPr>
            <p:spPr bwMode="auto">
              <a:xfrm>
                <a:off x="15" y="672"/>
                <a:ext cx="330" cy="1"/>
              </a:xfrm>
              <a:prstGeom prst="line">
                <a:avLst/>
              </a:prstGeom>
              <a:noFill/>
              <a:ln w="25400">
                <a:solidFill>
                  <a:srgbClr val="93936C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419" name="Rectangle 28"/>
              <p:cNvSpPr>
                <a:spLocks/>
              </p:cNvSpPr>
              <p:nvPr/>
            </p:nvSpPr>
            <p:spPr bwMode="auto">
              <a:xfrm>
                <a:off x="17" y="25"/>
                <a:ext cx="330" cy="622"/>
              </a:xfrm>
              <a:prstGeom prst="rect">
                <a:avLst/>
              </a:prstGeom>
              <a:solidFill>
                <a:srgbClr val="01024B"/>
              </a:solidFill>
              <a:ln w="25400">
                <a:solidFill>
                  <a:srgbClr val="C9C9B6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420" name="Rectangle 29"/>
              <p:cNvSpPr>
                <a:spLocks/>
              </p:cNvSpPr>
              <p:nvPr/>
            </p:nvSpPr>
            <p:spPr bwMode="auto">
              <a:xfrm>
                <a:off x="20" y="60"/>
                <a:ext cx="327" cy="587"/>
              </a:xfrm>
              <a:prstGeom prst="rect">
                <a:avLst/>
              </a:prstGeom>
              <a:solidFill>
                <a:srgbClr val="000000"/>
              </a:solidFill>
              <a:ln w="25400">
                <a:noFill/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421" name="Line 30"/>
              <p:cNvSpPr>
                <a:spLocks noChangeShapeType="1"/>
              </p:cNvSpPr>
              <p:nvPr/>
            </p:nvSpPr>
            <p:spPr bwMode="auto">
              <a:xfrm>
                <a:off x="25" y="355"/>
                <a:ext cx="317" cy="1"/>
              </a:xfrm>
              <a:prstGeom prst="line">
                <a:avLst/>
              </a:prstGeom>
              <a:noFill/>
              <a:ln w="508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422" name="Line 31"/>
              <p:cNvSpPr>
                <a:spLocks noChangeShapeType="1"/>
              </p:cNvSpPr>
              <p:nvPr/>
            </p:nvSpPr>
            <p:spPr bwMode="auto">
              <a:xfrm>
                <a:off x="25" y="502"/>
                <a:ext cx="317" cy="1"/>
              </a:xfrm>
              <a:prstGeom prst="line">
                <a:avLst/>
              </a:prstGeom>
              <a:noFill/>
              <a:ln w="508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423" name="Line 32"/>
              <p:cNvSpPr>
                <a:spLocks noChangeShapeType="1"/>
              </p:cNvSpPr>
              <p:nvPr/>
            </p:nvSpPr>
            <p:spPr bwMode="auto">
              <a:xfrm>
                <a:off x="25" y="205"/>
                <a:ext cx="317" cy="2"/>
              </a:xfrm>
              <a:prstGeom prst="line">
                <a:avLst/>
              </a:prstGeom>
              <a:noFill/>
              <a:ln w="508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424" name="Rectangle 33"/>
              <p:cNvSpPr>
                <a:spLocks/>
              </p:cNvSpPr>
              <p:nvPr/>
            </p:nvSpPr>
            <p:spPr bwMode="auto">
              <a:xfrm>
                <a:off x="18" y="25"/>
                <a:ext cx="329" cy="33"/>
              </a:xfrm>
              <a:prstGeom prst="rect">
                <a:avLst/>
              </a:prstGeom>
              <a:solidFill>
                <a:srgbClr val="C9C9B6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425" name="Line 34"/>
              <p:cNvSpPr>
                <a:spLocks noChangeShapeType="1"/>
              </p:cNvSpPr>
              <p:nvPr/>
            </p:nvSpPr>
            <p:spPr bwMode="auto">
              <a:xfrm>
                <a:off x="24" y="40"/>
                <a:ext cx="319" cy="2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426" name="Line 35"/>
              <p:cNvSpPr>
                <a:spLocks noChangeShapeType="1"/>
              </p:cNvSpPr>
              <p:nvPr/>
            </p:nvSpPr>
            <p:spPr bwMode="auto">
              <a:xfrm>
                <a:off x="24" y="45"/>
                <a:ext cx="319" cy="1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427" name="Line 36"/>
              <p:cNvSpPr>
                <a:spLocks noChangeShapeType="1"/>
              </p:cNvSpPr>
              <p:nvPr/>
            </p:nvSpPr>
            <p:spPr bwMode="auto">
              <a:xfrm>
                <a:off x="24" y="49"/>
                <a:ext cx="319" cy="1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428" name="Line 37"/>
              <p:cNvSpPr>
                <a:spLocks noChangeShapeType="1"/>
              </p:cNvSpPr>
              <p:nvPr/>
            </p:nvSpPr>
            <p:spPr bwMode="auto">
              <a:xfrm>
                <a:off x="24" y="53"/>
                <a:ext cx="319" cy="1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429" name="Line 38"/>
              <p:cNvSpPr>
                <a:spLocks noChangeShapeType="1"/>
              </p:cNvSpPr>
              <p:nvPr/>
            </p:nvSpPr>
            <p:spPr bwMode="auto">
              <a:xfrm>
                <a:off x="24" y="32"/>
                <a:ext cx="319" cy="1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430" name="Line 39"/>
              <p:cNvSpPr>
                <a:spLocks noChangeShapeType="1"/>
              </p:cNvSpPr>
              <p:nvPr/>
            </p:nvSpPr>
            <p:spPr bwMode="auto">
              <a:xfrm>
                <a:off x="24" y="38"/>
                <a:ext cx="319" cy="2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431" name="AutoShape 40"/>
              <p:cNvSpPr>
                <a:spLocks/>
              </p:cNvSpPr>
              <p:nvPr/>
            </p:nvSpPr>
            <p:spPr bwMode="auto">
              <a:xfrm>
                <a:off x="15" y="0"/>
                <a:ext cx="399" cy="23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21600"/>
                    </a:moveTo>
                    <a:lnTo>
                      <a:pt x="3651" y="0"/>
                    </a:lnTo>
                    <a:lnTo>
                      <a:pt x="21600" y="0"/>
                    </a:lnTo>
                    <a:lnTo>
                      <a:pt x="18087" y="21600"/>
                    </a:lnTo>
                    <a:lnTo>
                      <a:pt x="139" y="21600"/>
                    </a:lnTo>
                    <a:lnTo>
                      <a:pt x="0" y="21600"/>
                    </a:lnTo>
                  </a:path>
                </a:pathLst>
              </a:custGeom>
              <a:solidFill>
                <a:srgbClr val="EDEDE7"/>
              </a:solidFill>
              <a:ln w="12700">
                <a:solidFill>
                  <a:srgbClr val="EDEDE7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432" name="Line 41"/>
              <p:cNvSpPr>
                <a:spLocks noChangeShapeType="1"/>
              </p:cNvSpPr>
              <p:nvPr/>
            </p:nvSpPr>
            <p:spPr bwMode="auto">
              <a:xfrm>
                <a:off x="17" y="664"/>
                <a:ext cx="330" cy="1"/>
              </a:xfrm>
              <a:prstGeom prst="line">
                <a:avLst/>
              </a:prstGeom>
              <a:noFill/>
              <a:ln w="25400">
                <a:solidFill>
                  <a:srgbClr val="93936C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433" name="Line 42"/>
              <p:cNvSpPr>
                <a:spLocks noChangeShapeType="1"/>
              </p:cNvSpPr>
              <p:nvPr/>
            </p:nvSpPr>
            <p:spPr bwMode="auto">
              <a:xfrm flipH="1">
                <a:off x="0" y="656"/>
                <a:ext cx="17" cy="68"/>
              </a:xfrm>
              <a:prstGeom prst="line">
                <a:avLst/>
              </a:prstGeom>
              <a:noFill/>
              <a:ln w="12700">
                <a:solidFill>
                  <a:srgbClr val="C9C9B6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434" name="Line 43"/>
              <p:cNvSpPr>
                <a:spLocks noChangeShapeType="1"/>
              </p:cNvSpPr>
              <p:nvPr/>
            </p:nvSpPr>
            <p:spPr bwMode="auto">
              <a:xfrm flipH="1">
                <a:off x="337" y="656"/>
                <a:ext cx="15" cy="68"/>
              </a:xfrm>
              <a:prstGeom prst="line">
                <a:avLst/>
              </a:prstGeom>
              <a:noFill/>
              <a:ln w="12700">
                <a:solidFill>
                  <a:srgbClr val="C9C9B6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435" name="Line 44"/>
              <p:cNvSpPr>
                <a:spLocks noChangeShapeType="1"/>
              </p:cNvSpPr>
              <p:nvPr/>
            </p:nvSpPr>
            <p:spPr bwMode="auto">
              <a:xfrm flipH="1">
                <a:off x="278" y="48"/>
                <a:ext cx="61" cy="1"/>
              </a:xfrm>
              <a:prstGeom prst="line">
                <a:avLst/>
              </a:prstGeom>
              <a:noFill/>
              <a:ln w="508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" name="Group 45"/>
            <p:cNvGrpSpPr>
              <a:grpSpLocks/>
            </p:cNvGrpSpPr>
            <p:nvPr/>
          </p:nvGrpSpPr>
          <p:grpSpPr bwMode="auto">
            <a:xfrm>
              <a:off x="34" y="68"/>
              <a:ext cx="291" cy="124"/>
              <a:chOff x="0" y="0"/>
              <a:chExt cx="291" cy="124"/>
            </a:xfrm>
          </p:grpSpPr>
          <p:sp>
            <p:nvSpPr>
              <p:cNvPr id="43319" name="Rectangle 46"/>
              <p:cNvSpPr>
                <a:spLocks/>
              </p:cNvSpPr>
              <p:nvPr/>
            </p:nvSpPr>
            <p:spPr bwMode="auto">
              <a:xfrm>
                <a:off x="0" y="0"/>
                <a:ext cx="291" cy="124"/>
              </a:xfrm>
              <a:prstGeom prst="rect">
                <a:avLst/>
              </a:prstGeom>
              <a:solidFill>
                <a:srgbClr val="C9C9B6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20" name="Line 47"/>
              <p:cNvSpPr>
                <a:spLocks noChangeShapeType="1"/>
              </p:cNvSpPr>
              <p:nvPr/>
            </p:nvSpPr>
            <p:spPr bwMode="auto">
              <a:xfrm>
                <a:off x="2" y="0"/>
                <a:ext cx="2" cy="124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21" name="Line 48"/>
              <p:cNvSpPr>
                <a:spLocks noChangeShapeType="1"/>
              </p:cNvSpPr>
              <p:nvPr/>
            </p:nvSpPr>
            <p:spPr bwMode="auto">
              <a:xfrm>
                <a:off x="2" y="0"/>
                <a:ext cx="2" cy="124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22" name="Line 49"/>
              <p:cNvSpPr>
                <a:spLocks noChangeShapeType="1"/>
              </p:cNvSpPr>
              <p:nvPr/>
            </p:nvSpPr>
            <p:spPr bwMode="auto">
              <a:xfrm>
                <a:off x="10" y="0"/>
                <a:ext cx="1" cy="117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23" name="Line 50"/>
              <p:cNvSpPr>
                <a:spLocks noChangeShapeType="1"/>
              </p:cNvSpPr>
              <p:nvPr/>
            </p:nvSpPr>
            <p:spPr bwMode="auto">
              <a:xfrm>
                <a:off x="288" y="0"/>
                <a:ext cx="1" cy="124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24" name="Line 51"/>
              <p:cNvSpPr>
                <a:spLocks noChangeShapeType="1"/>
              </p:cNvSpPr>
              <p:nvPr/>
            </p:nvSpPr>
            <p:spPr bwMode="auto">
              <a:xfrm>
                <a:off x="285" y="0"/>
                <a:ext cx="1" cy="124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25" name="Line 52"/>
              <p:cNvSpPr>
                <a:spLocks noChangeShapeType="1"/>
              </p:cNvSpPr>
              <p:nvPr/>
            </p:nvSpPr>
            <p:spPr bwMode="auto">
              <a:xfrm>
                <a:off x="2" y="121"/>
                <a:ext cx="281" cy="2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26" name="Line 53"/>
              <p:cNvSpPr>
                <a:spLocks noChangeShapeType="1"/>
              </p:cNvSpPr>
              <p:nvPr/>
            </p:nvSpPr>
            <p:spPr bwMode="auto">
              <a:xfrm>
                <a:off x="2" y="119"/>
                <a:ext cx="281" cy="2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27" name="Line 54"/>
              <p:cNvSpPr>
                <a:spLocks noChangeShapeType="1"/>
              </p:cNvSpPr>
              <p:nvPr/>
            </p:nvSpPr>
            <p:spPr bwMode="auto">
              <a:xfrm>
                <a:off x="28" y="8"/>
                <a:ext cx="2" cy="109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28" name="Line 55"/>
              <p:cNvSpPr>
                <a:spLocks noChangeShapeType="1"/>
              </p:cNvSpPr>
              <p:nvPr/>
            </p:nvSpPr>
            <p:spPr bwMode="auto">
              <a:xfrm>
                <a:off x="78" y="8"/>
                <a:ext cx="1" cy="109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29" name="Line 56"/>
              <p:cNvSpPr>
                <a:spLocks noChangeShapeType="1"/>
              </p:cNvSpPr>
              <p:nvPr/>
            </p:nvSpPr>
            <p:spPr bwMode="auto">
              <a:xfrm>
                <a:off x="10" y="4"/>
                <a:ext cx="273" cy="1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30" name="Line 57"/>
              <p:cNvSpPr>
                <a:spLocks noChangeShapeType="1"/>
              </p:cNvSpPr>
              <p:nvPr/>
            </p:nvSpPr>
            <p:spPr bwMode="auto">
              <a:xfrm>
                <a:off x="28" y="25"/>
                <a:ext cx="91" cy="1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31" name="Line 58"/>
              <p:cNvSpPr>
                <a:spLocks noChangeShapeType="1"/>
              </p:cNvSpPr>
              <p:nvPr/>
            </p:nvSpPr>
            <p:spPr bwMode="auto">
              <a:xfrm>
                <a:off x="10" y="8"/>
                <a:ext cx="273" cy="1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32" name="Rectangle 59"/>
              <p:cNvSpPr>
                <a:spLocks/>
              </p:cNvSpPr>
              <p:nvPr/>
            </p:nvSpPr>
            <p:spPr bwMode="auto">
              <a:xfrm>
                <a:off x="72" y="8"/>
                <a:ext cx="1" cy="8"/>
              </a:xfrm>
              <a:prstGeom prst="rect">
                <a:avLst/>
              </a:prstGeom>
              <a:noFill/>
              <a:ln w="12700">
                <a:solidFill>
                  <a:srgbClr val="313124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33" name="Line 60"/>
              <p:cNvSpPr>
                <a:spLocks noChangeShapeType="1"/>
              </p:cNvSpPr>
              <p:nvPr/>
            </p:nvSpPr>
            <p:spPr bwMode="auto">
              <a:xfrm>
                <a:off x="2" y="16"/>
                <a:ext cx="6" cy="2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34" name="Line 61"/>
              <p:cNvSpPr>
                <a:spLocks noChangeShapeType="1"/>
              </p:cNvSpPr>
              <p:nvPr/>
            </p:nvSpPr>
            <p:spPr bwMode="auto">
              <a:xfrm>
                <a:off x="2" y="23"/>
                <a:ext cx="6" cy="1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35" name="Line 62"/>
              <p:cNvSpPr>
                <a:spLocks noChangeShapeType="1"/>
              </p:cNvSpPr>
              <p:nvPr/>
            </p:nvSpPr>
            <p:spPr bwMode="auto">
              <a:xfrm>
                <a:off x="28" y="88"/>
                <a:ext cx="91" cy="1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36" name="Rectangle 63"/>
              <p:cNvSpPr>
                <a:spLocks/>
              </p:cNvSpPr>
              <p:nvPr/>
            </p:nvSpPr>
            <p:spPr bwMode="auto">
              <a:xfrm>
                <a:off x="72" y="102"/>
                <a:ext cx="1" cy="9"/>
              </a:xfrm>
              <a:prstGeom prst="rect">
                <a:avLst/>
              </a:prstGeom>
              <a:noFill/>
              <a:ln w="12700">
                <a:solidFill>
                  <a:srgbClr val="313124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37" name="Line 64"/>
              <p:cNvSpPr>
                <a:spLocks noChangeShapeType="1"/>
              </p:cNvSpPr>
              <p:nvPr/>
            </p:nvSpPr>
            <p:spPr bwMode="auto">
              <a:xfrm>
                <a:off x="285" y="15"/>
                <a:ext cx="1" cy="2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38" name="Line 65"/>
              <p:cNvSpPr>
                <a:spLocks noChangeShapeType="1"/>
              </p:cNvSpPr>
              <p:nvPr/>
            </p:nvSpPr>
            <p:spPr bwMode="auto">
              <a:xfrm>
                <a:off x="285" y="22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39" name="Rectangle 66"/>
              <p:cNvSpPr>
                <a:spLocks/>
              </p:cNvSpPr>
              <p:nvPr/>
            </p:nvSpPr>
            <p:spPr bwMode="auto">
              <a:xfrm>
                <a:off x="13" y="33"/>
                <a:ext cx="8" cy="13"/>
              </a:xfrm>
              <a:prstGeom prst="rect">
                <a:avLst/>
              </a:prstGeom>
              <a:noFill/>
              <a:ln w="12700">
                <a:solidFill>
                  <a:srgbClr val="313124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40" name="Oval 67"/>
              <p:cNvSpPr>
                <a:spLocks/>
              </p:cNvSpPr>
              <p:nvPr/>
            </p:nvSpPr>
            <p:spPr bwMode="auto">
              <a:xfrm>
                <a:off x="20" y="12"/>
                <a:ext cx="1" cy="2"/>
              </a:xfrm>
              <a:prstGeom prst="ellips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41" name="Oval 68"/>
              <p:cNvSpPr>
                <a:spLocks/>
              </p:cNvSpPr>
              <p:nvPr/>
            </p:nvSpPr>
            <p:spPr bwMode="auto">
              <a:xfrm>
                <a:off x="23" y="12"/>
                <a:ext cx="0" cy="2"/>
              </a:xfrm>
              <a:prstGeom prst="ellips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42" name="Line 69"/>
              <p:cNvSpPr>
                <a:spLocks noChangeShapeType="1"/>
              </p:cNvSpPr>
              <p:nvPr/>
            </p:nvSpPr>
            <p:spPr bwMode="auto">
              <a:xfrm>
                <a:off x="23" y="11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43" name="Oval 70"/>
              <p:cNvSpPr>
                <a:spLocks/>
              </p:cNvSpPr>
              <p:nvPr/>
            </p:nvSpPr>
            <p:spPr bwMode="auto">
              <a:xfrm>
                <a:off x="20" y="107"/>
                <a:ext cx="1" cy="0"/>
              </a:xfrm>
              <a:prstGeom prst="ellips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44" name="Oval 71"/>
              <p:cNvSpPr>
                <a:spLocks/>
              </p:cNvSpPr>
              <p:nvPr/>
            </p:nvSpPr>
            <p:spPr bwMode="auto">
              <a:xfrm>
                <a:off x="23" y="107"/>
                <a:ext cx="0" cy="0"/>
              </a:xfrm>
              <a:prstGeom prst="ellips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45" name="Line 72"/>
              <p:cNvSpPr>
                <a:spLocks noChangeShapeType="1"/>
              </p:cNvSpPr>
              <p:nvPr/>
            </p:nvSpPr>
            <p:spPr bwMode="auto">
              <a:xfrm>
                <a:off x="23" y="106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46" name="Rectangle 73"/>
              <p:cNvSpPr>
                <a:spLocks/>
              </p:cNvSpPr>
              <p:nvPr/>
            </p:nvSpPr>
            <p:spPr bwMode="auto">
              <a:xfrm>
                <a:off x="44" y="119"/>
                <a:ext cx="2" cy="1"/>
              </a:xfrm>
              <a:prstGeom prst="rect">
                <a:avLst/>
              </a:prstGeom>
              <a:solidFill>
                <a:srgbClr val="C9C9B6"/>
              </a:solidFill>
              <a:ln w="12700">
                <a:solidFill>
                  <a:srgbClr val="313124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47" name="Rectangle 74"/>
              <p:cNvSpPr>
                <a:spLocks/>
              </p:cNvSpPr>
              <p:nvPr/>
            </p:nvSpPr>
            <p:spPr bwMode="auto">
              <a:xfrm>
                <a:off x="44" y="119"/>
                <a:ext cx="2" cy="1"/>
              </a:xfrm>
              <a:prstGeom prst="rect">
                <a:avLst/>
              </a:prstGeom>
              <a:noFill/>
              <a:ln w="12700">
                <a:solidFill>
                  <a:srgbClr val="313124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48" name="Rectangle 75"/>
              <p:cNvSpPr>
                <a:spLocks/>
              </p:cNvSpPr>
              <p:nvPr/>
            </p:nvSpPr>
            <p:spPr bwMode="auto">
              <a:xfrm>
                <a:off x="95" y="10"/>
                <a:ext cx="167" cy="99"/>
              </a:xfrm>
              <a:prstGeom prst="rect">
                <a:avLst/>
              </a:prstGeom>
              <a:solidFill>
                <a:srgbClr val="5589FF"/>
              </a:solidFill>
              <a:ln w="12700">
                <a:solidFill>
                  <a:srgbClr val="004EFF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49" name="Line 76"/>
              <p:cNvSpPr>
                <a:spLocks noChangeShapeType="1"/>
              </p:cNvSpPr>
              <p:nvPr/>
            </p:nvSpPr>
            <p:spPr bwMode="auto">
              <a:xfrm>
                <a:off x="285" y="0"/>
                <a:ext cx="1" cy="117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50" name="Line 77"/>
              <p:cNvSpPr>
                <a:spLocks noChangeShapeType="1"/>
              </p:cNvSpPr>
              <p:nvPr/>
            </p:nvSpPr>
            <p:spPr bwMode="auto">
              <a:xfrm>
                <a:off x="95" y="10"/>
                <a:ext cx="167" cy="1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51" name="Line 78"/>
              <p:cNvSpPr>
                <a:spLocks noChangeShapeType="1"/>
              </p:cNvSpPr>
              <p:nvPr/>
            </p:nvSpPr>
            <p:spPr bwMode="auto">
              <a:xfrm>
                <a:off x="28" y="113"/>
                <a:ext cx="255" cy="1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52" name="Line 79"/>
              <p:cNvSpPr>
                <a:spLocks noChangeShapeType="1"/>
              </p:cNvSpPr>
              <p:nvPr/>
            </p:nvSpPr>
            <p:spPr bwMode="auto">
              <a:xfrm>
                <a:off x="95" y="111"/>
                <a:ext cx="167" cy="1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53" name="Line 80"/>
              <p:cNvSpPr>
                <a:spLocks noChangeShapeType="1"/>
              </p:cNvSpPr>
              <p:nvPr/>
            </p:nvSpPr>
            <p:spPr bwMode="auto">
              <a:xfrm>
                <a:off x="96" y="113"/>
                <a:ext cx="1" cy="4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54" name="Line 81"/>
              <p:cNvSpPr>
                <a:spLocks noChangeShapeType="1"/>
              </p:cNvSpPr>
              <p:nvPr/>
            </p:nvSpPr>
            <p:spPr bwMode="auto">
              <a:xfrm>
                <a:off x="101" y="113"/>
                <a:ext cx="1" cy="4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55" name="Line 82"/>
              <p:cNvSpPr>
                <a:spLocks noChangeShapeType="1"/>
              </p:cNvSpPr>
              <p:nvPr/>
            </p:nvSpPr>
            <p:spPr bwMode="auto">
              <a:xfrm>
                <a:off x="109" y="113"/>
                <a:ext cx="1" cy="4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56" name="Line 83"/>
              <p:cNvSpPr>
                <a:spLocks noChangeShapeType="1"/>
              </p:cNvSpPr>
              <p:nvPr/>
            </p:nvSpPr>
            <p:spPr bwMode="auto">
              <a:xfrm>
                <a:off x="117" y="113"/>
                <a:ext cx="1" cy="4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57" name="Line 84"/>
              <p:cNvSpPr>
                <a:spLocks noChangeShapeType="1"/>
              </p:cNvSpPr>
              <p:nvPr/>
            </p:nvSpPr>
            <p:spPr bwMode="auto">
              <a:xfrm>
                <a:off x="124" y="113"/>
                <a:ext cx="2" cy="4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58" name="Line 85"/>
              <p:cNvSpPr>
                <a:spLocks noChangeShapeType="1"/>
              </p:cNvSpPr>
              <p:nvPr/>
            </p:nvSpPr>
            <p:spPr bwMode="auto">
              <a:xfrm>
                <a:off x="135" y="113"/>
                <a:ext cx="1" cy="4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59" name="Line 86"/>
              <p:cNvSpPr>
                <a:spLocks noChangeShapeType="1"/>
              </p:cNvSpPr>
              <p:nvPr/>
            </p:nvSpPr>
            <p:spPr bwMode="auto">
              <a:xfrm>
                <a:off x="145" y="113"/>
                <a:ext cx="1" cy="4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60" name="Line 87"/>
              <p:cNvSpPr>
                <a:spLocks noChangeShapeType="1"/>
              </p:cNvSpPr>
              <p:nvPr/>
            </p:nvSpPr>
            <p:spPr bwMode="auto">
              <a:xfrm>
                <a:off x="155" y="113"/>
                <a:ext cx="2" cy="4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61" name="Line 88"/>
              <p:cNvSpPr>
                <a:spLocks noChangeShapeType="1"/>
              </p:cNvSpPr>
              <p:nvPr/>
            </p:nvSpPr>
            <p:spPr bwMode="auto">
              <a:xfrm>
                <a:off x="166" y="113"/>
                <a:ext cx="1" cy="4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62" name="Line 89"/>
              <p:cNvSpPr>
                <a:spLocks noChangeShapeType="1"/>
              </p:cNvSpPr>
              <p:nvPr/>
            </p:nvSpPr>
            <p:spPr bwMode="auto">
              <a:xfrm>
                <a:off x="179" y="113"/>
                <a:ext cx="1" cy="4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63" name="Line 90"/>
              <p:cNvSpPr>
                <a:spLocks noChangeShapeType="1"/>
              </p:cNvSpPr>
              <p:nvPr/>
            </p:nvSpPr>
            <p:spPr bwMode="auto">
              <a:xfrm>
                <a:off x="192" y="113"/>
                <a:ext cx="1" cy="4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64" name="Line 91"/>
              <p:cNvSpPr>
                <a:spLocks noChangeShapeType="1"/>
              </p:cNvSpPr>
              <p:nvPr/>
            </p:nvSpPr>
            <p:spPr bwMode="auto">
              <a:xfrm>
                <a:off x="203" y="113"/>
                <a:ext cx="1" cy="4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65" name="Line 92"/>
              <p:cNvSpPr>
                <a:spLocks noChangeShapeType="1"/>
              </p:cNvSpPr>
              <p:nvPr/>
            </p:nvSpPr>
            <p:spPr bwMode="auto">
              <a:xfrm>
                <a:off x="210" y="113"/>
                <a:ext cx="1" cy="4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66" name="Line 93"/>
              <p:cNvSpPr>
                <a:spLocks noChangeShapeType="1"/>
              </p:cNvSpPr>
              <p:nvPr/>
            </p:nvSpPr>
            <p:spPr bwMode="auto">
              <a:xfrm>
                <a:off x="218" y="113"/>
                <a:ext cx="1" cy="4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67" name="Rectangle 94"/>
              <p:cNvSpPr>
                <a:spLocks/>
              </p:cNvSpPr>
              <p:nvPr/>
            </p:nvSpPr>
            <p:spPr bwMode="auto">
              <a:xfrm>
                <a:off x="137" y="119"/>
                <a:ext cx="0" cy="1"/>
              </a:xfrm>
              <a:prstGeom prst="rect">
                <a:avLst/>
              </a:prstGeom>
              <a:noFill/>
              <a:ln w="12700">
                <a:solidFill>
                  <a:srgbClr val="313124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68" name="Rectangle 95"/>
              <p:cNvSpPr>
                <a:spLocks/>
              </p:cNvSpPr>
              <p:nvPr/>
            </p:nvSpPr>
            <p:spPr bwMode="auto">
              <a:xfrm>
                <a:off x="140" y="119"/>
                <a:ext cx="0" cy="1"/>
              </a:xfrm>
              <a:prstGeom prst="rect">
                <a:avLst/>
              </a:prstGeom>
              <a:solidFill>
                <a:srgbClr val="C9C9B6"/>
              </a:solidFill>
              <a:ln w="12700">
                <a:solidFill>
                  <a:srgbClr val="313124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69" name="Rectangle 96"/>
              <p:cNvSpPr>
                <a:spLocks/>
              </p:cNvSpPr>
              <p:nvPr/>
            </p:nvSpPr>
            <p:spPr bwMode="auto">
              <a:xfrm>
                <a:off x="207" y="119"/>
                <a:ext cx="3" cy="1"/>
              </a:xfrm>
              <a:prstGeom prst="rect">
                <a:avLst/>
              </a:prstGeom>
              <a:solidFill>
                <a:srgbClr val="C9C9B6"/>
              </a:solidFill>
              <a:ln w="12700">
                <a:solidFill>
                  <a:srgbClr val="313124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70" name="Rectangle 97"/>
              <p:cNvSpPr>
                <a:spLocks/>
              </p:cNvSpPr>
              <p:nvPr/>
            </p:nvSpPr>
            <p:spPr bwMode="auto">
              <a:xfrm>
                <a:off x="207" y="119"/>
                <a:ext cx="3" cy="1"/>
              </a:xfrm>
              <a:prstGeom prst="rect">
                <a:avLst/>
              </a:prstGeom>
              <a:noFill/>
              <a:ln w="12700">
                <a:solidFill>
                  <a:srgbClr val="313124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71" name="Line 98"/>
              <p:cNvSpPr>
                <a:spLocks noChangeShapeType="1"/>
              </p:cNvSpPr>
              <p:nvPr/>
            </p:nvSpPr>
            <p:spPr bwMode="auto">
              <a:xfrm>
                <a:off x="101" y="10"/>
                <a:ext cx="1" cy="99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72" name="Line 99"/>
              <p:cNvSpPr>
                <a:spLocks noChangeShapeType="1"/>
              </p:cNvSpPr>
              <p:nvPr/>
            </p:nvSpPr>
            <p:spPr bwMode="auto">
              <a:xfrm>
                <a:off x="96" y="4"/>
                <a:ext cx="1" cy="113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73" name="Rectangle 100"/>
              <p:cNvSpPr>
                <a:spLocks/>
              </p:cNvSpPr>
              <p:nvPr/>
            </p:nvSpPr>
            <p:spPr bwMode="auto">
              <a:xfrm>
                <a:off x="0" y="0"/>
                <a:ext cx="291" cy="12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74" name="Line 101"/>
              <p:cNvSpPr>
                <a:spLocks noChangeShapeType="1"/>
              </p:cNvSpPr>
              <p:nvPr/>
            </p:nvSpPr>
            <p:spPr bwMode="auto">
              <a:xfrm>
                <a:off x="264" y="4"/>
                <a:ext cx="2" cy="113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75" name="Oval 102"/>
              <p:cNvSpPr>
                <a:spLocks/>
              </p:cNvSpPr>
              <p:nvPr/>
            </p:nvSpPr>
            <p:spPr bwMode="auto">
              <a:xfrm>
                <a:off x="267" y="12"/>
                <a:ext cx="0" cy="2"/>
              </a:xfrm>
              <a:prstGeom prst="ellips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76" name="Oval 103"/>
              <p:cNvSpPr>
                <a:spLocks/>
              </p:cNvSpPr>
              <p:nvPr/>
            </p:nvSpPr>
            <p:spPr bwMode="auto">
              <a:xfrm>
                <a:off x="267" y="12"/>
                <a:ext cx="0" cy="2"/>
              </a:xfrm>
              <a:prstGeom prst="ellips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77" name="Line 104"/>
              <p:cNvSpPr>
                <a:spLocks noChangeShapeType="1"/>
              </p:cNvSpPr>
              <p:nvPr/>
            </p:nvSpPr>
            <p:spPr bwMode="auto">
              <a:xfrm>
                <a:off x="267" y="11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78" name="Oval 105"/>
              <p:cNvSpPr>
                <a:spLocks/>
              </p:cNvSpPr>
              <p:nvPr/>
            </p:nvSpPr>
            <p:spPr bwMode="auto">
              <a:xfrm>
                <a:off x="267" y="107"/>
                <a:ext cx="0" cy="0"/>
              </a:xfrm>
              <a:prstGeom prst="ellips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79" name="Oval 106"/>
              <p:cNvSpPr>
                <a:spLocks/>
              </p:cNvSpPr>
              <p:nvPr/>
            </p:nvSpPr>
            <p:spPr bwMode="auto">
              <a:xfrm>
                <a:off x="267" y="107"/>
                <a:ext cx="0" cy="0"/>
              </a:xfrm>
              <a:prstGeom prst="ellips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80" name="Line 107"/>
              <p:cNvSpPr>
                <a:spLocks noChangeShapeType="1"/>
              </p:cNvSpPr>
              <p:nvPr/>
            </p:nvSpPr>
            <p:spPr bwMode="auto">
              <a:xfrm>
                <a:off x="267" y="106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81" name="Rectangle 108"/>
              <p:cNvSpPr>
                <a:spLocks/>
              </p:cNvSpPr>
              <p:nvPr/>
            </p:nvSpPr>
            <p:spPr bwMode="auto">
              <a:xfrm>
                <a:off x="13" y="69"/>
                <a:ext cx="8" cy="15"/>
              </a:xfrm>
              <a:prstGeom prst="rect">
                <a:avLst/>
              </a:prstGeom>
              <a:noFill/>
              <a:ln w="12700">
                <a:solidFill>
                  <a:srgbClr val="313124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82" name="Rectangle 109"/>
              <p:cNvSpPr>
                <a:spLocks/>
              </p:cNvSpPr>
              <p:nvPr/>
            </p:nvSpPr>
            <p:spPr bwMode="auto">
              <a:xfrm>
                <a:off x="90" y="8"/>
                <a:ext cx="3" cy="8"/>
              </a:xfrm>
              <a:prstGeom prst="rect">
                <a:avLst/>
              </a:prstGeom>
              <a:noFill/>
              <a:ln w="12700">
                <a:solidFill>
                  <a:srgbClr val="313124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83" name="Rectangle 110"/>
              <p:cNvSpPr>
                <a:spLocks/>
              </p:cNvSpPr>
              <p:nvPr/>
            </p:nvSpPr>
            <p:spPr bwMode="auto">
              <a:xfrm>
                <a:off x="90" y="107"/>
                <a:ext cx="3" cy="4"/>
              </a:xfrm>
              <a:prstGeom prst="rect">
                <a:avLst/>
              </a:prstGeom>
              <a:noFill/>
              <a:ln w="12700">
                <a:solidFill>
                  <a:srgbClr val="313124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84" name="Line 111"/>
              <p:cNvSpPr>
                <a:spLocks noChangeShapeType="1"/>
              </p:cNvSpPr>
              <p:nvPr/>
            </p:nvSpPr>
            <p:spPr bwMode="auto">
              <a:xfrm>
                <a:off x="109" y="10"/>
                <a:ext cx="1" cy="99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85" name="Line 112"/>
              <p:cNvSpPr>
                <a:spLocks noChangeShapeType="1"/>
              </p:cNvSpPr>
              <p:nvPr/>
            </p:nvSpPr>
            <p:spPr bwMode="auto">
              <a:xfrm>
                <a:off x="117" y="10"/>
                <a:ext cx="1" cy="99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86" name="Line 113"/>
              <p:cNvSpPr>
                <a:spLocks noChangeShapeType="1"/>
              </p:cNvSpPr>
              <p:nvPr/>
            </p:nvSpPr>
            <p:spPr bwMode="auto">
              <a:xfrm>
                <a:off x="124" y="10"/>
                <a:ext cx="2" cy="99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87" name="Line 114"/>
              <p:cNvSpPr>
                <a:spLocks noChangeShapeType="1"/>
              </p:cNvSpPr>
              <p:nvPr/>
            </p:nvSpPr>
            <p:spPr bwMode="auto">
              <a:xfrm>
                <a:off x="135" y="10"/>
                <a:ext cx="1" cy="99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88" name="Line 115"/>
              <p:cNvSpPr>
                <a:spLocks noChangeShapeType="1"/>
              </p:cNvSpPr>
              <p:nvPr/>
            </p:nvSpPr>
            <p:spPr bwMode="auto">
              <a:xfrm>
                <a:off x="145" y="10"/>
                <a:ext cx="1" cy="99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89" name="Line 116"/>
              <p:cNvSpPr>
                <a:spLocks noChangeShapeType="1"/>
              </p:cNvSpPr>
              <p:nvPr/>
            </p:nvSpPr>
            <p:spPr bwMode="auto">
              <a:xfrm>
                <a:off x="155" y="10"/>
                <a:ext cx="2" cy="99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90" name="Line 117"/>
              <p:cNvSpPr>
                <a:spLocks noChangeShapeType="1"/>
              </p:cNvSpPr>
              <p:nvPr/>
            </p:nvSpPr>
            <p:spPr bwMode="auto">
              <a:xfrm>
                <a:off x="166" y="10"/>
                <a:ext cx="1" cy="99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91" name="Line 118"/>
              <p:cNvSpPr>
                <a:spLocks noChangeShapeType="1"/>
              </p:cNvSpPr>
              <p:nvPr/>
            </p:nvSpPr>
            <p:spPr bwMode="auto">
              <a:xfrm>
                <a:off x="179" y="10"/>
                <a:ext cx="1" cy="99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92" name="Line 119"/>
              <p:cNvSpPr>
                <a:spLocks noChangeShapeType="1"/>
              </p:cNvSpPr>
              <p:nvPr/>
            </p:nvSpPr>
            <p:spPr bwMode="auto">
              <a:xfrm>
                <a:off x="192" y="10"/>
                <a:ext cx="1" cy="99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93" name="Line 120"/>
              <p:cNvSpPr>
                <a:spLocks noChangeShapeType="1"/>
              </p:cNvSpPr>
              <p:nvPr/>
            </p:nvSpPr>
            <p:spPr bwMode="auto">
              <a:xfrm>
                <a:off x="203" y="10"/>
                <a:ext cx="1" cy="99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94" name="Line 121"/>
              <p:cNvSpPr>
                <a:spLocks noChangeShapeType="1"/>
              </p:cNvSpPr>
              <p:nvPr/>
            </p:nvSpPr>
            <p:spPr bwMode="auto">
              <a:xfrm>
                <a:off x="210" y="10"/>
                <a:ext cx="1" cy="99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95" name="Line 122"/>
              <p:cNvSpPr>
                <a:spLocks noChangeShapeType="1"/>
              </p:cNvSpPr>
              <p:nvPr/>
            </p:nvSpPr>
            <p:spPr bwMode="auto">
              <a:xfrm>
                <a:off x="218" y="10"/>
                <a:ext cx="1" cy="99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96" name="Line 123"/>
              <p:cNvSpPr>
                <a:spLocks noChangeShapeType="1"/>
              </p:cNvSpPr>
              <p:nvPr/>
            </p:nvSpPr>
            <p:spPr bwMode="auto">
              <a:xfrm>
                <a:off x="225" y="10"/>
                <a:ext cx="2" cy="99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97" name="Line 124"/>
              <p:cNvSpPr>
                <a:spLocks noChangeShapeType="1"/>
              </p:cNvSpPr>
              <p:nvPr/>
            </p:nvSpPr>
            <p:spPr bwMode="auto">
              <a:xfrm>
                <a:off x="233" y="10"/>
                <a:ext cx="2" cy="99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98" name="Line 125"/>
              <p:cNvSpPr>
                <a:spLocks noChangeShapeType="1"/>
              </p:cNvSpPr>
              <p:nvPr/>
            </p:nvSpPr>
            <p:spPr bwMode="auto">
              <a:xfrm>
                <a:off x="241" y="10"/>
                <a:ext cx="1" cy="99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99" name="Line 126"/>
              <p:cNvSpPr>
                <a:spLocks noChangeShapeType="1"/>
              </p:cNvSpPr>
              <p:nvPr/>
            </p:nvSpPr>
            <p:spPr bwMode="auto">
              <a:xfrm>
                <a:off x="249" y="10"/>
                <a:ext cx="1" cy="99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400" name="Line 127"/>
              <p:cNvSpPr>
                <a:spLocks noChangeShapeType="1"/>
              </p:cNvSpPr>
              <p:nvPr/>
            </p:nvSpPr>
            <p:spPr bwMode="auto">
              <a:xfrm>
                <a:off x="257" y="10"/>
                <a:ext cx="1" cy="99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401" name="Rectangle 128"/>
              <p:cNvSpPr>
                <a:spLocks/>
              </p:cNvSpPr>
              <p:nvPr/>
            </p:nvSpPr>
            <p:spPr bwMode="auto">
              <a:xfrm>
                <a:off x="120" y="17"/>
                <a:ext cx="114" cy="36"/>
              </a:xfrm>
              <a:prstGeom prst="rect">
                <a:avLst/>
              </a:prstGeom>
              <a:solidFill>
                <a:srgbClr val="5589FF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402" name="Line 129"/>
              <p:cNvSpPr>
                <a:spLocks noChangeShapeType="1"/>
              </p:cNvSpPr>
              <p:nvPr/>
            </p:nvSpPr>
            <p:spPr bwMode="auto">
              <a:xfrm>
                <a:off x="285" y="110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403" name="Line 130"/>
              <p:cNvSpPr>
                <a:spLocks noChangeShapeType="1"/>
              </p:cNvSpPr>
              <p:nvPr/>
            </p:nvSpPr>
            <p:spPr bwMode="auto">
              <a:xfrm>
                <a:off x="2" y="113"/>
                <a:ext cx="6" cy="1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404" name="Line 131"/>
              <p:cNvSpPr>
                <a:spLocks noChangeShapeType="1"/>
              </p:cNvSpPr>
              <p:nvPr/>
            </p:nvSpPr>
            <p:spPr bwMode="auto">
              <a:xfrm>
                <a:off x="225" y="113"/>
                <a:ext cx="2" cy="4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405" name="Line 132"/>
              <p:cNvSpPr>
                <a:spLocks noChangeShapeType="1"/>
              </p:cNvSpPr>
              <p:nvPr/>
            </p:nvSpPr>
            <p:spPr bwMode="auto">
              <a:xfrm>
                <a:off x="233" y="113"/>
                <a:ext cx="2" cy="4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406" name="Line 133"/>
              <p:cNvSpPr>
                <a:spLocks noChangeShapeType="1"/>
              </p:cNvSpPr>
              <p:nvPr/>
            </p:nvSpPr>
            <p:spPr bwMode="auto">
              <a:xfrm>
                <a:off x="241" y="113"/>
                <a:ext cx="1" cy="4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407" name="Line 134"/>
              <p:cNvSpPr>
                <a:spLocks noChangeShapeType="1"/>
              </p:cNvSpPr>
              <p:nvPr/>
            </p:nvSpPr>
            <p:spPr bwMode="auto">
              <a:xfrm>
                <a:off x="249" y="113"/>
                <a:ext cx="1" cy="4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3032" name="Rectangle 135"/>
            <p:cNvSpPr>
              <a:spLocks/>
            </p:cNvSpPr>
            <p:nvPr/>
          </p:nvSpPr>
          <p:spPr bwMode="auto">
            <a:xfrm>
              <a:off x="128" y="73"/>
              <a:ext cx="343" cy="21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56445" bIns="0">
              <a:prstTxWarp prst="textNoShape">
                <a:avLst/>
              </a:prstTxWarp>
              <a:spAutoFit/>
            </a:bodyPr>
            <a:lstStyle/>
            <a:p>
              <a:pPr marL="38881">
                <a:lnSpc>
                  <a:spcPct val="90000"/>
                </a:lnSpc>
              </a:pPr>
              <a:r>
                <a:rPr lang="en-US" sz="1700" dirty="0">
                  <a:solidFill>
                    <a:srgbClr val="000000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IPE</a:t>
              </a:r>
            </a:p>
          </p:txBody>
        </p:sp>
        <p:grpSp>
          <p:nvGrpSpPr>
            <p:cNvPr id="6" name="Group 136"/>
            <p:cNvGrpSpPr>
              <a:grpSpLocks/>
            </p:cNvGrpSpPr>
            <p:nvPr/>
          </p:nvGrpSpPr>
          <p:grpSpPr bwMode="auto">
            <a:xfrm>
              <a:off x="34" y="217"/>
              <a:ext cx="291" cy="124"/>
              <a:chOff x="0" y="0"/>
              <a:chExt cx="291" cy="124"/>
            </a:xfrm>
          </p:grpSpPr>
          <p:sp>
            <p:nvSpPr>
              <p:cNvPr id="43230" name="Rectangle 137"/>
              <p:cNvSpPr>
                <a:spLocks/>
              </p:cNvSpPr>
              <p:nvPr/>
            </p:nvSpPr>
            <p:spPr bwMode="auto">
              <a:xfrm>
                <a:off x="0" y="0"/>
                <a:ext cx="291" cy="124"/>
              </a:xfrm>
              <a:prstGeom prst="rect">
                <a:avLst/>
              </a:prstGeom>
              <a:solidFill>
                <a:srgbClr val="C9C9B6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31" name="Line 138"/>
              <p:cNvSpPr>
                <a:spLocks noChangeShapeType="1"/>
              </p:cNvSpPr>
              <p:nvPr/>
            </p:nvSpPr>
            <p:spPr bwMode="auto">
              <a:xfrm>
                <a:off x="2" y="0"/>
                <a:ext cx="2" cy="124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32" name="Line 139"/>
              <p:cNvSpPr>
                <a:spLocks noChangeShapeType="1"/>
              </p:cNvSpPr>
              <p:nvPr/>
            </p:nvSpPr>
            <p:spPr bwMode="auto">
              <a:xfrm>
                <a:off x="2" y="0"/>
                <a:ext cx="2" cy="124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33" name="Line 140"/>
              <p:cNvSpPr>
                <a:spLocks noChangeShapeType="1"/>
              </p:cNvSpPr>
              <p:nvPr/>
            </p:nvSpPr>
            <p:spPr bwMode="auto">
              <a:xfrm>
                <a:off x="10" y="0"/>
                <a:ext cx="1" cy="117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34" name="Line 141"/>
              <p:cNvSpPr>
                <a:spLocks noChangeShapeType="1"/>
              </p:cNvSpPr>
              <p:nvPr/>
            </p:nvSpPr>
            <p:spPr bwMode="auto">
              <a:xfrm>
                <a:off x="288" y="0"/>
                <a:ext cx="1" cy="124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35" name="Line 142"/>
              <p:cNvSpPr>
                <a:spLocks noChangeShapeType="1"/>
              </p:cNvSpPr>
              <p:nvPr/>
            </p:nvSpPr>
            <p:spPr bwMode="auto">
              <a:xfrm>
                <a:off x="285" y="0"/>
                <a:ext cx="1" cy="124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36" name="Line 143"/>
              <p:cNvSpPr>
                <a:spLocks noChangeShapeType="1"/>
              </p:cNvSpPr>
              <p:nvPr/>
            </p:nvSpPr>
            <p:spPr bwMode="auto">
              <a:xfrm>
                <a:off x="2" y="121"/>
                <a:ext cx="281" cy="2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37" name="Line 144"/>
              <p:cNvSpPr>
                <a:spLocks noChangeShapeType="1"/>
              </p:cNvSpPr>
              <p:nvPr/>
            </p:nvSpPr>
            <p:spPr bwMode="auto">
              <a:xfrm>
                <a:off x="2" y="119"/>
                <a:ext cx="281" cy="2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38" name="Line 145"/>
              <p:cNvSpPr>
                <a:spLocks noChangeShapeType="1"/>
              </p:cNvSpPr>
              <p:nvPr/>
            </p:nvSpPr>
            <p:spPr bwMode="auto">
              <a:xfrm>
                <a:off x="28" y="6"/>
                <a:ext cx="2" cy="111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39" name="Line 146"/>
              <p:cNvSpPr>
                <a:spLocks noChangeShapeType="1"/>
              </p:cNvSpPr>
              <p:nvPr/>
            </p:nvSpPr>
            <p:spPr bwMode="auto">
              <a:xfrm>
                <a:off x="78" y="6"/>
                <a:ext cx="1" cy="111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40" name="Line 147"/>
              <p:cNvSpPr>
                <a:spLocks noChangeShapeType="1"/>
              </p:cNvSpPr>
              <p:nvPr/>
            </p:nvSpPr>
            <p:spPr bwMode="auto">
              <a:xfrm>
                <a:off x="10" y="4"/>
                <a:ext cx="273" cy="1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41" name="Line 148"/>
              <p:cNvSpPr>
                <a:spLocks noChangeShapeType="1"/>
              </p:cNvSpPr>
              <p:nvPr/>
            </p:nvSpPr>
            <p:spPr bwMode="auto">
              <a:xfrm>
                <a:off x="28" y="25"/>
                <a:ext cx="91" cy="1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42" name="Line 149"/>
              <p:cNvSpPr>
                <a:spLocks noChangeShapeType="1"/>
              </p:cNvSpPr>
              <p:nvPr/>
            </p:nvSpPr>
            <p:spPr bwMode="auto">
              <a:xfrm>
                <a:off x="10" y="6"/>
                <a:ext cx="273" cy="1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43" name="Rectangle 150"/>
              <p:cNvSpPr>
                <a:spLocks/>
              </p:cNvSpPr>
              <p:nvPr/>
            </p:nvSpPr>
            <p:spPr bwMode="auto">
              <a:xfrm>
                <a:off x="72" y="6"/>
                <a:ext cx="1" cy="8"/>
              </a:xfrm>
              <a:prstGeom prst="rect">
                <a:avLst/>
              </a:prstGeom>
              <a:noFill/>
              <a:ln w="12700">
                <a:solidFill>
                  <a:srgbClr val="313124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44" name="Line 151"/>
              <p:cNvSpPr>
                <a:spLocks noChangeShapeType="1"/>
              </p:cNvSpPr>
              <p:nvPr/>
            </p:nvSpPr>
            <p:spPr bwMode="auto">
              <a:xfrm>
                <a:off x="2" y="16"/>
                <a:ext cx="6" cy="2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45" name="Line 152"/>
              <p:cNvSpPr>
                <a:spLocks noChangeShapeType="1"/>
              </p:cNvSpPr>
              <p:nvPr/>
            </p:nvSpPr>
            <p:spPr bwMode="auto">
              <a:xfrm>
                <a:off x="2" y="23"/>
                <a:ext cx="6" cy="1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46" name="Line 153"/>
              <p:cNvSpPr>
                <a:spLocks noChangeShapeType="1"/>
              </p:cNvSpPr>
              <p:nvPr/>
            </p:nvSpPr>
            <p:spPr bwMode="auto">
              <a:xfrm>
                <a:off x="28" y="88"/>
                <a:ext cx="91" cy="1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47" name="Rectangle 154"/>
              <p:cNvSpPr>
                <a:spLocks/>
              </p:cNvSpPr>
              <p:nvPr/>
            </p:nvSpPr>
            <p:spPr bwMode="auto">
              <a:xfrm>
                <a:off x="72" y="102"/>
                <a:ext cx="1" cy="9"/>
              </a:xfrm>
              <a:prstGeom prst="rect">
                <a:avLst/>
              </a:prstGeom>
              <a:noFill/>
              <a:ln w="12700">
                <a:solidFill>
                  <a:srgbClr val="313124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48" name="Line 155"/>
              <p:cNvSpPr>
                <a:spLocks noChangeShapeType="1"/>
              </p:cNvSpPr>
              <p:nvPr/>
            </p:nvSpPr>
            <p:spPr bwMode="auto">
              <a:xfrm>
                <a:off x="285" y="15"/>
                <a:ext cx="1" cy="2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49" name="Line 156"/>
              <p:cNvSpPr>
                <a:spLocks noChangeShapeType="1"/>
              </p:cNvSpPr>
              <p:nvPr/>
            </p:nvSpPr>
            <p:spPr bwMode="auto">
              <a:xfrm>
                <a:off x="285" y="22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50" name="Rectangle 157"/>
              <p:cNvSpPr>
                <a:spLocks/>
              </p:cNvSpPr>
              <p:nvPr/>
            </p:nvSpPr>
            <p:spPr bwMode="auto">
              <a:xfrm>
                <a:off x="13" y="33"/>
                <a:ext cx="8" cy="13"/>
              </a:xfrm>
              <a:prstGeom prst="rect">
                <a:avLst/>
              </a:prstGeom>
              <a:noFill/>
              <a:ln w="12700">
                <a:solidFill>
                  <a:srgbClr val="313124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51" name="Oval 158"/>
              <p:cNvSpPr>
                <a:spLocks/>
              </p:cNvSpPr>
              <p:nvPr/>
            </p:nvSpPr>
            <p:spPr bwMode="auto">
              <a:xfrm>
                <a:off x="20" y="12"/>
                <a:ext cx="1" cy="2"/>
              </a:xfrm>
              <a:prstGeom prst="ellips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52" name="Oval 159"/>
              <p:cNvSpPr>
                <a:spLocks/>
              </p:cNvSpPr>
              <p:nvPr/>
            </p:nvSpPr>
            <p:spPr bwMode="auto">
              <a:xfrm>
                <a:off x="23" y="12"/>
                <a:ext cx="0" cy="2"/>
              </a:xfrm>
              <a:prstGeom prst="ellips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53" name="Line 160"/>
              <p:cNvSpPr>
                <a:spLocks noChangeShapeType="1"/>
              </p:cNvSpPr>
              <p:nvPr/>
            </p:nvSpPr>
            <p:spPr bwMode="auto">
              <a:xfrm>
                <a:off x="23" y="11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54" name="Oval 161"/>
              <p:cNvSpPr>
                <a:spLocks/>
              </p:cNvSpPr>
              <p:nvPr/>
            </p:nvSpPr>
            <p:spPr bwMode="auto">
              <a:xfrm>
                <a:off x="20" y="107"/>
                <a:ext cx="1" cy="0"/>
              </a:xfrm>
              <a:prstGeom prst="ellips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55" name="Oval 162"/>
              <p:cNvSpPr>
                <a:spLocks/>
              </p:cNvSpPr>
              <p:nvPr/>
            </p:nvSpPr>
            <p:spPr bwMode="auto">
              <a:xfrm>
                <a:off x="23" y="107"/>
                <a:ext cx="0" cy="0"/>
              </a:xfrm>
              <a:prstGeom prst="ellips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56" name="Line 163"/>
              <p:cNvSpPr>
                <a:spLocks noChangeShapeType="1"/>
              </p:cNvSpPr>
              <p:nvPr/>
            </p:nvSpPr>
            <p:spPr bwMode="auto">
              <a:xfrm>
                <a:off x="23" y="106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57" name="Rectangle 164"/>
              <p:cNvSpPr>
                <a:spLocks/>
              </p:cNvSpPr>
              <p:nvPr/>
            </p:nvSpPr>
            <p:spPr bwMode="auto">
              <a:xfrm>
                <a:off x="44" y="119"/>
                <a:ext cx="2" cy="1"/>
              </a:xfrm>
              <a:prstGeom prst="rect">
                <a:avLst/>
              </a:prstGeom>
              <a:solidFill>
                <a:srgbClr val="C9C9B6"/>
              </a:solidFill>
              <a:ln w="12700">
                <a:solidFill>
                  <a:srgbClr val="313124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58" name="Rectangle 165"/>
              <p:cNvSpPr>
                <a:spLocks/>
              </p:cNvSpPr>
              <p:nvPr/>
            </p:nvSpPr>
            <p:spPr bwMode="auto">
              <a:xfrm>
                <a:off x="44" y="119"/>
                <a:ext cx="2" cy="1"/>
              </a:xfrm>
              <a:prstGeom prst="rect">
                <a:avLst/>
              </a:prstGeom>
              <a:noFill/>
              <a:ln w="12700">
                <a:solidFill>
                  <a:srgbClr val="313124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59" name="Rectangle 166"/>
              <p:cNvSpPr>
                <a:spLocks/>
              </p:cNvSpPr>
              <p:nvPr/>
            </p:nvSpPr>
            <p:spPr bwMode="auto">
              <a:xfrm>
                <a:off x="95" y="10"/>
                <a:ext cx="167" cy="99"/>
              </a:xfrm>
              <a:prstGeom prst="rect">
                <a:avLst/>
              </a:prstGeom>
              <a:solidFill>
                <a:srgbClr val="5589FF"/>
              </a:solidFill>
              <a:ln w="12700">
                <a:solidFill>
                  <a:srgbClr val="004EFF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60" name="Line 167"/>
              <p:cNvSpPr>
                <a:spLocks noChangeShapeType="1"/>
              </p:cNvSpPr>
              <p:nvPr/>
            </p:nvSpPr>
            <p:spPr bwMode="auto">
              <a:xfrm>
                <a:off x="285" y="0"/>
                <a:ext cx="1" cy="117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61" name="Line 168"/>
              <p:cNvSpPr>
                <a:spLocks noChangeShapeType="1"/>
              </p:cNvSpPr>
              <p:nvPr/>
            </p:nvSpPr>
            <p:spPr bwMode="auto">
              <a:xfrm>
                <a:off x="95" y="10"/>
                <a:ext cx="167" cy="1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62" name="Line 169"/>
              <p:cNvSpPr>
                <a:spLocks noChangeShapeType="1"/>
              </p:cNvSpPr>
              <p:nvPr/>
            </p:nvSpPr>
            <p:spPr bwMode="auto">
              <a:xfrm>
                <a:off x="28" y="113"/>
                <a:ext cx="255" cy="1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63" name="Line 170"/>
              <p:cNvSpPr>
                <a:spLocks noChangeShapeType="1"/>
              </p:cNvSpPr>
              <p:nvPr/>
            </p:nvSpPr>
            <p:spPr bwMode="auto">
              <a:xfrm>
                <a:off x="95" y="111"/>
                <a:ext cx="167" cy="1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64" name="Line 171"/>
              <p:cNvSpPr>
                <a:spLocks noChangeShapeType="1"/>
              </p:cNvSpPr>
              <p:nvPr/>
            </p:nvSpPr>
            <p:spPr bwMode="auto">
              <a:xfrm>
                <a:off x="96" y="113"/>
                <a:ext cx="1" cy="4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65" name="Line 172"/>
              <p:cNvSpPr>
                <a:spLocks noChangeShapeType="1"/>
              </p:cNvSpPr>
              <p:nvPr/>
            </p:nvSpPr>
            <p:spPr bwMode="auto">
              <a:xfrm>
                <a:off x="101" y="113"/>
                <a:ext cx="1" cy="4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66" name="Line 173"/>
              <p:cNvSpPr>
                <a:spLocks noChangeShapeType="1"/>
              </p:cNvSpPr>
              <p:nvPr/>
            </p:nvSpPr>
            <p:spPr bwMode="auto">
              <a:xfrm>
                <a:off x="109" y="113"/>
                <a:ext cx="1" cy="4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67" name="Line 174"/>
              <p:cNvSpPr>
                <a:spLocks noChangeShapeType="1"/>
              </p:cNvSpPr>
              <p:nvPr/>
            </p:nvSpPr>
            <p:spPr bwMode="auto">
              <a:xfrm>
                <a:off x="117" y="113"/>
                <a:ext cx="1" cy="4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68" name="Line 175"/>
              <p:cNvSpPr>
                <a:spLocks noChangeShapeType="1"/>
              </p:cNvSpPr>
              <p:nvPr/>
            </p:nvSpPr>
            <p:spPr bwMode="auto">
              <a:xfrm>
                <a:off x="124" y="113"/>
                <a:ext cx="2" cy="4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69" name="Line 176"/>
              <p:cNvSpPr>
                <a:spLocks noChangeShapeType="1"/>
              </p:cNvSpPr>
              <p:nvPr/>
            </p:nvSpPr>
            <p:spPr bwMode="auto">
              <a:xfrm>
                <a:off x="135" y="113"/>
                <a:ext cx="1" cy="4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70" name="Line 177"/>
              <p:cNvSpPr>
                <a:spLocks noChangeShapeType="1"/>
              </p:cNvSpPr>
              <p:nvPr/>
            </p:nvSpPr>
            <p:spPr bwMode="auto">
              <a:xfrm>
                <a:off x="145" y="113"/>
                <a:ext cx="1" cy="4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71" name="Line 178"/>
              <p:cNvSpPr>
                <a:spLocks noChangeShapeType="1"/>
              </p:cNvSpPr>
              <p:nvPr/>
            </p:nvSpPr>
            <p:spPr bwMode="auto">
              <a:xfrm>
                <a:off x="155" y="113"/>
                <a:ext cx="2" cy="4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72" name="Line 179"/>
              <p:cNvSpPr>
                <a:spLocks noChangeShapeType="1"/>
              </p:cNvSpPr>
              <p:nvPr/>
            </p:nvSpPr>
            <p:spPr bwMode="auto">
              <a:xfrm>
                <a:off x="166" y="113"/>
                <a:ext cx="1" cy="4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73" name="Line 180"/>
              <p:cNvSpPr>
                <a:spLocks noChangeShapeType="1"/>
              </p:cNvSpPr>
              <p:nvPr/>
            </p:nvSpPr>
            <p:spPr bwMode="auto">
              <a:xfrm>
                <a:off x="179" y="113"/>
                <a:ext cx="1" cy="4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74" name="Line 181"/>
              <p:cNvSpPr>
                <a:spLocks noChangeShapeType="1"/>
              </p:cNvSpPr>
              <p:nvPr/>
            </p:nvSpPr>
            <p:spPr bwMode="auto">
              <a:xfrm>
                <a:off x="192" y="113"/>
                <a:ext cx="1" cy="4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75" name="Line 182"/>
              <p:cNvSpPr>
                <a:spLocks noChangeShapeType="1"/>
              </p:cNvSpPr>
              <p:nvPr/>
            </p:nvSpPr>
            <p:spPr bwMode="auto">
              <a:xfrm>
                <a:off x="203" y="113"/>
                <a:ext cx="1" cy="4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76" name="Line 183"/>
              <p:cNvSpPr>
                <a:spLocks noChangeShapeType="1"/>
              </p:cNvSpPr>
              <p:nvPr/>
            </p:nvSpPr>
            <p:spPr bwMode="auto">
              <a:xfrm>
                <a:off x="210" y="113"/>
                <a:ext cx="1" cy="4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77" name="Line 184"/>
              <p:cNvSpPr>
                <a:spLocks noChangeShapeType="1"/>
              </p:cNvSpPr>
              <p:nvPr/>
            </p:nvSpPr>
            <p:spPr bwMode="auto">
              <a:xfrm>
                <a:off x="218" y="113"/>
                <a:ext cx="1" cy="4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78" name="Rectangle 185"/>
              <p:cNvSpPr>
                <a:spLocks/>
              </p:cNvSpPr>
              <p:nvPr/>
            </p:nvSpPr>
            <p:spPr bwMode="auto">
              <a:xfrm>
                <a:off x="137" y="119"/>
                <a:ext cx="0" cy="1"/>
              </a:xfrm>
              <a:prstGeom prst="rect">
                <a:avLst/>
              </a:prstGeom>
              <a:noFill/>
              <a:ln w="12700">
                <a:solidFill>
                  <a:srgbClr val="313124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79" name="Rectangle 186"/>
              <p:cNvSpPr>
                <a:spLocks/>
              </p:cNvSpPr>
              <p:nvPr/>
            </p:nvSpPr>
            <p:spPr bwMode="auto">
              <a:xfrm>
                <a:off x="140" y="119"/>
                <a:ext cx="0" cy="1"/>
              </a:xfrm>
              <a:prstGeom prst="rect">
                <a:avLst/>
              </a:prstGeom>
              <a:solidFill>
                <a:srgbClr val="C9C9B6"/>
              </a:solidFill>
              <a:ln w="12700">
                <a:solidFill>
                  <a:srgbClr val="313124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80" name="Rectangle 187"/>
              <p:cNvSpPr>
                <a:spLocks/>
              </p:cNvSpPr>
              <p:nvPr/>
            </p:nvSpPr>
            <p:spPr bwMode="auto">
              <a:xfrm>
                <a:off x="207" y="119"/>
                <a:ext cx="3" cy="1"/>
              </a:xfrm>
              <a:prstGeom prst="rect">
                <a:avLst/>
              </a:prstGeom>
              <a:solidFill>
                <a:srgbClr val="C9C9B6"/>
              </a:solidFill>
              <a:ln w="12700">
                <a:solidFill>
                  <a:srgbClr val="313124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81" name="Rectangle 188"/>
              <p:cNvSpPr>
                <a:spLocks/>
              </p:cNvSpPr>
              <p:nvPr/>
            </p:nvSpPr>
            <p:spPr bwMode="auto">
              <a:xfrm>
                <a:off x="207" y="119"/>
                <a:ext cx="3" cy="1"/>
              </a:xfrm>
              <a:prstGeom prst="rect">
                <a:avLst/>
              </a:prstGeom>
              <a:noFill/>
              <a:ln w="12700">
                <a:solidFill>
                  <a:srgbClr val="313124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82" name="Line 189"/>
              <p:cNvSpPr>
                <a:spLocks noChangeShapeType="1"/>
              </p:cNvSpPr>
              <p:nvPr/>
            </p:nvSpPr>
            <p:spPr bwMode="auto">
              <a:xfrm>
                <a:off x="101" y="10"/>
                <a:ext cx="1" cy="99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83" name="Line 190"/>
              <p:cNvSpPr>
                <a:spLocks noChangeShapeType="1"/>
              </p:cNvSpPr>
              <p:nvPr/>
            </p:nvSpPr>
            <p:spPr bwMode="auto">
              <a:xfrm>
                <a:off x="96" y="4"/>
                <a:ext cx="1" cy="113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84" name="Rectangle 191"/>
              <p:cNvSpPr>
                <a:spLocks/>
              </p:cNvSpPr>
              <p:nvPr/>
            </p:nvSpPr>
            <p:spPr bwMode="auto">
              <a:xfrm>
                <a:off x="0" y="0"/>
                <a:ext cx="291" cy="12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85" name="Line 192"/>
              <p:cNvSpPr>
                <a:spLocks noChangeShapeType="1"/>
              </p:cNvSpPr>
              <p:nvPr/>
            </p:nvSpPr>
            <p:spPr bwMode="auto">
              <a:xfrm>
                <a:off x="264" y="4"/>
                <a:ext cx="2" cy="113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86" name="Oval 193"/>
              <p:cNvSpPr>
                <a:spLocks/>
              </p:cNvSpPr>
              <p:nvPr/>
            </p:nvSpPr>
            <p:spPr bwMode="auto">
              <a:xfrm>
                <a:off x="267" y="12"/>
                <a:ext cx="0" cy="2"/>
              </a:xfrm>
              <a:prstGeom prst="ellips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87" name="Oval 194"/>
              <p:cNvSpPr>
                <a:spLocks/>
              </p:cNvSpPr>
              <p:nvPr/>
            </p:nvSpPr>
            <p:spPr bwMode="auto">
              <a:xfrm>
                <a:off x="267" y="12"/>
                <a:ext cx="0" cy="2"/>
              </a:xfrm>
              <a:prstGeom prst="ellips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88" name="Line 195"/>
              <p:cNvSpPr>
                <a:spLocks noChangeShapeType="1"/>
              </p:cNvSpPr>
              <p:nvPr/>
            </p:nvSpPr>
            <p:spPr bwMode="auto">
              <a:xfrm>
                <a:off x="267" y="11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89" name="Oval 196"/>
              <p:cNvSpPr>
                <a:spLocks/>
              </p:cNvSpPr>
              <p:nvPr/>
            </p:nvSpPr>
            <p:spPr bwMode="auto">
              <a:xfrm>
                <a:off x="267" y="107"/>
                <a:ext cx="0" cy="0"/>
              </a:xfrm>
              <a:prstGeom prst="ellips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90" name="Oval 197"/>
              <p:cNvSpPr>
                <a:spLocks/>
              </p:cNvSpPr>
              <p:nvPr/>
            </p:nvSpPr>
            <p:spPr bwMode="auto">
              <a:xfrm>
                <a:off x="267" y="107"/>
                <a:ext cx="0" cy="0"/>
              </a:xfrm>
              <a:prstGeom prst="ellips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91" name="Line 198"/>
              <p:cNvSpPr>
                <a:spLocks noChangeShapeType="1"/>
              </p:cNvSpPr>
              <p:nvPr/>
            </p:nvSpPr>
            <p:spPr bwMode="auto">
              <a:xfrm>
                <a:off x="267" y="106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92" name="Rectangle 199"/>
              <p:cNvSpPr>
                <a:spLocks/>
              </p:cNvSpPr>
              <p:nvPr/>
            </p:nvSpPr>
            <p:spPr bwMode="auto">
              <a:xfrm>
                <a:off x="13" y="69"/>
                <a:ext cx="8" cy="15"/>
              </a:xfrm>
              <a:prstGeom prst="rect">
                <a:avLst/>
              </a:prstGeom>
              <a:noFill/>
              <a:ln w="12700">
                <a:solidFill>
                  <a:srgbClr val="313124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93" name="Rectangle 200"/>
              <p:cNvSpPr>
                <a:spLocks/>
              </p:cNvSpPr>
              <p:nvPr/>
            </p:nvSpPr>
            <p:spPr bwMode="auto">
              <a:xfrm>
                <a:off x="90" y="6"/>
                <a:ext cx="3" cy="8"/>
              </a:xfrm>
              <a:prstGeom prst="rect">
                <a:avLst/>
              </a:prstGeom>
              <a:noFill/>
              <a:ln w="12700">
                <a:solidFill>
                  <a:srgbClr val="313124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94" name="Rectangle 201"/>
              <p:cNvSpPr>
                <a:spLocks/>
              </p:cNvSpPr>
              <p:nvPr/>
            </p:nvSpPr>
            <p:spPr bwMode="auto">
              <a:xfrm>
                <a:off x="90" y="107"/>
                <a:ext cx="3" cy="4"/>
              </a:xfrm>
              <a:prstGeom prst="rect">
                <a:avLst/>
              </a:prstGeom>
              <a:noFill/>
              <a:ln w="12700">
                <a:solidFill>
                  <a:srgbClr val="313124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95" name="Line 202"/>
              <p:cNvSpPr>
                <a:spLocks noChangeShapeType="1"/>
              </p:cNvSpPr>
              <p:nvPr/>
            </p:nvSpPr>
            <p:spPr bwMode="auto">
              <a:xfrm>
                <a:off x="109" y="10"/>
                <a:ext cx="1" cy="99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96" name="Line 203"/>
              <p:cNvSpPr>
                <a:spLocks noChangeShapeType="1"/>
              </p:cNvSpPr>
              <p:nvPr/>
            </p:nvSpPr>
            <p:spPr bwMode="auto">
              <a:xfrm>
                <a:off x="117" y="10"/>
                <a:ext cx="1" cy="99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97" name="Line 204"/>
              <p:cNvSpPr>
                <a:spLocks noChangeShapeType="1"/>
              </p:cNvSpPr>
              <p:nvPr/>
            </p:nvSpPr>
            <p:spPr bwMode="auto">
              <a:xfrm>
                <a:off x="124" y="10"/>
                <a:ext cx="2" cy="99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98" name="Line 205"/>
              <p:cNvSpPr>
                <a:spLocks noChangeShapeType="1"/>
              </p:cNvSpPr>
              <p:nvPr/>
            </p:nvSpPr>
            <p:spPr bwMode="auto">
              <a:xfrm>
                <a:off x="135" y="10"/>
                <a:ext cx="1" cy="99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99" name="Line 206"/>
              <p:cNvSpPr>
                <a:spLocks noChangeShapeType="1"/>
              </p:cNvSpPr>
              <p:nvPr/>
            </p:nvSpPr>
            <p:spPr bwMode="auto">
              <a:xfrm>
                <a:off x="145" y="10"/>
                <a:ext cx="1" cy="99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00" name="Line 207"/>
              <p:cNvSpPr>
                <a:spLocks noChangeShapeType="1"/>
              </p:cNvSpPr>
              <p:nvPr/>
            </p:nvSpPr>
            <p:spPr bwMode="auto">
              <a:xfrm>
                <a:off x="155" y="10"/>
                <a:ext cx="2" cy="99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01" name="Line 208"/>
              <p:cNvSpPr>
                <a:spLocks noChangeShapeType="1"/>
              </p:cNvSpPr>
              <p:nvPr/>
            </p:nvSpPr>
            <p:spPr bwMode="auto">
              <a:xfrm>
                <a:off x="166" y="10"/>
                <a:ext cx="1" cy="99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02" name="Line 209"/>
              <p:cNvSpPr>
                <a:spLocks noChangeShapeType="1"/>
              </p:cNvSpPr>
              <p:nvPr/>
            </p:nvSpPr>
            <p:spPr bwMode="auto">
              <a:xfrm>
                <a:off x="179" y="10"/>
                <a:ext cx="1" cy="99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03" name="Line 210"/>
              <p:cNvSpPr>
                <a:spLocks noChangeShapeType="1"/>
              </p:cNvSpPr>
              <p:nvPr/>
            </p:nvSpPr>
            <p:spPr bwMode="auto">
              <a:xfrm>
                <a:off x="192" y="10"/>
                <a:ext cx="1" cy="99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04" name="Line 211"/>
              <p:cNvSpPr>
                <a:spLocks noChangeShapeType="1"/>
              </p:cNvSpPr>
              <p:nvPr/>
            </p:nvSpPr>
            <p:spPr bwMode="auto">
              <a:xfrm>
                <a:off x="203" y="10"/>
                <a:ext cx="1" cy="99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05" name="Line 212"/>
              <p:cNvSpPr>
                <a:spLocks noChangeShapeType="1"/>
              </p:cNvSpPr>
              <p:nvPr/>
            </p:nvSpPr>
            <p:spPr bwMode="auto">
              <a:xfrm>
                <a:off x="210" y="10"/>
                <a:ext cx="1" cy="99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06" name="Line 213"/>
              <p:cNvSpPr>
                <a:spLocks noChangeShapeType="1"/>
              </p:cNvSpPr>
              <p:nvPr/>
            </p:nvSpPr>
            <p:spPr bwMode="auto">
              <a:xfrm>
                <a:off x="218" y="10"/>
                <a:ext cx="1" cy="99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07" name="Line 214"/>
              <p:cNvSpPr>
                <a:spLocks noChangeShapeType="1"/>
              </p:cNvSpPr>
              <p:nvPr/>
            </p:nvSpPr>
            <p:spPr bwMode="auto">
              <a:xfrm>
                <a:off x="225" y="10"/>
                <a:ext cx="2" cy="99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08" name="Line 215"/>
              <p:cNvSpPr>
                <a:spLocks noChangeShapeType="1"/>
              </p:cNvSpPr>
              <p:nvPr/>
            </p:nvSpPr>
            <p:spPr bwMode="auto">
              <a:xfrm>
                <a:off x="233" y="10"/>
                <a:ext cx="2" cy="99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09" name="Line 216"/>
              <p:cNvSpPr>
                <a:spLocks noChangeShapeType="1"/>
              </p:cNvSpPr>
              <p:nvPr/>
            </p:nvSpPr>
            <p:spPr bwMode="auto">
              <a:xfrm>
                <a:off x="241" y="10"/>
                <a:ext cx="1" cy="99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10" name="Line 217"/>
              <p:cNvSpPr>
                <a:spLocks noChangeShapeType="1"/>
              </p:cNvSpPr>
              <p:nvPr/>
            </p:nvSpPr>
            <p:spPr bwMode="auto">
              <a:xfrm>
                <a:off x="249" y="10"/>
                <a:ext cx="1" cy="99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11" name="Line 218"/>
              <p:cNvSpPr>
                <a:spLocks noChangeShapeType="1"/>
              </p:cNvSpPr>
              <p:nvPr/>
            </p:nvSpPr>
            <p:spPr bwMode="auto">
              <a:xfrm>
                <a:off x="257" y="10"/>
                <a:ext cx="1" cy="99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12" name="Rectangle 219"/>
              <p:cNvSpPr>
                <a:spLocks/>
              </p:cNvSpPr>
              <p:nvPr/>
            </p:nvSpPr>
            <p:spPr bwMode="auto">
              <a:xfrm>
                <a:off x="120" y="17"/>
                <a:ext cx="114" cy="36"/>
              </a:xfrm>
              <a:prstGeom prst="rect">
                <a:avLst/>
              </a:prstGeom>
              <a:solidFill>
                <a:srgbClr val="5589FF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13" name="Line 220"/>
              <p:cNvSpPr>
                <a:spLocks noChangeShapeType="1"/>
              </p:cNvSpPr>
              <p:nvPr/>
            </p:nvSpPr>
            <p:spPr bwMode="auto">
              <a:xfrm>
                <a:off x="285" y="110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14" name="Line 221"/>
              <p:cNvSpPr>
                <a:spLocks noChangeShapeType="1"/>
              </p:cNvSpPr>
              <p:nvPr/>
            </p:nvSpPr>
            <p:spPr bwMode="auto">
              <a:xfrm>
                <a:off x="2" y="113"/>
                <a:ext cx="6" cy="1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15" name="Line 222"/>
              <p:cNvSpPr>
                <a:spLocks noChangeShapeType="1"/>
              </p:cNvSpPr>
              <p:nvPr/>
            </p:nvSpPr>
            <p:spPr bwMode="auto">
              <a:xfrm>
                <a:off x="225" y="113"/>
                <a:ext cx="2" cy="4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16" name="Line 223"/>
              <p:cNvSpPr>
                <a:spLocks noChangeShapeType="1"/>
              </p:cNvSpPr>
              <p:nvPr/>
            </p:nvSpPr>
            <p:spPr bwMode="auto">
              <a:xfrm>
                <a:off x="233" y="113"/>
                <a:ext cx="2" cy="4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17" name="Line 224"/>
              <p:cNvSpPr>
                <a:spLocks noChangeShapeType="1"/>
              </p:cNvSpPr>
              <p:nvPr/>
            </p:nvSpPr>
            <p:spPr bwMode="auto">
              <a:xfrm>
                <a:off x="241" y="113"/>
                <a:ext cx="1" cy="4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18" name="Line 225"/>
              <p:cNvSpPr>
                <a:spLocks noChangeShapeType="1"/>
              </p:cNvSpPr>
              <p:nvPr/>
            </p:nvSpPr>
            <p:spPr bwMode="auto">
              <a:xfrm>
                <a:off x="249" y="113"/>
                <a:ext cx="1" cy="4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3034" name="Rectangle 226"/>
            <p:cNvSpPr>
              <a:spLocks/>
            </p:cNvSpPr>
            <p:nvPr/>
          </p:nvSpPr>
          <p:spPr bwMode="auto">
            <a:xfrm>
              <a:off x="128" y="223"/>
              <a:ext cx="343" cy="21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56445" bIns="0">
              <a:prstTxWarp prst="textNoShape">
                <a:avLst/>
              </a:prstTxWarp>
              <a:spAutoFit/>
            </a:bodyPr>
            <a:lstStyle/>
            <a:p>
              <a:pPr marL="38881">
                <a:lnSpc>
                  <a:spcPct val="90000"/>
                </a:lnSpc>
              </a:pPr>
              <a:r>
                <a:rPr lang="en-US" sz="1700" dirty="0">
                  <a:solidFill>
                    <a:srgbClr val="000000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IPE</a:t>
              </a:r>
            </a:p>
          </p:txBody>
        </p:sp>
        <p:sp>
          <p:nvSpPr>
            <p:cNvPr id="43035" name="Rectangle 227"/>
            <p:cNvSpPr>
              <a:spLocks/>
            </p:cNvSpPr>
            <p:nvPr/>
          </p:nvSpPr>
          <p:spPr bwMode="auto">
            <a:xfrm>
              <a:off x="34" y="366"/>
              <a:ext cx="291" cy="122"/>
            </a:xfrm>
            <a:prstGeom prst="rect">
              <a:avLst/>
            </a:prstGeom>
            <a:solidFill>
              <a:srgbClr val="C9C9B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36" name="Line 228"/>
            <p:cNvSpPr>
              <a:spLocks noChangeShapeType="1"/>
            </p:cNvSpPr>
            <p:nvPr/>
          </p:nvSpPr>
          <p:spPr bwMode="auto">
            <a:xfrm>
              <a:off x="37" y="366"/>
              <a:ext cx="1" cy="122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37" name="Line 229"/>
            <p:cNvSpPr>
              <a:spLocks noChangeShapeType="1"/>
            </p:cNvSpPr>
            <p:nvPr/>
          </p:nvSpPr>
          <p:spPr bwMode="auto">
            <a:xfrm>
              <a:off x="37" y="366"/>
              <a:ext cx="1" cy="122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38" name="Line 230"/>
            <p:cNvSpPr>
              <a:spLocks noChangeShapeType="1"/>
            </p:cNvSpPr>
            <p:nvPr/>
          </p:nvSpPr>
          <p:spPr bwMode="auto">
            <a:xfrm>
              <a:off x="45" y="366"/>
              <a:ext cx="1" cy="118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39" name="Line 231"/>
            <p:cNvSpPr>
              <a:spLocks noChangeShapeType="1"/>
            </p:cNvSpPr>
            <p:nvPr/>
          </p:nvSpPr>
          <p:spPr bwMode="auto">
            <a:xfrm>
              <a:off x="322" y="366"/>
              <a:ext cx="2" cy="122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40" name="Line 232"/>
            <p:cNvSpPr>
              <a:spLocks noChangeShapeType="1"/>
            </p:cNvSpPr>
            <p:nvPr/>
          </p:nvSpPr>
          <p:spPr bwMode="auto">
            <a:xfrm>
              <a:off x="320" y="366"/>
              <a:ext cx="1" cy="122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41" name="Line 233"/>
            <p:cNvSpPr>
              <a:spLocks noChangeShapeType="1"/>
            </p:cNvSpPr>
            <p:nvPr/>
          </p:nvSpPr>
          <p:spPr bwMode="auto">
            <a:xfrm>
              <a:off x="37" y="488"/>
              <a:ext cx="280" cy="2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42" name="Line 234"/>
            <p:cNvSpPr>
              <a:spLocks noChangeShapeType="1"/>
            </p:cNvSpPr>
            <p:nvPr/>
          </p:nvSpPr>
          <p:spPr bwMode="auto">
            <a:xfrm>
              <a:off x="37" y="486"/>
              <a:ext cx="280" cy="1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43" name="Line 235"/>
            <p:cNvSpPr>
              <a:spLocks noChangeShapeType="1"/>
            </p:cNvSpPr>
            <p:nvPr/>
          </p:nvSpPr>
          <p:spPr bwMode="auto">
            <a:xfrm>
              <a:off x="63" y="373"/>
              <a:ext cx="1" cy="111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44" name="Line 236"/>
            <p:cNvSpPr>
              <a:spLocks noChangeShapeType="1"/>
            </p:cNvSpPr>
            <p:nvPr/>
          </p:nvSpPr>
          <p:spPr bwMode="auto">
            <a:xfrm>
              <a:off x="112" y="373"/>
              <a:ext cx="2" cy="111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45" name="Line 237"/>
            <p:cNvSpPr>
              <a:spLocks noChangeShapeType="1"/>
            </p:cNvSpPr>
            <p:nvPr/>
          </p:nvSpPr>
          <p:spPr bwMode="auto">
            <a:xfrm>
              <a:off x="45" y="371"/>
              <a:ext cx="272" cy="1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46" name="Line 238"/>
            <p:cNvSpPr>
              <a:spLocks noChangeShapeType="1"/>
            </p:cNvSpPr>
            <p:nvPr/>
          </p:nvSpPr>
          <p:spPr bwMode="auto">
            <a:xfrm>
              <a:off x="63" y="389"/>
              <a:ext cx="91" cy="2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47" name="Line 239"/>
            <p:cNvSpPr>
              <a:spLocks noChangeShapeType="1"/>
            </p:cNvSpPr>
            <p:nvPr/>
          </p:nvSpPr>
          <p:spPr bwMode="auto">
            <a:xfrm>
              <a:off x="45" y="373"/>
              <a:ext cx="272" cy="1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48" name="Rectangle 240"/>
            <p:cNvSpPr>
              <a:spLocks/>
            </p:cNvSpPr>
            <p:nvPr/>
          </p:nvSpPr>
          <p:spPr bwMode="auto">
            <a:xfrm>
              <a:off x="107" y="373"/>
              <a:ext cx="0" cy="8"/>
            </a:xfrm>
            <a:prstGeom prst="rect">
              <a:avLst/>
            </a:prstGeom>
            <a:noFill/>
            <a:ln w="12700">
              <a:solidFill>
                <a:srgbClr val="313124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49" name="Line 241"/>
            <p:cNvSpPr>
              <a:spLocks noChangeShapeType="1"/>
            </p:cNvSpPr>
            <p:nvPr/>
          </p:nvSpPr>
          <p:spPr bwMode="auto">
            <a:xfrm>
              <a:off x="37" y="381"/>
              <a:ext cx="5" cy="1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50" name="Line 242"/>
            <p:cNvSpPr>
              <a:spLocks noChangeShapeType="1"/>
            </p:cNvSpPr>
            <p:nvPr/>
          </p:nvSpPr>
          <p:spPr bwMode="auto">
            <a:xfrm>
              <a:off x="37" y="389"/>
              <a:ext cx="5" cy="2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51" name="Line 243"/>
            <p:cNvSpPr>
              <a:spLocks noChangeShapeType="1"/>
            </p:cNvSpPr>
            <p:nvPr/>
          </p:nvSpPr>
          <p:spPr bwMode="auto">
            <a:xfrm>
              <a:off x="63" y="455"/>
              <a:ext cx="91" cy="1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52" name="Rectangle 244"/>
            <p:cNvSpPr>
              <a:spLocks/>
            </p:cNvSpPr>
            <p:nvPr/>
          </p:nvSpPr>
          <p:spPr bwMode="auto">
            <a:xfrm>
              <a:off x="107" y="469"/>
              <a:ext cx="0" cy="9"/>
            </a:xfrm>
            <a:prstGeom prst="rect">
              <a:avLst/>
            </a:prstGeom>
            <a:noFill/>
            <a:ln w="12700">
              <a:solidFill>
                <a:srgbClr val="313124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53" name="Line 245"/>
            <p:cNvSpPr>
              <a:spLocks noChangeShapeType="1"/>
            </p:cNvSpPr>
            <p:nvPr/>
          </p:nvSpPr>
          <p:spPr bwMode="auto">
            <a:xfrm>
              <a:off x="320" y="380"/>
              <a:ext cx="1" cy="1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54" name="Line 246"/>
            <p:cNvSpPr>
              <a:spLocks noChangeShapeType="1"/>
            </p:cNvSpPr>
            <p:nvPr/>
          </p:nvSpPr>
          <p:spPr bwMode="auto">
            <a:xfrm>
              <a:off x="320" y="388"/>
              <a:ext cx="1" cy="2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55" name="Rectangle 247"/>
            <p:cNvSpPr>
              <a:spLocks/>
            </p:cNvSpPr>
            <p:nvPr/>
          </p:nvSpPr>
          <p:spPr bwMode="auto">
            <a:xfrm>
              <a:off x="47" y="400"/>
              <a:ext cx="8" cy="8"/>
            </a:xfrm>
            <a:prstGeom prst="rect">
              <a:avLst/>
            </a:prstGeom>
            <a:noFill/>
            <a:ln w="12700">
              <a:solidFill>
                <a:srgbClr val="313124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56" name="Oval 248"/>
            <p:cNvSpPr>
              <a:spLocks/>
            </p:cNvSpPr>
            <p:nvPr/>
          </p:nvSpPr>
          <p:spPr bwMode="auto">
            <a:xfrm>
              <a:off x="55" y="379"/>
              <a:ext cx="0" cy="0"/>
            </a:xfrm>
            <a:prstGeom prst="ellips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57" name="Oval 249"/>
            <p:cNvSpPr>
              <a:spLocks/>
            </p:cNvSpPr>
            <p:nvPr/>
          </p:nvSpPr>
          <p:spPr bwMode="auto">
            <a:xfrm>
              <a:off x="58" y="379"/>
              <a:ext cx="0" cy="0"/>
            </a:xfrm>
            <a:prstGeom prst="ellips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58" name="Line 250"/>
            <p:cNvSpPr>
              <a:spLocks noChangeShapeType="1"/>
            </p:cNvSpPr>
            <p:nvPr/>
          </p:nvSpPr>
          <p:spPr bwMode="auto">
            <a:xfrm>
              <a:off x="58" y="378"/>
              <a:ext cx="1" cy="1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59" name="Oval 251"/>
            <p:cNvSpPr>
              <a:spLocks/>
            </p:cNvSpPr>
            <p:nvPr/>
          </p:nvSpPr>
          <p:spPr bwMode="auto">
            <a:xfrm>
              <a:off x="55" y="474"/>
              <a:ext cx="0" cy="0"/>
            </a:xfrm>
            <a:prstGeom prst="ellips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60" name="Oval 252"/>
            <p:cNvSpPr>
              <a:spLocks/>
            </p:cNvSpPr>
            <p:nvPr/>
          </p:nvSpPr>
          <p:spPr bwMode="auto">
            <a:xfrm>
              <a:off x="58" y="474"/>
              <a:ext cx="0" cy="0"/>
            </a:xfrm>
            <a:prstGeom prst="ellips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61" name="Line 253"/>
            <p:cNvSpPr>
              <a:spLocks noChangeShapeType="1"/>
            </p:cNvSpPr>
            <p:nvPr/>
          </p:nvSpPr>
          <p:spPr bwMode="auto">
            <a:xfrm>
              <a:off x="58" y="472"/>
              <a:ext cx="1" cy="2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62" name="Rectangle 254"/>
            <p:cNvSpPr>
              <a:spLocks/>
            </p:cNvSpPr>
            <p:nvPr/>
          </p:nvSpPr>
          <p:spPr bwMode="auto">
            <a:xfrm>
              <a:off x="78" y="486"/>
              <a:ext cx="3" cy="0"/>
            </a:xfrm>
            <a:prstGeom prst="rect">
              <a:avLst/>
            </a:prstGeom>
            <a:solidFill>
              <a:srgbClr val="C9C9B6"/>
            </a:solidFill>
            <a:ln w="12700">
              <a:solidFill>
                <a:srgbClr val="313124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63" name="Rectangle 255"/>
            <p:cNvSpPr>
              <a:spLocks/>
            </p:cNvSpPr>
            <p:nvPr/>
          </p:nvSpPr>
          <p:spPr bwMode="auto">
            <a:xfrm>
              <a:off x="78" y="486"/>
              <a:ext cx="3" cy="0"/>
            </a:xfrm>
            <a:prstGeom prst="rect">
              <a:avLst/>
            </a:prstGeom>
            <a:noFill/>
            <a:ln w="12700">
              <a:solidFill>
                <a:srgbClr val="313124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64" name="Rectangle 256"/>
            <p:cNvSpPr>
              <a:spLocks/>
            </p:cNvSpPr>
            <p:nvPr/>
          </p:nvSpPr>
          <p:spPr bwMode="auto">
            <a:xfrm>
              <a:off x="130" y="377"/>
              <a:ext cx="167" cy="99"/>
            </a:xfrm>
            <a:prstGeom prst="rect">
              <a:avLst/>
            </a:prstGeom>
            <a:solidFill>
              <a:srgbClr val="5589FF"/>
            </a:solidFill>
            <a:ln w="12700">
              <a:solidFill>
                <a:srgbClr val="004EFF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65" name="Line 257"/>
            <p:cNvSpPr>
              <a:spLocks noChangeShapeType="1"/>
            </p:cNvSpPr>
            <p:nvPr/>
          </p:nvSpPr>
          <p:spPr bwMode="auto">
            <a:xfrm>
              <a:off x="320" y="366"/>
              <a:ext cx="1" cy="118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66" name="Line 258"/>
            <p:cNvSpPr>
              <a:spLocks noChangeShapeType="1"/>
            </p:cNvSpPr>
            <p:nvPr/>
          </p:nvSpPr>
          <p:spPr bwMode="auto">
            <a:xfrm>
              <a:off x="130" y="377"/>
              <a:ext cx="167" cy="1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67" name="Line 259"/>
            <p:cNvSpPr>
              <a:spLocks noChangeShapeType="1"/>
            </p:cNvSpPr>
            <p:nvPr/>
          </p:nvSpPr>
          <p:spPr bwMode="auto">
            <a:xfrm>
              <a:off x="63" y="480"/>
              <a:ext cx="254" cy="1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68" name="Line 260"/>
            <p:cNvSpPr>
              <a:spLocks noChangeShapeType="1"/>
            </p:cNvSpPr>
            <p:nvPr/>
          </p:nvSpPr>
          <p:spPr bwMode="auto">
            <a:xfrm>
              <a:off x="130" y="478"/>
              <a:ext cx="167" cy="1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69" name="Line 261"/>
            <p:cNvSpPr>
              <a:spLocks noChangeShapeType="1"/>
            </p:cNvSpPr>
            <p:nvPr/>
          </p:nvSpPr>
          <p:spPr bwMode="auto">
            <a:xfrm>
              <a:off x="130" y="480"/>
              <a:ext cx="2" cy="4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70" name="Line 262"/>
            <p:cNvSpPr>
              <a:spLocks noChangeShapeType="1"/>
            </p:cNvSpPr>
            <p:nvPr/>
          </p:nvSpPr>
          <p:spPr bwMode="auto">
            <a:xfrm>
              <a:off x="136" y="480"/>
              <a:ext cx="1" cy="4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71" name="Line 263"/>
            <p:cNvSpPr>
              <a:spLocks noChangeShapeType="1"/>
            </p:cNvSpPr>
            <p:nvPr/>
          </p:nvSpPr>
          <p:spPr bwMode="auto">
            <a:xfrm>
              <a:off x="144" y="480"/>
              <a:ext cx="1" cy="4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72" name="Line 264"/>
            <p:cNvSpPr>
              <a:spLocks noChangeShapeType="1"/>
            </p:cNvSpPr>
            <p:nvPr/>
          </p:nvSpPr>
          <p:spPr bwMode="auto">
            <a:xfrm>
              <a:off x="151" y="480"/>
              <a:ext cx="2" cy="4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73" name="Line 265"/>
            <p:cNvSpPr>
              <a:spLocks noChangeShapeType="1"/>
            </p:cNvSpPr>
            <p:nvPr/>
          </p:nvSpPr>
          <p:spPr bwMode="auto">
            <a:xfrm>
              <a:off x="159" y="480"/>
              <a:ext cx="1" cy="4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74" name="Line 266"/>
            <p:cNvSpPr>
              <a:spLocks noChangeShapeType="1"/>
            </p:cNvSpPr>
            <p:nvPr/>
          </p:nvSpPr>
          <p:spPr bwMode="auto">
            <a:xfrm>
              <a:off x="170" y="480"/>
              <a:ext cx="1" cy="4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75" name="Line 267"/>
            <p:cNvSpPr>
              <a:spLocks noChangeShapeType="1"/>
            </p:cNvSpPr>
            <p:nvPr/>
          </p:nvSpPr>
          <p:spPr bwMode="auto">
            <a:xfrm>
              <a:off x="180" y="480"/>
              <a:ext cx="1" cy="4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76" name="Line 268"/>
            <p:cNvSpPr>
              <a:spLocks noChangeShapeType="1"/>
            </p:cNvSpPr>
            <p:nvPr/>
          </p:nvSpPr>
          <p:spPr bwMode="auto">
            <a:xfrm>
              <a:off x="190" y="480"/>
              <a:ext cx="1" cy="4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77" name="Line 269"/>
            <p:cNvSpPr>
              <a:spLocks noChangeShapeType="1"/>
            </p:cNvSpPr>
            <p:nvPr/>
          </p:nvSpPr>
          <p:spPr bwMode="auto">
            <a:xfrm>
              <a:off x="201" y="480"/>
              <a:ext cx="1" cy="4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78" name="Line 270"/>
            <p:cNvSpPr>
              <a:spLocks noChangeShapeType="1"/>
            </p:cNvSpPr>
            <p:nvPr/>
          </p:nvSpPr>
          <p:spPr bwMode="auto">
            <a:xfrm>
              <a:off x="213" y="480"/>
              <a:ext cx="2" cy="4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79" name="Line 271"/>
            <p:cNvSpPr>
              <a:spLocks noChangeShapeType="1"/>
            </p:cNvSpPr>
            <p:nvPr/>
          </p:nvSpPr>
          <p:spPr bwMode="auto">
            <a:xfrm>
              <a:off x="226" y="480"/>
              <a:ext cx="2" cy="4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80" name="Line 272"/>
            <p:cNvSpPr>
              <a:spLocks noChangeShapeType="1"/>
            </p:cNvSpPr>
            <p:nvPr/>
          </p:nvSpPr>
          <p:spPr bwMode="auto">
            <a:xfrm>
              <a:off x="237" y="480"/>
              <a:ext cx="2" cy="4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81" name="Line 273"/>
            <p:cNvSpPr>
              <a:spLocks noChangeShapeType="1"/>
            </p:cNvSpPr>
            <p:nvPr/>
          </p:nvSpPr>
          <p:spPr bwMode="auto">
            <a:xfrm>
              <a:off x="245" y="480"/>
              <a:ext cx="1" cy="4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82" name="Line 274"/>
            <p:cNvSpPr>
              <a:spLocks noChangeShapeType="1"/>
            </p:cNvSpPr>
            <p:nvPr/>
          </p:nvSpPr>
          <p:spPr bwMode="auto">
            <a:xfrm>
              <a:off x="252" y="480"/>
              <a:ext cx="2" cy="4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83" name="Rectangle 275"/>
            <p:cNvSpPr>
              <a:spLocks/>
            </p:cNvSpPr>
            <p:nvPr/>
          </p:nvSpPr>
          <p:spPr bwMode="auto">
            <a:xfrm>
              <a:off x="172" y="486"/>
              <a:ext cx="0" cy="0"/>
            </a:xfrm>
            <a:prstGeom prst="rect">
              <a:avLst/>
            </a:prstGeom>
            <a:noFill/>
            <a:ln w="12700">
              <a:solidFill>
                <a:srgbClr val="313124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84" name="Rectangle 276"/>
            <p:cNvSpPr>
              <a:spLocks/>
            </p:cNvSpPr>
            <p:nvPr/>
          </p:nvSpPr>
          <p:spPr bwMode="auto">
            <a:xfrm>
              <a:off x="174" y="486"/>
              <a:ext cx="1" cy="0"/>
            </a:xfrm>
            <a:prstGeom prst="rect">
              <a:avLst/>
            </a:prstGeom>
            <a:solidFill>
              <a:srgbClr val="C9C9B6"/>
            </a:solidFill>
            <a:ln w="12700">
              <a:solidFill>
                <a:srgbClr val="313124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85" name="Rectangle 277"/>
            <p:cNvSpPr>
              <a:spLocks/>
            </p:cNvSpPr>
            <p:nvPr/>
          </p:nvSpPr>
          <p:spPr bwMode="auto">
            <a:xfrm>
              <a:off x="242" y="486"/>
              <a:ext cx="3" cy="0"/>
            </a:xfrm>
            <a:prstGeom prst="rect">
              <a:avLst/>
            </a:prstGeom>
            <a:solidFill>
              <a:srgbClr val="C9C9B6"/>
            </a:solidFill>
            <a:ln w="12700">
              <a:solidFill>
                <a:srgbClr val="313124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86" name="Rectangle 278"/>
            <p:cNvSpPr>
              <a:spLocks/>
            </p:cNvSpPr>
            <p:nvPr/>
          </p:nvSpPr>
          <p:spPr bwMode="auto">
            <a:xfrm>
              <a:off x="242" y="486"/>
              <a:ext cx="3" cy="0"/>
            </a:xfrm>
            <a:prstGeom prst="rect">
              <a:avLst/>
            </a:prstGeom>
            <a:noFill/>
            <a:ln w="12700">
              <a:solidFill>
                <a:srgbClr val="313124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87" name="Line 279"/>
            <p:cNvSpPr>
              <a:spLocks noChangeShapeType="1"/>
            </p:cNvSpPr>
            <p:nvPr/>
          </p:nvSpPr>
          <p:spPr bwMode="auto">
            <a:xfrm>
              <a:off x="136" y="377"/>
              <a:ext cx="1" cy="99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88" name="Line 280"/>
            <p:cNvSpPr>
              <a:spLocks noChangeShapeType="1"/>
            </p:cNvSpPr>
            <p:nvPr/>
          </p:nvSpPr>
          <p:spPr bwMode="auto">
            <a:xfrm>
              <a:off x="130" y="371"/>
              <a:ext cx="2" cy="113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89" name="Rectangle 281"/>
            <p:cNvSpPr>
              <a:spLocks/>
            </p:cNvSpPr>
            <p:nvPr/>
          </p:nvSpPr>
          <p:spPr bwMode="auto">
            <a:xfrm>
              <a:off x="34" y="366"/>
              <a:ext cx="291" cy="12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90" name="Line 282"/>
            <p:cNvSpPr>
              <a:spLocks noChangeShapeType="1"/>
            </p:cNvSpPr>
            <p:nvPr/>
          </p:nvSpPr>
          <p:spPr bwMode="auto">
            <a:xfrm>
              <a:off x="299" y="371"/>
              <a:ext cx="1" cy="113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91" name="Oval 283"/>
            <p:cNvSpPr>
              <a:spLocks/>
            </p:cNvSpPr>
            <p:nvPr/>
          </p:nvSpPr>
          <p:spPr bwMode="auto">
            <a:xfrm>
              <a:off x="302" y="379"/>
              <a:ext cx="0" cy="0"/>
            </a:xfrm>
            <a:prstGeom prst="ellips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92" name="Oval 284"/>
            <p:cNvSpPr>
              <a:spLocks/>
            </p:cNvSpPr>
            <p:nvPr/>
          </p:nvSpPr>
          <p:spPr bwMode="auto">
            <a:xfrm>
              <a:off x="302" y="379"/>
              <a:ext cx="0" cy="0"/>
            </a:xfrm>
            <a:prstGeom prst="ellips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93" name="Line 285"/>
            <p:cNvSpPr>
              <a:spLocks noChangeShapeType="1"/>
            </p:cNvSpPr>
            <p:nvPr/>
          </p:nvSpPr>
          <p:spPr bwMode="auto">
            <a:xfrm>
              <a:off x="302" y="378"/>
              <a:ext cx="1" cy="1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94" name="Oval 286"/>
            <p:cNvSpPr>
              <a:spLocks/>
            </p:cNvSpPr>
            <p:nvPr/>
          </p:nvSpPr>
          <p:spPr bwMode="auto">
            <a:xfrm>
              <a:off x="302" y="474"/>
              <a:ext cx="0" cy="0"/>
            </a:xfrm>
            <a:prstGeom prst="ellips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95" name="Oval 287"/>
            <p:cNvSpPr>
              <a:spLocks/>
            </p:cNvSpPr>
            <p:nvPr/>
          </p:nvSpPr>
          <p:spPr bwMode="auto">
            <a:xfrm>
              <a:off x="302" y="474"/>
              <a:ext cx="0" cy="0"/>
            </a:xfrm>
            <a:prstGeom prst="ellips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96" name="Line 288"/>
            <p:cNvSpPr>
              <a:spLocks noChangeShapeType="1"/>
            </p:cNvSpPr>
            <p:nvPr/>
          </p:nvSpPr>
          <p:spPr bwMode="auto">
            <a:xfrm>
              <a:off x="302" y="472"/>
              <a:ext cx="1" cy="2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97" name="Rectangle 289"/>
            <p:cNvSpPr>
              <a:spLocks/>
            </p:cNvSpPr>
            <p:nvPr/>
          </p:nvSpPr>
          <p:spPr bwMode="auto">
            <a:xfrm>
              <a:off x="47" y="436"/>
              <a:ext cx="8" cy="12"/>
            </a:xfrm>
            <a:prstGeom prst="rect">
              <a:avLst/>
            </a:prstGeom>
            <a:noFill/>
            <a:ln w="12700">
              <a:solidFill>
                <a:srgbClr val="313124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98" name="Rectangle 290"/>
            <p:cNvSpPr>
              <a:spLocks/>
            </p:cNvSpPr>
            <p:nvPr/>
          </p:nvSpPr>
          <p:spPr bwMode="auto">
            <a:xfrm>
              <a:off x="125" y="373"/>
              <a:ext cx="3" cy="8"/>
            </a:xfrm>
            <a:prstGeom prst="rect">
              <a:avLst/>
            </a:prstGeom>
            <a:noFill/>
            <a:ln w="12700">
              <a:solidFill>
                <a:srgbClr val="313124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99" name="Rectangle 291"/>
            <p:cNvSpPr>
              <a:spLocks/>
            </p:cNvSpPr>
            <p:nvPr/>
          </p:nvSpPr>
          <p:spPr bwMode="auto">
            <a:xfrm>
              <a:off x="125" y="474"/>
              <a:ext cx="3" cy="4"/>
            </a:xfrm>
            <a:prstGeom prst="rect">
              <a:avLst/>
            </a:prstGeom>
            <a:noFill/>
            <a:ln w="12700">
              <a:solidFill>
                <a:srgbClr val="313124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100" name="Line 292"/>
            <p:cNvSpPr>
              <a:spLocks noChangeShapeType="1"/>
            </p:cNvSpPr>
            <p:nvPr/>
          </p:nvSpPr>
          <p:spPr bwMode="auto">
            <a:xfrm>
              <a:off x="144" y="377"/>
              <a:ext cx="1" cy="99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101" name="Line 293"/>
            <p:cNvSpPr>
              <a:spLocks noChangeShapeType="1"/>
            </p:cNvSpPr>
            <p:nvPr/>
          </p:nvSpPr>
          <p:spPr bwMode="auto">
            <a:xfrm>
              <a:off x="151" y="377"/>
              <a:ext cx="2" cy="99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102" name="Line 294"/>
            <p:cNvSpPr>
              <a:spLocks noChangeShapeType="1"/>
            </p:cNvSpPr>
            <p:nvPr/>
          </p:nvSpPr>
          <p:spPr bwMode="auto">
            <a:xfrm>
              <a:off x="159" y="377"/>
              <a:ext cx="1" cy="99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103" name="Line 295"/>
            <p:cNvSpPr>
              <a:spLocks noChangeShapeType="1"/>
            </p:cNvSpPr>
            <p:nvPr/>
          </p:nvSpPr>
          <p:spPr bwMode="auto">
            <a:xfrm>
              <a:off x="170" y="377"/>
              <a:ext cx="1" cy="99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104" name="Line 296"/>
            <p:cNvSpPr>
              <a:spLocks noChangeShapeType="1"/>
            </p:cNvSpPr>
            <p:nvPr/>
          </p:nvSpPr>
          <p:spPr bwMode="auto">
            <a:xfrm>
              <a:off x="180" y="377"/>
              <a:ext cx="1" cy="99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105" name="Line 297"/>
            <p:cNvSpPr>
              <a:spLocks noChangeShapeType="1"/>
            </p:cNvSpPr>
            <p:nvPr/>
          </p:nvSpPr>
          <p:spPr bwMode="auto">
            <a:xfrm>
              <a:off x="190" y="377"/>
              <a:ext cx="1" cy="99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106" name="Line 298"/>
            <p:cNvSpPr>
              <a:spLocks noChangeShapeType="1"/>
            </p:cNvSpPr>
            <p:nvPr/>
          </p:nvSpPr>
          <p:spPr bwMode="auto">
            <a:xfrm>
              <a:off x="201" y="377"/>
              <a:ext cx="1" cy="99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107" name="Line 299"/>
            <p:cNvSpPr>
              <a:spLocks noChangeShapeType="1"/>
            </p:cNvSpPr>
            <p:nvPr/>
          </p:nvSpPr>
          <p:spPr bwMode="auto">
            <a:xfrm>
              <a:off x="213" y="377"/>
              <a:ext cx="2" cy="99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108" name="Line 300"/>
            <p:cNvSpPr>
              <a:spLocks noChangeShapeType="1"/>
            </p:cNvSpPr>
            <p:nvPr/>
          </p:nvSpPr>
          <p:spPr bwMode="auto">
            <a:xfrm>
              <a:off x="226" y="377"/>
              <a:ext cx="2" cy="99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109" name="Line 301"/>
            <p:cNvSpPr>
              <a:spLocks noChangeShapeType="1"/>
            </p:cNvSpPr>
            <p:nvPr/>
          </p:nvSpPr>
          <p:spPr bwMode="auto">
            <a:xfrm>
              <a:off x="237" y="377"/>
              <a:ext cx="2" cy="99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110" name="Line 302"/>
            <p:cNvSpPr>
              <a:spLocks noChangeShapeType="1"/>
            </p:cNvSpPr>
            <p:nvPr/>
          </p:nvSpPr>
          <p:spPr bwMode="auto">
            <a:xfrm>
              <a:off x="245" y="377"/>
              <a:ext cx="1" cy="99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111" name="Line 303"/>
            <p:cNvSpPr>
              <a:spLocks noChangeShapeType="1"/>
            </p:cNvSpPr>
            <p:nvPr/>
          </p:nvSpPr>
          <p:spPr bwMode="auto">
            <a:xfrm>
              <a:off x="252" y="377"/>
              <a:ext cx="2" cy="99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112" name="Line 304"/>
            <p:cNvSpPr>
              <a:spLocks noChangeShapeType="1"/>
            </p:cNvSpPr>
            <p:nvPr/>
          </p:nvSpPr>
          <p:spPr bwMode="auto">
            <a:xfrm>
              <a:off x="260" y="377"/>
              <a:ext cx="1" cy="99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113" name="Line 305"/>
            <p:cNvSpPr>
              <a:spLocks noChangeShapeType="1"/>
            </p:cNvSpPr>
            <p:nvPr/>
          </p:nvSpPr>
          <p:spPr bwMode="auto">
            <a:xfrm>
              <a:off x="268" y="377"/>
              <a:ext cx="1" cy="99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114" name="Line 306"/>
            <p:cNvSpPr>
              <a:spLocks noChangeShapeType="1"/>
            </p:cNvSpPr>
            <p:nvPr/>
          </p:nvSpPr>
          <p:spPr bwMode="auto">
            <a:xfrm>
              <a:off x="276" y="377"/>
              <a:ext cx="1" cy="99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115" name="Line 307"/>
            <p:cNvSpPr>
              <a:spLocks noChangeShapeType="1"/>
            </p:cNvSpPr>
            <p:nvPr/>
          </p:nvSpPr>
          <p:spPr bwMode="auto">
            <a:xfrm>
              <a:off x="283" y="377"/>
              <a:ext cx="2" cy="99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116" name="Line 308"/>
            <p:cNvSpPr>
              <a:spLocks noChangeShapeType="1"/>
            </p:cNvSpPr>
            <p:nvPr/>
          </p:nvSpPr>
          <p:spPr bwMode="auto">
            <a:xfrm>
              <a:off x="291" y="377"/>
              <a:ext cx="2" cy="99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117" name="Rectangle 309"/>
            <p:cNvSpPr>
              <a:spLocks/>
            </p:cNvSpPr>
            <p:nvPr/>
          </p:nvSpPr>
          <p:spPr bwMode="auto">
            <a:xfrm>
              <a:off x="155" y="384"/>
              <a:ext cx="114" cy="36"/>
            </a:xfrm>
            <a:prstGeom prst="rect">
              <a:avLst/>
            </a:prstGeom>
            <a:solidFill>
              <a:srgbClr val="5589FF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118" name="Line 310"/>
            <p:cNvSpPr>
              <a:spLocks noChangeShapeType="1"/>
            </p:cNvSpPr>
            <p:nvPr/>
          </p:nvSpPr>
          <p:spPr bwMode="auto">
            <a:xfrm>
              <a:off x="320" y="477"/>
              <a:ext cx="1" cy="1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119" name="Line 311"/>
            <p:cNvSpPr>
              <a:spLocks noChangeShapeType="1"/>
            </p:cNvSpPr>
            <p:nvPr/>
          </p:nvSpPr>
          <p:spPr bwMode="auto">
            <a:xfrm>
              <a:off x="37" y="480"/>
              <a:ext cx="5" cy="1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120" name="Line 312"/>
            <p:cNvSpPr>
              <a:spLocks noChangeShapeType="1"/>
            </p:cNvSpPr>
            <p:nvPr/>
          </p:nvSpPr>
          <p:spPr bwMode="auto">
            <a:xfrm>
              <a:off x="260" y="480"/>
              <a:ext cx="1" cy="4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121" name="Line 313"/>
            <p:cNvSpPr>
              <a:spLocks noChangeShapeType="1"/>
            </p:cNvSpPr>
            <p:nvPr/>
          </p:nvSpPr>
          <p:spPr bwMode="auto">
            <a:xfrm>
              <a:off x="268" y="480"/>
              <a:ext cx="1" cy="4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122" name="Line 314"/>
            <p:cNvSpPr>
              <a:spLocks noChangeShapeType="1"/>
            </p:cNvSpPr>
            <p:nvPr/>
          </p:nvSpPr>
          <p:spPr bwMode="auto">
            <a:xfrm>
              <a:off x="276" y="480"/>
              <a:ext cx="1" cy="4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123" name="Line 315"/>
            <p:cNvSpPr>
              <a:spLocks noChangeShapeType="1"/>
            </p:cNvSpPr>
            <p:nvPr/>
          </p:nvSpPr>
          <p:spPr bwMode="auto">
            <a:xfrm>
              <a:off x="283" y="480"/>
              <a:ext cx="2" cy="4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124" name="Rectangle 316"/>
            <p:cNvSpPr>
              <a:spLocks/>
            </p:cNvSpPr>
            <p:nvPr/>
          </p:nvSpPr>
          <p:spPr bwMode="auto">
            <a:xfrm>
              <a:off x="131" y="372"/>
              <a:ext cx="343" cy="21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56445" bIns="0">
              <a:prstTxWarp prst="textNoShape">
                <a:avLst/>
              </a:prstTxWarp>
              <a:spAutoFit/>
            </a:bodyPr>
            <a:lstStyle/>
            <a:p>
              <a:pPr marL="38881">
                <a:lnSpc>
                  <a:spcPct val="90000"/>
                </a:lnSpc>
              </a:pPr>
              <a:r>
                <a:rPr lang="en-US" sz="1700" dirty="0">
                  <a:solidFill>
                    <a:srgbClr val="000000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IPE</a:t>
              </a:r>
            </a:p>
          </p:txBody>
        </p:sp>
        <p:grpSp>
          <p:nvGrpSpPr>
            <p:cNvPr id="7" name="Group 317"/>
            <p:cNvGrpSpPr>
              <a:grpSpLocks/>
            </p:cNvGrpSpPr>
            <p:nvPr/>
          </p:nvGrpSpPr>
          <p:grpSpPr bwMode="auto">
            <a:xfrm>
              <a:off x="34" y="511"/>
              <a:ext cx="291" cy="130"/>
              <a:chOff x="0" y="0"/>
              <a:chExt cx="291" cy="130"/>
            </a:xfrm>
          </p:grpSpPr>
          <p:sp>
            <p:nvSpPr>
              <p:cNvPr id="43156" name="Rectangle 318"/>
              <p:cNvSpPr>
                <a:spLocks/>
              </p:cNvSpPr>
              <p:nvPr/>
            </p:nvSpPr>
            <p:spPr bwMode="auto">
              <a:xfrm>
                <a:off x="0" y="2"/>
                <a:ext cx="291" cy="128"/>
              </a:xfrm>
              <a:prstGeom prst="rect">
                <a:avLst/>
              </a:prstGeom>
              <a:solidFill>
                <a:srgbClr val="C9C9B6"/>
              </a:solidFill>
              <a:ln w="12700">
                <a:solidFill>
                  <a:srgbClr val="383838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157" name="Line 319"/>
              <p:cNvSpPr>
                <a:spLocks noChangeShapeType="1"/>
              </p:cNvSpPr>
              <p:nvPr/>
            </p:nvSpPr>
            <p:spPr bwMode="auto">
              <a:xfrm>
                <a:off x="2" y="2"/>
                <a:ext cx="2" cy="128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158" name="Line 320"/>
              <p:cNvSpPr>
                <a:spLocks noChangeShapeType="1"/>
              </p:cNvSpPr>
              <p:nvPr/>
            </p:nvSpPr>
            <p:spPr bwMode="auto">
              <a:xfrm>
                <a:off x="2" y="2"/>
                <a:ext cx="2" cy="128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159" name="Line 321"/>
              <p:cNvSpPr>
                <a:spLocks noChangeShapeType="1"/>
              </p:cNvSpPr>
              <p:nvPr/>
            </p:nvSpPr>
            <p:spPr bwMode="auto">
              <a:xfrm>
                <a:off x="7" y="2"/>
                <a:ext cx="2" cy="117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160" name="Line 322"/>
              <p:cNvSpPr>
                <a:spLocks noChangeShapeType="1"/>
              </p:cNvSpPr>
              <p:nvPr/>
            </p:nvSpPr>
            <p:spPr bwMode="auto">
              <a:xfrm>
                <a:off x="288" y="2"/>
                <a:ext cx="1" cy="128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161" name="Line 323"/>
              <p:cNvSpPr>
                <a:spLocks noChangeShapeType="1"/>
              </p:cNvSpPr>
              <p:nvPr/>
            </p:nvSpPr>
            <p:spPr bwMode="auto">
              <a:xfrm>
                <a:off x="288" y="2"/>
                <a:ext cx="1" cy="128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162" name="Line 324"/>
              <p:cNvSpPr>
                <a:spLocks noChangeShapeType="1"/>
              </p:cNvSpPr>
              <p:nvPr/>
            </p:nvSpPr>
            <p:spPr bwMode="auto">
              <a:xfrm>
                <a:off x="2" y="124"/>
                <a:ext cx="284" cy="1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163" name="Line 325"/>
              <p:cNvSpPr>
                <a:spLocks noChangeShapeType="1"/>
              </p:cNvSpPr>
              <p:nvPr/>
            </p:nvSpPr>
            <p:spPr bwMode="auto">
              <a:xfrm>
                <a:off x="2" y="121"/>
                <a:ext cx="284" cy="2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164" name="Line 326"/>
              <p:cNvSpPr>
                <a:spLocks noChangeShapeType="1"/>
              </p:cNvSpPr>
              <p:nvPr/>
            </p:nvSpPr>
            <p:spPr bwMode="auto">
              <a:xfrm>
                <a:off x="34" y="12"/>
                <a:ext cx="1" cy="107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165" name="Line 327"/>
              <p:cNvSpPr>
                <a:spLocks noChangeShapeType="1"/>
              </p:cNvSpPr>
              <p:nvPr/>
            </p:nvSpPr>
            <p:spPr bwMode="auto">
              <a:xfrm>
                <a:off x="70" y="12"/>
                <a:ext cx="1" cy="107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166" name="Line 328"/>
              <p:cNvSpPr>
                <a:spLocks noChangeShapeType="1"/>
              </p:cNvSpPr>
              <p:nvPr/>
            </p:nvSpPr>
            <p:spPr bwMode="auto">
              <a:xfrm>
                <a:off x="7" y="2"/>
                <a:ext cx="273" cy="1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167" name="Line 329"/>
              <p:cNvSpPr>
                <a:spLocks noChangeShapeType="1"/>
              </p:cNvSpPr>
              <p:nvPr/>
            </p:nvSpPr>
            <p:spPr bwMode="auto">
              <a:xfrm>
                <a:off x="33" y="31"/>
                <a:ext cx="55" cy="1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168" name="Line 330"/>
              <p:cNvSpPr>
                <a:spLocks noChangeShapeType="1"/>
              </p:cNvSpPr>
              <p:nvPr/>
            </p:nvSpPr>
            <p:spPr bwMode="auto">
              <a:xfrm>
                <a:off x="7" y="12"/>
                <a:ext cx="273" cy="1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169" name="Rectangle 331"/>
              <p:cNvSpPr>
                <a:spLocks/>
              </p:cNvSpPr>
              <p:nvPr/>
            </p:nvSpPr>
            <p:spPr bwMode="auto">
              <a:xfrm>
                <a:off x="64" y="12"/>
                <a:ext cx="1" cy="9"/>
              </a:xfrm>
              <a:prstGeom prst="rect">
                <a:avLst/>
              </a:prstGeom>
              <a:noFill/>
              <a:ln w="12700">
                <a:solidFill>
                  <a:srgbClr val="383838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170" name="Line 332"/>
              <p:cNvSpPr>
                <a:spLocks noChangeShapeType="1"/>
              </p:cNvSpPr>
              <p:nvPr/>
            </p:nvSpPr>
            <p:spPr bwMode="auto">
              <a:xfrm>
                <a:off x="2" y="16"/>
                <a:ext cx="3" cy="2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171" name="Line 333"/>
              <p:cNvSpPr>
                <a:spLocks noChangeShapeType="1"/>
              </p:cNvSpPr>
              <p:nvPr/>
            </p:nvSpPr>
            <p:spPr bwMode="auto">
              <a:xfrm>
                <a:off x="2" y="29"/>
                <a:ext cx="3" cy="1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172" name="Line 334"/>
              <p:cNvSpPr>
                <a:spLocks noChangeShapeType="1"/>
              </p:cNvSpPr>
              <p:nvPr/>
            </p:nvSpPr>
            <p:spPr bwMode="auto">
              <a:xfrm>
                <a:off x="33" y="92"/>
                <a:ext cx="55" cy="1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173" name="Rectangle 335"/>
              <p:cNvSpPr>
                <a:spLocks/>
              </p:cNvSpPr>
              <p:nvPr/>
            </p:nvSpPr>
            <p:spPr bwMode="auto">
              <a:xfrm>
                <a:off x="64" y="107"/>
                <a:ext cx="1" cy="8"/>
              </a:xfrm>
              <a:prstGeom prst="rect">
                <a:avLst/>
              </a:prstGeom>
              <a:noFill/>
              <a:ln w="12700">
                <a:solidFill>
                  <a:srgbClr val="383838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174" name="Line 336"/>
              <p:cNvSpPr>
                <a:spLocks noChangeShapeType="1"/>
              </p:cNvSpPr>
              <p:nvPr/>
            </p:nvSpPr>
            <p:spPr bwMode="auto">
              <a:xfrm>
                <a:off x="282" y="16"/>
                <a:ext cx="4" cy="2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175" name="Line 337"/>
              <p:cNvSpPr>
                <a:spLocks noChangeShapeType="1"/>
              </p:cNvSpPr>
              <p:nvPr/>
            </p:nvSpPr>
            <p:spPr bwMode="auto">
              <a:xfrm>
                <a:off x="282" y="29"/>
                <a:ext cx="4" cy="1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176" name="Line 338"/>
              <p:cNvSpPr>
                <a:spLocks noChangeShapeType="1"/>
              </p:cNvSpPr>
              <p:nvPr/>
            </p:nvSpPr>
            <p:spPr bwMode="auto">
              <a:xfrm rot="10800000" flipH="1">
                <a:off x="106" y="0"/>
                <a:ext cx="1" cy="12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177" name="Rectangle 339"/>
              <p:cNvSpPr>
                <a:spLocks/>
              </p:cNvSpPr>
              <p:nvPr/>
            </p:nvSpPr>
            <p:spPr bwMode="auto">
              <a:xfrm>
                <a:off x="13" y="37"/>
                <a:ext cx="13" cy="13"/>
              </a:xfrm>
              <a:prstGeom prst="rect">
                <a:avLst/>
              </a:prstGeom>
              <a:noFill/>
              <a:ln w="12700">
                <a:solidFill>
                  <a:srgbClr val="383838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178" name="Oval 340"/>
              <p:cNvSpPr>
                <a:spLocks/>
              </p:cNvSpPr>
              <p:nvPr/>
            </p:nvSpPr>
            <p:spPr bwMode="auto">
              <a:xfrm>
                <a:off x="20" y="14"/>
                <a:ext cx="3" cy="0"/>
              </a:xfrm>
              <a:prstGeom prst="ellips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179" name="Oval 341"/>
              <p:cNvSpPr>
                <a:spLocks/>
              </p:cNvSpPr>
              <p:nvPr/>
            </p:nvSpPr>
            <p:spPr bwMode="auto">
              <a:xfrm>
                <a:off x="23" y="14"/>
                <a:ext cx="0" cy="0"/>
              </a:xfrm>
              <a:prstGeom prst="ellips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180" name="Line 342"/>
              <p:cNvSpPr>
                <a:spLocks noChangeShapeType="1"/>
              </p:cNvSpPr>
              <p:nvPr/>
            </p:nvSpPr>
            <p:spPr bwMode="auto">
              <a:xfrm>
                <a:off x="23" y="16"/>
                <a:ext cx="0" cy="2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181" name="Oval 343"/>
              <p:cNvSpPr>
                <a:spLocks/>
              </p:cNvSpPr>
              <p:nvPr/>
            </p:nvSpPr>
            <p:spPr bwMode="auto">
              <a:xfrm>
                <a:off x="20" y="107"/>
                <a:ext cx="3" cy="6"/>
              </a:xfrm>
              <a:prstGeom prst="ellips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182" name="Line 344"/>
              <p:cNvSpPr>
                <a:spLocks noChangeShapeType="1"/>
              </p:cNvSpPr>
              <p:nvPr/>
            </p:nvSpPr>
            <p:spPr bwMode="auto">
              <a:xfrm>
                <a:off x="283" y="14"/>
                <a:ext cx="1" cy="101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183" name="Line 345"/>
              <p:cNvSpPr>
                <a:spLocks noChangeShapeType="1"/>
              </p:cNvSpPr>
              <p:nvPr/>
            </p:nvSpPr>
            <p:spPr bwMode="auto">
              <a:xfrm rot="10800000" flipH="1">
                <a:off x="223" y="0"/>
                <a:ext cx="1" cy="12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184" name="Rectangle 346"/>
              <p:cNvSpPr>
                <a:spLocks/>
              </p:cNvSpPr>
              <p:nvPr/>
            </p:nvSpPr>
            <p:spPr bwMode="auto">
              <a:xfrm>
                <a:off x="90" y="14"/>
                <a:ext cx="130" cy="99"/>
              </a:xfrm>
              <a:prstGeom prst="rect">
                <a:avLst/>
              </a:prstGeom>
              <a:solidFill>
                <a:srgbClr val="FEFF00"/>
              </a:solidFill>
              <a:ln w="12700">
                <a:solidFill>
                  <a:srgbClr val="383838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185" name="Line 347"/>
              <p:cNvSpPr>
                <a:spLocks noChangeShapeType="1"/>
              </p:cNvSpPr>
              <p:nvPr/>
            </p:nvSpPr>
            <p:spPr bwMode="auto">
              <a:xfrm>
                <a:off x="111" y="14"/>
                <a:ext cx="2" cy="99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186" name="Line 348"/>
              <p:cNvSpPr>
                <a:spLocks noChangeShapeType="1"/>
              </p:cNvSpPr>
              <p:nvPr/>
            </p:nvSpPr>
            <p:spPr bwMode="auto">
              <a:xfrm>
                <a:off x="122" y="14"/>
                <a:ext cx="1" cy="99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187" name="Line 349"/>
              <p:cNvSpPr>
                <a:spLocks noChangeShapeType="1"/>
              </p:cNvSpPr>
              <p:nvPr/>
            </p:nvSpPr>
            <p:spPr bwMode="auto">
              <a:xfrm>
                <a:off x="132" y="14"/>
                <a:ext cx="1" cy="99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188" name="Line 350"/>
              <p:cNvSpPr>
                <a:spLocks noChangeShapeType="1"/>
              </p:cNvSpPr>
              <p:nvPr/>
            </p:nvSpPr>
            <p:spPr bwMode="auto">
              <a:xfrm>
                <a:off x="142" y="14"/>
                <a:ext cx="2" cy="99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189" name="Line 351"/>
              <p:cNvSpPr>
                <a:spLocks noChangeShapeType="1"/>
              </p:cNvSpPr>
              <p:nvPr/>
            </p:nvSpPr>
            <p:spPr bwMode="auto">
              <a:xfrm>
                <a:off x="155" y="14"/>
                <a:ext cx="2" cy="99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190" name="Line 352"/>
              <p:cNvSpPr>
                <a:spLocks noChangeShapeType="1"/>
              </p:cNvSpPr>
              <p:nvPr/>
            </p:nvSpPr>
            <p:spPr bwMode="auto">
              <a:xfrm>
                <a:off x="166" y="14"/>
                <a:ext cx="1" cy="99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191" name="Line 353"/>
              <p:cNvSpPr>
                <a:spLocks noChangeShapeType="1"/>
              </p:cNvSpPr>
              <p:nvPr/>
            </p:nvSpPr>
            <p:spPr bwMode="auto">
              <a:xfrm>
                <a:off x="101" y="14"/>
                <a:ext cx="1" cy="99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192" name="Rectangle 354"/>
              <p:cNvSpPr>
                <a:spLocks/>
              </p:cNvSpPr>
              <p:nvPr/>
            </p:nvSpPr>
            <p:spPr bwMode="auto">
              <a:xfrm>
                <a:off x="222" y="13"/>
                <a:ext cx="57" cy="99"/>
              </a:xfrm>
              <a:prstGeom prst="rect">
                <a:avLst/>
              </a:prstGeom>
              <a:solidFill>
                <a:srgbClr val="FF000C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193" name="Rectangle 355"/>
              <p:cNvSpPr>
                <a:spLocks/>
              </p:cNvSpPr>
              <p:nvPr/>
            </p:nvSpPr>
            <p:spPr bwMode="auto">
              <a:xfrm>
                <a:off x="223" y="14"/>
                <a:ext cx="57" cy="99"/>
              </a:xfrm>
              <a:prstGeom prst="rect">
                <a:avLst/>
              </a:prstGeom>
              <a:noFill/>
              <a:ln w="12700">
                <a:solidFill>
                  <a:srgbClr val="383838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194" name="Line 356"/>
              <p:cNvSpPr>
                <a:spLocks noChangeShapeType="1"/>
              </p:cNvSpPr>
              <p:nvPr/>
            </p:nvSpPr>
            <p:spPr bwMode="auto">
              <a:xfrm>
                <a:off x="283" y="2"/>
                <a:ext cx="1" cy="117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195" name="Line 357"/>
              <p:cNvSpPr>
                <a:spLocks noChangeShapeType="1"/>
              </p:cNvSpPr>
              <p:nvPr/>
            </p:nvSpPr>
            <p:spPr bwMode="auto">
              <a:xfrm>
                <a:off x="192" y="14"/>
                <a:ext cx="1" cy="99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196" name="Line 358"/>
              <p:cNvSpPr>
                <a:spLocks noChangeShapeType="1"/>
              </p:cNvSpPr>
              <p:nvPr/>
            </p:nvSpPr>
            <p:spPr bwMode="auto">
              <a:xfrm>
                <a:off x="203" y="14"/>
                <a:ext cx="1" cy="99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197" name="Line 359"/>
              <p:cNvSpPr>
                <a:spLocks noChangeShapeType="1"/>
              </p:cNvSpPr>
              <p:nvPr/>
            </p:nvSpPr>
            <p:spPr bwMode="auto">
              <a:xfrm>
                <a:off x="213" y="14"/>
                <a:ext cx="1" cy="99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198" name="Line 360"/>
              <p:cNvSpPr>
                <a:spLocks noChangeShapeType="1"/>
              </p:cNvSpPr>
              <p:nvPr/>
            </p:nvSpPr>
            <p:spPr bwMode="auto">
              <a:xfrm>
                <a:off x="223" y="14"/>
                <a:ext cx="1" cy="99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199" name="Line 361"/>
              <p:cNvSpPr>
                <a:spLocks noChangeShapeType="1"/>
              </p:cNvSpPr>
              <p:nvPr/>
            </p:nvSpPr>
            <p:spPr bwMode="auto">
              <a:xfrm>
                <a:off x="231" y="14"/>
                <a:ext cx="1" cy="99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00" name="Line 362"/>
              <p:cNvSpPr>
                <a:spLocks noChangeShapeType="1"/>
              </p:cNvSpPr>
              <p:nvPr/>
            </p:nvSpPr>
            <p:spPr bwMode="auto">
              <a:xfrm>
                <a:off x="241" y="14"/>
                <a:ext cx="1" cy="99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01" name="Line 363"/>
              <p:cNvSpPr>
                <a:spLocks noChangeShapeType="1"/>
              </p:cNvSpPr>
              <p:nvPr/>
            </p:nvSpPr>
            <p:spPr bwMode="auto">
              <a:xfrm>
                <a:off x="251" y="14"/>
                <a:ext cx="2" cy="99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02" name="Line 364"/>
              <p:cNvSpPr>
                <a:spLocks noChangeShapeType="1"/>
              </p:cNvSpPr>
              <p:nvPr/>
            </p:nvSpPr>
            <p:spPr bwMode="auto">
              <a:xfrm>
                <a:off x="262" y="14"/>
                <a:ext cx="1" cy="99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03" name="Line 365"/>
              <p:cNvSpPr>
                <a:spLocks noChangeShapeType="1"/>
              </p:cNvSpPr>
              <p:nvPr/>
            </p:nvSpPr>
            <p:spPr bwMode="auto">
              <a:xfrm>
                <a:off x="275" y="14"/>
                <a:ext cx="1" cy="99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04" name="Line 366"/>
              <p:cNvSpPr>
                <a:spLocks noChangeShapeType="1"/>
              </p:cNvSpPr>
              <p:nvPr/>
            </p:nvSpPr>
            <p:spPr bwMode="auto">
              <a:xfrm>
                <a:off x="179" y="14"/>
                <a:ext cx="1" cy="99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05" name="Line 367"/>
              <p:cNvSpPr>
                <a:spLocks noChangeShapeType="1"/>
              </p:cNvSpPr>
              <p:nvPr/>
            </p:nvSpPr>
            <p:spPr bwMode="auto">
              <a:xfrm>
                <a:off x="90" y="14"/>
                <a:ext cx="190" cy="2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06" name="Line 368"/>
              <p:cNvSpPr>
                <a:spLocks noChangeShapeType="1"/>
              </p:cNvSpPr>
              <p:nvPr/>
            </p:nvSpPr>
            <p:spPr bwMode="auto">
              <a:xfrm>
                <a:off x="2" y="117"/>
                <a:ext cx="284" cy="2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07" name="Line 369"/>
              <p:cNvSpPr>
                <a:spLocks noChangeShapeType="1"/>
              </p:cNvSpPr>
              <p:nvPr/>
            </p:nvSpPr>
            <p:spPr bwMode="auto">
              <a:xfrm>
                <a:off x="90" y="115"/>
                <a:ext cx="190" cy="1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08" name="Line 370"/>
              <p:cNvSpPr>
                <a:spLocks noChangeShapeType="1"/>
              </p:cNvSpPr>
              <p:nvPr/>
            </p:nvSpPr>
            <p:spPr bwMode="auto">
              <a:xfrm rot="10800000" flipH="1">
                <a:off x="91" y="115"/>
                <a:ext cx="1" cy="6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09" name="Line 371"/>
              <p:cNvSpPr>
                <a:spLocks noChangeShapeType="1"/>
              </p:cNvSpPr>
              <p:nvPr/>
            </p:nvSpPr>
            <p:spPr bwMode="auto">
              <a:xfrm>
                <a:off x="101" y="117"/>
                <a:ext cx="1" cy="2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10" name="Line 372"/>
              <p:cNvSpPr>
                <a:spLocks noChangeShapeType="1"/>
              </p:cNvSpPr>
              <p:nvPr/>
            </p:nvSpPr>
            <p:spPr bwMode="auto">
              <a:xfrm>
                <a:off x="111" y="117"/>
                <a:ext cx="2" cy="2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11" name="Line 373"/>
              <p:cNvSpPr>
                <a:spLocks noChangeShapeType="1"/>
              </p:cNvSpPr>
              <p:nvPr/>
            </p:nvSpPr>
            <p:spPr bwMode="auto">
              <a:xfrm>
                <a:off x="132" y="117"/>
                <a:ext cx="1" cy="2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12" name="Line 374"/>
              <p:cNvSpPr>
                <a:spLocks noChangeShapeType="1"/>
              </p:cNvSpPr>
              <p:nvPr/>
            </p:nvSpPr>
            <p:spPr bwMode="auto">
              <a:xfrm>
                <a:off x="155" y="117"/>
                <a:ext cx="2" cy="2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13" name="Line 375"/>
              <p:cNvSpPr>
                <a:spLocks noChangeShapeType="1"/>
              </p:cNvSpPr>
              <p:nvPr/>
            </p:nvSpPr>
            <p:spPr bwMode="auto">
              <a:xfrm>
                <a:off x="179" y="117"/>
                <a:ext cx="1" cy="2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14" name="Line 376"/>
              <p:cNvSpPr>
                <a:spLocks noChangeShapeType="1"/>
              </p:cNvSpPr>
              <p:nvPr/>
            </p:nvSpPr>
            <p:spPr bwMode="auto">
              <a:xfrm>
                <a:off x="192" y="117"/>
                <a:ext cx="1" cy="2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15" name="Line 377"/>
              <p:cNvSpPr>
                <a:spLocks noChangeShapeType="1"/>
              </p:cNvSpPr>
              <p:nvPr/>
            </p:nvSpPr>
            <p:spPr bwMode="auto">
              <a:xfrm>
                <a:off x="203" y="117"/>
                <a:ext cx="1" cy="2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16" name="Line 378"/>
              <p:cNvSpPr>
                <a:spLocks noChangeShapeType="1"/>
              </p:cNvSpPr>
              <p:nvPr/>
            </p:nvSpPr>
            <p:spPr bwMode="auto">
              <a:xfrm>
                <a:off x="213" y="117"/>
                <a:ext cx="1" cy="2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17" name="Line 379"/>
              <p:cNvSpPr>
                <a:spLocks noChangeShapeType="1"/>
              </p:cNvSpPr>
              <p:nvPr/>
            </p:nvSpPr>
            <p:spPr bwMode="auto">
              <a:xfrm>
                <a:off x="223" y="117"/>
                <a:ext cx="1" cy="2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18" name="Line 380"/>
              <p:cNvSpPr>
                <a:spLocks noChangeShapeType="1"/>
              </p:cNvSpPr>
              <p:nvPr/>
            </p:nvSpPr>
            <p:spPr bwMode="auto">
              <a:xfrm>
                <a:off x="231" y="117"/>
                <a:ext cx="1" cy="2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19" name="Line 381"/>
              <p:cNvSpPr>
                <a:spLocks noChangeShapeType="1"/>
              </p:cNvSpPr>
              <p:nvPr/>
            </p:nvSpPr>
            <p:spPr bwMode="auto">
              <a:xfrm>
                <a:off x="241" y="117"/>
                <a:ext cx="1" cy="2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20" name="Line 382"/>
              <p:cNvSpPr>
                <a:spLocks noChangeShapeType="1"/>
              </p:cNvSpPr>
              <p:nvPr/>
            </p:nvSpPr>
            <p:spPr bwMode="auto">
              <a:xfrm>
                <a:off x="251" y="117"/>
                <a:ext cx="2" cy="2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21" name="Line 383"/>
              <p:cNvSpPr>
                <a:spLocks noChangeShapeType="1"/>
              </p:cNvSpPr>
              <p:nvPr/>
            </p:nvSpPr>
            <p:spPr bwMode="auto">
              <a:xfrm>
                <a:off x="262" y="117"/>
                <a:ext cx="1" cy="2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22" name="Line 384"/>
              <p:cNvSpPr>
                <a:spLocks noChangeShapeType="1"/>
              </p:cNvSpPr>
              <p:nvPr/>
            </p:nvSpPr>
            <p:spPr bwMode="auto">
              <a:xfrm>
                <a:off x="275" y="117"/>
                <a:ext cx="1" cy="2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23" name="Rectangle 385"/>
              <p:cNvSpPr>
                <a:spLocks/>
              </p:cNvSpPr>
              <p:nvPr/>
            </p:nvSpPr>
            <p:spPr bwMode="auto">
              <a:xfrm>
                <a:off x="0" y="2"/>
                <a:ext cx="291" cy="128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24" name="Rectangle 386"/>
              <p:cNvSpPr>
                <a:spLocks/>
              </p:cNvSpPr>
              <p:nvPr/>
            </p:nvSpPr>
            <p:spPr bwMode="auto">
              <a:xfrm>
                <a:off x="227" y="15"/>
                <a:ext cx="49" cy="28"/>
              </a:xfrm>
              <a:prstGeom prst="rect">
                <a:avLst/>
              </a:prstGeom>
              <a:solidFill>
                <a:srgbClr val="FF000C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25" name="Rectangle 387"/>
              <p:cNvSpPr>
                <a:spLocks/>
              </p:cNvSpPr>
              <p:nvPr/>
            </p:nvSpPr>
            <p:spPr bwMode="auto">
              <a:xfrm>
                <a:off x="102" y="15"/>
                <a:ext cx="99" cy="28"/>
              </a:xfrm>
              <a:prstGeom prst="rect">
                <a:avLst/>
              </a:prstGeom>
              <a:solidFill>
                <a:srgbClr val="FEFF00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26" name="Line 388"/>
              <p:cNvSpPr>
                <a:spLocks noChangeShapeType="1"/>
              </p:cNvSpPr>
              <p:nvPr/>
            </p:nvSpPr>
            <p:spPr bwMode="auto">
              <a:xfrm>
                <a:off x="91" y="12"/>
                <a:ext cx="1" cy="103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27" name="Line 389"/>
              <p:cNvSpPr>
                <a:spLocks noChangeShapeType="1"/>
              </p:cNvSpPr>
              <p:nvPr/>
            </p:nvSpPr>
            <p:spPr bwMode="auto">
              <a:xfrm>
                <a:off x="122" y="117"/>
                <a:ext cx="1" cy="2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28" name="Line 390"/>
              <p:cNvSpPr>
                <a:spLocks noChangeShapeType="1"/>
              </p:cNvSpPr>
              <p:nvPr/>
            </p:nvSpPr>
            <p:spPr bwMode="auto">
              <a:xfrm>
                <a:off x="142" y="117"/>
                <a:ext cx="2" cy="2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29" name="Line 391"/>
              <p:cNvSpPr>
                <a:spLocks noChangeShapeType="1"/>
              </p:cNvSpPr>
              <p:nvPr/>
            </p:nvSpPr>
            <p:spPr bwMode="auto">
              <a:xfrm>
                <a:off x="166" y="117"/>
                <a:ext cx="1" cy="2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3126" name="Rectangle 392"/>
            <p:cNvSpPr>
              <a:spLocks/>
            </p:cNvSpPr>
            <p:nvPr/>
          </p:nvSpPr>
          <p:spPr bwMode="auto">
            <a:xfrm>
              <a:off x="207" y="506"/>
              <a:ext cx="200" cy="12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56445" bIns="0">
              <a:prstTxWarp prst="textNoShape">
                <a:avLst/>
              </a:prstTxWarp>
              <a:spAutoFit/>
            </a:bodyPr>
            <a:lstStyle/>
            <a:p>
              <a:pPr marL="38881">
                <a:lnSpc>
                  <a:spcPct val="90000"/>
                </a:lnSpc>
              </a:pPr>
              <a:r>
                <a:rPr lang="en-US" sz="1000" dirty="0"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CE</a:t>
              </a:r>
            </a:p>
          </p:txBody>
        </p:sp>
        <p:sp>
          <p:nvSpPr>
            <p:cNvPr id="43127" name="Rectangle 393"/>
            <p:cNvSpPr>
              <a:spLocks/>
            </p:cNvSpPr>
            <p:nvPr/>
          </p:nvSpPr>
          <p:spPr bwMode="auto">
            <a:xfrm>
              <a:off x="114" y="506"/>
              <a:ext cx="286" cy="12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56445" bIns="0">
              <a:prstTxWarp prst="textNoShape">
                <a:avLst/>
              </a:prstTxWarp>
              <a:spAutoFit/>
            </a:bodyPr>
            <a:lstStyle/>
            <a:p>
              <a:pPr marL="38881">
                <a:lnSpc>
                  <a:spcPct val="90000"/>
                </a:lnSpc>
              </a:pPr>
              <a:r>
                <a:rPr lang="en-US" sz="1000" dirty="0">
                  <a:solidFill>
                    <a:srgbClr val="313124"/>
                  </a:solidFill>
                  <a:latin typeface="Times New Roman Bold" charset="0"/>
                  <a:ea typeface="Times New Roman Bold" charset="0"/>
                  <a:cs typeface="Times New Roman Bold" charset="0"/>
                  <a:sym typeface="Times New Roman Bold" charset="0"/>
                </a:rPr>
                <a:t>NET</a:t>
              </a:r>
            </a:p>
          </p:txBody>
        </p:sp>
        <p:grpSp>
          <p:nvGrpSpPr>
            <p:cNvPr id="8" name="Group 394"/>
            <p:cNvGrpSpPr>
              <a:grpSpLocks/>
            </p:cNvGrpSpPr>
            <p:nvPr/>
          </p:nvGrpSpPr>
          <p:grpSpPr bwMode="auto">
            <a:xfrm>
              <a:off x="347" y="0"/>
              <a:ext cx="420" cy="733"/>
              <a:chOff x="0" y="0"/>
              <a:chExt cx="420" cy="733"/>
            </a:xfrm>
          </p:grpSpPr>
          <p:sp>
            <p:nvSpPr>
              <p:cNvPr id="43129" name="AutoShape 395"/>
              <p:cNvSpPr>
                <a:spLocks/>
              </p:cNvSpPr>
              <p:nvPr/>
            </p:nvSpPr>
            <p:spPr bwMode="auto">
              <a:xfrm>
                <a:off x="340" y="0"/>
                <a:ext cx="80" cy="733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21600"/>
                    </a:moveTo>
                    <a:lnTo>
                      <a:pt x="21600" y="20238"/>
                    </a:lnTo>
                    <a:lnTo>
                      <a:pt x="21600" y="19867"/>
                    </a:lnTo>
                    <a:lnTo>
                      <a:pt x="19532" y="18505"/>
                    </a:lnTo>
                    <a:lnTo>
                      <a:pt x="19532" y="0"/>
                    </a:lnTo>
                    <a:lnTo>
                      <a:pt x="1379" y="557"/>
                    </a:lnTo>
                    <a:lnTo>
                      <a:pt x="0" y="21600"/>
                    </a:lnTo>
                  </a:path>
                </a:pathLst>
              </a:custGeom>
              <a:solidFill>
                <a:srgbClr val="002780"/>
              </a:solidFill>
              <a:ln w="12700">
                <a:solidFill>
                  <a:srgbClr val="002780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130" name="Rectangle 396"/>
              <p:cNvSpPr>
                <a:spLocks/>
              </p:cNvSpPr>
              <p:nvPr/>
            </p:nvSpPr>
            <p:spPr bwMode="auto">
              <a:xfrm>
                <a:off x="0" y="725"/>
                <a:ext cx="337" cy="6"/>
              </a:xfrm>
              <a:prstGeom prst="rect">
                <a:avLst/>
              </a:prstGeom>
              <a:solidFill>
                <a:srgbClr val="004EFF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131" name="AutoShape 397"/>
              <p:cNvSpPr>
                <a:spLocks/>
              </p:cNvSpPr>
              <p:nvPr/>
            </p:nvSpPr>
            <p:spPr bwMode="auto">
              <a:xfrm>
                <a:off x="0" y="651"/>
                <a:ext cx="350" cy="72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21600"/>
                    </a:moveTo>
                    <a:lnTo>
                      <a:pt x="808" y="0"/>
                    </a:lnTo>
                    <a:lnTo>
                      <a:pt x="21600" y="0"/>
                    </a:lnTo>
                    <a:lnTo>
                      <a:pt x="20634" y="21600"/>
                    </a:lnTo>
                    <a:lnTo>
                      <a:pt x="158" y="21600"/>
                    </a:lnTo>
                    <a:lnTo>
                      <a:pt x="0" y="21600"/>
                    </a:lnTo>
                  </a:path>
                </a:pathLst>
              </a:custGeom>
              <a:solidFill>
                <a:srgbClr val="004EFF"/>
              </a:solidFill>
              <a:ln w="12700">
                <a:solidFill>
                  <a:srgbClr val="004EFF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132" name="Line 398"/>
              <p:cNvSpPr>
                <a:spLocks noChangeShapeType="1"/>
              </p:cNvSpPr>
              <p:nvPr/>
            </p:nvSpPr>
            <p:spPr bwMode="auto">
              <a:xfrm>
                <a:off x="2" y="725"/>
                <a:ext cx="327" cy="1"/>
              </a:xfrm>
              <a:prstGeom prst="line">
                <a:avLst/>
              </a:prstGeom>
              <a:noFill/>
              <a:ln w="25400">
                <a:solidFill>
                  <a:srgbClr val="0034AA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133" name="Line 399"/>
              <p:cNvSpPr>
                <a:spLocks noChangeShapeType="1"/>
              </p:cNvSpPr>
              <p:nvPr/>
            </p:nvSpPr>
            <p:spPr bwMode="auto">
              <a:xfrm>
                <a:off x="7" y="716"/>
                <a:ext cx="325" cy="2"/>
              </a:xfrm>
              <a:prstGeom prst="line">
                <a:avLst/>
              </a:prstGeom>
              <a:noFill/>
              <a:ln w="25400">
                <a:solidFill>
                  <a:srgbClr val="0034AA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134" name="Line 400"/>
              <p:cNvSpPr>
                <a:spLocks noChangeShapeType="1"/>
              </p:cNvSpPr>
              <p:nvPr/>
            </p:nvSpPr>
            <p:spPr bwMode="auto">
              <a:xfrm>
                <a:off x="7" y="706"/>
                <a:ext cx="330" cy="1"/>
              </a:xfrm>
              <a:prstGeom prst="line">
                <a:avLst/>
              </a:prstGeom>
              <a:noFill/>
              <a:ln w="25400">
                <a:solidFill>
                  <a:srgbClr val="0034AA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135" name="Line 401"/>
              <p:cNvSpPr>
                <a:spLocks noChangeShapeType="1"/>
              </p:cNvSpPr>
              <p:nvPr/>
            </p:nvSpPr>
            <p:spPr bwMode="auto">
              <a:xfrm>
                <a:off x="10" y="697"/>
                <a:ext cx="330" cy="2"/>
              </a:xfrm>
              <a:prstGeom prst="line">
                <a:avLst/>
              </a:prstGeom>
              <a:noFill/>
              <a:ln w="25400">
                <a:solidFill>
                  <a:srgbClr val="0034AA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136" name="Line 402"/>
              <p:cNvSpPr>
                <a:spLocks noChangeShapeType="1"/>
              </p:cNvSpPr>
              <p:nvPr/>
            </p:nvSpPr>
            <p:spPr bwMode="auto">
              <a:xfrm>
                <a:off x="12" y="689"/>
                <a:ext cx="328" cy="1"/>
              </a:xfrm>
              <a:prstGeom prst="line">
                <a:avLst/>
              </a:prstGeom>
              <a:noFill/>
              <a:ln w="25400">
                <a:solidFill>
                  <a:srgbClr val="0034AA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137" name="Line 403"/>
              <p:cNvSpPr>
                <a:spLocks noChangeShapeType="1"/>
              </p:cNvSpPr>
              <p:nvPr/>
            </p:nvSpPr>
            <p:spPr bwMode="auto">
              <a:xfrm>
                <a:off x="12" y="681"/>
                <a:ext cx="328" cy="1"/>
              </a:xfrm>
              <a:prstGeom prst="line">
                <a:avLst/>
              </a:prstGeom>
              <a:noFill/>
              <a:ln w="25400">
                <a:solidFill>
                  <a:srgbClr val="0034AA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138" name="Rectangle 404"/>
              <p:cNvSpPr>
                <a:spLocks/>
              </p:cNvSpPr>
              <p:nvPr/>
            </p:nvSpPr>
            <p:spPr bwMode="auto">
              <a:xfrm>
                <a:off x="13" y="641"/>
                <a:ext cx="334" cy="12"/>
              </a:xfrm>
              <a:prstGeom prst="rect">
                <a:avLst/>
              </a:prstGeom>
              <a:solidFill>
                <a:srgbClr val="004EFF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139" name="Line 405"/>
              <p:cNvSpPr>
                <a:spLocks noChangeShapeType="1"/>
              </p:cNvSpPr>
              <p:nvPr/>
            </p:nvSpPr>
            <p:spPr bwMode="auto">
              <a:xfrm>
                <a:off x="12" y="672"/>
                <a:ext cx="331" cy="1"/>
              </a:xfrm>
              <a:prstGeom prst="line">
                <a:avLst/>
              </a:prstGeom>
              <a:noFill/>
              <a:ln w="25400">
                <a:solidFill>
                  <a:srgbClr val="0034AA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140" name="Rectangle 406"/>
              <p:cNvSpPr>
                <a:spLocks/>
              </p:cNvSpPr>
              <p:nvPr/>
            </p:nvSpPr>
            <p:spPr bwMode="auto">
              <a:xfrm>
                <a:off x="17" y="25"/>
                <a:ext cx="330" cy="622"/>
              </a:xfrm>
              <a:prstGeom prst="rect">
                <a:avLst/>
              </a:prstGeom>
              <a:solidFill>
                <a:srgbClr val="004EFF"/>
              </a:solidFill>
              <a:ln w="25400">
                <a:solidFill>
                  <a:srgbClr val="004EFF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141" name="Rectangle 407"/>
              <p:cNvSpPr>
                <a:spLocks/>
              </p:cNvSpPr>
              <p:nvPr/>
            </p:nvSpPr>
            <p:spPr bwMode="auto">
              <a:xfrm>
                <a:off x="20" y="60"/>
                <a:ext cx="327" cy="587"/>
              </a:xfrm>
              <a:prstGeom prst="rect">
                <a:avLst/>
              </a:prstGeom>
              <a:solidFill>
                <a:srgbClr val="002780"/>
              </a:solidFill>
              <a:ln w="25400">
                <a:noFill/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142" name="Line 408"/>
              <p:cNvSpPr>
                <a:spLocks noChangeShapeType="1"/>
              </p:cNvSpPr>
              <p:nvPr/>
            </p:nvSpPr>
            <p:spPr bwMode="auto">
              <a:xfrm>
                <a:off x="25" y="355"/>
                <a:ext cx="315" cy="1"/>
              </a:xfrm>
              <a:prstGeom prst="line">
                <a:avLst/>
              </a:prstGeom>
              <a:noFill/>
              <a:ln w="50800">
                <a:solidFill>
                  <a:srgbClr val="001A55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143" name="Line 409"/>
              <p:cNvSpPr>
                <a:spLocks noChangeShapeType="1"/>
              </p:cNvSpPr>
              <p:nvPr/>
            </p:nvSpPr>
            <p:spPr bwMode="auto">
              <a:xfrm>
                <a:off x="25" y="502"/>
                <a:ext cx="315" cy="1"/>
              </a:xfrm>
              <a:prstGeom prst="line">
                <a:avLst/>
              </a:prstGeom>
              <a:noFill/>
              <a:ln w="50800">
                <a:solidFill>
                  <a:srgbClr val="001A55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144" name="Line 410"/>
              <p:cNvSpPr>
                <a:spLocks noChangeShapeType="1"/>
              </p:cNvSpPr>
              <p:nvPr/>
            </p:nvSpPr>
            <p:spPr bwMode="auto">
              <a:xfrm>
                <a:off x="25" y="205"/>
                <a:ext cx="315" cy="2"/>
              </a:xfrm>
              <a:prstGeom prst="line">
                <a:avLst/>
              </a:prstGeom>
              <a:noFill/>
              <a:ln w="50800">
                <a:solidFill>
                  <a:srgbClr val="001A55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145" name="Rectangle 411"/>
              <p:cNvSpPr>
                <a:spLocks/>
              </p:cNvSpPr>
              <p:nvPr/>
            </p:nvSpPr>
            <p:spPr bwMode="auto">
              <a:xfrm>
                <a:off x="18" y="25"/>
                <a:ext cx="329" cy="33"/>
              </a:xfrm>
              <a:prstGeom prst="rect">
                <a:avLst/>
              </a:prstGeom>
              <a:solidFill>
                <a:srgbClr val="004EFF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146" name="Line 412"/>
              <p:cNvSpPr>
                <a:spLocks noChangeShapeType="1"/>
              </p:cNvSpPr>
              <p:nvPr/>
            </p:nvSpPr>
            <p:spPr bwMode="auto">
              <a:xfrm>
                <a:off x="24" y="40"/>
                <a:ext cx="317" cy="2"/>
              </a:xfrm>
              <a:prstGeom prst="line">
                <a:avLst/>
              </a:prstGeom>
              <a:noFill/>
              <a:ln w="12700">
                <a:solidFill>
                  <a:srgbClr val="0034AA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147" name="Line 413"/>
              <p:cNvSpPr>
                <a:spLocks noChangeShapeType="1"/>
              </p:cNvSpPr>
              <p:nvPr/>
            </p:nvSpPr>
            <p:spPr bwMode="auto">
              <a:xfrm>
                <a:off x="24" y="45"/>
                <a:ext cx="317" cy="1"/>
              </a:xfrm>
              <a:prstGeom prst="line">
                <a:avLst/>
              </a:prstGeom>
              <a:noFill/>
              <a:ln w="12700">
                <a:solidFill>
                  <a:srgbClr val="0034AA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148" name="Line 414"/>
              <p:cNvSpPr>
                <a:spLocks noChangeShapeType="1"/>
              </p:cNvSpPr>
              <p:nvPr/>
            </p:nvSpPr>
            <p:spPr bwMode="auto">
              <a:xfrm>
                <a:off x="24" y="49"/>
                <a:ext cx="317" cy="1"/>
              </a:xfrm>
              <a:prstGeom prst="line">
                <a:avLst/>
              </a:prstGeom>
              <a:noFill/>
              <a:ln w="12700">
                <a:solidFill>
                  <a:srgbClr val="0034AA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149" name="Line 415"/>
              <p:cNvSpPr>
                <a:spLocks noChangeShapeType="1"/>
              </p:cNvSpPr>
              <p:nvPr/>
            </p:nvSpPr>
            <p:spPr bwMode="auto">
              <a:xfrm>
                <a:off x="24" y="53"/>
                <a:ext cx="317" cy="1"/>
              </a:xfrm>
              <a:prstGeom prst="line">
                <a:avLst/>
              </a:prstGeom>
              <a:noFill/>
              <a:ln w="12700">
                <a:solidFill>
                  <a:srgbClr val="0034AA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150" name="Line 416"/>
              <p:cNvSpPr>
                <a:spLocks noChangeShapeType="1"/>
              </p:cNvSpPr>
              <p:nvPr/>
            </p:nvSpPr>
            <p:spPr bwMode="auto">
              <a:xfrm>
                <a:off x="24" y="32"/>
                <a:ext cx="317" cy="1"/>
              </a:xfrm>
              <a:prstGeom prst="line">
                <a:avLst/>
              </a:prstGeom>
              <a:noFill/>
              <a:ln w="12700">
                <a:solidFill>
                  <a:srgbClr val="0034AA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151" name="Line 417"/>
              <p:cNvSpPr>
                <a:spLocks noChangeShapeType="1"/>
              </p:cNvSpPr>
              <p:nvPr/>
            </p:nvSpPr>
            <p:spPr bwMode="auto">
              <a:xfrm>
                <a:off x="24" y="38"/>
                <a:ext cx="317" cy="2"/>
              </a:xfrm>
              <a:prstGeom prst="line">
                <a:avLst/>
              </a:prstGeom>
              <a:noFill/>
              <a:ln w="12700">
                <a:solidFill>
                  <a:srgbClr val="0034AA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152" name="AutoShape 418"/>
              <p:cNvSpPr>
                <a:spLocks/>
              </p:cNvSpPr>
              <p:nvPr/>
            </p:nvSpPr>
            <p:spPr bwMode="auto">
              <a:xfrm>
                <a:off x="13" y="0"/>
                <a:ext cx="399" cy="23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0" y="21600"/>
                    </a:moveTo>
                    <a:lnTo>
                      <a:pt x="3785" y="0"/>
                    </a:lnTo>
                    <a:lnTo>
                      <a:pt x="21600" y="0"/>
                    </a:lnTo>
                    <a:lnTo>
                      <a:pt x="18231" y="21600"/>
                    </a:lnTo>
                    <a:lnTo>
                      <a:pt x="277" y="21600"/>
                    </a:lnTo>
                    <a:lnTo>
                      <a:pt x="0" y="21600"/>
                    </a:lnTo>
                  </a:path>
                </a:pathLst>
              </a:custGeom>
              <a:solidFill>
                <a:srgbClr val="2A6BFF"/>
              </a:solidFill>
              <a:ln w="12700">
                <a:solidFill>
                  <a:srgbClr val="2A6BFF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153" name="Line 419"/>
              <p:cNvSpPr>
                <a:spLocks noChangeShapeType="1"/>
              </p:cNvSpPr>
              <p:nvPr/>
            </p:nvSpPr>
            <p:spPr bwMode="auto">
              <a:xfrm>
                <a:off x="17" y="664"/>
                <a:ext cx="330" cy="1"/>
              </a:xfrm>
              <a:prstGeom prst="line">
                <a:avLst/>
              </a:prstGeom>
              <a:noFill/>
              <a:ln w="25400">
                <a:solidFill>
                  <a:srgbClr val="0034AA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154" name="Line 420"/>
              <p:cNvSpPr>
                <a:spLocks noChangeShapeType="1"/>
              </p:cNvSpPr>
              <p:nvPr/>
            </p:nvSpPr>
            <p:spPr bwMode="auto">
              <a:xfrm flipH="1">
                <a:off x="0" y="656"/>
                <a:ext cx="15" cy="68"/>
              </a:xfrm>
              <a:prstGeom prst="line">
                <a:avLst/>
              </a:prstGeom>
              <a:noFill/>
              <a:ln w="12700">
                <a:solidFill>
                  <a:srgbClr val="004E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155" name="Line 421"/>
              <p:cNvSpPr>
                <a:spLocks noChangeShapeType="1"/>
              </p:cNvSpPr>
              <p:nvPr/>
            </p:nvSpPr>
            <p:spPr bwMode="auto">
              <a:xfrm flipH="1">
                <a:off x="334" y="656"/>
                <a:ext cx="18" cy="68"/>
              </a:xfrm>
              <a:prstGeom prst="line">
                <a:avLst/>
              </a:prstGeom>
              <a:noFill/>
              <a:ln w="12700">
                <a:solidFill>
                  <a:srgbClr val="004E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9" name="Group 422"/>
          <p:cNvGrpSpPr>
            <a:grpSpLocks/>
          </p:cNvGrpSpPr>
          <p:nvPr/>
        </p:nvGrpSpPr>
        <p:grpSpPr bwMode="auto">
          <a:xfrm>
            <a:off x="4073760" y="5822532"/>
            <a:ext cx="4769280" cy="774801"/>
            <a:chOff x="0" y="0"/>
            <a:chExt cx="4272" cy="695"/>
          </a:xfrm>
        </p:grpSpPr>
        <p:sp>
          <p:nvSpPr>
            <p:cNvPr id="43028" name="Rectangle 423"/>
            <p:cNvSpPr>
              <a:spLocks/>
            </p:cNvSpPr>
            <p:nvPr/>
          </p:nvSpPr>
          <p:spPr bwMode="auto">
            <a:xfrm>
              <a:off x="992" y="0"/>
              <a:ext cx="3280" cy="6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57799" bIns="0">
              <a:prstTxWarp prst="textNoShape">
                <a:avLst/>
              </a:prstTxWarp>
            </a:bodyPr>
            <a:lstStyle/>
            <a:p>
              <a:pPr marL="38881">
                <a:spcBef>
                  <a:spcPts val="556"/>
                </a:spcBef>
              </a:pPr>
              <a:r>
                <a:rPr lang="en-US" b="1" dirty="0">
                  <a:solidFill>
                    <a:srgbClr val="FF6600"/>
                  </a:solidFill>
                  <a:ea typeface="Arial" charset="0"/>
                  <a:cs typeface="Arial" charset="0"/>
                  <a:sym typeface="Arial" charset="0"/>
                </a:rPr>
                <a:t>ACQUISITION SYSTEM</a:t>
              </a:r>
            </a:p>
          </p:txBody>
        </p:sp>
        <p:sp>
          <p:nvSpPr>
            <p:cNvPr id="43029" name="Oval 424"/>
            <p:cNvSpPr>
              <a:spLocks/>
            </p:cNvSpPr>
            <p:nvPr/>
          </p:nvSpPr>
          <p:spPr bwMode="auto">
            <a:xfrm>
              <a:off x="0" y="58"/>
              <a:ext cx="651" cy="637"/>
            </a:xfrm>
            <a:prstGeom prst="ellipse">
              <a:avLst/>
            </a:prstGeom>
            <a:noFill/>
            <a:ln w="76200">
              <a:solidFill>
                <a:srgbClr val="FF6600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3017" name="Rectangle 425"/>
          <p:cNvSpPr>
            <a:spLocks/>
          </p:cNvSpPr>
          <p:nvPr/>
        </p:nvSpPr>
        <p:spPr bwMode="auto">
          <a:xfrm>
            <a:off x="2844001" y="1749785"/>
            <a:ext cx="1959840" cy="3657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8" bIns="0">
            <a:prstTxWarp prst="textNoShape">
              <a:avLst/>
            </a:prstTxWarp>
          </a:bodyPr>
          <a:lstStyle/>
          <a:p>
            <a:pPr marL="38881">
              <a:lnSpc>
                <a:spcPct val="90000"/>
              </a:lnSpc>
              <a:spcBef>
                <a:spcPts val="454"/>
              </a:spcBef>
            </a:pPr>
            <a:r>
              <a:rPr lang="en-US" sz="2000" b="1" dirty="0">
                <a:solidFill>
                  <a:srgbClr val="FFFF00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MIRRORS</a:t>
            </a:r>
            <a:endParaRPr lang="en-US" sz="2000" b="1" dirty="0">
              <a:solidFill>
                <a:srgbClr val="FFFF00"/>
              </a:solidFill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43018" name="Oval 427"/>
          <p:cNvSpPr>
            <a:spLocks/>
          </p:cNvSpPr>
          <p:nvPr/>
        </p:nvSpPr>
        <p:spPr bwMode="auto">
          <a:xfrm>
            <a:off x="4952161" y="2019092"/>
            <a:ext cx="727200" cy="709995"/>
          </a:xfrm>
          <a:prstGeom prst="ellips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" name="Group 429"/>
          <p:cNvGrpSpPr>
            <a:grpSpLocks/>
          </p:cNvGrpSpPr>
          <p:nvPr/>
        </p:nvGrpSpPr>
        <p:grpSpPr bwMode="auto">
          <a:xfrm>
            <a:off x="6706081" y="2253838"/>
            <a:ext cx="2437920" cy="2232234"/>
            <a:chOff x="0" y="1010"/>
            <a:chExt cx="2184" cy="2000"/>
          </a:xfrm>
        </p:grpSpPr>
        <p:pic>
          <p:nvPicPr>
            <p:cNvPr id="43023" name="Picture 430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99" y="1942"/>
              <a:ext cx="1448" cy="1022"/>
            </a:xfrm>
            <a:prstGeom prst="rect">
              <a:avLst/>
            </a:prstGeom>
            <a:noFill/>
            <a:ln w="38100">
              <a:solidFill>
                <a:srgbClr val="99CCFF"/>
              </a:solidFill>
              <a:miter lim="800000"/>
              <a:headEnd/>
              <a:tailEnd/>
            </a:ln>
          </p:spPr>
        </p:pic>
        <p:sp>
          <p:nvSpPr>
            <p:cNvPr id="43024" name="Oval 431"/>
            <p:cNvSpPr>
              <a:spLocks/>
            </p:cNvSpPr>
            <p:nvPr/>
          </p:nvSpPr>
          <p:spPr bwMode="auto">
            <a:xfrm>
              <a:off x="0" y="1310"/>
              <a:ext cx="477" cy="440"/>
            </a:xfrm>
            <a:prstGeom prst="ellipse">
              <a:avLst/>
            </a:prstGeom>
            <a:noFill/>
            <a:ln w="76200">
              <a:solidFill>
                <a:srgbClr val="99CCFF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25" name="Line 432"/>
            <p:cNvSpPr>
              <a:spLocks noChangeShapeType="1"/>
            </p:cNvSpPr>
            <p:nvPr/>
          </p:nvSpPr>
          <p:spPr bwMode="auto">
            <a:xfrm rot="10800000">
              <a:off x="340" y="1310"/>
              <a:ext cx="1707" cy="630"/>
            </a:xfrm>
            <a:prstGeom prst="line">
              <a:avLst/>
            </a:prstGeom>
            <a:noFill/>
            <a:ln w="38100">
              <a:solidFill>
                <a:srgbClr val="99CC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26" name="Line 433"/>
            <p:cNvSpPr>
              <a:spLocks noChangeShapeType="1"/>
            </p:cNvSpPr>
            <p:nvPr/>
          </p:nvSpPr>
          <p:spPr bwMode="auto">
            <a:xfrm rot="10800000">
              <a:off x="67" y="1686"/>
              <a:ext cx="546" cy="1324"/>
            </a:xfrm>
            <a:prstGeom prst="line">
              <a:avLst/>
            </a:prstGeom>
            <a:noFill/>
            <a:ln w="38100">
              <a:solidFill>
                <a:srgbClr val="99CC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27" name="Rectangle 434"/>
            <p:cNvSpPr>
              <a:spLocks/>
            </p:cNvSpPr>
            <p:nvPr/>
          </p:nvSpPr>
          <p:spPr bwMode="auto">
            <a:xfrm>
              <a:off x="136" y="1010"/>
              <a:ext cx="2048" cy="32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57799" bIns="0">
              <a:prstTxWarp prst="textNoShape">
                <a:avLst/>
              </a:prstTxWarp>
            </a:bodyPr>
            <a:lstStyle/>
            <a:p>
              <a:pPr marL="38881" algn="ctr"/>
              <a:r>
                <a:rPr lang="en-US" sz="2000" dirty="0">
                  <a:solidFill>
                    <a:srgbClr val="CCFFFF"/>
                  </a:solidFill>
                  <a:latin typeface="Comic Sans MS" charset="0"/>
                  <a:ea typeface="Comic Sans MS" charset="0"/>
                  <a:cs typeface="Comic Sans MS" charset="0"/>
                  <a:sym typeface="Comic Sans MS" charset="0"/>
                </a:rPr>
                <a:t>STRUCTURE</a:t>
              </a:r>
            </a:p>
          </p:txBody>
        </p:sp>
      </p:grpSp>
      <p:grpSp>
        <p:nvGrpSpPr>
          <p:cNvPr id="11" name="Group 435"/>
          <p:cNvGrpSpPr>
            <a:grpSpLocks/>
          </p:cNvGrpSpPr>
          <p:nvPr/>
        </p:nvGrpSpPr>
        <p:grpSpPr bwMode="auto">
          <a:xfrm>
            <a:off x="455040" y="2170309"/>
            <a:ext cx="1143360" cy="982183"/>
            <a:chOff x="0" y="0"/>
            <a:chExt cx="1024" cy="880"/>
          </a:xfrm>
        </p:grpSpPr>
        <p:sp>
          <p:nvSpPr>
            <p:cNvPr id="43022" name="Oval 436"/>
            <p:cNvSpPr>
              <a:spLocks/>
            </p:cNvSpPr>
            <p:nvPr/>
          </p:nvSpPr>
          <p:spPr bwMode="auto">
            <a:xfrm>
              <a:off x="0" y="0"/>
              <a:ext cx="1024" cy="880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3021" name="Rectangle 437"/>
          <p:cNvSpPr>
            <a:spLocks noGrp="1" noChangeArrowheads="1"/>
          </p:cNvSpPr>
          <p:nvPr>
            <p:ph type="body" idx="1"/>
          </p:nvPr>
        </p:nvSpPr>
        <p:spPr>
          <a:xfrm>
            <a:off x="1526400" y="2821257"/>
            <a:ext cx="2894400" cy="400362"/>
          </a:xfrm>
        </p:spPr>
        <p:txBody>
          <a:bodyPr rIns="116993"/>
          <a:lstStyle/>
          <a:p>
            <a:pPr marL="38881" indent="0">
              <a:lnSpc>
                <a:spcPct val="90000"/>
              </a:lnSpc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 CAMERA</a:t>
            </a:r>
          </a:p>
        </p:txBody>
      </p:sp>
      <p:sp>
        <p:nvSpPr>
          <p:cNvPr id="430" name="Slide Number Placeholder 4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ADB6-E981-2C40-ACC4-70239238DCA2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3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28960" y="267868"/>
            <a:ext cx="815040" cy="848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5059" name="Picture 7"/>
          <p:cNvPicPr>
            <a:picLocks noChangeArrowheads="1"/>
          </p:cNvPicPr>
          <p:nvPr/>
        </p:nvPicPr>
        <p:blipFill>
          <a:blip r:embed="rId3"/>
          <a:srcRect t="1181" b="8415"/>
          <a:stretch>
            <a:fillRect/>
          </a:stretch>
        </p:blipFill>
        <p:spPr bwMode="auto">
          <a:xfrm>
            <a:off x="72000" y="1147801"/>
            <a:ext cx="8992800" cy="5425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5060" name="Rectangle 8"/>
          <p:cNvSpPr>
            <a:spLocks noGrp="1" noChangeArrowheads="1"/>
          </p:cNvSpPr>
          <p:nvPr>
            <p:ph type="title"/>
          </p:nvPr>
        </p:nvSpPr>
        <p:spPr>
          <a:xfrm>
            <a:off x="563040" y="318274"/>
            <a:ext cx="8156160" cy="580380"/>
          </a:xfrm>
        </p:spPr>
        <p:txBody>
          <a:bodyPr rIns="116993"/>
          <a:lstStyle/>
          <a:p>
            <a:pPr marL="38881"/>
            <a:r>
              <a:rPr lang="en-US" sz="4400" cap="all" dirty="0" smtClean="0">
                <a:solidFill>
                  <a:srgbClr val="FFFFFF"/>
                </a:solidFill>
                <a:latin typeface="+mn-lt"/>
                <a:ea typeface="Chalkboard" charset="0"/>
                <a:cs typeface="Chalkboard" charset="0"/>
              </a:rPr>
              <a:t>R</a:t>
            </a:r>
            <a:r>
              <a:rPr lang="en-US" sz="4400" dirty="0" smtClean="0">
                <a:solidFill>
                  <a:srgbClr val="FFFFFF"/>
                </a:solidFill>
                <a:latin typeface="+mn-lt"/>
                <a:ea typeface="Chalkboard" charset="0"/>
                <a:cs typeface="Chalkboard" charset="0"/>
              </a:rPr>
              <a:t>eflective Surface</a:t>
            </a:r>
            <a:endParaRPr lang="en-US" sz="4400" cap="all" dirty="0" smtClean="0">
              <a:solidFill>
                <a:srgbClr val="FFFFFF"/>
              </a:solidFill>
              <a:latin typeface="+mn-lt"/>
              <a:ea typeface="Chalkboard" charset="0"/>
              <a:cs typeface="Chalkboard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51200" y="1147802"/>
            <a:ext cx="6474240" cy="4045384"/>
            <a:chOff x="0" y="28"/>
            <a:chExt cx="5800" cy="3624"/>
          </a:xfrm>
        </p:grpSpPr>
        <p:sp>
          <p:nvSpPr>
            <p:cNvPr id="45066" name="Rectangle 10"/>
            <p:cNvSpPr>
              <a:spLocks/>
            </p:cNvSpPr>
            <p:nvPr/>
          </p:nvSpPr>
          <p:spPr bwMode="auto">
            <a:xfrm>
              <a:off x="0" y="28"/>
              <a:ext cx="5800" cy="3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57799" bIns="0">
              <a:prstTxWarp prst="textNoShape">
                <a:avLst/>
              </a:prstTxWarp>
            </a:bodyPr>
            <a:lstStyle/>
            <a:p>
              <a:pPr marL="381606" indent="-341285">
                <a:spcBef>
                  <a:spcPts val="454"/>
                </a:spcBef>
              </a:pPr>
              <a:r>
                <a:rPr lang="en-US" sz="2000" b="1" dirty="0">
                  <a:solidFill>
                    <a:srgbClr val="FF0000"/>
                  </a:solidFill>
                  <a:ea typeface="Arial" charset="0"/>
                  <a:cs typeface="Arial" charset="0"/>
                  <a:sym typeface="Arial" charset="0"/>
                </a:rPr>
                <a:t>17 </a:t>
              </a:r>
              <a:r>
                <a:rPr lang="en-US" sz="2000" b="1" dirty="0" err="1">
                  <a:solidFill>
                    <a:srgbClr val="FF0000"/>
                  </a:solidFill>
                  <a:ea typeface="Arial" charset="0"/>
                  <a:cs typeface="Arial" charset="0"/>
                  <a:sym typeface="Arial" charset="0"/>
                </a:rPr>
                <a:t>m</a:t>
              </a:r>
              <a:r>
                <a:rPr lang="en-US" sz="2000" b="1" dirty="0">
                  <a:solidFill>
                    <a:srgbClr val="FF0000"/>
                  </a:solidFill>
                  <a:ea typeface="Arial" charset="0"/>
                  <a:cs typeface="Arial" charset="0"/>
                  <a:sym typeface="Arial" charset="0"/>
                </a:rPr>
                <a:t> diameter parabolic reflecting surface (240 m</a:t>
              </a:r>
              <a:r>
                <a:rPr lang="en-US" sz="2000" b="1" baseline="31000" dirty="0">
                  <a:solidFill>
                    <a:srgbClr val="FF0000"/>
                  </a:solidFill>
                  <a:ea typeface="Arial" charset="0"/>
                  <a:cs typeface="Arial" charset="0"/>
                  <a:sym typeface="Arial" charset="0"/>
                </a:rPr>
                <a:t>2 </a:t>
              </a:r>
              <a:r>
                <a:rPr lang="en-US" sz="2000" b="1" dirty="0">
                  <a:solidFill>
                    <a:srgbClr val="FF0000"/>
                  </a:solidFill>
                  <a:ea typeface="Arial" charset="0"/>
                  <a:cs typeface="Arial" charset="0"/>
                  <a:sym typeface="Arial" charset="0"/>
                </a:rPr>
                <a:t>)</a:t>
              </a:r>
            </a:p>
          </p:txBody>
        </p:sp>
        <p:sp>
          <p:nvSpPr>
            <p:cNvPr id="45067" name="Line 11"/>
            <p:cNvSpPr>
              <a:spLocks noChangeShapeType="1"/>
            </p:cNvSpPr>
            <p:nvPr/>
          </p:nvSpPr>
          <p:spPr bwMode="auto">
            <a:xfrm rot="10800000" flipH="1">
              <a:off x="3209" y="879"/>
              <a:ext cx="2389" cy="2773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5062" name="Rectangle 425"/>
          <p:cNvSpPr>
            <a:spLocks/>
          </p:cNvSpPr>
          <p:nvPr/>
        </p:nvSpPr>
        <p:spPr bwMode="auto">
          <a:xfrm>
            <a:off x="1830241" y="1749785"/>
            <a:ext cx="2973600" cy="86697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8" bIns="0">
            <a:prstTxWarp prst="textNoShape">
              <a:avLst/>
            </a:prstTxWarp>
          </a:bodyPr>
          <a:lstStyle/>
          <a:p>
            <a:pPr marL="38881">
              <a:lnSpc>
                <a:spcPct val="90000"/>
              </a:lnSpc>
              <a:spcBef>
                <a:spcPts val="454"/>
              </a:spcBef>
            </a:pPr>
            <a:r>
              <a:rPr lang="en-US" sz="2000" dirty="0">
                <a:solidFill>
                  <a:srgbClr val="FFFF00"/>
                </a:solidFill>
                <a:latin typeface="Book Antiqua"/>
                <a:ea typeface="Arial Bold" charset="0"/>
                <a:cs typeface="Book Antiqua"/>
                <a:sym typeface="Arial Bold" charset="0"/>
              </a:rPr>
              <a:t>Active mirror control</a:t>
            </a:r>
            <a:r>
              <a:rPr lang="en-US" sz="2000" dirty="0">
                <a:solidFill>
                  <a:srgbClr val="FFFF00"/>
                </a:solidFill>
                <a:latin typeface="Book Antiqua"/>
                <a:ea typeface="Arial" charset="0"/>
                <a:cs typeface="Book Antiqua"/>
                <a:sym typeface="Arial" charset="0"/>
              </a:rPr>
              <a:t> </a:t>
            </a:r>
            <a:br>
              <a:rPr lang="en-US" sz="2000" dirty="0">
                <a:solidFill>
                  <a:srgbClr val="FFFF00"/>
                </a:solidFill>
                <a:latin typeface="Book Antiqua"/>
                <a:ea typeface="Arial" charset="0"/>
                <a:cs typeface="Book Antiqua"/>
                <a:sym typeface="Arial" charset="0"/>
              </a:rPr>
            </a:br>
            <a:r>
              <a:rPr lang="en-US" sz="2000" dirty="0">
                <a:solidFill>
                  <a:srgbClr val="FFFF00"/>
                </a:solidFill>
                <a:latin typeface="Book Antiqua"/>
                <a:ea typeface="Arial" charset="0"/>
                <a:cs typeface="Book Antiqua"/>
                <a:sym typeface="Arial" charset="0"/>
              </a:rPr>
              <a:t>(PSF: 90% of light in </a:t>
            </a:r>
            <a:br>
              <a:rPr lang="en-US" sz="2000" dirty="0">
                <a:solidFill>
                  <a:srgbClr val="FFFF00"/>
                </a:solidFill>
                <a:latin typeface="Book Antiqua"/>
                <a:ea typeface="Arial" charset="0"/>
                <a:cs typeface="Book Antiqua"/>
                <a:sym typeface="Arial" charset="0"/>
              </a:rPr>
            </a:br>
            <a:r>
              <a:rPr lang="en-US" sz="2000" dirty="0">
                <a:solidFill>
                  <a:srgbClr val="FFFF00"/>
                </a:solidFill>
                <a:latin typeface="Book Antiqua"/>
                <a:ea typeface="Arial" charset="0"/>
                <a:cs typeface="Book Antiqua"/>
                <a:sym typeface="Arial" charset="0"/>
              </a:rPr>
              <a:t> 0.1</a:t>
            </a:r>
            <a:r>
              <a:rPr lang="en-US" sz="2000" baseline="31000" dirty="0">
                <a:solidFill>
                  <a:srgbClr val="FFFF00"/>
                </a:solidFill>
                <a:latin typeface="Book Antiqua"/>
                <a:ea typeface="Arial" charset="0"/>
                <a:cs typeface="Book Antiqua"/>
                <a:sym typeface="Arial" charset="0"/>
              </a:rPr>
              <a:t>o</a:t>
            </a:r>
            <a:r>
              <a:rPr lang="en-US" sz="2000" dirty="0">
                <a:solidFill>
                  <a:srgbClr val="FFFF00"/>
                </a:solidFill>
                <a:latin typeface="Book Antiqua"/>
                <a:ea typeface="Arial" charset="0"/>
                <a:cs typeface="Book Antiqua"/>
                <a:sym typeface="Arial" charset="0"/>
              </a:rPr>
              <a:t> inner pixel)</a:t>
            </a:r>
          </a:p>
        </p:txBody>
      </p:sp>
      <p:grpSp>
        <p:nvGrpSpPr>
          <p:cNvPr id="3" name="Group 426"/>
          <p:cNvGrpSpPr>
            <a:grpSpLocks/>
          </p:cNvGrpSpPr>
          <p:nvPr/>
        </p:nvGrpSpPr>
        <p:grpSpPr bwMode="auto">
          <a:xfrm>
            <a:off x="151200" y="1479036"/>
            <a:ext cx="6403680" cy="1250051"/>
            <a:chOff x="0" y="0"/>
            <a:chExt cx="5736" cy="1119"/>
          </a:xfrm>
        </p:grpSpPr>
        <p:sp>
          <p:nvSpPr>
            <p:cNvPr id="45064" name="Oval 427"/>
            <p:cNvSpPr>
              <a:spLocks/>
            </p:cNvSpPr>
            <p:nvPr/>
          </p:nvSpPr>
          <p:spPr bwMode="auto">
            <a:xfrm>
              <a:off x="4301" y="483"/>
              <a:ext cx="651" cy="636"/>
            </a:xfrm>
            <a:prstGeom prst="ellips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420" name="Rectangle 428"/>
            <p:cNvSpPr>
              <a:spLocks/>
            </p:cNvSpPr>
            <p:nvPr/>
          </p:nvSpPr>
          <p:spPr bwMode="auto">
            <a:xfrm>
              <a:off x="0" y="0"/>
              <a:ext cx="5736" cy="679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57799" bIns="0">
              <a:prstTxWarp prst="textNoShape">
                <a:avLst/>
              </a:prstTxWarp>
            </a:bodyPr>
            <a:lstStyle/>
            <a:p>
              <a:pPr marL="382843" indent="-342662">
                <a:spcBef>
                  <a:spcPts val="554"/>
                </a:spcBef>
                <a:defRPr/>
              </a:pPr>
              <a:r>
                <a:rPr lang="en-US" b="1" dirty="0">
                  <a:solidFill>
                    <a:srgbClr val="FFFF00"/>
                  </a:solidFill>
                  <a:latin typeface="Book Antiqua"/>
                  <a:ea typeface="Arial" charset="0"/>
                  <a:cs typeface="Book Antiqua"/>
                  <a:sym typeface="Arial" charset="0"/>
                </a:rPr>
                <a:t>high reflective diamond milled </a:t>
              </a:r>
              <a:r>
                <a:rPr lang="en-US" b="1" dirty="0">
                  <a:solidFill>
                    <a:srgbClr val="FFFF00"/>
                  </a:solidFill>
                  <a:latin typeface="Book Antiqua"/>
                  <a:ea typeface="Arial Bold" charset="0"/>
                  <a:cs typeface="Book Antiqua"/>
                  <a:sym typeface="Arial Bold" charset="0"/>
                </a:rPr>
                <a:t>aluminum mirrors</a:t>
              </a:r>
            </a:p>
          </p:txBody>
        </p:sp>
      </p:grp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ADB6-E981-2C40-ACC4-70239238DCA2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7001222" y="1610819"/>
            <a:ext cx="1950037" cy="626738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101600">
              <a:schemeClr val="accent1">
                <a:alpha val="75000"/>
              </a:schemeClr>
            </a:glo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cap="small" dirty="0" smtClean="0"/>
              <a:t>parabolic shape</a:t>
            </a:r>
            <a:endParaRPr lang="en-US" sz="2000" b="1" cap="small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3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28960" y="267868"/>
            <a:ext cx="815040" cy="848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1443" name="Picture 7"/>
          <p:cNvPicPr>
            <a:picLocks noChangeArrowheads="1"/>
          </p:cNvPicPr>
          <p:nvPr/>
        </p:nvPicPr>
        <p:blipFill>
          <a:blip r:embed="rId3"/>
          <a:srcRect t="1181" b="8415"/>
          <a:stretch>
            <a:fillRect/>
          </a:stretch>
        </p:blipFill>
        <p:spPr bwMode="auto">
          <a:xfrm>
            <a:off x="76320" y="1173724"/>
            <a:ext cx="8991360" cy="5423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429"/>
          <p:cNvGrpSpPr>
            <a:grpSpLocks/>
          </p:cNvGrpSpPr>
          <p:nvPr/>
        </p:nvGrpSpPr>
        <p:grpSpPr bwMode="auto">
          <a:xfrm>
            <a:off x="6645601" y="2233676"/>
            <a:ext cx="2437920" cy="2232234"/>
            <a:chOff x="0" y="1010"/>
            <a:chExt cx="2184" cy="2000"/>
          </a:xfrm>
        </p:grpSpPr>
        <p:pic>
          <p:nvPicPr>
            <p:cNvPr id="61446" name="Picture 430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99" y="1942"/>
              <a:ext cx="1448" cy="1022"/>
            </a:xfrm>
            <a:prstGeom prst="rect">
              <a:avLst/>
            </a:prstGeom>
            <a:noFill/>
            <a:ln w="38100">
              <a:solidFill>
                <a:srgbClr val="99CCFF"/>
              </a:solidFill>
              <a:miter lim="800000"/>
              <a:headEnd/>
              <a:tailEnd/>
            </a:ln>
          </p:spPr>
        </p:pic>
        <p:sp>
          <p:nvSpPr>
            <p:cNvPr id="61447" name="Oval 431"/>
            <p:cNvSpPr>
              <a:spLocks/>
            </p:cNvSpPr>
            <p:nvPr/>
          </p:nvSpPr>
          <p:spPr bwMode="auto">
            <a:xfrm>
              <a:off x="0" y="1310"/>
              <a:ext cx="477" cy="440"/>
            </a:xfrm>
            <a:prstGeom prst="ellipse">
              <a:avLst/>
            </a:prstGeom>
            <a:noFill/>
            <a:ln w="76200">
              <a:solidFill>
                <a:srgbClr val="99CCFF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448" name="Line 432"/>
            <p:cNvSpPr>
              <a:spLocks noChangeShapeType="1"/>
            </p:cNvSpPr>
            <p:nvPr/>
          </p:nvSpPr>
          <p:spPr bwMode="auto">
            <a:xfrm rot="10800000">
              <a:off x="340" y="1310"/>
              <a:ext cx="1707" cy="630"/>
            </a:xfrm>
            <a:prstGeom prst="line">
              <a:avLst/>
            </a:prstGeom>
            <a:noFill/>
            <a:ln w="38100">
              <a:solidFill>
                <a:srgbClr val="99CC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449" name="Line 433"/>
            <p:cNvSpPr>
              <a:spLocks noChangeShapeType="1"/>
            </p:cNvSpPr>
            <p:nvPr/>
          </p:nvSpPr>
          <p:spPr bwMode="auto">
            <a:xfrm rot="10800000">
              <a:off x="67" y="1686"/>
              <a:ext cx="546" cy="1324"/>
            </a:xfrm>
            <a:prstGeom prst="line">
              <a:avLst/>
            </a:prstGeom>
            <a:noFill/>
            <a:ln w="38100">
              <a:solidFill>
                <a:srgbClr val="99CC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450" name="Rectangle 434"/>
            <p:cNvSpPr>
              <a:spLocks/>
            </p:cNvSpPr>
            <p:nvPr/>
          </p:nvSpPr>
          <p:spPr bwMode="auto">
            <a:xfrm>
              <a:off x="136" y="1010"/>
              <a:ext cx="2048" cy="32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57799" bIns="0">
              <a:prstTxWarp prst="textNoShape">
                <a:avLst/>
              </a:prstTxWarp>
            </a:bodyPr>
            <a:lstStyle/>
            <a:p>
              <a:pPr marL="38881" algn="ctr"/>
              <a:r>
                <a:rPr lang="en-US" sz="2000" dirty="0">
                  <a:solidFill>
                    <a:srgbClr val="CCFFFF"/>
                  </a:solidFill>
                  <a:latin typeface="Comic Sans MS" charset="0"/>
                  <a:ea typeface="Comic Sans MS" charset="0"/>
                  <a:cs typeface="Comic Sans MS" charset="0"/>
                  <a:sym typeface="Comic Sans MS" charset="0"/>
                </a:rPr>
                <a:t>STRUCTURE: very light!</a:t>
              </a:r>
            </a:p>
          </p:txBody>
        </p:sp>
      </p:grp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ADB6-E981-2C40-ACC4-70239238DCA2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13" name="Rectangle 8"/>
          <p:cNvSpPr txBox="1">
            <a:spLocks noChangeArrowheads="1"/>
          </p:cNvSpPr>
          <p:nvPr/>
        </p:nvSpPr>
        <p:spPr>
          <a:xfrm>
            <a:off x="563040" y="69906"/>
            <a:ext cx="8156160" cy="1188844"/>
          </a:xfrm>
          <a:prstGeom prst="rect">
            <a:avLst/>
          </a:prstGeom>
        </p:spPr>
        <p:txBody>
          <a:bodyPr vert="horz" lIns="91440" tIns="45720" rIns="116993" bIns="45720" rtlCol="0" anchor="b" anchorCtr="0">
            <a:noAutofit/>
          </a:bodyPr>
          <a:lstStyle/>
          <a:p>
            <a:pPr marL="38881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Chalkboard" charset="0"/>
                <a:cs typeface="Chalkboard" charset="0"/>
              </a:rPr>
              <a:t>Key technological elements for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2617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Chalkboard" charset="0"/>
                <a:cs typeface="Chalkboard" charset="0"/>
              </a:rPr>
              <a:t>MAGIC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2617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Chalkboard" charset="0"/>
              <a:cs typeface="Chalkboard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ADB6-E981-2C40-ACC4-70239238DCA2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6" name="MAGIC_GRB_movement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844422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3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28960" y="267868"/>
            <a:ext cx="815040" cy="848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4515" name="Rectangle 4"/>
          <p:cNvSpPr>
            <a:spLocks/>
          </p:cNvSpPr>
          <p:nvPr/>
        </p:nvSpPr>
        <p:spPr bwMode="auto">
          <a:xfrm>
            <a:off x="5063040" y="4572480"/>
            <a:ext cx="777600" cy="910176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4516" name="Picture 7"/>
          <p:cNvPicPr>
            <a:picLocks noChangeArrowheads="1"/>
          </p:cNvPicPr>
          <p:nvPr/>
        </p:nvPicPr>
        <p:blipFill>
          <a:blip r:embed="rId3"/>
          <a:srcRect t="1181" b="8415"/>
          <a:stretch>
            <a:fillRect/>
          </a:stretch>
        </p:blipFill>
        <p:spPr bwMode="auto">
          <a:xfrm>
            <a:off x="76320" y="1173724"/>
            <a:ext cx="8991360" cy="5423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435"/>
          <p:cNvGrpSpPr>
            <a:grpSpLocks/>
          </p:cNvGrpSpPr>
          <p:nvPr/>
        </p:nvGrpSpPr>
        <p:grpSpPr bwMode="auto">
          <a:xfrm>
            <a:off x="455040" y="2170309"/>
            <a:ext cx="1143360" cy="982183"/>
            <a:chOff x="0" y="0"/>
            <a:chExt cx="1024" cy="880"/>
          </a:xfrm>
        </p:grpSpPr>
        <p:sp>
          <p:nvSpPr>
            <p:cNvPr id="64520" name="Oval 436"/>
            <p:cNvSpPr>
              <a:spLocks/>
            </p:cNvSpPr>
            <p:nvPr/>
          </p:nvSpPr>
          <p:spPr bwMode="auto">
            <a:xfrm>
              <a:off x="0" y="0"/>
              <a:ext cx="1024" cy="880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4519" name="Rectangle 437"/>
          <p:cNvSpPr>
            <a:spLocks noGrp="1" noChangeArrowheads="1"/>
          </p:cNvSpPr>
          <p:nvPr>
            <p:ph type="body" idx="1"/>
          </p:nvPr>
        </p:nvSpPr>
        <p:spPr>
          <a:xfrm>
            <a:off x="563040" y="3290746"/>
            <a:ext cx="2557440" cy="373667"/>
          </a:xfrm>
          <a:solidFill>
            <a:schemeClr val="bg1">
              <a:alpha val="61960"/>
            </a:schemeClr>
          </a:solidFill>
        </p:spPr>
        <p:txBody>
          <a:bodyPr rIns="116993">
            <a:normAutofit/>
          </a:bodyPr>
          <a:lstStyle/>
          <a:p>
            <a:pPr marL="38881" indent="0">
              <a:lnSpc>
                <a:spcPct val="90000"/>
              </a:lnSpc>
              <a:buNone/>
            </a:pPr>
            <a:r>
              <a:rPr lang="en-US" sz="2000" b="1" dirty="0">
                <a:solidFill>
                  <a:schemeClr val="tx1"/>
                </a:solidFill>
                <a:ea typeface="Chalkboard" charset="0"/>
                <a:cs typeface="Chalkboard" charset="0"/>
              </a:rPr>
              <a:t>- 3.5</a:t>
            </a:r>
            <a:r>
              <a:rPr lang="en-US" sz="2000" b="1" baseline="31000" dirty="0">
                <a:solidFill>
                  <a:schemeClr val="tx1"/>
                </a:solidFill>
                <a:ea typeface="Chalkboard" charset="0"/>
                <a:cs typeface="Chalkboard" charset="0"/>
              </a:rPr>
              <a:t>o</a:t>
            </a:r>
            <a:r>
              <a:rPr lang="en-US" sz="2000" b="1" dirty="0">
                <a:solidFill>
                  <a:schemeClr val="tx1"/>
                </a:solidFill>
                <a:ea typeface="Chalkboard" charset="0"/>
                <a:cs typeface="Chalkboard" charset="0"/>
              </a:rPr>
              <a:t> FOV camera</a:t>
            </a:r>
            <a:r>
              <a:rPr lang="en-US" sz="2000" b="1" dirty="0" smtClean="0">
                <a:solidFill>
                  <a:schemeClr val="tx1"/>
                </a:solidFill>
                <a:ea typeface="Chalkboard" charset="0"/>
                <a:cs typeface="Chalkboard" charset="0"/>
              </a:rPr>
              <a:t> </a:t>
            </a:r>
            <a:endParaRPr lang="en-US" sz="2000" b="1" dirty="0">
              <a:solidFill>
                <a:schemeClr val="tx1"/>
              </a:solidFill>
              <a:ea typeface="Chalkboard" charset="0"/>
              <a:cs typeface="Chalkboard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ADB6-E981-2C40-ACC4-70239238DCA2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11" name="Rectangle 8"/>
          <p:cNvSpPr txBox="1">
            <a:spLocks noChangeArrowheads="1"/>
          </p:cNvSpPr>
          <p:nvPr/>
        </p:nvSpPr>
        <p:spPr>
          <a:xfrm>
            <a:off x="563040" y="69906"/>
            <a:ext cx="8156160" cy="1188844"/>
          </a:xfrm>
          <a:prstGeom prst="rect">
            <a:avLst/>
          </a:prstGeom>
        </p:spPr>
        <p:txBody>
          <a:bodyPr vert="horz" lIns="91440" tIns="45720" rIns="116993" bIns="45720" rtlCol="0" anchor="b" anchorCtr="0">
            <a:noAutofit/>
          </a:bodyPr>
          <a:lstStyle/>
          <a:p>
            <a:pPr marL="38881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Chalkboard" charset="0"/>
                <a:cs typeface="Chalkboard" charset="0"/>
              </a:rPr>
              <a:t>Key technological elements for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2617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Chalkboard" charset="0"/>
                <a:cs typeface="Chalkboard" charset="0"/>
              </a:rPr>
              <a:t>MAGIC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2617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Chalkboard" charset="0"/>
              <a:cs typeface="Chalkboard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Intro: VHE </a:t>
            </a:r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-rays Astrophysics 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TextBox 9"/>
          <p:cNvSpPr txBox="1">
            <a:spLocks noChangeArrowheads="1"/>
          </p:cNvSpPr>
          <p:nvPr/>
        </p:nvSpPr>
        <p:spPr bwMode="auto">
          <a:xfrm>
            <a:off x="368200" y="149764"/>
            <a:ext cx="584366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4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Book Antiqua"/>
                <a:cs typeface="Book Antiqua"/>
              </a:rPr>
              <a:t>Light sensors</a:t>
            </a:r>
          </a:p>
        </p:txBody>
      </p:sp>
      <p:sp>
        <p:nvSpPr>
          <p:cNvPr id="20486" name="Text Placeholder 13"/>
          <p:cNvSpPr txBox="1">
            <a:spLocks/>
          </p:cNvSpPr>
          <p:nvPr/>
        </p:nvSpPr>
        <p:spPr bwMode="auto">
          <a:xfrm>
            <a:off x="0" y="1080354"/>
            <a:ext cx="6452440" cy="5718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269875" algn="just" eaLnBrk="0" hangingPunct="0">
              <a:spcBef>
                <a:spcPct val="200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tx1"/>
                </a:solidFill>
                <a:latin typeface="Book Antiqua"/>
                <a:ea typeface="Baskerville"/>
                <a:cs typeface="Book Antiqua"/>
              </a:rPr>
              <a:t>Cherenkov light </a:t>
            </a:r>
            <a:r>
              <a:rPr lang="en-US" sz="2400" dirty="0" smtClean="0">
                <a:latin typeface="Book Antiqua"/>
                <a:ea typeface="Baskerville"/>
                <a:cs typeface="Book Antiqua"/>
              </a:rPr>
              <a:t>is focused into each telescope camera</a:t>
            </a:r>
          </a:p>
          <a:p>
            <a:pPr marL="800100" lvl="1" indent="-269875" algn="just" eaLnBrk="0" hangingPunct="0"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  <a:ea typeface="Baskerville"/>
                <a:cs typeface="Book Antiqua"/>
              </a:rPr>
              <a:t>MAGIC I: 576 pixels (PMT)</a:t>
            </a:r>
          </a:p>
          <a:p>
            <a:pPr marL="800100" lvl="1" indent="-269875" algn="just" eaLnBrk="0" hangingPunct="0"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Book Antiqua"/>
                <a:ea typeface="Baskerville"/>
                <a:cs typeface="Book Antiqua"/>
              </a:rPr>
              <a:t>MAGIC II: 1039 pixels (</a:t>
            </a:r>
            <a:r>
              <a:rPr lang="en-US" sz="2000" dirty="0" err="1" smtClean="0">
                <a:solidFill>
                  <a:srgbClr val="FFFFFF"/>
                </a:solidFill>
                <a:latin typeface="Book Antiqua"/>
                <a:ea typeface="Baskerville"/>
                <a:cs typeface="Book Antiqua"/>
              </a:rPr>
              <a:t>x</a:t>
            </a:r>
            <a:r>
              <a:rPr lang="en-US" sz="2000" dirty="0" smtClean="0">
                <a:solidFill>
                  <a:srgbClr val="FFFFFF"/>
                </a:solidFill>
                <a:latin typeface="Book Antiqua"/>
                <a:ea typeface="Baskerville"/>
                <a:cs typeface="Book Antiqua"/>
              </a:rPr>
              <a:t> 0.1 deg)</a:t>
            </a:r>
          </a:p>
          <a:p>
            <a:pPr marL="342900" indent="-269875" algn="just" eaLnBrk="0" hangingPunct="0">
              <a:spcBef>
                <a:spcPct val="200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FFFFFF"/>
                </a:solidFill>
                <a:latin typeface="Book Antiqua"/>
                <a:ea typeface="Baskerville"/>
                <a:cs typeface="Book Antiqua"/>
              </a:rPr>
              <a:t>Light sensors type: </a:t>
            </a:r>
          </a:p>
          <a:p>
            <a:pPr marL="800100" lvl="1" indent="-269875" algn="just" eaLnBrk="0" hangingPunct="0"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Book Antiqua"/>
                <a:ea typeface="Baskerville"/>
                <a:cs typeface="Book Antiqua"/>
              </a:rPr>
              <a:t>Traditional PMTs selected by the three main IACT collaborations. </a:t>
            </a:r>
          </a:p>
          <a:p>
            <a:pPr marL="1257300" lvl="2" indent="-269875" algn="just" eaLnBrk="0" hangingPunct="0">
              <a:spcBef>
                <a:spcPct val="20000"/>
              </a:spcBef>
              <a:spcAft>
                <a:spcPts val="600"/>
              </a:spcAft>
              <a:buSzPct val="80000"/>
              <a:buFont typeface="Wingdings" charset="2"/>
              <a:buChar char="²"/>
            </a:pPr>
            <a:r>
              <a:rPr lang="en-US" sz="2000" dirty="0" smtClean="0">
                <a:solidFill>
                  <a:srgbClr val="FFFFFF"/>
                </a:solidFill>
                <a:latin typeface="Book Antiqua"/>
                <a:ea typeface="Baskerville"/>
                <a:cs typeface="Book Antiqua"/>
              </a:rPr>
              <a:t>It’s a well-known technology at relative low cost.</a:t>
            </a:r>
          </a:p>
          <a:p>
            <a:pPr marL="1257300" lvl="2" indent="-269875" algn="just" eaLnBrk="0" hangingPunct="0">
              <a:spcBef>
                <a:spcPct val="20000"/>
              </a:spcBef>
              <a:spcAft>
                <a:spcPts val="600"/>
              </a:spcAft>
              <a:buSzPct val="80000"/>
              <a:buFont typeface="Wingdings" charset="2"/>
              <a:buChar char="²"/>
            </a:pPr>
            <a:r>
              <a:rPr lang="en-US" sz="2000" dirty="0" smtClean="0">
                <a:solidFill>
                  <a:srgbClr val="FFFFFF"/>
                </a:solidFill>
                <a:latin typeface="Book Antiqua"/>
                <a:ea typeface="Baskerville"/>
                <a:cs typeface="Book Antiqua"/>
              </a:rPr>
              <a:t>Unfortunately it is mature and so only small improvements are possible.</a:t>
            </a:r>
          </a:p>
          <a:p>
            <a:pPr marL="1257300" lvl="2" indent="-269875" algn="just" eaLnBrk="0" hangingPunct="0">
              <a:spcBef>
                <a:spcPct val="20000"/>
              </a:spcBef>
              <a:spcAft>
                <a:spcPts val="600"/>
              </a:spcAft>
              <a:buSzPct val="80000"/>
              <a:buFont typeface="Wingdings" charset="2"/>
              <a:buChar char="²"/>
            </a:pPr>
            <a:r>
              <a:rPr lang="en-US" sz="2000" dirty="0" smtClean="0">
                <a:solidFill>
                  <a:srgbClr val="FFFFFF"/>
                </a:solidFill>
                <a:latin typeface="Book Antiqua"/>
                <a:ea typeface="Baskerville"/>
                <a:cs typeface="Book Antiqua"/>
              </a:rPr>
              <a:t>Low PDE between 20÷30%. </a:t>
            </a:r>
          </a:p>
          <a:p>
            <a:pPr marL="800100" lvl="1" indent="-269875" algn="just" eaLnBrk="0" hangingPunct="0"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Book Antiqua"/>
                <a:ea typeface="Baskerville"/>
                <a:cs typeface="Book Antiqua"/>
              </a:rPr>
              <a:t>New photo sensors are progressing: HPD &amp; </a:t>
            </a:r>
            <a:r>
              <a:rPr lang="en-US" sz="2000" dirty="0" err="1" smtClean="0">
                <a:solidFill>
                  <a:srgbClr val="FFFFFF"/>
                </a:solidFill>
                <a:latin typeface="Book Antiqua"/>
                <a:ea typeface="Baskerville"/>
                <a:cs typeface="Book Antiqua"/>
              </a:rPr>
              <a:t>SiPM</a:t>
            </a:r>
            <a:endParaRPr lang="en-US" sz="2000" dirty="0" smtClean="0">
              <a:solidFill>
                <a:srgbClr val="FFFFFF"/>
              </a:solidFill>
              <a:latin typeface="Book Antiqua"/>
              <a:ea typeface="Baskerville"/>
              <a:cs typeface="Book Antiqua"/>
            </a:endParaRPr>
          </a:p>
        </p:txBody>
      </p:sp>
      <p:sp>
        <p:nvSpPr>
          <p:cNvPr id="20484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812088" y="6521450"/>
            <a:ext cx="1323975" cy="277813"/>
          </a:xfrm>
          <a:noFill/>
        </p:spPr>
        <p:txBody>
          <a:bodyPr anchor="ctr">
            <a:spAutoFit/>
          </a:bodyPr>
          <a:lstStyle/>
          <a:p>
            <a:fld id="{1745E0C3-CE37-4506-8F52-96962C37777F}" type="slidenum">
              <a:rPr lang="it-IT" sz="1200" smtClean="0">
                <a:solidFill>
                  <a:srgbClr val="FFFFFF"/>
                </a:solidFill>
                <a:latin typeface="Times New Roman" pitchFamily="18" charset="0"/>
                <a:ea typeface="ＭＳ Ｐゴシック"/>
                <a:cs typeface="ＭＳ Ｐゴシック"/>
              </a:rPr>
              <a:pPr/>
              <a:t>30</a:t>
            </a:fld>
            <a:endParaRPr lang="it-IT" sz="1200" dirty="0" smtClean="0">
              <a:solidFill>
                <a:srgbClr val="FFFFFF"/>
              </a:solidFill>
              <a:latin typeface="Times New Roman" pitchFamily="18" charset="0"/>
              <a:ea typeface="ＭＳ Ｐゴシック"/>
              <a:cs typeface="ＭＳ Ｐゴシック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4407" y="2976359"/>
            <a:ext cx="2295361" cy="3107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9"/>
          <p:cNvPicPr>
            <a:picLocks noChangeArrowheads="1"/>
          </p:cNvPicPr>
          <p:nvPr/>
        </p:nvPicPr>
        <p:blipFill>
          <a:blip r:embed="rId4"/>
          <a:srcRect l="11116" r="29483"/>
          <a:stretch>
            <a:fillRect/>
          </a:stretch>
        </p:blipFill>
        <p:spPr bwMode="auto">
          <a:xfrm>
            <a:off x="6700606" y="251071"/>
            <a:ext cx="2312581" cy="229794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6" grpId="2" build="allAtOnce"/>
      <p:bldP spid="20486" grpId="3" build="allAtOnce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1"/>
          <p:cNvSpPr>
            <a:spLocks noGrp="1"/>
          </p:cNvSpPr>
          <p:nvPr>
            <p:ph idx="1"/>
          </p:nvPr>
        </p:nvSpPr>
        <p:spPr>
          <a:xfrm>
            <a:off x="192438" y="1332102"/>
            <a:ext cx="6664518" cy="5128876"/>
          </a:xfrm>
        </p:spPr>
        <p:txBody>
          <a:bodyPr>
            <a:normAutofit fontScale="92500"/>
          </a:bodyPr>
          <a:lstStyle/>
          <a:p>
            <a:pPr marL="342900" indent="-269875" algn="just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2800" dirty="0" smtClean="0">
                <a:latin typeface="Baskerville"/>
                <a:ea typeface="Baskerville"/>
                <a:cs typeface="Baskerville"/>
              </a:rPr>
              <a:t>General trigger concept for IACT Telescopes</a:t>
            </a:r>
            <a:r>
              <a:rPr lang="en-US" sz="2800" dirty="0" smtClean="0">
                <a:solidFill>
                  <a:schemeClr val="tx1"/>
                </a:solidFill>
                <a:latin typeface="Baskerville"/>
                <a:ea typeface="Baskerville"/>
                <a:cs typeface="Baskerville"/>
              </a:rPr>
              <a:t>:</a:t>
            </a:r>
          </a:p>
          <a:p>
            <a:pPr marL="873125" lvl="1" indent="-342900" algn="just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dirty="0" smtClean="0">
                <a:latin typeface="Baskerville"/>
                <a:ea typeface="Baskerville"/>
                <a:cs typeface="Baskerville"/>
              </a:rPr>
              <a:t>Detect close compact images produced by few photons and reject noise (NSB &amp; PMT </a:t>
            </a:r>
            <a:r>
              <a:rPr lang="en-US" dirty="0" err="1" smtClean="0">
                <a:latin typeface="Baskerville"/>
                <a:ea typeface="Baskerville"/>
                <a:cs typeface="Baskerville"/>
              </a:rPr>
              <a:t>afterpulses</a:t>
            </a:r>
            <a:r>
              <a:rPr lang="en-US" dirty="0" smtClean="0">
                <a:latin typeface="Baskerville"/>
                <a:ea typeface="Baskerville"/>
                <a:cs typeface="Baskerville"/>
              </a:rPr>
              <a:t>), preventing DAQ saturation.</a:t>
            </a:r>
          </a:p>
          <a:p>
            <a:pPr marL="873125" lvl="1" indent="-342900" algn="just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dirty="0" smtClean="0">
                <a:latin typeface="Baskerville"/>
                <a:ea typeface="Baskerville"/>
                <a:cs typeface="Baskerville"/>
              </a:rPr>
              <a:t>Based on different levels. </a:t>
            </a:r>
          </a:p>
          <a:p>
            <a:pPr marL="415925" indent="-342900" algn="just" eaLnBrk="0" hangingPunct="0">
              <a:spcBef>
                <a:spcPct val="20000"/>
              </a:spcBef>
              <a:buFont typeface="Wingdings" charset="2"/>
              <a:buChar char="Ø"/>
            </a:pPr>
            <a:r>
              <a:rPr lang="en-US" sz="2800" dirty="0" smtClean="0">
                <a:latin typeface="Baskerville"/>
                <a:ea typeface="Baskerville"/>
                <a:cs typeface="Baskerville"/>
              </a:rPr>
              <a:t>For instance MAGIC standard trigger:</a:t>
            </a:r>
          </a:p>
          <a:p>
            <a:pPr marL="800100" lvl="1" indent="-269875" algn="just" eaLnBrk="0" hangingPunct="0">
              <a:spcBef>
                <a:spcPct val="20000"/>
              </a:spcBef>
              <a:buSzPct val="80000"/>
              <a:buFont typeface="Wingdings" charset="2"/>
              <a:buChar char="v"/>
            </a:pPr>
            <a:r>
              <a:rPr lang="en-US" dirty="0" smtClean="0">
                <a:latin typeface="Baskerville"/>
                <a:ea typeface="Baskerville"/>
                <a:cs typeface="Baskerville"/>
              </a:rPr>
              <a:t>Level 0: accept signals higher then an adjustable </a:t>
            </a:r>
            <a:r>
              <a:rPr lang="en-US" b="1" cap="small" dirty="0" smtClean="0">
                <a:latin typeface="Baskerville"/>
                <a:ea typeface="Baskerville"/>
                <a:cs typeface="Baskerville"/>
              </a:rPr>
              <a:t>thresholds</a:t>
            </a:r>
            <a:r>
              <a:rPr lang="en-US" dirty="0" smtClean="0">
                <a:latin typeface="Baskerville"/>
                <a:ea typeface="Baskerville"/>
                <a:cs typeface="Baskerville"/>
              </a:rPr>
              <a:t>.</a:t>
            </a:r>
          </a:p>
          <a:p>
            <a:pPr marL="800100" lvl="1" indent="-269875" algn="just" eaLnBrk="0" hangingPunct="0">
              <a:spcBef>
                <a:spcPct val="20000"/>
              </a:spcBef>
              <a:buSzPct val="80000"/>
              <a:buFont typeface="Wingdings" charset="2"/>
              <a:buChar char="v"/>
            </a:pPr>
            <a:r>
              <a:rPr lang="en-US" dirty="0" smtClean="0">
                <a:latin typeface="Baskerville"/>
                <a:ea typeface="Baskerville"/>
                <a:cs typeface="Baskerville"/>
              </a:rPr>
              <a:t>Level 1: </a:t>
            </a:r>
            <a:r>
              <a:rPr lang="en-US" b="1" cap="small" dirty="0" smtClean="0">
                <a:latin typeface="Baskerville"/>
                <a:ea typeface="Baskerville"/>
                <a:cs typeface="Baskerville"/>
              </a:rPr>
              <a:t>fast coincidence </a:t>
            </a:r>
            <a:r>
              <a:rPr lang="en-US" dirty="0" smtClean="0">
                <a:latin typeface="Baskerville"/>
                <a:ea typeface="Baskerville"/>
                <a:cs typeface="Baskerville"/>
              </a:rPr>
              <a:t>(some nanoseconds) between </a:t>
            </a:r>
            <a:r>
              <a:rPr lang="en-US" b="1" cap="small" dirty="0" err="1" smtClean="0">
                <a:latin typeface="Baskerville"/>
                <a:ea typeface="Baskerville"/>
                <a:cs typeface="Baskerville"/>
              </a:rPr>
              <a:t>neighbour</a:t>
            </a:r>
            <a:r>
              <a:rPr lang="en-US" b="1" cap="small" dirty="0" smtClean="0">
                <a:latin typeface="Baskerville"/>
                <a:ea typeface="Baskerville"/>
                <a:cs typeface="Baskerville"/>
              </a:rPr>
              <a:t> </a:t>
            </a:r>
            <a:r>
              <a:rPr lang="en-US" b="1" cap="small" dirty="0" err="1" smtClean="0">
                <a:latin typeface="Baskerville"/>
                <a:ea typeface="Baskerville"/>
                <a:cs typeface="Baskerville"/>
              </a:rPr>
              <a:t>PMTs</a:t>
            </a:r>
            <a:r>
              <a:rPr lang="en-US" cap="small" dirty="0" smtClean="0">
                <a:latin typeface="Baskerville"/>
                <a:ea typeface="Baskerville"/>
                <a:cs typeface="Baskerville"/>
              </a:rPr>
              <a:t>  </a:t>
            </a:r>
            <a:r>
              <a:rPr lang="en-US" dirty="0" smtClean="0">
                <a:latin typeface="Baskerville"/>
                <a:ea typeface="Baskerville"/>
                <a:cs typeface="Baskerville"/>
              </a:rPr>
              <a:t>(2-3-4-5 NN logic).</a:t>
            </a:r>
          </a:p>
          <a:p>
            <a:pPr marL="800100" lvl="1" indent="-269875" algn="just" eaLnBrk="0" hangingPunct="0">
              <a:spcBef>
                <a:spcPct val="20000"/>
              </a:spcBef>
              <a:buSzPct val="80000"/>
              <a:buFont typeface="Wingdings" charset="2"/>
              <a:buChar char="v"/>
            </a:pPr>
            <a:r>
              <a:rPr lang="en-US" dirty="0" smtClean="0">
                <a:latin typeface="Baskerville"/>
                <a:ea typeface="Baskerville"/>
                <a:cs typeface="Baskerville"/>
              </a:rPr>
              <a:t>[L2: enhanced topologic selection made with tree structured lookup table system and apply a </a:t>
            </a:r>
            <a:r>
              <a:rPr lang="en-US" dirty="0" err="1" smtClean="0">
                <a:latin typeface="Baskerville"/>
                <a:ea typeface="Baskerville"/>
                <a:cs typeface="Baskerville"/>
              </a:rPr>
              <a:t>prescaler</a:t>
            </a:r>
            <a:r>
              <a:rPr lang="en-US" dirty="0" smtClean="0">
                <a:latin typeface="Baskerville"/>
                <a:ea typeface="Baskerville"/>
                <a:cs typeface="Baskerville"/>
              </a:rPr>
              <a:t> factor.]</a:t>
            </a:r>
          </a:p>
          <a:p>
            <a:pPr marL="800100" lvl="1" indent="-269875" algn="just" eaLnBrk="0" hangingPunct="0">
              <a:spcBef>
                <a:spcPct val="20000"/>
              </a:spcBef>
              <a:buSzPct val="80000"/>
              <a:buFont typeface="Wingdings" charset="2"/>
              <a:buChar char="v"/>
            </a:pPr>
            <a:r>
              <a:rPr lang="en-US" dirty="0" smtClean="0">
                <a:latin typeface="Baskerville"/>
                <a:ea typeface="Baskerville"/>
                <a:cs typeface="Baskerville"/>
              </a:rPr>
              <a:t>Level 3: </a:t>
            </a:r>
            <a:r>
              <a:rPr lang="en-US" b="1" cap="small" dirty="0" smtClean="0">
                <a:latin typeface="Baskerville"/>
                <a:ea typeface="Baskerville"/>
                <a:cs typeface="Baskerville"/>
              </a:rPr>
              <a:t>stereoscopic coincidence</a:t>
            </a:r>
            <a:r>
              <a:rPr lang="en-US" dirty="0" smtClean="0">
                <a:latin typeface="Baskerville"/>
                <a:ea typeface="Baskerville"/>
                <a:cs typeface="Baskerville"/>
              </a:rPr>
              <a:t> (100ns) between telescopes.</a:t>
            </a:r>
          </a:p>
        </p:txBody>
      </p:sp>
      <p:sp>
        <p:nvSpPr>
          <p:cNvPr id="20484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 anchor="ctr">
            <a:spAutoFit/>
          </a:bodyPr>
          <a:lstStyle/>
          <a:p>
            <a:fld id="{1745E0C3-CE37-4506-8F52-96962C37777F}" type="slidenum">
              <a:rPr lang="it-IT" sz="1200" smtClean="0">
                <a:solidFill>
                  <a:schemeClr val="bg2"/>
                </a:solidFill>
                <a:latin typeface="Times New Roman" pitchFamily="18" charset="0"/>
                <a:ea typeface="ＭＳ Ｐゴシック"/>
                <a:cs typeface="ＭＳ Ｐゴシック"/>
              </a:rPr>
              <a:pPr/>
              <a:t>31</a:t>
            </a:fld>
            <a:endParaRPr lang="it-IT" sz="1200" dirty="0" smtClean="0">
              <a:solidFill>
                <a:schemeClr val="bg2"/>
              </a:solidFill>
              <a:latin typeface="Times New Roman" pitchFamily="18" charset="0"/>
              <a:ea typeface="ＭＳ Ｐゴシック"/>
              <a:cs typeface="ＭＳ Ｐゴシック"/>
            </a:endParaRPr>
          </a:p>
        </p:txBody>
      </p:sp>
      <p:sp>
        <p:nvSpPr>
          <p:cNvPr id="21" name="TextBox 9"/>
          <p:cNvSpPr txBox="1">
            <a:spLocks noChangeArrowheads="1"/>
          </p:cNvSpPr>
          <p:nvPr/>
        </p:nvSpPr>
        <p:spPr bwMode="auto">
          <a:xfrm>
            <a:off x="820738" y="76769"/>
            <a:ext cx="51004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48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Book Antiqua"/>
                <a:ea typeface="ＭＳ Ｐゴシック"/>
                <a:cs typeface="Book Antiqua"/>
              </a:rPr>
              <a:t>Trigger</a:t>
            </a:r>
            <a:endParaRPr lang="en-US" sz="4800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Book Antiqua"/>
              <a:ea typeface="Baskerville"/>
              <a:cs typeface="Book Antiqua"/>
            </a:endParaRPr>
          </a:p>
        </p:txBody>
      </p:sp>
      <p:pic>
        <p:nvPicPr>
          <p:cNvPr id="25" name="Picture 4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856955" y="4300978"/>
            <a:ext cx="2154845" cy="21600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grpSp>
        <p:nvGrpSpPr>
          <p:cNvPr id="2" name="Group 44"/>
          <p:cNvGrpSpPr>
            <a:grpSpLocks noChangeAspect="1"/>
          </p:cNvGrpSpPr>
          <p:nvPr/>
        </p:nvGrpSpPr>
        <p:grpSpPr>
          <a:xfrm>
            <a:off x="7007303" y="1934904"/>
            <a:ext cx="1609569" cy="1800000"/>
            <a:chOff x="2540167" y="3612011"/>
            <a:chExt cx="2417254" cy="2703243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14549" y="3792110"/>
              <a:ext cx="1487998" cy="1260000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15148" y="5382923"/>
              <a:ext cx="1486800" cy="720000"/>
            </a:xfrm>
            <a:prstGeom prst="rect">
              <a:avLst/>
            </a:prstGeom>
          </p:spPr>
        </p:pic>
        <p:cxnSp>
          <p:nvCxnSpPr>
            <p:cNvPr id="29" name="Straight Connector 28"/>
            <p:cNvCxnSpPr/>
            <p:nvPr/>
          </p:nvCxnSpPr>
          <p:spPr bwMode="auto">
            <a:xfrm>
              <a:off x="2958548" y="4295913"/>
              <a:ext cx="1800000" cy="0"/>
            </a:xfrm>
            <a:prstGeom prst="line">
              <a:avLst/>
            </a:prstGeom>
            <a:noFill/>
            <a:ln w="1905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/>
            <p:cNvCxnSpPr/>
            <p:nvPr/>
          </p:nvCxnSpPr>
          <p:spPr bwMode="auto">
            <a:xfrm>
              <a:off x="2958548" y="5272970"/>
              <a:ext cx="1800000" cy="0"/>
            </a:xfrm>
            <a:prstGeom prst="line">
              <a:avLst/>
            </a:prstGeom>
            <a:noFill/>
            <a:ln w="1905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1" name="TextBox 30"/>
            <p:cNvSpPr txBox="1"/>
            <p:nvPr/>
          </p:nvSpPr>
          <p:spPr>
            <a:xfrm>
              <a:off x="3514071" y="4557714"/>
              <a:ext cx="5137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>
                  <a:solidFill>
                    <a:srgbClr val="00FF00"/>
                  </a:solidFill>
                  <a:latin typeface="Baskerville"/>
                  <a:cs typeface="Baskerville"/>
                </a:rPr>
                <a:t>OK</a:t>
              </a:r>
              <a:endParaRPr lang="en-GB" sz="1600" dirty="0">
                <a:solidFill>
                  <a:srgbClr val="00FF00"/>
                </a:solidFill>
                <a:latin typeface="Baskerville"/>
                <a:cs typeface="Baskerville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520482" y="5698111"/>
              <a:ext cx="5073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>
                  <a:solidFill>
                    <a:srgbClr val="FF0000"/>
                  </a:solidFill>
                  <a:latin typeface="Baskerville"/>
                  <a:cs typeface="Baskerville"/>
                </a:rPr>
                <a:t>NO</a:t>
              </a:r>
              <a:endParaRPr lang="en-GB" sz="1600" dirty="0">
                <a:solidFill>
                  <a:srgbClr val="FF0000"/>
                </a:solidFill>
                <a:latin typeface="Baskerville"/>
                <a:cs typeface="Baskerville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398899" y="3955323"/>
              <a:ext cx="415498" cy="276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>
                  <a:solidFill>
                    <a:srgbClr val="800000"/>
                  </a:solidFill>
                  <a:latin typeface="Baskerville"/>
                  <a:cs typeface="Baskerville"/>
                </a:rPr>
                <a:t>TH</a:t>
              </a:r>
              <a:endParaRPr lang="en-GB" sz="1200" dirty="0">
                <a:solidFill>
                  <a:srgbClr val="800000"/>
                </a:solidFill>
                <a:latin typeface="Baskerville"/>
                <a:cs typeface="Baskerville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 bwMode="auto">
            <a:xfrm rot="10800000" flipV="1">
              <a:off x="2797420" y="6102129"/>
              <a:ext cx="2160000" cy="158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37" name="Straight Connector 36"/>
            <p:cNvCxnSpPr/>
            <p:nvPr/>
          </p:nvCxnSpPr>
          <p:spPr bwMode="auto">
            <a:xfrm rot="10800000" flipV="1">
              <a:off x="2797421" y="5050842"/>
              <a:ext cx="2160000" cy="158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" name="Straight Arrow Connector 40"/>
            <p:cNvCxnSpPr/>
            <p:nvPr/>
          </p:nvCxnSpPr>
          <p:spPr bwMode="auto">
            <a:xfrm rot="5400000" flipH="1" flipV="1">
              <a:off x="1551170" y="4857468"/>
              <a:ext cx="2492501" cy="1588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2" name="TextBox 41"/>
            <p:cNvSpPr txBox="1"/>
            <p:nvPr/>
          </p:nvSpPr>
          <p:spPr>
            <a:xfrm>
              <a:off x="4686018" y="6038255"/>
              <a:ext cx="2359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>
                  <a:latin typeface="Baskerville"/>
                  <a:cs typeface="Baskerville"/>
                </a:rPr>
                <a:t>t</a:t>
              </a:r>
              <a:endParaRPr lang="en-GB" sz="1200" dirty="0">
                <a:latin typeface="Baskerville"/>
                <a:cs typeface="Baskerville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540167" y="3664653"/>
              <a:ext cx="3000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>
                  <a:latin typeface="Baskerville"/>
                  <a:cs typeface="Baskerville"/>
                </a:rPr>
                <a:t>V</a:t>
              </a:r>
              <a:endParaRPr lang="en-GB" sz="1200" dirty="0">
                <a:latin typeface="Baskerville"/>
                <a:cs typeface="Baskerville"/>
              </a:endParaRPr>
            </a:p>
          </p:txBody>
        </p:sp>
      </p:grpSp>
      <p:sp>
        <p:nvSpPr>
          <p:cNvPr id="34" name="10-Point Star 33"/>
          <p:cNvSpPr>
            <a:spLocks noChangeAspect="1"/>
          </p:cNvSpPr>
          <p:nvPr/>
        </p:nvSpPr>
        <p:spPr bwMode="auto">
          <a:xfrm>
            <a:off x="6866669" y="12828"/>
            <a:ext cx="2277331" cy="1615996"/>
          </a:xfrm>
          <a:prstGeom prst="star10">
            <a:avLst>
              <a:gd name="adj" fmla="val 43319"/>
              <a:gd name="hf" fmla="val 105146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 smtClean="0">
                <a:solidFill>
                  <a:srgbClr val="660066"/>
                </a:solidFill>
                <a:latin typeface="Book Antiqua"/>
                <a:cs typeface="Book Antiqua"/>
              </a:rPr>
              <a:t>An on fly hardware trigger is mandatory, because the maximum DAQ rate is ~ 1KHz!</a:t>
            </a:r>
            <a:endParaRPr kumimoji="0" lang="it-IT" sz="1400" b="0" i="0" u="none" strike="noStrike" cap="none" normalizeH="0" baseline="0" dirty="0">
              <a:ln>
                <a:noFill/>
              </a:ln>
              <a:solidFill>
                <a:srgbClr val="660066"/>
              </a:solidFill>
              <a:effectLst/>
              <a:latin typeface="Book Antiqua"/>
              <a:cs typeface="Book Antiqua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  <p:bldP spid="3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3" descr="screen-capture-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465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3" name="Text Box 1"/>
          <p:cNvSpPr txBox="1">
            <a:spLocks noChangeArrowheads="1"/>
          </p:cNvSpPr>
          <p:nvPr/>
        </p:nvSpPr>
        <p:spPr bwMode="auto">
          <a:xfrm>
            <a:off x="162721" y="1098836"/>
            <a:ext cx="8652960" cy="2716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0820" rIns="81639" bIns="40820">
            <a:prstTxWarp prst="textNoShape">
              <a:avLst/>
            </a:prstTxWarp>
          </a:bodyPr>
          <a:lstStyle/>
          <a:p>
            <a:pPr algn="ctr">
              <a:lnSpc>
                <a:spcPct val="112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it-IT" sz="3300" dirty="0" err="1">
                <a:solidFill>
                  <a:srgbClr val="000000"/>
                </a:solidFill>
                <a:ea typeface="Chalkboard" charset="0"/>
                <a:cs typeface="Chalkboard" charset="0"/>
              </a:rPr>
              <a:t>Then</a:t>
            </a:r>
            <a:r>
              <a:rPr lang="it-IT" sz="3300" dirty="0">
                <a:solidFill>
                  <a:srgbClr val="000000"/>
                </a:solidFill>
                <a:ea typeface="Chalkboard" charset="0"/>
                <a:cs typeface="Chalkboard" charset="0"/>
              </a:rPr>
              <a:t> </a:t>
            </a:r>
            <a:r>
              <a:rPr lang="it-IT" sz="3300" dirty="0" err="1">
                <a:solidFill>
                  <a:srgbClr val="000000"/>
                </a:solidFill>
                <a:ea typeface="Chalkboard" charset="0"/>
                <a:cs typeface="Chalkboard" charset="0"/>
              </a:rPr>
              <a:t>each</a:t>
            </a:r>
            <a:r>
              <a:rPr lang="it-IT" sz="3300" dirty="0">
                <a:solidFill>
                  <a:srgbClr val="000000"/>
                </a:solidFill>
                <a:ea typeface="Chalkboard" charset="0"/>
                <a:cs typeface="Chalkboard" charset="0"/>
              </a:rPr>
              <a:t> </a:t>
            </a:r>
            <a:r>
              <a:rPr lang="it-IT" sz="3300" dirty="0" err="1">
                <a:solidFill>
                  <a:srgbClr val="000000"/>
                </a:solidFill>
                <a:ea typeface="Chalkboard" charset="0"/>
                <a:cs typeface="Chalkboard" charset="0"/>
              </a:rPr>
              <a:t>event</a:t>
            </a:r>
            <a:r>
              <a:rPr lang="it-IT" sz="3300" dirty="0">
                <a:solidFill>
                  <a:srgbClr val="000000"/>
                </a:solidFill>
                <a:ea typeface="Chalkboard" charset="0"/>
                <a:cs typeface="Chalkboard" charset="0"/>
              </a:rPr>
              <a:t> </a:t>
            </a:r>
            <a:r>
              <a:rPr lang="it-IT" sz="3300" dirty="0" err="1">
                <a:solidFill>
                  <a:srgbClr val="000000"/>
                </a:solidFill>
                <a:ea typeface="Chalkboard" charset="0"/>
                <a:cs typeface="Chalkboard" charset="0"/>
              </a:rPr>
              <a:t>is</a:t>
            </a:r>
            <a:r>
              <a:rPr lang="it-IT" sz="3300" dirty="0">
                <a:solidFill>
                  <a:srgbClr val="000000"/>
                </a:solidFill>
                <a:ea typeface="Chalkboard" charset="0"/>
                <a:cs typeface="Chalkboard" charset="0"/>
              </a:rPr>
              <a:t> </a:t>
            </a:r>
            <a:r>
              <a:rPr lang="it-IT" sz="3300" dirty="0" err="1">
                <a:solidFill>
                  <a:srgbClr val="000000"/>
                </a:solidFill>
                <a:ea typeface="Chalkboard" charset="0"/>
                <a:cs typeface="Chalkboard" charset="0"/>
              </a:rPr>
              <a:t>recorded</a:t>
            </a:r>
            <a:r>
              <a:rPr lang="it-IT" sz="3300" dirty="0">
                <a:solidFill>
                  <a:srgbClr val="000000"/>
                </a:solidFill>
                <a:ea typeface="Chalkboard" charset="0"/>
                <a:cs typeface="Chalkboard" charset="0"/>
              </a:rPr>
              <a:t> and </a:t>
            </a:r>
            <a:r>
              <a:rPr lang="it-IT" sz="3300" dirty="0" err="1">
                <a:solidFill>
                  <a:srgbClr val="000000"/>
                </a:solidFill>
                <a:ea typeface="Chalkboard" charset="0"/>
                <a:cs typeface="Chalkboard" charset="0"/>
              </a:rPr>
              <a:t>then</a:t>
            </a:r>
            <a:r>
              <a:rPr lang="it-IT" sz="3300" dirty="0">
                <a:solidFill>
                  <a:srgbClr val="000000"/>
                </a:solidFill>
                <a:ea typeface="Chalkboard" charset="0"/>
                <a:cs typeface="Chalkboard" charset="0"/>
              </a:rPr>
              <a:t> </a:t>
            </a:r>
            <a:r>
              <a:rPr lang="it-IT" sz="3300" dirty="0" err="1">
                <a:solidFill>
                  <a:srgbClr val="000000"/>
                </a:solidFill>
                <a:ea typeface="Chalkboard" charset="0"/>
                <a:cs typeface="Chalkboard" charset="0"/>
              </a:rPr>
              <a:t>registered</a:t>
            </a:r>
            <a:r>
              <a:rPr lang="it-IT" sz="3300" dirty="0">
                <a:solidFill>
                  <a:srgbClr val="000000"/>
                </a:solidFill>
                <a:ea typeface="Chalkboard" charset="0"/>
                <a:cs typeface="Chalkboard" charset="0"/>
              </a:rPr>
              <a:t> in </a:t>
            </a:r>
            <a:r>
              <a:rPr lang="it-IT" sz="3300" dirty="0" err="1">
                <a:solidFill>
                  <a:srgbClr val="000000"/>
                </a:solidFill>
                <a:ea typeface="Chalkboard" charset="0"/>
                <a:cs typeface="Chalkboard" charset="0"/>
              </a:rPr>
              <a:t>computers</a:t>
            </a:r>
            <a:r>
              <a:rPr lang="it-IT" sz="3300" dirty="0">
                <a:solidFill>
                  <a:srgbClr val="000000"/>
                </a:solidFill>
                <a:ea typeface="Chalkboard" charset="0"/>
                <a:cs typeface="Chalkboard" charset="0"/>
              </a:rPr>
              <a:t> or </a:t>
            </a:r>
            <a:r>
              <a:rPr lang="it-IT" sz="3300" dirty="0" err="1">
                <a:solidFill>
                  <a:srgbClr val="000000"/>
                </a:solidFill>
                <a:ea typeface="Chalkboard" charset="0"/>
                <a:cs typeface="Chalkboard" charset="0"/>
              </a:rPr>
              <a:t>tapes</a:t>
            </a:r>
            <a:r>
              <a:rPr lang="it-IT" sz="3300" dirty="0">
                <a:solidFill>
                  <a:srgbClr val="000000"/>
                </a:solidFill>
                <a:ea typeface="Chalkboard" charset="0"/>
                <a:cs typeface="Chalkboard" charset="0"/>
              </a:rPr>
              <a:t>, </a:t>
            </a:r>
            <a:r>
              <a:rPr lang="it-IT" sz="3300" dirty="0" err="1">
                <a:solidFill>
                  <a:srgbClr val="000000"/>
                </a:solidFill>
                <a:ea typeface="Chalkboard" charset="0"/>
                <a:cs typeface="Chalkboard" charset="0"/>
              </a:rPr>
              <a:t>waiting</a:t>
            </a:r>
            <a:r>
              <a:rPr lang="it-IT" sz="3300" dirty="0">
                <a:solidFill>
                  <a:srgbClr val="000000"/>
                </a:solidFill>
                <a:ea typeface="Chalkboard" charset="0"/>
                <a:cs typeface="Chalkboard" charset="0"/>
              </a:rPr>
              <a:t> </a:t>
            </a:r>
            <a:r>
              <a:rPr lang="it-IT" sz="3300" dirty="0" err="1">
                <a:solidFill>
                  <a:srgbClr val="000000"/>
                </a:solidFill>
                <a:ea typeface="Chalkboard" charset="0"/>
                <a:cs typeface="Chalkboard" charset="0"/>
              </a:rPr>
              <a:t>for</a:t>
            </a:r>
            <a:r>
              <a:rPr lang="it-IT" sz="3300" dirty="0">
                <a:solidFill>
                  <a:srgbClr val="000000"/>
                </a:solidFill>
                <a:ea typeface="Chalkboard" charset="0"/>
                <a:cs typeface="Chalkboard" charset="0"/>
              </a:rPr>
              <a:t> </a:t>
            </a:r>
            <a:r>
              <a:rPr lang="it-IT" sz="3300" dirty="0" err="1">
                <a:solidFill>
                  <a:srgbClr val="000000"/>
                </a:solidFill>
                <a:ea typeface="Chalkboard" charset="0"/>
                <a:cs typeface="Chalkboard" charset="0"/>
              </a:rPr>
              <a:t>being</a:t>
            </a:r>
            <a:r>
              <a:rPr lang="it-IT" sz="3300" dirty="0">
                <a:solidFill>
                  <a:srgbClr val="000000"/>
                </a:solidFill>
                <a:ea typeface="Chalkboard" charset="0"/>
                <a:cs typeface="Chalkboard" charset="0"/>
              </a:rPr>
              <a:t> </a:t>
            </a:r>
            <a:r>
              <a:rPr lang="it-IT" sz="3300" dirty="0" err="1">
                <a:solidFill>
                  <a:srgbClr val="000000"/>
                </a:solidFill>
                <a:ea typeface="Chalkboard" charset="0"/>
                <a:cs typeface="Chalkboard" charset="0"/>
              </a:rPr>
              <a:t>analyzed</a:t>
            </a:r>
            <a:endParaRPr lang="it-IT" sz="3300" dirty="0">
              <a:solidFill>
                <a:srgbClr val="000000"/>
              </a:solidFill>
              <a:ea typeface="Chalkboard" charset="0"/>
              <a:cs typeface="Chalkboard" charset="0"/>
            </a:endParaRPr>
          </a:p>
          <a:p>
            <a:pPr algn="ctr">
              <a:lnSpc>
                <a:spcPct val="112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it-IT" sz="3300" b="1" dirty="0">
              <a:solidFill>
                <a:srgbClr val="000000"/>
              </a:solidFill>
              <a:latin typeface="Purisa" charset="0"/>
              <a:ea typeface="msmincho" charset="0"/>
              <a:cs typeface="msmincho" charset="0"/>
            </a:endParaRPr>
          </a:p>
          <a:p>
            <a:pPr algn="ctr">
              <a:lnSpc>
                <a:spcPct val="112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it-IT" sz="3300" b="1" dirty="0">
              <a:solidFill>
                <a:srgbClr val="000000"/>
              </a:solidFill>
              <a:latin typeface="Purisa" charset="0"/>
              <a:ea typeface="msmincho" charset="0"/>
              <a:cs typeface="msmincho" charset="0"/>
            </a:endParaRPr>
          </a:p>
          <a:p>
            <a:pPr algn="ctr">
              <a:lnSpc>
                <a:spcPct val="112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it-IT" sz="3300" b="1" dirty="0">
              <a:solidFill>
                <a:srgbClr val="000000"/>
              </a:solidFill>
              <a:latin typeface="Purisa" charset="0"/>
              <a:ea typeface="msmincho" charset="0"/>
              <a:cs typeface="msmincho" charset="0"/>
            </a:endParaRPr>
          </a:p>
        </p:txBody>
      </p:sp>
      <p:pic>
        <p:nvPicPr>
          <p:cNvPr id="8192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49921" y="3567255"/>
            <a:ext cx="1141920" cy="103690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ADB6-E981-2C40-ACC4-70239238DCA2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7526"/>
            <a:ext cx="9142560" cy="664917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816480" y="120972"/>
            <a:ext cx="5551200" cy="162017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>
            <a:prstTxWarp prst="textNoShape">
              <a:avLst/>
            </a:prstTxWarp>
          </a:bodyPr>
          <a:lstStyle/>
          <a:p>
            <a:pPr algn="ctr">
              <a:lnSpc>
                <a:spcPct val="112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  <a:defRPr/>
            </a:pPr>
            <a:r>
              <a:rPr lang="it-IT" sz="3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halkduster"/>
                <a:cs typeface="Chalkduster"/>
              </a:rPr>
              <a:t>The </a:t>
            </a:r>
            <a:r>
              <a:rPr lang="it-IT" sz="3300" b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halkduster"/>
                <a:cs typeface="Chalkduster"/>
              </a:rPr>
              <a:t>site</a:t>
            </a:r>
          </a:p>
          <a:p>
            <a:pPr algn="ctr">
              <a:lnSpc>
                <a:spcPct val="112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  <a:defRPr/>
            </a:pPr>
            <a:endParaRPr lang="it-IT" sz="1200" b="1" dirty="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Purisa" charset="0"/>
            </a:endParaRPr>
          </a:p>
          <a:p>
            <a:pPr algn="ctr">
              <a:lnSpc>
                <a:spcPct val="112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  <a:defRPr/>
            </a:pPr>
            <a:r>
              <a:rPr lang="it-IT" sz="25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Purisa" charset="0"/>
              </a:rPr>
              <a:t>Observatorio</a:t>
            </a:r>
            <a:r>
              <a:rPr lang="it-IT" sz="2500" b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Purisa" charset="0"/>
              </a:rPr>
              <a:t> </a:t>
            </a:r>
            <a:r>
              <a:rPr lang="it-IT" sz="25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Purisa" charset="0"/>
              </a:rPr>
              <a:t>Roque</a:t>
            </a:r>
            <a:r>
              <a:rPr lang="it-IT" sz="2500" b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Purisa" charset="0"/>
              </a:rPr>
              <a:t> de Los </a:t>
            </a:r>
            <a:r>
              <a:rPr lang="it-IT" sz="25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Purisa" charset="0"/>
              </a:rPr>
              <a:t>Muchachos</a:t>
            </a:r>
            <a:r>
              <a:rPr lang="it-IT" sz="2500" b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Purisa" charset="0"/>
              </a:rPr>
              <a:t> (ORM)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3265920" y="5330000"/>
            <a:ext cx="3101760" cy="495412"/>
          </a:xfrm>
          <a:prstGeom prst="rect">
            <a:avLst/>
          </a:prstGeom>
          <a:noFill/>
          <a:ln w="36000">
            <a:solidFill>
              <a:srgbClr val="FFFFFF"/>
            </a:solidFill>
            <a:round/>
            <a:headEnd/>
            <a:tailEnd/>
          </a:ln>
          <a:effectLst/>
        </p:spPr>
        <p:txBody>
          <a:bodyPr lIns="97967" tIns="57147" rIns="97967" bIns="57147">
            <a:prstTxWarp prst="textNoShape">
              <a:avLst/>
            </a:prstTxWarp>
          </a:bodyPr>
          <a:lstStyle/>
          <a:p>
            <a:pPr algn="ctr">
              <a:lnSpc>
                <a:spcPct val="112000"/>
              </a:lnSpc>
              <a:tabLst>
                <a:tab pos="656650" algn="l"/>
                <a:tab pos="1313299" algn="l"/>
                <a:tab pos="1969949" algn="l"/>
                <a:tab pos="2626599" algn="l"/>
              </a:tabLst>
              <a:defRPr/>
            </a:pPr>
            <a:r>
              <a:rPr lang="it-IT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Purisa" charset="0"/>
              </a:rPr>
              <a:t>counting</a:t>
            </a:r>
            <a:r>
              <a:rPr lang="it-IT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Purisa" charset="0"/>
              </a:rPr>
              <a:t> house </a:t>
            </a:r>
          </a:p>
        </p:txBody>
      </p:sp>
      <p:pic>
        <p:nvPicPr>
          <p:cNvPr id="5" name="Picture 4" descr="magic-islan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3016" y="746675"/>
            <a:ext cx="8694281" cy="5434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7526"/>
            <a:ext cx="9142560" cy="664917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816480" y="120972"/>
            <a:ext cx="5551200" cy="162017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>
            <a:prstTxWarp prst="textNoShape">
              <a:avLst/>
            </a:prstTxWarp>
          </a:bodyPr>
          <a:lstStyle/>
          <a:p>
            <a:pPr algn="ctr">
              <a:lnSpc>
                <a:spcPct val="112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  <a:defRPr/>
            </a:pPr>
            <a:r>
              <a:rPr lang="it-IT" sz="3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halkduster"/>
                <a:cs typeface="Chalkduster"/>
              </a:rPr>
              <a:t>The </a:t>
            </a:r>
            <a:r>
              <a:rPr lang="it-IT" sz="3300" b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halkduster"/>
                <a:cs typeface="Chalkduster"/>
              </a:rPr>
              <a:t>site</a:t>
            </a:r>
          </a:p>
          <a:p>
            <a:pPr algn="ctr">
              <a:lnSpc>
                <a:spcPct val="112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  <a:defRPr/>
            </a:pPr>
            <a:endParaRPr lang="it-IT" sz="1200" b="1" dirty="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Purisa" charset="0"/>
            </a:endParaRPr>
          </a:p>
          <a:p>
            <a:pPr algn="ctr">
              <a:lnSpc>
                <a:spcPct val="112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  <a:defRPr/>
            </a:pPr>
            <a:r>
              <a:rPr lang="it-IT" sz="25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Purisa" charset="0"/>
              </a:rPr>
              <a:t>Observatorio</a:t>
            </a:r>
            <a:r>
              <a:rPr lang="it-IT" sz="2500" b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Purisa" charset="0"/>
              </a:rPr>
              <a:t> </a:t>
            </a:r>
            <a:r>
              <a:rPr lang="it-IT" sz="25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Purisa" charset="0"/>
              </a:rPr>
              <a:t>Roque</a:t>
            </a:r>
            <a:r>
              <a:rPr lang="it-IT" sz="2500" b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Purisa" charset="0"/>
              </a:rPr>
              <a:t> de Los </a:t>
            </a:r>
            <a:r>
              <a:rPr lang="it-IT" sz="25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Purisa" charset="0"/>
              </a:rPr>
              <a:t>Muchachos</a:t>
            </a:r>
            <a:r>
              <a:rPr lang="it-IT" sz="2500" b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Purisa" charset="0"/>
              </a:rPr>
              <a:t> (ORM)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3265920" y="5330000"/>
            <a:ext cx="3101760" cy="495412"/>
          </a:xfrm>
          <a:prstGeom prst="rect">
            <a:avLst/>
          </a:prstGeom>
          <a:noFill/>
          <a:ln w="36000">
            <a:solidFill>
              <a:srgbClr val="FFFFFF"/>
            </a:solidFill>
            <a:round/>
            <a:headEnd/>
            <a:tailEnd/>
          </a:ln>
          <a:effectLst/>
        </p:spPr>
        <p:txBody>
          <a:bodyPr lIns="97967" tIns="57147" rIns="97967" bIns="57147">
            <a:prstTxWarp prst="textNoShape">
              <a:avLst/>
            </a:prstTxWarp>
          </a:bodyPr>
          <a:lstStyle/>
          <a:p>
            <a:pPr algn="ctr">
              <a:lnSpc>
                <a:spcPct val="112000"/>
              </a:lnSpc>
              <a:tabLst>
                <a:tab pos="656650" algn="l"/>
                <a:tab pos="1313299" algn="l"/>
                <a:tab pos="1969949" algn="l"/>
                <a:tab pos="2626599" algn="l"/>
              </a:tabLst>
              <a:defRPr/>
            </a:pPr>
            <a:r>
              <a:rPr lang="it-IT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Purisa" charset="0"/>
              </a:rPr>
              <a:t>counting</a:t>
            </a:r>
            <a:r>
              <a:rPr lang="it-IT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Purisa" charset="0"/>
              </a:rPr>
              <a:t> house 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0271"/>
            <a:ext cx="8229600" cy="1066800"/>
          </a:xfrm>
        </p:spPr>
        <p:txBody>
          <a:bodyPr/>
          <a:lstStyle/>
          <a:p>
            <a:r>
              <a:rPr lang="en-US" dirty="0" smtClean="0"/>
              <a:t>Numbers: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570B1-F6C0-7241-9B39-3F04545F5638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5" name="Picture 4" descr="maggic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6082"/>
            <a:ext cx="9363701" cy="6879075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332017" y="1698801"/>
            <a:ext cx="4414203" cy="4239792"/>
          </a:xfrm>
          <a:prstGeom prst="rect">
            <a:avLst/>
          </a:prstGeom>
        </p:spPr>
        <p:txBody>
          <a:bodyPr lIns="91400" tIns="45702" rIns="91400" bIns="45702">
            <a:normAutofit/>
          </a:bodyPr>
          <a:lstStyle/>
          <a:p>
            <a:pPr marL="291980" marR="0" lvl="0" indent="-2919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>
                  <a:lumMod val="20000"/>
                  <a:lumOff val="80000"/>
                </a:schemeClr>
              </a:buClr>
              <a:buSzPct val="90000"/>
              <a:buFont typeface="Wingdings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Energy threshold 60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GeV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91980" marR="0" lvl="0" indent="-2919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>
                  <a:lumMod val="20000"/>
                  <a:lumOff val="80000"/>
                </a:schemeClr>
              </a:buClr>
              <a:buSzPct val="90000"/>
              <a:buFont typeface="Wingdings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Energy Resolution ~20%</a:t>
            </a:r>
          </a:p>
          <a:p>
            <a:pPr marL="291980" marR="0" lvl="0" indent="-2919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>
                  <a:lumMod val="20000"/>
                  <a:lumOff val="80000"/>
                </a:schemeClr>
              </a:buClr>
              <a:buSzPct val="90000"/>
              <a:buFont typeface="Wingdings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FOV 3.5</a:t>
            </a:r>
            <a:r>
              <a:rPr kumimoji="0" lang="en-US" sz="1800" b="0" i="0" u="none" strike="noStrike" kern="1200" cap="none" spc="0" normalizeH="0" baseline="3000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o</a:t>
            </a:r>
          </a:p>
          <a:p>
            <a:pPr marL="291980" marR="0" lvl="0" indent="-2919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>
                  <a:lumMod val="20000"/>
                  <a:lumOff val="80000"/>
                </a:schemeClr>
              </a:buClr>
              <a:buSzPct val="90000"/>
              <a:buFont typeface="Wingdings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Angular Resolution ~0.1</a:t>
            </a:r>
            <a:r>
              <a:rPr kumimoji="0" lang="en-US" sz="1800" b="0" i="0" u="none" strike="noStrike" kern="1200" cap="none" spc="0" normalizeH="0" baseline="3000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o</a:t>
            </a:r>
          </a:p>
          <a:p>
            <a:pPr marL="291980" marR="0" lvl="0" indent="-2919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>
                  <a:lumMod val="20000"/>
                  <a:lumOff val="80000"/>
                </a:schemeClr>
              </a:buClr>
              <a:buSzPct val="90000"/>
              <a:buFont typeface="Wingdings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Sensitivity (5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in 50 hours)  	   ~1% Crab Nebula flux (&gt; 100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GeV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291980" marR="0" lvl="0" indent="-2919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"/>
              <a:tabLst/>
              <a:defRPr/>
            </a:pPr>
            <a:endParaRPr kumimoji="0" lang="en-US" sz="3200" b="0" i="0" u="none" strike="noStrike" kern="1200" cap="none" spc="0" normalizeH="0" baseline="30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82271" y="5846867"/>
            <a:ext cx="1876174" cy="369304"/>
          </a:xfrm>
          <a:prstGeom prst="rect">
            <a:avLst/>
          </a:prstGeom>
          <a:noFill/>
        </p:spPr>
        <p:txBody>
          <a:bodyPr wrap="none" lIns="91410" tIns="45706" rIns="91410" bIns="45706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MAGIC I (2004)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80565" y="5846867"/>
            <a:ext cx="1966343" cy="369304"/>
          </a:xfrm>
          <a:prstGeom prst="rect">
            <a:avLst/>
          </a:prstGeom>
          <a:noFill/>
        </p:spPr>
        <p:txBody>
          <a:bodyPr wrap="none" lIns="91410" tIns="45706" rIns="91410" bIns="45706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MAGIC II (2009)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32017" y="5987046"/>
            <a:ext cx="1813256" cy="369304"/>
          </a:xfrm>
          <a:prstGeom prst="rect">
            <a:avLst/>
          </a:prstGeom>
          <a:noFill/>
        </p:spPr>
        <p:txBody>
          <a:bodyPr wrap="none" lIns="91410" tIns="45706" rIns="91410" bIns="45706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MAGIC I (2004)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6561" y="1738932"/>
            <a:ext cx="8618400" cy="4899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98475" y="733112"/>
            <a:ext cx="8147051" cy="1021119"/>
          </a:xfrm>
        </p:spPr>
        <p:txBody>
          <a:bodyPr/>
          <a:lstStyle/>
          <a:p>
            <a:r>
              <a:rPr lang="it-IT" sz="5400" dirty="0" smtClean="0">
                <a:solidFill>
                  <a:srgbClr val="FFFFFF"/>
                </a:solidFill>
                <a:effectLst>
                  <a:glow rad="63500">
                    <a:schemeClr val="accent3">
                      <a:alpha val="75000"/>
                    </a:schemeClr>
                  </a:glow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halkduster" charset="0"/>
                <a:ea typeface="Chalkduster" charset="0"/>
                <a:cs typeface="Chalkduster" charset="0"/>
              </a:rPr>
              <a:t>And </a:t>
            </a:r>
            <a:r>
              <a:rPr lang="it-IT" sz="5400" dirty="0" err="1" smtClean="0">
                <a:solidFill>
                  <a:srgbClr val="FFFFFF"/>
                </a:solidFill>
                <a:effectLst>
                  <a:glow rad="63500">
                    <a:schemeClr val="accent3">
                      <a:alpha val="75000"/>
                    </a:schemeClr>
                  </a:glow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halkduster" charset="0"/>
                <a:ea typeface="Chalkduster" charset="0"/>
                <a:cs typeface="Chalkduster" charset="0"/>
              </a:rPr>
              <a:t>of</a:t>
            </a:r>
            <a:r>
              <a:rPr lang="it-IT" sz="5400" dirty="0" smtClean="0">
                <a:solidFill>
                  <a:srgbClr val="FFFFFF"/>
                </a:solidFill>
                <a:effectLst>
                  <a:glow rad="63500">
                    <a:schemeClr val="accent3">
                      <a:alpha val="75000"/>
                    </a:schemeClr>
                  </a:glow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halkduster" charset="0"/>
                <a:ea typeface="Chalkduster" charset="0"/>
                <a:cs typeface="Chalkduster" charset="0"/>
              </a:rPr>
              <a:t> </a:t>
            </a:r>
            <a:r>
              <a:rPr lang="it-IT" sz="5400" dirty="0" err="1" smtClean="0">
                <a:solidFill>
                  <a:srgbClr val="FFFFFF"/>
                </a:solidFill>
                <a:effectLst>
                  <a:glow rad="63500">
                    <a:schemeClr val="accent3">
                      <a:alpha val="75000"/>
                    </a:schemeClr>
                  </a:glow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halkduster" charset="0"/>
                <a:ea typeface="Chalkduster" charset="0"/>
                <a:cs typeface="Chalkduster" charset="0"/>
              </a:rPr>
              <a:t>course…</a:t>
            </a:r>
            <a:r>
              <a:rPr lang="it-IT" sz="5400" dirty="0" smtClean="0">
                <a:solidFill>
                  <a:srgbClr val="FFFFFF"/>
                </a:solidFill>
                <a:effectLst>
                  <a:glow rad="63500">
                    <a:schemeClr val="accent3">
                      <a:alpha val="75000"/>
                    </a:schemeClr>
                  </a:glow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halkduster" charset="0"/>
                <a:ea typeface="Chalkduster" charset="0"/>
                <a:cs typeface="Chalkduster" charset="0"/>
              </a:rPr>
              <a:t> </a:t>
            </a:r>
            <a:r>
              <a:rPr lang="it-IT" sz="5400" dirty="0" err="1" smtClean="0">
                <a:solidFill>
                  <a:srgbClr val="FFFFFF"/>
                </a:solidFill>
                <a:effectLst>
                  <a:glow rad="63500">
                    <a:schemeClr val="accent3">
                      <a:alpha val="75000"/>
                    </a:schemeClr>
                  </a:glow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halkduster" charset="0"/>
                <a:ea typeface="Chalkduster" charset="0"/>
                <a:cs typeface="Chalkduster" charset="0"/>
              </a:rPr>
              <a:t>this</a:t>
            </a:r>
            <a:r>
              <a:rPr lang="it-IT" sz="5400" dirty="0" smtClean="0">
                <a:solidFill>
                  <a:srgbClr val="FFFFFF"/>
                </a:solidFill>
                <a:effectLst>
                  <a:glow rad="63500">
                    <a:schemeClr val="accent3">
                      <a:alpha val="75000"/>
                    </a:schemeClr>
                  </a:glow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halkduster" charset="0"/>
                <a:ea typeface="Chalkduster" charset="0"/>
                <a:cs typeface="Chalkduster" charset="0"/>
              </a:rPr>
              <a:t> </a:t>
            </a:r>
            <a:r>
              <a:rPr lang="it-IT" sz="5400" dirty="0" err="1" smtClean="0">
                <a:solidFill>
                  <a:srgbClr val="FFFFFF"/>
                </a:solidFill>
                <a:effectLst>
                  <a:glow rad="63500">
                    <a:schemeClr val="accent3">
                      <a:alpha val="75000"/>
                    </a:schemeClr>
                  </a:glow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halkduster" charset="0"/>
                <a:ea typeface="Chalkduster" charset="0"/>
                <a:cs typeface="Chalkduster" charset="0"/>
              </a:rPr>
              <a:t>is</a:t>
            </a:r>
            <a:r>
              <a:rPr lang="it-IT" sz="5400" dirty="0" smtClean="0">
                <a:solidFill>
                  <a:srgbClr val="FFFFFF"/>
                </a:solidFill>
                <a:effectLst>
                  <a:glow rad="63500">
                    <a:schemeClr val="accent3">
                      <a:alpha val="75000"/>
                    </a:schemeClr>
                  </a:glow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halkduster" charset="0"/>
                <a:ea typeface="Chalkduster" charset="0"/>
                <a:cs typeface="Chalkduster" charset="0"/>
              </a:rPr>
              <a:t> MAGIC:</a:t>
            </a:r>
            <a:endParaRPr lang="en-US" dirty="0">
              <a:solidFill>
                <a:srgbClr val="FFFFFF"/>
              </a:solidFill>
              <a:effectLst>
                <a:glow rad="63500">
                  <a:schemeClr val="accent3">
                    <a:alpha val="75000"/>
                  </a:schemeClr>
                </a:glow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From raw data to shower images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293017"/>
            <a:ext cx="8147051" cy="839140"/>
          </a:xfrm>
        </p:spPr>
        <p:txBody>
          <a:bodyPr/>
          <a:lstStyle/>
          <a:p>
            <a:r>
              <a:rPr lang="en-US" dirty="0" smtClean="0"/>
              <a:t>The Data Taking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5" y="1761565"/>
            <a:ext cx="8147051" cy="4364598"/>
          </a:xfrm>
        </p:spPr>
        <p:txBody>
          <a:bodyPr/>
          <a:lstStyle/>
          <a:p>
            <a:r>
              <a:rPr lang="en-US" dirty="0" smtClean="0"/>
              <a:t>Schedule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according to </a:t>
            </a:r>
            <a:r>
              <a:rPr lang="en-US" b="1" dirty="0" smtClean="0">
                <a:sym typeface="Wingdings"/>
              </a:rPr>
              <a:t>proposals</a:t>
            </a:r>
            <a:endParaRPr lang="en-US" b="1" dirty="0" smtClean="0"/>
          </a:p>
          <a:p>
            <a:r>
              <a:rPr lang="en-US" dirty="0" smtClean="0"/>
              <a:t>Observe only during the night </a:t>
            </a:r>
          </a:p>
          <a:p>
            <a:r>
              <a:rPr lang="en-US" dirty="0" smtClean="0"/>
              <a:t>Possible problems:</a:t>
            </a:r>
          </a:p>
          <a:p>
            <a:pPr lvl="1"/>
            <a:r>
              <a:rPr lang="en-US" dirty="0" smtClean="0"/>
              <a:t>Bad weather</a:t>
            </a:r>
          </a:p>
          <a:p>
            <a:pPr lvl="1"/>
            <a:r>
              <a:rPr lang="en-US" dirty="0" smtClean="0"/>
              <a:t>Clouds</a:t>
            </a:r>
          </a:p>
          <a:p>
            <a:pPr lvl="1"/>
            <a:r>
              <a:rPr lang="en-US" dirty="0" smtClean="0"/>
              <a:t>Wind</a:t>
            </a:r>
          </a:p>
          <a:p>
            <a:pPr lvl="1"/>
            <a:r>
              <a:rPr lang="en-US" dirty="0" smtClean="0"/>
              <a:t>Desert sand (</a:t>
            </a:r>
            <a:r>
              <a:rPr lang="en-US" dirty="0" err="1" smtClean="0"/>
              <a:t>Calima</a:t>
            </a:r>
            <a:r>
              <a:rPr lang="en-US" dirty="0" smtClean="0"/>
              <a:t>)</a:t>
            </a:r>
          </a:p>
          <a:p>
            <a:r>
              <a:rPr lang="en-US" dirty="0" smtClean="0"/>
              <a:t>Duty Cycle: ~ 50-80% [MAGIC]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ADB6-E981-2C40-ACC4-70239238DCA2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5145" y="2752625"/>
            <a:ext cx="2020381" cy="2617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7388" y="115888"/>
            <a:ext cx="7772400" cy="720725"/>
          </a:xfrm>
        </p:spPr>
        <p:txBody>
          <a:bodyPr/>
          <a:lstStyle/>
          <a:p>
            <a:pPr>
              <a:defRPr/>
            </a:pPr>
            <a:r>
              <a:rPr lang="en-US" sz="4000" dirty="0" smtClean="0"/>
              <a:t>Steps of the Analysis </a:t>
            </a:r>
            <a:r>
              <a:rPr lang="en-US" sz="4000" dirty="0"/>
              <a:t>of </a:t>
            </a:r>
            <a:r>
              <a:rPr lang="en-US" sz="4000" dirty="0" smtClean="0"/>
              <a:t>CT </a:t>
            </a:r>
            <a:r>
              <a:rPr lang="en-US" sz="4000" dirty="0"/>
              <a:t>data</a:t>
            </a:r>
          </a:p>
        </p:txBody>
      </p:sp>
      <p:grpSp>
        <p:nvGrpSpPr>
          <p:cNvPr id="3" name="4 Grupo"/>
          <p:cNvGrpSpPr>
            <a:grpSpLocks/>
          </p:cNvGrpSpPr>
          <p:nvPr/>
        </p:nvGrpSpPr>
        <p:grpSpPr bwMode="auto">
          <a:xfrm>
            <a:off x="4284663" y="1125538"/>
            <a:ext cx="2163762" cy="1871662"/>
            <a:chOff x="4283968" y="1124744"/>
            <a:chExt cx="2164585" cy="1872903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pic>
          <p:nvPicPr>
            <p:cNvPr id="11293" name="Picture 29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283968" y="1124744"/>
              <a:ext cx="2164585" cy="18729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4608" name="Text Box 51"/>
            <p:cNvSpPr txBox="1">
              <a:spLocks noChangeArrowheads="1"/>
            </p:cNvSpPr>
            <p:nvPr/>
          </p:nvSpPr>
          <p:spPr bwMode="auto">
            <a:xfrm>
              <a:off x="5508104" y="1125538"/>
              <a:ext cx="935037" cy="284162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/>
                <a:t>Raw signal</a:t>
              </a:r>
            </a:p>
          </p:txBody>
        </p:sp>
      </p:grpSp>
      <p:grpSp>
        <p:nvGrpSpPr>
          <p:cNvPr id="4" name="5 Grupo"/>
          <p:cNvGrpSpPr>
            <a:grpSpLocks/>
          </p:cNvGrpSpPr>
          <p:nvPr/>
        </p:nvGrpSpPr>
        <p:grpSpPr bwMode="auto">
          <a:xfrm>
            <a:off x="6732588" y="4292600"/>
            <a:ext cx="2325687" cy="1720850"/>
            <a:chOff x="4824040" y="3284984"/>
            <a:chExt cx="2808288" cy="2111375"/>
          </a:xfrm>
        </p:grpSpPr>
        <p:pic>
          <p:nvPicPr>
            <p:cNvPr id="11268" name="Picture 62" descr="NGC-1275_cycle6_theta2_lowE_colin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824040" y="3284984"/>
              <a:ext cx="2808288" cy="2111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292100" dist="139700" dir="2700000" algn="tl" rotWithShape="0">
                <a:srgbClr val="333333">
                  <a:alpha val="64999"/>
                </a:srgbClr>
              </a:outerShdw>
            </a:effectLst>
          </p:spPr>
        </p:pic>
        <p:sp>
          <p:nvSpPr>
            <p:cNvPr id="24606" name="Text Box 52"/>
            <p:cNvSpPr txBox="1">
              <a:spLocks noChangeArrowheads="1"/>
            </p:cNvSpPr>
            <p:nvPr/>
          </p:nvSpPr>
          <p:spPr bwMode="auto">
            <a:xfrm>
              <a:off x="5479808" y="3350304"/>
              <a:ext cx="1220550" cy="33986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dirty="0"/>
                <a:t>Detection</a:t>
              </a:r>
            </a:p>
          </p:txBody>
        </p:sp>
      </p:grpSp>
      <p:grpSp>
        <p:nvGrpSpPr>
          <p:cNvPr id="5" name="6 Grupo"/>
          <p:cNvGrpSpPr>
            <a:grpSpLocks/>
          </p:cNvGrpSpPr>
          <p:nvPr/>
        </p:nvGrpSpPr>
        <p:grpSpPr bwMode="auto">
          <a:xfrm>
            <a:off x="3995738" y="4867275"/>
            <a:ext cx="2663825" cy="1801813"/>
            <a:chOff x="3941873" y="4725988"/>
            <a:chExt cx="2769979" cy="1872646"/>
          </a:xfrm>
        </p:grpSpPr>
        <p:pic>
          <p:nvPicPr>
            <p:cNvPr id="11291" name="Picture 49"/>
            <p:cNvPicPr>
              <a:picLocks noChangeAspect="1" noChangeArrowheads="1"/>
            </p:cNvPicPr>
            <p:nvPr/>
          </p:nvPicPr>
          <p:blipFill>
            <a:blip r:embed="rId4"/>
            <a:srcRect r="6294"/>
            <a:stretch>
              <a:fillRect/>
            </a:stretch>
          </p:blipFill>
          <p:spPr bwMode="auto">
            <a:xfrm>
              <a:off x="3941873" y="4725988"/>
              <a:ext cx="2769979" cy="187264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292100" dist="139700" dir="2700000" algn="tl" rotWithShape="0">
                <a:srgbClr val="333333">
                  <a:alpha val="64999"/>
                </a:srgbClr>
              </a:outerShdw>
            </a:effectLst>
          </p:spPr>
        </p:pic>
        <p:sp>
          <p:nvSpPr>
            <p:cNvPr id="24604" name="Text Box 53"/>
            <p:cNvSpPr txBox="1">
              <a:spLocks noChangeArrowheads="1"/>
            </p:cNvSpPr>
            <p:nvPr/>
          </p:nvSpPr>
          <p:spPr bwMode="auto">
            <a:xfrm>
              <a:off x="5364088" y="5157192"/>
              <a:ext cx="841897" cy="276999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/>
                <a:t>Spectrum</a:t>
              </a:r>
            </a:p>
          </p:txBody>
        </p:sp>
      </p:grpSp>
      <p:sp>
        <p:nvSpPr>
          <p:cNvPr id="24582" name="AutoShape 57"/>
          <p:cNvSpPr>
            <a:spLocks noChangeArrowheads="1"/>
          </p:cNvSpPr>
          <p:nvPr/>
        </p:nvSpPr>
        <p:spPr bwMode="auto">
          <a:xfrm>
            <a:off x="6227763" y="1196975"/>
            <a:ext cx="935037" cy="792163"/>
          </a:xfrm>
          <a:custGeom>
            <a:avLst/>
            <a:gdLst>
              <a:gd name="T0" fmla="*/ 26060059 w 21600"/>
              <a:gd name="T1" fmla="*/ 3066001 h 21600"/>
              <a:gd name="T2" fmla="*/ 14420982 w 21600"/>
              <a:gd name="T3" fmla="*/ 3014327 h 21600"/>
              <a:gd name="T4" fmla="*/ 20829832 w 21600"/>
              <a:gd name="T5" fmla="*/ 7471491 h 21600"/>
              <a:gd name="T6" fmla="*/ 35099174 w 21600"/>
              <a:gd name="T7" fmla="*/ 11876944 h 21600"/>
              <a:gd name="T8" fmla="*/ 27299328 w 21600"/>
              <a:gd name="T9" fmla="*/ 17815416 h 21600"/>
              <a:gd name="T10" fmla="*/ 19499526 w 21600"/>
              <a:gd name="T11" fmla="*/ 11876944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10618" y="5399"/>
                  <a:pt x="10436" y="5409"/>
                  <a:pt x="10256" y="5427"/>
                </a:cubicBezTo>
                <a:lnTo>
                  <a:pt x="9712" y="54"/>
                </a:lnTo>
                <a:cubicBezTo>
                  <a:pt x="10073" y="18"/>
                  <a:pt x="10436" y="-1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3" name="AutoShape 58"/>
          <p:cNvSpPr>
            <a:spLocks noChangeArrowheads="1"/>
          </p:cNvSpPr>
          <p:nvPr/>
        </p:nvSpPr>
        <p:spPr bwMode="auto">
          <a:xfrm rot="5400000">
            <a:off x="6499226" y="5822950"/>
            <a:ext cx="792162" cy="757237"/>
          </a:xfrm>
          <a:custGeom>
            <a:avLst/>
            <a:gdLst>
              <a:gd name="T0" fmla="*/ 22050365 w 21600"/>
              <a:gd name="T1" fmla="*/ 2933222 h 21600"/>
              <a:gd name="T2" fmla="*/ 12202118 w 21600"/>
              <a:gd name="T3" fmla="*/ 2883786 h 21600"/>
              <a:gd name="T4" fmla="*/ 17624879 w 21600"/>
              <a:gd name="T5" fmla="*/ 7147925 h 21600"/>
              <a:gd name="T6" fmla="*/ 29698689 w 21600"/>
              <a:gd name="T7" fmla="*/ 11362592 h 21600"/>
              <a:gd name="T8" fmla="*/ 23098956 w 21600"/>
              <a:gd name="T9" fmla="*/ 17043888 h 21600"/>
              <a:gd name="T10" fmla="*/ 16499259 w 21600"/>
              <a:gd name="T11" fmla="*/ 11362592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10618" y="5399"/>
                  <a:pt x="10436" y="5409"/>
                  <a:pt x="10256" y="5427"/>
                </a:cubicBezTo>
                <a:lnTo>
                  <a:pt x="9712" y="54"/>
                </a:lnTo>
                <a:cubicBezTo>
                  <a:pt x="10073" y="18"/>
                  <a:pt x="10436" y="-1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Rectangle 3"/>
          <p:cNvSpPr>
            <a:spLocks noChangeArrowheads="1"/>
          </p:cNvSpPr>
          <p:nvPr/>
        </p:nvSpPr>
        <p:spPr bwMode="auto">
          <a:xfrm>
            <a:off x="747103" y="1117010"/>
            <a:ext cx="2808287" cy="431800"/>
          </a:xfrm>
          <a:prstGeom prst="rect">
            <a:avLst/>
          </a:prstGeom>
          <a:ln>
            <a:headEnd/>
            <a:tailEnd/>
          </a:ln>
          <a:extLst>
            <a:ext uri="{AF507438-7753-43E0-B8FC-AC1667EBCBE1}">
              <a14:hiddenEffects xmlns="" xmlns:p="http://schemas.openxmlformats.org/presentationml/2006/main" xmlns:a="http://schemas.openxmlformats.org/drawingml/2006/main" xmlns:a14="http://schemas.microsoft.com/office/drawing/2010/main" xmlns:mv="urn:schemas-microsoft-com:mac:vml" xmlns:mc="http://schemas.openxmlformats.org/markup-compatibility/2006" xmlns:r="http://schemas.openxmlformats.org/officeDocument/2006/relationships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1800" i="0" kern="0">
                <a:solidFill>
                  <a:sysClr val="windowText" lastClr="000000"/>
                </a:solidFill>
                <a:ea typeface="ＭＳ Ｐゴシック" pitchFamily="32" charset="-128"/>
                <a:cs typeface="+mn-cs"/>
              </a:rPr>
              <a:t>Pixel signal extraction</a:t>
            </a:r>
          </a:p>
        </p:txBody>
      </p:sp>
      <p:sp>
        <p:nvSpPr>
          <p:cNvPr id="58" name="Rectangle 5"/>
          <p:cNvSpPr>
            <a:spLocks noChangeArrowheads="1"/>
          </p:cNvSpPr>
          <p:nvPr/>
        </p:nvSpPr>
        <p:spPr bwMode="auto">
          <a:xfrm>
            <a:off x="747103" y="1620248"/>
            <a:ext cx="2808287" cy="431800"/>
          </a:xfrm>
          <a:prstGeom prst="rect">
            <a:avLst/>
          </a:prstGeom>
          <a:ln>
            <a:headEnd/>
            <a:tailEnd/>
          </a:ln>
          <a:extLst>
            <a:ext uri="{AF507438-7753-43E0-B8FC-AC1667EBCBE1}">
              <a14:hiddenEffects xmlns="" xmlns:p="http://schemas.openxmlformats.org/presentationml/2006/main" xmlns:a="http://schemas.openxmlformats.org/drawingml/2006/main" xmlns:a14="http://schemas.microsoft.com/office/drawing/2010/main" xmlns:mv="urn:schemas-microsoft-com:mac:vml" xmlns:mc="http://schemas.openxmlformats.org/markup-compatibility/2006" xmlns:r="http://schemas.openxmlformats.org/officeDocument/2006/relationships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1800" i="0" kern="0">
                <a:solidFill>
                  <a:sysClr val="windowText" lastClr="000000"/>
                </a:solidFill>
                <a:ea typeface="ＭＳ Ｐゴシック" pitchFamily="32" charset="-128"/>
                <a:cs typeface="+mn-cs"/>
              </a:rPr>
              <a:t>Image cleaning</a:t>
            </a:r>
          </a:p>
        </p:txBody>
      </p:sp>
      <p:sp>
        <p:nvSpPr>
          <p:cNvPr id="59" name="Rectangle 6"/>
          <p:cNvSpPr>
            <a:spLocks noChangeArrowheads="1"/>
          </p:cNvSpPr>
          <p:nvPr/>
        </p:nvSpPr>
        <p:spPr bwMode="auto">
          <a:xfrm>
            <a:off x="747103" y="2125073"/>
            <a:ext cx="2808287" cy="431800"/>
          </a:xfrm>
          <a:prstGeom prst="rect">
            <a:avLst/>
          </a:prstGeom>
          <a:ln>
            <a:headEnd/>
            <a:tailEnd/>
          </a:ln>
          <a:extLst>
            <a:ext uri="{AF507438-7753-43E0-B8FC-AC1667EBCBE1}">
              <a14:hiddenEffects xmlns="" xmlns:p="http://schemas.openxmlformats.org/presentationml/2006/main" xmlns:a="http://schemas.openxmlformats.org/drawingml/2006/main" xmlns:a14="http://schemas.microsoft.com/office/drawing/2010/main" xmlns:mv="urn:schemas-microsoft-com:mac:vml" xmlns:mc="http://schemas.openxmlformats.org/markup-compatibility/2006" xmlns:r="http://schemas.openxmlformats.org/officeDocument/2006/relationships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1800" i="0" kern="0">
                <a:solidFill>
                  <a:sysClr val="windowText" lastClr="000000"/>
                </a:solidFill>
                <a:ea typeface="ＭＳ Ｐゴシック" pitchFamily="32" charset="-128"/>
                <a:cs typeface="+mn-cs"/>
              </a:rPr>
              <a:t>Image parameterization</a:t>
            </a:r>
          </a:p>
        </p:txBody>
      </p:sp>
      <p:sp>
        <p:nvSpPr>
          <p:cNvPr id="60" name="Rectangle 7"/>
          <p:cNvSpPr>
            <a:spLocks noChangeArrowheads="1"/>
          </p:cNvSpPr>
          <p:nvPr/>
        </p:nvSpPr>
        <p:spPr bwMode="auto">
          <a:xfrm>
            <a:off x="747103" y="2628310"/>
            <a:ext cx="2808287" cy="431800"/>
          </a:xfrm>
          <a:prstGeom prst="rect">
            <a:avLst/>
          </a:prstGeom>
          <a:ln>
            <a:headEnd/>
            <a:tailEnd/>
          </a:ln>
          <a:extLst>
            <a:ext uri="{AF507438-7753-43E0-B8FC-AC1667EBCBE1}">
              <a14:hiddenEffects xmlns="" xmlns:p="http://schemas.openxmlformats.org/presentationml/2006/main" xmlns:a="http://schemas.openxmlformats.org/drawingml/2006/main" xmlns:a14="http://schemas.microsoft.com/office/drawing/2010/main" xmlns:mv="urn:schemas-microsoft-com:mac:vml" xmlns:mc="http://schemas.openxmlformats.org/markup-compatibility/2006" xmlns:r="http://schemas.openxmlformats.org/officeDocument/2006/relationships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1800" i="0" kern="0">
                <a:solidFill>
                  <a:sysClr val="windowText" lastClr="000000"/>
                </a:solidFill>
                <a:ea typeface="ＭＳ Ｐゴシック" pitchFamily="32" charset="-128"/>
                <a:cs typeface="+mn-cs"/>
              </a:rPr>
              <a:t>Stereo- reconstruction</a:t>
            </a:r>
          </a:p>
        </p:txBody>
      </p:sp>
      <p:sp>
        <p:nvSpPr>
          <p:cNvPr id="61" name="Rectangle 8"/>
          <p:cNvSpPr>
            <a:spLocks noChangeArrowheads="1"/>
          </p:cNvSpPr>
          <p:nvPr/>
        </p:nvSpPr>
        <p:spPr bwMode="auto">
          <a:xfrm>
            <a:off x="747103" y="3637960"/>
            <a:ext cx="2808287" cy="431800"/>
          </a:xfrm>
          <a:prstGeom prst="rect">
            <a:avLst/>
          </a:prstGeom>
          <a:ln>
            <a:headEnd/>
            <a:tailEnd/>
          </a:ln>
          <a:extLst>
            <a:ext uri="{AF507438-7753-43E0-B8FC-AC1667EBCBE1}">
              <a14:hiddenEffects xmlns="" xmlns:p="http://schemas.openxmlformats.org/presentationml/2006/main" xmlns:a="http://schemas.openxmlformats.org/drawingml/2006/main" xmlns:a14="http://schemas.microsoft.com/office/drawing/2010/main" xmlns:mv="urn:schemas-microsoft-com:mac:vml" xmlns:mc="http://schemas.openxmlformats.org/markup-compatibility/2006" xmlns:r="http://schemas.openxmlformats.org/officeDocument/2006/relationships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1800" i="0" kern="0">
                <a:solidFill>
                  <a:sysClr val="windowText" lastClr="000000"/>
                </a:solidFill>
                <a:ea typeface="ＭＳ Ｐゴシック" pitchFamily="32" charset="-128"/>
                <a:cs typeface="+mn-cs"/>
              </a:rPr>
              <a:t>Background rejection</a:t>
            </a:r>
          </a:p>
        </p:txBody>
      </p:sp>
      <p:sp>
        <p:nvSpPr>
          <p:cNvPr id="62" name="Rectangle 9"/>
          <p:cNvSpPr>
            <a:spLocks noChangeArrowheads="1"/>
          </p:cNvSpPr>
          <p:nvPr/>
        </p:nvSpPr>
        <p:spPr bwMode="auto">
          <a:xfrm>
            <a:off x="747103" y="4141198"/>
            <a:ext cx="2808287" cy="431800"/>
          </a:xfrm>
          <a:prstGeom prst="rect">
            <a:avLst/>
          </a:prstGeom>
          <a:ln>
            <a:headEnd/>
            <a:tailEnd/>
          </a:ln>
          <a:extLst>
            <a:ext uri="{AF507438-7753-43E0-B8FC-AC1667EBCBE1}">
              <a14:hiddenEffects xmlns="" xmlns:p="http://schemas.openxmlformats.org/presentationml/2006/main" xmlns:a="http://schemas.openxmlformats.org/drawingml/2006/main" xmlns:a14="http://schemas.microsoft.com/office/drawing/2010/main" xmlns:mv="urn:schemas-microsoft-com:mac:vml" xmlns:mc="http://schemas.openxmlformats.org/markup-compatibility/2006" xmlns:r="http://schemas.openxmlformats.org/officeDocument/2006/relationships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1800" i="0" kern="0">
                <a:solidFill>
                  <a:sysClr val="windowText" lastClr="000000"/>
                </a:solidFill>
                <a:ea typeface="ＭＳ Ｐゴシック" pitchFamily="32" charset="-128"/>
                <a:cs typeface="+mn-cs"/>
              </a:rPr>
              <a:t>Background estimation</a:t>
            </a:r>
          </a:p>
        </p:txBody>
      </p:sp>
      <p:sp>
        <p:nvSpPr>
          <p:cNvPr id="63" name="Rectangle 10"/>
          <p:cNvSpPr>
            <a:spLocks noChangeArrowheads="1"/>
          </p:cNvSpPr>
          <p:nvPr/>
        </p:nvSpPr>
        <p:spPr bwMode="auto">
          <a:xfrm>
            <a:off x="747103" y="4644435"/>
            <a:ext cx="2808287" cy="431800"/>
          </a:xfrm>
          <a:prstGeom prst="rect">
            <a:avLst/>
          </a:prstGeom>
          <a:ln>
            <a:headEnd/>
            <a:tailEnd/>
          </a:ln>
          <a:extLst>
            <a:ext uri="{AF507438-7753-43E0-B8FC-AC1667EBCBE1}">
              <a14:hiddenEffects xmlns="" xmlns:p="http://schemas.openxmlformats.org/presentationml/2006/main" xmlns:a="http://schemas.openxmlformats.org/drawingml/2006/main" xmlns:a14="http://schemas.microsoft.com/office/drawing/2010/main" xmlns:mv="urn:schemas-microsoft-com:mac:vml" xmlns:mc="http://schemas.openxmlformats.org/markup-compatibility/2006" xmlns:r="http://schemas.openxmlformats.org/officeDocument/2006/relationships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1800" i="0" kern="0">
                <a:solidFill>
                  <a:sysClr val="windowText" lastClr="000000"/>
                </a:solidFill>
                <a:ea typeface="ＭＳ Ｐゴシック" pitchFamily="32" charset="-128"/>
                <a:cs typeface="+mn-cs"/>
              </a:rPr>
              <a:t>Source detection</a:t>
            </a:r>
          </a:p>
        </p:txBody>
      </p:sp>
      <p:sp>
        <p:nvSpPr>
          <p:cNvPr id="64" name="Rectangle 11"/>
          <p:cNvSpPr>
            <a:spLocks noChangeArrowheads="1"/>
          </p:cNvSpPr>
          <p:nvPr/>
        </p:nvSpPr>
        <p:spPr bwMode="auto">
          <a:xfrm>
            <a:off x="747103" y="5149260"/>
            <a:ext cx="2808287" cy="431800"/>
          </a:xfrm>
          <a:prstGeom prst="rect">
            <a:avLst/>
          </a:prstGeom>
          <a:ln>
            <a:headEnd/>
            <a:tailEnd/>
          </a:ln>
          <a:extLst>
            <a:ext uri="{AF507438-7753-43E0-B8FC-AC1667EBCBE1}">
              <a14:hiddenEffects xmlns="" xmlns:p="http://schemas.openxmlformats.org/presentationml/2006/main" xmlns:a="http://schemas.openxmlformats.org/drawingml/2006/main" xmlns:a14="http://schemas.microsoft.com/office/drawing/2010/main" xmlns:mv="urn:schemas-microsoft-com:mac:vml" xmlns:mc="http://schemas.openxmlformats.org/markup-compatibility/2006" xmlns:r="http://schemas.openxmlformats.org/officeDocument/2006/relationships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1800" i="0" kern="0">
                <a:solidFill>
                  <a:sysClr val="windowText" lastClr="000000"/>
                </a:solidFill>
                <a:ea typeface="ＭＳ Ｐゴシック" pitchFamily="32" charset="-128"/>
                <a:cs typeface="+mn-cs"/>
              </a:rPr>
              <a:t>Sky maps</a:t>
            </a:r>
          </a:p>
        </p:txBody>
      </p:sp>
      <p:sp>
        <p:nvSpPr>
          <p:cNvPr id="65" name="Rectangle 12"/>
          <p:cNvSpPr>
            <a:spLocks noChangeArrowheads="1"/>
          </p:cNvSpPr>
          <p:nvPr/>
        </p:nvSpPr>
        <p:spPr bwMode="auto">
          <a:xfrm>
            <a:off x="747103" y="5652498"/>
            <a:ext cx="2808287" cy="431800"/>
          </a:xfrm>
          <a:prstGeom prst="rect">
            <a:avLst/>
          </a:prstGeom>
          <a:ln>
            <a:headEnd/>
            <a:tailEnd/>
          </a:ln>
          <a:extLst>
            <a:ext uri="{AF507438-7753-43E0-B8FC-AC1667EBCBE1}">
              <a14:hiddenEffects xmlns="" xmlns:p="http://schemas.openxmlformats.org/presentationml/2006/main" xmlns:a="http://schemas.openxmlformats.org/drawingml/2006/main" xmlns:a14="http://schemas.microsoft.com/office/drawing/2010/main" xmlns:mv="urn:schemas-microsoft-com:mac:vml" xmlns:mc="http://schemas.openxmlformats.org/markup-compatibility/2006" xmlns:r="http://schemas.openxmlformats.org/officeDocument/2006/relationships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1800" i="0" kern="0">
                <a:solidFill>
                  <a:sysClr val="windowText" lastClr="000000"/>
                </a:solidFill>
                <a:ea typeface="ＭＳ Ｐゴシック" pitchFamily="32" charset="-128"/>
                <a:cs typeface="+mn-cs"/>
              </a:rPr>
              <a:t>Spectrum / light curve</a:t>
            </a:r>
          </a:p>
        </p:txBody>
      </p:sp>
      <p:sp>
        <p:nvSpPr>
          <p:cNvPr id="66" name="Rectangle 13"/>
          <p:cNvSpPr>
            <a:spLocks noChangeArrowheads="1"/>
          </p:cNvSpPr>
          <p:nvPr/>
        </p:nvSpPr>
        <p:spPr bwMode="auto">
          <a:xfrm>
            <a:off x="747103" y="6157323"/>
            <a:ext cx="2808287" cy="431800"/>
          </a:xfrm>
          <a:prstGeom prst="rect">
            <a:avLst/>
          </a:prstGeom>
          <a:ln>
            <a:headEnd/>
            <a:tailEnd/>
          </a:ln>
          <a:extLst>
            <a:ext uri="{AF507438-7753-43E0-B8FC-AC1667EBCBE1}">
              <a14:hiddenEffects xmlns="" xmlns:p="http://schemas.openxmlformats.org/presentationml/2006/main" xmlns:a="http://schemas.openxmlformats.org/drawingml/2006/main" xmlns:a14="http://schemas.microsoft.com/office/drawing/2010/main" xmlns:mv="urn:schemas-microsoft-com:mac:vml" xmlns:mc="http://schemas.openxmlformats.org/markup-compatibility/2006" xmlns:r="http://schemas.openxmlformats.org/officeDocument/2006/relationships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1800" i="0" kern="0">
                <a:solidFill>
                  <a:sysClr val="windowText" lastClr="000000"/>
                </a:solidFill>
                <a:ea typeface="ＭＳ Ｐゴシック" pitchFamily="32" charset="-128"/>
                <a:cs typeface="+mn-cs"/>
              </a:rPr>
              <a:t>Spectrum Unfolding</a:t>
            </a:r>
          </a:p>
        </p:txBody>
      </p:sp>
      <p:sp>
        <p:nvSpPr>
          <p:cNvPr id="67" name="Rectangle 20"/>
          <p:cNvSpPr>
            <a:spLocks noChangeArrowheads="1"/>
          </p:cNvSpPr>
          <p:nvPr/>
        </p:nvSpPr>
        <p:spPr bwMode="auto">
          <a:xfrm>
            <a:off x="747103" y="3133135"/>
            <a:ext cx="2808287" cy="431800"/>
          </a:xfrm>
          <a:prstGeom prst="rect">
            <a:avLst/>
          </a:prstGeom>
          <a:ln>
            <a:headEnd/>
            <a:tailEnd/>
          </a:ln>
          <a:extLst>
            <a:ext uri="{AF507438-7753-43E0-B8FC-AC1667EBCBE1}">
              <a14:hiddenEffects xmlns="" xmlns:p="http://schemas.openxmlformats.org/presentationml/2006/main" xmlns:a="http://schemas.openxmlformats.org/drawingml/2006/main" xmlns:a14="http://schemas.microsoft.com/office/drawing/2010/main" xmlns:mv="urn:schemas-microsoft-com:mac:vml" xmlns:mc="http://schemas.openxmlformats.org/markup-compatibility/2006" xmlns:r="http://schemas.openxmlformats.org/officeDocument/2006/relationships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1800" i="0" kern="0">
                <a:solidFill>
                  <a:sysClr val="windowText" lastClr="000000"/>
                </a:solidFill>
                <a:ea typeface="ＭＳ Ｐゴシック" pitchFamily="32" charset="-128"/>
                <a:cs typeface="+mn-cs"/>
              </a:rPr>
              <a:t>Event parameter reconst</a:t>
            </a:r>
          </a:p>
        </p:txBody>
      </p:sp>
      <p:sp>
        <p:nvSpPr>
          <p:cNvPr id="24598" name="2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8401924" y="6415087"/>
            <a:ext cx="656351" cy="365125"/>
          </a:xfrm>
          <a:noFill/>
        </p:spPr>
        <p:txBody>
          <a:bodyPr/>
          <a:lstStyle/>
          <a:p>
            <a:fld id="{8D773A5A-EF23-2940-8CAD-8D4E076E3DC4}" type="slidenum">
              <a:rPr lang="en-US"/>
              <a:pPr/>
              <a:t>39</a:t>
            </a:fld>
            <a:endParaRPr lang="en-US"/>
          </a:p>
        </p:txBody>
      </p:sp>
      <p:grpSp>
        <p:nvGrpSpPr>
          <p:cNvPr id="6" name="3 Grupo"/>
          <p:cNvGrpSpPr>
            <a:grpSpLocks/>
          </p:cNvGrpSpPr>
          <p:nvPr/>
        </p:nvGrpSpPr>
        <p:grpSpPr bwMode="auto">
          <a:xfrm>
            <a:off x="6765926" y="1844675"/>
            <a:ext cx="2310007" cy="1730375"/>
            <a:chOff x="6766471" y="2132856"/>
            <a:chExt cx="2309476" cy="1729978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pic>
          <p:nvPicPr>
            <p:cNvPr id="11294" name="Picture 30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766471" y="2132856"/>
              <a:ext cx="2075973" cy="1729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4602" name="Text Box 51"/>
            <p:cNvSpPr txBox="1">
              <a:spLocks noChangeArrowheads="1"/>
            </p:cNvSpPr>
            <p:nvPr/>
          </p:nvSpPr>
          <p:spPr bwMode="auto">
            <a:xfrm>
              <a:off x="7884368" y="2132856"/>
              <a:ext cx="1191579" cy="276935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dirty="0" smtClean="0"/>
                <a:t>Cleaned </a:t>
              </a:r>
              <a:r>
                <a:rPr lang="en-US" sz="1200" dirty="0"/>
                <a:t>signal</a:t>
              </a:r>
            </a:p>
          </p:txBody>
        </p:sp>
      </p:grpSp>
      <p:sp>
        <p:nvSpPr>
          <p:cNvPr id="24600" name="7 Flecha abajo"/>
          <p:cNvSpPr>
            <a:spLocks noChangeArrowheads="1"/>
          </p:cNvSpPr>
          <p:nvPr/>
        </p:nvSpPr>
        <p:spPr bwMode="auto">
          <a:xfrm>
            <a:off x="7651750" y="3644900"/>
            <a:ext cx="376238" cy="574675"/>
          </a:xfrm>
          <a:prstGeom prst="downArrow">
            <a:avLst>
              <a:gd name="adj1" fmla="val 50000"/>
              <a:gd name="adj2" fmla="val 50073"/>
            </a:avLst>
          </a:prstGeom>
          <a:solidFill>
            <a:srgbClr val="007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332605"/>
            <a:ext cx="8147051" cy="839015"/>
          </a:xfrm>
        </p:spPr>
        <p:txBody>
          <a:bodyPr/>
          <a:lstStyle/>
          <a:p>
            <a:r>
              <a:rPr lang="en-US" sz="4400" dirty="0" smtClean="0"/>
              <a:t>VHE photons: </a:t>
            </a:r>
            <a:r>
              <a:rPr lang="en-US" sz="3600" dirty="0" smtClean="0"/>
              <a:t>the ideal messengers </a:t>
            </a:r>
            <a:endParaRPr lang="en-US" sz="4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52008" y="6159816"/>
            <a:ext cx="2133600" cy="365125"/>
          </a:xfrm>
        </p:spPr>
        <p:txBody>
          <a:bodyPr/>
          <a:lstStyle/>
          <a:p>
            <a:fld id="{E02AADB6-E981-2C40-ACC4-70239238DCA2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" y="1353037"/>
            <a:ext cx="9172263" cy="53178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95512" y="5689302"/>
            <a:ext cx="28751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" dirty="0" smtClean="0">
                <a:solidFill>
                  <a:srgbClr val="FF6600"/>
                </a:solidFill>
                <a:latin typeface="Baskerville"/>
                <a:cs typeface="Baskerville"/>
              </a:rPr>
              <a:t>Image combines optical data from Hubble (in red) and X-ray images from Chandra (in blue).</a:t>
            </a:r>
            <a:endParaRPr lang="it-IT" sz="1100" dirty="0">
              <a:solidFill>
                <a:srgbClr val="FF6600"/>
              </a:solidFill>
              <a:latin typeface="Baskerville"/>
              <a:cs typeface="Baskerville"/>
            </a:endParaRPr>
          </a:p>
        </p:txBody>
      </p:sp>
      <p:sp>
        <p:nvSpPr>
          <p:cNvPr id="8" name="Freeform 7"/>
          <p:cNvSpPr/>
          <p:nvPr/>
        </p:nvSpPr>
        <p:spPr bwMode="auto">
          <a:xfrm rot="20400000">
            <a:off x="1909478" y="4212265"/>
            <a:ext cx="5454000" cy="288000"/>
          </a:xfrm>
          <a:custGeom>
            <a:avLst/>
            <a:gdLst>
              <a:gd name="connsiteX0" fmla="*/ 7255565 w 7255565"/>
              <a:gd name="connsiteY0" fmla="*/ 355232 h 434378"/>
              <a:gd name="connsiteX1" fmla="*/ 7012608 w 7255565"/>
              <a:gd name="connsiteY1" fmla="*/ 355232 h 434378"/>
              <a:gd name="connsiteX2" fmla="*/ 6670261 w 7255565"/>
              <a:gd name="connsiteY2" fmla="*/ 12884 h 434378"/>
              <a:gd name="connsiteX3" fmla="*/ 6294782 w 7255565"/>
              <a:gd name="connsiteY3" fmla="*/ 355232 h 434378"/>
              <a:gd name="connsiteX4" fmla="*/ 5952435 w 7255565"/>
              <a:gd name="connsiteY4" fmla="*/ 1841 h 434378"/>
              <a:gd name="connsiteX5" fmla="*/ 5588000 w 7255565"/>
              <a:gd name="connsiteY5" fmla="*/ 366276 h 434378"/>
              <a:gd name="connsiteX6" fmla="*/ 5223565 w 7255565"/>
              <a:gd name="connsiteY6" fmla="*/ 12884 h 434378"/>
              <a:gd name="connsiteX7" fmla="*/ 4859130 w 7255565"/>
              <a:gd name="connsiteY7" fmla="*/ 355232 h 434378"/>
              <a:gd name="connsiteX8" fmla="*/ 4505739 w 7255565"/>
              <a:gd name="connsiteY8" fmla="*/ 1841 h 434378"/>
              <a:gd name="connsiteX9" fmla="*/ 4141304 w 7255565"/>
              <a:gd name="connsiteY9" fmla="*/ 366276 h 434378"/>
              <a:gd name="connsiteX10" fmla="*/ 3787913 w 7255565"/>
              <a:gd name="connsiteY10" fmla="*/ 12884 h 434378"/>
              <a:gd name="connsiteX11" fmla="*/ 3423478 w 7255565"/>
              <a:gd name="connsiteY11" fmla="*/ 355232 h 434378"/>
              <a:gd name="connsiteX12" fmla="*/ 3070087 w 7255565"/>
              <a:gd name="connsiteY12" fmla="*/ 12884 h 434378"/>
              <a:gd name="connsiteX13" fmla="*/ 2705652 w 7255565"/>
              <a:gd name="connsiteY13" fmla="*/ 355232 h 434378"/>
              <a:gd name="connsiteX14" fmla="*/ 2352261 w 7255565"/>
              <a:gd name="connsiteY14" fmla="*/ 12884 h 434378"/>
              <a:gd name="connsiteX15" fmla="*/ 1976782 w 7255565"/>
              <a:gd name="connsiteY15" fmla="*/ 355232 h 434378"/>
              <a:gd name="connsiteX16" fmla="*/ 1623391 w 7255565"/>
              <a:gd name="connsiteY16" fmla="*/ 1841 h 434378"/>
              <a:gd name="connsiteX17" fmla="*/ 1258956 w 7255565"/>
              <a:gd name="connsiteY17" fmla="*/ 355232 h 434378"/>
              <a:gd name="connsiteX18" fmla="*/ 905565 w 7255565"/>
              <a:gd name="connsiteY18" fmla="*/ 12884 h 434378"/>
              <a:gd name="connsiteX19" fmla="*/ 541130 w 7255565"/>
              <a:gd name="connsiteY19" fmla="*/ 366276 h 434378"/>
              <a:gd name="connsiteX20" fmla="*/ 0 w 7255565"/>
              <a:gd name="connsiteY20" fmla="*/ 421493 h 434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255565" h="434378">
                <a:moveTo>
                  <a:pt x="7255565" y="355232"/>
                </a:moveTo>
                <a:cubicBezTo>
                  <a:pt x="7182862" y="383761"/>
                  <a:pt x="7110159" y="412290"/>
                  <a:pt x="7012608" y="355232"/>
                </a:cubicBezTo>
                <a:cubicBezTo>
                  <a:pt x="6915057" y="298174"/>
                  <a:pt x="6789899" y="12884"/>
                  <a:pt x="6670261" y="12884"/>
                </a:cubicBezTo>
                <a:cubicBezTo>
                  <a:pt x="6550623" y="12884"/>
                  <a:pt x="6414420" y="357072"/>
                  <a:pt x="6294782" y="355232"/>
                </a:cubicBezTo>
                <a:cubicBezTo>
                  <a:pt x="6175144" y="353392"/>
                  <a:pt x="6070232" y="0"/>
                  <a:pt x="5952435" y="1841"/>
                </a:cubicBezTo>
                <a:cubicBezTo>
                  <a:pt x="5834638" y="3682"/>
                  <a:pt x="5709478" y="364436"/>
                  <a:pt x="5588000" y="366276"/>
                </a:cubicBezTo>
                <a:cubicBezTo>
                  <a:pt x="5466522" y="368116"/>
                  <a:pt x="5345043" y="14725"/>
                  <a:pt x="5223565" y="12884"/>
                </a:cubicBezTo>
                <a:cubicBezTo>
                  <a:pt x="5102087" y="11043"/>
                  <a:pt x="4978768" y="357072"/>
                  <a:pt x="4859130" y="355232"/>
                </a:cubicBezTo>
                <a:cubicBezTo>
                  <a:pt x="4739492" y="353392"/>
                  <a:pt x="4625377" y="0"/>
                  <a:pt x="4505739" y="1841"/>
                </a:cubicBezTo>
                <a:cubicBezTo>
                  <a:pt x="4386101" y="3682"/>
                  <a:pt x="4260942" y="364436"/>
                  <a:pt x="4141304" y="366276"/>
                </a:cubicBezTo>
                <a:cubicBezTo>
                  <a:pt x="4021666" y="368116"/>
                  <a:pt x="3907551" y="14725"/>
                  <a:pt x="3787913" y="12884"/>
                </a:cubicBezTo>
                <a:cubicBezTo>
                  <a:pt x="3668275" y="11043"/>
                  <a:pt x="3543116" y="355232"/>
                  <a:pt x="3423478" y="355232"/>
                </a:cubicBezTo>
                <a:cubicBezTo>
                  <a:pt x="3303840" y="355232"/>
                  <a:pt x="3189725" y="12884"/>
                  <a:pt x="3070087" y="12884"/>
                </a:cubicBezTo>
                <a:cubicBezTo>
                  <a:pt x="2950449" y="12884"/>
                  <a:pt x="2825290" y="355232"/>
                  <a:pt x="2705652" y="355232"/>
                </a:cubicBezTo>
                <a:cubicBezTo>
                  <a:pt x="2586014" y="355232"/>
                  <a:pt x="2473739" y="12884"/>
                  <a:pt x="2352261" y="12884"/>
                </a:cubicBezTo>
                <a:cubicBezTo>
                  <a:pt x="2230783" y="12884"/>
                  <a:pt x="2098260" y="357072"/>
                  <a:pt x="1976782" y="355232"/>
                </a:cubicBezTo>
                <a:cubicBezTo>
                  <a:pt x="1855304" y="353392"/>
                  <a:pt x="1743029" y="1841"/>
                  <a:pt x="1623391" y="1841"/>
                </a:cubicBezTo>
                <a:cubicBezTo>
                  <a:pt x="1503753" y="1841"/>
                  <a:pt x="1378594" y="353392"/>
                  <a:pt x="1258956" y="355232"/>
                </a:cubicBezTo>
                <a:cubicBezTo>
                  <a:pt x="1139318" y="357072"/>
                  <a:pt x="1025203" y="11043"/>
                  <a:pt x="905565" y="12884"/>
                </a:cubicBezTo>
                <a:cubicBezTo>
                  <a:pt x="785927" y="14725"/>
                  <a:pt x="692058" y="298175"/>
                  <a:pt x="541130" y="366276"/>
                </a:cubicBezTo>
                <a:cubicBezTo>
                  <a:pt x="390203" y="434378"/>
                  <a:pt x="132522" y="414131"/>
                  <a:pt x="0" y="421493"/>
                </a:cubicBezTo>
              </a:path>
            </a:pathLst>
          </a:custGeom>
          <a:noFill/>
          <a:ln w="317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lg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44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pitchFamily="-107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07605" y="3449032"/>
            <a:ext cx="8020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g</a:t>
            </a:r>
            <a:r>
              <a:rPr lang="en-GB" sz="2400" dirty="0" smtClean="0">
                <a:solidFill>
                  <a:srgbClr val="FFFF00"/>
                </a:solidFill>
                <a:latin typeface="Baskerville"/>
                <a:cs typeface="Baskerville"/>
              </a:rPr>
              <a:t>-ray</a:t>
            </a:r>
            <a:endParaRPr lang="en-GB" sz="2400" dirty="0">
              <a:solidFill>
                <a:srgbClr val="FFFF00"/>
              </a:solidFill>
              <a:latin typeface="Baskerville"/>
              <a:cs typeface="Baskerville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33075" y="5205551"/>
            <a:ext cx="822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6600"/>
                </a:solidFill>
                <a:latin typeface="Baskerville"/>
                <a:cs typeface="Baskerville"/>
              </a:rPr>
              <a:t>Crab</a:t>
            </a:r>
            <a:endParaRPr lang="en-GB" sz="2400" dirty="0">
              <a:solidFill>
                <a:srgbClr val="FF6600"/>
              </a:solidFill>
              <a:latin typeface="Baskerville"/>
              <a:cs typeface="Baskerville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63341" y="2115076"/>
            <a:ext cx="1916285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GB" sz="2000" dirty="0" smtClean="0">
                <a:solidFill>
                  <a:srgbClr val="FF0000"/>
                </a:solidFill>
                <a:latin typeface="Baskerville"/>
                <a:cs typeface="Baskerville"/>
              </a:rPr>
              <a:t>Charged particle</a:t>
            </a:r>
            <a:endParaRPr lang="en-GB" sz="2000" dirty="0">
              <a:solidFill>
                <a:srgbClr val="FF0000"/>
              </a:solidFill>
              <a:latin typeface="Baskerville"/>
              <a:cs typeface="Baskerville"/>
            </a:endParaRPr>
          </a:p>
        </p:txBody>
      </p:sp>
      <p:pic>
        <p:nvPicPr>
          <p:cNvPr id="27" name="Picture 26" descr="magnet_bl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305" y="3288260"/>
            <a:ext cx="508000" cy="508000"/>
          </a:xfrm>
          <a:prstGeom prst="rect">
            <a:avLst/>
          </a:prstGeom>
        </p:spPr>
      </p:pic>
      <p:pic>
        <p:nvPicPr>
          <p:cNvPr id="25" name="Picture 24" descr="magnet_bl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341" y="2571212"/>
            <a:ext cx="508000" cy="508000"/>
          </a:xfrm>
          <a:prstGeom prst="rect">
            <a:avLst/>
          </a:prstGeom>
        </p:spPr>
      </p:pic>
      <p:pic>
        <p:nvPicPr>
          <p:cNvPr id="26" name="Picture 25" descr="magnet_bl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209341" y="4191705"/>
            <a:ext cx="508000" cy="508000"/>
          </a:xfrm>
          <a:prstGeom prst="rect">
            <a:avLst/>
          </a:prstGeom>
        </p:spPr>
      </p:pic>
      <p:pic>
        <p:nvPicPr>
          <p:cNvPr id="28" name="Picture 27" descr="magnet_bl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810914">
            <a:off x="3380895" y="3046913"/>
            <a:ext cx="508000" cy="508000"/>
          </a:xfrm>
          <a:prstGeom prst="rect">
            <a:avLst/>
          </a:prstGeom>
        </p:spPr>
      </p:pic>
      <p:pic>
        <p:nvPicPr>
          <p:cNvPr id="29" name="Picture 28" descr="magnet_bl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612969">
            <a:off x="4908258" y="2559100"/>
            <a:ext cx="508000" cy="508000"/>
          </a:xfrm>
          <a:prstGeom prst="rect">
            <a:avLst/>
          </a:prstGeom>
        </p:spPr>
      </p:pic>
      <p:sp>
        <p:nvSpPr>
          <p:cNvPr id="18" name="Freeform 17"/>
          <p:cNvSpPr/>
          <p:nvPr/>
        </p:nvSpPr>
        <p:spPr>
          <a:xfrm>
            <a:off x="1681305" y="2571212"/>
            <a:ext cx="5566965" cy="2706973"/>
          </a:xfrm>
          <a:custGeom>
            <a:avLst/>
            <a:gdLst>
              <a:gd name="connsiteX0" fmla="*/ 482204 w 4963878"/>
              <a:gd name="connsiteY0" fmla="*/ 2706973 h 2706973"/>
              <a:gd name="connsiteX1" fmla="*/ 525999 w 4963878"/>
              <a:gd name="connsiteY1" fmla="*/ 2502583 h 2706973"/>
              <a:gd name="connsiteX2" fmla="*/ 584392 w 4963878"/>
              <a:gd name="connsiteY2" fmla="*/ 2341991 h 2706973"/>
              <a:gd name="connsiteX3" fmla="*/ 584392 w 4963878"/>
              <a:gd name="connsiteY3" fmla="*/ 2152201 h 2706973"/>
              <a:gd name="connsiteX4" fmla="*/ 569794 w 4963878"/>
              <a:gd name="connsiteY4" fmla="*/ 2108403 h 2706973"/>
              <a:gd name="connsiteX5" fmla="*/ 467606 w 4963878"/>
              <a:gd name="connsiteY5" fmla="*/ 2050006 h 2706973"/>
              <a:gd name="connsiteX6" fmla="*/ 336222 w 4963878"/>
              <a:gd name="connsiteY6" fmla="*/ 1947812 h 2706973"/>
              <a:gd name="connsiteX7" fmla="*/ 263230 w 4963878"/>
              <a:gd name="connsiteY7" fmla="*/ 1918613 h 2706973"/>
              <a:gd name="connsiteX8" fmla="*/ 175640 w 4963878"/>
              <a:gd name="connsiteY8" fmla="*/ 1860216 h 2706973"/>
              <a:gd name="connsiteX9" fmla="*/ 161042 w 4963878"/>
              <a:gd name="connsiteY9" fmla="*/ 1772620 h 2706973"/>
              <a:gd name="connsiteX10" fmla="*/ 88051 w 4963878"/>
              <a:gd name="connsiteY10" fmla="*/ 1466036 h 2706973"/>
              <a:gd name="connsiteX11" fmla="*/ 29658 w 4963878"/>
              <a:gd name="connsiteY11" fmla="*/ 1378441 h 2706973"/>
              <a:gd name="connsiteX12" fmla="*/ 461 w 4963878"/>
              <a:gd name="connsiteY12" fmla="*/ 1261647 h 2706973"/>
              <a:gd name="connsiteX13" fmla="*/ 15059 w 4963878"/>
              <a:gd name="connsiteY13" fmla="*/ 1130253 h 2706973"/>
              <a:gd name="connsiteX14" fmla="*/ 58854 w 4963878"/>
              <a:gd name="connsiteY14" fmla="*/ 1101055 h 2706973"/>
              <a:gd name="connsiteX15" fmla="*/ 117247 w 4963878"/>
              <a:gd name="connsiteY15" fmla="*/ 1057257 h 2706973"/>
              <a:gd name="connsiteX16" fmla="*/ 277828 w 4963878"/>
              <a:gd name="connsiteY16" fmla="*/ 1028058 h 2706973"/>
              <a:gd name="connsiteX17" fmla="*/ 569794 w 4963878"/>
              <a:gd name="connsiteY17" fmla="*/ 1042658 h 2706973"/>
              <a:gd name="connsiteX18" fmla="*/ 613589 w 4963878"/>
              <a:gd name="connsiteY18" fmla="*/ 1057257 h 2706973"/>
              <a:gd name="connsiteX19" fmla="*/ 657384 w 4963878"/>
              <a:gd name="connsiteY19" fmla="*/ 1086456 h 2706973"/>
              <a:gd name="connsiteX20" fmla="*/ 686580 w 4963878"/>
              <a:gd name="connsiteY20" fmla="*/ 1130253 h 2706973"/>
              <a:gd name="connsiteX21" fmla="*/ 730375 w 4963878"/>
              <a:gd name="connsiteY21" fmla="*/ 1159452 h 2706973"/>
              <a:gd name="connsiteX22" fmla="*/ 744974 w 4963878"/>
              <a:gd name="connsiteY22" fmla="*/ 1247047 h 2706973"/>
              <a:gd name="connsiteX23" fmla="*/ 774170 w 4963878"/>
              <a:gd name="connsiteY23" fmla="*/ 1334643 h 2706973"/>
              <a:gd name="connsiteX24" fmla="*/ 788768 w 4963878"/>
              <a:gd name="connsiteY24" fmla="*/ 1378441 h 2706973"/>
              <a:gd name="connsiteX25" fmla="*/ 803367 w 4963878"/>
              <a:gd name="connsiteY25" fmla="*/ 1422238 h 2706973"/>
              <a:gd name="connsiteX26" fmla="*/ 847162 w 4963878"/>
              <a:gd name="connsiteY26" fmla="*/ 1451437 h 2706973"/>
              <a:gd name="connsiteX27" fmla="*/ 1022341 w 4963878"/>
              <a:gd name="connsiteY27" fmla="*/ 1436838 h 2706973"/>
              <a:gd name="connsiteX28" fmla="*/ 1109931 w 4963878"/>
              <a:gd name="connsiteY28" fmla="*/ 1422238 h 2706973"/>
              <a:gd name="connsiteX29" fmla="*/ 1168324 w 4963878"/>
              <a:gd name="connsiteY29" fmla="*/ 1378441 h 2706973"/>
              <a:gd name="connsiteX30" fmla="*/ 1197520 w 4963878"/>
              <a:gd name="connsiteY30" fmla="*/ 1334643 h 2706973"/>
              <a:gd name="connsiteX31" fmla="*/ 1270512 w 4963878"/>
              <a:gd name="connsiteY31" fmla="*/ 1261647 h 2706973"/>
              <a:gd name="connsiteX32" fmla="*/ 1255913 w 4963878"/>
              <a:gd name="connsiteY32" fmla="*/ 1159452 h 2706973"/>
              <a:gd name="connsiteX33" fmla="*/ 1212119 w 4963878"/>
              <a:gd name="connsiteY33" fmla="*/ 1144853 h 2706973"/>
              <a:gd name="connsiteX34" fmla="*/ 1153725 w 4963878"/>
              <a:gd name="connsiteY34" fmla="*/ 1057257 h 2706973"/>
              <a:gd name="connsiteX35" fmla="*/ 1139127 w 4963878"/>
              <a:gd name="connsiteY35" fmla="*/ 998860 h 2706973"/>
              <a:gd name="connsiteX36" fmla="*/ 1124529 w 4963878"/>
              <a:gd name="connsiteY36" fmla="*/ 955062 h 2706973"/>
              <a:gd name="connsiteX37" fmla="*/ 1109931 w 4963878"/>
              <a:gd name="connsiteY37" fmla="*/ 794470 h 2706973"/>
              <a:gd name="connsiteX38" fmla="*/ 1095332 w 4963878"/>
              <a:gd name="connsiteY38" fmla="*/ 706875 h 2706973"/>
              <a:gd name="connsiteX39" fmla="*/ 1109931 w 4963878"/>
              <a:gd name="connsiteY39" fmla="*/ 487886 h 2706973"/>
              <a:gd name="connsiteX40" fmla="*/ 1139127 w 4963878"/>
              <a:gd name="connsiteY40" fmla="*/ 400291 h 2706973"/>
              <a:gd name="connsiteX41" fmla="*/ 1124529 w 4963878"/>
              <a:gd name="connsiteY41" fmla="*/ 341894 h 2706973"/>
              <a:gd name="connsiteX42" fmla="*/ 1095332 w 4963878"/>
              <a:gd name="connsiteY42" fmla="*/ 298096 h 2706973"/>
              <a:gd name="connsiteX43" fmla="*/ 1080734 w 4963878"/>
              <a:gd name="connsiteY43" fmla="*/ 254298 h 2706973"/>
              <a:gd name="connsiteX44" fmla="*/ 1109931 w 4963878"/>
              <a:gd name="connsiteY44" fmla="*/ 93706 h 2706973"/>
              <a:gd name="connsiteX45" fmla="*/ 1168324 w 4963878"/>
              <a:gd name="connsiteY45" fmla="*/ 49908 h 2706973"/>
              <a:gd name="connsiteX46" fmla="*/ 1314307 w 4963878"/>
              <a:gd name="connsiteY46" fmla="*/ 6111 h 2706973"/>
              <a:gd name="connsiteX47" fmla="*/ 1533281 w 4963878"/>
              <a:gd name="connsiteY47" fmla="*/ 49908 h 2706973"/>
              <a:gd name="connsiteX48" fmla="*/ 1577076 w 4963878"/>
              <a:gd name="connsiteY48" fmla="*/ 93706 h 2706973"/>
              <a:gd name="connsiteX49" fmla="*/ 1620871 w 4963878"/>
              <a:gd name="connsiteY49" fmla="*/ 239699 h 2706973"/>
              <a:gd name="connsiteX50" fmla="*/ 1650067 w 4963878"/>
              <a:gd name="connsiteY50" fmla="*/ 312695 h 2706973"/>
              <a:gd name="connsiteX51" fmla="*/ 1693862 w 4963878"/>
              <a:gd name="connsiteY51" fmla="*/ 400291 h 2706973"/>
              <a:gd name="connsiteX52" fmla="*/ 1723059 w 4963878"/>
              <a:gd name="connsiteY52" fmla="*/ 487886 h 2706973"/>
              <a:gd name="connsiteX53" fmla="*/ 1781452 w 4963878"/>
              <a:gd name="connsiteY53" fmla="*/ 560882 h 2706973"/>
              <a:gd name="connsiteX54" fmla="*/ 1825247 w 4963878"/>
              <a:gd name="connsiteY54" fmla="*/ 575482 h 2706973"/>
              <a:gd name="connsiteX55" fmla="*/ 1985828 w 4963878"/>
              <a:gd name="connsiteY55" fmla="*/ 575482 h 2706973"/>
              <a:gd name="connsiteX56" fmla="*/ 2219400 w 4963878"/>
              <a:gd name="connsiteY56" fmla="*/ 604680 h 2706973"/>
              <a:gd name="connsiteX57" fmla="*/ 2438374 w 4963878"/>
              <a:gd name="connsiteY57" fmla="*/ 590081 h 2706973"/>
              <a:gd name="connsiteX58" fmla="*/ 2540562 w 4963878"/>
              <a:gd name="connsiteY58" fmla="*/ 531684 h 2706973"/>
              <a:gd name="connsiteX59" fmla="*/ 2628152 w 4963878"/>
              <a:gd name="connsiteY59" fmla="*/ 487886 h 2706973"/>
              <a:gd name="connsiteX60" fmla="*/ 2671947 w 4963878"/>
              <a:gd name="connsiteY60" fmla="*/ 444088 h 2706973"/>
              <a:gd name="connsiteX61" fmla="*/ 2730340 w 4963878"/>
              <a:gd name="connsiteY61" fmla="*/ 429489 h 2706973"/>
              <a:gd name="connsiteX62" fmla="*/ 2803332 w 4963878"/>
              <a:gd name="connsiteY62" fmla="*/ 400291 h 2706973"/>
              <a:gd name="connsiteX63" fmla="*/ 2978511 w 4963878"/>
              <a:gd name="connsiteY63" fmla="*/ 429489 h 2706973"/>
              <a:gd name="connsiteX64" fmla="*/ 2978511 w 4963878"/>
              <a:gd name="connsiteY64" fmla="*/ 575482 h 2706973"/>
              <a:gd name="connsiteX65" fmla="*/ 2905520 w 4963878"/>
              <a:gd name="connsiteY65" fmla="*/ 692276 h 2706973"/>
              <a:gd name="connsiteX66" fmla="*/ 2861725 w 4963878"/>
              <a:gd name="connsiteY66" fmla="*/ 794470 h 2706973"/>
              <a:gd name="connsiteX67" fmla="*/ 2949314 w 4963878"/>
              <a:gd name="connsiteY67" fmla="*/ 969661 h 2706973"/>
              <a:gd name="connsiteX68" fmla="*/ 3007708 w 4963878"/>
              <a:gd name="connsiteY68" fmla="*/ 984261 h 2706973"/>
              <a:gd name="connsiteX69" fmla="*/ 3168289 w 4963878"/>
              <a:gd name="connsiteY69" fmla="*/ 969661 h 2706973"/>
              <a:gd name="connsiteX70" fmla="*/ 3212084 w 4963878"/>
              <a:gd name="connsiteY70" fmla="*/ 925864 h 2706973"/>
              <a:gd name="connsiteX71" fmla="*/ 3270477 w 4963878"/>
              <a:gd name="connsiteY71" fmla="*/ 896665 h 2706973"/>
              <a:gd name="connsiteX72" fmla="*/ 3416459 w 4963878"/>
              <a:gd name="connsiteY72" fmla="*/ 809070 h 2706973"/>
              <a:gd name="connsiteX73" fmla="*/ 3591639 w 4963878"/>
              <a:gd name="connsiteY73" fmla="*/ 648478 h 2706973"/>
              <a:gd name="connsiteX74" fmla="*/ 3606237 w 4963878"/>
              <a:gd name="connsiteY74" fmla="*/ 604680 h 2706973"/>
              <a:gd name="connsiteX75" fmla="*/ 3650032 w 4963878"/>
              <a:gd name="connsiteY75" fmla="*/ 590081 h 2706973"/>
              <a:gd name="connsiteX76" fmla="*/ 3752220 w 4963878"/>
              <a:gd name="connsiteY76" fmla="*/ 531684 h 2706973"/>
              <a:gd name="connsiteX77" fmla="*/ 3810613 w 4963878"/>
              <a:gd name="connsiteY77" fmla="*/ 517085 h 2706973"/>
              <a:gd name="connsiteX78" fmla="*/ 3898203 w 4963878"/>
              <a:gd name="connsiteY78" fmla="*/ 546283 h 2706973"/>
              <a:gd name="connsiteX79" fmla="*/ 3941998 w 4963878"/>
              <a:gd name="connsiteY79" fmla="*/ 648478 h 2706973"/>
              <a:gd name="connsiteX80" fmla="*/ 3956596 w 4963878"/>
              <a:gd name="connsiteY80" fmla="*/ 736073 h 2706973"/>
              <a:gd name="connsiteX81" fmla="*/ 4014989 w 4963878"/>
              <a:gd name="connsiteY81" fmla="*/ 765272 h 2706973"/>
              <a:gd name="connsiteX82" fmla="*/ 4058784 w 4963878"/>
              <a:gd name="connsiteY82" fmla="*/ 779871 h 2706973"/>
              <a:gd name="connsiteX83" fmla="*/ 4190169 w 4963878"/>
              <a:gd name="connsiteY83" fmla="*/ 823669 h 2706973"/>
              <a:gd name="connsiteX84" fmla="*/ 4686510 w 4963878"/>
              <a:gd name="connsiteY84" fmla="*/ 838268 h 2706973"/>
              <a:gd name="connsiteX85" fmla="*/ 4803296 w 4963878"/>
              <a:gd name="connsiteY85" fmla="*/ 867467 h 2706973"/>
              <a:gd name="connsiteX86" fmla="*/ 4905484 w 4963878"/>
              <a:gd name="connsiteY86" fmla="*/ 969661 h 2706973"/>
              <a:gd name="connsiteX87" fmla="*/ 4963878 w 4963878"/>
              <a:gd name="connsiteY87" fmla="*/ 896665 h 270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4963878" h="2706973">
                <a:moveTo>
                  <a:pt x="482204" y="2706973"/>
                </a:moveTo>
                <a:cubicBezTo>
                  <a:pt x="506513" y="2512499"/>
                  <a:pt x="479775" y="2664379"/>
                  <a:pt x="525999" y="2502583"/>
                </a:cubicBezTo>
                <a:cubicBezTo>
                  <a:pt x="567813" y="2356223"/>
                  <a:pt x="529282" y="2424664"/>
                  <a:pt x="584392" y="2341991"/>
                </a:cubicBezTo>
                <a:cubicBezTo>
                  <a:pt x="601710" y="2238080"/>
                  <a:pt x="606592" y="2263209"/>
                  <a:pt x="584392" y="2152201"/>
                </a:cubicBezTo>
                <a:cubicBezTo>
                  <a:pt x="581374" y="2137111"/>
                  <a:pt x="579407" y="2120420"/>
                  <a:pt x="569794" y="2108403"/>
                </a:cubicBezTo>
                <a:cubicBezTo>
                  <a:pt x="551407" y="2085418"/>
                  <a:pt x="487718" y="2064373"/>
                  <a:pt x="467606" y="2050006"/>
                </a:cubicBezTo>
                <a:cubicBezTo>
                  <a:pt x="388934" y="1993808"/>
                  <a:pt x="458096" y="1996565"/>
                  <a:pt x="336222" y="1947812"/>
                </a:cubicBezTo>
                <a:cubicBezTo>
                  <a:pt x="311891" y="1938079"/>
                  <a:pt x="286235" y="1931162"/>
                  <a:pt x="263230" y="1918613"/>
                </a:cubicBezTo>
                <a:cubicBezTo>
                  <a:pt x="232424" y="1901809"/>
                  <a:pt x="175640" y="1860216"/>
                  <a:pt x="175640" y="1860216"/>
                </a:cubicBezTo>
                <a:cubicBezTo>
                  <a:pt x="170774" y="1831017"/>
                  <a:pt x="164569" y="1802011"/>
                  <a:pt x="161042" y="1772620"/>
                </a:cubicBezTo>
                <a:cubicBezTo>
                  <a:pt x="125287" y="1474638"/>
                  <a:pt x="210093" y="1547404"/>
                  <a:pt x="88051" y="1466036"/>
                </a:cubicBezTo>
                <a:cubicBezTo>
                  <a:pt x="68587" y="1436838"/>
                  <a:pt x="38168" y="1412485"/>
                  <a:pt x="29658" y="1378441"/>
                </a:cubicBezTo>
                <a:lnTo>
                  <a:pt x="461" y="1261647"/>
                </a:lnTo>
                <a:cubicBezTo>
                  <a:pt x="5327" y="1217849"/>
                  <a:pt x="0" y="1171668"/>
                  <a:pt x="15059" y="1130253"/>
                </a:cubicBezTo>
                <a:cubicBezTo>
                  <a:pt x="21055" y="1113764"/>
                  <a:pt x="44577" y="1111253"/>
                  <a:pt x="58854" y="1101055"/>
                </a:cubicBezTo>
                <a:cubicBezTo>
                  <a:pt x="78653" y="1086912"/>
                  <a:pt x="95013" y="1067139"/>
                  <a:pt x="117247" y="1057257"/>
                </a:cubicBezTo>
                <a:cubicBezTo>
                  <a:pt x="129484" y="1051818"/>
                  <a:pt x="272863" y="1028886"/>
                  <a:pt x="277828" y="1028058"/>
                </a:cubicBezTo>
                <a:cubicBezTo>
                  <a:pt x="375150" y="1032925"/>
                  <a:pt x="472717" y="1034216"/>
                  <a:pt x="569794" y="1042658"/>
                </a:cubicBezTo>
                <a:cubicBezTo>
                  <a:pt x="585124" y="1043991"/>
                  <a:pt x="599826" y="1050375"/>
                  <a:pt x="613589" y="1057257"/>
                </a:cubicBezTo>
                <a:cubicBezTo>
                  <a:pt x="629282" y="1065104"/>
                  <a:pt x="642786" y="1076723"/>
                  <a:pt x="657384" y="1086456"/>
                </a:cubicBezTo>
                <a:cubicBezTo>
                  <a:pt x="667116" y="1101055"/>
                  <a:pt x="674174" y="1117846"/>
                  <a:pt x="686580" y="1130253"/>
                </a:cubicBezTo>
                <a:cubicBezTo>
                  <a:pt x="698986" y="1142660"/>
                  <a:pt x="722529" y="1143759"/>
                  <a:pt x="730375" y="1159452"/>
                </a:cubicBezTo>
                <a:cubicBezTo>
                  <a:pt x="743612" y="1185928"/>
                  <a:pt x="737795" y="1218330"/>
                  <a:pt x="744974" y="1247047"/>
                </a:cubicBezTo>
                <a:cubicBezTo>
                  <a:pt x="752438" y="1276906"/>
                  <a:pt x="764438" y="1305444"/>
                  <a:pt x="774170" y="1334643"/>
                </a:cubicBezTo>
                <a:lnTo>
                  <a:pt x="788768" y="1378441"/>
                </a:lnTo>
                <a:cubicBezTo>
                  <a:pt x="793634" y="1393040"/>
                  <a:pt x="790563" y="1413701"/>
                  <a:pt x="803367" y="1422238"/>
                </a:cubicBezTo>
                <a:lnTo>
                  <a:pt x="847162" y="1451437"/>
                </a:lnTo>
                <a:cubicBezTo>
                  <a:pt x="905555" y="1446571"/>
                  <a:pt x="964104" y="1443309"/>
                  <a:pt x="1022341" y="1436838"/>
                </a:cubicBezTo>
                <a:cubicBezTo>
                  <a:pt x="1051759" y="1433569"/>
                  <a:pt x="1082449" y="1433232"/>
                  <a:pt x="1109931" y="1422238"/>
                </a:cubicBezTo>
                <a:cubicBezTo>
                  <a:pt x="1132521" y="1413201"/>
                  <a:pt x="1148860" y="1393040"/>
                  <a:pt x="1168324" y="1378441"/>
                </a:cubicBezTo>
                <a:cubicBezTo>
                  <a:pt x="1178056" y="1363842"/>
                  <a:pt x="1185114" y="1347050"/>
                  <a:pt x="1197520" y="1334643"/>
                </a:cubicBezTo>
                <a:cubicBezTo>
                  <a:pt x="1294848" y="1237307"/>
                  <a:pt x="1192648" y="1378448"/>
                  <a:pt x="1270512" y="1261647"/>
                </a:cubicBezTo>
                <a:cubicBezTo>
                  <a:pt x="1265646" y="1227582"/>
                  <a:pt x="1271301" y="1190230"/>
                  <a:pt x="1255913" y="1159452"/>
                </a:cubicBezTo>
                <a:cubicBezTo>
                  <a:pt x="1249032" y="1145689"/>
                  <a:pt x="1222999" y="1155734"/>
                  <a:pt x="1212119" y="1144853"/>
                </a:cubicBezTo>
                <a:cubicBezTo>
                  <a:pt x="1187306" y="1120038"/>
                  <a:pt x="1153725" y="1057257"/>
                  <a:pt x="1153725" y="1057257"/>
                </a:cubicBezTo>
                <a:cubicBezTo>
                  <a:pt x="1148859" y="1037791"/>
                  <a:pt x="1144639" y="1018153"/>
                  <a:pt x="1139127" y="998860"/>
                </a:cubicBezTo>
                <a:cubicBezTo>
                  <a:pt x="1134900" y="984063"/>
                  <a:pt x="1126705" y="970296"/>
                  <a:pt x="1124529" y="955062"/>
                </a:cubicBezTo>
                <a:cubicBezTo>
                  <a:pt x="1116928" y="901851"/>
                  <a:pt x="1116211" y="847853"/>
                  <a:pt x="1109931" y="794470"/>
                </a:cubicBezTo>
                <a:cubicBezTo>
                  <a:pt x="1106473" y="765072"/>
                  <a:pt x="1100198" y="736073"/>
                  <a:pt x="1095332" y="706875"/>
                </a:cubicBezTo>
                <a:cubicBezTo>
                  <a:pt x="1100198" y="633879"/>
                  <a:pt x="1099585" y="560309"/>
                  <a:pt x="1109931" y="487886"/>
                </a:cubicBezTo>
                <a:cubicBezTo>
                  <a:pt x="1114283" y="457418"/>
                  <a:pt x="1139127" y="400291"/>
                  <a:pt x="1139127" y="400291"/>
                </a:cubicBezTo>
                <a:cubicBezTo>
                  <a:pt x="1134261" y="380825"/>
                  <a:pt x="1132432" y="360337"/>
                  <a:pt x="1124529" y="341894"/>
                </a:cubicBezTo>
                <a:cubicBezTo>
                  <a:pt x="1117618" y="325767"/>
                  <a:pt x="1103178" y="313790"/>
                  <a:pt x="1095332" y="298096"/>
                </a:cubicBezTo>
                <a:cubicBezTo>
                  <a:pt x="1088450" y="284332"/>
                  <a:pt x="1085600" y="268897"/>
                  <a:pt x="1080734" y="254298"/>
                </a:cubicBezTo>
                <a:cubicBezTo>
                  <a:pt x="1090466" y="200767"/>
                  <a:pt x="1088500" y="143716"/>
                  <a:pt x="1109931" y="93706"/>
                </a:cubicBezTo>
                <a:cubicBezTo>
                  <a:pt x="1119515" y="71342"/>
                  <a:pt x="1147692" y="62804"/>
                  <a:pt x="1168324" y="49908"/>
                </a:cubicBezTo>
                <a:cubicBezTo>
                  <a:pt x="1230045" y="11330"/>
                  <a:pt x="1236734" y="19040"/>
                  <a:pt x="1314307" y="6111"/>
                </a:cubicBezTo>
                <a:cubicBezTo>
                  <a:pt x="1406170" y="14463"/>
                  <a:pt x="1463414" y="0"/>
                  <a:pt x="1533281" y="49908"/>
                </a:cubicBezTo>
                <a:cubicBezTo>
                  <a:pt x="1550081" y="61909"/>
                  <a:pt x="1562478" y="79107"/>
                  <a:pt x="1577076" y="93706"/>
                </a:cubicBezTo>
                <a:cubicBezTo>
                  <a:pt x="1591416" y="151071"/>
                  <a:pt x="1597175" y="180453"/>
                  <a:pt x="1620871" y="239699"/>
                </a:cubicBezTo>
                <a:cubicBezTo>
                  <a:pt x="1630603" y="264031"/>
                  <a:pt x="1640866" y="288157"/>
                  <a:pt x="1650067" y="312695"/>
                </a:cubicBezTo>
                <a:cubicBezTo>
                  <a:pt x="1675969" y="381773"/>
                  <a:pt x="1649566" y="333844"/>
                  <a:pt x="1693862" y="400291"/>
                </a:cubicBezTo>
                <a:lnTo>
                  <a:pt x="1723059" y="487886"/>
                </a:lnTo>
                <a:cubicBezTo>
                  <a:pt x="1739896" y="538401"/>
                  <a:pt x="1728625" y="534467"/>
                  <a:pt x="1781452" y="560882"/>
                </a:cubicBezTo>
                <a:cubicBezTo>
                  <a:pt x="1795215" y="567764"/>
                  <a:pt x="1810649" y="570615"/>
                  <a:pt x="1825247" y="575482"/>
                </a:cubicBezTo>
                <a:cubicBezTo>
                  <a:pt x="1959780" y="553057"/>
                  <a:pt x="1864976" y="558216"/>
                  <a:pt x="1985828" y="575482"/>
                </a:cubicBezTo>
                <a:cubicBezTo>
                  <a:pt x="2063503" y="586579"/>
                  <a:pt x="2219400" y="604680"/>
                  <a:pt x="2219400" y="604680"/>
                </a:cubicBezTo>
                <a:cubicBezTo>
                  <a:pt x="2292391" y="599814"/>
                  <a:pt x="2365668" y="598160"/>
                  <a:pt x="2438374" y="590081"/>
                </a:cubicBezTo>
                <a:cubicBezTo>
                  <a:pt x="2483261" y="585093"/>
                  <a:pt x="2504630" y="557352"/>
                  <a:pt x="2540562" y="531684"/>
                </a:cubicBezTo>
                <a:cubicBezTo>
                  <a:pt x="2590086" y="496307"/>
                  <a:pt x="2573916" y="505965"/>
                  <a:pt x="2628152" y="487886"/>
                </a:cubicBezTo>
                <a:cubicBezTo>
                  <a:pt x="2642750" y="473287"/>
                  <a:pt x="2654022" y="454332"/>
                  <a:pt x="2671947" y="444088"/>
                </a:cubicBezTo>
                <a:cubicBezTo>
                  <a:pt x="2689367" y="434133"/>
                  <a:pt x="2711306" y="435834"/>
                  <a:pt x="2730340" y="429489"/>
                </a:cubicBezTo>
                <a:cubicBezTo>
                  <a:pt x="2755200" y="421202"/>
                  <a:pt x="2779001" y="410024"/>
                  <a:pt x="2803332" y="400291"/>
                </a:cubicBezTo>
                <a:cubicBezTo>
                  <a:pt x="2861725" y="410024"/>
                  <a:pt x="2922762" y="409577"/>
                  <a:pt x="2978511" y="429489"/>
                </a:cubicBezTo>
                <a:cubicBezTo>
                  <a:pt x="3041260" y="451901"/>
                  <a:pt x="2984460" y="559120"/>
                  <a:pt x="2978511" y="575482"/>
                </a:cubicBezTo>
                <a:cubicBezTo>
                  <a:pt x="2952781" y="646244"/>
                  <a:pt x="2946331" y="626974"/>
                  <a:pt x="2905520" y="692276"/>
                </a:cubicBezTo>
                <a:cubicBezTo>
                  <a:pt x="2879749" y="733513"/>
                  <a:pt x="2875916" y="751893"/>
                  <a:pt x="2861725" y="794470"/>
                </a:cubicBezTo>
                <a:cubicBezTo>
                  <a:pt x="2883543" y="881749"/>
                  <a:pt x="2872187" y="921453"/>
                  <a:pt x="2949314" y="969661"/>
                </a:cubicBezTo>
                <a:cubicBezTo>
                  <a:pt x="2966328" y="980295"/>
                  <a:pt x="2988243" y="979394"/>
                  <a:pt x="3007708" y="984261"/>
                </a:cubicBezTo>
                <a:cubicBezTo>
                  <a:pt x="3061235" y="979394"/>
                  <a:pt x="3116609" y="984428"/>
                  <a:pt x="3168289" y="969661"/>
                </a:cubicBezTo>
                <a:cubicBezTo>
                  <a:pt x="3188140" y="963989"/>
                  <a:pt x="3195284" y="937865"/>
                  <a:pt x="3212084" y="925864"/>
                </a:cubicBezTo>
                <a:cubicBezTo>
                  <a:pt x="3229792" y="913214"/>
                  <a:pt x="3251816" y="907862"/>
                  <a:pt x="3270477" y="896665"/>
                </a:cubicBezTo>
                <a:cubicBezTo>
                  <a:pt x="3446625" y="790968"/>
                  <a:pt x="3282988" y="875809"/>
                  <a:pt x="3416459" y="809070"/>
                </a:cubicBezTo>
                <a:cubicBezTo>
                  <a:pt x="3560250" y="665269"/>
                  <a:pt x="3496310" y="712034"/>
                  <a:pt x="3591639" y="648478"/>
                </a:cubicBezTo>
                <a:cubicBezTo>
                  <a:pt x="3596505" y="633879"/>
                  <a:pt x="3595356" y="615562"/>
                  <a:pt x="3606237" y="604680"/>
                </a:cubicBezTo>
                <a:cubicBezTo>
                  <a:pt x="3617118" y="593799"/>
                  <a:pt x="3636269" y="596963"/>
                  <a:pt x="3650032" y="590081"/>
                </a:cubicBezTo>
                <a:cubicBezTo>
                  <a:pt x="3734742" y="547723"/>
                  <a:pt x="3649845" y="570077"/>
                  <a:pt x="3752220" y="531684"/>
                </a:cubicBezTo>
                <a:cubicBezTo>
                  <a:pt x="3771006" y="524639"/>
                  <a:pt x="3791149" y="521951"/>
                  <a:pt x="3810613" y="517085"/>
                </a:cubicBezTo>
                <a:cubicBezTo>
                  <a:pt x="3839810" y="526818"/>
                  <a:pt x="3873583" y="527817"/>
                  <a:pt x="3898203" y="546283"/>
                </a:cubicBezTo>
                <a:cubicBezTo>
                  <a:pt x="3914236" y="558308"/>
                  <a:pt x="3934691" y="626557"/>
                  <a:pt x="3941998" y="648478"/>
                </a:cubicBezTo>
                <a:cubicBezTo>
                  <a:pt x="3946864" y="677676"/>
                  <a:pt x="3940908" y="710971"/>
                  <a:pt x="3956596" y="736073"/>
                </a:cubicBezTo>
                <a:cubicBezTo>
                  <a:pt x="3968129" y="754528"/>
                  <a:pt x="3994987" y="756699"/>
                  <a:pt x="4014989" y="765272"/>
                </a:cubicBezTo>
                <a:cubicBezTo>
                  <a:pt x="4029133" y="771334"/>
                  <a:pt x="4044640" y="773809"/>
                  <a:pt x="4058784" y="779871"/>
                </a:cubicBezTo>
                <a:cubicBezTo>
                  <a:pt x="4122017" y="806973"/>
                  <a:pt x="4115623" y="819846"/>
                  <a:pt x="4190169" y="823669"/>
                </a:cubicBezTo>
                <a:cubicBezTo>
                  <a:pt x="4355470" y="832146"/>
                  <a:pt x="4521063" y="833402"/>
                  <a:pt x="4686510" y="838268"/>
                </a:cubicBezTo>
                <a:cubicBezTo>
                  <a:pt x="4725439" y="848001"/>
                  <a:pt x="4781038" y="834079"/>
                  <a:pt x="4803296" y="867467"/>
                </a:cubicBezTo>
                <a:cubicBezTo>
                  <a:pt x="4870225" y="967866"/>
                  <a:pt x="4828399" y="943964"/>
                  <a:pt x="4905484" y="969661"/>
                </a:cubicBezTo>
                <a:cubicBezTo>
                  <a:pt x="4956973" y="918169"/>
                  <a:pt x="4940046" y="944330"/>
                  <a:pt x="4963878" y="896665"/>
                </a:cubicBezTo>
              </a:path>
            </a:pathLst>
          </a:custGeom>
          <a:ln w="38100" cap="flat" cmpd="sng" algn="ctr">
            <a:solidFill>
              <a:srgbClr val="FF0000"/>
            </a:solidFill>
            <a:prstDash val="solid"/>
            <a:round/>
            <a:headEnd type="arrow" w="lg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2" name="Picture 4" descr="04.09.2004 18%3a2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p="http://schemas.openxmlformats.org/presentationml/2006/main" xmlns:a="http://schemas.openxmlformats.org/drawingml/2006/main" xmlns:r="http://schemas.openxmlformats.org/officeDocument/2006/relationships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36016" t="30294" r="33663" b="23312"/>
          <a:stretch/>
        </p:blipFill>
        <p:spPr bwMode="auto">
          <a:xfrm>
            <a:off x="476300" y="1286132"/>
            <a:ext cx="2647900" cy="2700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288" y="4365625"/>
            <a:ext cx="8382000" cy="1173163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/>
              <a:t>For </a:t>
            </a:r>
            <a:r>
              <a:rPr lang="en-US" sz="2800" b="1" cap="small" dirty="0"/>
              <a:t>each pixel </a:t>
            </a:r>
            <a:r>
              <a:rPr lang="en-US" sz="2800" dirty="0"/>
              <a:t>we get:  </a:t>
            </a:r>
          </a:p>
          <a:p>
            <a:pPr lvl="1"/>
            <a:r>
              <a:rPr lang="en-US" sz="2400" dirty="0"/>
              <a:t>integrated </a:t>
            </a:r>
            <a:r>
              <a:rPr lang="en-US" sz="2400" u="sng" dirty="0">
                <a:solidFill>
                  <a:srgbClr val="FFFFFF"/>
                </a:solidFill>
              </a:rPr>
              <a:t>charge Q (FADC counts)</a:t>
            </a:r>
          </a:p>
          <a:p>
            <a:pPr lvl="1"/>
            <a:r>
              <a:rPr lang="en-US" sz="2400" u="sng" dirty="0">
                <a:solidFill>
                  <a:schemeClr val="tx1"/>
                </a:solidFill>
              </a:rPr>
              <a:t>arrival time T (ns)</a:t>
            </a: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8475" y="94129"/>
            <a:ext cx="8147051" cy="861243"/>
          </a:xfrm>
        </p:spPr>
        <p:txBody>
          <a:bodyPr/>
          <a:lstStyle/>
          <a:p>
            <a:r>
              <a:rPr lang="es-ES"/>
              <a:t>Pixel signal extraction</a:t>
            </a:r>
            <a:endParaRPr lang="en-US" dirty="0"/>
          </a:p>
        </p:txBody>
      </p:sp>
      <p:sp>
        <p:nvSpPr>
          <p:cNvPr id="26630" name="4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8387485" y="6376365"/>
            <a:ext cx="516081" cy="365125"/>
          </a:xfrm>
          <a:noFill/>
        </p:spPr>
        <p:txBody>
          <a:bodyPr/>
          <a:lstStyle/>
          <a:p>
            <a:fld id="{4B14C545-4FD1-DC45-BB0F-3710FA223E02}" type="slidenum">
              <a:rPr lang="en-US"/>
              <a:pPr/>
              <a:t>40</a:t>
            </a:fld>
            <a:endParaRPr lang="en-US"/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0113" y="5207965"/>
            <a:ext cx="7632700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" name="11 Grupo"/>
          <p:cNvGrpSpPr>
            <a:grpSpLocks/>
          </p:cNvGrpSpPr>
          <p:nvPr/>
        </p:nvGrpSpPr>
        <p:grpSpPr bwMode="auto">
          <a:xfrm>
            <a:off x="1809750" y="1147763"/>
            <a:ext cx="7226300" cy="3049587"/>
            <a:chOff x="1809750" y="1147742"/>
            <a:chExt cx="7226746" cy="3050348"/>
          </a:xfrm>
        </p:grpSpPr>
        <p:grpSp>
          <p:nvGrpSpPr>
            <p:cNvPr id="6" name="8 Grupo"/>
            <p:cNvGrpSpPr>
              <a:grpSpLocks/>
            </p:cNvGrpSpPr>
            <p:nvPr/>
          </p:nvGrpSpPr>
          <p:grpSpPr bwMode="auto">
            <a:xfrm>
              <a:off x="1809750" y="1147742"/>
              <a:ext cx="7226746" cy="3050348"/>
              <a:chOff x="1809750" y="1147742"/>
              <a:chExt cx="7226746" cy="3050348"/>
            </a:xfrm>
          </p:grpSpPr>
          <p:grpSp>
            <p:nvGrpSpPr>
              <p:cNvPr id="7" name="32 Grupo"/>
              <p:cNvGrpSpPr>
                <a:grpSpLocks/>
              </p:cNvGrpSpPr>
              <p:nvPr/>
            </p:nvGrpSpPr>
            <p:grpSpPr bwMode="auto">
              <a:xfrm>
                <a:off x="1809750" y="1147742"/>
                <a:ext cx="1952550" cy="3001338"/>
                <a:chOff x="1954548" y="2156201"/>
                <a:chExt cx="1952457" cy="3001338"/>
              </a:xfrm>
            </p:grpSpPr>
            <p:cxnSp>
              <p:nvCxnSpPr>
                <p:cNvPr id="26641" name="15 Conector recto"/>
                <p:cNvCxnSpPr>
                  <a:cxnSpLocks noChangeShapeType="1"/>
                </p:cNvCxnSpPr>
                <p:nvPr/>
              </p:nvCxnSpPr>
              <p:spPr bwMode="auto">
                <a:xfrm flipV="1">
                  <a:off x="1954548" y="2156201"/>
                  <a:ext cx="1952457" cy="1535668"/>
                </a:xfrm>
                <a:prstGeom prst="line">
                  <a:avLst/>
                </a:prstGeom>
                <a:noFill/>
                <a:ln w="5080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6642" name="17 Conector recto"/>
                <p:cNvCxnSpPr>
                  <a:cxnSpLocks noChangeShapeType="1"/>
                </p:cNvCxnSpPr>
                <p:nvPr/>
              </p:nvCxnSpPr>
              <p:spPr bwMode="auto">
                <a:xfrm>
                  <a:off x="1954548" y="3691868"/>
                  <a:ext cx="1952457" cy="1465671"/>
                </a:xfrm>
                <a:prstGeom prst="line">
                  <a:avLst/>
                </a:prstGeom>
                <a:noFill/>
                <a:ln w="5080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pic>
            <p:nvPicPr>
              <p:cNvPr id="13328" name="Picture 16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3762300" y="1147742"/>
                <a:ext cx="5274196" cy="30503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26637" name="Text Box 38"/>
            <p:cNvSpPr txBox="1">
              <a:spLocks noChangeArrowheads="1"/>
            </p:cNvSpPr>
            <p:nvPr/>
          </p:nvSpPr>
          <p:spPr bwMode="auto">
            <a:xfrm>
              <a:off x="5737324" y="2300362"/>
              <a:ext cx="85090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b="1" dirty="0">
                  <a:solidFill>
                    <a:srgbClr val="008000"/>
                  </a:solidFill>
                </a:rPr>
                <a:t>Timing</a:t>
              </a:r>
            </a:p>
          </p:txBody>
        </p:sp>
        <p:cxnSp>
          <p:nvCxnSpPr>
            <p:cNvPr id="26638" name="10 Conector recto"/>
            <p:cNvCxnSpPr>
              <a:cxnSpLocks noChangeShapeType="1"/>
            </p:cNvCxnSpPr>
            <p:nvPr/>
          </p:nvCxnSpPr>
          <p:spPr bwMode="auto">
            <a:xfrm>
              <a:off x="6516216" y="1353524"/>
              <a:ext cx="0" cy="2507524"/>
            </a:xfrm>
            <a:prstGeom prst="line">
              <a:avLst/>
            </a:prstGeom>
            <a:noFill/>
            <a:ln w="47625">
              <a:solidFill>
                <a:srgbClr val="00FF00"/>
              </a:solidFill>
              <a:prstDash val="sysDash"/>
              <a:round/>
              <a:headEnd/>
              <a:tailEnd/>
            </a:ln>
          </p:spPr>
        </p:cxnSp>
      </p:grpSp>
      <p:grpSp>
        <p:nvGrpSpPr>
          <p:cNvPr id="8" name="15 Grupo"/>
          <p:cNvGrpSpPr>
            <a:grpSpLocks/>
          </p:cNvGrpSpPr>
          <p:nvPr/>
        </p:nvGrpSpPr>
        <p:grpSpPr bwMode="auto">
          <a:xfrm>
            <a:off x="1500188" y="1341438"/>
            <a:ext cx="962025" cy="1520825"/>
            <a:chOff x="1500655" y="1340768"/>
            <a:chExt cx="961627" cy="1521761"/>
          </a:xfrm>
        </p:grpSpPr>
        <p:sp>
          <p:nvSpPr>
            <p:cNvPr id="26634" name="13 Forma libre"/>
            <p:cNvSpPr>
              <a:spLocks/>
            </p:cNvSpPr>
            <p:nvPr/>
          </p:nvSpPr>
          <p:spPr bwMode="auto">
            <a:xfrm rot="5976265">
              <a:off x="1262558" y="1763965"/>
              <a:ext cx="1336661" cy="860467"/>
            </a:xfrm>
            <a:custGeom>
              <a:avLst/>
              <a:gdLst>
                <a:gd name="T0" fmla="*/ 0 w 1182414"/>
                <a:gd name="T1" fmla="*/ 54633 h 993228"/>
                <a:gd name="T2" fmla="*/ 231688 w 1182414"/>
                <a:gd name="T3" fmla="*/ 0 h 993228"/>
                <a:gd name="T4" fmla="*/ 320798 w 1182414"/>
                <a:gd name="T5" fmla="*/ 13659 h 993228"/>
                <a:gd name="T6" fmla="*/ 338621 w 1182414"/>
                <a:gd name="T7" fmla="*/ 54633 h 993228"/>
                <a:gd name="T8" fmla="*/ 338621 w 1182414"/>
                <a:gd name="T9" fmla="*/ 409746 h 993228"/>
                <a:gd name="T10" fmla="*/ 320798 w 1182414"/>
                <a:gd name="T11" fmla="*/ 450721 h 993228"/>
                <a:gd name="T12" fmla="*/ 338621 w 1182414"/>
                <a:gd name="T13" fmla="*/ 505353 h 993228"/>
                <a:gd name="T14" fmla="*/ 392087 w 1182414"/>
                <a:gd name="T15" fmla="*/ 519012 h 993228"/>
                <a:gd name="T16" fmla="*/ 534665 w 1182414"/>
                <a:gd name="T17" fmla="*/ 505353 h 993228"/>
                <a:gd name="T18" fmla="*/ 641598 w 1182414"/>
                <a:gd name="T19" fmla="*/ 450721 h 993228"/>
                <a:gd name="T20" fmla="*/ 801996 w 1182414"/>
                <a:gd name="T21" fmla="*/ 355114 h 993228"/>
                <a:gd name="T22" fmla="*/ 908929 w 1182414"/>
                <a:gd name="T23" fmla="*/ 368771 h 993228"/>
                <a:gd name="T24" fmla="*/ 962396 w 1182414"/>
                <a:gd name="T25" fmla="*/ 450721 h 993228"/>
                <a:gd name="T26" fmla="*/ 944573 w 1182414"/>
                <a:gd name="T27" fmla="*/ 682910 h 993228"/>
                <a:gd name="T28" fmla="*/ 944573 w 1182414"/>
                <a:gd name="T29" fmla="*/ 846808 h 993228"/>
                <a:gd name="T30" fmla="*/ 998040 w 1182414"/>
                <a:gd name="T31" fmla="*/ 860467 h 993228"/>
                <a:gd name="T32" fmla="*/ 1176261 w 1182414"/>
                <a:gd name="T33" fmla="*/ 833151 h 993228"/>
                <a:gd name="T34" fmla="*/ 1283194 w 1182414"/>
                <a:gd name="T35" fmla="*/ 778518 h 993228"/>
                <a:gd name="T36" fmla="*/ 1336661 w 1182414"/>
                <a:gd name="T37" fmla="*/ 751202 h 99322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182414" h="993228">
                  <a:moveTo>
                    <a:pt x="0" y="63062"/>
                  </a:moveTo>
                  <a:cubicBezTo>
                    <a:pt x="41419" y="47530"/>
                    <a:pt x="147621" y="0"/>
                    <a:pt x="204952" y="0"/>
                  </a:cubicBezTo>
                  <a:cubicBezTo>
                    <a:pt x="231748" y="0"/>
                    <a:pt x="257503" y="10511"/>
                    <a:pt x="283779" y="15766"/>
                  </a:cubicBezTo>
                  <a:cubicBezTo>
                    <a:pt x="289034" y="31531"/>
                    <a:pt x="295514" y="46940"/>
                    <a:pt x="299545" y="63062"/>
                  </a:cubicBezTo>
                  <a:cubicBezTo>
                    <a:pt x="336992" y="212850"/>
                    <a:pt x="316522" y="269239"/>
                    <a:pt x="299545" y="472966"/>
                  </a:cubicBezTo>
                  <a:cubicBezTo>
                    <a:pt x="298165" y="489527"/>
                    <a:pt x="289034" y="504497"/>
                    <a:pt x="283779" y="520262"/>
                  </a:cubicBezTo>
                  <a:cubicBezTo>
                    <a:pt x="289034" y="541283"/>
                    <a:pt x="286009" y="566404"/>
                    <a:pt x="299545" y="583324"/>
                  </a:cubicBezTo>
                  <a:cubicBezTo>
                    <a:pt x="309926" y="596301"/>
                    <a:pt x="330223" y="599090"/>
                    <a:pt x="346841" y="599090"/>
                  </a:cubicBezTo>
                  <a:cubicBezTo>
                    <a:pt x="389210" y="599090"/>
                    <a:pt x="430924" y="588579"/>
                    <a:pt x="472966" y="583324"/>
                  </a:cubicBezTo>
                  <a:cubicBezTo>
                    <a:pt x="504497" y="562303"/>
                    <a:pt x="540763" y="547058"/>
                    <a:pt x="567559" y="520262"/>
                  </a:cubicBezTo>
                  <a:cubicBezTo>
                    <a:pt x="673903" y="413918"/>
                    <a:pt x="619849" y="439770"/>
                    <a:pt x="709448" y="409904"/>
                  </a:cubicBezTo>
                  <a:cubicBezTo>
                    <a:pt x="740979" y="415159"/>
                    <a:pt x="775450" y="411373"/>
                    <a:pt x="804041" y="425669"/>
                  </a:cubicBezTo>
                  <a:cubicBezTo>
                    <a:pt x="828489" y="437893"/>
                    <a:pt x="843876" y="497878"/>
                    <a:pt x="851338" y="520262"/>
                  </a:cubicBezTo>
                  <a:cubicBezTo>
                    <a:pt x="846083" y="609600"/>
                    <a:pt x="844477" y="699228"/>
                    <a:pt x="835572" y="788276"/>
                  </a:cubicBezTo>
                  <a:cubicBezTo>
                    <a:pt x="825210" y="891894"/>
                    <a:pt x="759409" y="787055"/>
                    <a:pt x="835572" y="977462"/>
                  </a:cubicBezTo>
                  <a:cubicBezTo>
                    <a:pt x="841744" y="992892"/>
                    <a:pt x="867103" y="987973"/>
                    <a:pt x="882869" y="993228"/>
                  </a:cubicBezTo>
                  <a:cubicBezTo>
                    <a:pt x="910282" y="989312"/>
                    <a:pt x="1002426" y="982862"/>
                    <a:pt x="1040524" y="961697"/>
                  </a:cubicBezTo>
                  <a:cubicBezTo>
                    <a:pt x="1073651" y="943293"/>
                    <a:pt x="1103586" y="919656"/>
                    <a:pt x="1135117" y="898635"/>
                  </a:cubicBezTo>
                  <a:lnTo>
                    <a:pt x="1182414" y="867104"/>
                  </a:lnTo>
                </a:path>
              </a:pathLst>
            </a:custGeom>
            <a:noFill/>
            <a:ln w="9525" cap="flat" cmpd="sng">
              <a:solidFill>
                <a:srgbClr val="00FF00"/>
              </a:solidFill>
              <a:prstDash val="solid"/>
              <a:round/>
              <a:headEnd type="none" w="med" len="med"/>
              <a:tailEnd type="arrow" w="med" len="med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6635" name="14 CuadroTexto"/>
            <p:cNvSpPr txBox="1">
              <a:spLocks noChangeArrowheads="1"/>
            </p:cNvSpPr>
            <p:nvPr/>
          </p:nvSpPr>
          <p:spPr bwMode="auto">
            <a:xfrm>
              <a:off x="2123728" y="1340768"/>
              <a:ext cx="33855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l-GR">
                  <a:solidFill>
                    <a:srgbClr val="00FF00"/>
                  </a:solidFill>
                </a:rPr>
                <a:t>γ</a:t>
              </a:r>
              <a:endParaRPr lang="en-US">
                <a:solidFill>
                  <a:srgbClr val="00FF00"/>
                </a:solidFill>
              </a:endParaRPr>
            </a:p>
          </p:txBody>
        </p:sp>
      </p:grp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2 Marcador de contenido"/>
          <p:cNvSpPr>
            <a:spLocks noGrp="1"/>
          </p:cNvSpPr>
          <p:nvPr>
            <p:ph idx="1"/>
          </p:nvPr>
        </p:nvSpPr>
        <p:spPr>
          <a:xfrm>
            <a:off x="403226" y="1859499"/>
            <a:ext cx="4677130" cy="3143301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en-US" sz="2800" dirty="0"/>
              <a:t>For each pixel we get:  </a:t>
            </a:r>
          </a:p>
          <a:p>
            <a:pPr lvl="1">
              <a:buClr>
                <a:schemeClr val="tx1"/>
              </a:buClr>
            </a:pPr>
            <a:r>
              <a:rPr lang="en-US" sz="2400" dirty="0">
                <a:solidFill>
                  <a:schemeClr val="tx1"/>
                </a:solidFill>
              </a:rPr>
              <a:t>integrated charge Q (FADC counts)</a:t>
            </a:r>
          </a:p>
          <a:p>
            <a:pPr lvl="1">
              <a:buClr>
                <a:schemeClr val="tx1"/>
              </a:buClr>
            </a:pPr>
            <a:r>
              <a:rPr lang="en-US" sz="2400" dirty="0">
                <a:solidFill>
                  <a:schemeClr val="tx1"/>
                </a:solidFill>
              </a:rPr>
              <a:t>arrival time T (ns)</a:t>
            </a:r>
          </a:p>
          <a:p>
            <a:pPr>
              <a:buClr>
                <a:schemeClr val="tx1"/>
              </a:buClr>
            </a:pPr>
            <a:r>
              <a:rPr lang="es-ES" sz="2800" dirty="0">
                <a:solidFill>
                  <a:srgbClr val="FFFFFF"/>
                </a:solidFill>
              </a:rPr>
              <a:t>Then we get a </a:t>
            </a:r>
            <a:r>
              <a:rPr lang="es-ES" sz="2800" b="1" cap="small" dirty="0">
                <a:solidFill>
                  <a:srgbClr val="FFFFFF"/>
                </a:solidFill>
              </a:rPr>
              <a:t>raw image </a:t>
            </a:r>
            <a:r>
              <a:rPr lang="es-ES" sz="2800" dirty="0">
                <a:solidFill>
                  <a:srgbClr val="FFFFFF"/>
                </a:solidFill>
              </a:rPr>
              <a:t>of the shower.</a:t>
            </a:r>
            <a:endParaRPr lang="en-US" sz="2800" dirty="0">
              <a:solidFill>
                <a:srgbClr val="FFFFFF"/>
              </a:solidFill>
            </a:endParaRPr>
          </a:p>
          <a:p>
            <a:pPr lvl="1"/>
            <a:endParaRPr lang="en-US" sz="2400" dirty="0">
              <a:solidFill>
                <a:srgbClr val="92D050"/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8475" y="94130"/>
            <a:ext cx="8147051" cy="1009184"/>
          </a:xfrm>
        </p:spPr>
        <p:txBody>
          <a:bodyPr/>
          <a:lstStyle/>
          <a:p>
            <a:r>
              <a:rPr lang="es-ES" dirty="0"/>
              <a:t>Pixel signal extraction</a:t>
            </a:r>
            <a:endParaRPr lang="en-US" dirty="0"/>
          </a:p>
        </p:txBody>
      </p:sp>
      <p:sp>
        <p:nvSpPr>
          <p:cNvPr id="27653" name="4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8482820" y="6412645"/>
            <a:ext cx="553229" cy="365125"/>
          </a:xfrm>
          <a:noFill/>
        </p:spPr>
        <p:txBody>
          <a:bodyPr/>
          <a:lstStyle/>
          <a:p>
            <a:fld id="{866397E2-E0E8-4345-9502-D316823CEE3F}" type="slidenum">
              <a:rPr lang="en-US"/>
              <a:pPr/>
              <a:t>41</a:t>
            </a:fld>
            <a:endParaRPr lang="en-US"/>
          </a:p>
        </p:txBody>
      </p:sp>
      <p:pic>
        <p:nvPicPr>
          <p:cNvPr id="17" name="Picture 39" descr="cleaning_rawd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p="http://schemas.openxmlformats.org/presentationml/2006/main" xmlns:a="http://schemas.openxmlformats.org/drawingml/2006/main" xmlns:r="http://schemas.openxmlformats.org/officeDocument/2006/relationships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384172" y="1873493"/>
            <a:ext cx="3261354" cy="3261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Calibration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Font typeface="Wingdings" charset="2"/>
              <a:buNone/>
            </a:pPr>
            <a:r>
              <a:rPr lang="es-ES" sz="2800" b="1" cap="small" dirty="0">
                <a:solidFill>
                  <a:srgbClr val="867099"/>
                </a:solidFill>
              </a:rPr>
              <a:t>Needed to:</a:t>
            </a:r>
          </a:p>
          <a:p>
            <a:pPr marL="0" indent="0"/>
            <a:r>
              <a:rPr lang="es-ES" sz="2400" dirty="0"/>
              <a:t>Convert charges from FADC counts to ph.e. (or photons)</a:t>
            </a:r>
          </a:p>
          <a:p>
            <a:pPr marL="0" indent="0"/>
            <a:r>
              <a:rPr lang="es-ES" sz="2400" dirty="0"/>
              <a:t>Correct for the differences between pixels:</a:t>
            </a:r>
          </a:p>
          <a:p>
            <a:pPr lvl="1"/>
            <a:r>
              <a:rPr lang="es-ES" sz="2400" dirty="0"/>
              <a:t>Different Photo Detection Efficiency &amp; gains -&gt; calibrate Q</a:t>
            </a:r>
          </a:p>
          <a:p>
            <a:pPr lvl="1"/>
            <a:r>
              <a:rPr lang="es-ES" sz="2400" dirty="0"/>
              <a:t>Different cable lenghts and transit time in pmt’s -&gt; calibrete T</a:t>
            </a:r>
            <a:endParaRPr lang="es-ES" sz="2400" dirty="0" smtClean="0"/>
          </a:p>
          <a:p>
            <a:pPr marL="0" indent="0">
              <a:buFont typeface="Wingdings" charset="2"/>
              <a:buNone/>
            </a:pPr>
            <a:r>
              <a:rPr lang="es-ES" sz="2400" b="1" cap="small" dirty="0" smtClean="0">
                <a:solidFill>
                  <a:srgbClr val="867099"/>
                </a:solidFill>
              </a:rPr>
              <a:t>Method</a:t>
            </a:r>
            <a:r>
              <a:rPr lang="es-ES" sz="2400" b="1" cap="small" dirty="0">
                <a:solidFill>
                  <a:srgbClr val="867099"/>
                </a:solidFill>
              </a:rPr>
              <a:t>: </a:t>
            </a:r>
            <a:endParaRPr lang="es-ES" sz="2400" b="1" cap="small" dirty="0" smtClean="0">
              <a:solidFill>
                <a:srgbClr val="867099"/>
              </a:solidFill>
            </a:endParaRPr>
          </a:p>
          <a:p>
            <a:pPr marL="457200" lvl="1" indent="0">
              <a:buNone/>
            </a:pPr>
            <a:r>
              <a:rPr lang="en-US" dirty="0" smtClean="0"/>
              <a:t>- Take </a:t>
            </a:r>
            <a:r>
              <a:rPr lang="en-US" dirty="0"/>
              <a:t>calibration runs. </a:t>
            </a:r>
            <a:r>
              <a:rPr lang="en-US" dirty="0" smtClean="0"/>
              <a:t>Camera illuminated </a:t>
            </a:r>
            <a:r>
              <a:rPr lang="en-US" dirty="0"/>
              <a:t>with</a:t>
            </a:r>
            <a:r>
              <a:rPr lang="en-US" dirty="0" smtClean="0"/>
              <a:t> uniform </a:t>
            </a:r>
            <a:r>
              <a:rPr lang="en-US" dirty="0"/>
              <a:t>light flashes  </a:t>
            </a:r>
            <a:r>
              <a:rPr lang="en-US" dirty="0">
                <a:solidFill>
                  <a:schemeClr val="tx1"/>
                </a:solidFill>
              </a:rPr>
              <a:t>(Flat fielding</a:t>
            </a:r>
            <a:r>
              <a:rPr lang="en-US" dirty="0" smtClean="0">
                <a:solidFill>
                  <a:schemeClr val="tx1"/>
                </a:solidFill>
              </a:rPr>
              <a:t>)	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- </a:t>
            </a:r>
            <a:r>
              <a:rPr lang="en-US" dirty="0" err="1" smtClean="0">
                <a:solidFill>
                  <a:schemeClr val="tx1"/>
                </a:solidFill>
              </a:rPr>
              <a:t>Muons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signal</a:t>
            </a:r>
          </a:p>
          <a:p>
            <a:pPr marL="0" indent="0"/>
            <a:endParaRPr lang="en-US" sz="2400" dirty="0"/>
          </a:p>
        </p:txBody>
      </p:sp>
      <p:sp>
        <p:nvSpPr>
          <p:cNvPr id="28677" name="4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6019800" y="6356350"/>
            <a:ext cx="2895600" cy="365125"/>
          </a:xfrm>
          <a:noFill/>
        </p:spPr>
        <p:txBody>
          <a:bodyPr/>
          <a:lstStyle/>
          <a:p>
            <a:pPr algn="r"/>
            <a:fld id="{7F6F6DAD-EAC3-0D4A-A3FF-7A8F608FEC4C}" type="slidenum">
              <a:rPr lang="en-US"/>
              <a:pPr algn="r"/>
              <a:t>42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9060" y="94129"/>
            <a:ext cx="1086340" cy="1427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8475" y="94129"/>
            <a:ext cx="5521325" cy="1031409"/>
          </a:xfrm>
        </p:spPr>
        <p:txBody>
          <a:bodyPr/>
          <a:lstStyle/>
          <a:p>
            <a:r>
              <a:rPr lang="es-ES" dirty="0"/>
              <a:t>Calibration</a:t>
            </a:r>
            <a:endParaRPr lang="en-US" dirty="0"/>
          </a:p>
        </p:txBody>
      </p:sp>
      <p:sp>
        <p:nvSpPr>
          <p:cNvPr id="29701" name="4 Marcador de número de diapositiva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B0987BB0-707F-DB4B-AD08-64E58C16A5F1}" type="slidenum">
              <a:rPr lang="en-US"/>
              <a:pPr/>
              <a:t>43</a:t>
            </a:fld>
            <a:endParaRPr lang="en-US"/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p="http://schemas.openxmlformats.org/presentationml/2006/main" xmlns:a="http://schemas.openxmlformats.org/drawingml/2006/main" xmlns:r="http://schemas.openxmlformats.org/officeDocument/2006/relationships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785048" y="4077072"/>
            <a:ext cx="2819400" cy="2490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="" xmlns:p="http://schemas.openxmlformats.org/presentationml/2006/main" xmlns:a="http://schemas.openxmlformats.org/drawingml/2006/main" xmlns:a14="http://schemas.microsoft.com/office/drawing/2010/main" xmlns:mv="urn:schemas-microsoft-com:mac:vml" xmlns:mc="http://schemas.openxmlformats.org/markup-compatibility/2006" xmlns:r="http://schemas.openxmlformats.org/officeDocument/2006/relationships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p="http://schemas.openxmlformats.org/presentationml/2006/main" xmlns:a="http://schemas.openxmlformats.org/drawingml/2006/main" xmlns:a14="http://schemas.microsoft.com/office/drawing/2010/main" xmlns:mv="urn:schemas-microsoft-com:mac:vml" xmlns:mc="http://schemas.openxmlformats.org/markup-compatibility/2006" xmlns:r="http://schemas.openxmlformats.org/officeDocument/2006/relationships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5508625" y="819150"/>
            <a:ext cx="3335338" cy="3186113"/>
            <a:chOff x="3600" y="2131"/>
            <a:chExt cx="2592" cy="2477"/>
          </a:xfrm>
        </p:grpSpPr>
        <p:pic>
          <p:nvPicPr>
            <p:cNvPr id="16396" name="Picture 2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p="http://schemas.openxmlformats.org/presentationml/2006/main" xmlns:a="http://schemas.openxmlformats.org/drawingml/2006/main" xmlns:r="http://schemas.openxmlformats.org/officeDocument/2006/relationships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" y="3382"/>
              <a:ext cx="2592" cy="122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09E8E84-426E-40DD-AFC4-6F175D3DCCD1}">
                <a14:hiddenFill xmlns="" xmlns:p="http://schemas.openxmlformats.org/presentationml/2006/main" xmlns:a="http://schemas.openxmlformats.org/drawingml/2006/main" xmlns:a14="http://schemas.microsoft.com/office/drawing/2010/main" xmlns:mv="urn:schemas-microsoft-com:mac:vml" xmlns:mc="http://schemas.openxmlformats.org/markup-compatibility/2006" xmlns:r="http://schemas.openxmlformats.org/officeDocument/2006/relationships">
                  <a:blipFill dpi="0" rotWithShape="0">
                    <a:blip xmlns:r="http://schemas.openxmlformats.org/officeDocument/2006/relationships"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p="http://schemas.openxmlformats.org/presentationml/2006/main" xmlns:a="http://schemas.openxmlformats.org/drawingml/2006/main" xmlns:a14="http://schemas.microsoft.com/office/drawing/2010/main" xmlns:mv="urn:schemas-microsoft-com:mac:vml" xmlns:mc="http://schemas.openxmlformats.org/markup-compatibility/2006" xmlns:r="http://schemas.openxmlformats.org/officeDocument/2006/relationships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p="http://schemas.openxmlformats.org/presentationml/2006/main" xmlns:a="http://schemas.openxmlformats.org/drawingml/2006/main" xmlns:a14="http://schemas.microsoft.com/office/drawing/2010/main" xmlns:mv="urn:schemas-microsoft-com:mac:vml" xmlns:mc="http://schemas.openxmlformats.org/markup-compatibility/2006" xmlns:r="http://schemas.openxmlformats.org/officeDocument/2006/relationships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6397" name="Picture 2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p="http://schemas.openxmlformats.org/presentationml/2006/main" xmlns:a="http://schemas.openxmlformats.org/drawingml/2006/main" xmlns:r="http://schemas.openxmlformats.org/officeDocument/2006/relationships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" y="2131"/>
              <a:ext cx="2592" cy="123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09E8E84-426E-40DD-AFC4-6F175D3DCCD1}">
                <a14:hiddenFill xmlns="" xmlns:p="http://schemas.openxmlformats.org/presentationml/2006/main" xmlns:a="http://schemas.openxmlformats.org/drawingml/2006/main" xmlns:a14="http://schemas.microsoft.com/office/drawing/2010/main" xmlns:mv="urn:schemas-microsoft-com:mac:vml" xmlns:mc="http://schemas.openxmlformats.org/markup-compatibility/2006" xmlns:r="http://schemas.openxmlformats.org/officeDocument/2006/relationships">
                  <a:blipFill dpi="0" rotWithShape="0">
                    <a:blip xmlns:r="http://schemas.openxmlformats.org/officeDocument/2006/relationships"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p="http://schemas.openxmlformats.org/presentationml/2006/main" xmlns:a="http://schemas.openxmlformats.org/drawingml/2006/main" xmlns:a14="http://schemas.microsoft.com/office/drawing/2010/main" xmlns:mv="urn:schemas-microsoft-com:mac:vml" xmlns:mc="http://schemas.openxmlformats.org/markup-compatibility/2006" xmlns:r="http://schemas.openxmlformats.org/officeDocument/2006/relationships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p="http://schemas.openxmlformats.org/presentationml/2006/main" xmlns:a="http://schemas.openxmlformats.org/drawingml/2006/main" xmlns:a14="http://schemas.microsoft.com/office/drawing/2010/main" xmlns:mv="urn:schemas-microsoft-com:mac:vml" xmlns:mc="http://schemas.openxmlformats.org/markup-compatibility/2006" xmlns:r="http://schemas.openxmlformats.org/officeDocument/2006/relationships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9710" name="Text Box 22"/>
            <p:cNvSpPr txBox="1">
              <a:spLocks noChangeArrowheads="1"/>
            </p:cNvSpPr>
            <p:nvPr/>
          </p:nvSpPr>
          <p:spPr bwMode="auto">
            <a:xfrm>
              <a:off x="3890" y="2207"/>
              <a:ext cx="864" cy="19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>
              <a:prstTxWarp prst="textNoShape">
                <a:avLst/>
              </a:prstTxWarp>
              <a:spAutoFit/>
            </a:bodyPr>
            <a:lstStyle/>
            <a:p>
              <a:pPr defTabSz="457200" hangingPunct="0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charset="2"/>
                <a:buNone/>
                <a:tabLst>
                  <a:tab pos="723900" algn="l"/>
                </a:tabLst>
              </a:pPr>
              <a:r>
                <a:rPr lang="en-GB" sz="1400">
                  <a:latin typeface="Arial" charset="0"/>
                  <a:ea typeface="Arial" charset="0"/>
                  <a:cs typeface="Arial" charset="0"/>
                </a:rPr>
                <a:t>Raw data</a:t>
              </a:r>
            </a:p>
          </p:txBody>
        </p:sp>
        <p:sp>
          <p:nvSpPr>
            <p:cNvPr id="29711" name="Text Box 23"/>
            <p:cNvSpPr txBox="1">
              <a:spLocks noChangeArrowheads="1"/>
            </p:cNvSpPr>
            <p:nvPr/>
          </p:nvSpPr>
          <p:spPr bwMode="auto">
            <a:xfrm>
              <a:off x="3890" y="3409"/>
              <a:ext cx="2174" cy="19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>
              <a:prstTxWarp prst="textNoShape">
                <a:avLst/>
              </a:prstTxWarp>
              <a:spAutoFit/>
            </a:bodyPr>
            <a:lstStyle/>
            <a:p>
              <a:pPr defTabSz="457200" hangingPunct="0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r>
                <a:rPr lang="en-GB" sz="1400">
                  <a:latin typeface="Arial" charset="0"/>
                  <a:ea typeface="Arial" charset="0"/>
                  <a:cs typeface="Arial" charset="0"/>
                </a:rPr>
                <a:t>Time and gain corrected data</a:t>
              </a:r>
            </a:p>
          </p:txBody>
        </p:sp>
      </p:grp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p="http://schemas.openxmlformats.org/presentationml/2006/main" xmlns:a="http://schemas.openxmlformats.org/drawingml/2006/main" xmlns:r="http://schemas.openxmlformats.org/officeDocument/2006/relationships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166242" y="3364478"/>
            <a:ext cx="2973710" cy="3160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="" xmlns:p="http://schemas.openxmlformats.org/presentationml/2006/main" xmlns:a="http://schemas.openxmlformats.org/drawingml/2006/main" xmlns:a14="http://schemas.microsoft.com/office/drawing/2010/main" xmlns:mv="urn:schemas-microsoft-com:mac:vml" xmlns:mc="http://schemas.openxmlformats.org/markup-compatibility/2006" xmlns:r="http://schemas.openxmlformats.org/officeDocument/2006/relationship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p="http://schemas.openxmlformats.org/presentationml/2006/main" xmlns:a="http://schemas.openxmlformats.org/drawingml/2006/main" xmlns:a14="http://schemas.microsoft.com/office/drawing/2010/main" xmlns:mv="urn:schemas-microsoft-com:mac:vml" xmlns:mc="http://schemas.openxmlformats.org/markup-compatibility/2006" xmlns:r="http://schemas.openxmlformats.org/officeDocument/2006/relationships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14 Grupo"/>
          <p:cNvGrpSpPr>
            <a:grpSpLocks/>
          </p:cNvGrpSpPr>
          <p:nvPr/>
        </p:nvGrpSpPr>
        <p:grpSpPr bwMode="auto">
          <a:xfrm>
            <a:off x="468313" y="1125538"/>
            <a:ext cx="4608512" cy="2165350"/>
            <a:chOff x="467544" y="1124744"/>
            <a:chExt cx="4608934" cy="2166103"/>
          </a:xfrm>
        </p:grpSpPr>
        <p:pic>
          <p:nvPicPr>
            <p:cNvPr id="29706" name="Picture 6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67544" y="1124744"/>
              <a:ext cx="4558890" cy="216610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29707" name="13 CuadroTexto"/>
            <p:cNvSpPr txBox="1">
              <a:spLocks noChangeArrowheads="1"/>
            </p:cNvSpPr>
            <p:nvPr/>
          </p:nvSpPr>
          <p:spPr bwMode="auto">
            <a:xfrm>
              <a:off x="949636" y="1124744"/>
              <a:ext cx="4126842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s-ES" sz="2000"/>
                <a:t>Response to calibration pulses of different pixels</a:t>
              </a:r>
              <a:endParaRPr lang="en-US" sz="2000"/>
            </a:p>
          </p:txBody>
        </p:sp>
      </p:grp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8475" y="94129"/>
            <a:ext cx="8147051" cy="1031409"/>
          </a:xfrm>
        </p:spPr>
        <p:txBody>
          <a:bodyPr/>
          <a:lstStyle/>
          <a:p>
            <a:r>
              <a:rPr lang="es-ES" dirty="0"/>
              <a:t>Image Cleaning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60363" y="1125538"/>
            <a:ext cx="8891587" cy="2951162"/>
          </a:xfrm>
        </p:spPr>
        <p:txBody>
          <a:bodyPr>
            <a:normAutofit lnSpcReduction="10000"/>
          </a:bodyPr>
          <a:lstStyle/>
          <a:p>
            <a:pPr marL="0" indent="0">
              <a:buFont typeface="Wingdings" charset="2"/>
              <a:buNone/>
            </a:pPr>
            <a:r>
              <a:rPr lang="es-ES" sz="2800" b="1" cap="small" dirty="0">
                <a:solidFill>
                  <a:schemeClr val="accent5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Goal:</a:t>
            </a:r>
            <a:r>
              <a:rPr lang="es-ES" sz="2800" b="1" cap="small" dirty="0">
                <a:solidFill>
                  <a:schemeClr val="accent5"/>
                </a:solidFill>
              </a:rPr>
              <a:t> </a:t>
            </a:r>
            <a:r>
              <a:rPr lang="es-ES" sz="2800" dirty="0"/>
              <a:t>Keep only pixels iluminated by the shower, i.e. remove pixels due to NSB</a:t>
            </a:r>
          </a:p>
          <a:p>
            <a:pPr marL="0" indent="0">
              <a:buFont typeface="Wingdings" charset="2"/>
              <a:buNone/>
            </a:pPr>
            <a:r>
              <a:rPr lang="es-ES" sz="2800" b="1" cap="small" dirty="0">
                <a:solidFill>
                  <a:srgbClr val="867099"/>
                </a:solidFill>
              </a:rPr>
              <a:t>Method: </a:t>
            </a:r>
            <a:r>
              <a:rPr lang="en-US" sz="2800" dirty="0"/>
              <a:t>The classical 2 thresholds method</a:t>
            </a:r>
          </a:p>
          <a:p>
            <a:pPr marL="0" indent="0" eaLnBrk="1" hangingPunct="1"/>
            <a:r>
              <a:rPr lang="en-US" sz="2400" dirty="0"/>
              <a:t>Define 2 cleaning levels:</a:t>
            </a:r>
          </a:p>
          <a:p>
            <a:pPr lvl="1" eaLnBrk="1" hangingPunct="1"/>
            <a:r>
              <a:rPr lang="en-US" sz="2400" dirty="0"/>
              <a:t>keep pixels above first threshold (core pixel)</a:t>
            </a:r>
          </a:p>
          <a:p>
            <a:pPr lvl="1" eaLnBrk="1" hangingPunct="1"/>
            <a:r>
              <a:rPr lang="en-US" sz="2400" dirty="0"/>
              <a:t>keep pixels above 2</a:t>
            </a:r>
            <a:r>
              <a:rPr lang="en-US" sz="2400" baseline="30000" dirty="0"/>
              <a:t>nd</a:t>
            </a:r>
            <a:r>
              <a:rPr lang="en-US" sz="2400" dirty="0"/>
              <a:t> level &amp;</a:t>
            </a:r>
            <a:r>
              <a:rPr lang="en-US" sz="2400" dirty="0" smtClean="0"/>
              <a:t> neighbor </a:t>
            </a:r>
            <a:r>
              <a:rPr lang="en-US" sz="2400" dirty="0"/>
              <a:t>of a core pixel</a:t>
            </a:r>
          </a:p>
          <a:p>
            <a:pPr marL="0" indent="0">
              <a:buFont typeface="Wingdings" charset="2"/>
              <a:buNone/>
            </a:pPr>
            <a:endParaRPr lang="en-US" dirty="0"/>
          </a:p>
        </p:txBody>
      </p:sp>
      <p:sp>
        <p:nvSpPr>
          <p:cNvPr id="31749" name="4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8281988" y="6394389"/>
            <a:ext cx="727075" cy="365125"/>
          </a:xfrm>
          <a:noFill/>
        </p:spPr>
        <p:txBody>
          <a:bodyPr/>
          <a:lstStyle/>
          <a:p>
            <a:fld id="{57102A98-FFEA-F743-B7D3-F75D98C24B3B}" type="slidenum">
              <a:rPr lang="en-US"/>
              <a:pPr/>
              <a:t>44</a:t>
            </a:fld>
            <a:endParaRPr lang="en-US" dirty="0"/>
          </a:p>
        </p:txBody>
      </p:sp>
      <p:pic>
        <p:nvPicPr>
          <p:cNvPr id="31750" name="Picture 7" descr="C:\Documents and Settings\pierre\Desktop\MAGIC_School\cleaning_rawdata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838" y="4094102"/>
            <a:ext cx="2544762" cy="254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8" descr="C:\Documents and Settings\pierre\Desktop\MAGIC_School\cleaning_10-5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4094102"/>
            <a:ext cx="289560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9" descr="C:\Documents and Settings\pierre\Desktop\MAGIC_School\cleaning_6-3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0" y="4094102"/>
            <a:ext cx="2819400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12 Grupo"/>
          <p:cNvGrpSpPr>
            <a:grpSpLocks/>
          </p:cNvGrpSpPr>
          <p:nvPr/>
        </p:nvGrpSpPr>
        <p:grpSpPr bwMode="auto">
          <a:xfrm>
            <a:off x="1979918" y="4381440"/>
            <a:ext cx="3312807" cy="899871"/>
            <a:chOff x="1979712" y="4221088"/>
            <a:chExt cx="3312368" cy="900100"/>
          </a:xfrm>
        </p:grpSpPr>
        <p:sp>
          <p:nvSpPr>
            <p:cNvPr id="5" name="4 CuadroTexto"/>
            <p:cNvSpPr txBox="1"/>
            <p:nvPr/>
          </p:nvSpPr>
          <p:spPr>
            <a:xfrm>
              <a:off x="3563522" y="4221088"/>
              <a:ext cx="1728558" cy="646276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800"/>
                <a:t>Light from the shower</a:t>
              </a:r>
              <a:endParaRPr lang="en-US"/>
            </a:p>
          </p:txBody>
        </p:sp>
        <p:cxnSp>
          <p:nvCxnSpPr>
            <p:cNvPr id="31760" name="6 Conector recto de flecha"/>
            <p:cNvCxnSpPr>
              <a:cxnSpLocks noChangeShapeType="1"/>
            </p:cNvCxnSpPr>
            <p:nvPr/>
          </p:nvCxnSpPr>
          <p:spPr bwMode="auto">
            <a:xfrm flipH="1">
              <a:off x="1979712" y="4473116"/>
              <a:ext cx="1584176" cy="648072"/>
            </a:xfrm>
            <a:prstGeom prst="straightConnector1">
              <a:avLst/>
            </a:prstGeom>
            <a:noFill/>
            <a:ln w="31750">
              <a:solidFill>
                <a:srgbClr val="FF0000"/>
              </a:solidFill>
              <a:round/>
              <a:headEnd type="arrow" w="med" len="med"/>
              <a:tailEnd/>
            </a:ln>
          </p:spPr>
        </p:cxnSp>
      </p:grpSp>
      <p:grpSp>
        <p:nvGrpSpPr>
          <p:cNvPr id="8" name="11 Grupo"/>
          <p:cNvGrpSpPr>
            <a:grpSpLocks/>
          </p:cNvGrpSpPr>
          <p:nvPr/>
        </p:nvGrpSpPr>
        <p:grpSpPr bwMode="auto">
          <a:xfrm>
            <a:off x="1547813" y="5391036"/>
            <a:ext cx="3744912" cy="646166"/>
            <a:chOff x="1547664" y="5230941"/>
            <a:chExt cx="3744416" cy="646331"/>
          </a:xfrm>
        </p:grpSpPr>
        <p:sp>
          <p:nvSpPr>
            <p:cNvPr id="10" name="9 CuadroTexto"/>
            <p:cNvSpPr txBox="1"/>
            <p:nvPr/>
          </p:nvSpPr>
          <p:spPr>
            <a:xfrm>
              <a:off x="3563522" y="5230995"/>
              <a:ext cx="1728558" cy="646277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800"/>
                <a:t>Light from NSB</a:t>
              </a:r>
              <a:endParaRPr lang="en-US"/>
            </a:p>
          </p:txBody>
        </p:sp>
        <p:cxnSp>
          <p:nvCxnSpPr>
            <p:cNvPr id="31758" name="14 Conector recto de flecha"/>
            <p:cNvCxnSpPr>
              <a:cxnSpLocks noChangeShapeType="1"/>
            </p:cNvCxnSpPr>
            <p:nvPr/>
          </p:nvCxnSpPr>
          <p:spPr bwMode="auto">
            <a:xfrm flipH="1">
              <a:off x="1547664" y="5554107"/>
              <a:ext cx="2088232" cy="107141"/>
            </a:xfrm>
            <a:prstGeom prst="straightConnector1">
              <a:avLst/>
            </a:prstGeom>
            <a:noFill/>
            <a:ln w="31750">
              <a:solidFill>
                <a:srgbClr val="FF0000"/>
              </a:solidFill>
              <a:round/>
              <a:headEnd type="arrow" w="med" len="med"/>
              <a:tailEnd/>
            </a:ln>
          </p:spPr>
        </p:cxnSp>
      </p:grpSp>
      <p:sp>
        <p:nvSpPr>
          <p:cNvPr id="17" name="16 CuadroTexto"/>
          <p:cNvSpPr txBox="1"/>
          <p:nvPr/>
        </p:nvSpPr>
        <p:spPr>
          <a:xfrm>
            <a:off x="360363" y="2145271"/>
            <a:ext cx="8564562" cy="1046440"/>
          </a:xfrm>
          <a:prstGeom prst="rect">
            <a:avLst/>
          </a:prstGeom>
          <a:ln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endParaRPr lang="en-US" sz="800" dirty="0">
              <a:solidFill>
                <a:schemeClr val="bg2"/>
              </a:solidFill>
            </a:endParaRPr>
          </a:p>
          <a:p>
            <a:pPr algn="ctr"/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Depending on the Cleaning Levels more or less pixels survive. </a:t>
            </a:r>
          </a:p>
          <a:p>
            <a:pPr algn="ctr"/>
            <a:r>
              <a:rPr lang="en-US" dirty="0"/>
              <a:t>A compromise is needed to retain as many shower pixels as possible but as less as possible NSB pixels</a:t>
            </a:r>
            <a:endParaRPr lang="en-US" sz="8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8475" y="94130"/>
            <a:ext cx="8147051" cy="104013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Image Parameterization</a:t>
            </a:r>
            <a:endParaRPr lang="en-US" dirty="0"/>
          </a:p>
        </p:txBody>
      </p:sp>
      <p:sp>
        <p:nvSpPr>
          <p:cNvPr id="32772" name="4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6019800" y="6237288"/>
            <a:ext cx="2895600" cy="365125"/>
          </a:xfrm>
          <a:noFill/>
        </p:spPr>
        <p:txBody>
          <a:bodyPr/>
          <a:lstStyle/>
          <a:p>
            <a:pPr algn="r"/>
            <a:fld id="{9912717D-B8C3-554E-8B37-5E2907E7768A}" type="slidenum">
              <a:rPr lang="en-US"/>
              <a:pPr algn="r"/>
              <a:t>45</a:t>
            </a:fld>
            <a:endParaRPr lang="en-US"/>
          </a:p>
        </p:txBody>
      </p:sp>
      <p:sp>
        <p:nvSpPr>
          <p:cNvPr id="7" name="2 Marcador de contenido"/>
          <p:cNvSpPr txBox="1">
            <a:spLocks/>
          </p:cNvSpPr>
          <p:nvPr/>
        </p:nvSpPr>
        <p:spPr bwMode="auto">
          <a:xfrm>
            <a:off x="468314" y="1284288"/>
            <a:ext cx="4381118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p="http://schemas.openxmlformats.org/presentationml/2006/main" xmlns:a="http://schemas.openxmlformats.org/drawingml/2006/main" xmlns:a14="http://schemas.microsoft.com/office/drawing/2010/main" xmlns:mv="urn:schemas-microsoft-com:mac:vml" xmlns:mc="http://schemas.openxmlformats.org/markup-compatibility/2006" xmlns:r="http://schemas.openxmlformats.org/officeDocument/2006/relationships">
                <a:solidFill>
                  <a:srgbClr val="FFFFFF"/>
                </a:solidFill>
              </a14:hiddenFill>
            </a:ext>
            <a:ext uri="{91240B29-F687-4F45-9708-019B960494DF}">
              <a14:hiddenLine xmlns="" xmlns:p="http://schemas.openxmlformats.org/presentationml/2006/main" xmlns:a="http://schemas.openxmlformats.org/drawingml/2006/main" xmlns:a14="http://schemas.microsoft.com/office/drawing/2010/main" xmlns:mv="urn:schemas-microsoft-com:mac:vml" xmlns:mc="http://schemas.openxmlformats.org/markup-compatibility/2006" xmlns:r="http://schemas.openxmlformats.org/officeDocument/2006/relationship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eaLnBrk="0" hangingPunct="0">
              <a:spcBef>
                <a:spcPct val="20000"/>
              </a:spcBef>
              <a:buClr>
                <a:schemeClr val="tx2"/>
              </a:buClr>
              <a:buSzPct val="90000"/>
            </a:pPr>
            <a:r>
              <a:rPr lang="en-US" sz="2800" u="sng" cap="small" dirty="0" smtClean="0">
                <a:solidFill>
                  <a:srgbClr val="302C24"/>
                </a:solidFill>
              </a:rPr>
              <a:t>Input</a:t>
            </a:r>
          </a:p>
          <a:p>
            <a:pPr eaLnBrk="0" hangingPunct="0">
              <a:spcBef>
                <a:spcPct val="20000"/>
              </a:spcBef>
              <a:buClr>
                <a:schemeClr val="tx2"/>
              </a:buClr>
              <a:buSzPct val="90000"/>
              <a:buFont typeface="Wingdings" charset="2"/>
              <a:buChar char="ü"/>
            </a:pPr>
            <a:r>
              <a:rPr lang="en-US" sz="2000" dirty="0">
                <a:solidFill>
                  <a:schemeClr val="tx1"/>
                </a:solidFill>
              </a:rPr>
              <a:t>List of used pixels </a:t>
            </a:r>
            <a:r>
              <a:rPr lang="en-US" sz="2400" dirty="0">
                <a:solidFill>
                  <a:schemeClr val="tx1"/>
                </a:solidFill>
              </a:rPr>
              <a:t>(after cleaning)</a:t>
            </a:r>
          </a:p>
          <a:p>
            <a:pPr eaLnBrk="0" hangingPunct="0">
              <a:spcBef>
                <a:spcPct val="20000"/>
              </a:spcBef>
              <a:buClr>
                <a:schemeClr val="tx2"/>
              </a:buClr>
              <a:buSzPct val="90000"/>
              <a:buFont typeface="Wingdings" charset="2"/>
              <a:buChar char="ü"/>
            </a:pPr>
            <a:r>
              <a:rPr lang="en-US" sz="2000" dirty="0">
                <a:solidFill>
                  <a:schemeClr val="tx1"/>
                </a:solidFill>
              </a:rPr>
              <a:t>Signal in each pixel</a:t>
            </a:r>
            <a:endParaRPr lang="en-US" sz="2000" dirty="0" smtClean="0">
              <a:solidFill>
                <a:schemeClr val="tx1"/>
              </a:solidFill>
            </a:endParaRPr>
          </a:p>
          <a:p>
            <a:pPr eaLnBrk="0" hangingPunct="0">
              <a:spcBef>
                <a:spcPct val="20000"/>
              </a:spcBef>
              <a:buClr>
                <a:schemeClr val="tx2"/>
              </a:buClr>
              <a:buSzPct val="90000"/>
              <a:buFont typeface="Wingdings" charset="2"/>
              <a:buChar char="ü"/>
            </a:pPr>
            <a:r>
              <a:rPr lang="en-US" sz="2000" dirty="0"/>
              <a:t>P</a:t>
            </a:r>
            <a:r>
              <a:rPr lang="en-US" sz="2000" dirty="0" smtClean="0">
                <a:solidFill>
                  <a:schemeClr val="tx1"/>
                </a:solidFill>
              </a:rPr>
              <a:t>ulse </a:t>
            </a:r>
            <a:r>
              <a:rPr lang="en-US" sz="2000" dirty="0">
                <a:solidFill>
                  <a:schemeClr val="tx1"/>
                </a:solidFill>
              </a:rPr>
              <a:t>time of each pixel </a:t>
            </a:r>
          </a:p>
          <a:p>
            <a:pPr eaLnBrk="0" hangingPunct="0">
              <a:spcBef>
                <a:spcPct val="20000"/>
              </a:spcBef>
              <a:buClr>
                <a:schemeClr val="tx2"/>
              </a:buClr>
              <a:buSzPct val="90000"/>
              <a:buFont typeface="Wingdings" charset="2"/>
              <a:buChar char="ü"/>
            </a:pPr>
            <a:endParaRPr lang="en-US" dirty="0" smtClean="0">
              <a:solidFill>
                <a:schemeClr val="tx1"/>
              </a:solidFill>
            </a:endParaRPr>
          </a:p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90000"/>
            </a:pPr>
            <a:r>
              <a:rPr lang="en-US" sz="2800" u="sng" cap="small" dirty="0" smtClean="0">
                <a:solidFill>
                  <a:schemeClr val="bg1"/>
                </a:solidFill>
              </a:rPr>
              <a:t>Output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90000"/>
            </a:pPr>
            <a:endParaRPr lang="en-US" sz="2800" u="sng" cap="small" dirty="0" smtClean="0">
              <a:solidFill>
                <a:schemeClr val="bg1"/>
              </a:solidFill>
            </a:endParaRPr>
          </a:p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90000"/>
              <a:buFont typeface="Wingdings" charset="2"/>
              <a:buChar char="ü"/>
            </a:pPr>
            <a:r>
              <a:rPr lang="en-US" sz="2400" b="1" cap="small" dirty="0" smtClean="0">
                <a:solidFill>
                  <a:schemeClr val="tx1"/>
                </a:solidFill>
              </a:rPr>
              <a:t> List of </a:t>
            </a:r>
            <a:r>
              <a:rPr lang="en-US" sz="2400" b="1" u="sng" cap="small" dirty="0" smtClean="0">
                <a:solidFill>
                  <a:srgbClr val="FF0000"/>
                </a:solidFill>
              </a:rPr>
              <a:t>parameters</a:t>
            </a:r>
            <a:r>
              <a:rPr lang="en-US" sz="2400" b="1" cap="small" dirty="0" smtClean="0">
                <a:solidFill>
                  <a:schemeClr val="tx1"/>
                </a:solidFill>
              </a:rPr>
              <a:t> which characterize </a:t>
            </a:r>
            <a:r>
              <a:rPr lang="en-US" sz="2400" b="1" cap="small" dirty="0" smtClean="0"/>
              <a:t>each image</a:t>
            </a:r>
            <a:r>
              <a:rPr lang="en-US" sz="2400" b="1" cap="small" dirty="0" smtClean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8" name="Picture 8" descr="C:\Documents and Settings\pierre\Desktop\MAGIC_School\cleaning_10-5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7420" y="1284288"/>
            <a:ext cx="2487979" cy="2152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9" name="Right Brace 8"/>
          <p:cNvSpPr/>
          <p:nvPr/>
        </p:nvSpPr>
        <p:spPr>
          <a:xfrm>
            <a:off x="3809841" y="1860013"/>
            <a:ext cx="333559" cy="1576703"/>
          </a:xfrm>
          <a:prstGeom prst="rightBrace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397482" y="1890611"/>
            <a:ext cx="1144710" cy="120032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for each event and each telescope</a:t>
            </a:r>
            <a:endParaRPr lang="en-US" dirty="0"/>
          </a:p>
        </p:txBody>
      </p:sp>
      <p:sp>
        <p:nvSpPr>
          <p:cNvPr id="11" name="Right Brace 10"/>
          <p:cNvSpPr/>
          <p:nvPr/>
        </p:nvSpPr>
        <p:spPr>
          <a:xfrm>
            <a:off x="4849432" y="4136840"/>
            <a:ext cx="333559" cy="1881073"/>
          </a:xfrm>
          <a:prstGeom prst="rightBrace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542192" y="4624468"/>
            <a:ext cx="2625726" cy="64633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extract only the important info!</a:t>
            </a:r>
            <a:endParaRPr lang="en-US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8475" y="94130"/>
            <a:ext cx="8147051" cy="958384"/>
          </a:xfrm>
        </p:spPr>
        <p:txBody>
          <a:bodyPr/>
          <a:lstStyle/>
          <a:p>
            <a:r>
              <a:rPr lang="es-ES" dirty="0"/>
              <a:t>Hillas parameters</a:t>
            </a:r>
            <a:endParaRPr lang="en-US" dirty="0"/>
          </a:p>
        </p:txBody>
      </p:sp>
      <p:sp>
        <p:nvSpPr>
          <p:cNvPr id="21507" name="2 Marcador de contenido"/>
          <p:cNvSpPr>
            <a:spLocks noGrp="1"/>
          </p:cNvSpPr>
          <p:nvPr>
            <p:ph idx="1"/>
          </p:nvPr>
        </p:nvSpPr>
        <p:spPr>
          <a:xfrm>
            <a:off x="323850" y="1052513"/>
            <a:ext cx="8610600" cy="93662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Font typeface="Wingdings" charset="2"/>
              <a:buNone/>
            </a:pPr>
            <a:r>
              <a:rPr lang="en-US" sz="2800" dirty="0">
                <a:solidFill>
                  <a:srgbClr val="00B050"/>
                </a:solidFill>
              </a:rPr>
              <a:t>Idea:</a:t>
            </a:r>
            <a:r>
              <a:rPr lang="en-US" sz="2800" dirty="0"/>
              <a:t> </a:t>
            </a:r>
            <a:r>
              <a:rPr lang="en-US" sz="2400" i="1" dirty="0">
                <a:solidFill>
                  <a:schemeClr val="bg2"/>
                </a:solidFill>
              </a:rPr>
              <a:t>Images of gamma showers have an oval shape.</a:t>
            </a:r>
            <a:r>
              <a:rPr lang="en-US" sz="2400" i="1" dirty="0" smtClean="0">
                <a:solidFill>
                  <a:schemeClr val="bg2"/>
                </a:solidFill>
              </a:rPr>
              <a:t> They </a:t>
            </a:r>
            <a:r>
              <a:rPr lang="en-US" sz="2400" i="1" dirty="0">
                <a:solidFill>
                  <a:schemeClr val="bg2"/>
                </a:solidFill>
              </a:rPr>
              <a:t>can be described by an ellipse, defined by:</a:t>
            </a:r>
            <a:endParaRPr lang="en-US" sz="2800" i="1" dirty="0">
              <a:solidFill>
                <a:schemeClr val="bg2"/>
              </a:solidFill>
            </a:endParaRPr>
          </a:p>
        </p:txBody>
      </p:sp>
      <p:sp>
        <p:nvSpPr>
          <p:cNvPr id="33797" name="4 Marcador de número de diapositiva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BD383882-F3CD-9E48-AC7A-78804E2F2F04}" type="slidenum">
              <a:rPr lang="en-US"/>
              <a:pPr/>
              <a:t>46</a:t>
            </a:fld>
            <a:endParaRPr lang="en-US"/>
          </a:p>
        </p:txBody>
      </p:sp>
      <p:pic>
        <p:nvPicPr>
          <p:cNvPr id="6" name="Picture 6" descr="hillaspa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p="http://schemas.openxmlformats.org/presentationml/2006/main" xmlns:a="http://schemas.openxmlformats.org/drawingml/2006/main" xmlns:r="http://schemas.openxmlformats.org/officeDocument/2006/relationships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061520" y="2780928"/>
            <a:ext cx="3902968" cy="3746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="" xmlns:p="http://schemas.openxmlformats.org/presentationml/2006/main" xmlns:a="http://schemas.openxmlformats.org/drawingml/2006/main" xmlns:a14="http://schemas.microsoft.com/office/drawing/2010/main" xmlns:mv="urn:schemas-microsoft-com:mac:vml" xmlns:mc="http://schemas.openxmlformats.org/markup-compatibility/2006" xmlns:r="http://schemas.openxmlformats.org/officeDocument/2006/relationship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2 Marcador de contenido"/>
          <p:cNvSpPr txBox="1">
            <a:spLocks/>
          </p:cNvSpPr>
          <p:nvPr/>
        </p:nvSpPr>
        <p:spPr bwMode="auto">
          <a:xfrm>
            <a:off x="250825" y="2133600"/>
            <a:ext cx="4392613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90000"/>
              <a:buFont typeface="Wingdings" charset="2"/>
              <a:buChar char="n"/>
            </a:pPr>
            <a:r>
              <a:rPr lang="en-US" b="1" u="sng">
                <a:solidFill>
                  <a:schemeClr val="tx1"/>
                </a:solidFill>
              </a:rPr>
              <a:t>Size (or Sum): </a:t>
            </a:r>
            <a:r>
              <a:rPr lang="el-GR" sz="2000">
                <a:solidFill>
                  <a:schemeClr val="tx1"/>
                </a:solidFill>
                <a:ea typeface="Arial" charset="0"/>
                <a:cs typeface="Arial" charset="0"/>
              </a:rPr>
              <a:t>Σ</a:t>
            </a:r>
            <a:r>
              <a:rPr lang="fr-FR" sz="2000">
                <a:solidFill>
                  <a:schemeClr val="tx1"/>
                </a:solidFill>
                <a:ea typeface="Arial" charset="0"/>
                <a:cs typeface="Arial" charset="0"/>
              </a:rPr>
              <a:t> pixel signal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</a:pPr>
            <a:endParaRPr lang="el-GR" sz="1000">
              <a:solidFill>
                <a:schemeClr val="tx1"/>
              </a:solidFill>
              <a:ea typeface="Arial" charset="0"/>
              <a:cs typeface="Arial" charset="0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90000"/>
              <a:buFont typeface="Wingdings" charset="2"/>
              <a:buChar char="n"/>
            </a:pPr>
            <a:r>
              <a:rPr lang="en-US" b="1" u="sng">
                <a:solidFill>
                  <a:schemeClr val="tx1"/>
                </a:solidFill>
              </a:rPr>
              <a:t>Centroid: </a:t>
            </a:r>
            <a:r>
              <a:rPr lang="en-US" sz="2000">
                <a:solidFill>
                  <a:schemeClr val="tx1"/>
                </a:solidFill>
              </a:rPr>
              <a:t>Coordinate of the center of gravity (x,y)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</a:pPr>
            <a:endParaRPr lang="en-US" sz="1000">
              <a:solidFill>
                <a:schemeClr val="tx1"/>
              </a:solidFill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90000"/>
              <a:buFont typeface="Wingdings" charset="2"/>
              <a:buChar char="n"/>
            </a:pPr>
            <a:r>
              <a:rPr lang="en-US" b="1" u="sng">
                <a:solidFill>
                  <a:schemeClr val="tx1"/>
                </a:solidFill>
              </a:rPr>
              <a:t>Main Axis (</a:t>
            </a:r>
            <a:r>
              <a:rPr lang="el-GR" b="1" u="sng">
                <a:solidFill>
                  <a:schemeClr val="tx1"/>
                </a:solidFill>
                <a:ea typeface="Arial" charset="0"/>
                <a:cs typeface="Arial" charset="0"/>
              </a:rPr>
              <a:t>δ</a:t>
            </a:r>
            <a:r>
              <a:rPr lang="en-US" b="1" u="sng">
                <a:solidFill>
                  <a:schemeClr val="tx1"/>
                </a:solidFill>
              </a:rPr>
              <a:t> angle):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</a:pPr>
            <a:r>
              <a:rPr lang="en-US" sz="2000">
                <a:solidFill>
                  <a:schemeClr val="tx1"/>
                </a:solidFill>
              </a:rPr>
              <a:t>- Line minimizing signal-weighed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</a:pPr>
            <a:r>
              <a:rPr lang="en-US" sz="2000">
                <a:solidFill>
                  <a:schemeClr val="tx1"/>
                </a:solidFill>
              </a:rPr>
              <a:t>sum of squared pixel distance.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</a:pPr>
            <a:r>
              <a:rPr lang="en-US" sz="2000">
                <a:solidFill>
                  <a:schemeClr val="tx1"/>
                </a:solidFill>
              </a:rPr>
              <a:t>- Angle of the 2</a:t>
            </a:r>
            <a:r>
              <a:rPr lang="en-US" sz="2000" baseline="30000">
                <a:solidFill>
                  <a:schemeClr val="tx1"/>
                </a:solidFill>
              </a:rPr>
              <a:t>nd</a:t>
            </a:r>
            <a:r>
              <a:rPr lang="en-US" sz="2000">
                <a:solidFill>
                  <a:schemeClr val="tx1"/>
                </a:solidFill>
              </a:rPr>
              <a:t> moment matrix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</a:pPr>
            <a:r>
              <a:rPr lang="en-US" sz="2000">
                <a:solidFill>
                  <a:schemeClr val="tx1"/>
                </a:solidFill>
              </a:rPr>
              <a:t>diagonalization.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</a:pPr>
            <a:endParaRPr lang="en-US" sz="1000">
              <a:solidFill>
                <a:schemeClr val="tx1"/>
              </a:solidFill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90000"/>
              <a:buFont typeface="Wingdings" charset="2"/>
              <a:buChar char="n"/>
            </a:pPr>
            <a:r>
              <a:rPr lang="en-US" b="1" u="sng">
                <a:solidFill>
                  <a:schemeClr val="tx1"/>
                </a:solidFill>
              </a:rPr>
              <a:t>Length: </a:t>
            </a:r>
            <a:r>
              <a:rPr lang="en-US" sz="2000">
                <a:solidFill>
                  <a:schemeClr val="tx1"/>
                </a:solidFill>
              </a:rPr>
              <a:t>Signal RMS along main axis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</a:pPr>
            <a:endParaRPr lang="en-US" sz="1000">
              <a:solidFill>
                <a:schemeClr val="tx1"/>
              </a:solidFill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90000"/>
              <a:buFont typeface="Wingdings" charset="2"/>
              <a:buChar char="n"/>
            </a:pPr>
            <a:r>
              <a:rPr lang="en-US" b="1" u="sng">
                <a:solidFill>
                  <a:schemeClr val="tx1"/>
                </a:solidFill>
              </a:rPr>
              <a:t>Width: </a:t>
            </a:r>
            <a:r>
              <a:rPr lang="en-US" sz="2000">
                <a:solidFill>
                  <a:schemeClr val="tx1"/>
                </a:solidFill>
              </a:rPr>
              <a:t>Signal RMS perpendicular to the main axis</a:t>
            </a:r>
          </a:p>
        </p:txBody>
      </p:sp>
      <p:pic>
        <p:nvPicPr>
          <p:cNvPr id="21512" name="Picture 11" descr="M1_shower_image_800GeV"/>
          <p:cNvPicPr>
            <a:picLocks noChangeAspect="1" noChangeArrowheads="1"/>
          </p:cNvPicPr>
          <p:nvPr/>
        </p:nvPicPr>
        <p:blipFill>
          <a:blip r:embed="rId3"/>
          <a:srcRect l="11525"/>
          <a:stretch>
            <a:fillRect/>
          </a:stretch>
        </p:blipFill>
        <p:spPr bwMode="auto">
          <a:xfrm>
            <a:off x="4716463" y="2127250"/>
            <a:ext cx="1873250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8475" y="94130"/>
            <a:ext cx="8147051" cy="941506"/>
          </a:xfrm>
        </p:spPr>
        <p:txBody>
          <a:bodyPr/>
          <a:lstStyle/>
          <a:p>
            <a:r>
              <a:rPr lang="es-ES" dirty="0"/>
              <a:t>Image quality parameters</a:t>
            </a:r>
            <a:endParaRPr lang="en-US" dirty="0"/>
          </a:p>
        </p:txBody>
      </p:sp>
      <p:sp>
        <p:nvSpPr>
          <p:cNvPr id="34819" name="2 Marcador de contenido"/>
          <p:cNvSpPr>
            <a:spLocks noGrp="1"/>
          </p:cNvSpPr>
          <p:nvPr>
            <p:ph idx="1"/>
          </p:nvPr>
        </p:nvSpPr>
        <p:spPr>
          <a:xfrm>
            <a:off x="179388" y="1219200"/>
            <a:ext cx="5040312" cy="49530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2400" b="1" u="sng"/>
              <a:t>Number of island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Number of separated groups of pixel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Can characterize the quality of the cleaning</a:t>
            </a:r>
          </a:p>
          <a:p>
            <a:r>
              <a:rPr lang="en-US" sz="2400" b="1" u="sng"/>
              <a:t>Leakage</a:t>
            </a:r>
          </a:p>
          <a:p>
            <a:pPr lvl="1"/>
            <a:r>
              <a:rPr lang="en-US" sz="2400"/>
              <a:t>Fraction of signal in the last pixel ring of the camera.</a:t>
            </a:r>
          </a:p>
          <a:p>
            <a:pPr lvl="1"/>
            <a:r>
              <a:rPr lang="en-US" sz="2400"/>
              <a:t>Characterize how the image leaks outside of the camera  </a:t>
            </a:r>
          </a:p>
          <a:p>
            <a:r>
              <a:rPr lang="en-US" sz="2400" b="1" u="sng"/>
              <a:t>Number of pixels</a:t>
            </a:r>
          </a:p>
          <a:p>
            <a:pPr lvl="1"/>
            <a:r>
              <a:rPr lang="en-US" sz="2400"/>
              <a:t>Number of core pixels</a:t>
            </a:r>
          </a:p>
          <a:p>
            <a:pPr lvl="1"/>
            <a:r>
              <a:rPr lang="en-US" sz="2400"/>
              <a:t>Number of inner pixels</a:t>
            </a:r>
            <a:endParaRPr lang="en-US" sz="2400" b="1" u="sng"/>
          </a:p>
        </p:txBody>
      </p:sp>
      <p:sp>
        <p:nvSpPr>
          <p:cNvPr id="34821" name="4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6019800" y="6356350"/>
            <a:ext cx="2895600" cy="365125"/>
          </a:xfrm>
          <a:noFill/>
        </p:spPr>
        <p:txBody>
          <a:bodyPr/>
          <a:lstStyle/>
          <a:p>
            <a:pPr algn="r"/>
            <a:fld id="{D94EAFC2-F455-F747-A0F3-342D953C444B}" type="slidenum">
              <a:rPr lang="en-US"/>
              <a:pPr algn="r"/>
              <a:t>47</a:t>
            </a:fld>
            <a:endParaRPr lang="en-US"/>
          </a:p>
        </p:txBody>
      </p: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5350468" y="1750631"/>
            <a:ext cx="3673475" cy="3254757"/>
          </a:xfrm>
          <a:prstGeom prst="rect">
            <a:avLst/>
          </a:prstGeom>
          <a:solidFill>
            <a:schemeClr val="tx1">
              <a:lumMod val="9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sz="1800" i="0" kern="0">
              <a:solidFill>
                <a:sysClr val="windowText" lastClr="000000"/>
              </a:solidFill>
              <a:ea typeface="ＭＳ Ｐゴシック" pitchFamily="32" charset="-128"/>
              <a:cs typeface="+mn-cs"/>
            </a:endParaRPr>
          </a:p>
        </p:txBody>
      </p:sp>
      <p:pic>
        <p:nvPicPr>
          <p:cNvPr id="34823" name="Picture 7" descr="tes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163" y="2276475"/>
            <a:ext cx="3527425" cy="272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Oval 9"/>
          <p:cNvSpPr>
            <a:spLocks noChangeArrowheads="1"/>
          </p:cNvSpPr>
          <p:nvPr/>
        </p:nvSpPr>
        <p:spPr bwMode="auto">
          <a:xfrm rot="21115814">
            <a:off x="6577013" y="1773238"/>
            <a:ext cx="504825" cy="2590800"/>
          </a:xfrm>
          <a:prstGeom prst="ellipse">
            <a:avLst/>
          </a:prstGeom>
          <a:noFill/>
          <a:ln w="28575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p="http://schemas.openxmlformats.org/presentationml/2006/main" xmlns:a="http://schemas.openxmlformats.org/drawingml/2006/main" xmlns:a14="http://schemas.microsoft.com/office/drawing/2010/main" xmlns:mv="urn:schemas-microsoft-com:mac:vml" xmlns:mc="http://schemas.openxmlformats.org/markup-compatibility/2006" xmlns:r="http://schemas.openxmlformats.org/officeDocument/2006/relationships">
                <a:solidFill>
                  <a:schemeClr val="accent1"/>
                </a:solidFill>
              </a14:hiddenFill>
            </a:ext>
            <a:ext uri="{AF507438-7753-43E0-B8FC-AC1667EBCBE1}">
              <a14:hiddenEffects xmlns="" xmlns:p="http://schemas.openxmlformats.org/presentationml/2006/main" xmlns:a="http://schemas.openxmlformats.org/drawingml/2006/main" xmlns:a14="http://schemas.microsoft.com/office/drawing/2010/main" xmlns:mv="urn:schemas-microsoft-com:mac:vml" xmlns:mc="http://schemas.openxmlformats.org/markup-compatibility/2006" xmlns:r="http://schemas.openxmlformats.org/officeDocument/2006/relationships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sz="1800" i="0" kern="0">
              <a:solidFill>
                <a:sysClr val="windowText" lastClr="000000"/>
              </a:solidFill>
              <a:ea typeface="ＭＳ Ｐゴシック" pitchFamily="32" charset="-128"/>
              <a:cs typeface="+mn-cs"/>
            </a:endParaRP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6516688" y="1916113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p="http://schemas.openxmlformats.org/presentationml/2006/main" xmlns:a="http://schemas.openxmlformats.org/drawingml/2006/main" xmlns:a14="http://schemas.microsoft.com/office/drawing/2010/main" xmlns:mv="urn:schemas-microsoft-com:mac:vml" xmlns:mc="http://schemas.openxmlformats.org/markup-compatibility/2006" xmlns:r="http://schemas.openxmlformats.org/officeDocument/2006/relationships">
                <a:solidFill>
                  <a:schemeClr val="accent1"/>
                </a:solidFill>
              </a14:hiddenFill>
            </a:ext>
            <a:ext uri="{91240B29-F687-4F45-9708-019B960494DF}">
              <a14:hiddenLine xmlns="" xmlns:p="http://schemas.openxmlformats.org/presentationml/2006/main" xmlns:a="http://schemas.openxmlformats.org/drawingml/2006/main" xmlns:a14="http://schemas.microsoft.com/office/drawing/2010/main" xmlns:mv="urn:schemas-microsoft-com:mac:vml" xmlns:mc="http://schemas.openxmlformats.org/markup-compatibility/2006" xmlns:r="http://schemas.openxmlformats.org/officeDocument/2006/relationship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p="http://schemas.openxmlformats.org/presentationml/2006/main" xmlns:a="http://schemas.openxmlformats.org/drawingml/2006/main" xmlns:a14="http://schemas.microsoft.com/office/drawing/2010/main" xmlns:mv="urn:schemas-microsoft-com:mac:vml" xmlns:mc="http://schemas.openxmlformats.org/markup-compatibility/2006" xmlns:r="http://schemas.openxmlformats.org/officeDocument/2006/relationships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1800" i="0" kern="0">
                <a:solidFill>
                  <a:sysClr val="windowText" lastClr="000000"/>
                </a:solidFill>
                <a:ea typeface="ＭＳ Ｐゴシック" pitchFamily="32" charset="-128"/>
                <a:cs typeface="+mn-cs"/>
              </a:rPr>
              <a:t>?</a:t>
            </a: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7021513" y="1844675"/>
            <a:ext cx="9953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p="http://schemas.openxmlformats.org/presentationml/2006/main" xmlns:a="http://schemas.openxmlformats.org/drawingml/2006/main" xmlns:a14="http://schemas.microsoft.com/office/drawing/2010/main" xmlns:mv="urn:schemas-microsoft-com:mac:vml" xmlns:mc="http://schemas.openxmlformats.org/markup-compatibility/2006" xmlns:r="http://schemas.openxmlformats.org/officeDocument/2006/relationships">
                <a:solidFill>
                  <a:schemeClr val="accent1"/>
                </a:solidFill>
              </a14:hiddenFill>
            </a:ext>
            <a:ext uri="{91240B29-F687-4F45-9708-019B960494DF}">
              <a14:hiddenLine xmlns="" xmlns:p="http://schemas.openxmlformats.org/presentationml/2006/main" xmlns:a="http://schemas.openxmlformats.org/drawingml/2006/main" xmlns:a14="http://schemas.microsoft.com/office/drawing/2010/main" xmlns:mv="urn:schemas-microsoft-com:mac:vml" xmlns:mc="http://schemas.openxmlformats.org/markup-compatibility/2006" xmlns:r="http://schemas.openxmlformats.org/officeDocument/2006/relationship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p="http://schemas.openxmlformats.org/presentationml/2006/main" xmlns:a="http://schemas.openxmlformats.org/drawingml/2006/main" xmlns:a14="http://schemas.microsoft.com/office/drawing/2010/main" xmlns:mv="urn:schemas-microsoft-com:mac:vml" xmlns:mc="http://schemas.openxmlformats.org/markup-compatibility/2006" xmlns:r="http://schemas.openxmlformats.org/officeDocument/2006/relationships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1600" b="1" kern="0">
                <a:solidFill>
                  <a:srgbClr val="003300"/>
                </a:solidFill>
                <a:ea typeface="ＭＳ Ｐゴシック" pitchFamily="32" charset="-128"/>
                <a:cs typeface="+mn-cs"/>
              </a:rPr>
              <a:t>Leakage</a:t>
            </a:r>
          </a:p>
        </p:txBody>
      </p:sp>
      <p:sp>
        <p:nvSpPr>
          <p:cNvPr id="23" name="Line 12"/>
          <p:cNvSpPr>
            <a:spLocks noChangeShapeType="1"/>
          </p:cNvSpPr>
          <p:nvPr/>
        </p:nvSpPr>
        <p:spPr bwMode="auto">
          <a:xfrm flipH="1">
            <a:off x="6948488" y="2133600"/>
            <a:ext cx="719137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p="http://schemas.openxmlformats.org/presentationml/2006/main" xmlns:a="http://schemas.openxmlformats.org/drawingml/2006/main" xmlns:a14="http://schemas.microsoft.com/office/drawing/2010/main" xmlns:mv="urn:schemas-microsoft-com:mac:vml" xmlns:mc="http://schemas.openxmlformats.org/markup-compatibility/2006" xmlns:r="http://schemas.openxmlformats.org/officeDocument/2006/relationships">
                <a:noFill/>
              </a14:hiddenFill>
            </a:ext>
            <a:ext uri="{AF507438-7753-43E0-B8FC-AC1667EBCBE1}">
              <a14:hiddenEffects xmlns="" xmlns:p="http://schemas.openxmlformats.org/presentationml/2006/main" xmlns:a="http://schemas.openxmlformats.org/drawingml/2006/main" xmlns:a14="http://schemas.microsoft.com/office/drawing/2010/main" xmlns:mv="urn:schemas-microsoft-com:mac:vml" xmlns:mc="http://schemas.openxmlformats.org/markup-compatibility/2006" xmlns:r="http://schemas.openxmlformats.org/officeDocument/2006/relationships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sz="1800" i="0" kern="0">
              <a:solidFill>
                <a:sysClr val="windowText" lastClr="000000"/>
              </a:solidFill>
              <a:ea typeface="ＭＳ Ｐゴシック" pitchFamily="32" charset="-128"/>
              <a:cs typeface="+mn-cs"/>
            </a:endParaRPr>
          </a:p>
        </p:txBody>
      </p:sp>
      <p:sp>
        <p:nvSpPr>
          <p:cNvPr id="24" name="Text Box 13"/>
          <p:cNvSpPr txBox="1">
            <a:spLocks noChangeArrowheads="1"/>
          </p:cNvSpPr>
          <p:nvPr/>
        </p:nvSpPr>
        <p:spPr bwMode="auto">
          <a:xfrm>
            <a:off x="5580063" y="3933825"/>
            <a:ext cx="884237" cy="3365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1600" b="1" kern="0" dirty="0">
                <a:solidFill>
                  <a:srgbClr val="003300"/>
                </a:solidFill>
                <a:ea typeface="ＭＳ Ｐゴシック" pitchFamily="32" charset="-128"/>
                <a:cs typeface="+mn-cs"/>
              </a:rPr>
              <a:t>Islands</a:t>
            </a:r>
          </a:p>
        </p:txBody>
      </p:sp>
      <p:sp>
        <p:nvSpPr>
          <p:cNvPr id="25" name="Line 14"/>
          <p:cNvSpPr>
            <a:spLocks noChangeShapeType="1"/>
          </p:cNvSpPr>
          <p:nvPr/>
        </p:nvSpPr>
        <p:spPr bwMode="auto">
          <a:xfrm flipV="1">
            <a:off x="6156325" y="3644900"/>
            <a:ext cx="144463" cy="360363"/>
          </a:xfrm>
          <a:prstGeom prst="line">
            <a:avLst/>
          </a:prstGeom>
          <a:noFill/>
          <a:ln w="28575">
            <a:solidFill>
              <a:srgbClr val="00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p="http://schemas.openxmlformats.org/presentationml/2006/main" xmlns:a="http://schemas.openxmlformats.org/drawingml/2006/main" xmlns:a14="http://schemas.microsoft.com/office/drawing/2010/main" xmlns:mv="urn:schemas-microsoft-com:mac:vml" xmlns:mc="http://schemas.openxmlformats.org/markup-compatibility/2006" xmlns:r="http://schemas.openxmlformats.org/officeDocument/2006/relationships">
                <a:noFill/>
              </a14:hiddenFill>
            </a:ext>
            <a:ext uri="{AF507438-7753-43E0-B8FC-AC1667EBCBE1}">
              <a14:hiddenEffects xmlns="" xmlns:p="http://schemas.openxmlformats.org/presentationml/2006/main" xmlns:a="http://schemas.openxmlformats.org/drawingml/2006/main" xmlns:a14="http://schemas.microsoft.com/office/drawing/2010/main" xmlns:mv="urn:schemas-microsoft-com:mac:vml" xmlns:mc="http://schemas.openxmlformats.org/markup-compatibility/2006" xmlns:r="http://schemas.openxmlformats.org/officeDocument/2006/relationships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sz="1800" i="0" kern="0">
              <a:solidFill>
                <a:sysClr val="windowText" lastClr="000000"/>
              </a:solidFill>
              <a:ea typeface="ＭＳ Ｐゴシック" pitchFamily="32" charset="-128"/>
              <a:cs typeface="+mn-cs"/>
            </a:endParaRPr>
          </a:p>
        </p:txBody>
      </p:sp>
      <p:sp>
        <p:nvSpPr>
          <p:cNvPr id="26" name="Line 15"/>
          <p:cNvSpPr>
            <a:spLocks noChangeShapeType="1"/>
          </p:cNvSpPr>
          <p:nvPr/>
        </p:nvSpPr>
        <p:spPr bwMode="auto">
          <a:xfrm flipV="1">
            <a:off x="6300788" y="3789363"/>
            <a:ext cx="142875" cy="215900"/>
          </a:xfrm>
          <a:prstGeom prst="line">
            <a:avLst/>
          </a:prstGeom>
          <a:noFill/>
          <a:ln w="28575">
            <a:solidFill>
              <a:srgbClr val="00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p="http://schemas.openxmlformats.org/presentationml/2006/main" xmlns:a="http://schemas.openxmlformats.org/drawingml/2006/main" xmlns:a14="http://schemas.microsoft.com/office/drawing/2010/main" xmlns:mv="urn:schemas-microsoft-com:mac:vml" xmlns:mc="http://schemas.openxmlformats.org/markup-compatibility/2006" xmlns:r="http://schemas.openxmlformats.org/officeDocument/2006/relationships">
                <a:noFill/>
              </a14:hiddenFill>
            </a:ext>
            <a:ext uri="{AF507438-7753-43E0-B8FC-AC1667EBCBE1}">
              <a14:hiddenEffects xmlns="" xmlns:p="http://schemas.openxmlformats.org/presentationml/2006/main" xmlns:a="http://schemas.openxmlformats.org/drawingml/2006/main" xmlns:a14="http://schemas.microsoft.com/office/drawing/2010/main" xmlns:mv="urn:schemas-microsoft-com:mac:vml" xmlns:mc="http://schemas.openxmlformats.org/markup-compatibility/2006" xmlns:r="http://schemas.openxmlformats.org/officeDocument/2006/relationships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sz="1800" i="0" kern="0">
              <a:solidFill>
                <a:sysClr val="windowText" lastClr="000000"/>
              </a:solidFill>
              <a:ea typeface="ＭＳ Ｐゴシック" pitchFamily="32" charset="-128"/>
              <a:cs typeface="+mn-cs"/>
            </a:endParaRPr>
          </a:p>
        </p:txBody>
      </p:sp>
      <p:sp>
        <p:nvSpPr>
          <p:cNvPr id="27" name="Line 16"/>
          <p:cNvSpPr>
            <a:spLocks noChangeShapeType="1"/>
          </p:cNvSpPr>
          <p:nvPr/>
        </p:nvSpPr>
        <p:spPr bwMode="auto">
          <a:xfrm flipV="1">
            <a:off x="6445250" y="4076700"/>
            <a:ext cx="287338" cy="0"/>
          </a:xfrm>
          <a:prstGeom prst="line">
            <a:avLst/>
          </a:prstGeom>
          <a:noFill/>
          <a:ln w="28575">
            <a:solidFill>
              <a:srgbClr val="00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p="http://schemas.openxmlformats.org/presentationml/2006/main" xmlns:a="http://schemas.openxmlformats.org/drawingml/2006/main" xmlns:a14="http://schemas.microsoft.com/office/drawing/2010/main" xmlns:mv="urn:schemas-microsoft-com:mac:vml" xmlns:mc="http://schemas.openxmlformats.org/markup-compatibility/2006" xmlns:r="http://schemas.openxmlformats.org/officeDocument/2006/relationships">
                <a:noFill/>
              </a14:hiddenFill>
            </a:ext>
            <a:ext uri="{AF507438-7753-43E0-B8FC-AC1667EBCBE1}">
              <a14:hiddenEffects xmlns="" xmlns:p="http://schemas.openxmlformats.org/presentationml/2006/main" xmlns:a="http://schemas.openxmlformats.org/drawingml/2006/main" xmlns:a14="http://schemas.microsoft.com/office/drawing/2010/main" xmlns:mv="urn:schemas-microsoft-com:mac:vml" xmlns:mc="http://schemas.openxmlformats.org/markup-compatibility/2006" xmlns:r="http://schemas.openxmlformats.org/officeDocument/2006/relationships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sz="1800" i="0" kern="0">
              <a:solidFill>
                <a:sysClr val="windowText" lastClr="000000"/>
              </a:solidFill>
              <a:ea typeface="ＭＳ Ｐゴシック" pitchFamily="32" charset="-128"/>
              <a:cs typeface="+mn-cs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hillaspa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p="http://schemas.openxmlformats.org/presentationml/2006/main" xmlns:a="http://schemas.openxmlformats.org/drawingml/2006/main" xmlns:r="http://schemas.openxmlformats.org/officeDocument/2006/relationships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061520" y="2131014"/>
            <a:ext cx="3902968" cy="3746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="" xmlns:p="http://schemas.openxmlformats.org/presentationml/2006/main" xmlns:a="http://schemas.openxmlformats.org/drawingml/2006/main" xmlns:a14="http://schemas.microsoft.com/office/drawing/2010/main" xmlns:mv="urn:schemas-microsoft-com:mac:vml" xmlns:mc="http://schemas.openxmlformats.org/markup-compatibility/2006" xmlns:r="http://schemas.openxmlformats.org/officeDocument/2006/relationship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8475" y="94129"/>
            <a:ext cx="8645525" cy="993309"/>
          </a:xfrm>
        </p:spPr>
        <p:txBody>
          <a:bodyPr/>
          <a:lstStyle/>
          <a:p>
            <a:r>
              <a:rPr lang="es-ES" dirty="0"/>
              <a:t>Source dependent parameters</a:t>
            </a:r>
            <a:endParaRPr lang="en-US" dirty="0"/>
          </a:p>
        </p:txBody>
      </p:sp>
      <p:sp>
        <p:nvSpPr>
          <p:cNvPr id="35844" name="2 Marcador de contenido"/>
          <p:cNvSpPr>
            <a:spLocks noGrp="1"/>
          </p:cNvSpPr>
          <p:nvPr>
            <p:ph idx="1"/>
          </p:nvPr>
        </p:nvSpPr>
        <p:spPr>
          <a:xfrm>
            <a:off x="533400" y="1571625"/>
            <a:ext cx="5249863" cy="49530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en-US" sz="2400" b="1" u="sng"/>
              <a:t>ALPHA: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fr-FR" sz="2000"/>
              <a:t>Angle between the main axis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fr-FR" sz="2000"/>
              <a:t>and the centroid-source line.</a:t>
            </a:r>
          </a:p>
          <a:p>
            <a:pPr lvl="1">
              <a:lnSpc>
                <a:spcPct val="80000"/>
              </a:lnSpc>
              <a:buFontTx/>
              <a:buNone/>
            </a:pPr>
            <a:endParaRPr lang="el-GR" sz="2000"/>
          </a:p>
          <a:p>
            <a:pPr>
              <a:lnSpc>
                <a:spcPct val="80000"/>
              </a:lnSpc>
            </a:pPr>
            <a:r>
              <a:rPr lang="en-US" sz="2400" b="1" u="sng"/>
              <a:t>DIST (DISP):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en-US" sz="2000"/>
              <a:t>Distance between the centroid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en-US" sz="2000"/>
              <a:t>and source position</a:t>
            </a:r>
          </a:p>
          <a:p>
            <a:pPr lvl="1">
              <a:lnSpc>
                <a:spcPct val="80000"/>
              </a:lnSpc>
            </a:pPr>
            <a:endParaRPr lang="en-US" sz="2000"/>
          </a:p>
          <a:p>
            <a:pPr>
              <a:lnSpc>
                <a:spcPct val="80000"/>
              </a:lnSpc>
            </a:pPr>
            <a:r>
              <a:rPr lang="en-US" sz="2400" b="1" u="sng"/>
              <a:t>MISS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en-US" sz="2000"/>
              <a:t>Distance between the main axis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en-US" sz="2000"/>
              <a:t>and the source position</a:t>
            </a:r>
          </a:p>
          <a:p>
            <a:pPr lvl="1">
              <a:lnSpc>
                <a:spcPct val="80000"/>
              </a:lnSpc>
            </a:pPr>
            <a:endParaRPr lang="en-US" sz="2000"/>
          </a:p>
          <a:p>
            <a:pPr>
              <a:lnSpc>
                <a:spcPct val="80000"/>
              </a:lnSpc>
            </a:pPr>
            <a:r>
              <a:rPr lang="en-US" sz="2400" b="1" u="sng"/>
              <a:t>Azimuthal-Width: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en-US" sz="2000"/>
              <a:t>Image width relative to the axis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en-US" sz="2000"/>
              <a:t>source-centroid</a:t>
            </a:r>
          </a:p>
          <a:p>
            <a:endParaRPr lang="en-US"/>
          </a:p>
        </p:txBody>
      </p:sp>
      <p:sp>
        <p:nvSpPr>
          <p:cNvPr id="35846" name="4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6068888" y="6342062"/>
            <a:ext cx="2895600" cy="365125"/>
          </a:xfrm>
          <a:noFill/>
        </p:spPr>
        <p:txBody>
          <a:bodyPr/>
          <a:lstStyle/>
          <a:p>
            <a:pPr algn="r"/>
            <a:fld id="{F67429FD-02CA-154F-A246-00FCF5FE6B7A}" type="slidenum">
              <a:rPr lang="en-US"/>
              <a:pPr algn="r"/>
              <a:t>48</a:t>
            </a:fld>
            <a:endParaRPr lang="en-US"/>
          </a:p>
        </p:txBody>
      </p:sp>
      <p:sp>
        <p:nvSpPr>
          <p:cNvPr id="35847" name="Text Box 5"/>
          <p:cNvSpPr txBox="1">
            <a:spLocks noChangeArrowheads="1"/>
          </p:cNvSpPr>
          <p:nvPr/>
        </p:nvSpPr>
        <p:spPr bwMode="auto">
          <a:xfrm>
            <a:off x="5783263" y="5372100"/>
            <a:ext cx="2103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0066"/>
                </a:solidFill>
              </a:rPr>
              <a:t>Source position</a:t>
            </a:r>
          </a:p>
        </p:txBody>
      </p:sp>
      <p:sp>
        <p:nvSpPr>
          <p:cNvPr id="35848" name="Line 6"/>
          <p:cNvSpPr>
            <a:spLocks noChangeShapeType="1"/>
          </p:cNvSpPr>
          <p:nvPr/>
        </p:nvSpPr>
        <p:spPr bwMode="auto">
          <a:xfrm flipH="1" flipV="1">
            <a:off x="5783263" y="5084763"/>
            <a:ext cx="588962" cy="43180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49" name="Text Box 7"/>
          <p:cNvSpPr txBox="1">
            <a:spLocks noChangeArrowheads="1"/>
          </p:cNvSpPr>
          <p:nvPr/>
        </p:nvSpPr>
        <p:spPr bwMode="auto">
          <a:xfrm>
            <a:off x="1771650" y="1087438"/>
            <a:ext cx="49391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Mainly used only for </a:t>
            </a:r>
            <a:r>
              <a:rPr lang="en-US" b="1" dirty="0">
                <a:solidFill>
                  <a:schemeClr val="accent6"/>
                </a:solidFill>
              </a:rPr>
              <a:t>single telescope</a:t>
            </a:r>
            <a:r>
              <a:rPr lang="en-US" dirty="0">
                <a:solidFill>
                  <a:schemeClr val="accent6"/>
                </a:solidFill>
              </a:rPr>
              <a:t> analysis 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8475" y="94130"/>
            <a:ext cx="8147051" cy="1089454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Extra </a:t>
            </a:r>
            <a:r>
              <a:rPr lang="en-US" dirty="0" err="1" smtClean="0"/>
              <a:t>Hillas</a:t>
            </a:r>
            <a:r>
              <a:rPr lang="en-US" dirty="0" smtClean="0"/>
              <a:t> parameters</a:t>
            </a:r>
            <a:endParaRPr lang="en-US" dirty="0"/>
          </a:p>
        </p:txBody>
      </p:sp>
      <p:sp>
        <p:nvSpPr>
          <p:cNvPr id="36867" name="2 Marcador de contenido"/>
          <p:cNvSpPr>
            <a:spLocks noGrp="1"/>
          </p:cNvSpPr>
          <p:nvPr>
            <p:ph idx="1"/>
          </p:nvPr>
        </p:nvSpPr>
        <p:spPr>
          <a:xfrm>
            <a:off x="468313" y="1428750"/>
            <a:ext cx="4464050" cy="4521200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sz="2400" b="1" u="sng" dirty="0"/>
              <a:t>Concentration (</a:t>
            </a:r>
            <a:r>
              <a:rPr lang="en-US" sz="2400" b="1" u="sng" dirty="0" err="1"/>
              <a:t>x</a:t>
            </a:r>
            <a:r>
              <a:rPr lang="en-US" sz="2400" b="1" u="sng" dirty="0"/>
              <a:t>):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Fraction of the signal in </a:t>
            </a:r>
            <a:r>
              <a:rPr lang="en-US" sz="2000" dirty="0" err="1"/>
              <a:t>x</a:t>
            </a:r>
            <a:r>
              <a:rPr lang="en-US" sz="2000" dirty="0"/>
              <a:t> largest pixels </a:t>
            </a:r>
          </a:p>
          <a:p>
            <a:pPr lvl="1"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r>
              <a:rPr lang="en-US" sz="2400" b="1" u="sng" dirty="0"/>
              <a:t>Asymmetry: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Distance between </a:t>
            </a:r>
            <a:r>
              <a:rPr lang="en-US" sz="2000" dirty="0" err="1"/>
              <a:t>centroid</a:t>
            </a:r>
            <a:r>
              <a:rPr lang="en-US" sz="2000" dirty="0"/>
              <a:t> and highest pixel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3rd moments of the signal distribution</a:t>
            </a:r>
          </a:p>
          <a:p>
            <a:pPr lvl="1">
              <a:lnSpc>
                <a:spcPct val="80000"/>
              </a:lnSpc>
              <a:buFontTx/>
              <a:buNone/>
            </a:pPr>
            <a:endParaRPr lang="en-US" sz="1800" dirty="0"/>
          </a:p>
          <a:p>
            <a:pPr>
              <a:lnSpc>
                <a:spcPct val="80000"/>
              </a:lnSpc>
            </a:pPr>
            <a:r>
              <a:rPr lang="en-US" sz="2400" b="1" u="sng" dirty="0" err="1"/>
              <a:t>Hillas</a:t>
            </a:r>
            <a:r>
              <a:rPr lang="en-US" sz="2400" b="1" u="sng" dirty="0"/>
              <a:t> parameters of the main </a:t>
            </a:r>
            <a:r>
              <a:rPr lang="en-US" sz="2400" b="1" u="sng" dirty="0" smtClean="0"/>
              <a:t>island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b="1" u="sng" dirty="0"/>
              <a:t>And many others…</a:t>
            </a:r>
          </a:p>
          <a:p>
            <a:endParaRPr lang="en-US" dirty="0"/>
          </a:p>
        </p:txBody>
      </p:sp>
      <p:sp>
        <p:nvSpPr>
          <p:cNvPr id="36869" name="4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6019800" y="6356350"/>
            <a:ext cx="2895600" cy="365125"/>
          </a:xfrm>
          <a:noFill/>
        </p:spPr>
        <p:txBody>
          <a:bodyPr/>
          <a:lstStyle/>
          <a:p>
            <a:pPr algn="r"/>
            <a:fld id="{FF02F97A-32D8-0B47-A29E-81B72EB4CCA6}" type="slidenum">
              <a:rPr lang="en-US"/>
              <a:pPr algn="r"/>
              <a:t>49</a:t>
            </a:fld>
            <a:endParaRPr lang="en-US"/>
          </a:p>
        </p:txBody>
      </p:sp>
      <p:pic>
        <p:nvPicPr>
          <p:cNvPr id="11" name="Picture 6" descr="hillaspa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p="http://schemas.openxmlformats.org/presentationml/2006/main" xmlns:a="http://schemas.openxmlformats.org/drawingml/2006/main" xmlns:r="http://schemas.openxmlformats.org/officeDocument/2006/relationships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061520" y="2131014"/>
            <a:ext cx="3902968" cy="3746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="" xmlns:p="http://schemas.openxmlformats.org/presentationml/2006/main" xmlns:a="http://schemas.openxmlformats.org/drawingml/2006/main" xmlns:a14="http://schemas.microsoft.com/office/drawing/2010/main" xmlns:mv="urn:schemas-microsoft-com:mac:vml" xmlns:mc="http://schemas.openxmlformats.org/markup-compatibility/2006" xmlns:r="http://schemas.openxmlformats.org/officeDocument/2006/relationship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"/>
          <p:cNvSpPr txBox="1">
            <a:spLocks noChangeArrowheads="1"/>
          </p:cNvSpPr>
          <p:nvPr/>
        </p:nvSpPr>
        <p:spPr bwMode="auto">
          <a:xfrm>
            <a:off x="326880" y="200486"/>
            <a:ext cx="8327520" cy="65958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0820" rIns="81639" bIns="40820">
            <a:prstTxWarp prst="textNoShape">
              <a:avLst/>
            </a:prstTxWarp>
          </a:bodyPr>
          <a:lstStyle/>
          <a:p>
            <a:pPr algn="ctr">
              <a:lnSpc>
                <a:spcPct val="116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4000" dirty="0">
                <a:latin typeface="+mj-lt"/>
                <a:ea typeface="Chalkduster" charset="0"/>
                <a:cs typeface="Chalkduster" charset="0"/>
              </a:rPr>
              <a:t>The </a:t>
            </a:r>
            <a:r>
              <a:rPr lang="it-IT" sz="4000" dirty="0" err="1">
                <a:latin typeface="+mj-lt"/>
                <a:ea typeface="Chalkduster" charset="0"/>
                <a:cs typeface="Chalkduster" charset="0"/>
              </a:rPr>
              <a:t>Milky</a:t>
            </a:r>
            <a:r>
              <a:rPr lang="it-IT" sz="4000" dirty="0">
                <a:latin typeface="+mj-lt"/>
                <a:ea typeface="Chalkduster" charset="0"/>
                <a:cs typeface="Chalkduster" charset="0"/>
              </a:rPr>
              <a:t> Way </a:t>
            </a:r>
            <a:r>
              <a:rPr lang="it-IT" sz="4000" dirty="0" err="1">
                <a:latin typeface="+mj-lt"/>
                <a:ea typeface="Chalkduster" charset="0"/>
                <a:cs typeface="Chalkduster" charset="0"/>
              </a:rPr>
              <a:t>emission</a:t>
            </a:r>
            <a:endParaRPr lang="it-IT" sz="4000" dirty="0">
              <a:latin typeface="+mj-lt"/>
              <a:ea typeface="Chalkduster" charset="0"/>
              <a:cs typeface="Chalkduster" charset="0"/>
            </a:endParaRPr>
          </a:p>
        </p:txBody>
      </p:sp>
      <p:pic>
        <p:nvPicPr>
          <p:cNvPr id="4" name="Picture 3" descr="screen-capture-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93" y="1047402"/>
            <a:ext cx="7454900" cy="505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490133" y="6227761"/>
            <a:ext cx="7164267" cy="453496"/>
          </a:xfrm>
        </p:spPr>
        <p:txBody>
          <a:bodyPr/>
          <a:lstStyle/>
          <a:p>
            <a:pPr>
              <a:buNone/>
            </a:pPr>
            <a:r>
              <a:rPr lang="en-US" b="1" cap="small" dirty="0" smtClean="0"/>
              <a:t>The VHE regime is here: ~100 </a:t>
            </a:r>
            <a:r>
              <a:rPr lang="en-US" b="1" cap="small" dirty="0" err="1" smtClean="0"/>
              <a:t>GeV</a:t>
            </a:r>
            <a:r>
              <a:rPr lang="en-US" b="1" cap="small" dirty="0" smtClean="0"/>
              <a:t> to 30 </a:t>
            </a:r>
            <a:r>
              <a:rPr lang="en-US" b="1" cap="small" dirty="0" err="1" smtClean="0"/>
              <a:t>TeV</a:t>
            </a:r>
            <a:endParaRPr lang="en-US" b="1" cap="smal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ADB6-E981-2C40-ACC4-70239238DCA2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8" name="Striped Right Arrow 7"/>
          <p:cNvSpPr/>
          <p:nvPr/>
        </p:nvSpPr>
        <p:spPr>
          <a:xfrm>
            <a:off x="326880" y="6356350"/>
            <a:ext cx="1163253" cy="324907"/>
          </a:xfrm>
          <a:prstGeom prst="stripedRightArrow">
            <a:avLst>
              <a:gd name="adj1" fmla="val 65792"/>
              <a:gd name="adj2" fmla="val 50000"/>
            </a:avLst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-242888"/>
            <a:ext cx="8382000" cy="1143001"/>
          </a:xfrm>
        </p:spPr>
        <p:txBody>
          <a:bodyPr/>
          <a:lstStyle/>
          <a:p>
            <a:pPr>
              <a:defRPr/>
            </a:pPr>
            <a:r>
              <a:rPr lang="en-US" sz="4000" dirty="0" smtClean="0"/>
              <a:t>Image cleaning: Timing </a:t>
            </a:r>
            <a:r>
              <a:rPr lang="en-US" sz="4000" dirty="0"/>
              <a:t>information</a:t>
            </a:r>
          </a:p>
        </p:txBody>
      </p:sp>
      <p:pic>
        <p:nvPicPr>
          <p:cNvPr id="24579" name="Picture 4" descr="C:\Documents and Settings\pierre\My Documents\My Pictures\Time_info_EAS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5275" y="1989138"/>
            <a:ext cx="8620125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24580" name="Picture 6" descr="C:\Documents and Settings\pierre\Desktop\MAGIC_School\gamma_pulse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1638" y="3725863"/>
            <a:ext cx="3482975" cy="297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37893" name="Text Box 8"/>
          <p:cNvSpPr txBox="1">
            <a:spLocks noChangeArrowheads="1"/>
          </p:cNvSpPr>
          <p:nvPr/>
        </p:nvSpPr>
        <p:spPr bwMode="auto">
          <a:xfrm>
            <a:off x="6357938" y="3933825"/>
            <a:ext cx="2481262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solidFill>
                  <a:srgbClr val="990000"/>
                </a:solidFill>
              </a:rPr>
              <a:t>Arrival time distribution</a:t>
            </a:r>
          </a:p>
          <a:p>
            <a:pPr algn="ctr"/>
            <a:r>
              <a:rPr lang="en-US" sz="1600">
                <a:solidFill>
                  <a:srgbClr val="990000"/>
                </a:solidFill>
              </a:rPr>
              <a:t>of Cherenkov photons</a:t>
            </a:r>
          </a:p>
          <a:p>
            <a:pPr algn="ctr"/>
            <a:r>
              <a:rPr lang="en-US" sz="1600">
                <a:solidFill>
                  <a:srgbClr val="990000"/>
                </a:solidFill>
              </a:rPr>
              <a:t>for gamma-ray shower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352425" y="4235450"/>
            <a:ext cx="3811588" cy="150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p="http://schemas.openxmlformats.org/presentationml/2006/main" xmlns:a="http://schemas.openxmlformats.org/drawingml/2006/main" xmlns:a14="http://schemas.microsoft.com/office/drawing/2010/main" xmlns:mv="urn:schemas-microsoft-com:mac:vml" xmlns:mc="http://schemas.openxmlformats.org/markup-compatibility/2006" xmlns:r="http://schemas.openxmlformats.org/officeDocument/2006/relationships">
                <a:solidFill>
                  <a:schemeClr val="accent1"/>
                </a:solidFill>
              </a14:hiddenFill>
            </a:ext>
            <a:ext uri="{91240B29-F687-4F45-9708-019B960494DF}">
              <a14:hiddenLine xmlns="" xmlns:p="http://schemas.openxmlformats.org/presentationml/2006/main" xmlns:a="http://schemas.openxmlformats.org/drawingml/2006/main" xmlns:a14="http://schemas.microsoft.com/office/drawing/2010/main" xmlns:mv="urn:schemas-microsoft-com:mac:vml" xmlns:mc="http://schemas.openxmlformats.org/markup-compatibility/2006" xmlns:r="http://schemas.openxmlformats.org/officeDocument/2006/relationship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p="http://schemas.openxmlformats.org/presentationml/2006/main" xmlns:a="http://schemas.openxmlformats.org/drawingml/2006/main" xmlns:a14="http://schemas.microsoft.com/office/drawing/2010/main" xmlns:mv="urn:schemas-microsoft-com:mac:vml" xmlns:mc="http://schemas.openxmlformats.org/markup-compatibility/2006" xmlns:r="http://schemas.openxmlformats.org/officeDocument/2006/relationships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kumimoji="0" lang="en-US" i="0" u="sng">
                <a:solidFill>
                  <a:schemeClr val="tx1"/>
                </a:solidFill>
              </a:rPr>
              <a:t>For each Pixel we can get:</a:t>
            </a:r>
            <a:endParaRPr kumimoji="0" lang="en-US" i="0">
              <a:solidFill>
                <a:schemeClr val="tx1"/>
              </a:solidFill>
            </a:endParaRPr>
          </a:p>
          <a:p>
            <a:pPr>
              <a:buFontTx/>
              <a:buChar char="-"/>
            </a:pPr>
            <a:r>
              <a:rPr kumimoji="0" lang="en-US" i="0">
                <a:solidFill>
                  <a:schemeClr val="tx1"/>
                </a:solidFill>
              </a:rPr>
              <a:t> </a:t>
            </a:r>
            <a:r>
              <a:rPr kumimoji="0" lang="en-US" sz="2000" i="0">
                <a:solidFill>
                  <a:schemeClr val="tx1"/>
                </a:solidFill>
              </a:rPr>
              <a:t>pulse time</a:t>
            </a:r>
          </a:p>
          <a:p>
            <a:pPr>
              <a:buFontTx/>
              <a:buChar char="-"/>
            </a:pPr>
            <a:r>
              <a:rPr kumimoji="0" lang="en-US" sz="2000" i="0">
                <a:solidFill>
                  <a:schemeClr val="tx1"/>
                </a:solidFill>
              </a:rPr>
              <a:t> pulse width</a:t>
            </a:r>
          </a:p>
          <a:p>
            <a:pPr>
              <a:buFontTx/>
              <a:buChar char="-"/>
            </a:pPr>
            <a:endParaRPr kumimoji="0" lang="en-US" b="1" i="0">
              <a:solidFill>
                <a:srgbClr val="000000"/>
              </a:solidFill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323850" y="5373688"/>
            <a:ext cx="3348038" cy="144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p="http://schemas.openxmlformats.org/presentationml/2006/main" xmlns:a="http://schemas.openxmlformats.org/drawingml/2006/main" xmlns:a14="http://schemas.microsoft.com/office/drawing/2010/main" xmlns:mv="urn:schemas-microsoft-com:mac:vml" xmlns:mc="http://schemas.openxmlformats.org/markup-compatibility/2006" xmlns:r="http://schemas.openxmlformats.org/officeDocument/2006/relationships">
                <a:solidFill>
                  <a:schemeClr val="accent1"/>
                </a:solidFill>
              </a14:hiddenFill>
            </a:ext>
            <a:ext uri="{91240B29-F687-4F45-9708-019B960494DF}">
              <a14:hiddenLine xmlns="" xmlns:p="http://schemas.openxmlformats.org/presentationml/2006/main" xmlns:a="http://schemas.openxmlformats.org/drawingml/2006/main" xmlns:a14="http://schemas.microsoft.com/office/drawing/2010/main" xmlns:mv="urn:schemas-microsoft-com:mac:vml" xmlns:mc="http://schemas.openxmlformats.org/markup-compatibility/2006" xmlns:r="http://schemas.openxmlformats.org/officeDocument/2006/relationship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p="http://schemas.openxmlformats.org/presentationml/2006/main" xmlns:a="http://schemas.openxmlformats.org/drawingml/2006/main" xmlns:a14="http://schemas.microsoft.com/office/drawing/2010/main" xmlns:mv="urn:schemas-microsoft-com:mac:vml" xmlns:mc="http://schemas.openxmlformats.org/markup-compatibility/2006" xmlns:r="http://schemas.openxmlformats.org/officeDocument/2006/relationships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kumimoji="0" lang="en-US" i="0" u="sng">
                <a:solidFill>
                  <a:schemeClr val="tx1"/>
                </a:solidFill>
              </a:rPr>
              <a:t>Image information</a:t>
            </a:r>
            <a:r>
              <a:rPr kumimoji="0" lang="en-US" i="0">
                <a:solidFill>
                  <a:schemeClr val="tx1"/>
                </a:solidFill>
              </a:rPr>
              <a:t>:</a:t>
            </a:r>
          </a:p>
          <a:p>
            <a:pPr>
              <a:buFontTx/>
              <a:buChar char="-"/>
            </a:pPr>
            <a:r>
              <a:rPr kumimoji="0" lang="en-US" sz="2000" i="0">
                <a:solidFill>
                  <a:schemeClr val="tx1"/>
                </a:solidFill>
              </a:rPr>
              <a:t> RMS of pixel time</a:t>
            </a:r>
          </a:p>
          <a:p>
            <a:pPr>
              <a:buFontTx/>
              <a:buChar char="-"/>
            </a:pPr>
            <a:r>
              <a:rPr kumimoji="0" lang="en-US" sz="2000" i="0">
                <a:solidFill>
                  <a:schemeClr val="tx1"/>
                </a:solidFill>
              </a:rPr>
              <a:t> Time grad along main axis</a:t>
            </a:r>
          </a:p>
          <a:p>
            <a:pPr>
              <a:buFontTx/>
              <a:buChar char="-"/>
            </a:pPr>
            <a:endParaRPr kumimoji="0" lang="en-US" b="1" i="0">
              <a:solidFill>
                <a:schemeClr val="tx1"/>
              </a:solidFill>
            </a:endParaRPr>
          </a:p>
        </p:txBody>
      </p:sp>
      <p:sp>
        <p:nvSpPr>
          <p:cNvPr id="37896" name="2 Marcador de contenido"/>
          <p:cNvSpPr>
            <a:spLocks noGrp="1"/>
          </p:cNvSpPr>
          <p:nvPr>
            <p:ph idx="1"/>
          </p:nvPr>
        </p:nvSpPr>
        <p:spPr>
          <a:xfrm>
            <a:off x="317500" y="1123950"/>
            <a:ext cx="8863013" cy="792163"/>
          </a:xfrm>
        </p:spPr>
        <p:txBody>
          <a:bodyPr>
            <a:normAutofit lnSpcReduction="10000"/>
          </a:bodyPr>
          <a:lstStyle/>
          <a:p>
            <a:pPr marL="0" indent="0">
              <a:buFont typeface="Wingdings" charset="2"/>
              <a:buNone/>
            </a:pPr>
            <a:r>
              <a:rPr lang="en-US" sz="2400" dirty="0">
                <a:solidFill>
                  <a:srgbClr val="FFFF00"/>
                </a:solidFill>
              </a:rPr>
              <a:t>To decrease the cleaning levels, can additionally use the </a:t>
            </a:r>
            <a:r>
              <a:rPr lang="en-US" sz="2400" b="1" cap="small" dirty="0">
                <a:solidFill>
                  <a:srgbClr val="FFFF00"/>
                </a:solidFill>
              </a:rPr>
              <a:t>arrival time</a:t>
            </a:r>
            <a:r>
              <a:rPr lang="en-US" sz="2400" dirty="0">
                <a:solidFill>
                  <a:srgbClr val="FFFF00"/>
                </a:solidFill>
              </a:rPr>
              <a:t> of photons in the camera</a:t>
            </a:r>
            <a:endParaRPr lang="en-US" sz="2000" dirty="0">
              <a:solidFill>
                <a:srgbClr val="FFFF00"/>
              </a:solidFill>
            </a:endParaRPr>
          </a:p>
          <a:p>
            <a:pPr marL="0" indent="0">
              <a:buFont typeface="Wingdings" charset="2"/>
              <a:buNone/>
            </a:pPr>
            <a:endParaRPr lang="en-US" dirty="0"/>
          </a:p>
        </p:txBody>
      </p:sp>
      <p:sp>
        <p:nvSpPr>
          <p:cNvPr id="37898" name="2 Marcador de número de diapositiva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79C04FC5-466A-174F-B667-A524CFCDCA28}" type="slidenum">
              <a:rPr lang="en-US"/>
              <a:pPr/>
              <a:t>50</a:t>
            </a:fld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850" y="-196850"/>
            <a:ext cx="8324850" cy="1104900"/>
          </a:xfrm>
        </p:spPr>
        <p:txBody>
          <a:bodyPr/>
          <a:lstStyle/>
          <a:p>
            <a:r>
              <a:rPr lang="es-ES" sz="4000" dirty="0"/>
              <a:t>Stereo observations: 3D param.</a:t>
            </a:r>
            <a:endParaRPr lang="en-US" sz="4000" dirty="0"/>
          </a:p>
        </p:txBody>
      </p:sp>
      <p:sp>
        <p:nvSpPr>
          <p:cNvPr id="38916" name="4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6019800" y="6356350"/>
            <a:ext cx="2895600" cy="365125"/>
          </a:xfrm>
          <a:noFill/>
        </p:spPr>
        <p:txBody>
          <a:bodyPr/>
          <a:lstStyle/>
          <a:p>
            <a:pPr algn="r"/>
            <a:fld id="{F0A76F7E-E254-8A41-9278-1BB74F6913C5}" type="slidenum">
              <a:rPr lang="en-US"/>
              <a:pPr algn="r"/>
              <a:t>51</a:t>
            </a:fld>
            <a:endParaRPr lang="en-US" dirty="0"/>
          </a:p>
        </p:txBody>
      </p:sp>
      <p:pic>
        <p:nvPicPr>
          <p:cNvPr id="38917" name="Picture 121" descr="M1_shower_image_800GeV"/>
          <p:cNvPicPr>
            <a:picLocks noChangeAspect="1" noChangeArrowheads="1"/>
          </p:cNvPicPr>
          <p:nvPr/>
        </p:nvPicPr>
        <p:blipFill>
          <a:blip r:embed="rId2"/>
          <a:srcRect l="1872" t="4156" r="10837" b="5637"/>
          <a:stretch>
            <a:fillRect/>
          </a:stretch>
        </p:blipFill>
        <p:spPr bwMode="auto">
          <a:xfrm>
            <a:off x="7085013" y="1412875"/>
            <a:ext cx="1879600" cy="1590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918" name="Picture 146" descr="M2_shower_image_800GeV"/>
          <p:cNvPicPr>
            <a:picLocks noChangeAspect="1" noChangeArrowheads="1"/>
          </p:cNvPicPr>
          <p:nvPr/>
        </p:nvPicPr>
        <p:blipFill>
          <a:blip r:embed="rId3"/>
          <a:srcRect r="10706"/>
          <a:stretch>
            <a:fillRect/>
          </a:stretch>
        </p:blipFill>
        <p:spPr bwMode="auto">
          <a:xfrm>
            <a:off x="7085013" y="3462338"/>
            <a:ext cx="1855787" cy="1838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8919" name="2 Marcador de contenido"/>
          <p:cNvSpPr>
            <a:spLocks noGrp="1"/>
          </p:cNvSpPr>
          <p:nvPr>
            <p:ph idx="1"/>
          </p:nvPr>
        </p:nvSpPr>
        <p:spPr>
          <a:xfrm>
            <a:off x="107950" y="1673225"/>
            <a:ext cx="3976688" cy="3987800"/>
          </a:xfrm>
        </p:spPr>
        <p:txBody>
          <a:bodyPr/>
          <a:lstStyle/>
          <a:p>
            <a:r>
              <a:rPr lang="es-ES" sz="2800"/>
              <a:t>Stereo observations allows allows to reconstruct:</a:t>
            </a:r>
          </a:p>
          <a:p>
            <a:pPr lvl="1"/>
            <a:r>
              <a:rPr lang="es-ES" sz="2400"/>
              <a:t>Height of shower maximum</a:t>
            </a:r>
          </a:p>
          <a:p>
            <a:pPr lvl="1"/>
            <a:r>
              <a:rPr lang="es-ES" sz="2400"/>
              <a:t>Shower impact     point on ground</a:t>
            </a:r>
          </a:p>
          <a:p>
            <a:pPr lvl="1"/>
            <a:r>
              <a:rPr lang="es-ES" sz="2400"/>
              <a:t>Impact parameter</a:t>
            </a:r>
            <a:r>
              <a:rPr lang="es-ES" sz="2800"/>
              <a:t> </a:t>
            </a:r>
            <a:endParaRPr lang="en-US" sz="2800"/>
          </a:p>
        </p:txBody>
      </p:sp>
      <p:sp>
        <p:nvSpPr>
          <p:cNvPr id="38920" name="Rectangle 5"/>
          <p:cNvSpPr>
            <a:spLocks noChangeArrowheads="1"/>
          </p:cNvSpPr>
          <p:nvPr/>
        </p:nvSpPr>
        <p:spPr bwMode="auto">
          <a:xfrm>
            <a:off x="3086100" y="3860800"/>
            <a:ext cx="2133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800" b="1"/>
              <a:t>Height of the shower max</a:t>
            </a:r>
          </a:p>
        </p:txBody>
      </p:sp>
      <p:sp>
        <p:nvSpPr>
          <p:cNvPr id="38921" name="Oval 6"/>
          <p:cNvSpPr>
            <a:spLocks noChangeArrowheads="1"/>
          </p:cNvSpPr>
          <p:nvPr/>
        </p:nvSpPr>
        <p:spPr bwMode="auto">
          <a:xfrm>
            <a:off x="2843213" y="5781675"/>
            <a:ext cx="4719637" cy="754063"/>
          </a:xfrm>
          <a:prstGeom prst="ellipse">
            <a:avLst/>
          </a:prstGeom>
          <a:solidFill>
            <a:srgbClr val="00B8FF">
              <a:alpha val="50195"/>
            </a:srgbClr>
          </a:solidFill>
          <a:ln w="18360">
            <a:solidFill>
              <a:srgbClr val="00008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22" name="Line 7"/>
          <p:cNvSpPr>
            <a:spLocks noChangeShapeType="1"/>
          </p:cNvSpPr>
          <p:nvPr/>
        </p:nvSpPr>
        <p:spPr bwMode="auto">
          <a:xfrm>
            <a:off x="5275263" y="990600"/>
            <a:ext cx="6350" cy="844550"/>
          </a:xfrm>
          <a:prstGeom prst="line">
            <a:avLst/>
          </a:prstGeom>
          <a:noFill/>
          <a:ln w="3672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23" name="Line 8"/>
          <p:cNvSpPr>
            <a:spLocks noChangeShapeType="1"/>
          </p:cNvSpPr>
          <p:nvPr/>
        </p:nvSpPr>
        <p:spPr bwMode="auto">
          <a:xfrm flipH="1">
            <a:off x="5205413" y="1822450"/>
            <a:ext cx="96837" cy="284163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24" name="Line 9"/>
          <p:cNvSpPr>
            <a:spLocks noChangeShapeType="1"/>
          </p:cNvSpPr>
          <p:nvPr/>
        </p:nvSpPr>
        <p:spPr bwMode="auto">
          <a:xfrm>
            <a:off x="5273675" y="1828800"/>
            <a:ext cx="11113" cy="196850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25" name="Line 10"/>
          <p:cNvSpPr>
            <a:spLocks noChangeShapeType="1"/>
          </p:cNvSpPr>
          <p:nvPr/>
        </p:nvSpPr>
        <p:spPr bwMode="auto">
          <a:xfrm flipH="1">
            <a:off x="5165725" y="2090738"/>
            <a:ext cx="96838" cy="282575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26" name="Line 11"/>
          <p:cNvSpPr>
            <a:spLocks noChangeShapeType="1"/>
          </p:cNvSpPr>
          <p:nvPr/>
        </p:nvSpPr>
        <p:spPr bwMode="auto">
          <a:xfrm>
            <a:off x="5233988" y="2098675"/>
            <a:ext cx="11112" cy="196850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27" name="Line 12"/>
          <p:cNvSpPr>
            <a:spLocks noChangeShapeType="1"/>
          </p:cNvSpPr>
          <p:nvPr/>
        </p:nvSpPr>
        <p:spPr bwMode="auto">
          <a:xfrm flipH="1">
            <a:off x="5240338" y="2011363"/>
            <a:ext cx="73025" cy="196850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28" name="Line 13"/>
          <p:cNvSpPr>
            <a:spLocks noChangeShapeType="1"/>
          </p:cNvSpPr>
          <p:nvPr/>
        </p:nvSpPr>
        <p:spPr bwMode="auto">
          <a:xfrm>
            <a:off x="5284788" y="2017713"/>
            <a:ext cx="12700" cy="196850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29" name="Line 14"/>
          <p:cNvSpPr>
            <a:spLocks noChangeShapeType="1"/>
          </p:cNvSpPr>
          <p:nvPr/>
        </p:nvSpPr>
        <p:spPr bwMode="auto">
          <a:xfrm>
            <a:off x="5292725" y="2222500"/>
            <a:ext cx="31750" cy="325438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30" name="Line 15"/>
          <p:cNvSpPr>
            <a:spLocks noChangeShapeType="1"/>
          </p:cNvSpPr>
          <p:nvPr/>
        </p:nvSpPr>
        <p:spPr bwMode="auto">
          <a:xfrm flipH="1">
            <a:off x="5254625" y="2230438"/>
            <a:ext cx="66675" cy="225425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31" name="Line 16"/>
          <p:cNvSpPr>
            <a:spLocks noChangeShapeType="1"/>
          </p:cNvSpPr>
          <p:nvPr/>
        </p:nvSpPr>
        <p:spPr bwMode="auto">
          <a:xfrm>
            <a:off x="5324475" y="2530475"/>
            <a:ext cx="31750" cy="323850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32" name="Line 17"/>
          <p:cNvSpPr>
            <a:spLocks noChangeShapeType="1"/>
          </p:cNvSpPr>
          <p:nvPr/>
        </p:nvSpPr>
        <p:spPr bwMode="auto">
          <a:xfrm flipH="1">
            <a:off x="5286375" y="2538413"/>
            <a:ext cx="66675" cy="225425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33" name="Line 18"/>
          <p:cNvSpPr>
            <a:spLocks noChangeShapeType="1"/>
          </p:cNvSpPr>
          <p:nvPr/>
        </p:nvSpPr>
        <p:spPr bwMode="auto">
          <a:xfrm>
            <a:off x="5284788" y="2436813"/>
            <a:ext cx="12700" cy="223837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34" name="Line 19"/>
          <p:cNvSpPr>
            <a:spLocks noChangeShapeType="1"/>
          </p:cNvSpPr>
          <p:nvPr/>
        </p:nvSpPr>
        <p:spPr bwMode="auto">
          <a:xfrm flipH="1">
            <a:off x="5245100" y="2444750"/>
            <a:ext cx="66675" cy="225425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35" name="Line 20"/>
          <p:cNvSpPr>
            <a:spLocks noChangeShapeType="1"/>
          </p:cNvSpPr>
          <p:nvPr/>
        </p:nvSpPr>
        <p:spPr bwMode="auto">
          <a:xfrm flipH="1">
            <a:off x="5254625" y="2230438"/>
            <a:ext cx="66675" cy="225425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36" name="Line 21"/>
          <p:cNvSpPr>
            <a:spLocks noChangeShapeType="1"/>
          </p:cNvSpPr>
          <p:nvPr/>
        </p:nvSpPr>
        <p:spPr bwMode="auto">
          <a:xfrm>
            <a:off x="5268913" y="2200275"/>
            <a:ext cx="36512" cy="284163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37" name="Line 22"/>
          <p:cNvSpPr>
            <a:spLocks noChangeShapeType="1"/>
          </p:cNvSpPr>
          <p:nvPr/>
        </p:nvSpPr>
        <p:spPr bwMode="auto">
          <a:xfrm flipH="1">
            <a:off x="5229225" y="2208213"/>
            <a:ext cx="68263" cy="196850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38" name="Line 23"/>
          <p:cNvSpPr>
            <a:spLocks noChangeShapeType="1"/>
          </p:cNvSpPr>
          <p:nvPr/>
        </p:nvSpPr>
        <p:spPr bwMode="auto">
          <a:xfrm>
            <a:off x="5305425" y="2470150"/>
            <a:ext cx="34925" cy="282575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39" name="Line 24"/>
          <p:cNvSpPr>
            <a:spLocks noChangeShapeType="1"/>
          </p:cNvSpPr>
          <p:nvPr/>
        </p:nvSpPr>
        <p:spPr bwMode="auto">
          <a:xfrm flipH="1">
            <a:off x="5265738" y="2476500"/>
            <a:ext cx="68262" cy="196850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40" name="Line 25"/>
          <p:cNvSpPr>
            <a:spLocks noChangeShapeType="1"/>
          </p:cNvSpPr>
          <p:nvPr/>
        </p:nvSpPr>
        <p:spPr bwMode="auto">
          <a:xfrm>
            <a:off x="5257800" y="2389188"/>
            <a:ext cx="14288" cy="196850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41" name="Line 26"/>
          <p:cNvSpPr>
            <a:spLocks noChangeShapeType="1"/>
          </p:cNvSpPr>
          <p:nvPr/>
        </p:nvSpPr>
        <p:spPr bwMode="auto">
          <a:xfrm flipH="1">
            <a:off x="5218113" y="2393950"/>
            <a:ext cx="68262" cy="196850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42" name="Line 27"/>
          <p:cNvSpPr>
            <a:spLocks noChangeShapeType="1"/>
          </p:cNvSpPr>
          <p:nvPr/>
        </p:nvSpPr>
        <p:spPr bwMode="auto">
          <a:xfrm flipH="1">
            <a:off x="5192713" y="2600325"/>
            <a:ext cx="87312" cy="323850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43" name="Line 28"/>
          <p:cNvSpPr>
            <a:spLocks noChangeShapeType="1"/>
          </p:cNvSpPr>
          <p:nvPr/>
        </p:nvSpPr>
        <p:spPr bwMode="auto">
          <a:xfrm>
            <a:off x="5253038" y="2608263"/>
            <a:ext cx="9525" cy="225425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44" name="Line 29"/>
          <p:cNvSpPr>
            <a:spLocks noChangeShapeType="1"/>
          </p:cNvSpPr>
          <p:nvPr/>
        </p:nvSpPr>
        <p:spPr bwMode="auto">
          <a:xfrm flipH="1">
            <a:off x="5165725" y="2908300"/>
            <a:ext cx="85725" cy="323850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45" name="Line 30"/>
          <p:cNvSpPr>
            <a:spLocks noChangeShapeType="1"/>
          </p:cNvSpPr>
          <p:nvPr/>
        </p:nvSpPr>
        <p:spPr bwMode="auto">
          <a:xfrm>
            <a:off x="5222875" y="2916238"/>
            <a:ext cx="9525" cy="225425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46" name="Line 31"/>
          <p:cNvSpPr>
            <a:spLocks noChangeShapeType="1"/>
          </p:cNvSpPr>
          <p:nvPr/>
        </p:nvSpPr>
        <p:spPr bwMode="auto">
          <a:xfrm flipH="1">
            <a:off x="5219700" y="2816225"/>
            <a:ext cx="69850" cy="225425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47" name="Line 32"/>
          <p:cNvSpPr>
            <a:spLocks noChangeShapeType="1"/>
          </p:cNvSpPr>
          <p:nvPr/>
        </p:nvSpPr>
        <p:spPr bwMode="auto">
          <a:xfrm>
            <a:off x="5260975" y="2824163"/>
            <a:ext cx="7938" cy="223837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48" name="Line 33"/>
          <p:cNvSpPr>
            <a:spLocks noChangeShapeType="1"/>
          </p:cNvSpPr>
          <p:nvPr/>
        </p:nvSpPr>
        <p:spPr bwMode="auto">
          <a:xfrm>
            <a:off x="5253038" y="2608263"/>
            <a:ext cx="9525" cy="225425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49" name="Line 34"/>
          <p:cNvSpPr>
            <a:spLocks noChangeShapeType="1"/>
          </p:cNvSpPr>
          <p:nvPr/>
        </p:nvSpPr>
        <p:spPr bwMode="auto">
          <a:xfrm>
            <a:off x="5192713" y="2374900"/>
            <a:ext cx="52387" cy="284163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50" name="Line 35"/>
          <p:cNvSpPr>
            <a:spLocks noChangeShapeType="1"/>
          </p:cNvSpPr>
          <p:nvPr/>
        </p:nvSpPr>
        <p:spPr bwMode="auto">
          <a:xfrm flipH="1">
            <a:off x="5148263" y="2381250"/>
            <a:ext cx="73025" cy="196850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51" name="Line 36"/>
          <p:cNvSpPr>
            <a:spLocks noChangeShapeType="1"/>
          </p:cNvSpPr>
          <p:nvPr/>
        </p:nvSpPr>
        <p:spPr bwMode="auto">
          <a:xfrm>
            <a:off x="5245100" y="2643188"/>
            <a:ext cx="52388" cy="284162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52" name="Line 37"/>
          <p:cNvSpPr>
            <a:spLocks noChangeShapeType="1"/>
          </p:cNvSpPr>
          <p:nvPr/>
        </p:nvSpPr>
        <p:spPr bwMode="auto">
          <a:xfrm flipH="1">
            <a:off x="5200650" y="2649538"/>
            <a:ext cx="73025" cy="196850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53" name="Line 38"/>
          <p:cNvSpPr>
            <a:spLocks noChangeShapeType="1"/>
          </p:cNvSpPr>
          <p:nvPr/>
        </p:nvSpPr>
        <p:spPr bwMode="auto">
          <a:xfrm>
            <a:off x="5176838" y="2563813"/>
            <a:ext cx="20637" cy="196850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54" name="Line 39"/>
          <p:cNvSpPr>
            <a:spLocks noChangeShapeType="1"/>
          </p:cNvSpPr>
          <p:nvPr/>
        </p:nvSpPr>
        <p:spPr bwMode="auto">
          <a:xfrm flipH="1">
            <a:off x="5132388" y="2568575"/>
            <a:ext cx="73025" cy="196850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55" name="Line 40"/>
          <p:cNvSpPr>
            <a:spLocks noChangeShapeType="1"/>
          </p:cNvSpPr>
          <p:nvPr/>
        </p:nvSpPr>
        <p:spPr bwMode="auto">
          <a:xfrm flipH="1">
            <a:off x="5095875" y="2774950"/>
            <a:ext cx="100013" cy="325438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56" name="Line 41"/>
          <p:cNvSpPr>
            <a:spLocks noChangeShapeType="1"/>
          </p:cNvSpPr>
          <p:nvPr/>
        </p:nvSpPr>
        <p:spPr bwMode="auto">
          <a:xfrm>
            <a:off x="5167313" y="2781300"/>
            <a:ext cx="12700" cy="223838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57" name="Line 42"/>
          <p:cNvSpPr>
            <a:spLocks noChangeShapeType="1"/>
          </p:cNvSpPr>
          <p:nvPr/>
        </p:nvSpPr>
        <p:spPr bwMode="auto">
          <a:xfrm flipH="1">
            <a:off x="5054600" y="3082925"/>
            <a:ext cx="100013" cy="325438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58" name="Line 43"/>
          <p:cNvSpPr>
            <a:spLocks noChangeShapeType="1"/>
          </p:cNvSpPr>
          <p:nvPr/>
        </p:nvSpPr>
        <p:spPr bwMode="auto">
          <a:xfrm>
            <a:off x="5126038" y="3090863"/>
            <a:ext cx="12700" cy="225425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59" name="Line 44"/>
          <p:cNvSpPr>
            <a:spLocks noChangeShapeType="1"/>
          </p:cNvSpPr>
          <p:nvPr/>
        </p:nvSpPr>
        <p:spPr bwMode="auto">
          <a:xfrm flipH="1">
            <a:off x="5133975" y="2990850"/>
            <a:ext cx="74613" cy="225425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60" name="Line 45"/>
          <p:cNvSpPr>
            <a:spLocks noChangeShapeType="1"/>
          </p:cNvSpPr>
          <p:nvPr/>
        </p:nvSpPr>
        <p:spPr bwMode="auto">
          <a:xfrm>
            <a:off x="5180013" y="2998788"/>
            <a:ext cx="12700" cy="225425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61" name="Line 46"/>
          <p:cNvSpPr>
            <a:spLocks noChangeShapeType="1"/>
          </p:cNvSpPr>
          <p:nvPr/>
        </p:nvSpPr>
        <p:spPr bwMode="auto">
          <a:xfrm>
            <a:off x="5167313" y="2781300"/>
            <a:ext cx="12700" cy="225425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62" name="Line 47"/>
          <p:cNvSpPr>
            <a:spLocks noChangeShapeType="1"/>
          </p:cNvSpPr>
          <p:nvPr/>
        </p:nvSpPr>
        <p:spPr bwMode="auto">
          <a:xfrm flipH="1">
            <a:off x="5122863" y="2751138"/>
            <a:ext cx="104775" cy="284162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63" name="Line 48"/>
          <p:cNvSpPr>
            <a:spLocks noChangeShapeType="1"/>
          </p:cNvSpPr>
          <p:nvPr/>
        </p:nvSpPr>
        <p:spPr bwMode="auto">
          <a:xfrm>
            <a:off x="5199063" y="2760663"/>
            <a:ext cx="14287" cy="196850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64" name="Line 49"/>
          <p:cNvSpPr>
            <a:spLocks noChangeShapeType="1"/>
          </p:cNvSpPr>
          <p:nvPr/>
        </p:nvSpPr>
        <p:spPr bwMode="auto">
          <a:xfrm flipH="1">
            <a:off x="5075238" y="3022600"/>
            <a:ext cx="104775" cy="284163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65" name="Line 50"/>
          <p:cNvSpPr>
            <a:spLocks noChangeShapeType="1"/>
          </p:cNvSpPr>
          <p:nvPr/>
        </p:nvSpPr>
        <p:spPr bwMode="auto">
          <a:xfrm>
            <a:off x="5153025" y="3028950"/>
            <a:ext cx="14288" cy="196850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66" name="Line 51"/>
          <p:cNvSpPr>
            <a:spLocks noChangeShapeType="1"/>
          </p:cNvSpPr>
          <p:nvPr/>
        </p:nvSpPr>
        <p:spPr bwMode="auto">
          <a:xfrm flipH="1">
            <a:off x="5165725" y="2940050"/>
            <a:ext cx="76200" cy="196850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67" name="Line 52"/>
          <p:cNvSpPr>
            <a:spLocks noChangeShapeType="1"/>
          </p:cNvSpPr>
          <p:nvPr/>
        </p:nvSpPr>
        <p:spPr bwMode="auto">
          <a:xfrm>
            <a:off x="5214938" y="2947988"/>
            <a:ext cx="14287" cy="196850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68" name="Line 53"/>
          <p:cNvSpPr>
            <a:spLocks noChangeShapeType="1"/>
          </p:cNvSpPr>
          <p:nvPr/>
        </p:nvSpPr>
        <p:spPr bwMode="auto">
          <a:xfrm>
            <a:off x="5222875" y="3152775"/>
            <a:ext cx="38100" cy="323850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69" name="Line 54"/>
          <p:cNvSpPr>
            <a:spLocks noChangeShapeType="1"/>
          </p:cNvSpPr>
          <p:nvPr/>
        </p:nvSpPr>
        <p:spPr bwMode="auto">
          <a:xfrm flipH="1">
            <a:off x="5181600" y="3160713"/>
            <a:ext cx="68263" cy="225425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70" name="Line 55"/>
          <p:cNvSpPr>
            <a:spLocks noChangeShapeType="1"/>
          </p:cNvSpPr>
          <p:nvPr/>
        </p:nvSpPr>
        <p:spPr bwMode="auto">
          <a:xfrm>
            <a:off x="5260975" y="3459163"/>
            <a:ext cx="38100" cy="325437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71" name="Line 56"/>
          <p:cNvSpPr>
            <a:spLocks noChangeShapeType="1"/>
          </p:cNvSpPr>
          <p:nvPr/>
        </p:nvSpPr>
        <p:spPr bwMode="auto">
          <a:xfrm flipH="1">
            <a:off x="5219700" y="3467100"/>
            <a:ext cx="68263" cy="225425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72" name="Line 57"/>
          <p:cNvSpPr>
            <a:spLocks noChangeShapeType="1"/>
          </p:cNvSpPr>
          <p:nvPr/>
        </p:nvSpPr>
        <p:spPr bwMode="auto">
          <a:xfrm>
            <a:off x="5210175" y="3367088"/>
            <a:ext cx="14288" cy="223837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73" name="Line 58"/>
          <p:cNvSpPr>
            <a:spLocks noChangeShapeType="1"/>
          </p:cNvSpPr>
          <p:nvPr/>
        </p:nvSpPr>
        <p:spPr bwMode="auto">
          <a:xfrm flipH="1">
            <a:off x="5170488" y="3375025"/>
            <a:ext cx="68262" cy="225425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74" name="Line 59"/>
          <p:cNvSpPr>
            <a:spLocks noChangeShapeType="1"/>
          </p:cNvSpPr>
          <p:nvPr/>
        </p:nvSpPr>
        <p:spPr bwMode="auto">
          <a:xfrm flipH="1">
            <a:off x="5181600" y="3160713"/>
            <a:ext cx="68263" cy="225425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75" name="Line 60"/>
          <p:cNvSpPr>
            <a:spLocks noChangeShapeType="1"/>
          </p:cNvSpPr>
          <p:nvPr/>
        </p:nvSpPr>
        <p:spPr bwMode="auto">
          <a:xfrm>
            <a:off x="5246688" y="2273300"/>
            <a:ext cx="38100" cy="282575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76" name="Line 61"/>
          <p:cNvSpPr>
            <a:spLocks noChangeShapeType="1"/>
          </p:cNvSpPr>
          <p:nvPr/>
        </p:nvSpPr>
        <p:spPr bwMode="auto">
          <a:xfrm flipH="1">
            <a:off x="5207000" y="2278063"/>
            <a:ext cx="68263" cy="196850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77" name="Line 62"/>
          <p:cNvSpPr>
            <a:spLocks noChangeShapeType="1"/>
          </p:cNvSpPr>
          <p:nvPr/>
        </p:nvSpPr>
        <p:spPr bwMode="auto">
          <a:xfrm>
            <a:off x="5287963" y="2541588"/>
            <a:ext cx="38100" cy="282575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78" name="Line 63"/>
          <p:cNvSpPr>
            <a:spLocks noChangeShapeType="1"/>
          </p:cNvSpPr>
          <p:nvPr/>
        </p:nvSpPr>
        <p:spPr bwMode="auto">
          <a:xfrm flipH="1">
            <a:off x="5246688" y="2549525"/>
            <a:ext cx="68262" cy="196850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79" name="Line 64"/>
          <p:cNvSpPr>
            <a:spLocks noChangeShapeType="1"/>
          </p:cNvSpPr>
          <p:nvPr/>
        </p:nvSpPr>
        <p:spPr bwMode="auto">
          <a:xfrm>
            <a:off x="5235575" y="2460625"/>
            <a:ext cx="15875" cy="196850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80" name="Line 65"/>
          <p:cNvSpPr>
            <a:spLocks noChangeShapeType="1"/>
          </p:cNvSpPr>
          <p:nvPr/>
        </p:nvSpPr>
        <p:spPr bwMode="auto">
          <a:xfrm flipH="1">
            <a:off x="5195888" y="2470150"/>
            <a:ext cx="68262" cy="196850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81" name="Line 66"/>
          <p:cNvSpPr>
            <a:spLocks noChangeShapeType="1"/>
          </p:cNvSpPr>
          <p:nvPr/>
        </p:nvSpPr>
        <p:spPr bwMode="auto">
          <a:xfrm flipH="1">
            <a:off x="5168900" y="2673350"/>
            <a:ext cx="88900" cy="323850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82" name="Line 67"/>
          <p:cNvSpPr>
            <a:spLocks noChangeShapeType="1"/>
          </p:cNvSpPr>
          <p:nvPr/>
        </p:nvSpPr>
        <p:spPr bwMode="auto">
          <a:xfrm>
            <a:off x="5230813" y="2681288"/>
            <a:ext cx="9525" cy="225425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83" name="Line 68"/>
          <p:cNvSpPr>
            <a:spLocks noChangeShapeType="1"/>
          </p:cNvSpPr>
          <p:nvPr/>
        </p:nvSpPr>
        <p:spPr bwMode="auto">
          <a:xfrm flipH="1">
            <a:off x="5137150" y="2979738"/>
            <a:ext cx="88900" cy="323850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84" name="Line 69"/>
          <p:cNvSpPr>
            <a:spLocks noChangeShapeType="1"/>
          </p:cNvSpPr>
          <p:nvPr/>
        </p:nvSpPr>
        <p:spPr bwMode="auto">
          <a:xfrm>
            <a:off x="5199063" y="2989263"/>
            <a:ext cx="9525" cy="225425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85" name="Line 70"/>
          <p:cNvSpPr>
            <a:spLocks noChangeShapeType="1"/>
          </p:cNvSpPr>
          <p:nvPr/>
        </p:nvSpPr>
        <p:spPr bwMode="auto">
          <a:xfrm flipH="1">
            <a:off x="5197475" y="2889250"/>
            <a:ext cx="69850" cy="223838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86" name="Line 71"/>
          <p:cNvSpPr>
            <a:spLocks noChangeShapeType="1"/>
          </p:cNvSpPr>
          <p:nvPr/>
        </p:nvSpPr>
        <p:spPr bwMode="auto">
          <a:xfrm>
            <a:off x="5238750" y="2897188"/>
            <a:ext cx="9525" cy="225425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87" name="Line 72"/>
          <p:cNvSpPr>
            <a:spLocks noChangeShapeType="1"/>
          </p:cNvSpPr>
          <p:nvPr/>
        </p:nvSpPr>
        <p:spPr bwMode="auto">
          <a:xfrm>
            <a:off x="5230813" y="2681288"/>
            <a:ext cx="9525" cy="225425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88" name="Line 73"/>
          <p:cNvSpPr>
            <a:spLocks noChangeShapeType="1"/>
          </p:cNvSpPr>
          <p:nvPr/>
        </p:nvSpPr>
        <p:spPr bwMode="auto">
          <a:xfrm flipH="1">
            <a:off x="5154613" y="2665413"/>
            <a:ext cx="92075" cy="284162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89" name="Line 74"/>
          <p:cNvSpPr>
            <a:spLocks noChangeShapeType="1"/>
          </p:cNvSpPr>
          <p:nvPr/>
        </p:nvSpPr>
        <p:spPr bwMode="auto">
          <a:xfrm>
            <a:off x="5253038" y="2657475"/>
            <a:ext cx="11112" cy="195263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90" name="Line 75"/>
          <p:cNvSpPr>
            <a:spLocks noChangeShapeType="1"/>
          </p:cNvSpPr>
          <p:nvPr/>
        </p:nvSpPr>
        <p:spPr bwMode="auto">
          <a:xfrm flipH="1">
            <a:off x="5153025" y="2921000"/>
            <a:ext cx="92075" cy="282575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91" name="Line 76"/>
          <p:cNvSpPr>
            <a:spLocks noChangeShapeType="1"/>
          </p:cNvSpPr>
          <p:nvPr/>
        </p:nvSpPr>
        <p:spPr bwMode="auto">
          <a:xfrm>
            <a:off x="5218113" y="2927350"/>
            <a:ext cx="9525" cy="196850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92" name="Line 77"/>
          <p:cNvSpPr>
            <a:spLocks noChangeShapeType="1"/>
          </p:cNvSpPr>
          <p:nvPr/>
        </p:nvSpPr>
        <p:spPr bwMode="auto">
          <a:xfrm flipH="1">
            <a:off x="5219700" y="2840038"/>
            <a:ext cx="71438" cy="196850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93" name="Line 78"/>
          <p:cNvSpPr>
            <a:spLocks noChangeShapeType="1"/>
          </p:cNvSpPr>
          <p:nvPr/>
        </p:nvSpPr>
        <p:spPr bwMode="auto">
          <a:xfrm>
            <a:off x="5262563" y="2847975"/>
            <a:ext cx="11112" cy="196850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94" name="Line 79"/>
          <p:cNvSpPr>
            <a:spLocks noChangeShapeType="1"/>
          </p:cNvSpPr>
          <p:nvPr/>
        </p:nvSpPr>
        <p:spPr bwMode="auto">
          <a:xfrm>
            <a:off x="5268913" y="3049588"/>
            <a:ext cx="28575" cy="323850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95" name="Line 80"/>
          <p:cNvSpPr>
            <a:spLocks noChangeShapeType="1"/>
          </p:cNvSpPr>
          <p:nvPr/>
        </p:nvSpPr>
        <p:spPr bwMode="auto">
          <a:xfrm flipH="1">
            <a:off x="5232400" y="3059113"/>
            <a:ext cx="65088" cy="225425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96" name="Line 81"/>
          <p:cNvSpPr>
            <a:spLocks noChangeShapeType="1"/>
          </p:cNvSpPr>
          <p:nvPr/>
        </p:nvSpPr>
        <p:spPr bwMode="auto">
          <a:xfrm>
            <a:off x="5295900" y="3357563"/>
            <a:ext cx="28575" cy="325437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97" name="Line 82"/>
          <p:cNvSpPr>
            <a:spLocks noChangeShapeType="1"/>
          </p:cNvSpPr>
          <p:nvPr/>
        </p:nvSpPr>
        <p:spPr bwMode="auto">
          <a:xfrm flipH="1">
            <a:off x="5259388" y="3365500"/>
            <a:ext cx="65087" cy="225425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98" name="Line 83"/>
          <p:cNvSpPr>
            <a:spLocks noChangeShapeType="1"/>
          </p:cNvSpPr>
          <p:nvPr/>
        </p:nvSpPr>
        <p:spPr bwMode="auto">
          <a:xfrm>
            <a:off x="5260975" y="3265488"/>
            <a:ext cx="11113" cy="223837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99" name="Line 84"/>
          <p:cNvSpPr>
            <a:spLocks noChangeShapeType="1"/>
          </p:cNvSpPr>
          <p:nvPr/>
        </p:nvSpPr>
        <p:spPr bwMode="auto">
          <a:xfrm flipH="1">
            <a:off x="5222875" y="3273425"/>
            <a:ext cx="65088" cy="225425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000" name="Line 85"/>
          <p:cNvSpPr>
            <a:spLocks noChangeShapeType="1"/>
          </p:cNvSpPr>
          <p:nvPr/>
        </p:nvSpPr>
        <p:spPr bwMode="auto">
          <a:xfrm flipH="1">
            <a:off x="5232400" y="3059113"/>
            <a:ext cx="65088" cy="225425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001" name="Line 86"/>
          <p:cNvSpPr>
            <a:spLocks noChangeShapeType="1"/>
          </p:cNvSpPr>
          <p:nvPr/>
        </p:nvSpPr>
        <p:spPr bwMode="auto">
          <a:xfrm flipH="1">
            <a:off x="5246688" y="2824163"/>
            <a:ext cx="107950" cy="284162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002" name="Line 87"/>
          <p:cNvSpPr>
            <a:spLocks noChangeShapeType="1"/>
          </p:cNvSpPr>
          <p:nvPr/>
        </p:nvSpPr>
        <p:spPr bwMode="auto">
          <a:xfrm>
            <a:off x="5327650" y="2832100"/>
            <a:ext cx="14288" cy="195263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003" name="Line 88"/>
          <p:cNvSpPr>
            <a:spLocks noChangeShapeType="1"/>
          </p:cNvSpPr>
          <p:nvPr/>
        </p:nvSpPr>
        <p:spPr bwMode="auto">
          <a:xfrm flipH="1">
            <a:off x="5195888" y="3095625"/>
            <a:ext cx="107950" cy="284163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004" name="Line 89"/>
          <p:cNvSpPr>
            <a:spLocks noChangeShapeType="1"/>
          </p:cNvSpPr>
          <p:nvPr/>
        </p:nvSpPr>
        <p:spPr bwMode="auto">
          <a:xfrm>
            <a:off x="5276850" y="3101975"/>
            <a:ext cx="15875" cy="196850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005" name="Line 90"/>
          <p:cNvSpPr>
            <a:spLocks noChangeShapeType="1"/>
          </p:cNvSpPr>
          <p:nvPr/>
        </p:nvSpPr>
        <p:spPr bwMode="auto">
          <a:xfrm flipH="1">
            <a:off x="5292725" y="3014663"/>
            <a:ext cx="77788" cy="196850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006" name="Line 91"/>
          <p:cNvSpPr>
            <a:spLocks noChangeShapeType="1"/>
          </p:cNvSpPr>
          <p:nvPr/>
        </p:nvSpPr>
        <p:spPr bwMode="auto">
          <a:xfrm>
            <a:off x="5341938" y="3022600"/>
            <a:ext cx="15875" cy="196850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007" name="Line 92"/>
          <p:cNvSpPr>
            <a:spLocks noChangeShapeType="1"/>
          </p:cNvSpPr>
          <p:nvPr/>
        </p:nvSpPr>
        <p:spPr bwMode="auto">
          <a:xfrm>
            <a:off x="5349875" y="3225800"/>
            <a:ext cx="41275" cy="325438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008" name="Line 93"/>
          <p:cNvSpPr>
            <a:spLocks noChangeShapeType="1"/>
          </p:cNvSpPr>
          <p:nvPr/>
        </p:nvSpPr>
        <p:spPr bwMode="auto">
          <a:xfrm flipH="1">
            <a:off x="5308600" y="3233738"/>
            <a:ext cx="69850" cy="225425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009" name="Line 94"/>
          <p:cNvSpPr>
            <a:spLocks noChangeShapeType="1"/>
          </p:cNvSpPr>
          <p:nvPr/>
        </p:nvSpPr>
        <p:spPr bwMode="auto">
          <a:xfrm>
            <a:off x="5392738" y="3532188"/>
            <a:ext cx="41275" cy="325437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010" name="Line 95"/>
          <p:cNvSpPr>
            <a:spLocks noChangeShapeType="1"/>
          </p:cNvSpPr>
          <p:nvPr/>
        </p:nvSpPr>
        <p:spPr bwMode="auto">
          <a:xfrm flipH="1">
            <a:off x="5349875" y="3540125"/>
            <a:ext cx="69850" cy="225425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011" name="Line 96"/>
          <p:cNvSpPr>
            <a:spLocks noChangeShapeType="1"/>
          </p:cNvSpPr>
          <p:nvPr/>
        </p:nvSpPr>
        <p:spPr bwMode="auto">
          <a:xfrm>
            <a:off x="5338763" y="3440113"/>
            <a:ext cx="15875" cy="225425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012" name="Line 97"/>
          <p:cNvSpPr>
            <a:spLocks noChangeShapeType="1"/>
          </p:cNvSpPr>
          <p:nvPr/>
        </p:nvSpPr>
        <p:spPr bwMode="auto">
          <a:xfrm flipH="1">
            <a:off x="5295900" y="3448050"/>
            <a:ext cx="69850" cy="225425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013" name="Line 98"/>
          <p:cNvSpPr>
            <a:spLocks noChangeShapeType="1"/>
          </p:cNvSpPr>
          <p:nvPr/>
        </p:nvSpPr>
        <p:spPr bwMode="auto">
          <a:xfrm flipH="1">
            <a:off x="5308600" y="3233738"/>
            <a:ext cx="69850" cy="225425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014" name="Line 99"/>
          <p:cNvSpPr>
            <a:spLocks noChangeShapeType="1"/>
          </p:cNvSpPr>
          <p:nvPr/>
        </p:nvSpPr>
        <p:spPr bwMode="auto">
          <a:xfrm>
            <a:off x="5319713" y="3203575"/>
            <a:ext cx="46037" cy="284163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015" name="Line 100"/>
          <p:cNvSpPr>
            <a:spLocks noChangeShapeType="1"/>
          </p:cNvSpPr>
          <p:nvPr/>
        </p:nvSpPr>
        <p:spPr bwMode="auto">
          <a:xfrm flipH="1">
            <a:off x="5276850" y="3211513"/>
            <a:ext cx="71438" cy="196850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016" name="Line 101"/>
          <p:cNvSpPr>
            <a:spLocks noChangeShapeType="1"/>
          </p:cNvSpPr>
          <p:nvPr/>
        </p:nvSpPr>
        <p:spPr bwMode="auto">
          <a:xfrm>
            <a:off x="5365750" y="3471863"/>
            <a:ext cx="46038" cy="282575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017" name="Line 102"/>
          <p:cNvSpPr>
            <a:spLocks noChangeShapeType="1"/>
          </p:cNvSpPr>
          <p:nvPr/>
        </p:nvSpPr>
        <p:spPr bwMode="auto">
          <a:xfrm flipH="1">
            <a:off x="5324475" y="3479800"/>
            <a:ext cx="69850" cy="196850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018" name="Line 103"/>
          <p:cNvSpPr>
            <a:spLocks noChangeShapeType="1"/>
          </p:cNvSpPr>
          <p:nvPr/>
        </p:nvSpPr>
        <p:spPr bwMode="auto">
          <a:xfrm>
            <a:off x="5307013" y="3390900"/>
            <a:ext cx="19050" cy="195263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019" name="Line 104"/>
          <p:cNvSpPr>
            <a:spLocks noChangeShapeType="1"/>
          </p:cNvSpPr>
          <p:nvPr/>
        </p:nvSpPr>
        <p:spPr bwMode="auto">
          <a:xfrm flipH="1">
            <a:off x="5264150" y="3397250"/>
            <a:ext cx="71438" cy="196850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020" name="Line 105"/>
          <p:cNvSpPr>
            <a:spLocks noChangeShapeType="1"/>
          </p:cNvSpPr>
          <p:nvPr/>
        </p:nvSpPr>
        <p:spPr bwMode="auto">
          <a:xfrm flipH="1">
            <a:off x="5233988" y="3602038"/>
            <a:ext cx="93662" cy="325437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021" name="Line 106"/>
          <p:cNvSpPr>
            <a:spLocks noChangeShapeType="1"/>
          </p:cNvSpPr>
          <p:nvPr/>
        </p:nvSpPr>
        <p:spPr bwMode="auto">
          <a:xfrm>
            <a:off x="5299075" y="3609975"/>
            <a:ext cx="11113" cy="225425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022" name="Line 107"/>
          <p:cNvSpPr>
            <a:spLocks noChangeShapeType="1"/>
          </p:cNvSpPr>
          <p:nvPr/>
        </p:nvSpPr>
        <p:spPr bwMode="auto">
          <a:xfrm flipH="1">
            <a:off x="5164138" y="3908425"/>
            <a:ext cx="95250" cy="325438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023" name="Line 108"/>
          <p:cNvSpPr>
            <a:spLocks noChangeShapeType="1"/>
          </p:cNvSpPr>
          <p:nvPr/>
        </p:nvSpPr>
        <p:spPr bwMode="auto">
          <a:xfrm>
            <a:off x="5230813" y="3916363"/>
            <a:ext cx="11112" cy="225425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024" name="Line 109"/>
          <p:cNvSpPr>
            <a:spLocks noChangeShapeType="1"/>
          </p:cNvSpPr>
          <p:nvPr/>
        </p:nvSpPr>
        <p:spPr bwMode="auto">
          <a:xfrm flipH="1">
            <a:off x="5265738" y="3816350"/>
            <a:ext cx="73025" cy="225425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025" name="Line 110"/>
          <p:cNvSpPr>
            <a:spLocks noChangeShapeType="1"/>
          </p:cNvSpPr>
          <p:nvPr/>
        </p:nvSpPr>
        <p:spPr bwMode="auto">
          <a:xfrm>
            <a:off x="5311775" y="3825875"/>
            <a:ext cx="11113" cy="225425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026" name="Line 111"/>
          <p:cNvSpPr>
            <a:spLocks noChangeShapeType="1"/>
          </p:cNvSpPr>
          <p:nvPr/>
        </p:nvSpPr>
        <p:spPr bwMode="auto">
          <a:xfrm>
            <a:off x="5299075" y="3611563"/>
            <a:ext cx="11113" cy="225425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027" name="Text Box 113"/>
          <p:cNvSpPr txBox="1">
            <a:spLocks noChangeArrowheads="1"/>
          </p:cNvSpPr>
          <p:nvPr/>
        </p:nvSpPr>
        <p:spPr bwMode="auto">
          <a:xfrm>
            <a:off x="4500563" y="1181100"/>
            <a:ext cx="1952625" cy="487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prstTxWarp prst="textNoShape">
              <a:avLst/>
            </a:prstTxWarp>
            <a:spAutoFit/>
          </a:bodyPr>
          <a:lstStyle/>
          <a:p>
            <a:pPr algn="ctr" defTabSz="457200" hangingPunct="0">
              <a:lnSpc>
                <a:spcPct val="109000"/>
              </a:lnSpc>
              <a:buClr>
                <a:srgbClr val="000000"/>
              </a:buClr>
              <a:buSzPct val="45000"/>
              <a:buFont typeface="Wingdings" charset="2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b="1">
                <a:solidFill>
                  <a:srgbClr val="008000"/>
                </a:solidFill>
                <a:latin typeface="URW Bookman L" pitchFamily="16" charset="0"/>
                <a:ea typeface="Arial" charset="0"/>
                <a:cs typeface="Arial" charset="0"/>
              </a:rPr>
              <a:t>gamma ray</a:t>
            </a:r>
          </a:p>
        </p:txBody>
      </p:sp>
      <p:grpSp>
        <p:nvGrpSpPr>
          <p:cNvPr id="3" name="Group 115"/>
          <p:cNvGrpSpPr>
            <a:grpSpLocks/>
          </p:cNvGrpSpPr>
          <p:nvPr/>
        </p:nvGrpSpPr>
        <p:grpSpPr bwMode="auto">
          <a:xfrm>
            <a:off x="5435600" y="5102225"/>
            <a:ext cx="503238" cy="630238"/>
            <a:chOff x="2181" y="3608"/>
            <a:chExt cx="317" cy="397"/>
          </a:xfrm>
        </p:grpSpPr>
        <p:sp>
          <p:nvSpPr>
            <p:cNvPr id="39056" name="Oval 116"/>
            <p:cNvSpPr>
              <a:spLocks noChangeArrowheads="1"/>
            </p:cNvSpPr>
            <p:nvPr/>
          </p:nvSpPr>
          <p:spPr bwMode="auto">
            <a:xfrm>
              <a:off x="2196" y="3755"/>
              <a:ext cx="283" cy="44"/>
            </a:xfrm>
            <a:prstGeom prst="ellipse">
              <a:avLst/>
            </a:prstGeom>
            <a:noFill/>
            <a:ln w="27360">
              <a:solidFill>
                <a:srgbClr val="99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057" name="Freeform 117"/>
            <p:cNvSpPr>
              <a:spLocks noChangeArrowheads="1"/>
            </p:cNvSpPr>
            <p:nvPr/>
          </p:nvSpPr>
          <p:spPr bwMode="auto">
            <a:xfrm>
              <a:off x="2198" y="3774"/>
              <a:ext cx="274" cy="79"/>
            </a:xfrm>
            <a:custGeom>
              <a:avLst/>
              <a:gdLst>
                <a:gd name="T0" fmla="*/ 0 w 856"/>
                <a:gd name="T1" fmla="*/ 0 h 220"/>
                <a:gd name="T2" fmla="*/ 2 w 856"/>
                <a:gd name="T3" fmla="*/ 3 h 220"/>
                <a:gd name="T4" fmla="*/ 4 w 856"/>
                <a:gd name="T5" fmla="*/ 6 h 220"/>
                <a:gd name="T6" fmla="*/ 7 w 856"/>
                <a:gd name="T7" fmla="*/ 9 h 220"/>
                <a:gd name="T8" fmla="*/ 10 w 856"/>
                <a:gd name="T9" fmla="*/ 12 h 220"/>
                <a:gd name="T10" fmla="*/ 12 w 856"/>
                <a:gd name="T11" fmla="*/ 15 h 220"/>
                <a:gd name="T12" fmla="*/ 15 w 856"/>
                <a:gd name="T13" fmla="*/ 17 h 220"/>
                <a:gd name="T14" fmla="*/ 18 w 856"/>
                <a:gd name="T15" fmla="*/ 19 h 220"/>
                <a:gd name="T16" fmla="*/ 21 w 856"/>
                <a:gd name="T17" fmla="*/ 21 h 220"/>
                <a:gd name="T18" fmla="*/ 24 w 856"/>
                <a:gd name="T19" fmla="*/ 23 h 220"/>
                <a:gd name="T20" fmla="*/ 27 w 856"/>
                <a:gd name="T21" fmla="*/ 24 h 220"/>
                <a:gd name="T22" fmla="*/ 30 w 856"/>
                <a:gd name="T23" fmla="*/ 25 h 220"/>
                <a:gd name="T24" fmla="*/ 34 w 856"/>
                <a:gd name="T25" fmla="*/ 27 h 220"/>
                <a:gd name="T26" fmla="*/ 37 w 856"/>
                <a:gd name="T27" fmla="*/ 27 h 220"/>
                <a:gd name="T28" fmla="*/ 40 w 856"/>
                <a:gd name="T29" fmla="*/ 28 h 220"/>
                <a:gd name="T30" fmla="*/ 43 w 856"/>
                <a:gd name="T31" fmla="*/ 28 h 220"/>
                <a:gd name="T32" fmla="*/ 46 w 856"/>
                <a:gd name="T33" fmla="*/ 28 h 220"/>
                <a:gd name="T34" fmla="*/ 50 w 856"/>
                <a:gd name="T35" fmla="*/ 28 h 220"/>
                <a:gd name="T36" fmla="*/ 53 w 856"/>
                <a:gd name="T37" fmla="*/ 28 h 220"/>
                <a:gd name="T38" fmla="*/ 56 w 856"/>
                <a:gd name="T39" fmla="*/ 27 h 220"/>
                <a:gd name="T40" fmla="*/ 59 w 856"/>
                <a:gd name="T41" fmla="*/ 26 h 220"/>
                <a:gd name="T42" fmla="*/ 62 w 856"/>
                <a:gd name="T43" fmla="*/ 25 h 220"/>
                <a:gd name="T44" fmla="*/ 66 w 856"/>
                <a:gd name="T45" fmla="*/ 23 h 220"/>
                <a:gd name="T46" fmla="*/ 69 w 856"/>
                <a:gd name="T47" fmla="*/ 22 h 220"/>
                <a:gd name="T48" fmla="*/ 71 w 856"/>
                <a:gd name="T49" fmla="*/ 20 h 220"/>
                <a:gd name="T50" fmla="*/ 75 w 856"/>
                <a:gd name="T51" fmla="*/ 18 h 220"/>
                <a:gd name="T52" fmla="*/ 77 w 856"/>
                <a:gd name="T53" fmla="*/ 15 h 220"/>
                <a:gd name="T54" fmla="*/ 80 w 856"/>
                <a:gd name="T55" fmla="*/ 13 h 220"/>
                <a:gd name="T56" fmla="*/ 83 w 856"/>
                <a:gd name="T57" fmla="*/ 10 h 220"/>
                <a:gd name="T58" fmla="*/ 85 w 856"/>
                <a:gd name="T59" fmla="*/ 7 h 220"/>
                <a:gd name="T60" fmla="*/ 88 w 856"/>
                <a:gd name="T61" fmla="*/ 4 h 22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856" h="220">
                  <a:moveTo>
                    <a:pt x="0" y="0"/>
                  </a:moveTo>
                  <a:lnTo>
                    <a:pt x="22" y="26"/>
                  </a:lnTo>
                  <a:lnTo>
                    <a:pt x="45" y="50"/>
                  </a:lnTo>
                  <a:lnTo>
                    <a:pt x="70" y="73"/>
                  </a:lnTo>
                  <a:lnTo>
                    <a:pt x="96" y="95"/>
                  </a:lnTo>
                  <a:lnTo>
                    <a:pt x="122" y="115"/>
                  </a:lnTo>
                  <a:lnTo>
                    <a:pt x="149" y="133"/>
                  </a:lnTo>
                  <a:lnTo>
                    <a:pt x="178" y="150"/>
                  </a:lnTo>
                  <a:lnTo>
                    <a:pt x="206" y="165"/>
                  </a:lnTo>
                  <a:lnTo>
                    <a:pt x="236" y="178"/>
                  </a:lnTo>
                  <a:lnTo>
                    <a:pt x="266" y="189"/>
                  </a:lnTo>
                  <a:lnTo>
                    <a:pt x="297" y="199"/>
                  </a:lnTo>
                  <a:lnTo>
                    <a:pt x="327" y="207"/>
                  </a:lnTo>
                  <a:lnTo>
                    <a:pt x="359" y="213"/>
                  </a:lnTo>
                  <a:lnTo>
                    <a:pt x="390" y="217"/>
                  </a:lnTo>
                  <a:lnTo>
                    <a:pt x="422" y="219"/>
                  </a:lnTo>
                  <a:lnTo>
                    <a:pt x="453" y="219"/>
                  </a:lnTo>
                  <a:lnTo>
                    <a:pt x="485" y="217"/>
                  </a:lnTo>
                  <a:lnTo>
                    <a:pt x="516" y="214"/>
                  </a:lnTo>
                  <a:lnTo>
                    <a:pt x="548" y="208"/>
                  </a:lnTo>
                  <a:lnTo>
                    <a:pt x="579" y="201"/>
                  </a:lnTo>
                  <a:lnTo>
                    <a:pt x="609" y="192"/>
                  </a:lnTo>
                  <a:lnTo>
                    <a:pt x="640" y="181"/>
                  </a:lnTo>
                  <a:lnTo>
                    <a:pt x="669" y="168"/>
                  </a:lnTo>
                  <a:lnTo>
                    <a:pt x="698" y="153"/>
                  </a:lnTo>
                  <a:lnTo>
                    <a:pt x="727" y="137"/>
                  </a:lnTo>
                  <a:lnTo>
                    <a:pt x="754" y="119"/>
                  </a:lnTo>
                  <a:lnTo>
                    <a:pt x="781" y="99"/>
                  </a:lnTo>
                  <a:lnTo>
                    <a:pt x="806" y="78"/>
                  </a:lnTo>
                  <a:lnTo>
                    <a:pt x="831" y="56"/>
                  </a:lnTo>
                  <a:lnTo>
                    <a:pt x="855" y="32"/>
                  </a:lnTo>
                </a:path>
              </a:pathLst>
            </a:custGeom>
            <a:solidFill>
              <a:srgbClr val="FF00FF">
                <a:alpha val="50195"/>
              </a:srgbClr>
            </a:solidFill>
            <a:ln w="27360">
              <a:solidFill>
                <a:srgbClr val="99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058" name="AutoShape 118"/>
            <p:cNvSpPr>
              <a:spLocks noChangeArrowheads="1"/>
            </p:cNvSpPr>
            <p:nvPr/>
          </p:nvSpPr>
          <p:spPr bwMode="auto">
            <a:xfrm>
              <a:off x="2313" y="3907"/>
              <a:ext cx="60" cy="98"/>
            </a:xfrm>
            <a:prstGeom prst="roundRect">
              <a:avLst>
                <a:gd name="adj" fmla="val 2380"/>
              </a:avLst>
            </a:prstGeom>
            <a:solidFill>
              <a:srgbClr val="FF00FF">
                <a:alpha val="50195"/>
              </a:srgbClr>
            </a:solidFill>
            <a:ln w="27360">
              <a:solidFill>
                <a:srgbClr val="99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059" name="Line 119"/>
            <p:cNvSpPr>
              <a:spLocks noChangeShapeType="1"/>
            </p:cNvSpPr>
            <p:nvPr/>
          </p:nvSpPr>
          <p:spPr bwMode="auto">
            <a:xfrm flipH="1">
              <a:off x="2181" y="3628"/>
              <a:ext cx="157" cy="148"/>
            </a:xfrm>
            <a:prstGeom prst="line">
              <a:avLst/>
            </a:prstGeom>
            <a:noFill/>
            <a:ln w="27360">
              <a:solidFill>
                <a:srgbClr val="990000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060" name="Line 120"/>
            <p:cNvSpPr>
              <a:spLocks noChangeShapeType="1"/>
            </p:cNvSpPr>
            <p:nvPr/>
          </p:nvSpPr>
          <p:spPr bwMode="auto">
            <a:xfrm flipH="1" flipV="1">
              <a:off x="2341" y="3608"/>
              <a:ext cx="157" cy="190"/>
            </a:xfrm>
            <a:prstGeom prst="line">
              <a:avLst/>
            </a:prstGeom>
            <a:noFill/>
            <a:ln w="27360">
              <a:solidFill>
                <a:srgbClr val="990000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061" name="AutoShape 121"/>
            <p:cNvSpPr>
              <a:spLocks noChangeArrowheads="1"/>
            </p:cNvSpPr>
            <p:nvPr/>
          </p:nvSpPr>
          <p:spPr bwMode="auto">
            <a:xfrm>
              <a:off x="2318" y="3613"/>
              <a:ext cx="45" cy="38"/>
            </a:xfrm>
            <a:prstGeom prst="roundRect">
              <a:avLst>
                <a:gd name="adj" fmla="val 4167"/>
              </a:avLst>
            </a:prstGeom>
            <a:noFill/>
            <a:ln w="27360">
              <a:solidFill>
                <a:srgbClr val="99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062" name="Line 122"/>
            <p:cNvSpPr>
              <a:spLocks noChangeShapeType="1"/>
            </p:cNvSpPr>
            <p:nvPr/>
          </p:nvSpPr>
          <p:spPr bwMode="auto">
            <a:xfrm>
              <a:off x="2340" y="3628"/>
              <a:ext cx="53" cy="166"/>
            </a:xfrm>
            <a:prstGeom prst="line">
              <a:avLst/>
            </a:prstGeom>
            <a:noFill/>
            <a:ln w="27360">
              <a:solidFill>
                <a:srgbClr val="990000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063" name="Line 123"/>
            <p:cNvSpPr>
              <a:spLocks noChangeShapeType="1"/>
            </p:cNvSpPr>
            <p:nvPr/>
          </p:nvSpPr>
          <p:spPr bwMode="auto">
            <a:xfrm flipH="1">
              <a:off x="2279" y="3649"/>
              <a:ext cx="75" cy="101"/>
            </a:xfrm>
            <a:prstGeom prst="line">
              <a:avLst/>
            </a:prstGeom>
            <a:noFill/>
            <a:ln w="27360">
              <a:solidFill>
                <a:srgbClr val="990000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064" name="Oval 124"/>
            <p:cNvSpPr>
              <a:spLocks noChangeArrowheads="1"/>
            </p:cNvSpPr>
            <p:nvPr/>
          </p:nvSpPr>
          <p:spPr bwMode="auto">
            <a:xfrm>
              <a:off x="2311" y="3853"/>
              <a:ext cx="66" cy="73"/>
            </a:xfrm>
            <a:prstGeom prst="ellipse">
              <a:avLst/>
            </a:prstGeom>
            <a:noFill/>
            <a:ln w="27360">
              <a:solidFill>
                <a:srgbClr val="99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065" name="Oval 125"/>
            <p:cNvSpPr>
              <a:spLocks noChangeArrowheads="1"/>
            </p:cNvSpPr>
            <p:nvPr/>
          </p:nvSpPr>
          <p:spPr bwMode="auto">
            <a:xfrm>
              <a:off x="2328" y="3871"/>
              <a:ext cx="34" cy="38"/>
            </a:xfrm>
            <a:prstGeom prst="ellipse">
              <a:avLst/>
            </a:prstGeom>
            <a:noFill/>
            <a:ln w="27360">
              <a:solidFill>
                <a:srgbClr val="99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" name="Group 126"/>
          <p:cNvGrpSpPr>
            <a:grpSpLocks/>
          </p:cNvGrpSpPr>
          <p:nvPr/>
        </p:nvGrpSpPr>
        <p:grpSpPr bwMode="auto">
          <a:xfrm>
            <a:off x="6684963" y="5392738"/>
            <a:ext cx="503237" cy="630237"/>
            <a:chOff x="2181" y="3608"/>
            <a:chExt cx="317" cy="397"/>
          </a:xfrm>
        </p:grpSpPr>
        <p:sp>
          <p:nvSpPr>
            <p:cNvPr id="39046" name="Oval 127"/>
            <p:cNvSpPr>
              <a:spLocks noChangeArrowheads="1"/>
            </p:cNvSpPr>
            <p:nvPr/>
          </p:nvSpPr>
          <p:spPr bwMode="auto">
            <a:xfrm>
              <a:off x="2196" y="3755"/>
              <a:ext cx="283" cy="44"/>
            </a:xfrm>
            <a:prstGeom prst="ellipse">
              <a:avLst/>
            </a:prstGeom>
            <a:noFill/>
            <a:ln w="27360">
              <a:solidFill>
                <a:srgbClr val="99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047" name="Freeform 128"/>
            <p:cNvSpPr>
              <a:spLocks noChangeArrowheads="1"/>
            </p:cNvSpPr>
            <p:nvPr/>
          </p:nvSpPr>
          <p:spPr bwMode="auto">
            <a:xfrm>
              <a:off x="2198" y="3774"/>
              <a:ext cx="274" cy="79"/>
            </a:xfrm>
            <a:custGeom>
              <a:avLst/>
              <a:gdLst>
                <a:gd name="T0" fmla="*/ 0 w 856"/>
                <a:gd name="T1" fmla="*/ 0 h 220"/>
                <a:gd name="T2" fmla="*/ 2 w 856"/>
                <a:gd name="T3" fmla="*/ 3 h 220"/>
                <a:gd name="T4" fmla="*/ 4 w 856"/>
                <a:gd name="T5" fmla="*/ 6 h 220"/>
                <a:gd name="T6" fmla="*/ 7 w 856"/>
                <a:gd name="T7" fmla="*/ 9 h 220"/>
                <a:gd name="T8" fmla="*/ 10 w 856"/>
                <a:gd name="T9" fmla="*/ 12 h 220"/>
                <a:gd name="T10" fmla="*/ 12 w 856"/>
                <a:gd name="T11" fmla="*/ 15 h 220"/>
                <a:gd name="T12" fmla="*/ 15 w 856"/>
                <a:gd name="T13" fmla="*/ 17 h 220"/>
                <a:gd name="T14" fmla="*/ 18 w 856"/>
                <a:gd name="T15" fmla="*/ 19 h 220"/>
                <a:gd name="T16" fmla="*/ 21 w 856"/>
                <a:gd name="T17" fmla="*/ 21 h 220"/>
                <a:gd name="T18" fmla="*/ 24 w 856"/>
                <a:gd name="T19" fmla="*/ 23 h 220"/>
                <a:gd name="T20" fmla="*/ 27 w 856"/>
                <a:gd name="T21" fmla="*/ 24 h 220"/>
                <a:gd name="T22" fmla="*/ 30 w 856"/>
                <a:gd name="T23" fmla="*/ 25 h 220"/>
                <a:gd name="T24" fmla="*/ 34 w 856"/>
                <a:gd name="T25" fmla="*/ 27 h 220"/>
                <a:gd name="T26" fmla="*/ 37 w 856"/>
                <a:gd name="T27" fmla="*/ 27 h 220"/>
                <a:gd name="T28" fmla="*/ 40 w 856"/>
                <a:gd name="T29" fmla="*/ 28 h 220"/>
                <a:gd name="T30" fmla="*/ 43 w 856"/>
                <a:gd name="T31" fmla="*/ 28 h 220"/>
                <a:gd name="T32" fmla="*/ 46 w 856"/>
                <a:gd name="T33" fmla="*/ 28 h 220"/>
                <a:gd name="T34" fmla="*/ 50 w 856"/>
                <a:gd name="T35" fmla="*/ 28 h 220"/>
                <a:gd name="T36" fmla="*/ 53 w 856"/>
                <a:gd name="T37" fmla="*/ 28 h 220"/>
                <a:gd name="T38" fmla="*/ 56 w 856"/>
                <a:gd name="T39" fmla="*/ 27 h 220"/>
                <a:gd name="T40" fmla="*/ 59 w 856"/>
                <a:gd name="T41" fmla="*/ 26 h 220"/>
                <a:gd name="T42" fmla="*/ 62 w 856"/>
                <a:gd name="T43" fmla="*/ 25 h 220"/>
                <a:gd name="T44" fmla="*/ 66 w 856"/>
                <a:gd name="T45" fmla="*/ 23 h 220"/>
                <a:gd name="T46" fmla="*/ 69 w 856"/>
                <a:gd name="T47" fmla="*/ 22 h 220"/>
                <a:gd name="T48" fmla="*/ 71 w 856"/>
                <a:gd name="T49" fmla="*/ 20 h 220"/>
                <a:gd name="T50" fmla="*/ 75 w 856"/>
                <a:gd name="T51" fmla="*/ 18 h 220"/>
                <a:gd name="T52" fmla="*/ 77 w 856"/>
                <a:gd name="T53" fmla="*/ 15 h 220"/>
                <a:gd name="T54" fmla="*/ 80 w 856"/>
                <a:gd name="T55" fmla="*/ 13 h 220"/>
                <a:gd name="T56" fmla="*/ 83 w 856"/>
                <a:gd name="T57" fmla="*/ 10 h 220"/>
                <a:gd name="T58" fmla="*/ 85 w 856"/>
                <a:gd name="T59" fmla="*/ 7 h 220"/>
                <a:gd name="T60" fmla="*/ 88 w 856"/>
                <a:gd name="T61" fmla="*/ 4 h 22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856" h="220">
                  <a:moveTo>
                    <a:pt x="0" y="0"/>
                  </a:moveTo>
                  <a:lnTo>
                    <a:pt x="22" y="26"/>
                  </a:lnTo>
                  <a:lnTo>
                    <a:pt x="45" y="50"/>
                  </a:lnTo>
                  <a:lnTo>
                    <a:pt x="70" y="73"/>
                  </a:lnTo>
                  <a:lnTo>
                    <a:pt x="96" y="95"/>
                  </a:lnTo>
                  <a:lnTo>
                    <a:pt x="122" y="115"/>
                  </a:lnTo>
                  <a:lnTo>
                    <a:pt x="149" y="133"/>
                  </a:lnTo>
                  <a:lnTo>
                    <a:pt x="178" y="150"/>
                  </a:lnTo>
                  <a:lnTo>
                    <a:pt x="206" y="165"/>
                  </a:lnTo>
                  <a:lnTo>
                    <a:pt x="236" y="178"/>
                  </a:lnTo>
                  <a:lnTo>
                    <a:pt x="266" y="189"/>
                  </a:lnTo>
                  <a:lnTo>
                    <a:pt x="297" y="199"/>
                  </a:lnTo>
                  <a:lnTo>
                    <a:pt x="327" y="207"/>
                  </a:lnTo>
                  <a:lnTo>
                    <a:pt x="359" y="213"/>
                  </a:lnTo>
                  <a:lnTo>
                    <a:pt x="390" y="217"/>
                  </a:lnTo>
                  <a:lnTo>
                    <a:pt x="422" y="219"/>
                  </a:lnTo>
                  <a:lnTo>
                    <a:pt x="453" y="219"/>
                  </a:lnTo>
                  <a:lnTo>
                    <a:pt x="485" y="217"/>
                  </a:lnTo>
                  <a:lnTo>
                    <a:pt x="516" y="214"/>
                  </a:lnTo>
                  <a:lnTo>
                    <a:pt x="548" y="208"/>
                  </a:lnTo>
                  <a:lnTo>
                    <a:pt x="579" y="201"/>
                  </a:lnTo>
                  <a:lnTo>
                    <a:pt x="609" y="192"/>
                  </a:lnTo>
                  <a:lnTo>
                    <a:pt x="640" y="181"/>
                  </a:lnTo>
                  <a:lnTo>
                    <a:pt x="669" y="168"/>
                  </a:lnTo>
                  <a:lnTo>
                    <a:pt x="698" y="153"/>
                  </a:lnTo>
                  <a:lnTo>
                    <a:pt x="727" y="137"/>
                  </a:lnTo>
                  <a:lnTo>
                    <a:pt x="754" y="119"/>
                  </a:lnTo>
                  <a:lnTo>
                    <a:pt x="781" y="99"/>
                  </a:lnTo>
                  <a:lnTo>
                    <a:pt x="806" y="78"/>
                  </a:lnTo>
                  <a:lnTo>
                    <a:pt x="831" y="56"/>
                  </a:lnTo>
                  <a:lnTo>
                    <a:pt x="855" y="32"/>
                  </a:lnTo>
                </a:path>
              </a:pathLst>
            </a:custGeom>
            <a:solidFill>
              <a:srgbClr val="FF00FF">
                <a:alpha val="50195"/>
              </a:srgbClr>
            </a:solidFill>
            <a:ln w="27360">
              <a:solidFill>
                <a:srgbClr val="99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048" name="AutoShape 129"/>
            <p:cNvSpPr>
              <a:spLocks noChangeArrowheads="1"/>
            </p:cNvSpPr>
            <p:nvPr/>
          </p:nvSpPr>
          <p:spPr bwMode="auto">
            <a:xfrm>
              <a:off x="2313" y="3907"/>
              <a:ext cx="60" cy="98"/>
            </a:xfrm>
            <a:prstGeom prst="roundRect">
              <a:avLst>
                <a:gd name="adj" fmla="val 2380"/>
              </a:avLst>
            </a:prstGeom>
            <a:solidFill>
              <a:srgbClr val="FF00FF">
                <a:alpha val="50195"/>
              </a:srgbClr>
            </a:solidFill>
            <a:ln w="27360">
              <a:solidFill>
                <a:srgbClr val="99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049" name="Line 130"/>
            <p:cNvSpPr>
              <a:spLocks noChangeShapeType="1"/>
            </p:cNvSpPr>
            <p:nvPr/>
          </p:nvSpPr>
          <p:spPr bwMode="auto">
            <a:xfrm flipH="1">
              <a:off x="2181" y="3628"/>
              <a:ext cx="157" cy="148"/>
            </a:xfrm>
            <a:prstGeom prst="line">
              <a:avLst/>
            </a:prstGeom>
            <a:noFill/>
            <a:ln w="27360">
              <a:solidFill>
                <a:srgbClr val="990000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050" name="Line 131"/>
            <p:cNvSpPr>
              <a:spLocks noChangeShapeType="1"/>
            </p:cNvSpPr>
            <p:nvPr/>
          </p:nvSpPr>
          <p:spPr bwMode="auto">
            <a:xfrm flipH="1" flipV="1">
              <a:off x="2341" y="3608"/>
              <a:ext cx="157" cy="190"/>
            </a:xfrm>
            <a:prstGeom prst="line">
              <a:avLst/>
            </a:prstGeom>
            <a:noFill/>
            <a:ln w="27360">
              <a:solidFill>
                <a:srgbClr val="990000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051" name="AutoShape 132"/>
            <p:cNvSpPr>
              <a:spLocks noChangeArrowheads="1"/>
            </p:cNvSpPr>
            <p:nvPr/>
          </p:nvSpPr>
          <p:spPr bwMode="auto">
            <a:xfrm>
              <a:off x="2318" y="3613"/>
              <a:ext cx="45" cy="38"/>
            </a:xfrm>
            <a:prstGeom prst="roundRect">
              <a:avLst>
                <a:gd name="adj" fmla="val 4167"/>
              </a:avLst>
            </a:prstGeom>
            <a:noFill/>
            <a:ln w="27360">
              <a:solidFill>
                <a:srgbClr val="99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052" name="Line 133"/>
            <p:cNvSpPr>
              <a:spLocks noChangeShapeType="1"/>
            </p:cNvSpPr>
            <p:nvPr/>
          </p:nvSpPr>
          <p:spPr bwMode="auto">
            <a:xfrm>
              <a:off x="2340" y="3628"/>
              <a:ext cx="53" cy="166"/>
            </a:xfrm>
            <a:prstGeom prst="line">
              <a:avLst/>
            </a:prstGeom>
            <a:noFill/>
            <a:ln w="27360">
              <a:solidFill>
                <a:srgbClr val="990000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053" name="Line 134"/>
            <p:cNvSpPr>
              <a:spLocks noChangeShapeType="1"/>
            </p:cNvSpPr>
            <p:nvPr/>
          </p:nvSpPr>
          <p:spPr bwMode="auto">
            <a:xfrm flipH="1">
              <a:off x="2279" y="3649"/>
              <a:ext cx="75" cy="101"/>
            </a:xfrm>
            <a:prstGeom prst="line">
              <a:avLst/>
            </a:prstGeom>
            <a:noFill/>
            <a:ln w="27360">
              <a:solidFill>
                <a:srgbClr val="990000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054" name="Oval 135"/>
            <p:cNvSpPr>
              <a:spLocks noChangeArrowheads="1"/>
            </p:cNvSpPr>
            <p:nvPr/>
          </p:nvSpPr>
          <p:spPr bwMode="auto">
            <a:xfrm>
              <a:off x="2311" y="3853"/>
              <a:ext cx="66" cy="73"/>
            </a:xfrm>
            <a:prstGeom prst="ellipse">
              <a:avLst/>
            </a:prstGeom>
            <a:noFill/>
            <a:ln w="27360">
              <a:solidFill>
                <a:srgbClr val="99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055" name="Oval 136"/>
            <p:cNvSpPr>
              <a:spLocks noChangeArrowheads="1"/>
            </p:cNvSpPr>
            <p:nvPr/>
          </p:nvSpPr>
          <p:spPr bwMode="auto">
            <a:xfrm>
              <a:off x="2328" y="3871"/>
              <a:ext cx="34" cy="38"/>
            </a:xfrm>
            <a:prstGeom prst="ellipse">
              <a:avLst/>
            </a:prstGeom>
            <a:noFill/>
            <a:ln w="27360">
              <a:solidFill>
                <a:srgbClr val="99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25" name="AutoShape 137"/>
          <p:cNvSpPr>
            <a:spLocks noChangeArrowheads="1"/>
          </p:cNvSpPr>
          <p:nvPr/>
        </p:nvSpPr>
        <p:spPr bwMode="auto">
          <a:xfrm>
            <a:off x="5129213" y="5981700"/>
            <a:ext cx="304800" cy="304800"/>
          </a:xfrm>
          <a:custGeom>
            <a:avLst/>
            <a:gdLst>
              <a:gd name="T0" fmla="*/ 0 w 304800"/>
              <a:gd name="T1" fmla="*/ 116423 h 304800"/>
              <a:gd name="T2" fmla="*/ 116424 w 304800"/>
              <a:gd name="T3" fmla="*/ 116424 h 304800"/>
              <a:gd name="T4" fmla="*/ 152400 w 304800"/>
              <a:gd name="T5" fmla="*/ 0 h 304800"/>
              <a:gd name="T6" fmla="*/ 188376 w 304800"/>
              <a:gd name="T7" fmla="*/ 116424 h 304800"/>
              <a:gd name="T8" fmla="*/ 304800 w 304800"/>
              <a:gd name="T9" fmla="*/ 116423 h 304800"/>
              <a:gd name="T10" fmla="*/ 210611 w 304800"/>
              <a:gd name="T11" fmla="*/ 188376 h 304800"/>
              <a:gd name="T12" fmla="*/ 246588 w 304800"/>
              <a:gd name="T13" fmla="*/ 304799 h 304800"/>
              <a:gd name="T14" fmla="*/ 152400 w 304800"/>
              <a:gd name="T15" fmla="*/ 232845 h 304800"/>
              <a:gd name="T16" fmla="*/ 58212 w 304800"/>
              <a:gd name="T17" fmla="*/ 304799 h 304800"/>
              <a:gd name="T18" fmla="*/ 94189 w 304800"/>
              <a:gd name="T19" fmla="*/ 188376 h 304800"/>
              <a:gd name="T20" fmla="*/ 0 w 304800"/>
              <a:gd name="T21" fmla="*/ 116423 h 3048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04800" h="304800">
                <a:moveTo>
                  <a:pt x="0" y="116423"/>
                </a:moveTo>
                <a:lnTo>
                  <a:pt x="116424" y="116424"/>
                </a:lnTo>
                <a:lnTo>
                  <a:pt x="152400" y="0"/>
                </a:lnTo>
                <a:lnTo>
                  <a:pt x="188376" y="116424"/>
                </a:lnTo>
                <a:lnTo>
                  <a:pt x="304800" y="116423"/>
                </a:lnTo>
                <a:lnTo>
                  <a:pt x="210611" y="188376"/>
                </a:lnTo>
                <a:lnTo>
                  <a:pt x="246588" y="304799"/>
                </a:lnTo>
                <a:lnTo>
                  <a:pt x="152400" y="232845"/>
                </a:lnTo>
                <a:lnTo>
                  <a:pt x="58212" y="304799"/>
                </a:lnTo>
                <a:lnTo>
                  <a:pt x="94189" y="188376"/>
                </a:lnTo>
                <a:lnTo>
                  <a:pt x="0" y="116423"/>
                </a:lnTo>
                <a:close/>
              </a:path>
            </a:pathLst>
          </a:cu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031" name="Line 138"/>
          <p:cNvSpPr>
            <a:spLocks noChangeShapeType="1"/>
          </p:cNvSpPr>
          <p:nvPr/>
        </p:nvSpPr>
        <p:spPr bwMode="auto">
          <a:xfrm>
            <a:off x="5281613" y="1790700"/>
            <a:ext cx="0" cy="4343400"/>
          </a:xfrm>
          <a:prstGeom prst="line">
            <a:avLst/>
          </a:prstGeom>
          <a:noFill/>
          <a:ln w="9525">
            <a:solidFill>
              <a:srgbClr val="003300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032" name="Rectangle 139"/>
          <p:cNvSpPr>
            <a:spLocks noChangeArrowheads="1"/>
          </p:cNvSpPr>
          <p:nvPr/>
        </p:nvSpPr>
        <p:spPr bwMode="auto">
          <a:xfrm>
            <a:off x="3268663" y="5838825"/>
            <a:ext cx="1631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/>
              <a:t>Shower-core </a:t>
            </a:r>
          </a:p>
          <a:p>
            <a:r>
              <a:rPr lang="en-US" sz="1800" b="1"/>
              <a:t>Impact point </a:t>
            </a:r>
          </a:p>
        </p:txBody>
      </p:sp>
      <p:sp>
        <p:nvSpPr>
          <p:cNvPr id="39033" name="Line 140"/>
          <p:cNvSpPr>
            <a:spLocks noChangeShapeType="1"/>
          </p:cNvSpPr>
          <p:nvPr/>
        </p:nvSpPr>
        <p:spPr bwMode="auto">
          <a:xfrm flipV="1">
            <a:off x="4748213" y="6134100"/>
            <a:ext cx="381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034" name="Line 141"/>
          <p:cNvSpPr>
            <a:spLocks noChangeShapeType="1"/>
          </p:cNvSpPr>
          <p:nvPr/>
        </p:nvSpPr>
        <p:spPr bwMode="auto">
          <a:xfrm>
            <a:off x="4291013" y="3086100"/>
            <a:ext cx="990600" cy="0"/>
          </a:xfrm>
          <a:prstGeom prst="line">
            <a:avLst/>
          </a:prstGeom>
          <a:noFill/>
          <a:ln w="19050">
            <a:solidFill>
              <a:srgbClr val="990000"/>
            </a:solidFill>
            <a:prstDash val="sysDot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035" name="Line 142"/>
          <p:cNvSpPr>
            <a:spLocks noChangeShapeType="1"/>
          </p:cNvSpPr>
          <p:nvPr/>
        </p:nvSpPr>
        <p:spPr bwMode="auto">
          <a:xfrm>
            <a:off x="4900613" y="3086100"/>
            <a:ext cx="0" cy="3048000"/>
          </a:xfrm>
          <a:prstGeom prst="line">
            <a:avLst/>
          </a:prstGeom>
          <a:noFill/>
          <a:ln w="28575">
            <a:solidFill>
              <a:srgbClr val="990000"/>
            </a:solidFill>
            <a:prstDash val="lgDash"/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036" name="Line 143"/>
          <p:cNvSpPr>
            <a:spLocks noChangeShapeType="1"/>
          </p:cNvSpPr>
          <p:nvPr/>
        </p:nvSpPr>
        <p:spPr bwMode="auto">
          <a:xfrm flipV="1">
            <a:off x="5434013" y="5981700"/>
            <a:ext cx="1371600" cy="152400"/>
          </a:xfrm>
          <a:prstGeom prst="line">
            <a:avLst/>
          </a:prstGeom>
          <a:noFill/>
          <a:ln w="28575">
            <a:solidFill>
              <a:srgbClr val="000066"/>
            </a:solidFill>
            <a:prstDash val="dash"/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037" name="Text Box 144"/>
          <p:cNvSpPr txBox="1">
            <a:spLocks noChangeArrowheads="1"/>
          </p:cNvSpPr>
          <p:nvPr/>
        </p:nvSpPr>
        <p:spPr bwMode="auto">
          <a:xfrm rot="-318860">
            <a:off x="5513388" y="5721350"/>
            <a:ext cx="1289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="1">
                <a:solidFill>
                  <a:srgbClr val="000066"/>
                </a:solidFill>
              </a:rPr>
              <a:t>Impact </a:t>
            </a:r>
          </a:p>
          <a:p>
            <a:pPr algn="ctr"/>
            <a:r>
              <a:rPr lang="en-US" sz="1800" b="1">
                <a:solidFill>
                  <a:srgbClr val="000066"/>
                </a:solidFill>
              </a:rPr>
              <a:t>parameter</a:t>
            </a:r>
          </a:p>
        </p:txBody>
      </p:sp>
      <p:sp>
        <p:nvSpPr>
          <p:cNvPr id="39038" name="Line 147"/>
          <p:cNvSpPr>
            <a:spLocks noChangeShapeType="1"/>
          </p:cNvSpPr>
          <p:nvPr/>
        </p:nvSpPr>
        <p:spPr bwMode="auto">
          <a:xfrm>
            <a:off x="5657850" y="1981200"/>
            <a:ext cx="0" cy="198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039" name="Text Box 148"/>
          <p:cNvSpPr txBox="1">
            <a:spLocks noChangeArrowheads="1"/>
          </p:cNvSpPr>
          <p:nvPr/>
        </p:nvSpPr>
        <p:spPr bwMode="auto">
          <a:xfrm rot="5400000">
            <a:off x="4895057" y="2690018"/>
            <a:ext cx="19748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i="0"/>
              <a:t>3D-Length</a:t>
            </a:r>
          </a:p>
        </p:txBody>
      </p:sp>
      <p:sp>
        <p:nvSpPr>
          <p:cNvPr id="39040" name="Line 149"/>
          <p:cNvSpPr>
            <a:spLocks noChangeShapeType="1"/>
          </p:cNvSpPr>
          <p:nvPr/>
        </p:nvSpPr>
        <p:spPr bwMode="auto">
          <a:xfrm>
            <a:off x="5124450" y="41148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041" name="Text Box 150"/>
          <p:cNvSpPr txBox="1">
            <a:spLocks noChangeArrowheads="1"/>
          </p:cNvSpPr>
          <p:nvPr/>
        </p:nvSpPr>
        <p:spPr bwMode="auto">
          <a:xfrm>
            <a:off x="5002213" y="4098925"/>
            <a:ext cx="13700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3D-width</a:t>
            </a:r>
          </a:p>
        </p:txBody>
      </p:sp>
      <p:cxnSp>
        <p:nvCxnSpPr>
          <p:cNvPr id="39042" name="437 Conector recto"/>
          <p:cNvCxnSpPr>
            <a:cxnSpLocks noChangeShapeType="1"/>
            <a:stCxn id="39061" idx="0"/>
          </p:cNvCxnSpPr>
          <p:nvPr/>
        </p:nvCxnSpPr>
        <p:spPr bwMode="auto">
          <a:xfrm flipV="1">
            <a:off x="5689600" y="1423988"/>
            <a:ext cx="1395413" cy="3686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9043" name="445 Conector recto"/>
          <p:cNvCxnSpPr>
            <a:cxnSpLocks noChangeShapeType="1"/>
          </p:cNvCxnSpPr>
          <p:nvPr/>
        </p:nvCxnSpPr>
        <p:spPr bwMode="auto">
          <a:xfrm flipV="1">
            <a:off x="5689600" y="2947988"/>
            <a:ext cx="1395413" cy="2162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9044" name="446 Conector recto"/>
          <p:cNvCxnSpPr>
            <a:cxnSpLocks noChangeShapeType="1"/>
            <a:stCxn id="39052" idx="0"/>
          </p:cNvCxnSpPr>
          <p:nvPr/>
        </p:nvCxnSpPr>
        <p:spPr bwMode="auto">
          <a:xfrm flipV="1">
            <a:off x="6937375" y="5248275"/>
            <a:ext cx="2003425" cy="1762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9045" name="449 Conector recto"/>
          <p:cNvCxnSpPr>
            <a:cxnSpLocks noChangeShapeType="1"/>
          </p:cNvCxnSpPr>
          <p:nvPr/>
        </p:nvCxnSpPr>
        <p:spPr bwMode="auto">
          <a:xfrm flipV="1">
            <a:off x="6948488" y="3498850"/>
            <a:ext cx="115887" cy="1946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8475" y="94129"/>
            <a:ext cx="8147051" cy="907847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Multi-telescope parameters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388" y="1219200"/>
            <a:ext cx="4327525" cy="495300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90000"/>
              </a:lnSpc>
            </a:pPr>
            <a:r>
              <a:rPr lang="en-US" sz="2800" b="1" u="sng" dirty="0" err="1"/>
              <a:t>Hillas</a:t>
            </a:r>
            <a:r>
              <a:rPr lang="en-US" sz="2800" b="1" u="sng" dirty="0"/>
              <a:t> parameters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 dirty="0"/>
              <a:t>	- Mean Scale Width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 dirty="0"/>
              <a:t> 	- Mean Scale Length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 dirty="0"/>
              <a:t> 	- etc.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1400" dirty="0"/>
          </a:p>
          <a:p>
            <a:r>
              <a:rPr lang="en-US" sz="2800" b="1" u="sng" dirty="0"/>
              <a:t>Event quality</a:t>
            </a:r>
          </a:p>
          <a:p>
            <a:pPr>
              <a:buFont typeface="Wingdings" charset="2"/>
              <a:buNone/>
            </a:pPr>
            <a:r>
              <a:rPr lang="en-US" sz="2800" dirty="0"/>
              <a:t>   - No. of triggering tel.</a:t>
            </a:r>
          </a:p>
          <a:p>
            <a:pPr>
              <a:lnSpc>
                <a:spcPct val="90000"/>
              </a:lnSpc>
              <a:buFont typeface="Wingdings" charset="2"/>
              <a:buNone/>
            </a:pPr>
            <a:r>
              <a:rPr lang="en-US" sz="2800" dirty="0"/>
              <a:t>   - No. of clean images.</a:t>
            </a:r>
          </a:p>
          <a:p>
            <a:pPr>
              <a:lnSpc>
                <a:spcPct val="90000"/>
              </a:lnSpc>
              <a:buFont typeface="Wingdings" charset="2"/>
              <a:buNone/>
            </a:pPr>
            <a:endParaRPr lang="en-US" sz="1600" dirty="0"/>
          </a:p>
          <a:p>
            <a:r>
              <a:rPr lang="en-US" sz="2800" b="1" u="sng" dirty="0"/>
              <a:t>Time parameters</a:t>
            </a:r>
          </a:p>
          <a:p>
            <a:pPr>
              <a:buFont typeface="Wingdings" charset="2"/>
              <a:buNone/>
            </a:pPr>
            <a:r>
              <a:rPr lang="en-US" sz="2800" dirty="0"/>
              <a:t>  - time </a:t>
            </a:r>
            <a:r>
              <a:rPr lang="en-US" sz="2800" dirty="0" err="1"/>
              <a:t>tel</a:t>
            </a:r>
            <a:r>
              <a:rPr lang="en-US" sz="2800" dirty="0"/>
              <a:t> trigger RMS</a:t>
            </a:r>
            <a:endParaRPr lang="en-US" sz="2800" b="1" u="sng" dirty="0"/>
          </a:p>
          <a:p>
            <a:pPr>
              <a:lnSpc>
                <a:spcPct val="90000"/>
              </a:lnSpc>
            </a:pPr>
            <a:endParaRPr lang="en-US" sz="2800" b="1" u="sng" dirty="0"/>
          </a:p>
          <a:p>
            <a:pPr>
              <a:lnSpc>
                <a:spcPct val="90000"/>
              </a:lnSpc>
              <a:buFontTx/>
              <a:buNone/>
            </a:pPr>
            <a:endParaRPr lang="en-US" sz="2800" dirty="0"/>
          </a:p>
          <a:p>
            <a:endParaRPr lang="en-US" sz="2800" dirty="0"/>
          </a:p>
        </p:txBody>
      </p:sp>
      <p:sp>
        <p:nvSpPr>
          <p:cNvPr id="39941" name="4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6019800" y="6356350"/>
            <a:ext cx="2895600" cy="365125"/>
          </a:xfrm>
          <a:noFill/>
        </p:spPr>
        <p:txBody>
          <a:bodyPr/>
          <a:lstStyle/>
          <a:p>
            <a:pPr algn="r"/>
            <a:fld id="{2D02B48E-1BEF-E54F-94E5-6D7758C3E104}" type="slidenum">
              <a:rPr lang="en-US"/>
              <a:pPr algn="r"/>
              <a:t>52</a:t>
            </a:fld>
            <a:endParaRPr lang="en-US"/>
          </a:p>
        </p:txBody>
      </p:sp>
      <p:pic>
        <p:nvPicPr>
          <p:cNvPr id="39942" name="Picture 1031"/>
          <p:cNvPicPr>
            <a:picLocks noChangeAspect="1" noChangeArrowheads="1"/>
          </p:cNvPicPr>
          <p:nvPr/>
        </p:nvPicPr>
        <p:blipFill>
          <a:blip r:embed="rId2"/>
          <a:srcRect r="40636"/>
          <a:stretch>
            <a:fillRect/>
          </a:stretch>
        </p:blipFill>
        <p:spPr bwMode="auto">
          <a:xfrm>
            <a:off x="4476750" y="1188307"/>
            <a:ext cx="4530725" cy="5160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7102" y="3435872"/>
            <a:ext cx="3043439" cy="2319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0" y="94130"/>
            <a:ext cx="8826593" cy="90643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Characterization of the events</a:t>
            </a:r>
            <a:endParaRPr lang="en-US" dirty="0"/>
          </a:p>
        </p:txBody>
      </p:sp>
      <p:sp>
        <p:nvSpPr>
          <p:cNvPr id="41987" name="5 Marcador de contenido"/>
          <p:cNvSpPr>
            <a:spLocks noGrp="1"/>
          </p:cNvSpPr>
          <p:nvPr>
            <p:ph idx="1"/>
          </p:nvPr>
        </p:nvSpPr>
        <p:spPr>
          <a:xfrm>
            <a:off x="533400" y="1125538"/>
            <a:ext cx="8382000" cy="1223962"/>
          </a:xfrm>
        </p:spPr>
        <p:txBody>
          <a:bodyPr/>
          <a:lstStyle/>
          <a:p>
            <a:pPr marL="0" indent="0">
              <a:buFont typeface="Wingdings" charset="2"/>
              <a:buNone/>
            </a:pPr>
            <a:r>
              <a:rPr lang="en-US" sz="2400" i="1" dirty="0">
                <a:solidFill>
                  <a:srgbClr val="302C24"/>
                </a:solidFill>
              </a:rPr>
              <a:t>Once we have obtained the shower </a:t>
            </a:r>
            <a:r>
              <a:rPr lang="en-US" sz="2400" i="1" dirty="0" smtClean="0">
                <a:solidFill>
                  <a:srgbClr val="302C24"/>
                </a:solidFill>
              </a:rPr>
              <a:t>images, </a:t>
            </a:r>
            <a:r>
              <a:rPr lang="en-US" sz="2400" i="1" dirty="0">
                <a:solidFill>
                  <a:srgbClr val="302C24"/>
                </a:solidFill>
              </a:rPr>
              <a:t>the next step is to obtain the </a:t>
            </a:r>
            <a:r>
              <a:rPr lang="en-US" sz="2400" b="1" i="1" cap="small" dirty="0">
                <a:solidFill>
                  <a:srgbClr val="302C24"/>
                </a:solidFill>
              </a:rPr>
              <a:t>characteristics of the primary particle </a:t>
            </a:r>
            <a:r>
              <a:rPr lang="en-US" sz="2400" i="1" dirty="0">
                <a:solidFill>
                  <a:srgbClr val="302C24"/>
                </a:solidFill>
              </a:rPr>
              <a:t>which originated the </a:t>
            </a:r>
            <a:r>
              <a:rPr lang="en-US" sz="2400" i="1" dirty="0" smtClean="0">
                <a:solidFill>
                  <a:srgbClr val="302C24"/>
                </a:solidFill>
              </a:rPr>
              <a:t>shower (using the parameters!)</a:t>
            </a:r>
            <a:endParaRPr lang="en-US" sz="2000" dirty="0">
              <a:solidFill>
                <a:srgbClr val="302C24"/>
              </a:solidFill>
            </a:endParaRPr>
          </a:p>
        </p:txBody>
      </p:sp>
      <p:sp>
        <p:nvSpPr>
          <p:cNvPr id="41989" name="3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8310510" y="6356350"/>
            <a:ext cx="670031" cy="365125"/>
          </a:xfrm>
          <a:noFill/>
        </p:spPr>
        <p:txBody>
          <a:bodyPr/>
          <a:lstStyle/>
          <a:p>
            <a:fld id="{C20F49EF-FCC1-364B-895C-F9AC4BD4B57A}" type="slidenum">
              <a:rPr lang="en-US"/>
              <a:pPr/>
              <a:t>53</a:t>
            </a:fld>
            <a:endParaRPr lang="en-US"/>
          </a:p>
        </p:txBody>
      </p:sp>
      <p:sp>
        <p:nvSpPr>
          <p:cNvPr id="6" name="5 Marcador de contenido"/>
          <p:cNvSpPr txBox="1">
            <a:spLocks/>
          </p:cNvSpPr>
          <p:nvPr/>
        </p:nvSpPr>
        <p:spPr bwMode="auto">
          <a:xfrm>
            <a:off x="395714" y="2861006"/>
            <a:ext cx="6236975" cy="2392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eaLnBrk="0" hangingPunct="0">
              <a:spcBef>
                <a:spcPct val="20000"/>
              </a:spcBef>
              <a:buClr>
                <a:schemeClr val="tx2"/>
              </a:buClr>
              <a:buSzPct val="90000"/>
            </a:pPr>
            <a:r>
              <a:rPr lang="en-US" sz="2000" b="1" u="sng" dirty="0" smtClean="0"/>
              <a:t>Nature of the particle (Background rejection)</a:t>
            </a:r>
          </a:p>
          <a:p>
            <a:pPr eaLnBrk="0" hangingPunct="0">
              <a:spcBef>
                <a:spcPct val="20000"/>
              </a:spcBef>
              <a:buClr>
                <a:schemeClr val="tx2"/>
              </a:buClr>
              <a:buSzPct val="90000"/>
            </a:pPr>
            <a:endParaRPr lang="en-US" sz="2400" dirty="0" smtClean="0"/>
          </a:p>
          <a:p>
            <a:pPr eaLnBrk="0" hangingPunct="0">
              <a:spcBef>
                <a:spcPct val="20000"/>
              </a:spcBef>
              <a:buClr>
                <a:schemeClr val="tx2"/>
              </a:buClr>
              <a:buSzPct val="90000"/>
            </a:pPr>
            <a:r>
              <a:rPr lang="en-US" sz="2000" b="1" u="sng" dirty="0" smtClean="0">
                <a:solidFill>
                  <a:schemeClr val="tx1"/>
                </a:solidFill>
              </a:rPr>
              <a:t>Primary Direction</a:t>
            </a:r>
            <a:endParaRPr lang="en-US" sz="2400" dirty="0" smtClean="0">
              <a:solidFill>
                <a:schemeClr val="tx1"/>
              </a:solidFill>
            </a:endParaRPr>
          </a:p>
          <a:p>
            <a:pPr eaLnBrk="0" hangingPunct="0">
              <a:spcBef>
                <a:spcPct val="20000"/>
              </a:spcBef>
              <a:buClr>
                <a:schemeClr val="tx2"/>
              </a:buClr>
              <a:buSzPct val="90000"/>
            </a:pPr>
            <a:r>
              <a:rPr lang="en-US" sz="2400" dirty="0" smtClean="0">
                <a:solidFill>
                  <a:schemeClr val="tx1"/>
                </a:solidFill>
              </a:rPr>
              <a:t>	</a:t>
            </a:r>
          </a:p>
          <a:p>
            <a:pPr eaLnBrk="0" hangingPunct="0">
              <a:spcBef>
                <a:spcPct val="20000"/>
              </a:spcBef>
              <a:buClr>
                <a:schemeClr val="tx2"/>
              </a:buClr>
              <a:buSzPct val="90000"/>
            </a:pPr>
            <a:r>
              <a:rPr lang="en-US" sz="2000" b="1" u="sng" dirty="0" smtClean="0">
                <a:solidFill>
                  <a:schemeClr val="tx1"/>
                </a:solidFill>
              </a:rPr>
              <a:t>Primary Energy</a:t>
            </a:r>
            <a:endParaRPr lang="en-US" sz="2400" dirty="0" smtClean="0">
              <a:solidFill>
                <a:schemeClr val="tx1"/>
              </a:solidFill>
            </a:endParaRPr>
          </a:p>
          <a:p>
            <a:pPr eaLnBrk="0" hangingPunct="0">
              <a:spcBef>
                <a:spcPct val="20000"/>
              </a:spcBef>
              <a:buClr>
                <a:schemeClr val="tx2"/>
              </a:buClr>
              <a:buSzPct val="90000"/>
            </a:pPr>
            <a:r>
              <a:rPr lang="en-US" sz="2400" dirty="0" smtClean="0">
                <a:solidFill>
                  <a:schemeClr val="tx1"/>
                </a:solidFill>
              </a:rPr>
              <a:t>	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 sz="quarter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dirty="0" smtClean="0">
                <a:solidFill>
                  <a:srgbClr val="302C24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ＭＳ Ｐゴシック" pitchFamily="32" charset="-128"/>
              </a:rPr>
              <a:t>Background rejection</a:t>
            </a:r>
          </a:p>
        </p:txBody>
      </p:sp>
      <p:sp>
        <p:nvSpPr>
          <p:cNvPr id="48131" name="Subtitle 6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02C24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ＭＳ Ｐゴシック" pitchFamily="32" charset="-128"/>
              </a:rPr>
              <a:t>Gamma/</a:t>
            </a:r>
            <a:r>
              <a:rPr lang="en-US" dirty="0" err="1" smtClean="0">
                <a:solidFill>
                  <a:srgbClr val="302C24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ＭＳ Ｐゴシック" pitchFamily="32" charset="-128"/>
              </a:rPr>
              <a:t>hadron</a:t>
            </a:r>
            <a:r>
              <a:rPr lang="en-US" dirty="0" smtClean="0">
                <a:solidFill>
                  <a:srgbClr val="302C24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ＭＳ Ｐゴシック" pitchFamily="32" charset="-128"/>
              </a:rPr>
              <a:t> separation</a:t>
            </a:r>
            <a:endParaRPr lang="en-US" dirty="0"/>
          </a:p>
        </p:txBody>
      </p:sp>
      <p:sp>
        <p:nvSpPr>
          <p:cNvPr id="48132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sv-SE"/>
              <a:t>Mera-Tev, Merate 4-6 Oct 2011</a:t>
            </a:r>
            <a:endParaRPr lang="en-US"/>
          </a:p>
        </p:txBody>
      </p:sp>
      <p:sp>
        <p:nvSpPr>
          <p:cNvPr id="48133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5CC59B27-BB12-B341-AF99-1E28569B3487}" type="slidenum">
              <a:rPr lang="en-US"/>
              <a:pPr/>
              <a:t>54</a:t>
            </a:fld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Nature of background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98475" y="1244285"/>
            <a:ext cx="8147051" cy="1192976"/>
          </a:xfrm>
        </p:spPr>
        <p:txBody>
          <a:bodyPr>
            <a:normAutofit fontScale="92500"/>
          </a:bodyPr>
          <a:lstStyle/>
          <a:p>
            <a:pPr eaLnBrk="1" hangingPunct="1">
              <a:buClr>
                <a:schemeClr val="bg1"/>
              </a:buClr>
            </a:pPr>
            <a:r>
              <a:rPr lang="en-US" sz="2824" dirty="0">
                <a:solidFill>
                  <a:srgbClr val="302C24"/>
                </a:solidFill>
              </a:rPr>
              <a:t>Only air showers produce so </a:t>
            </a:r>
            <a:r>
              <a:rPr lang="en-US" sz="2824" b="1" cap="small" dirty="0">
                <a:solidFill>
                  <a:srgbClr val="302C24"/>
                </a:solidFill>
              </a:rPr>
              <a:t>rapid light </a:t>
            </a:r>
            <a:r>
              <a:rPr lang="en-US" sz="2824" b="1" cap="small" dirty="0" smtClean="0">
                <a:solidFill>
                  <a:srgbClr val="302C24"/>
                </a:solidFill>
              </a:rPr>
              <a:t>flashes</a:t>
            </a:r>
            <a:r>
              <a:rPr lang="en-US" sz="2824" dirty="0" smtClean="0">
                <a:solidFill>
                  <a:srgbClr val="302C24"/>
                </a:solidFill>
              </a:rPr>
              <a:t>. </a:t>
            </a:r>
            <a:r>
              <a:rPr lang="en-US" sz="2824" dirty="0">
                <a:solidFill>
                  <a:srgbClr val="302C24"/>
                </a:solidFill>
              </a:rPr>
              <a:t>But not only gamma-rays produce air showers !</a:t>
            </a:r>
          </a:p>
          <a:p>
            <a:pPr eaLnBrk="1" hangingPunct="1"/>
            <a:endParaRPr lang="en-US" sz="1600" dirty="0" smtClean="0"/>
          </a:p>
          <a:p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17659" y="6356350"/>
            <a:ext cx="2133600" cy="365125"/>
          </a:xfrm>
        </p:spPr>
        <p:txBody>
          <a:bodyPr/>
          <a:lstStyle/>
          <a:p>
            <a:fld id="{E02AADB6-E981-2C40-ACC4-70239238DCA2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2871346" y="5538780"/>
            <a:ext cx="2254614" cy="62214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15" tIns="40807" rIns="81615" bIns="40807">
            <a:prstTxWarp prst="textNoShape">
              <a:avLst/>
            </a:prstTxWarp>
          </a:bodyPr>
          <a:lstStyle/>
          <a:p>
            <a:pPr>
              <a:lnSpc>
                <a:spcPct val="112000"/>
              </a:lnSpc>
              <a:tabLst>
                <a:tab pos="656446" algn="l"/>
                <a:tab pos="1312888" algn="l"/>
                <a:tab pos="1969337" algn="l"/>
                <a:tab pos="2625782" algn="l"/>
                <a:tab pos="3282226" algn="l"/>
                <a:tab pos="3938674" algn="l"/>
              </a:tabLst>
              <a:defRPr/>
            </a:pPr>
            <a:r>
              <a:rPr lang="it-IT" sz="2800" dirty="0" smtClean="0">
                <a:solidFill>
                  <a:schemeClr val="accent6"/>
                </a:solidFill>
                <a:latin typeface="Rockwell"/>
                <a:ea typeface="msmincho" charset="0"/>
                <a:cs typeface="Rockwell"/>
              </a:rPr>
              <a:t>Background</a:t>
            </a:r>
          </a:p>
          <a:p>
            <a:pPr>
              <a:lnSpc>
                <a:spcPct val="112000"/>
              </a:lnSpc>
              <a:tabLst>
                <a:tab pos="656446" algn="l"/>
                <a:tab pos="1312888" algn="l"/>
                <a:tab pos="1969337" algn="l"/>
                <a:tab pos="2625782" algn="l"/>
                <a:tab pos="3282226" algn="l"/>
                <a:tab pos="3938674" algn="l"/>
              </a:tabLst>
              <a:defRPr/>
            </a:pPr>
            <a:endParaRPr lang="it-IT" sz="2400" b="1" dirty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halkboard"/>
              <a:ea typeface="msmincho" charset="0"/>
              <a:cs typeface="Chalkboard"/>
            </a:endParaRPr>
          </a:p>
        </p:txBody>
      </p:sp>
      <p:pic>
        <p:nvPicPr>
          <p:cNvPr id="7" name="Picture 6" descr="screen-capture-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75446" y="2766046"/>
            <a:ext cx="3070080" cy="2612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screen-capture-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7921" y="3319991"/>
            <a:ext cx="2059953" cy="1767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 descr="screen-capture-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1200" y="2658953"/>
            <a:ext cx="2190421" cy="1898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1" descr="screen-capture-3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4711043"/>
            <a:ext cx="2219221" cy="1905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3"/>
          <p:cNvCxnSpPr>
            <a:cxnSpLocks noChangeShapeType="1"/>
          </p:cNvCxnSpPr>
          <p:nvPr/>
        </p:nvCxnSpPr>
        <p:spPr bwMode="auto">
          <a:xfrm rot="5400000">
            <a:off x="3433555" y="4565377"/>
            <a:ext cx="3386399" cy="1589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4">
                <a:alpha val="75000"/>
              </a:schemeClr>
            </a:glow>
          </a:effectLst>
        </p:spPr>
      </p:cxn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5961306" y="5538780"/>
            <a:ext cx="2372977" cy="62214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15" tIns="40807" rIns="81615" bIns="40807">
            <a:prstTxWarp prst="textNoShape">
              <a:avLst/>
            </a:prstTxWarp>
          </a:bodyPr>
          <a:lstStyle/>
          <a:p>
            <a:pPr>
              <a:lnSpc>
                <a:spcPct val="112000"/>
              </a:lnSpc>
              <a:tabLst>
                <a:tab pos="656446" algn="l"/>
                <a:tab pos="1312888" algn="l"/>
                <a:tab pos="1969337" algn="l"/>
                <a:tab pos="2625782" algn="l"/>
                <a:tab pos="3282226" algn="l"/>
                <a:tab pos="3938674" algn="l"/>
              </a:tabLst>
              <a:defRPr/>
            </a:pPr>
            <a:r>
              <a:rPr lang="it-IT" sz="2800" dirty="0" err="1" smtClean="0">
                <a:solidFill>
                  <a:srgbClr val="4C6F75"/>
                </a:solidFill>
                <a:latin typeface="Rockwell"/>
                <a:ea typeface="msmincho" charset="0"/>
                <a:cs typeface="Rockwell"/>
              </a:rPr>
              <a:t>Gamma-like</a:t>
            </a:r>
            <a:endParaRPr lang="it-IT" sz="2800" dirty="0" smtClean="0">
              <a:solidFill>
                <a:srgbClr val="4C6F75"/>
              </a:solidFill>
              <a:latin typeface="Rockwell"/>
              <a:ea typeface="msmincho" charset="0"/>
              <a:cs typeface="Rockwell"/>
            </a:endParaRPr>
          </a:p>
          <a:p>
            <a:pPr>
              <a:lnSpc>
                <a:spcPct val="112000"/>
              </a:lnSpc>
              <a:tabLst>
                <a:tab pos="656446" algn="l"/>
                <a:tab pos="1312888" algn="l"/>
                <a:tab pos="1969337" algn="l"/>
                <a:tab pos="2625782" algn="l"/>
                <a:tab pos="3282226" algn="l"/>
                <a:tab pos="3938674" algn="l"/>
              </a:tabLst>
              <a:defRPr/>
            </a:pPr>
            <a:endParaRPr lang="it-IT" sz="2400" b="1" dirty="0">
              <a:solidFill>
                <a:srgbClr val="4C6F75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halkboard"/>
              <a:ea typeface="msmincho" charset="0"/>
              <a:cs typeface="Chalkboard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794372" y="6160926"/>
            <a:ext cx="2254614" cy="5605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~10</a:t>
            </a:r>
            <a:r>
              <a:rPr lang="en-US" baseline="30000" dirty="0" smtClean="0"/>
              <a:t>4</a:t>
            </a:r>
            <a:r>
              <a:rPr lang="en-US" dirty="0" smtClean="0"/>
              <a:t> times more frequent! </a:t>
            </a:r>
            <a:endParaRPr lang="en-US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/>
          <a:lstStyle/>
          <a:p>
            <a:pPr>
              <a:defRPr/>
            </a:pPr>
            <a:r>
              <a:rPr lang="en-US" dirty="0"/>
              <a:t>Gamma/hadron separation</a:t>
            </a:r>
          </a:p>
        </p:txBody>
      </p:sp>
      <p:pic>
        <p:nvPicPr>
          <p:cNvPr id="37891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r="http://schemas.openxmlformats.org/officeDocument/2006/relationships" xmlns:a="http://schemas.openxmlformats.org/drawingml/2006/main" xmlns:p="http://schemas.openxmlformats.org/presentation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3352800"/>
            <a:ext cx="3257550" cy="33242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<a:blipFill dpi="0" rotWithShape="0">
                  <a:blip xmlns:r="http://schemas.openxmlformats.org/officeDocument/2006/relationships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892" name="Picture 8" descr="photon-50GeV"/>
          <p:cNvPicPr>
            <a:picLocks noChangeAspect="1" noChangeArrowheads="1"/>
          </p:cNvPicPr>
          <p:nvPr/>
        </p:nvPicPr>
        <p:blipFill>
          <a:blip r:embed="rId3">
            <a:lum bright="-6000"/>
          </a:blip>
          <a:srcRect b="5409"/>
          <a:stretch>
            <a:fillRect/>
          </a:stretch>
        </p:blipFill>
        <p:spPr bwMode="auto">
          <a:xfrm>
            <a:off x="1524000" y="1143000"/>
            <a:ext cx="1905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50181" name="Text Box 9"/>
          <p:cNvSpPr txBox="1">
            <a:spLocks noChangeArrowheads="1"/>
          </p:cNvSpPr>
          <p:nvPr/>
        </p:nvSpPr>
        <p:spPr bwMode="auto">
          <a:xfrm>
            <a:off x="1524000" y="1143000"/>
            <a:ext cx="1295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</a:rPr>
              <a:t>gamma</a:t>
            </a:r>
            <a:endParaRPr lang="en-US" sz="1600" b="1"/>
          </a:p>
        </p:txBody>
      </p:sp>
      <p:pic>
        <p:nvPicPr>
          <p:cNvPr id="37894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r="http://schemas.openxmlformats.org/officeDocument/2006/relationships" xmlns:a="http://schemas.openxmlformats.org/drawingml/2006/main" xmlns:p="http://schemas.openxmlformats.org/presentation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0775" y="3352800"/>
            <a:ext cx="3222625" cy="3276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<a:blipFill dpi="0" rotWithShape="0">
                  <a:blip xmlns:r="http://schemas.openxmlformats.org/officeDocument/2006/relationships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895" name="Picture 5" descr="proton_11_0deg"/>
          <p:cNvPicPr>
            <a:picLocks noChangeAspect="1" noChangeArrowheads="1"/>
          </p:cNvPicPr>
          <p:nvPr/>
        </p:nvPicPr>
        <p:blipFill>
          <a:blip r:embed="rId5">
            <a:lum bright="-6000"/>
          </a:blip>
          <a:srcRect/>
          <a:stretch>
            <a:fillRect/>
          </a:stretch>
        </p:blipFill>
        <p:spPr bwMode="auto">
          <a:xfrm>
            <a:off x="5638800" y="1143000"/>
            <a:ext cx="1905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50184" name="Text Box 6"/>
          <p:cNvSpPr txBox="1">
            <a:spLocks noChangeArrowheads="1"/>
          </p:cNvSpPr>
          <p:nvPr/>
        </p:nvSpPr>
        <p:spPr bwMode="auto">
          <a:xfrm>
            <a:off x="6708775" y="1173163"/>
            <a:ext cx="8270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600" b="1">
                <a:solidFill>
                  <a:srgbClr val="000000"/>
                </a:solidFill>
              </a:rPr>
              <a:t>proton</a:t>
            </a:r>
            <a:endParaRPr lang="en-US" sz="1600" b="1"/>
          </a:p>
        </p:txBody>
      </p:sp>
      <p:sp>
        <p:nvSpPr>
          <p:cNvPr id="50185" name="Text Box 26"/>
          <p:cNvSpPr txBox="1">
            <a:spLocks noChangeArrowheads="1"/>
          </p:cNvSpPr>
          <p:nvPr/>
        </p:nvSpPr>
        <p:spPr bwMode="auto">
          <a:xfrm>
            <a:off x="762000" y="6248400"/>
            <a:ext cx="2101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300 GeV gamma</a:t>
            </a:r>
          </a:p>
        </p:txBody>
      </p:sp>
      <p:sp>
        <p:nvSpPr>
          <p:cNvPr id="50186" name="Text Box 27"/>
          <p:cNvSpPr txBox="1">
            <a:spLocks noChangeArrowheads="1"/>
          </p:cNvSpPr>
          <p:nvPr/>
        </p:nvSpPr>
        <p:spPr bwMode="auto">
          <a:xfrm>
            <a:off x="4876800" y="6248400"/>
            <a:ext cx="1651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1 TeV proton</a:t>
            </a:r>
          </a:p>
        </p:txBody>
      </p:sp>
      <p:sp>
        <p:nvSpPr>
          <p:cNvPr id="50188" name="2 Marcador de número de diapositiva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59CADA58-265E-8D48-9900-F6E38C27510A}" type="slidenum">
              <a:rPr lang="en-US"/>
              <a:pPr/>
              <a:t>56</a:t>
            </a:fld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Gamma/hadron separation</a:t>
            </a:r>
            <a:endParaRPr lang="en-US" dirty="0"/>
          </a:p>
        </p:txBody>
      </p:sp>
      <p:sp>
        <p:nvSpPr>
          <p:cNvPr id="52228" name="4 Marcador de número de diapositiva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BBF2F09F-BBCB-7A4A-82EF-B96C65FBF6F4}" type="slidenum">
              <a:rPr lang="en-US"/>
              <a:pPr/>
              <a:t>57</a:t>
            </a:fld>
            <a:endParaRPr lang="en-US"/>
          </a:p>
        </p:txBody>
      </p:sp>
      <p:pic>
        <p:nvPicPr>
          <p:cNvPr id="52229" name="Picture 3"/>
          <p:cNvPicPr>
            <a:picLocks noChangeAspect="1" noChangeArrowheads="1"/>
          </p:cNvPicPr>
          <p:nvPr/>
        </p:nvPicPr>
        <p:blipFill>
          <a:blip r:embed="rId2"/>
          <a:srcRect t="15163" r="7196"/>
          <a:stretch>
            <a:fillRect/>
          </a:stretch>
        </p:blipFill>
        <p:spPr bwMode="auto">
          <a:xfrm>
            <a:off x="3348038" y="4578350"/>
            <a:ext cx="2220912" cy="1852613"/>
          </a:xfrm>
          <a:prstGeom prst="rect">
            <a:avLst/>
          </a:prstGeom>
          <a:noFill/>
          <a:ln w="9525">
            <a:solidFill>
              <a:srgbClr val="990000"/>
            </a:solidFill>
            <a:miter lim="800000"/>
            <a:headEnd/>
            <a:tailEnd/>
          </a:ln>
        </p:spPr>
      </p:pic>
      <p:sp>
        <p:nvSpPr>
          <p:cNvPr id="52230" name="Text Box 4"/>
          <p:cNvSpPr txBox="1">
            <a:spLocks noChangeArrowheads="1"/>
          </p:cNvSpPr>
          <p:nvPr/>
        </p:nvSpPr>
        <p:spPr bwMode="auto">
          <a:xfrm>
            <a:off x="3186113" y="3859213"/>
            <a:ext cx="24653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>
                <a:solidFill>
                  <a:schemeClr val="tx1"/>
                </a:solidFill>
                <a:latin typeface="Techno" charset="0"/>
              </a:rPr>
              <a:t>Proton shower</a:t>
            </a:r>
          </a:p>
          <a:p>
            <a:pPr algn="ctr" eaLnBrk="0" hangingPunct="0"/>
            <a:r>
              <a:rPr lang="en-US" sz="1600">
                <a:solidFill>
                  <a:schemeClr val="tx1"/>
                </a:solidFill>
                <a:latin typeface="Techno" charset="0"/>
              </a:rPr>
              <a:t>( wide, points anywhere )</a:t>
            </a:r>
            <a:endParaRPr lang="en-US">
              <a:solidFill>
                <a:schemeClr val="tx1"/>
              </a:solidFill>
              <a:latin typeface="Techno" charset="0"/>
            </a:endParaRPr>
          </a:p>
        </p:txBody>
      </p: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3187700" y="1044575"/>
            <a:ext cx="2617788" cy="2597150"/>
            <a:chOff x="2016" y="548"/>
            <a:chExt cx="1649" cy="1636"/>
          </a:xfrm>
        </p:grpSpPr>
        <p:pic>
          <p:nvPicPr>
            <p:cNvPr id="52245" name="Picture 6"/>
            <p:cNvPicPr>
              <a:picLocks noChangeAspect="1" noChangeArrowheads="1"/>
            </p:cNvPicPr>
            <p:nvPr/>
          </p:nvPicPr>
          <p:blipFill>
            <a:blip r:embed="rId3"/>
            <a:srcRect t="13374" r="6680"/>
            <a:stretch>
              <a:fillRect/>
            </a:stretch>
          </p:blipFill>
          <p:spPr bwMode="auto">
            <a:xfrm>
              <a:off x="2117" y="996"/>
              <a:ext cx="1397" cy="1188"/>
            </a:xfrm>
            <a:prstGeom prst="rect">
              <a:avLst/>
            </a:prstGeom>
            <a:noFill/>
            <a:ln w="9525">
              <a:solidFill>
                <a:srgbClr val="990000"/>
              </a:solidFill>
              <a:miter lim="800000"/>
              <a:headEnd/>
              <a:tailEnd/>
            </a:ln>
          </p:spPr>
        </p:pic>
        <p:sp>
          <p:nvSpPr>
            <p:cNvPr id="52246" name="Text Box 7"/>
            <p:cNvSpPr txBox="1">
              <a:spLocks noChangeArrowheads="1"/>
            </p:cNvSpPr>
            <p:nvPr/>
          </p:nvSpPr>
          <p:spPr bwMode="auto">
            <a:xfrm>
              <a:off x="2016" y="548"/>
              <a:ext cx="1649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>
                  <a:solidFill>
                    <a:schemeClr val="tx1"/>
                  </a:solidFill>
                  <a:latin typeface="Techno" charset="0"/>
                </a:rPr>
                <a:t>Gamma shower</a:t>
              </a:r>
            </a:p>
            <a:p>
              <a:pPr algn="ctr" eaLnBrk="0" hangingPunct="0"/>
              <a:r>
                <a:rPr lang="en-US" sz="1600">
                  <a:solidFill>
                    <a:schemeClr val="tx1"/>
                  </a:solidFill>
                  <a:latin typeface="Techno" charset="0"/>
                </a:rPr>
                <a:t>( narrow, points to source )</a:t>
              </a:r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520700" y="1166813"/>
            <a:ext cx="2341563" cy="5356225"/>
            <a:chOff x="3104" y="620"/>
            <a:chExt cx="2305" cy="3414"/>
          </a:xfrm>
        </p:grpSpPr>
        <p:pic>
          <p:nvPicPr>
            <p:cNvPr id="52242" name="Picture 9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152" y="620"/>
              <a:ext cx="2257" cy="34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 Box 10"/>
            <p:cNvSpPr txBox="1">
              <a:spLocks noChangeArrowheads="1"/>
            </p:cNvSpPr>
            <p:nvPr/>
          </p:nvSpPr>
          <p:spPr bwMode="auto">
            <a:xfrm>
              <a:off x="5128" y="3672"/>
              <a:ext cx="241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800">
                  <a:solidFill>
                    <a:srgbClr val="000000"/>
                  </a:solidFill>
                </a:rPr>
                <a:t>m</a:t>
              </a:r>
              <a:endParaRPr lang="en-US" sz="1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4" name="Text Box 11"/>
            <p:cNvSpPr txBox="1">
              <a:spLocks noChangeArrowheads="1"/>
            </p:cNvSpPr>
            <p:nvPr/>
          </p:nvSpPr>
          <p:spPr bwMode="auto">
            <a:xfrm>
              <a:off x="3104" y="688"/>
              <a:ext cx="536" cy="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000">
                  <a:solidFill>
                    <a:srgbClr val="000000"/>
                  </a:solidFill>
                </a:rPr>
                <a:t>h (m)</a:t>
              </a:r>
              <a:endParaRPr lang="en-US"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pic>
        <p:nvPicPr>
          <p:cNvPr id="52233" name="Picture 13"/>
          <p:cNvPicPr>
            <a:picLocks noChangeAspect="1" noChangeArrowheads="1"/>
          </p:cNvPicPr>
          <p:nvPr/>
        </p:nvPicPr>
        <p:blipFill>
          <a:blip r:embed="rId5">
            <a:lum bright="-78000" contrast="100000"/>
          </a:blip>
          <a:srcRect/>
          <a:stretch>
            <a:fillRect/>
          </a:stretch>
        </p:blipFill>
        <p:spPr bwMode="auto">
          <a:xfrm>
            <a:off x="6300788" y="1193800"/>
            <a:ext cx="2238375" cy="533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6804025" y="1193800"/>
            <a:ext cx="1511300" cy="314325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prstTxWarp prst="textNoShape">
              <a:avLst/>
            </a:prstTxWarp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1">
                <a:solidFill>
                  <a:srgbClr val="000000"/>
                </a:solidFill>
              </a:rPr>
              <a:t>100 GeV proton</a:t>
            </a:r>
            <a:endParaRPr lang="en-US" sz="36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2235" name="AutoShape 15"/>
          <p:cNvSpPr>
            <a:spLocks noChangeArrowheads="1"/>
          </p:cNvSpPr>
          <p:nvPr/>
        </p:nvSpPr>
        <p:spPr bwMode="auto">
          <a:xfrm>
            <a:off x="5435600" y="5370513"/>
            <a:ext cx="952500" cy="355600"/>
          </a:xfrm>
          <a:prstGeom prst="leftArrow">
            <a:avLst>
              <a:gd name="adj1" fmla="val 50000"/>
              <a:gd name="adj2" fmla="val 66964"/>
            </a:avLst>
          </a:prstGeom>
          <a:solidFill>
            <a:srgbClr val="CC0000"/>
          </a:solidFill>
          <a:ln w="9525">
            <a:solidFill>
              <a:srgbClr val="99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2236" name="Oval 17"/>
          <p:cNvSpPr>
            <a:spLocks noChangeArrowheads="1"/>
          </p:cNvSpPr>
          <p:nvPr/>
        </p:nvSpPr>
        <p:spPr bwMode="auto">
          <a:xfrm rot="-3893216">
            <a:off x="4010025" y="3038475"/>
            <a:ext cx="393700" cy="177800"/>
          </a:xfrm>
          <a:prstGeom prst="ellipse">
            <a:avLst/>
          </a:prstGeom>
          <a:solidFill>
            <a:srgbClr val="00FF00">
              <a:alpha val="63136"/>
            </a:srgbClr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2237" name="Line 18"/>
          <p:cNvSpPr>
            <a:spLocks noChangeShapeType="1"/>
          </p:cNvSpPr>
          <p:nvPr/>
        </p:nvSpPr>
        <p:spPr bwMode="auto">
          <a:xfrm flipH="1">
            <a:off x="3919538" y="2795588"/>
            <a:ext cx="457200" cy="90805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3924300" y="4938713"/>
            <a:ext cx="427038" cy="1219200"/>
            <a:chOff x="2431" y="3100"/>
            <a:chExt cx="257" cy="712"/>
          </a:xfrm>
        </p:grpSpPr>
        <p:sp>
          <p:nvSpPr>
            <p:cNvPr id="52240" name="Oval 21"/>
            <p:cNvSpPr>
              <a:spLocks noChangeArrowheads="1"/>
            </p:cNvSpPr>
            <p:nvPr/>
          </p:nvSpPr>
          <p:spPr bwMode="auto">
            <a:xfrm rot="-5392755">
              <a:off x="2404" y="3357"/>
              <a:ext cx="311" cy="257"/>
            </a:xfrm>
            <a:prstGeom prst="ellipse">
              <a:avLst/>
            </a:prstGeom>
            <a:solidFill>
              <a:srgbClr val="00FF00">
                <a:alpha val="63136"/>
              </a:srgbClr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52241" name="Line 22"/>
            <p:cNvSpPr>
              <a:spLocks noChangeShapeType="1"/>
            </p:cNvSpPr>
            <p:nvPr/>
          </p:nvSpPr>
          <p:spPr bwMode="auto">
            <a:xfrm flipH="1">
              <a:off x="2561" y="3100"/>
              <a:ext cx="0" cy="71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sp>
        <p:nvSpPr>
          <p:cNvPr id="52239" name="AutoShape 33"/>
          <p:cNvSpPr>
            <a:spLocks noChangeArrowheads="1"/>
          </p:cNvSpPr>
          <p:nvPr/>
        </p:nvSpPr>
        <p:spPr bwMode="auto">
          <a:xfrm flipH="1">
            <a:off x="2540000" y="2562225"/>
            <a:ext cx="952500" cy="355600"/>
          </a:xfrm>
          <a:prstGeom prst="leftArrow">
            <a:avLst>
              <a:gd name="adj1" fmla="val 50000"/>
              <a:gd name="adj2" fmla="val 66964"/>
            </a:avLst>
          </a:prstGeom>
          <a:solidFill>
            <a:srgbClr val="CC0000"/>
          </a:solidFill>
          <a:ln w="9525">
            <a:solidFill>
              <a:srgbClr val="99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8476" y="94130"/>
            <a:ext cx="4889782" cy="90643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The Background</a:t>
            </a:r>
            <a:endParaRPr lang="en-US" dirty="0"/>
          </a:p>
        </p:txBody>
      </p:sp>
      <p:sp>
        <p:nvSpPr>
          <p:cNvPr id="53252" name="4 Marcador de número de diapositiva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CE0E4DEF-E798-6843-B932-638558B8D5A0}" type="slidenum">
              <a:rPr lang="en-US"/>
              <a:pPr/>
              <a:t>58</a:t>
            </a:fld>
            <a:endParaRPr lang="en-US"/>
          </a:p>
        </p:txBody>
      </p:sp>
      <p:pic>
        <p:nvPicPr>
          <p:cNvPr id="53253" name="Picture 8" descr="hadr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1050" y="2997200"/>
            <a:ext cx="4826000" cy="1804988"/>
          </a:xfrm>
          <a:prstGeom prst="rect">
            <a:avLst/>
          </a:prstGeom>
          <a:noFill/>
          <a:ln w="19050">
            <a:solidFill>
              <a:srgbClr val="990000"/>
            </a:solidFill>
            <a:miter lim="800000"/>
            <a:headEnd/>
            <a:tailEnd/>
          </a:ln>
        </p:spPr>
      </p:pic>
      <p:pic>
        <p:nvPicPr>
          <p:cNvPr id="53254" name="Picture 11" descr="muon"/>
          <p:cNvPicPr>
            <a:picLocks noChangeAspect="1" noChangeArrowheads="1"/>
          </p:cNvPicPr>
          <p:nvPr/>
        </p:nvPicPr>
        <p:blipFill>
          <a:blip r:embed="rId3"/>
          <a:srcRect b="1994"/>
          <a:stretch>
            <a:fillRect/>
          </a:stretch>
        </p:blipFill>
        <p:spPr bwMode="auto">
          <a:xfrm>
            <a:off x="2051050" y="4868863"/>
            <a:ext cx="4826000" cy="1860550"/>
          </a:xfrm>
          <a:prstGeom prst="rect">
            <a:avLst/>
          </a:prstGeom>
          <a:noFill/>
          <a:ln w="28575">
            <a:solidFill>
              <a:srgbClr val="003300"/>
            </a:solidFill>
            <a:miter lim="800000"/>
            <a:headEnd/>
            <a:tailEnd/>
          </a:ln>
        </p:spPr>
      </p:pic>
      <p:pic>
        <p:nvPicPr>
          <p:cNvPr id="53255" name="Picture 12" descr="gamma_can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1050" y="1074738"/>
            <a:ext cx="4826000" cy="1849437"/>
          </a:xfrm>
          <a:prstGeom prst="rect">
            <a:avLst/>
          </a:prstGeom>
          <a:noFill/>
          <a:ln w="28575">
            <a:solidFill>
              <a:srgbClr val="000066"/>
            </a:solidFill>
            <a:miter lim="800000"/>
            <a:headEnd/>
            <a:tailEnd/>
          </a:ln>
        </p:spPr>
      </p:pic>
      <p:sp>
        <p:nvSpPr>
          <p:cNvPr id="53256" name="AutoShape 17"/>
          <p:cNvSpPr>
            <a:spLocks noChangeArrowheads="1"/>
          </p:cNvSpPr>
          <p:nvPr/>
        </p:nvSpPr>
        <p:spPr bwMode="auto">
          <a:xfrm>
            <a:off x="2079625" y="5927725"/>
            <a:ext cx="476250" cy="552450"/>
          </a:xfrm>
          <a:prstGeom prst="rtTriangle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60" name="Text Box 22"/>
          <p:cNvSpPr txBox="1">
            <a:spLocks noChangeArrowheads="1"/>
          </p:cNvSpPr>
          <p:nvPr/>
        </p:nvSpPr>
        <p:spPr bwMode="auto">
          <a:xfrm>
            <a:off x="370205" y="1571625"/>
            <a:ext cx="12206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cap="small" dirty="0">
                <a:solidFill>
                  <a:srgbClr val="302C24"/>
                </a:solidFill>
              </a:rPr>
              <a:t>Signal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1691" y="2693813"/>
            <a:ext cx="2027934" cy="14773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cap="small" dirty="0" smtClean="0"/>
              <a:t>Different images:</a:t>
            </a:r>
          </a:p>
          <a:p>
            <a:pPr algn="ctr"/>
            <a:r>
              <a:rPr lang="es-ES" b="1" cap="small" dirty="0" smtClean="0"/>
              <a:t>distributions of Hillas parameters </a:t>
            </a:r>
            <a:endParaRPr lang="en-US" b="1" cap="small" dirty="0"/>
          </a:p>
        </p:txBody>
      </p:sp>
      <p:sp>
        <p:nvSpPr>
          <p:cNvPr id="14" name="TextBox 13"/>
          <p:cNvSpPr txBox="1"/>
          <p:nvPr/>
        </p:nvSpPr>
        <p:spPr>
          <a:xfrm>
            <a:off x="153953" y="4374249"/>
            <a:ext cx="1436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302C24"/>
                </a:solidFill>
              </a:rPr>
              <a:t>main background</a:t>
            </a:r>
            <a:endParaRPr lang="en-US" b="1" dirty="0">
              <a:solidFill>
                <a:srgbClr val="302C24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605677" y="1000560"/>
            <a:ext cx="2437544" cy="5728853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Brace 14"/>
          <p:cNvSpPr/>
          <p:nvPr/>
        </p:nvSpPr>
        <p:spPr>
          <a:xfrm>
            <a:off x="1424039" y="2997200"/>
            <a:ext cx="582561" cy="3359150"/>
          </a:xfrm>
          <a:prstGeom prst="leftBrace">
            <a:avLst/>
          </a:prstGeom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257" name="Text Box 19"/>
          <p:cNvSpPr txBox="1">
            <a:spLocks noChangeArrowheads="1"/>
          </p:cNvSpPr>
          <p:nvPr/>
        </p:nvSpPr>
        <p:spPr bwMode="auto">
          <a:xfrm flipH="1">
            <a:off x="3779838" y="2997200"/>
            <a:ext cx="1152525" cy="466725"/>
          </a:xfrm>
          <a:prstGeom prst="rect">
            <a:avLst/>
          </a:prstGeom>
          <a:solidFill>
            <a:srgbClr val="FFFF99"/>
          </a:solidFill>
          <a:ln w="9525">
            <a:solidFill>
              <a:srgbClr val="99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hadron</a:t>
            </a:r>
          </a:p>
        </p:txBody>
      </p:sp>
      <p:sp>
        <p:nvSpPr>
          <p:cNvPr id="53258" name="Text Box 20"/>
          <p:cNvSpPr txBox="1">
            <a:spLocks noChangeArrowheads="1"/>
          </p:cNvSpPr>
          <p:nvPr/>
        </p:nvSpPr>
        <p:spPr bwMode="auto">
          <a:xfrm flipH="1">
            <a:off x="3851275" y="4868863"/>
            <a:ext cx="990600" cy="466725"/>
          </a:xfrm>
          <a:prstGeom prst="rect">
            <a:avLst/>
          </a:prstGeom>
          <a:solidFill>
            <a:srgbClr val="FFFF99"/>
          </a:solidFill>
          <a:ln w="9525">
            <a:solidFill>
              <a:srgbClr val="0033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chemeClr val="accent2"/>
                </a:solidFill>
              </a:rPr>
              <a:t>muon</a:t>
            </a:r>
          </a:p>
        </p:txBody>
      </p:sp>
      <p:sp>
        <p:nvSpPr>
          <p:cNvPr id="53259" name="Text Box 21"/>
          <p:cNvSpPr txBox="1">
            <a:spLocks noChangeArrowheads="1"/>
          </p:cNvSpPr>
          <p:nvPr/>
        </p:nvSpPr>
        <p:spPr bwMode="auto">
          <a:xfrm flipH="1">
            <a:off x="3851275" y="1052513"/>
            <a:ext cx="1225550" cy="466725"/>
          </a:xfrm>
          <a:prstGeom prst="rect">
            <a:avLst/>
          </a:prstGeom>
          <a:solidFill>
            <a:srgbClr val="FFFF99"/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gamma</a:t>
            </a:r>
          </a:p>
        </p:txBody>
      </p:sp>
      <p:sp>
        <p:nvSpPr>
          <p:cNvPr id="19" name="Line Callout 2 18"/>
          <p:cNvSpPr/>
          <p:nvPr/>
        </p:nvSpPr>
        <p:spPr>
          <a:xfrm>
            <a:off x="7842758" y="3157601"/>
            <a:ext cx="1125966" cy="61264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47299"/>
              <a:gd name="adj6" fmla="val -72707"/>
            </a:avLst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cap="small" dirty="0" smtClean="0">
                <a:solidFill>
                  <a:srgbClr val="FF0000"/>
                </a:solidFill>
              </a:rPr>
              <a:t>timing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Gamma/hadron separation</a:t>
            </a:r>
            <a:endParaRPr lang="en-US" dirty="0"/>
          </a:p>
        </p:txBody>
      </p:sp>
      <p:sp>
        <p:nvSpPr>
          <p:cNvPr id="55299" name="2 Marcador de contenido"/>
          <p:cNvSpPr>
            <a:spLocks noGrp="1"/>
          </p:cNvSpPr>
          <p:nvPr>
            <p:ph idx="1"/>
          </p:nvPr>
        </p:nvSpPr>
        <p:spPr>
          <a:xfrm>
            <a:off x="533400" y="1052513"/>
            <a:ext cx="8382000" cy="584200"/>
          </a:xfrm>
        </p:spPr>
        <p:txBody>
          <a:bodyPr/>
          <a:lstStyle/>
          <a:p>
            <a:r>
              <a:rPr lang="es-ES"/>
              <a:t>Width</a:t>
            </a:r>
            <a:endParaRPr lang="en-US"/>
          </a:p>
        </p:txBody>
      </p:sp>
      <p:sp>
        <p:nvSpPr>
          <p:cNvPr id="55301" name="4 Marcador de número de diapositiva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0549BE81-681A-4D4F-B49E-ABD27E7ABA34}" type="slidenum">
              <a:rPr lang="en-US"/>
              <a:pPr/>
              <a:t>59</a:t>
            </a:fld>
            <a:endParaRPr lang="en-US"/>
          </a:p>
        </p:txBody>
      </p:sp>
      <p:pic>
        <p:nvPicPr>
          <p:cNvPr id="43014" name="Picture 15" descr="Width_1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r="http://schemas.openxmlformats.org/officeDocument/2006/relationships" xmlns:a="http://schemas.openxmlformats.org/drawingml/2006/main" xmlns:p="http://schemas.openxmlformats.org/presentation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628800"/>
            <a:ext cx="6986587" cy="4649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-capture-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3910" y="994471"/>
            <a:ext cx="5003800" cy="5664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98475" y="17635"/>
            <a:ext cx="8147051" cy="976836"/>
          </a:xfrm>
        </p:spPr>
        <p:txBody>
          <a:bodyPr/>
          <a:lstStyle/>
          <a:p>
            <a:r>
              <a:rPr lang="en-US" dirty="0" smtClean="0"/>
              <a:t>The VHE gamma-ray sky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ADB6-E981-2C40-ACC4-70239238DCA2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Gamma/hadron separation</a:t>
            </a:r>
            <a:endParaRPr lang="en-US" dirty="0"/>
          </a:p>
        </p:txBody>
      </p:sp>
      <p:sp>
        <p:nvSpPr>
          <p:cNvPr id="56323" name="2 Marcador de contenido"/>
          <p:cNvSpPr>
            <a:spLocks noGrp="1"/>
          </p:cNvSpPr>
          <p:nvPr>
            <p:ph idx="1"/>
          </p:nvPr>
        </p:nvSpPr>
        <p:spPr>
          <a:xfrm>
            <a:off x="533400" y="1052513"/>
            <a:ext cx="8382000" cy="554037"/>
          </a:xfrm>
        </p:spPr>
        <p:txBody>
          <a:bodyPr/>
          <a:lstStyle/>
          <a:p>
            <a:r>
              <a:rPr lang="es-ES"/>
              <a:t>Length</a:t>
            </a:r>
            <a:endParaRPr lang="en-US"/>
          </a:p>
        </p:txBody>
      </p:sp>
      <p:sp>
        <p:nvSpPr>
          <p:cNvPr id="56325" name="4 Marcador de número de diapositiva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374316C3-007F-404E-AA66-3ED3458B4546}" type="slidenum">
              <a:rPr lang="en-US"/>
              <a:pPr/>
              <a:t>60</a:t>
            </a:fld>
            <a:endParaRPr lang="en-US"/>
          </a:p>
        </p:txBody>
      </p:sp>
      <p:pic>
        <p:nvPicPr>
          <p:cNvPr id="44038" name="Picture 3" descr="Length_1-1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r="http://schemas.openxmlformats.org/officeDocument/2006/relationships" xmlns:a="http://schemas.openxmlformats.org/drawingml/2006/main" xmlns:p="http://schemas.openxmlformats.org/presentation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628800"/>
            <a:ext cx="6986587" cy="4651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Gamma/hadron separation</a:t>
            </a:r>
            <a:endParaRPr lang="en-US" dirty="0"/>
          </a:p>
        </p:txBody>
      </p:sp>
      <p:sp>
        <p:nvSpPr>
          <p:cNvPr id="57347" name="2 Marcador de contenido"/>
          <p:cNvSpPr>
            <a:spLocks noGrp="1"/>
          </p:cNvSpPr>
          <p:nvPr>
            <p:ph idx="1"/>
          </p:nvPr>
        </p:nvSpPr>
        <p:spPr>
          <a:xfrm>
            <a:off x="533400" y="1052513"/>
            <a:ext cx="8382000" cy="554037"/>
          </a:xfrm>
        </p:spPr>
        <p:txBody>
          <a:bodyPr/>
          <a:lstStyle/>
          <a:p>
            <a:r>
              <a:rPr lang="es-ES"/>
              <a:t>Height of Shower maximum</a:t>
            </a:r>
            <a:endParaRPr lang="en-US"/>
          </a:p>
        </p:txBody>
      </p:sp>
      <p:sp>
        <p:nvSpPr>
          <p:cNvPr id="57349" name="4 Marcador de número de diapositiva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E628D841-2AAE-B448-84CB-2F8CFD0B044C}" type="slidenum">
              <a:rPr lang="en-US"/>
              <a:pPr/>
              <a:t>61</a:t>
            </a:fld>
            <a:endParaRPr lang="en-US"/>
          </a:p>
        </p:txBody>
      </p:sp>
      <p:pic>
        <p:nvPicPr>
          <p:cNvPr id="45062" name="Picture 3" descr="Hmax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r="http://schemas.openxmlformats.org/officeDocument/2006/relationships" xmlns:a="http://schemas.openxmlformats.org/drawingml/2006/main" xmlns:p="http://schemas.openxmlformats.org/presentation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628800"/>
            <a:ext cx="6913562" cy="4600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Gamma/hadron separation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3400" y="1677987"/>
            <a:ext cx="4470400" cy="3991849"/>
          </a:xfrm>
        </p:spPr>
        <p:txBody>
          <a:bodyPr>
            <a:normAutofit fontScale="92500" lnSpcReduction="20000"/>
          </a:bodyPr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3600" u="sng" dirty="0" smtClean="0">
                <a:solidFill>
                  <a:srgbClr val="302C24"/>
                </a:solidFill>
              </a:rPr>
              <a:t>Methods: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1000" b="1" u="sng" dirty="0" smtClean="0">
                <a:solidFill>
                  <a:srgbClr val="92D050"/>
                </a:solidFill>
              </a:rPr>
              <a:t> </a:t>
            </a:r>
          </a:p>
          <a:p>
            <a:pPr>
              <a:buFont typeface="Wingdings" pitchFamily="2" charset="2"/>
              <a:buChar char="n"/>
              <a:defRPr/>
            </a:pPr>
            <a:r>
              <a:rPr lang="en-US" sz="2800" b="1" dirty="0"/>
              <a:t>S</a:t>
            </a:r>
            <a:r>
              <a:rPr lang="en-US" sz="2800" b="1" dirty="0" smtClean="0"/>
              <a:t>uper Cuts: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dirty="0" smtClean="0"/>
              <a:t>Cuts on image or/and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dirty="0" smtClean="0"/>
              <a:t>shower parameters</a:t>
            </a:r>
          </a:p>
          <a:p>
            <a:pPr>
              <a:buFont typeface="Wingdings" pitchFamily="2" charset="2"/>
              <a:buChar char="n"/>
              <a:defRPr/>
            </a:pPr>
            <a:endParaRPr lang="en-US" sz="1000" dirty="0" smtClean="0"/>
          </a:p>
          <a:p>
            <a:pPr>
              <a:buFont typeface="Wingdings" pitchFamily="2" charset="2"/>
              <a:buChar char="n"/>
              <a:defRPr/>
            </a:pPr>
            <a:r>
              <a:rPr lang="en-US" sz="2800" b="1" dirty="0" smtClean="0"/>
              <a:t>Random Forest: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dirty="0" smtClean="0"/>
              <a:t>Optimized decision trees </a:t>
            </a:r>
          </a:p>
          <a:p>
            <a:pPr>
              <a:buFont typeface="Wingdings" pitchFamily="2" charset="2"/>
              <a:buChar char="n"/>
              <a:defRPr/>
            </a:pPr>
            <a:endParaRPr lang="en-US" sz="1000" dirty="0" smtClean="0"/>
          </a:p>
        </p:txBody>
      </p:sp>
      <p:sp>
        <p:nvSpPr>
          <p:cNvPr id="59397" name="4 Marcador de número de diapositiva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E89651F8-6154-284C-9FC1-D12D10F39305}" type="slidenum">
              <a:rPr lang="en-US"/>
              <a:pPr/>
              <a:t>62</a:t>
            </a:fld>
            <a:endParaRPr lang="en-US"/>
          </a:p>
        </p:txBody>
      </p:sp>
      <p:grpSp>
        <p:nvGrpSpPr>
          <p:cNvPr id="4" name="5 Grupo"/>
          <p:cNvGrpSpPr>
            <a:grpSpLocks/>
          </p:cNvGrpSpPr>
          <p:nvPr/>
        </p:nvGrpSpPr>
        <p:grpSpPr bwMode="auto">
          <a:xfrm>
            <a:off x="5148263" y="3644900"/>
            <a:ext cx="3738562" cy="3016250"/>
            <a:chOff x="5148263" y="3644900"/>
            <a:chExt cx="3738562" cy="3016250"/>
          </a:xfrm>
        </p:grpSpPr>
        <p:grpSp>
          <p:nvGrpSpPr>
            <p:cNvPr id="5" name="4 Grupo"/>
            <p:cNvGrpSpPr>
              <a:grpSpLocks/>
            </p:cNvGrpSpPr>
            <p:nvPr/>
          </p:nvGrpSpPr>
          <p:grpSpPr bwMode="auto">
            <a:xfrm>
              <a:off x="5148263" y="3644900"/>
              <a:ext cx="3738562" cy="3016250"/>
              <a:chOff x="5148263" y="3644900"/>
              <a:chExt cx="3738562" cy="3016250"/>
            </a:xfrm>
          </p:grpSpPr>
          <p:pic>
            <p:nvPicPr>
              <p:cNvPr id="46086" name="Picture 5" descr="hadroness_E100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5148263" y="3644900"/>
                <a:ext cx="3738562" cy="3016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292100" dist="139700" dir="2700000" algn="tl" rotWithShape="0">
                  <a:srgbClr val="333333">
                    <a:alpha val="64999"/>
                  </a:srgbClr>
                </a:outerShdw>
              </a:effectLst>
            </p:spPr>
          </p:pic>
          <p:sp>
            <p:nvSpPr>
              <p:cNvPr id="25" name="Line 9"/>
              <p:cNvSpPr>
                <a:spLocks noChangeShapeType="1"/>
              </p:cNvSpPr>
              <p:nvPr/>
            </p:nvSpPr>
            <p:spPr bwMode="auto">
              <a:xfrm>
                <a:off x="5940425" y="4029075"/>
                <a:ext cx="0" cy="2279650"/>
              </a:xfrm>
              <a:prstGeom prst="line">
                <a:avLst/>
              </a:prstGeom>
              <a:noFill/>
              <a:ln w="41275">
                <a:solidFill>
                  <a:srgbClr val="0033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    <a:noFill/>
                  </a14:hiddenFill>
                </a:ext>
                <a:ext uri="{AF507438-7753-43E0-B8FC-AC1667EBCBE1}">
                  <a14:hiddenEffects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en-US" sz="1800" i="0" kern="0">
                  <a:solidFill>
                    <a:sysClr val="windowText" lastClr="000000"/>
                  </a:solidFill>
                  <a:ea typeface="ＭＳ Ｐゴシック" pitchFamily="32" charset="-128"/>
                  <a:cs typeface="+mn-cs"/>
                </a:endParaRPr>
              </a:p>
            </p:txBody>
          </p:sp>
          <p:sp>
            <p:nvSpPr>
              <p:cNvPr id="26" name="Text Box 10"/>
              <p:cNvSpPr txBox="1">
                <a:spLocks noChangeArrowheads="1"/>
              </p:cNvSpPr>
              <p:nvPr/>
            </p:nvSpPr>
            <p:spPr bwMode="auto">
              <a:xfrm>
                <a:off x="5940425" y="4292600"/>
                <a:ext cx="522288" cy="396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 w="9525">
                    <a:solidFill>
                      <a:srgbClr val="0033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sz="1800" i="0" kern="0" dirty="0">
                    <a:solidFill>
                      <a:srgbClr val="003300"/>
                    </a:solidFill>
                    <a:ea typeface="ＭＳ Ｐゴシック" pitchFamily="32" charset="-128"/>
                    <a:cs typeface="+mn-cs"/>
                  </a:rPr>
                  <a:t>cut</a:t>
                </a:r>
              </a:p>
            </p:txBody>
          </p:sp>
        </p:grpSp>
        <p:sp>
          <p:nvSpPr>
            <p:cNvPr id="24" name="Text Box 6"/>
            <p:cNvSpPr txBox="1">
              <a:spLocks noChangeArrowheads="1"/>
            </p:cNvSpPr>
            <p:nvPr/>
          </p:nvSpPr>
          <p:spPr bwMode="auto">
            <a:xfrm>
              <a:off x="6443663" y="3860800"/>
              <a:ext cx="1355725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sz="1600" b="1" i="0" kern="0" dirty="0" err="1">
                  <a:solidFill>
                    <a:sysClr val="windowText" lastClr="000000"/>
                  </a:solidFill>
                  <a:ea typeface="ＭＳ Ｐゴシック" pitchFamily="32" charset="-128"/>
                  <a:cs typeface="+mn-cs"/>
                </a:rPr>
                <a:t>Hadronness</a:t>
              </a:r>
              <a:endParaRPr kumimoji="0" lang="en-US" sz="1600" b="1" i="0" kern="0" dirty="0">
                <a:solidFill>
                  <a:sysClr val="windowText" lastClr="000000"/>
                </a:solidFill>
                <a:ea typeface="ＭＳ Ｐゴシック" pitchFamily="32" charset="-128"/>
                <a:cs typeface="+mn-cs"/>
              </a:endParaRPr>
            </a:p>
          </p:txBody>
        </p:sp>
      </p:grpSp>
      <p:pic>
        <p:nvPicPr>
          <p:cNvPr id="46090" name="Picture 11" descr="gamma-hadron-discr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1638" y="1314450"/>
            <a:ext cx="4821237" cy="218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28" name="Text Box 12"/>
          <p:cNvSpPr txBox="1">
            <a:spLocks noChangeArrowheads="1"/>
          </p:cNvSpPr>
          <p:nvPr/>
        </p:nvSpPr>
        <p:spPr bwMode="auto">
          <a:xfrm>
            <a:off x="5694363" y="1363663"/>
            <a:ext cx="7493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1600" b="1" i="0" kern="0">
                <a:solidFill>
                  <a:sysClr val="windowText" lastClr="000000"/>
                </a:solidFill>
                <a:ea typeface="ＭＳ Ｐゴシック" pitchFamily="32" charset="-128"/>
                <a:cs typeface="+mn-cs"/>
              </a:rPr>
              <a:t>Width</a:t>
            </a:r>
          </a:p>
        </p:txBody>
      </p:sp>
      <p:sp>
        <p:nvSpPr>
          <p:cNvPr id="29" name="Text Box 13"/>
          <p:cNvSpPr txBox="1">
            <a:spLocks noChangeArrowheads="1"/>
          </p:cNvSpPr>
          <p:nvPr/>
        </p:nvSpPr>
        <p:spPr bwMode="auto">
          <a:xfrm>
            <a:off x="8104188" y="1341438"/>
            <a:ext cx="8604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1600" b="1" i="0" kern="0">
                <a:solidFill>
                  <a:sysClr val="windowText" lastClr="000000"/>
                </a:solidFill>
                <a:ea typeface="ＭＳ Ｐゴシック" pitchFamily="32" charset="-128"/>
                <a:cs typeface="+mn-cs"/>
              </a:rPr>
              <a:t>Length</a:t>
            </a:r>
          </a:p>
        </p:txBody>
      </p:sp>
      <p:grpSp>
        <p:nvGrpSpPr>
          <p:cNvPr id="6" name="7 Grupo"/>
          <p:cNvGrpSpPr>
            <a:grpSpLocks/>
          </p:cNvGrpSpPr>
          <p:nvPr/>
        </p:nvGrpSpPr>
        <p:grpSpPr bwMode="auto">
          <a:xfrm>
            <a:off x="5003800" y="1341438"/>
            <a:ext cx="522288" cy="2185987"/>
            <a:chOff x="5003800" y="1314450"/>
            <a:chExt cx="522288" cy="2185987"/>
          </a:xfrm>
        </p:grpSpPr>
        <p:sp>
          <p:nvSpPr>
            <p:cNvPr id="30" name="Line 14"/>
            <p:cNvSpPr>
              <a:spLocks noChangeShapeType="1"/>
            </p:cNvSpPr>
            <p:nvPr/>
          </p:nvSpPr>
          <p:spPr bwMode="auto">
            <a:xfrm>
              <a:off x="5003800" y="1314450"/>
              <a:ext cx="0" cy="2185987"/>
            </a:xfrm>
            <a:prstGeom prst="line">
              <a:avLst/>
            </a:prstGeom>
            <a:noFill/>
            <a:ln w="41275">
              <a:solidFill>
                <a:schemeClr val="bg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  <a:noFill/>
                </a14:hiddenFill>
              </a:ext>
              <a:ext uri="{AF507438-7753-43E0-B8FC-AC1667EBCBE1}">
                <a14:hiddenEffects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sz="1800" i="0" kern="0">
                <a:solidFill>
                  <a:sysClr val="windowText" lastClr="000000"/>
                </a:solidFill>
                <a:ea typeface="ＭＳ Ｐゴシック" pitchFamily="32" charset="-128"/>
                <a:cs typeface="+mn-cs"/>
              </a:endParaRPr>
            </a:p>
          </p:txBody>
        </p:sp>
        <p:sp>
          <p:nvSpPr>
            <p:cNvPr id="31" name="Text Box 15"/>
            <p:cNvSpPr txBox="1">
              <a:spLocks noChangeArrowheads="1"/>
            </p:cNvSpPr>
            <p:nvPr/>
          </p:nvSpPr>
          <p:spPr bwMode="auto">
            <a:xfrm>
              <a:off x="5003800" y="2133600"/>
              <a:ext cx="522288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 w="9525">
                  <a:solidFill>
                    <a:srgbClr val="00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sz="1800" i="0" kern="0" dirty="0">
                  <a:solidFill>
                    <a:srgbClr val="003300"/>
                  </a:solidFill>
                  <a:ea typeface="ＭＳ Ｐゴシック" pitchFamily="32" charset="-128"/>
                  <a:cs typeface="+mn-cs"/>
                </a:rPr>
                <a:t>cut</a:t>
              </a:r>
            </a:p>
          </p:txBody>
        </p:sp>
      </p:grpSp>
      <p:grpSp>
        <p:nvGrpSpPr>
          <p:cNvPr id="7" name="6 Grupo"/>
          <p:cNvGrpSpPr>
            <a:grpSpLocks/>
          </p:cNvGrpSpPr>
          <p:nvPr/>
        </p:nvGrpSpPr>
        <p:grpSpPr bwMode="auto">
          <a:xfrm>
            <a:off x="7380288" y="1341438"/>
            <a:ext cx="522287" cy="2185987"/>
            <a:chOff x="7380312" y="1340768"/>
            <a:chExt cx="522288" cy="2185987"/>
          </a:xfrm>
        </p:grpSpPr>
        <p:sp>
          <p:nvSpPr>
            <p:cNvPr id="33" name="Text Box 17"/>
            <p:cNvSpPr txBox="1">
              <a:spLocks noChangeArrowheads="1"/>
            </p:cNvSpPr>
            <p:nvPr/>
          </p:nvSpPr>
          <p:spPr bwMode="auto">
            <a:xfrm>
              <a:off x="7380312" y="2023393"/>
              <a:ext cx="522288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 w="9525">
                  <a:solidFill>
                    <a:srgbClr val="00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sz="1800" i="0" kern="0" dirty="0">
                  <a:solidFill>
                    <a:srgbClr val="003300"/>
                  </a:solidFill>
                  <a:ea typeface="ＭＳ Ｐゴシック" pitchFamily="32" charset="-128"/>
                  <a:cs typeface="+mn-cs"/>
                </a:rPr>
                <a:t>cut</a:t>
              </a:r>
            </a:p>
          </p:txBody>
        </p:sp>
        <p:sp>
          <p:nvSpPr>
            <p:cNvPr id="19" name="Line 14"/>
            <p:cNvSpPr>
              <a:spLocks noChangeShapeType="1"/>
            </p:cNvSpPr>
            <p:nvPr/>
          </p:nvSpPr>
          <p:spPr bwMode="auto">
            <a:xfrm>
              <a:off x="7451749" y="1340768"/>
              <a:ext cx="0" cy="2185987"/>
            </a:xfrm>
            <a:prstGeom prst="line">
              <a:avLst/>
            </a:prstGeom>
            <a:noFill/>
            <a:ln w="41275">
              <a:solidFill>
                <a:schemeClr val="bg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  <a:noFill/>
                </a14:hiddenFill>
              </a:ext>
              <a:ext uri="{AF507438-7753-43E0-B8FC-AC1667EBCBE1}">
                <a14:hiddenEffects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sz="1800" i="0" kern="0">
                <a:solidFill>
                  <a:sysClr val="windowText" lastClr="000000"/>
                </a:solidFill>
                <a:ea typeface="ＭＳ Ｐゴシック" pitchFamily="32" charset="-128"/>
                <a:cs typeface="+mn-cs"/>
              </a:endParaRPr>
            </a:p>
          </p:txBody>
        </p:sp>
      </p:grp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Random Forests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0825" y="1427879"/>
            <a:ext cx="5262563" cy="4687888"/>
          </a:xfrm>
        </p:spPr>
        <p:txBody>
          <a:bodyPr>
            <a:normAutofit fontScale="70000" lnSpcReduction="20000"/>
          </a:bodyPr>
          <a:lstStyle/>
          <a:p>
            <a:r>
              <a:rPr lang="en-US" sz="3097" dirty="0"/>
              <a:t>A random forest is a numerical </a:t>
            </a:r>
            <a:r>
              <a:rPr lang="en-US" sz="3097" dirty="0" smtClean="0"/>
              <a:t>tool aimed to assign a numerical parameter to each event related to the probability of being gamma or </a:t>
            </a:r>
            <a:r>
              <a:rPr lang="en-US" sz="3097" dirty="0" err="1" smtClean="0"/>
              <a:t>hadron</a:t>
            </a:r>
            <a:r>
              <a:rPr lang="en-US" sz="3097" dirty="0" smtClean="0"/>
              <a:t>-like (“</a:t>
            </a:r>
            <a:r>
              <a:rPr lang="en-US" sz="3097" dirty="0" err="1" smtClean="0"/>
              <a:t>hadronness</a:t>
            </a:r>
            <a:r>
              <a:rPr lang="en-US" sz="3097" dirty="0" smtClean="0"/>
              <a:t>”)</a:t>
            </a:r>
          </a:p>
          <a:p>
            <a:r>
              <a:rPr lang="en-US" sz="2400" dirty="0"/>
              <a:t>Ingredients:</a:t>
            </a:r>
          </a:p>
          <a:p>
            <a:pPr lvl="1"/>
            <a:r>
              <a:rPr lang="en-US" sz="2400" dirty="0"/>
              <a:t>MC Train samples of both species (Gammas &amp; hadrons)</a:t>
            </a:r>
          </a:p>
          <a:p>
            <a:pPr lvl="1"/>
            <a:r>
              <a:rPr lang="en-US" sz="2400" dirty="0"/>
              <a:t>Parameters to be used</a:t>
            </a:r>
          </a:p>
          <a:p>
            <a:pPr lvl="1"/>
            <a:r>
              <a:rPr lang="en-US" sz="2400" dirty="0"/>
              <a:t>Statistical settings: #trees, #trials, final </a:t>
            </a:r>
            <a:r>
              <a:rPr lang="en-US" sz="2400" dirty="0" err="1"/>
              <a:t>nodesize</a:t>
            </a:r>
            <a:endParaRPr lang="en-US" sz="2400" dirty="0"/>
          </a:p>
          <a:p>
            <a:r>
              <a:rPr lang="en-US" sz="2400" dirty="0"/>
              <a:t>Advantages:</a:t>
            </a:r>
          </a:p>
          <a:p>
            <a:pPr lvl="1"/>
            <a:r>
              <a:rPr lang="en-US" sz="2400" dirty="0"/>
              <a:t>Fast calculation (compared to other classification methods)</a:t>
            </a:r>
          </a:p>
          <a:p>
            <a:pPr lvl="1"/>
            <a:r>
              <a:rPr lang="en-US" sz="2400" dirty="0"/>
              <a:t>Very good separation</a:t>
            </a:r>
          </a:p>
          <a:p>
            <a:pPr lvl="1"/>
            <a:r>
              <a:rPr lang="en-US" sz="2400" dirty="0">
                <a:solidFill>
                  <a:srgbClr val="FFFFFF"/>
                </a:solidFill>
              </a:rPr>
              <a:t>Offers energy dependent cuts</a:t>
            </a:r>
            <a:endParaRPr lang="en-US" sz="4800" dirty="0">
              <a:solidFill>
                <a:srgbClr val="FFFFFF"/>
              </a:solidFill>
            </a:endParaRPr>
          </a:p>
        </p:txBody>
      </p:sp>
      <p:sp>
        <p:nvSpPr>
          <p:cNvPr id="60421" name="4 Marcador de número de diapositiva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3E4EE6F0-4685-C642-A60F-8D695E4EB432}" type="slidenum">
              <a:rPr lang="en-US"/>
              <a:pPr/>
              <a:t>63</a:t>
            </a:fld>
            <a:endParaRPr lang="en-US" dirty="0"/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r="http://schemas.openxmlformats.org/officeDocument/2006/relationships" xmlns:a="http://schemas.openxmlformats.org/drawingml/2006/main" xmlns:p="http://schemas.openxmlformats.org/presentationml/2006/main" xmlns="" val="0"/>
              </a:ext>
            </a:extLst>
          </a:blip>
          <a:srcRect l="13090"/>
          <a:stretch/>
        </p:blipFill>
        <p:spPr bwMode="auto">
          <a:xfrm>
            <a:off x="5492378" y="1628800"/>
            <a:ext cx="3528392" cy="2753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5508625" y="5013325"/>
            <a:ext cx="3311525" cy="646331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>
                <a:latin typeface="Helvetica" pitchFamily="34" charset="0"/>
                <a:ea typeface="ＭＳ Ｐゴシック" pitchFamily="34" charset="-128"/>
                <a:cs typeface="+mn-cs"/>
              </a:rPr>
              <a:t>The method implemented by MAGIC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Random Forests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22250" y="1257760"/>
            <a:ext cx="8597900" cy="5502433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Font typeface="Wingdings" charset="2"/>
              <a:buNone/>
            </a:pPr>
            <a:r>
              <a:rPr lang="en-US" sz="4000" dirty="0" smtClean="0">
                <a:solidFill>
                  <a:srgbClr val="302C24"/>
                </a:solidFill>
              </a:rPr>
              <a:t>How </a:t>
            </a:r>
            <a:r>
              <a:rPr lang="en-US" sz="4000" dirty="0">
                <a:solidFill>
                  <a:srgbClr val="302C24"/>
                </a:solidFill>
              </a:rPr>
              <a:t>it works: </a:t>
            </a:r>
            <a:r>
              <a:rPr lang="en-US" sz="4000" b="1" i="1" dirty="0">
                <a:solidFill>
                  <a:schemeClr val="accent4">
                    <a:lumMod val="75000"/>
                  </a:schemeClr>
                </a:solidFill>
              </a:rPr>
              <a:t>The growing of a tree</a:t>
            </a:r>
            <a:endParaRPr lang="en-US" sz="4000" b="1" i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0" indent="0"/>
            <a:r>
              <a:rPr lang="en-US" sz="2000" dirty="0" smtClean="0"/>
              <a:t> </a:t>
            </a:r>
            <a:r>
              <a:rPr lang="en-US" sz="3200" dirty="0" smtClean="0"/>
              <a:t>Space </a:t>
            </a:r>
            <a:r>
              <a:rPr lang="en-US" sz="3200" dirty="0"/>
              <a:t>parameter divided into </a:t>
            </a:r>
            <a:r>
              <a:rPr lang="en-US" sz="3200" dirty="0" err="1"/>
              <a:t>hypercubes</a:t>
            </a:r>
            <a:endParaRPr lang="en-US" sz="3200" dirty="0" smtClean="0"/>
          </a:p>
          <a:p>
            <a:pPr marL="0" indent="0"/>
            <a:r>
              <a:rPr lang="en-US" sz="3200" dirty="0" smtClean="0"/>
              <a:t> Each </a:t>
            </a:r>
            <a:r>
              <a:rPr lang="en-US" sz="3200" dirty="0"/>
              <a:t>division done choosing randomly an Image </a:t>
            </a:r>
            <a:r>
              <a:rPr lang="en-US" sz="3200" dirty="0" smtClean="0"/>
              <a:t>parameter</a:t>
            </a:r>
            <a:endParaRPr lang="en-US" sz="5400" dirty="0" smtClean="0"/>
          </a:p>
          <a:p>
            <a:pPr marL="0" indent="0"/>
            <a:endParaRPr lang="en-US" sz="3200" dirty="0" smtClean="0"/>
          </a:p>
          <a:p>
            <a:pPr marL="0" indent="0"/>
            <a:endParaRPr lang="en-US" sz="3200" dirty="0" smtClean="0"/>
          </a:p>
          <a:p>
            <a:pPr marL="0" indent="0"/>
            <a:endParaRPr lang="en-US" sz="3200" dirty="0" smtClean="0"/>
          </a:p>
          <a:p>
            <a:pPr marL="0" indent="0"/>
            <a:endParaRPr lang="en-US" sz="3200" dirty="0" smtClean="0"/>
          </a:p>
          <a:p>
            <a:pPr marL="0" indent="0"/>
            <a:endParaRPr lang="en-US" sz="3200" dirty="0" smtClean="0"/>
          </a:p>
          <a:p>
            <a:pPr marL="0" indent="0"/>
            <a:endParaRPr lang="en-US" sz="3200" dirty="0" smtClean="0"/>
          </a:p>
          <a:p>
            <a:pPr marL="0" indent="0"/>
            <a:r>
              <a:rPr lang="en-US" sz="3200" dirty="0" smtClean="0"/>
              <a:t> Algorithm </a:t>
            </a:r>
            <a:r>
              <a:rPr lang="en-US" sz="3200" dirty="0"/>
              <a:t>ends when in each final node there is only one kind of event (gamma or </a:t>
            </a:r>
            <a:r>
              <a:rPr lang="en-US" sz="3200" dirty="0" err="1"/>
              <a:t>hadron</a:t>
            </a:r>
            <a:r>
              <a:rPr lang="en-US" sz="3200" dirty="0" smtClean="0"/>
              <a:t>)</a:t>
            </a:r>
            <a:endParaRPr lang="en-US" sz="3200" dirty="0"/>
          </a:p>
        </p:txBody>
      </p:sp>
      <p:sp>
        <p:nvSpPr>
          <p:cNvPr id="61445" name="4 Marcador de número de diapositiva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FE3FC9C1-F1E8-2049-BF00-BF7521EF82C2}" type="slidenum">
              <a:rPr lang="en-US"/>
              <a:pPr/>
              <a:t>64</a:t>
            </a:fld>
            <a:endParaRPr lang="en-US"/>
          </a:p>
        </p:txBody>
      </p:sp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r="http://schemas.openxmlformats.org/officeDocument/2006/relationships" xmlns:a="http://schemas.openxmlformats.org/drawingml/2006/main" xmlns:p="http://schemas.openxmlformats.org/presentation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24377" y="2913274"/>
            <a:ext cx="5248596" cy="2810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Random Forests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22250" y="1257760"/>
            <a:ext cx="8597900" cy="5502433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Font typeface="Wingdings" charset="2"/>
              <a:buNone/>
            </a:pPr>
            <a:r>
              <a:rPr lang="en-US" sz="4000" dirty="0" smtClean="0">
                <a:solidFill>
                  <a:srgbClr val="302C24"/>
                </a:solidFill>
              </a:rPr>
              <a:t>How </a:t>
            </a:r>
            <a:r>
              <a:rPr lang="en-US" sz="4000" dirty="0">
                <a:solidFill>
                  <a:srgbClr val="302C24"/>
                </a:solidFill>
              </a:rPr>
              <a:t>it works: </a:t>
            </a:r>
            <a:r>
              <a:rPr lang="en-US" sz="4000" b="1" i="1" dirty="0">
                <a:solidFill>
                  <a:schemeClr val="accent4">
                    <a:lumMod val="75000"/>
                  </a:schemeClr>
                </a:solidFill>
              </a:rPr>
              <a:t>The growing of a tree</a:t>
            </a:r>
            <a:endParaRPr lang="en-US" sz="4000" b="1" i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0" indent="0"/>
            <a:r>
              <a:rPr lang="en-US" sz="2000" dirty="0" smtClean="0"/>
              <a:t> </a:t>
            </a:r>
            <a:r>
              <a:rPr lang="en-US" sz="3200" dirty="0" smtClean="0"/>
              <a:t>Space </a:t>
            </a:r>
            <a:r>
              <a:rPr lang="en-US" sz="3200" dirty="0"/>
              <a:t>parameter divided into </a:t>
            </a:r>
            <a:r>
              <a:rPr lang="en-US" sz="3200" dirty="0" err="1"/>
              <a:t>hypercubes</a:t>
            </a:r>
            <a:endParaRPr lang="en-US" sz="3200" dirty="0" smtClean="0"/>
          </a:p>
          <a:p>
            <a:pPr marL="0" indent="0"/>
            <a:r>
              <a:rPr lang="en-US" sz="3200" dirty="0" smtClean="0"/>
              <a:t> Each </a:t>
            </a:r>
            <a:r>
              <a:rPr lang="en-US" sz="3200" dirty="0"/>
              <a:t>division done choosing randomly an Image </a:t>
            </a:r>
            <a:r>
              <a:rPr lang="en-US" sz="3200" dirty="0" smtClean="0"/>
              <a:t>parameter</a:t>
            </a:r>
            <a:endParaRPr lang="en-US" sz="5400" dirty="0" smtClean="0"/>
          </a:p>
          <a:p>
            <a:pPr marL="0" indent="0"/>
            <a:endParaRPr lang="en-US" sz="3200" dirty="0" smtClean="0"/>
          </a:p>
          <a:p>
            <a:pPr marL="0" indent="0"/>
            <a:endParaRPr lang="en-US" sz="3200" dirty="0" smtClean="0"/>
          </a:p>
          <a:p>
            <a:pPr marL="0" indent="0"/>
            <a:endParaRPr lang="en-US" sz="3200" dirty="0" smtClean="0"/>
          </a:p>
          <a:p>
            <a:pPr marL="0" indent="0"/>
            <a:endParaRPr lang="en-US" sz="3200" dirty="0" smtClean="0"/>
          </a:p>
          <a:p>
            <a:pPr marL="0" indent="0"/>
            <a:endParaRPr lang="en-US" sz="3200" dirty="0" smtClean="0"/>
          </a:p>
          <a:p>
            <a:pPr marL="0" indent="0"/>
            <a:endParaRPr lang="en-US" sz="3200" dirty="0" smtClean="0"/>
          </a:p>
          <a:p>
            <a:pPr marL="0" indent="0"/>
            <a:r>
              <a:rPr lang="en-US" sz="3200" dirty="0" smtClean="0"/>
              <a:t> Algorithm </a:t>
            </a:r>
            <a:r>
              <a:rPr lang="en-US" sz="3200" dirty="0"/>
              <a:t>ends when in each final node there is only one kind of event (gamma or </a:t>
            </a:r>
            <a:r>
              <a:rPr lang="en-US" sz="3200" dirty="0" err="1"/>
              <a:t>hadron</a:t>
            </a:r>
            <a:r>
              <a:rPr lang="en-US" sz="3200" dirty="0" smtClean="0"/>
              <a:t>)</a:t>
            </a:r>
            <a:endParaRPr lang="en-US" sz="3200" dirty="0"/>
          </a:p>
        </p:txBody>
      </p:sp>
      <p:sp>
        <p:nvSpPr>
          <p:cNvPr id="61445" name="4 Marcador de número de diapositiva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FE3FC9C1-F1E8-2049-BF00-BF7521EF82C2}" type="slidenum">
              <a:rPr lang="en-US"/>
              <a:pPr/>
              <a:t>65</a:t>
            </a:fld>
            <a:endParaRPr lang="en-US"/>
          </a:p>
        </p:txBody>
      </p:sp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r="http://schemas.openxmlformats.org/officeDocument/2006/relationships" xmlns:a="http://schemas.openxmlformats.org/drawingml/2006/main" xmlns:p="http://schemas.openxmlformats.org/presentation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24377" y="2913274"/>
            <a:ext cx="5248596" cy="2810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The </a:t>
            </a:r>
            <a:r>
              <a:rPr lang="en-US" dirty="0" err="1" smtClean="0"/>
              <a:t>hadronness</a:t>
            </a:r>
            <a:r>
              <a:rPr lang="en-US" dirty="0" smtClean="0"/>
              <a:t> parameter</a:t>
            </a:r>
            <a:endParaRPr lang="en-US" dirty="0"/>
          </a:p>
        </p:txBody>
      </p:sp>
      <p:sp>
        <p:nvSpPr>
          <p:cNvPr id="62469" name="4 Marcador de número de diapositiva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6983F7C5-7EB4-5747-867E-A0D3F013AEB9}" type="slidenum">
              <a:rPr lang="en-US"/>
              <a:pPr/>
              <a:t>66</a:t>
            </a:fld>
            <a:endParaRPr lang="en-US"/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r="http://schemas.openxmlformats.org/officeDocument/2006/relationships" xmlns:a="http://schemas.openxmlformats.org/drawingml/2006/main" xmlns:p="http://schemas.openxmlformats.org/presentation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474" y="1268413"/>
            <a:ext cx="8590667" cy="43192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  <a:reflection blurRad="6350" stA="52000" endA="300" endPos="3000" dir="5400000" sy="-100000" algn="bl" rotWithShape="0"/>
          </a:effectLst>
          <a:extLst>
            <a:ext uri="{909E8E84-426E-40DD-AFC4-6F175D3DCCD1}">
              <a14:hiddenFill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498474" y="5694311"/>
            <a:ext cx="8321675" cy="92333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bg2"/>
                </a:solidFill>
                <a:latin typeface="Helvetica" pitchFamily="34" charset="0"/>
                <a:ea typeface="ＭＳ Ｐゴシック" pitchFamily="34" charset="-128"/>
                <a:cs typeface="+mn-cs"/>
              </a:rPr>
              <a:t>Finally, one applies a cut in the HADRONNESS.</a:t>
            </a:r>
          </a:p>
          <a:p>
            <a:pPr algn="ctr">
              <a:defRPr/>
            </a:pPr>
            <a:r>
              <a:rPr lang="en-US" dirty="0">
                <a:latin typeface="Helvetica" pitchFamily="34" charset="0"/>
                <a:ea typeface="ＭＳ Ｐゴシック" pitchFamily="34" charset="-128"/>
                <a:cs typeface="+mn-cs"/>
              </a:rPr>
              <a:t>Cut depends on the desired gamma purity of the sample</a:t>
            </a:r>
          </a:p>
          <a:p>
            <a:pPr algn="ctr">
              <a:defRPr/>
            </a:pPr>
            <a:r>
              <a:rPr lang="en-US" dirty="0">
                <a:latin typeface="Helvetica" pitchFamily="34" charset="0"/>
                <a:ea typeface="ＭＳ Ｐゴシック" pitchFamily="34" charset="-128"/>
                <a:cs typeface="+mn-cs"/>
              </a:rPr>
              <a:t> and changes with energy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94129"/>
            <a:ext cx="8147051" cy="978493"/>
          </a:xfrm>
        </p:spPr>
        <p:txBody>
          <a:bodyPr/>
          <a:lstStyle/>
          <a:p>
            <a:r>
              <a:rPr lang="en-US" dirty="0" smtClean="0"/>
              <a:t>Therefore: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1934" y="1232899"/>
            <a:ext cx="8729325" cy="548045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Cherenkov Telescopes successfully observe the gamma-ray sky at energies above ~100 </a:t>
            </a:r>
            <a:r>
              <a:rPr lang="en-US" dirty="0" err="1" smtClean="0"/>
              <a:t>GeV</a:t>
            </a:r>
            <a:r>
              <a:rPr lang="en-US" dirty="0" smtClean="0"/>
              <a:t>;</a:t>
            </a:r>
          </a:p>
          <a:p>
            <a:r>
              <a:rPr lang="en-US" dirty="0" smtClean="0"/>
              <a:t>The technique consists of looking at Cherenkov light flashes emitted by showers particles induced by primary gammas;</a:t>
            </a:r>
          </a:p>
          <a:p>
            <a:r>
              <a:rPr lang="en-US" dirty="0" smtClean="0"/>
              <a:t>The signal, for these telescopes, is an optical flash (lasts few ns) that is reflected by large mirrors and focused on a multi-pixel camera;</a:t>
            </a:r>
          </a:p>
          <a:p>
            <a:r>
              <a:rPr lang="en-US" dirty="0" smtClean="0"/>
              <a:t>The registered signal is characterized by a specific ellipsoidal shape;</a:t>
            </a:r>
          </a:p>
          <a:p>
            <a:r>
              <a:rPr lang="en-US" dirty="0" smtClean="0"/>
              <a:t>First step of the data analysis is to extract the signal (i.e. gamma-ray):</a:t>
            </a:r>
          </a:p>
          <a:p>
            <a:pPr lvl="1"/>
            <a:r>
              <a:rPr lang="en-US" dirty="0" smtClean="0"/>
              <a:t>Calibration</a:t>
            </a:r>
          </a:p>
          <a:p>
            <a:pPr lvl="1"/>
            <a:r>
              <a:rPr lang="en-US" dirty="0" smtClean="0"/>
              <a:t>Image Cleaning</a:t>
            </a:r>
          </a:p>
          <a:p>
            <a:pPr lvl="1"/>
            <a:r>
              <a:rPr lang="en-US" dirty="0" smtClean="0"/>
              <a:t>Image parameters calculation</a:t>
            </a:r>
          </a:p>
          <a:p>
            <a:r>
              <a:rPr lang="en-US" dirty="0" smtClean="0"/>
              <a:t>Characterization of the events:</a:t>
            </a:r>
          </a:p>
          <a:p>
            <a:pPr lvl="1"/>
            <a:r>
              <a:rPr lang="en-US" dirty="0" smtClean="0"/>
              <a:t>The </a:t>
            </a:r>
            <a:r>
              <a:rPr lang="en-US" dirty="0" err="1" smtClean="0"/>
              <a:t>hadronness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ADB6-E981-2C40-ACC4-70239238DCA2}" type="slidenum">
              <a:rPr lang="en-US" smtClean="0"/>
              <a:pPr/>
              <a:t>67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5409" y="5378450"/>
            <a:ext cx="2984500" cy="977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25409" y="6344021"/>
            <a:ext cx="2984500" cy="369332"/>
          </a:xfrm>
          <a:prstGeom prst="rect">
            <a:avLst/>
          </a:prstGeom>
          <a:solidFill>
            <a:schemeClr val="tx2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cap="small" dirty="0" smtClean="0">
                <a:solidFill>
                  <a:schemeClr val="bg2">
                    <a:lumMod val="60000"/>
                    <a:lumOff val="40000"/>
                  </a:schemeClr>
                </a:solidFill>
                <a:effectLst/>
              </a:rPr>
              <a:t>tomorrow @ 6.30 p.m.</a:t>
            </a:r>
            <a:endParaRPr lang="en-US" b="1" cap="small" dirty="0">
              <a:solidFill>
                <a:schemeClr val="bg2">
                  <a:lumMod val="60000"/>
                  <a:lumOff val="40000"/>
                </a:schemeClr>
              </a:solidFill>
              <a:effectLst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94129"/>
            <a:ext cx="8147051" cy="1033539"/>
          </a:xfrm>
        </p:spPr>
        <p:txBody>
          <a:bodyPr/>
          <a:lstStyle/>
          <a:p>
            <a:r>
              <a:rPr lang="en-US" dirty="0" smtClean="0"/>
              <a:t>Satellite Experiments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ADB6-E981-2C40-ACC4-70239238DCA2}" type="slidenum">
              <a:rPr lang="en-US" smtClean="0"/>
              <a:pPr/>
              <a:t>69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597" y="1321475"/>
            <a:ext cx="7646018" cy="54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4500526" y="2504496"/>
            <a:ext cx="4523555" cy="4029251"/>
          </a:xfrm>
          <a:prstGeom prst="roundRect">
            <a:avLst/>
          </a:prstGeom>
          <a:noFill/>
          <a:ln w="381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Cosmology and fundamental physics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30971" y="1615193"/>
            <a:ext cx="4523554" cy="4029251"/>
          </a:xfrm>
          <a:prstGeom prst="roundRect">
            <a:avLst/>
          </a:prstGeom>
          <a:noFill/>
          <a:ln w="381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smtClean="0">
                <a:solidFill>
                  <a:srgbClr val="D34817"/>
                </a:solidFill>
              </a:rPr>
              <a:t>Source detection and monitoring</a:t>
            </a:r>
            <a:endParaRPr lang="en-US" sz="2400" dirty="0">
              <a:solidFill>
                <a:srgbClr val="D34817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85" y="428948"/>
            <a:ext cx="6271263" cy="1143000"/>
          </a:xfrm>
        </p:spPr>
        <p:txBody>
          <a:bodyPr/>
          <a:lstStyle/>
          <a:p>
            <a:r>
              <a:rPr lang="en-US" dirty="0" smtClean="0"/>
              <a:t>VHE </a:t>
            </a:r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-rays Astrophysics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A17EC-F713-364A-AF93-F49F2A6B218A}" type="slidenum">
              <a:rPr lang="en-US" smtClean="0"/>
              <a:pPr/>
              <a:t>7</a:t>
            </a:fld>
            <a:endParaRPr lang="en-US"/>
          </a:p>
        </p:txBody>
      </p:sp>
      <p:graphicFrame>
        <p:nvGraphicFramePr>
          <p:cNvPr id="8" name="Diagram 7"/>
          <p:cNvGraphicFramePr/>
          <p:nvPr/>
        </p:nvGraphicFramePr>
        <p:xfrm>
          <a:off x="230970" y="2596444"/>
          <a:ext cx="8793111" cy="30480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-551397" y="106953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8436" y="371905"/>
            <a:ext cx="2571907" cy="1733752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1">
                <a:alpha val="75000"/>
              </a:schemeClr>
            </a:glow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3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28960" y="368678"/>
            <a:ext cx="815040" cy="848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5299" name="Rectangle 4"/>
          <p:cNvSpPr>
            <a:spLocks/>
          </p:cNvSpPr>
          <p:nvPr/>
        </p:nvSpPr>
        <p:spPr bwMode="auto">
          <a:xfrm>
            <a:off x="5063040" y="4572480"/>
            <a:ext cx="777600" cy="910176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5300" name="Picture 7"/>
          <p:cNvPicPr>
            <a:picLocks noChangeArrowheads="1"/>
          </p:cNvPicPr>
          <p:nvPr/>
        </p:nvPicPr>
        <p:blipFill>
          <a:blip r:embed="rId3"/>
          <a:srcRect l="2803" r="11037"/>
          <a:stretch>
            <a:fillRect/>
          </a:stretch>
        </p:blipFill>
        <p:spPr bwMode="auto">
          <a:xfrm>
            <a:off x="908641" y="1147802"/>
            <a:ext cx="7224480" cy="519318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5301" name="Rectangle 8"/>
          <p:cNvSpPr>
            <a:spLocks noGrp="1" noChangeArrowheads="1"/>
          </p:cNvSpPr>
          <p:nvPr>
            <p:ph type="title"/>
          </p:nvPr>
        </p:nvSpPr>
        <p:spPr>
          <a:xfrm>
            <a:off x="424801" y="292351"/>
            <a:ext cx="8226720" cy="509814"/>
          </a:xfrm>
        </p:spPr>
        <p:txBody>
          <a:bodyPr rIns="116993"/>
          <a:lstStyle/>
          <a:p>
            <a:pPr marL="38881"/>
            <a:r>
              <a:rPr lang="en-US" dirty="0">
                <a:latin typeface="Chalkboard" charset="0"/>
                <a:ea typeface="Chalkboard" charset="0"/>
                <a:cs typeface="Chalkboard" charset="0"/>
              </a:rPr>
              <a:t>The  MAGIC  AMC  System</a:t>
            </a:r>
          </a:p>
        </p:txBody>
      </p:sp>
      <p:sp>
        <p:nvSpPr>
          <p:cNvPr id="55302" name="Line 12"/>
          <p:cNvSpPr>
            <a:spLocks noChangeShapeType="1"/>
          </p:cNvSpPr>
          <p:nvPr/>
        </p:nvSpPr>
        <p:spPr bwMode="auto">
          <a:xfrm>
            <a:off x="7238881" y="839609"/>
            <a:ext cx="1440" cy="5204706"/>
          </a:xfrm>
          <a:prstGeom prst="line">
            <a:avLst/>
          </a:prstGeom>
          <a:noFill/>
          <a:ln w="12700">
            <a:solidFill>
              <a:srgbClr val="9999FF"/>
            </a:solidFill>
            <a:round/>
            <a:headEnd/>
            <a:tailEnd/>
          </a:ln>
        </p:spPr>
        <p:txBody>
          <a:bodyPr lIns="64291" tIns="32146" rIns="64291" bIns="32146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ADB6-E981-2C40-ACC4-70239238DCA2}" type="slidenum">
              <a:rPr lang="en-US" smtClean="0"/>
              <a:pPr/>
              <a:t>70</a:t>
            </a:fld>
            <a:endParaRPr lang="en-US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3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28960" y="267868"/>
            <a:ext cx="815040" cy="848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6323" name="Rectangle 4"/>
          <p:cNvSpPr>
            <a:spLocks/>
          </p:cNvSpPr>
          <p:nvPr/>
        </p:nvSpPr>
        <p:spPr bwMode="auto">
          <a:xfrm>
            <a:off x="5063040" y="4572480"/>
            <a:ext cx="777600" cy="910176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6324" name="Picture 7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7760" y="1593339"/>
            <a:ext cx="7238880" cy="5183104"/>
          </a:xfrm>
          <a:prstGeom prst="rect">
            <a:avLst/>
          </a:prstGeom>
          <a:noFill/>
          <a:ln w="12700">
            <a:solidFill>
              <a:srgbClr val="000080"/>
            </a:solidFill>
            <a:miter lim="800000"/>
            <a:headEnd/>
            <a:tailEnd/>
          </a:ln>
        </p:spPr>
      </p:pic>
      <p:sp>
        <p:nvSpPr>
          <p:cNvPr id="56325" name="Rectangle 8"/>
          <p:cNvSpPr>
            <a:spLocks noGrp="1" noChangeArrowheads="1"/>
          </p:cNvSpPr>
          <p:nvPr>
            <p:ph type="title"/>
          </p:nvPr>
        </p:nvSpPr>
        <p:spPr>
          <a:xfrm>
            <a:off x="1764001" y="590521"/>
            <a:ext cx="6171840" cy="839609"/>
          </a:xfrm>
        </p:spPr>
        <p:txBody>
          <a:bodyPr rIns="116993"/>
          <a:lstStyle/>
          <a:p>
            <a:pPr marL="38881"/>
            <a:r>
              <a:rPr lang="en-US" dirty="0">
                <a:latin typeface="Chalkboard" charset="0"/>
                <a:ea typeface="Chalkboard" charset="0"/>
                <a:cs typeface="Chalkboard" charset="0"/>
              </a:rPr>
              <a:t>The  MAGIC  AMC  Principle</a:t>
            </a:r>
          </a:p>
        </p:txBody>
      </p:sp>
      <p:sp>
        <p:nvSpPr>
          <p:cNvPr id="56326" name="Line 11"/>
          <p:cNvSpPr>
            <a:spLocks noChangeShapeType="1"/>
          </p:cNvSpPr>
          <p:nvPr/>
        </p:nvSpPr>
        <p:spPr bwMode="auto">
          <a:xfrm>
            <a:off x="0" y="832407"/>
            <a:ext cx="9144000" cy="1441"/>
          </a:xfrm>
          <a:prstGeom prst="line">
            <a:avLst/>
          </a:prstGeom>
          <a:noFill/>
          <a:ln w="12700">
            <a:noFill/>
            <a:round/>
            <a:headEnd/>
            <a:tailEnd/>
          </a:ln>
        </p:spPr>
        <p:txBody>
          <a:bodyPr lIns="64291" tIns="32146" rIns="64291" bIns="32146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ADB6-E981-2C40-ACC4-70239238DCA2}" type="slidenum">
              <a:rPr lang="en-US" smtClean="0"/>
              <a:pPr/>
              <a:t>71</a:t>
            </a:fld>
            <a:endParaRPr lang="en-US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3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28960" y="267868"/>
            <a:ext cx="815040" cy="848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7347" name="Rectangle 4"/>
          <p:cNvSpPr>
            <a:spLocks/>
          </p:cNvSpPr>
          <p:nvPr/>
        </p:nvSpPr>
        <p:spPr bwMode="auto">
          <a:xfrm>
            <a:off x="5063040" y="4572480"/>
            <a:ext cx="777600" cy="910176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7348" name="Picture 7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441" y="1070033"/>
            <a:ext cx="4875840" cy="19744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57349" name="Picture 8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2720" y="2757890"/>
            <a:ext cx="4868640" cy="19283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57350" name="Picture 9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53440" y="4454389"/>
            <a:ext cx="4875840" cy="190388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7351" name="Rectangle 10"/>
          <p:cNvSpPr>
            <a:spLocks noGrp="1" noChangeArrowheads="1"/>
          </p:cNvSpPr>
          <p:nvPr>
            <p:ph type="title"/>
          </p:nvPr>
        </p:nvSpPr>
        <p:spPr>
          <a:xfrm>
            <a:off x="424801" y="318274"/>
            <a:ext cx="8226720" cy="578941"/>
          </a:xfrm>
        </p:spPr>
        <p:txBody>
          <a:bodyPr rIns="116993"/>
          <a:lstStyle/>
          <a:p>
            <a:pPr marL="38881"/>
            <a:r>
              <a:rPr lang="en-US" sz="2600" dirty="0">
                <a:latin typeface="Chalkboard" charset="0"/>
                <a:ea typeface="Chalkboard" charset="0"/>
                <a:cs typeface="Chalkboard" charset="0"/>
              </a:rPr>
              <a:t>The  MAGIC  PSF  without  AMC</a:t>
            </a:r>
          </a:p>
        </p:txBody>
      </p:sp>
      <p:sp>
        <p:nvSpPr>
          <p:cNvPr id="57352" name="Rectangle 16"/>
          <p:cNvSpPr>
            <a:spLocks/>
          </p:cNvSpPr>
          <p:nvPr/>
        </p:nvSpPr>
        <p:spPr bwMode="auto">
          <a:xfrm>
            <a:off x="76320" y="890014"/>
            <a:ext cx="729579" cy="2308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8" bIns="0">
            <a:prstTxWarp prst="textNoShape">
              <a:avLst/>
            </a:prstTxWarp>
            <a:spAutoFit/>
          </a:bodyPr>
          <a:lstStyle/>
          <a:p>
            <a:pPr marL="38881"/>
            <a:r>
              <a:rPr lang="en-US" sz="1500" dirty="0" err="1">
                <a:solidFill>
                  <a:srgbClr val="0000CC"/>
                </a:solidFill>
                <a:ea typeface="Arial" charset="0"/>
                <a:cs typeface="Arial" charset="0"/>
                <a:sym typeface="Arial" charset="0"/>
              </a:rPr>
              <a:t>zen</a:t>
            </a:r>
            <a:r>
              <a:rPr lang="en-US" sz="1500" dirty="0">
                <a:solidFill>
                  <a:srgbClr val="0000CC"/>
                </a:solidFill>
                <a:ea typeface="Arial" charset="0"/>
                <a:cs typeface="Arial" charset="0"/>
                <a:sym typeface="Arial" charset="0"/>
              </a:rPr>
              <a:t> = 8</a:t>
            </a:r>
            <a:r>
              <a:rPr lang="en-US" sz="1500" baseline="31000" dirty="0">
                <a:solidFill>
                  <a:srgbClr val="0000CC"/>
                </a:solidFill>
                <a:ea typeface="Arial" charset="0"/>
                <a:cs typeface="Arial" charset="0"/>
                <a:sym typeface="Arial" charset="0"/>
              </a:rPr>
              <a:t>o</a:t>
            </a:r>
          </a:p>
        </p:txBody>
      </p:sp>
      <p:sp>
        <p:nvSpPr>
          <p:cNvPr id="57353" name="Rectangle 17"/>
          <p:cNvSpPr>
            <a:spLocks/>
          </p:cNvSpPr>
          <p:nvPr/>
        </p:nvSpPr>
        <p:spPr bwMode="auto">
          <a:xfrm>
            <a:off x="1005120" y="2711805"/>
            <a:ext cx="825759" cy="2308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8" bIns="0">
            <a:prstTxWarp prst="textNoShape">
              <a:avLst/>
            </a:prstTxWarp>
            <a:spAutoFit/>
          </a:bodyPr>
          <a:lstStyle/>
          <a:p>
            <a:pPr marL="38881"/>
            <a:r>
              <a:rPr lang="en-US" sz="1500" dirty="0" err="1">
                <a:solidFill>
                  <a:srgbClr val="0000CC"/>
                </a:solidFill>
                <a:ea typeface="Arial" charset="0"/>
                <a:cs typeface="Arial" charset="0"/>
                <a:sym typeface="Arial" charset="0"/>
              </a:rPr>
              <a:t>zen</a:t>
            </a:r>
            <a:r>
              <a:rPr lang="en-US" sz="1500" dirty="0">
                <a:solidFill>
                  <a:srgbClr val="0000CC"/>
                </a:solidFill>
                <a:ea typeface="Arial" charset="0"/>
                <a:cs typeface="Arial" charset="0"/>
                <a:sym typeface="Arial" charset="0"/>
              </a:rPr>
              <a:t> = 22</a:t>
            </a:r>
            <a:r>
              <a:rPr lang="en-US" sz="1500" baseline="31000" dirty="0">
                <a:solidFill>
                  <a:srgbClr val="0000CC"/>
                </a:solidFill>
                <a:ea typeface="Arial" charset="0"/>
                <a:cs typeface="Arial" charset="0"/>
                <a:sym typeface="Arial" charset="0"/>
              </a:rPr>
              <a:t>o</a:t>
            </a:r>
          </a:p>
        </p:txBody>
      </p:sp>
      <p:sp>
        <p:nvSpPr>
          <p:cNvPr id="57354" name="Rectangle 18"/>
          <p:cNvSpPr>
            <a:spLocks/>
          </p:cNvSpPr>
          <p:nvPr/>
        </p:nvSpPr>
        <p:spPr bwMode="auto">
          <a:xfrm>
            <a:off x="2000161" y="4535037"/>
            <a:ext cx="825759" cy="2308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8" bIns="0">
            <a:prstTxWarp prst="textNoShape">
              <a:avLst/>
            </a:prstTxWarp>
            <a:spAutoFit/>
          </a:bodyPr>
          <a:lstStyle/>
          <a:p>
            <a:pPr marL="38881"/>
            <a:r>
              <a:rPr lang="en-US" sz="1500" dirty="0" err="1">
                <a:solidFill>
                  <a:srgbClr val="0000CC"/>
                </a:solidFill>
                <a:ea typeface="Arial" charset="0"/>
                <a:cs typeface="Arial" charset="0"/>
                <a:sym typeface="Arial" charset="0"/>
              </a:rPr>
              <a:t>zen</a:t>
            </a:r>
            <a:r>
              <a:rPr lang="en-US" sz="1500" dirty="0">
                <a:solidFill>
                  <a:srgbClr val="0000CC"/>
                </a:solidFill>
                <a:ea typeface="Arial" charset="0"/>
                <a:cs typeface="Arial" charset="0"/>
                <a:sym typeface="Arial" charset="0"/>
              </a:rPr>
              <a:t> = 81</a:t>
            </a:r>
            <a:r>
              <a:rPr lang="en-US" sz="1500" baseline="31000" dirty="0">
                <a:solidFill>
                  <a:srgbClr val="0000CC"/>
                </a:solidFill>
                <a:ea typeface="Arial" charset="0"/>
                <a:cs typeface="Arial" charset="0"/>
                <a:sym typeface="Arial" charset="0"/>
              </a:rPr>
              <a:t>o</a:t>
            </a:r>
          </a:p>
        </p:txBody>
      </p:sp>
      <p:sp>
        <p:nvSpPr>
          <p:cNvPr id="57355" name="Rectangle 19"/>
          <p:cNvSpPr>
            <a:spLocks/>
          </p:cNvSpPr>
          <p:nvPr/>
        </p:nvSpPr>
        <p:spPr bwMode="auto">
          <a:xfrm>
            <a:off x="990720" y="890014"/>
            <a:ext cx="993417" cy="2308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8" bIns="0">
            <a:prstTxWarp prst="textNoShape">
              <a:avLst/>
            </a:prstTxWarp>
            <a:spAutoFit/>
          </a:bodyPr>
          <a:lstStyle/>
          <a:p>
            <a:pPr marL="38881"/>
            <a:r>
              <a:rPr lang="en-US" sz="1500" dirty="0">
                <a:solidFill>
                  <a:srgbClr val="0000CC"/>
                </a:solidFill>
                <a:ea typeface="Arial" charset="0"/>
                <a:cs typeface="Arial" charset="0"/>
                <a:sym typeface="Arial" charset="0"/>
              </a:rPr>
              <a:t>AMC = 60</a:t>
            </a:r>
            <a:r>
              <a:rPr lang="en-US" sz="1500" baseline="31000" dirty="0">
                <a:solidFill>
                  <a:srgbClr val="0000CC"/>
                </a:solidFill>
                <a:ea typeface="Arial" charset="0"/>
                <a:cs typeface="Arial" charset="0"/>
                <a:sym typeface="Arial" charset="0"/>
              </a:rPr>
              <a:t>o</a:t>
            </a:r>
          </a:p>
        </p:txBody>
      </p:sp>
      <p:sp>
        <p:nvSpPr>
          <p:cNvPr id="57356" name="Rectangle 20"/>
          <p:cNvSpPr>
            <a:spLocks/>
          </p:cNvSpPr>
          <p:nvPr/>
        </p:nvSpPr>
        <p:spPr bwMode="auto">
          <a:xfrm>
            <a:off x="1968480" y="2707485"/>
            <a:ext cx="993417" cy="2308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8" bIns="0">
            <a:prstTxWarp prst="textNoShape">
              <a:avLst/>
            </a:prstTxWarp>
            <a:spAutoFit/>
          </a:bodyPr>
          <a:lstStyle/>
          <a:p>
            <a:pPr marL="38881"/>
            <a:r>
              <a:rPr lang="en-US" sz="1500" dirty="0">
                <a:solidFill>
                  <a:srgbClr val="0000CC"/>
                </a:solidFill>
                <a:ea typeface="Arial" charset="0"/>
                <a:cs typeface="Arial" charset="0"/>
                <a:sym typeface="Arial" charset="0"/>
              </a:rPr>
              <a:t>AMC = 93</a:t>
            </a:r>
            <a:r>
              <a:rPr lang="en-US" sz="1500" baseline="31000" dirty="0">
                <a:solidFill>
                  <a:srgbClr val="0000CC"/>
                </a:solidFill>
                <a:ea typeface="Arial" charset="0"/>
                <a:cs typeface="Arial" charset="0"/>
                <a:sym typeface="Arial" charset="0"/>
              </a:rPr>
              <a:t>o</a:t>
            </a:r>
          </a:p>
        </p:txBody>
      </p:sp>
      <p:sp>
        <p:nvSpPr>
          <p:cNvPr id="57357" name="Rectangle 21"/>
          <p:cNvSpPr>
            <a:spLocks/>
          </p:cNvSpPr>
          <p:nvPr/>
        </p:nvSpPr>
        <p:spPr bwMode="auto">
          <a:xfrm>
            <a:off x="3057121" y="4532156"/>
            <a:ext cx="897237" cy="2308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8" bIns="0">
            <a:prstTxWarp prst="textNoShape">
              <a:avLst/>
            </a:prstTxWarp>
            <a:spAutoFit/>
          </a:bodyPr>
          <a:lstStyle/>
          <a:p>
            <a:pPr marL="38881"/>
            <a:r>
              <a:rPr lang="en-US" sz="1500" dirty="0">
                <a:solidFill>
                  <a:srgbClr val="0000CC"/>
                </a:solidFill>
                <a:ea typeface="Arial" charset="0"/>
                <a:cs typeface="Arial" charset="0"/>
                <a:sym typeface="Arial" charset="0"/>
              </a:rPr>
              <a:t>AMC = 8</a:t>
            </a:r>
            <a:r>
              <a:rPr lang="en-US" sz="1500" baseline="31000" dirty="0">
                <a:solidFill>
                  <a:srgbClr val="0000CC"/>
                </a:solidFill>
                <a:ea typeface="Arial" charset="0"/>
                <a:cs typeface="Arial" charset="0"/>
                <a:sym typeface="Arial" charset="0"/>
              </a:rPr>
              <a:t>o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ADB6-E981-2C40-ACC4-70239238DCA2}" type="slidenum">
              <a:rPr lang="en-US" smtClean="0"/>
              <a:pPr/>
              <a:t>72</a:t>
            </a:fld>
            <a:endParaRPr lang="en-US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3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28960" y="267868"/>
            <a:ext cx="815040" cy="848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58372" name="Picture 7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1184" y="1629275"/>
            <a:ext cx="4868640" cy="190388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58373" name="Picture 8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7583" y="3311372"/>
            <a:ext cx="4868640" cy="19442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8375" name="Rectangle 10"/>
          <p:cNvSpPr>
            <a:spLocks noGrp="1" noChangeArrowheads="1"/>
          </p:cNvSpPr>
          <p:nvPr>
            <p:ph type="title"/>
          </p:nvPr>
        </p:nvSpPr>
        <p:spPr>
          <a:xfrm>
            <a:off x="424801" y="292351"/>
            <a:ext cx="8226720" cy="509814"/>
          </a:xfrm>
        </p:spPr>
        <p:txBody>
          <a:bodyPr rIns="116993"/>
          <a:lstStyle/>
          <a:p>
            <a:pPr marL="38881"/>
            <a:r>
              <a:rPr lang="en-US" sz="2600" dirty="0">
                <a:latin typeface="Chalkboard" charset="0"/>
                <a:ea typeface="Chalkboard" charset="0"/>
                <a:cs typeface="Chalkboard" charset="0"/>
              </a:rPr>
              <a:t>The  MAGIC  Point Spread Function</a:t>
            </a:r>
          </a:p>
        </p:txBody>
      </p:sp>
      <p:sp>
        <p:nvSpPr>
          <p:cNvPr id="58376" name="Rectangle 16"/>
          <p:cNvSpPr>
            <a:spLocks/>
          </p:cNvSpPr>
          <p:nvPr/>
        </p:nvSpPr>
        <p:spPr bwMode="auto">
          <a:xfrm>
            <a:off x="2720703" y="3438105"/>
            <a:ext cx="825759" cy="2308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8" bIns="0">
            <a:prstTxWarp prst="textNoShape">
              <a:avLst/>
            </a:prstTxWarp>
            <a:spAutoFit/>
          </a:bodyPr>
          <a:lstStyle/>
          <a:p>
            <a:pPr marL="38881"/>
            <a:r>
              <a:rPr lang="en-US" sz="1500" dirty="0" err="1">
                <a:solidFill>
                  <a:srgbClr val="0000CC"/>
                </a:solidFill>
                <a:ea typeface="Arial" charset="0"/>
                <a:cs typeface="Arial" charset="0"/>
                <a:sym typeface="Arial" charset="0"/>
              </a:rPr>
              <a:t>zen</a:t>
            </a:r>
            <a:r>
              <a:rPr lang="en-US" sz="1500" dirty="0">
                <a:solidFill>
                  <a:srgbClr val="0000CC"/>
                </a:solidFill>
                <a:ea typeface="Arial" charset="0"/>
                <a:cs typeface="Arial" charset="0"/>
                <a:sym typeface="Arial" charset="0"/>
              </a:rPr>
              <a:t> = 22</a:t>
            </a:r>
            <a:r>
              <a:rPr lang="en-US" sz="1500" baseline="31000" dirty="0">
                <a:solidFill>
                  <a:srgbClr val="0000CC"/>
                </a:solidFill>
                <a:ea typeface="Arial" charset="0"/>
                <a:cs typeface="Arial" charset="0"/>
                <a:sym typeface="Arial" charset="0"/>
              </a:rPr>
              <a:t>o</a:t>
            </a:r>
          </a:p>
        </p:txBody>
      </p:sp>
      <p:sp>
        <p:nvSpPr>
          <p:cNvPr id="58378" name="Rectangle 16"/>
          <p:cNvSpPr>
            <a:spLocks/>
          </p:cNvSpPr>
          <p:nvPr/>
        </p:nvSpPr>
        <p:spPr bwMode="auto">
          <a:xfrm>
            <a:off x="1662304" y="1707043"/>
            <a:ext cx="729579" cy="2308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8" bIns="0">
            <a:prstTxWarp prst="textNoShape">
              <a:avLst/>
            </a:prstTxWarp>
            <a:spAutoFit/>
          </a:bodyPr>
          <a:lstStyle/>
          <a:p>
            <a:pPr marL="38881"/>
            <a:r>
              <a:rPr lang="en-US" sz="1500" dirty="0" err="1">
                <a:solidFill>
                  <a:srgbClr val="0000CC"/>
                </a:solidFill>
                <a:ea typeface="Arial" charset="0"/>
                <a:cs typeface="Arial" charset="0"/>
                <a:sym typeface="Arial" charset="0"/>
              </a:rPr>
              <a:t>zen</a:t>
            </a:r>
            <a:r>
              <a:rPr lang="en-US" sz="1500" dirty="0">
                <a:solidFill>
                  <a:srgbClr val="0000CC"/>
                </a:solidFill>
                <a:ea typeface="Arial" charset="0"/>
                <a:cs typeface="Arial" charset="0"/>
                <a:sym typeface="Arial" charset="0"/>
              </a:rPr>
              <a:t> = 8</a:t>
            </a:r>
            <a:r>
              <a:rPr lang="en-US" sz="1500" baseline="31000" dirty="0">
                <a:solidFill>
                  <a:srgbClr val="0000CC"/>
                </a:solidFill>
                <a:ea typeface="Arial" charset="0"/>
                <a:cs typeface="Arial" charset="0"/>
                <a:sym typeface="Arial" charset="0"/>
              </a:rPr>
              <a:t>o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ADB6-E981-2C40-ACC4-70239238DCA2}" type="slidenum">
              <a:rPr lang="en-US" smtClean="0"/>
              <a:pPr/>
              <a:t>73</a:t>
            </a:fld>
            <a:endParaRPr lang="en-US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1" descr="screen-capture-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99914"/>
            <a:ext cx="9144000" cy="5458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ADB6-E981-2C40-ACC4-70239238DCA2}" type="slidenum">
              <a:rPr lang="en-US" smtClean="0"/>
              <a:pPr/>
              <a:t>74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94130"/>
            <a:ext cx="8147051" cy="976836"/>
          </a:xfrm>
        </p:spPr>
        <p:txBody>
          <a:bodyPr/>
          <a:lstStyle/>
          <a:p>
            <a:r>
              <a:rPr lang="en-US" dirty="0" smtClean="0"/>
              <a:t>First aim: signal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5" y="1529950"/>
            <a:ext cx="8147051" cy="4364598"/>
          </a:xfrm>
        </p:spPr>
        <p:txBody>
          <a:bodyPr/>
          <a:lstStyle/>
          <a:p>
            <a:r>
              <a:rPr lang="en-US" dirty="0" smtClean="0"/>
              <a:t>Our case: we have to discriminate the </a:t>
            </a:r>
            <a:r>
              <a:rPr lang="en-US" b="1" cap="small" dirty="0" smtClean="0"/>
              <a:t>signal </a:t>
            </a:r>
            <a:r>
              <a:rPr lang="en-US" dirty="0" smtClean="0"/>
              <a:t>from the </a:t>
            </a:r>
            <a:r>
              <a:rPr lang="en-US" b="1" cap="small" dirty="0" smtClean="0"/>
              <a:t>background</a:t>
            </a:r>
            <a:r>
              <a:rPr lang="en-US" cap="small" dirty="0" smtClean="0"/>
              <a:t>… </a:t>
            </a:r>
            <a:r>
              <a:rPr lang="en-US" dirty="0" smtClean="0"/>
              <a:t>but what is our signal?</a:t>
            </a:r>
            <a:endParaRPr lang="en-US" cap="smal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ADB6-E981-2C40-ACC4-70239238DCA2}" type="slidenum">
              <a:rPr lang="en-US" smtClean="0"/>
              <a:pPr/>
              <a:t>75</a:t>
            </a:fld>
            <a:endParaRPr lang="en-US"/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2871346" y="5538780"/>
            <a:ext cx="2254614" cy="62214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15" tIns="40807" rIns="81615" bIns="40807">
            <a:prstTxWarp prst="textNoShape">
              <a:avLst/>
            </a:prstTxWarp>
          </a:bodyPr>
          <a:lstStyle/>
          <a:p>
            <a:pPr>
              <a:lnSpc>
                <a:spcPct val="112000"/>
              </a:lnSpc>
              <a:tabLst>
                <a:tab pos="656446" algn="l"/>
                <a:tab pos="1312888" algn="l"/>
                <a:tab pos="1969337" algn="l"/>
                <a:tab pos="2625782" algn="l"/>
                <a:tab pos="3282226" algn="l"/>
                <a:tab pos="3938674" algn="l"/>
              </a:tabLst>
              <a:defRPr/>
            </a:pPr>
            <a:r>
              <a:rPr lang="it-IT" sz="2800" dirty="0" smtClean="0">
                <a:solidFill>
                  <a:schemeClr val="accent6"/>
                </a:solidFill>
                <a:latin typeface="Rockwell"/>
                <a:ea typeface="msmincho" charset="0"/>
                <a:cs typeface="Rockwell"/>
              </a:rPr>
              <a:t>Background</a:t>
            </a:r>
          </a:p>
          <a:p>
            <a:pPr>
              <a:lnSpc>
                <a:spcPct val="112000"/>
              </a:lnSpc>
              <a:tabLst>
                <a:tab pos="656446" algn="l"/>
                <a:tab pos="1312888" algn="l"/>
                <a:tab pos="1969337" algn="l"/>
                <a:tab pos="2625782" algn="l"/>
                <a:tab pos="3282226" algn="l"/>
                <a:tab pos="3938674" algn="l"/>
              </a:tabLst>
              <a:defRPr/>
            </a:pPr>
            <a:endParaRPr lang="it-IT" sz="2400" b="1" dirty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halkboard"/>
              <a:ea typeface="msmincho" charset="0"/>
              <a:cs typeface="Chalkboard"/>
            </a:endParaRPr>
          </a:p>
        </p:txBody>
      </p:sp>
      <p:pic>
        <p:nvPicPr>
          <p:cNvPr id="6" name="Picture 5" descr="screen-capture-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75446" y="2766046"/>
            <a:ext cx="3070080" cy="2612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screen-capture-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7921" y="3319991"/>
            <a:ext cx="2059953" cy="1767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screen-capture-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1200" y="2658953"/>
            <a:ext cx="2190421" cy="1898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1" descr="screen-capture-3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4711043"/>
            <a:ext cx="2219221" cy="1905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13"/>
          <p:cNvCxnSpPr>
            <a:cxnSpLocks noChangeShapeType="1"/>
          </p:cNvCxnSpPr>
          <p:nvPr/>
        </p:nvCxnSpPr>
        <p:spPr bwMode="auto">
          <a:xfrm rot="5400000">
            <a:off x="3433555" y="4565377"/>
            <a:ext cx="3386399" cy="1589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4">
                <a:alpha val="75000"/>
              </a:schemeClr>
            </a:glow>
          </a:effectLst>
        </p:spPr>
      </p:cxn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5961306" y="5538780"/>
            <a:ext cx="2372977" cy="62214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15" tIns="40807" rIns="81615" bIns="40807">
            <a:prstTxWarp prst="textNoShape">
              <a:avLst/>
            </a:prstTxWarp>
          </a:bodyPr>
          <a:lstStyle/>
          <a:p>
            <a:pPr>
              <a:lnSpc>
                <a:spcPct val="112000"/>
              </a:lnSpc>
              <a:tabLst>
                <a:tab pos="656446" algn="l"/>
                <a:tab pos="1312888" algn="l"/>
                <a:tab pos="1969337" algn="l"/>
                <a:tab pos="2625782" algn="l"/>
                <a:tab pos="3282226" algn="l"/>
                <a:tab pos="3938674" algn="l"/>
              </a:tabLst>
              <a:defRPr/>
            </a:pPr>
            <a:r>
              <a:rPr lang="it-IT" sz="2800" dirty="0" err="1" smtClean="0">
                <a:solidFill>
                  <a:srgbClr val="4C6F75"/>
                </a:solidFill>
                <a:latin typeface="Rockwell"/>
                <a:ea typeface="msmincho" charset="0"/>
                <a:cs typeface="Rockwell"/>
              </a:rPr>
              <a:t>Gamma-like</a:t>
            </a:r>
            <a:endParaRPr lang="it-IT" sz="2800" dirty="0" smtClean="0">
              <a:solidFill>
                <a:srgbClr val="4C6F75"/>
              </a:solidFill>
              <a:latin typeface="Rockwell"/>
              <a:ea typeface="msmincho" charset="0"/>
              <a:cs typeface="Rockwell"/>
            </a:endParaRPr>
          </a:p>
          <a:p>
            <a:pPr>
              <a:lnSpc>
                <a:spcPct val="112000"/>
              </a:lnSpc>
              <a:tabLst>
                <a:tab pos="656446" algn="l"/>
                <a:tab pos="1312888" algn="l"/>
                <a:tab pos="1969337" algn="l"/>
                <a:tab pos="2625782" algn="l"/>
                <a:tab pos="3282226" algn="l"/>
                <a:tab pos="3938674" algn="l"/>
              </a:tabLst>
              <a:defRPr/>
            </a:pPr>
            <a:endParaRPr lang="it-IT" sz="2400" b="1" dirty="0">
              <a:solidFill>
                <a:srgbClr val="4C6F75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halkboard"/>
              <a:ea typeface="msmincho" charset="0"/>
              <a:cs typeface="Chalkboard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06011" y="1682945"/>
            <a:ext cx="8339515" cy="20807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1200"/>
              </a:spcAft>
              <a:buFont typeface="Courier New"/>
              <a:buChar char="o"/>
            </a:pPr>
            <a:r>
              <a:rPr lang="en-US" sz="2000" dirty="0" smtClean="0"/>
              <a:t> Data acquisition</a:t>
            </a:r>
          </a:p>
          <a:p>
            <a:pPr>
              <a:spcAft>
                <a:spcPts val="1200"/>
              </a:spcAft>
              <a:buFont typeface="Courier New"/>
              <a:buChar char="o"/>
            </a:pPr>
            <a:r>
              <a:rPr lang="en-US" sz="2000" dirty="0" smtClean="0"/>
              <a:t> Calibration</a:t>
            </a:r>
          </a:p>
          <a:p>
            <a:pPr>
              <a:spcAft>
                <a:spcPts val="1200"/>
              </a:spcAft>
              <a:buFont typeface="Courier New"/>
              <a:buChar char="o"/>
            </a:pPr>
            <a:r>
              <a:rPr lang="en-US" sz="2000" dirty="0" smtClean="0"/>
              <a:t> Image cleaning and </a:t>
            </a:r>
            <a:r>
              <a:rPr lang="en-US" sz="2000" dirty="0" err="1" smtClean="0"/>
              <a:t>Hillas</a:t>
            </a:r>
            <a:r>
              <a:rPr lang="en-US" sz="2000" dirty="0" smtClean="0"/>
              <a:t> Parameters calculation</a:t>
            </a:r>
          </a:p>
          <a:p>
            <a:pPr>
              <a:spcAft>
                <a:spcPts val="1200"/>
              </a:spcAft>
              <a:buFont typeface="Courier New"/>
              <a:buChar char="o"/>
            </a:pPr>
            <a:r>
              <a:rPr lang="en-US" sz="2000" dirty="0" smtClean="0"/>
              <a:t> </a:t>
            </a:r>
            <a:r>
              <a:rPr lang="en-US" sz="2000" dirty="0" err="1" smtClean="0"/>
              <a:t>Hadronness</a:t>
            </a:r>
            <a:r>
              <a:rPr lang="en-US" sz="2000" dirty="0" smtClean="0"/>
              <a:t> and energy reconstruction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323624"/>
            <a:ext cx="8147051" cy="1038034"/>
          </a:xfrm>
        </p:spPr>
        <p:txBody>
          <a:bodyPr/>
          <a:lstStyle/>
          <a:p>
            <a:r>
              <a:rPr lang="en-US" dirty="0" smtClean="0"/>
              <a:t>The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5" y="4039067"/>
            <a:ext cx="8147051" cy="2317283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endParaRPr lang="en-US" dirty="0" smtClean="0"/>
          </a:p>
          <a:p>
            <a:pPr algn="ctr">
              <a:buNone/>
            </a:pPr>
            <a:r>
              <a:rPr lang="en-US" sz="2800" b="1" cap="small" dirty="0" smtClean="0"/>
              <a:t>File </a:t>
            </a:r>
            <a:r>
              <a:rPr lang="en-US" sz="2800" b="1" cap="small" dirty="0" err="1" smtClean="0">
                <a:sym typeface="Wingdings"/>
              </a:rPr>
              <a:t></a:t>
            </a:r>
            <a:r>
              <a:rPr lang="en-US" sz="2800" b="1" cap="small" dirty="0" smtClean="0">
                <a:sym typeface="Wingdings"/>
              </a:rPr>
              <a:t> Set of Events</a:t>
            </a:r>
            <a:r>
              <a:rPr lang="en-US" sz="2800" b="1" cap="small" dirty="0" smtClean="0"/>
              <a:t> </a:t>
            </a:r>
          </a:p>
          <a:p>
            <a:pPr algn="ctr">
              <a:buNone/>
            </a:pPr>
            <a:r>
              <a:rPr lang="en-US" sz="2800" b="1" cap="small" dirty="0" smtClean="0"/>
              <a:t>Event </a:t>
            </a:r>
            <a:r>
              <a:rPr lang="en-US" sz="2800" b="1" cap="small" dirty="0" err="1" smtClean="0">
                <a:sym typeface="Wingdings"/>
              </a:rPr>
              <a:t></a:t>
            </a:r>
            <a:r>
              <a:rPr lang="en-US" sz="2800" b="1" cap="small" dirty="0" smtClean="0">
                <a:sym typeface="Wingdings"/>
              </a:rPr>
              <a:t> Set of Parameters characterizing the shower</a:t>
            </a:r>
          </a:p>
          <a:p>
            <a:pPr algn="ctr">
              <a:buNone/>
            </a:pPr>
            <a:r>
              <a:rPr lang="en-US" sz="2800" b="1" cap="small" dirty="0" smtClean="0">
                <a:sym typeface="Wingdings"/>
              </a:rPr>
              <a:t>Remember: event </a:t>
            </a:r>
            <a:r>
              <a:rPr lang="en-US" sz="2800" b="1" cap="small" dirty="0" err="1" smtClean="0">
                <a:sym typeface="Wingdings"/>
              </a:rPr>
              <a:t></a:t>
            </a:r>
            <a:r>
              <a:rPr lang="en-US" sz="2800" b="1" cap="small" dirty="0" smtClean="0">
                <a:sym typeface="Wingdings"/>
              </a:rPr>
              <a:t> is a shower (induced by a CR)</a:t>
            </a:r>
          </a:p>
          <a:p>
            <a:pPr algn="ctr">
              <a:buNone/>
            </a:pPr>
            <a:endParaRPr lang="en-US" sz="2800" b="1" cap="small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ADB6-E981-2C40-ACC4-70239238DCA2}" type="slidenum">
              <a:rPr lang="en-US" smtClean="0"/>
              <a:pPr/>
              <a:t>76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6817658" y="1820643"/>
            <a:ext cx="1643553" cy="44368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Former steps</a:t>
            </a:r>
            <a:endParaRPr lang="en-US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build="p"/>
      <p:bldP spid="6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ADB6-E981-2C40-ACC4-70239238DCA2}" type="slidenum">
              <a:rPr lang="en-US" smtClean="0"/>
              <a:pPr/>
              <a:t>77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490" y="924729"/>
            <a:ext cx="6262918" cy="5796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98475" y="34491"/>
            <a:ext cx="8147051" cy="915638"/>
          </a:xfrm>
        </p:spPr>
        <p:txBody>
          <a:bodyPr/>
          <a:lstStyle/>
          <a:p>
            <a:r>
              <a:rPr lang="en-US" dirty="0" smtClean="0"/>
              <a:t>The incoming direction</a:t>
            </a:r>
            <a:endParaRPr lang="en-US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98476" y="94129"/>
            <a:ext cx="6126670" cy="1452283"/>
          </a:xfrm>
        </p:spPr>
        <p:txBody>
          <a:bodyPr/>
          <a:lstStyle/>
          <a:p>
            <a:r>
              <a:rPr lang="en-US" dirty="0" smtClean="0"/>
              <a:t>Characteristics of a </a:t>
            </a:r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-like event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43723" y="1889284"/>
            <a:ext cx="6737035" cy="2574753"/>
          </a:xfrm>
        </p:spPr>
        <p:txBody>
          <a:bodyPr wrap="square">
            <a:noAutofit/>
          </a:bodyPr>
          <a:lstStyle/>
          <a:p>
            <a:r>
              <a:rPr lang="en-US" dirty="0" smtClean="0"/>
              <a:t>The ellipse major axis points to the center of the camera</a:t>
            </a:r>
          </a:p>
          <a:p>
            <a:r>
              <a:rPr lang="en-US" dirty="0" smtClean="0"/>
              <a:t>With many telescopes:</a:t>
            </a:r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pPr>
              <a:buNone/>
            </a:pPr>
            <a:endParaRPr lang="en-US" b="1" dirty="0" smtClean="0"/>
          </a:p>
          <a:p>
            <a:pPr>
              <a:buNone/>
            </a:pPr>
            <a:endParaRPr lang="en-US" b="1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ADB6-E981-2C40-ACC4-70239238DCA2}" type="slidenum">
              <a:rPr lang="en-US" smtClean="0"/>
              <a:pPr/>
              <a:t>78</a:t>
            </a:fld>
            <a:endParaRPr lang="en-US"/>
          </a:p>
        </p:txBody>
      </p:sp>
      <p:pic>
        <p:nvPicPr>
          <p:cNvPr id="6" name="Picture 5" descr="screen-capture-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39359" y="94129"/>
            <a:ext cx="2192530" cy="18656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3859" y="2526208"/>
            <a:ext cx="4368146" cy="4104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ounded Rectangle 8"/>
          <p:cNvSpPr/>
          <p:nvPr/>
        </p:nvSpPr>
        <p:spPr>
          <a:xfrm>
            <a:off x="795409" y="4104861"/>
            <a:ext cx="3104663" cy="282208"/>
          </a:xfrm>
          <a:prstGeom prst="roundRect">
            <a:avLst/>
          </a:prstGeom>
          <a:noFill/>
          <a:ln w="57150" cap="flat" cmpd="sng" algn="ctr">
            <a:solidFill>
              <a:schemeClr val="accent3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795409" y="4656449"/>
            <a:ext cx="3104663" cy="95846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Helpful to “detect the signal”</a:t>
            </a:r>
            <a:endParaRPr lang="en-US" sz="2000" dirty="0"/>
          </a:p>
        </p:txBody>
      </p:sp>
      <p:sp>
        <p:nvSpPr>
          <p:cNvPr id="11" name="Content Placeholder 3"/>
          <p:cNvSpPr txBox="1">
            <a:spLocks/>
          </p:cNvSpPr>
          <p:nvPr/>
        </p:nvSpPr>
        <p:spPr>
          <a:xfrm>
            <a:off x="498476" y="3336740"/>
            <a:ext cx="6737035" cy="243211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Pct val="75000"/>
              <a:buFont typeface="Wingdings 2" pitchFamily="18" charset="2"/>
              <a:buChar char="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intersection of the	                 		 axes is related to the 			             </a:t>
            </a:r>
            <a:r>
              <a:rPr kumimoji="0" lang="en-US" sz="2200" b="1" i="0" u="none" strike="noStrike" kern="1200" cap="small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incoming direction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Pct val="75000"/>
              <a:buFont typeface="Wingdings 2" pitchFamily="18" charset="2"/>
              <a:buChar char=""/>
              <a:tabLst/>
              <a:defRPr/>
            </a:pPr>
            <a:endParaRPr kumimoji="0" lang="en-US" sz="22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Pct val="75000"/>
              <a:buFont typeface="Wingdings 2" pitchFamily="18" charset="2"/>
              <a:buChar char=""/>
              <a:tabLst/>
              <a:defRPr/>
            </a:pPr>
            <a:endParaRPr kumimoji="0" lang="en-US" sz="22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Pct val="75000"/>
              <a:buFont typeface="Wingdings 2" pitchFamily="18" charset="2"/>
              <a:buChar char=""/>
              <a:tabLst/>
              <a:defRPr/>
            </a:pPr>
            <a:endParaRPr kumimoji="0" lang="en-US" sz="22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Pct val="75000"/>
              <a:buFont typeface="Wingdings 2" pitchFamily="18" charset="2"/>
              <a:buChar char=""/>
              <a:tabLst/>
              <a:defRPr/>
            </a:pPr>
            <a:endParaRPr kumimoji="0" lang="en-US" sz="22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Pct val="75000"/>
              <a:buFont typeface="Wingdings 2" pitchFamily="18" charset="2"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Pct val="75000"/>
              <a:buFont typeface="Wingdings 2" pitchFamily="18" charset="2"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9" grpId="0" animBg="1"/>
      <p:bldP spid="10" grpId="0" animBg="1"/>
      <p:bldP spid="11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812088" y="6521450"/>
            <a:ext cx="1323975" cy="277813"/>
          </a:xfrm>
          <a:noFill/>
        </p:spPr>
        <p:txBody>
          <a:bodyPr anchor="ctr">
            <a:spAutoFit/>
          </a:bodyPr>
          <a:lstStyle/>
          <a:p>
            <a:fld id="{1745E0C3-CE37-4506-8F52-96962C37777F}" type="slidenum">
              <a:rPr lang="it-IT" sz="1200" smtClean="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ＭＳ Ｐゴシック"/>
              </a:rPr>
              <a:pPr/>
              <a:t>79</a:t>
            </a:fld>
            <a:endParaRPr lang="it-IT" sz="1200" dirty="0" smtClean="0">
              <a:solidFill>
                <a:schemeClr val="tx1"/>
              </a:solidFill>
              <a:latin typeface="Times New Roman" pitchFamily="18" charset="0"/>
              <a:ea typeface="ＭＳ Ｐゴシック"/>
              <a:cs typeface="ＭＳ Ｐゴシック"/>
            </a:endParaRPr>
          </a:p>
        </p:txBody>
      </p:sp>
      <p:sp>
        <p:nvSpPr>
          <p:cNvPr id="20485" name="TextBox 9"/>
          <p:cNvSpPr txBox="1">
            <a:spLocks noChangeArrowheads="1"/>
          </p:cNvSpPr>
          <p:nvPr/>
        </p:nvSpPr>
        <p:spPr bwMode="auto">
          <a:xfrm>
            <a:off x="820738" y="63750"/>
            <a:ext cx="750252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4400" dirty="0" smtClean="0">
                <a:latin typeface="Book Antiqua"/>
                <a:ea typeface="Baskerville"/>
                <a:cs typeface="Book Antiqua"/>
              </a:rPr>
              <a:t>IACT telescopes</a:t>
            </a:r>
            <a:endParaRPr lang="en-US" sz="4400" dirty="0" smtClean="0">
              <a:latin typeface="Book Antiqua"/>
              <a:cs typeface="Book Antiqu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32787" y="4357588"/>
            <a:ext cx="1846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graphicFrame>
        <p:nvGraphicFramePr>
          <p:cNvPr id="22" name="Table 21"/>
          <p:cNvGraphicFramePr>
            <a:graphicFrameLocks noGrp="1"/>
          </p:cNvGraphicFramePr>
          <p:nvPr/>
        </p:nvGraphicFramePr>
        <p:xfrm>
          <a:off x="3886200" y="4648201"/>
          <a:ext cx="5181600" cy="1828799"/>
        </p:xfrm>
        <a:graphic>
          <a:graphicData uri="http://schemas.openxmlformats.org/drawingml/2006/table">
            <a:tbl>
              <a:tblPr/>
              <a:tblGrid>
                <a:gridCol w="1762233"/>
                <a:gridCol w="1139789"/>
                <a:gridCol w="1139789"/>
                <a:gridCol w="1139789"/>
              </a:tblGrid>
              <a:tr h="38213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302C24"/>
                          </a:solidFill>
                          <a:latin typeface="Verdana"/>
                        </a:rPr>
                        <a:t>Performances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302C24"/>
                          </a:solidFill>
                          <a:latin typeface="Verdana"/>
                        </a:rPr>
                        <a:t>H.E.S.S.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302C24"/>
                          </a:solidFill>
                          <a:latin typeface="Verdana"/>
                        </a:rPr>
                        <a:t>MAGIC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302C24"/>
                          </a:solidFill>
                          <a:latin typeface="Verdana"/>
                        </a:rPr>
                        <a:t>VERITAS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  <a:tr h="35484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302C24"/>
                          </a:solidFill>
                          <a:latin typeface="Verdana"/>
                        </a:rPr>
                        <a:t>Sensitivity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02C24"/>
                          </a:solidFill>
                          <a:latin typeface="Verdana"/>
                        </a:rPr>
                        <a:t>0.7% 50h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02C24"/>
                          </a:solidFill>
                          <a:latin typeface="Verdana"/>
                        </a:rPr>
                        <a:t>0.9% 50h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02C24"/>
                          </a:solidFill>
                          <a:latin typeface="Verdana"/>
                        </a:rPr>
                        <a:t>0.7% 50h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  <a:tr h="35484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302C24"/>
                          </a:solidFill>
                          <a:latin typeface="Verdana"/>
                        </a:rPr>
                        <a:t>Trigger threshold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02C24"/>
                          </a:solidFill>
                          <a:latin typeface="Verdana"/>
                        </a:rPr>
                        <a:t>100 GeV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02C24"/>
                          </a:solidFill>
                          <a:latin typeface="Verdana"/>
                        </a:rPr>
                        <a:t>25 GeV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02C24"/>
                          </a:solidFill>
                          <a:latin typeface="Verdana"/>
                        </a:rPr>
                        <a:t>75 GeV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  <a:tr h="35484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302C24"/>
                          </a:solidFill>
                          <a:latin typeface="Verdana"/>
                        </a:rPr>
                        <a:t>Energy resolution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02C24"/>
                          </a:solidFill>
                          <a:latin typeface="Verdana"/>
                        </a:rPr>
                        <a:t>15%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02C24"/>
                          </a:solidFill>
                          <a:latin typeface="Verdana"/>
                        </a:rPr>
                        <a:t>15%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02C24"/>
                          </a:solidFill>
                          <a:latin typeface="Verdana"/>
                        </a:rPr>
                        <a:t>10-15%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  <a:tr h="38213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302C24"/>
                          </a:solidFill>
                          <a:latin typeface="Verdana"/>
                        </a:rPr>
                        <a:t>Angular resolution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02C24"/>
                          </a:solidFill>
                          <a:latin typeface="Verdana"/>
                        </a:rPr>
                        <a:t>0.06°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302C24"/>
                          </a:solidFill>
                          <a:latin typeface="Verdana"/>
                        </a:rPr>
                        <a:t>0.09°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302C24"/>
                          </a:solidFill>
                          <a:latin typeface="Verdana"/>
                        </a:rPr>
                        <a:t>0.09°</a:t>
                      </a:r>
                      <a:endParaRPr lang="en-US" sz="1400" b="0" i="0" u="none" strike="noStrike" dirty="0">
                        <a:solidFill>
                          <a:srgbClr val="302C24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/>
        </p:nvGraphicFramePr>
        <p:xfrm>
          <a:off x="3886200" y="1066800"/>
          <a:ext cx="5181600" cy="3275722"/>
        </p:xfrm>
        <a:graphic>
          <a:graphicData uri="http://schemas.openxmlformats.org/drawingml/2006/table">
            <a:tbl>
              <a:tblPr/>
              <a:tblGrid>
                <a:gridCol w="1778286"/>
                <a:gridCol w="1134438"/>
                <a:gridCol w="1134438"/>
                <a:gridCol w="1134438"/>
              </a:tblGrid>
              <a:tr h="24524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latin typeface="Book Antiqua"/>
                          <a:cs typeface="Book Antiqua"/>
                        </a:rPr>
                        <a:t>Technical features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latin typeface="Book Antiqua"/>
                          <a:cs typeface="Book Antiqua"/>
                        </a:rPr>
                        <a:t>H.E.S.S.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latin typeface="Book Antiqua"/>
                          <a:cs typeface="Book Antiqua"/>
                        </a:rPr>
                        <a:t>MAGIC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latin typeface="Book Antiqua"/>
                          <a:cs typeface="Book Antiqua"/>
                        </a:rPr>
                        <a:t>VERITAS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  <a:tr h="22772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chemeClr val="bg1"/>
                          </a:solidFill>
                          <a:latin typeface="Book Antiqua"/>
                          <a:cs typeface="Book Antiqua"/>
                        </a:rPr>
                        <a:t>Altitude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latin typeface="Book Antiqua"/>
                        <a:cs typeface="Book Antiqu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chemeClr val="bg1"/>
                          </a:solidFill>
                          <a:latin typeface="Book Antiqua"/>
                          <a:cs typeface="Book Antiqua"/>
                        </a:rPr>
                        <a:t>1800 m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latin typeface="Book Antiqua"/>
                        <a:cs typeface="Book Antiqua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chemeClr val="bg1"/>
                          </a:solidFill>
                          <a:latin typeface="Book Antiqua"/>
                          <a:cs typeface="Book Antiqua"/>
                        </a:rPr>
                        <a:t>2225 m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latin typeface="Book Antiqua"/>
                        <a:cs typeface="Book Antiqua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chemeClr val="bg1"/>
                          </a:solidFill>
                          <a:latin typeface="Book Antiqua"/>
                          <a:cs typeface="Book Antiqua"/>
                        </a:rPr>
                        <a:t>1275 m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latin typeface="Book Antiqua"/>
                        <a:cs typeface="Book Antiqua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  <a:tr h="22772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chemeClr val="bg1"/>
                          </a:solidFill>
                          <a:latin typeface="Book Antiqua"/>
                          <a:cs typeface="Book Antiqua"/>
                        </a:rPr>
                        <a:t>Telescope number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latin typeface="Book Antiqua"/>
                        <a:cs typeface="Book Antiqu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chemeClr val="bg1"/>
                          </a:solidFill>
                          <a:latin typeface="Book Antiqua"/>
                          <a:cs typeface="Book Antiqua"/>
                        </a:rPr>
                        <a:t>4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latin typeface="Book Antiqua"/>
                        <a:cs typeface="Book Antiqua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chemeClr val="bg1"/>
                          </a:solidFill>
                          <a:latin typeface="Book Antiqua"/>
                          <a:cs typeface="Book Antiqua"/>
                        </a:rPr>
                        <a:t>2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latin typeface="Book Antiqua"/>
                        <a:cs typeface="Book Antiqua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chemeClr val="bg1"/>
                          </a:solidFill>
                          <a:latin typeface="Book Antiqua"/>
                          <a:cs typeface="Book Antiqua"/>
                        </a:rPr>
                        <a:t>2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latin typeface="Book Antiqua"/>
                        <a:cs typeface="Book Antiqua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  <a:tr h="22772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latin typeface="Book Antiqua"/>
                          <a:cs typeface="Book Antiqua"/>
                        </a:rPr>
                        <a:t>Reflector diameter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latin typeface="Book Antiqua"/>
                          <a:cs typeface="Book Antiqua"/>
                        </a:rPr>
                        <a:t>12 m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latin typeface="Book Antiqua"/>
                          <a:cs typeface="Book Antiqua"/>
                        </a:rPr>
                        <a:t>17 m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chemeClr val="bg1"/>
                          </a:solidFill>
                          <a:latin typeface="Book Antiqua"/>
                          <a:cs typeface="Book Antiqua"/>
                        </a:rPr>
                        <a:t>10 </a:t>
                      </a: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latin typeface="Book Antiqua"/>
                          <a:cs typeface="Book Antiqua"/>
                        </a:rPr>
                        <a:t>m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  <a:tr h="22772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latin typeface="Book Antiqua"/>
                          <a:cs typeface="Book Antiqua"/>
                        </a:rPr>
                        <a:t>Reflector genre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latin typeface="Book Antiqua"/>
                          <a:cs typeface="Book Antiqua"/>
                        </a:rPr>
                        <a:t>Davies-Cotton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latin typeface="Book Antiqua"/>
                          <a:cs typeface="Book Antiqua"/>
                        </a:rPr>
                        <a:t>Parabolic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latin typeface="Book Antiqua"/>
                          <a:cs typeface="Book Antiqua"/>
                        </a:rPr>
                        <a:t>Davies-Cotton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  <a:tr h="24524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latin typeface="Book Antiqua"/>
                          <a:cs typeface="Book Antiqua"/>
                        </a:rPr>
                        <a:t>Focal distance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latin typeface="Book Antiqua"/>
                          <a:cs typeface="Book Antiqua"/>
                        </a:rPr>
                        <a:t>15 m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latin typeface="Book Antiqua"/>
                          <a:cs typeface="Book Antiqua"/>
                        </a:rPr>
                        <a:t>17 m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chemeClr val="bg1"/>
                          </a:solidFill>
                          <a:latin typeface="Book Antiqua"/>
                          <a:cs typeface="Book Antiqua"/>
                        </a:rPr>
                        <a:t>12 </a:t>
                      </a: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latin typeface="Book Antiqua"/>
                          <a:cs typeface="Book Antiqua"/>
                        </a:rPr>
                        <a:t>m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  <a:tr h="26275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latin typeface="Book Antiqua"/>
                          <a:cs typeface="Book Antiqua"/>
                        </a:rPr>
                        <a:t>Reflective area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latin typeface="Book Antiqua"/>
                          <a:cs typeface="Book Antiqua"/>
                        </a:rPr>
                        <a:t>107 m</a:t>
                      </a:r>
                      <a:r>
                        <a:rPr lang="en-US" sz="1200" b="0" i="0" u="none" strike="noStrike" baseline="30000" dirty="0">
                          <a:solidFill>
                            <a:schemeClr val="bg1"/>
                          </a:solidFill>
                          <a:latin typeface="Book Antiqua"/>
                          <a:cs typeface="Book Antiqua"/>
                        </a:rPr>
                        <a:t>2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latin typeface="Book Antiqua"/>
                        <a:cs typeface="Book Antiqua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latin typeface="Book Antiqua"/>
                          <a:cs typeface="Book Antiqua"/>
                        </a:rPr>
                        <a:t>236 m</a:t>
                      </a:r>
                      <a:r>
                        <a:rPr lang="en-US" sz="1200" b="0" i="0" u="none" strike="noStrike" baseline="30000" dirty="0">
                          <a:solidFill>
                            <a:schemeClr val="bg1"/>
                          </a:solidFill>
                          <a:latin typeface="Book Antiqua"/>
                          <a:cs typeface="Book Antiqua"/>
                        </a:rPr>
                        <a:t>2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latin typeface="Book Antiqua"/>
                        <a:cs typeface="Book Antiqua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chemeClr val="bg1"/>
                          </a:solidFill>
                          <a:latin typeface="Book Antiqua"/>
                          <a:cs typeface="Book Antiqua"/>
                        </a:rPr>
                        <a:t>106 m</a:t>
                      </a:r>
                      <a:r>
                        <a:rPr lang="en-US" sz="1200" b="0" i="0" u="none" strike="noStrike" baseline="30000" dirty="0" smtClean="0">
                          <a:solidFill>
                            <a:schemeClr val="bg1"/>
                          </a:solidFill>
                          <a:latin typeface="Book Antiqua"/>
                          <a:cs typeface="Book Antiqua"/>
                        </a:rPr>
                        <a:t>2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latin typeface="Book Antiqua"/>
                        <a:cs typeface="Book Antiqua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  <a:tr h="22772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latin typeface="Book Antiqua"/>
                          <a:cs typeface="Book Antiqua"/>
                        </a:rPr>
                        <a:t>Mirrors technology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latin typeface="Book Antiqua"/>
                          <a:cs typeface="Book Antiqua"/>
                        </a:rPr>
                        <a:t>Glass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latin typeface="Book Antiqua"/>
                          <a:cs typeface="Book Antiqua"/>
                        </a:rPr>
                        <a:t>Al &amp; glass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latin typeface="Book Antiqua"/>
                          <a:cs typeface="Book Antiqua"/>
                        </a:rPr>
                        <a:t>Glass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  <a:tr h="22772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latin typeface="Book Antiqua"/>
                          <a:cs typeface="Book Antiqua"/>
                        </a:rPr>
                        <a:t>Number pixels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latin typeface="Book Antiqua"/>
                          <a:cs typeface="Book Antiqua"/>
                        </a:rPr>
                        <a:t>960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latin typeface="Book Antiqua"/>
                          <a:cs typeface="Book Antiqua"/>
                        </a:rPr>
                        <a:t>576 - 1039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latin typeface="Book Antiqua"/>
                          <a:cs typeface="Book Antiqua"/>
                        </a:rPr>
                        <a:t>499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  <a:tr h="22772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latin typeface="Book Antiqua"/>
                          <a:cs typeface="Book Antiqua"/>
                        </a:rPr>
                        <a:t>Camera FoV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latin typeface="Book Antiqua"/>
                          <a:cs typeface="Book Antiqua"/>
                        </a:rPr>
                        <a:t>5°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latin typeface="Book Antiqua"/>
                          <a:cs typeface="Book Antiqua"/>
                        </a:rPr>
                        <a:t>3.5°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latin typeface="Book Antiqua"/>
                          <a:cs typeface="Book Antiqua"/>
                        </a:rPr>
                        <a:t>3.5°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  <a:tr h="22772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latin typeface="Book Antiqua"/>
                          <a:cs typeface="Book Antiqua"/>
                        </a:rPr>
                        <a:t>Light sensors kind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latin typeface="Book Antiqua"/>
                          <a:cs typeface="Book Antiqua"/>
                        </a:rPr>
                        <a:t>PMT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latin typeface="Book Antiqua"/>
                          <a:cs typeface="Book Antiqua"/>
                        </a:rPr>
                        <a:t>PMT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latin typeface="Book Antiqua"/>
                          <a:cs typeface="Book Antiqua"/>
                        </a:rPr>
                        <a:t>PMT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  <a:tr h="22772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latin typeface="Book Antiqua"/>
                          <a:cs typeface="Book Antiqua"/>
                        </a:rPr>
                        <a:t>Light sensors QE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latin typeface="Book Antiqua"/>
                          <a:cs typeface="Book Antiqua"/>
                        </a:rPr>
                        <a:t>15%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latin typeface="Book Antiqua"/>
                          <a:cs typeface="Book Antiqua"/>
                        </a:rPr>
                        <a:t>20-30%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latin typeface="Book Antiqua"/>
                          <a:cs typeface="Book Antiqua"/>
                        </a:rPr>
                        <a:t>15-20%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  <a:tr h="22772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latin typeface="Book Antiqua"/>
                          <a:cs typeface="Book Antiqua"/>
                        </a:rPr>
                        <a:t>Complete rotation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latin typeface="Book Antiqua"/>
                          <a:cs typeface="Book Antiqua"/>
                        </a:rPr>
                        <a:t>3 min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latin typeface="Book Antiqua"/>
                          <a:cs typeface="Book Antiqua"/>
                        </a:rPr>
                        <a:t>40 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latin typeface="Book Antiqua"/>
                          <a:cs typeface="Book Antiqua"/>
                        </a:rPr>
                        <a:t>3-4 min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  <a:tr h="24524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latin typeface="Book Antiqua"/>
                          <a:cs typeface="Book Antiqua"/>
                        </a:rPr>
                        <a:t>Readout 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latin typeface="Book Antiqua"/>
                          <a:cs typeface="Book Antiqua"/>
                        </a:rPr>
                        <a:t>1 GS/s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latin typeface="Book Antiqua"/>
                          <a:cs typeface="Book Antiqua"/>
                        </a:rPr>
                        <a:t>2 GS/s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latin typeface="Book Antiqua"/>
                          <a:cs typeface="Book Antiqua"/>
                        </a:rPr>
                        <a:t>0.5 GS/s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</a:tr>
            </a:tbl>
          </a:graphicData>
        </a:graphic>
      </p:graphicFrame>
      <p:grpSp>
        <p:nvGrpSpPr>
          <p:cNvPr id="2" name="Group 48"/>
          <p:cNvGrpSpPr/>
          <p:nvPr/>
        </p:nvGrpSpPr>
        <p:grpSpPr>
          <a:xfrm>
            <a:off x="119467" y="1401600"/>
            <a:ext cx="3646666" cy="4542000"/>
            <a:chOff x="119467" y="1040400"/>
            <a:chExt cx="3646666" cy="4542000"/>
          </a:xfrm>
        </p:grpSpPr>
        <p:grpSp>
          <p:nvGrpSpPr>
            <p:cNvPr id="3" name="Group 34"/>
            <p:cNvGrpSpPr/>
            <p:nvPr/>
          </p:nvGrpSpPr>
          <p:grpSpPr>
            <a:xfrm>
              <a:off x="1981200" y="1040400"/>
              <a:ext cx="1784933" cy="2160000"/>
              <a:chOff x="2025067" y="1040400"/>
              <a:chExt cx="1784933" cy="2160000"/>
            </a:xfrm>
          </p:grpSpPr>
          <p:sp>
            <p:nvSpPr>
              <p:cNvPr id="28" name="Rectangle 27"/>
              <p:cNvSpPr/>
              <p:nvPr/>
            </p:nvSpPr>
            <p:spPr bwMode="auto">
              <a:xfrm>
                <a:off x="2209800" y="1040400"/>
                <a:ext cx="144000" cy="2160000"/>
              </a:xfrm>
              <a:prstGeom prst="rect">
                <a:avLst/>
              </a:prstGeom>
              <a:gradFill flip="none" rotWithShape="1">
                <a:gsLst>
                  <a:gs pos="0">
                    <a:srgbClr val="00FF00"/>
                  </a:gs>
                  <a:gs pos="100000">
                    <a:srgbClr val="FF0000"/>
                  </a:gs>
                  <a:gs pos="50000">
                    <a:srgbClr val="0000FF"/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4400" b="0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Arial" pitchFamily="-107" charset="0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378400" y="1040400"/>
                <a:ext cx="362254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/>
                <a:r>
                  <a:rPr lang="it-IT" sz="1200" b="1" dirty="0" smtClean="0">
                    <a:solidFill>
                      <a:srgbClr val="00FF00"/>
                    </a:solidFill>
                    <a:latin typeface="Baskerville"/>
                    <a:cs typeface="Baskerville"/>
                  </a:rPr>
                  <a:t>0.10°</a:t>
                </a:r>
                <a:endParaRPr lang="it-IT" sz="1200" b="1" dirty="0">
                  <a:solidFill>
                    <a:srgbClr val="00FF00"/>
                  </a:solidFill>
                  <a:latin typeface="Baskerville"/>
                  <a:cs typeface="Baskerville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2378400" y="3015734"/>
                <a:ext cx="362254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/>
                <a:r>
                  <a:rPr lang="it-IT" sz="1200" b="1" dirty="0" smtClean="0">
                    <a:solidFill>
                      <a:srgbClr val="FF0000"/>
                    </a:solidFill>
                    <a:latin typeface="Baskerville"/>
                    <a:cs typeface="Baskerville"/>
                  </a:rPr>
                  <a:t>0.25°</a:t>
                </a:r>
                <a:endParaRPr lang="it-IT" sz="1200" b="1" dirty="0">
                  <a:solidFill>
                    <a:srgbClr val="FF0000"/>
                  </a:solidFill>
                  <a:latin typeface="Baskerville"/>
                  <a:cs typeface="Baskerville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2378400" y="2028066"/>
                <a:ext cx="362254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/>
                <a:r>
                  <a:rPr lang="it-IT" sz="1200" b="1" dirty="0" smtClean="0">
                    <a:solidFill>
                      <a:srgbClr val="0000FF"/>
                    </a:solidFill>
                    <a:latin typeface="Baskerville"/>
                    <a:cs typeface="Baskerville"/>
                  </a:rPr>
                  <a:t>0.15°</a:t>
                </a:r>
                <a:endParaRPr lang="it-IT" sz="1200" b="1" dirty="0">
                  <a:solidFill>
                    <a:srgbClr val="0000FF"/>
                  </a:solidFill>
                  <a:latin typeface="Baskerville"/>
                  <a:cs typeface="Baskerville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2438400" y="1349567"/>
                <a:ext cx="1371600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en-GB" sz="1200" dirty="0" smtClean="0">
                    <a:solidFill>
                      <a:schemeClr val="tx1"/>
                    </a:solidFill>
                    <a:latin typeface="Baskerville"/>
                    <a:cs typeface="Baskerville"/>
                  </a:rPr>
                  <a:t>Low energy threshold and high angular resolution </a:t>
                </a:r>
                <a:endParaRPr lang="en-GB" sz="1200" dirty="0">
                  <a:solidFill>
                    <a:schemeClr val="tx1"/>
                  </a:solidFill>
                  <a:latin typeface="Baskerville"/>
                  <a:cs typeface="Baskerville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2438400" y="2337233"/>
                <a:ext cx="1371600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en-GB" sz="1200" dirty="0" smtClean="0">
                    <a:solidFill>
                      <a:schemeClr val="tx1"/>
                    </a:solidFill>
                    <a:latin typeface="Baskerville"/>
                    <a:cs typeface="Baskerville"/>
                  </a:rPr>
                  <a:t>Cost limitation &amp; reduction of the channels number</a:t>
                </a:r>
                <a:endParaRPr lang="en-GB" sz="1200" dirty="0">
                  <a:solidFill>
                    <a:schemeClr val="tx1"/>
                  </a:solidFill>
                  <a:latin typeface="Baskerville"/>
                  <a:cs typeface="Baskerville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 rot="16200000">
                <a:off x="1431600" y="2028067"/>
                <a:ext cx="1371600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en-GB" sz="1200" dirty="0" smtClean="0">
                    <a:solidFill>
                      <a:schemeClr val="tx1"/>
                    </a:solidFill>
                    <a:latin typeface="Baskerville"/>
                    <a:cs typeface="Baskerville"/>
                  </a:rPr>
                  <a:t>PIXEL SIZE</a:t>
                </a:r>
                <a:endParaRPr lang="en-GB" sz="1200" dirty="0">
                  <a:solidFill>
                    <a:schemeClr val="tx1"/>
                  </a:solidFill>
                  <a:latin typeface="Baskerville"/>
                  <a:cs typeface="Baskerville"/>
                </a:endParaRPr>
              </a:p>
            </p:txBody>
          </p:sp>
        </p:grpSp>
        <p:grpSp>
          <p:nvGrpSpPr>
            <p:cNvPr id="4" name="Group 38"/>
            <p:cNvGrpSpPr/>
            <p:nvPr/>
          </p:nvGrpSpPr>
          <p:grpSpPr>
            <a:xfrm>
              <a:off x="119467" y="1040400"/>
              <a:ext cx="1785533" cy="2160000"/>
              <a:chOff x="-32933" y="1040400"/>
              <a:chExt cx="1785533" cy="2160000"/>
            </a:xfrm>
          </p:grpSpPr>
          <p:sp>
            <p:nvSpPr>
              <p:cNvPr id="11" name="Rectangle 10"/>
              <p:cNvSpPr/>
              <p:nvPr/>
            </p:nvSpPr>
            <p:spPr bwMode="auto">
              <a:xfrm>
                <a:off x="152400" y="1040400"/>
                <a:ext cx="144000" cy="2160000"/>
              </a:xfrm>
              <a:prstGeom prst="rect">
                <a:avLst/>
              </a:prstGeom>
              <a:gradFill flip="none" rotWithShape="1">
                <a:gsLst>
                  <a:gs pos="0">
                    <a:srgbClr val="00FF00"/>
                  </a:gs>
                  <a:gs pos="100000">
                    <a:srgbClr val="FF0000"/>
                  </a:gs>
                  <a:gs pos="50000">
                    <a:srgbClr val="0000FF"/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4400" b="0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Arial" pitchFamily="-107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304800" y="1040400"/>
                <a:ext cx="314164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/>
                <a:r>
                  <a:rPr lang="it-IT" sz="1200" b="1" dirty="0" smtClean="0">
                    <a:solidFill>
                      <a:srgbClr val="00FF00"/>
                    </a:solidFill>
                    <a:latin typeface="Baskerville"/>
                    <a:cs typeface="Baskerville"/>
                  </a:rPr>
                  <a:t>20m</a:t>
                </a:r>
                <a:endParaRPr lang="it-IT" sz="1200" b="1" dirty="0">
                  <a:solidFill>
                    <a:srgbClr val="00FF00"/>
                  </a:solidFill>
                  <a:latin typeface="Baskerville"/>
                  <a:cs typeface="Baskerville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304800" y="3015734"/>
                <a:ext cx="230832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/>
                <a:r>
                  <a:rPr lang="it-IT" sz="1200" b="1" dirty="0" smtClean="0">
                    <a:solidFill>
                      <a:srgbClr val="FF0000"/>
                    </a:solidFill>
                    <a:latin typeface="Baskerville"/>
                    <a:cs typeface="Baskerville"/>
                  </a:rPr>
                  <a:t>5m</a:t>
                </a:r>
                <a:endParaRPr lang="it-IT" sz="1200" b="1" dirty="0">
                  <a:solidFill>
                    <a:srgbClr val="FF0000"/>
                  </a:solidFill>
                  <a:latin typeface="Baskerville"/>
                  <a:cs typeface="Baskerville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304800" y="2028066"/>
                <a:ext cx="314164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/>
                <a:r>
                  <a:rPr lang="it-IT" sz="1200" b="1" dirty="0" smtClean="0">
                    <a:solidFill>
                      <a:srgbClr val="0000FF"/>
                    </a:solidFill>
                    <a:latin typeface="Baskerville"/>
                    <a:cs typeface="Baskerville"/>
                  </a:rPr>
                  <a:t>10m</a:t>
                </a:r>
                <a:endParaRPr lang="it-IT" sz="1200" b="1" dirty="0">
                  <a:solidFill>
                    <a:srgbClr val="0000FF"/>
                  </a:solidFill>
                  <a:latin typeface="Baskerville"/>
                  <a:cs typeface="Baskerville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381000" y="1349567"/>
                <a:ext cx="1371600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en-GB" sz="1200" dirty="0" smtClean="0">
                    <a:solidFill>
                      <a:schemeClr val="tx1"/>
                    </a:solidFill>
                    <a:latin typeface="Baskerville"/>
                    <a:cs typeface="Baskerville"/>
                  </a:rPr>
                  <a:t>Low energy threshold &amp; calibration with satellites</a:t>
                </a:r>
                <a:endParaRPr lang="en-GB" sz="1200" dirty="0">
                  <a:solidFill>
                    <a:schemeClr val="tx1"/>
                  </a:solidFill>
                  <a:latin typeface="Baskerville"/>
                  <a:cs typeface="Baskerville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81000" y="2337233"/>
                <a:ext cx="1371600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en-GB" sz="1200" dirty="0" smtClean="0">
                    <a:solidFill>
                      <a:schemeClr val="tx1"/>
                    </a:solidFill>
                    <a:latin typeface="Baskerville"/>
                    <a:cs typeface="Baskerville"/>
                  </a:rPr>
                  <a:t>Cost limitation &amp; potential upgrade with high QE sensors</a:t>
                </a:r>
                <a:endParaRPr lang="en-GB" sz="1200" dirty="0">
                  <a:solidFill>
                    <a:schemeClr val="tx1"/>
                  </a:solidFill>
                  <a:latin typeface="Baskerville"/>
                  <a:cs typeface="Baskerville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 rot="16200000">
                <a:off x="-626400" y="2028067"/>
                <a:ext cx="1371600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en-GB" sz="1200" dirty="0" smtClean="0">
                    <a:solidFill>
                      <a:schemeClr val="tx1"/>
                    </a:solidFill>
                    <a:latin typeface="Baskerville"/>
                    <a:cs typeface="Baskerville"/>
                  </a:rPr>
                  <a:t>DISH DIAMETER</a:t>
                </a:r>
                <a:endParaRPr lang="en-GB" sz="1200" dirty="0">
                  <a:solidFill>
                    <a:schemeClr val="tx1"/>
                  </a:solidFill>
                  <a:latin typeface="Baskerville"/>
                  <a:cs typeface="Baskerville"/>
                </a:endParaRPr>
              </a:p>
            </p:txBody>
          </p:sp>
        </p:grpSp>
        <p:grpSp>
          <p:nvGrpSpPr>
            <p:cNvPr id="5" name="Group 37"/>
            <p:cNvGrpSpPr/>
            <p:nvPr/>
          </p:nvGrpSpPr>
          <p:grpSpPr>
            <a:xfrm>
              <a:off x="119467" y="3422400"/>
              <a:ext cx="1785533" cy="2160000"/>
              <a:chOff x="-32933" y="3415800"/>
              <a:chExt cx="1785533" cy="2160000"/>
            </a:xfrm>
          </p:grpSpPr>
          <p:grpSp>
            <p:nvGrpSpPr>
              <p:cNvPr id="6" name="Group 26"/>
              <p:cNvGrpSpPr/>
              <p:nvPr/>
            </p:nvGrpSpPr>
            <p:grpSpPr>
              <a:xfrm>
                <a:off x="152400" y="3415800"/>
                <a:ext cx="1600200" cy="2160000"/>
                <a:chOff x="591979" y="3415800"/>
                <a:chExt cx="1600200" cy="2160000"/>
              </a:xfrm>
            </p:grpSpPr>
            <p:sp>
              <p:nvSpPr>
                <p:cNvPr id="19" name="Rectangle 18"/>
                <p:cNvSpPr/>
                <p:nvPr/>
              </p:nvSpPr>
              <p:spPr bwMode="auto">
                <a:xfrm>
                  <a:off x="591979" y="3415800"/>
                  <a:ext cx="144000" cy="2160000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FF00"/>
                    </a:gs>
                    <a:gs pos="100000">
                      <a:srgbClr val="FF0000"/>
                    </a:gs>
                    <a:gs pos="50000">
                      <a:srgbClr val="0000FF"/>
                    </a:gs>
                  </a:gsLst>
                  <a:lin ang="5400000" scaled="0"/>
                  <a:tileRect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4400" b="0" i="0" u="none" strike="noStrike" cap="none" normalizeH="0" baseline="0" dirty="0">
                    <a:ln>
                      <a:noFill/>
                    </a:ln>
                    <a:solidFill>
                      <a:schemeClr val="tx2"/>
                    </a:solidFill>
                    <a:effectLst/>
                    <a:latin typeface="Arial" pitchFamily="-107" charset="0"/>
                  </a:endParaRPr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762000" y="3415800"/>
                  <a:ext cx="278923" cy="1846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algn="ctr"/>
                  <a:r>
                    <a:rPr lang="it-IT" sz="1200" b="1" dirty="0" smtClean="0">
                      <a:solidFill>
                        <a:srgbClr val="00FF00"/>
                      </a:solidFill>
                      <a:latin typeface="Baskerville"/>
                      <a:cs typeface="Baskerville"/>
                    </a:rPr>
                    <a:t>5.0°</a:t>
                  </a:r>
                  <a:endParaRPr lang="it-IT" sz="1200" b="1" dirty="0">
                    <a:solidFill>
                      <a:srgbClr val="00FF00"/>
                    </a:solidFill>
                    <a:latin typeface="Baskerville"/>
                    <a:cs typeface="Baskerville"/>
                  </a:endParaRPr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760579" y="5391134"/>
                  <a:ext cx="278923" cy="1846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algn="ctr"/>
                  <a:r>
                    <a:rPr lang="it-IT" sz="1200" b="1" dirty="0" smtClean="0">
                      <a:solidFill>
                        <a:srgbClr val="FF0000"/>
                      </a:solidFill>
                      <a:latin typeface="Baskerville"/>
                      <a:cs typeface="Baskerville"/>
                    </a:rPr>
                    <a:t>2.5°</a:t>
                  </a:r>
                  <a:endParaRPr lang="it-IT" sz="1200" b="1" dirty="0">
                    <a:solidFill>
                      <a:srgbClr val="FF0000"/>
                    </a:solidFill>
                    <a:latin typeface="Baskerville"/>
                    <a:cs typeface="Baskerville"/>
                  </a:endParaRPr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762000" y="4495800"/>
                  <a:ext cx="278923" cy="1846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algn="ctr"/>
                  <a:r>
                    <a:rPr lang="it-IT" sz="1200" b="1" dirty="0" smtClean="0">
                      <a:solidFill>
                        <a:srgbClr val="0000FF"/>
                      </a:solidFill>
                      <a:latin typeface="Baskerville"/>
                      <a:cs typeface="Baskerville"/>
                    </a:rPr>
                    <a:t>3.5°</a:t>
                  </a:r>
                  <a:endParaRPr lang="it-IT" sz="1200" b="1" dirty="0">
                    <a:solidFill>
                      <a:srgbClr val="0000FF"/>
                    </a:solidFill>
                    <a:latin typeface="Baskerville"/>
                    <a:cs typeface="Baskerville"/>
                  </a:endParaRPr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820579" y="3678801"/>
                  <a:ext cx="1371600" cy="73866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spAutoFit/>
                </a:bodyPr>
                <a:lstStyle/>
                <a:p>
                  <a:pPr algn="ctr"/>
                  <a:r>
                    <a:rPr lang="en-GB" sz="1200" dirty="0" smtClean="0">
                      <a:solidFill>
                        <a:schemeClr val="tx1"/>
                      </a:solidFill>
                      <a:latin typeface="Baskerville"/>
                      <a:cs typeface="Baskerville"/>
                    </a:rPr>
                    <a:t>Reduction images truncation and nice observation of extended sources </a:t>
                  </a:r>
                  <a:endParaRPr lang="en-GB" sz="1200" dirty="0">
                    <a:solidFill>
                      <a:schemeClr val="tx1"/>
                    </a:solidFill>
                    <a:latin typeface="Baskerville"/>
                    <a:cs typeface="Baskerville"/>
                  </a:endParaRP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820579" y="4758801"/>
                  <a:ext cx="1371600" cy="5539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spAutoFit/>
                </a:bodyPr>
                <a:lstStyle/>
                <a:p>
                  <a:pPr algn="ctr"/>
                  <a:r>
                    <a:rPr lang="en-GB" sz="1200" dirty="0" smtClean="0">
                      <a:solidFill>
                        <a:schemeClr val="tx1"/>
                      </a:solidFill>
                      <a:latin typeface="Baskerville"/>
                      <a:cs typeface="Baskerville"/>
                    </a:rPr>
                    <a:t>Cost limitation &amp; potential use of smaller pixels</a:t>
                  </a:r>
                  <a:endParaRPr lang="en-GB" sz="1200" dirty="0">
                    <a:solidFill>
                      <a:schemeClr val="tx1"/>
                    </a:solidFill>
                    <a:latin typeface="Baskerville"/>
                    <a:cs typeface="Baskerville"/>
                  </a:endParaRPr>
                </a:p>
              </p:txBody>
            </p:sp>
          </p:grpSp>
          <p:sp>
            <p:nvSpPr>
              <p:cNvPr id="37" name="TextBox 36"/>
              <p:cNvSpPr txBox="1"/>
              <p:nvPr/>
            </p:nvSpPr>
            <p:spPr>
              <a:xfrm rot="16200000">
                <a:off x="-626400" y="4403467"/>
                <a:ext cx="1371600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en-GB" sz="1200" dirty="0" smtClean="0">
                    <a:solidFill>
                      <a:schemeClr val="tx1"/>
                    </a:solidFill>
                    <a:latin typeface="Baskerville"/>
                    <a:cs typeface="Baskerville"/>
                  </a:rPr>
                  <a:t>FoV</a:t>
                </a:r>
                <a:endParaRPr lang="en-GB" sz="1200" dirty="0">
                  <a:solidFill>
                    <a:schemeClr val="tx1"/>
                  </a:solidFill>
                  <a:latin typeface="Baskerville"/>
                  <a:cs typeface="Baskerville"/>
                </a:endParaRPr>
              </a:p>
            </p:txBody>
          </p:sp>
        </p:grpSp>
        <p:grpSp>
          <p:nvGrpSpPr>
            <p:cNvPr id="7" name="Group 46"/>
            <p:cNvGrpSpPr/>
            <p:nvPr/>
          </p:nvGrpSpPr>
          <p:grpSpPr>
            <a:xfrm>
              <a:off x="1981200" y="3422400"/>
              <a:ext cx="1784933" cy="2160000"/>
              <a:chOff x="1981200" y="3415800"/>
              <a:chExt cx="1784933" cy="2160000"/>
            </a:xfrm>
          </p:grpSpPr>
          <p:sp>
            <p:nvSpPr>
              <p:cNvPr id="40" name="Rectangle 39"/>
              <p:cNvSpPr/>
              <p:nvPr/>
            </p:nvSpPr>
            <p:spPr bwMode="auto">
              <a:xfrm>
                <a:off x="2165933" y="3415800"/>
                <a:ext cx="144000" cy="2160000"/>
              </a:xfrm>
              <a:prstGeom prst="rect">
                <a:avLst/>
              </a:prstGeom>
              <a:gradFill flip="none" rotWithShape="1">
                <a:gsLst>
                  <a:gs pos="0">
                    <a:srgbClr val="00FF00"/>
                  </a:gs>
                  <a:gs pos="100000">
                    <a:srgbClr val="FF0000"/>
                  </a:gs>
                  <a:gs pos="50000">
                    <a:srgbClr val="0000FF"/>
                  </a:gs>
                </a:gsLst>
                <a:lin ang="54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4400" b="0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Arial" pitchFamily="-107" charset="0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2324927" y="3415800"/>
                <a:ext cx="381465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/>
                <a:r>
                  <a:rPr lang="it-IT" sz="1200" b="1" dirty="0" smtClean="0">
                    <a:solidFill>
                      <a:srgbClr val="00FF00"/>
                    </a:solidFill>
                    <a:latin typeface="Baskerville"/>
                    <a:cs typeface="Baskerville"/>
                  </a:rPr>
                  <a:t>f/1.5</a:t>
                </a:r>
                <a:endParaRPr lang="it-IT" sz="1200" b="1" dirty="0">
                  <a:solidFill>
                    <a:srgbClr val="00FF00"/>
                  </a:solidFill>
                  <a:latin typeface="Baskerville"/>
                  <a:cs typeface="Baskerville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2324928" y="5391134"/>
                <a:ext cx="381465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/>
                <a:r>
                  <a:rPr lang="it-IT" sz="1200" b="1" dirty="0" smtClean="0">
                    <a:solidFill>
                      <a:srgbClr val="FF0000"/>
                    </a:solidFill>
                    <a:latin typeface="Baskerville"/>
                    <a:cs typeface="Baskerville"/>
                  </a:rPr>
                  <a:t>f/0.7</a:t>
                </a:r>
                <a:endParaRPr lang="it-IT" sz="1200" b="1" dirty="0">
                  <a:solidFill>
                    <a:srgbClr val="FF0000"/>
                  </a:solidFill>
                  <a:latin typeface="Baskerville"/>
                  <a:cs typeface="Baskerville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2324927" y="4218800"/>
                <a:ext cx="381465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/>
                <a:r>
                  <a:rPr lang="it-IT" sz="1200" b="1" dirty="0" smtClean="0">
                    <a:solidFill>
                      <a:srgbClr val="0000FF"/>
                    </a:solidFill>
                    <a:latin typeface="Baskerville"/>
                    <a:cs typeface="Baskerville"/>
                  </a:rPr>
                  <a:t>f/1.2</a:t>
                </a:r>
                <a:endParaRPr lang="it-IT" sz="1200" b="1" dirty="0">
                  <a:solidFill>
                    <a:srgbClr val="0000FF"/>
                  </a:solidFill>
                  <a:latin typeface="Baskerville"/>
                  <a:cs typeface="Baskerville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2394533" y="3817300"/>
                <a:ext cx="1371600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en-GB" sz="1200" dirty="0" smtClean="0">
                    <a:solidFill>
                      <a:schemeClr val="tx1"/>
                    </a:solidFill>
                    <a:latin typeface="Baskerville"/>
                    <a:cs typeface="Baskerville"/>
                  </a:rPr>
                  <a:t>Reduction aberrations </a:t>
                </a:r>
                <a:endParaRPr lang="en-GB" sz="1200" dirty="0">
                  <a:solidFill>
                    <a:schemeClr val="tx1"/>
                  </a:solidFill>
                  <a:latin typeface="Baskerville"/>
                  <a:cs typeface="Baskerville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2394533" y="4620300"/>
                <a:ext cx="1371600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en-GB" sz="1200" dirty="0" smtClean="0">
                    <a:solidFill>
                      <a:schemeClr val="tx1"/>
                    </a:solidFill>
                    <a:latin typeface="Baskerville"/>
                    <a:cs typeface="Baskerville"/>
                  </a:rPr>
                  <a:t>Cost limitation &amp; potential use of heavy camera</a:t>
                </a:r>
                <a:endParaRPr lang="en-GB" sz="1200" dirty="0">
                  <a:solidFill>
                    <a:schemeClr val="tx1"/>
                  </a:solidFill>
                  <a:latin typeface="Baskerville"/>
                  <a:cs typeface="Baskerville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 rot="16200000">
                <a:off x="1387733" y="4403467"/>
                <a:ext cx="1371600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en-GB" sz="1200" dirty="0" smtClean="0">
                    <a:solidFill>
                      <a:schemeClr val="tx1"/>
                    </a:solidFill>
                    <a:latin typeface="Baskerville"/>
                    <a:cs typeface="Baskerville"/>
                  </a:rPr>
                  <a:t>OPTICAL SYSTEM</a:t>
                </a:r>
                <a:endParaRPr lang="en-GB" sz="1200" dirty="0">
                  <a:solidFill>
                    <a:schemeClr val="tx1"/>
                  </a:solidFill>
                  <a:latin typeface="Baskerville"/>
                  <a:cs typeface="Baskerville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17" y="471121"/>
            <a:ext cx="8573048" cy="5739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A17EC-F713-364A-AF93-F49F2A6B218A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918995" y="1219943"/>
            <a:ext cx="1470392" cy="4345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pulsar</a:t>
            </a:r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>
            <a:off x="1088104" y="2490030"/>
            <a:ext cx="1470392" cy="63504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Supernova</a:t>
            </a:r>
          </a:p>
          <a:p>
            <a:pPr algn="ctr"/>
            <a:r>
              <a:rPr lang="en-US" dirty="0" smtClean="0"/>
              <a:t>Remnants</a:t>
            </a:r>
            <a:endParaRPr lang="en-US" dirty="0"/>
          </a:p>
        </p:txBody>
      </p:sp>
      <p:sp>
        <p:nvSpPr>
          <p:cNvPr id="21" name="Rounded Rectangle 20"/>
          <p:cNvSpPr/>
          <p:nvPr/>
        </p:nvSpPr>
        <p:spPr>
          <a:xfrm>
            <a:off x="1958991" y="3576270"/>
            <a:ext cx="1470392" cy="668461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X-ray binaries</a:t>
            </a:r>
            <a:endParaRPr lang="en-US" dirty="0"/>
          </a:p>
        </p:txBody>
      </p:sp>
      <p:sp>
        <p:nvSpPr>
          <p:cNvPr id="9" name="Title 26"/>
          <p:cNvSpPr txBox="1">
            <a:spLocks/>
          </p:cNvSpPr>
          <p:nvPr/>
        </p:nvSpPr>
        <p:spPr>
          <a:xfrm>
            <a:off x="2892676" y="709149"/>
            <a:ext cx="3189400" cy="127150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Sources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17" y="471121"/>
            <a:ext cx="8573048" cy="5739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A17EC-F713-364A-AF93-F49F2A6B218A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2" name="Title 26"/>
          <p:cNvSpPr>
            <a:spLocks noGrp="1"/>
          </p:cNvSpPr>
          <p:nvPr>
            <p:ph type="title"/>
          </p:nvPr>
        </p:nvSpPr>
        <p:spPr>
          <a:xfrm>
            <a:off x="2892676" y="709149"/>
            <a:ext cx="3189400" cy="1271501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Sources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918995" y="1219943"/>
            <a:ext cx="1470392" cy="4345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pulsar</a:t>
            </a:r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1088104" y="2490030"/>
            <a:ext cx="1470392" cy="63504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Supernova</a:t>
            </a:r>
          </a:p>
          <a:p>
            <a:pPr algn="ctr"/>
            <a:r>
              <a:rPr lang="en-US" dirty="0" smtClean="0"/>
              <a:t>Remnants</a:t>
            </a: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1958991" y="3576270"/>
            <a:ext cx="1470392" cy="668461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X-ray binaries</a:t>
            </a:r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6817659" y="2924520"/>
            <a:ext cx="1470392" cy="4345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blazars</a:t>
            </a:r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6483092" y="1002693"/>
            <a:ext cx="1470392" cy="4345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FSRQs</a:t>
            </a:r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5055482" y="4662521"/>
            <a:ext cx="2053188" cy="4345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/>
              <a:t>radio galaxies</a:t>
            </a:r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6082076" y="3810231"/>
            <a:ext cx="2244064" cy="4345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starburst galaxies</a:t>
            </a:r>
            <a:endParaRPr lang="en-US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Saddle">
  <a:themeElements>
    <a:clrScheme name="Saddle">
      <a:dk1>
        <a:srgbClr val="302C24"/>
      </a:dk1>
      <a:lt1>
        <a:sysClr val="window" lastClr="FFFFFF"/>
      </a:lt1>
      <a:dk2>
        <a:srgbClr val="AC6416"/>
      </a:dk2>
      <a:lt2>
        <a:srgbClr val="E8E4DB"/>
      </a:lt2>
      <a:accent1>
        <a:srgbClr val="C6B178"/>
      </a:accent1>
      <a:accent2>
        <a:srgbClr val="9C5B14"/>
      </a:accent2>
      <a:accent3>
        <a:srgbClr val="71B2BC"/>
      </a:accent3>
      <a:accent4>
        <a:srgbClr val="78AA5D"/>
      </a:accent4>
      <a:accent5>
        <a:srgbClr val="867099"/>
      </a:accent5>
      <a:accent6>
        <a:srgbClr val="4C6F75"/>
      </a:accent6>
      <a:hlink>
        <a:srgbClr val="F27B0E"/>
      </a:hlink>
      <a:folHlink>
        <a:srgbClr val="989268"/>
      </a:folHlink>
    </a:clrScheme>
    <a:fontScheme name="Saddle">
      <a:majorFont>
        <a:latin typeface="Book Antiqua"/>
        <a:ea typeface=""/>
        <a:cs typeface=""/>
        <a:font script="Jpan" typeface="ＭＳ 明朝"/>
      </a:majorFont>
      <a:minorFont>
        <a:latin typeface="Book Antiqua"/>
        <a:ea typeface=""/>
        <a:cs typeface=""/>
        <a:font script="Jpan" typeface="ＭＳ 明朝"/>
      </a:minorFont>
    </a:fontScheme>
    <a:fmtScheme name="Saddle">
      <a:fillStyleLst>
        <a:solidFill>
          <a:schemeClr val="phClr"/>
        </a:solidFill>
        <a:gradFill rotWithShape="1">
          <a:gsLst>
            <a:gs pos="0">
              <a:schemeClr val="phClr"/>
            </a:gs>
            <a:gs pos="30000">
              <a:schemeClr val="phClr">
                <a:tint val="80000"/>
              </a:schemeClr>
            </a:gs>
            <a:gs pos="100000">
              <a:schemeClr val="phClr">
                <a:tint val="100000"/>
              </a:schemeClr>
            </a:gs>
          </a:gsLst>
          <a:path path="rect">
            <a:fillToRect l="50000" r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70000"/>
                <a:satMod val="120000"/>
              </a:schemeClr>
              <a:schemeClr val="phClr">
                <a:tint val="30000"/>
                <a:satMod val="120000"/>
              </a:schemeClr>
            </a:duotone>
          </a:blip>
          <a:stretch/>
        </a:blipFill>
      </a:fillStyleLst>
      <a:lnStyleLst>
        <a:ln w="254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50800" cap="flat" cmpd="dbl" algn="ctr">
          <a:solidFill>
            <a:schemeClr val="phClr"/>
          </a:solidFill>
          <a:prstDash val="solid"/>
        </a:ln>
        <a:ln w="7620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FFFFFF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sunrise" dir="tl">
              <a:rot lat="0" lon="0" rev="1200000"/>
            </a:lightRig>
          </a:scene3d>
          <a:sp3d prstMaterial="softEdge">
            <a:bevelT w="0" h="0"/>
          </a:sp3d>
        </a:effectStyle>
        <a:effectStyle>
          <a:effectLst>
            <a:innerShdw blurRad="76200" dist="38100" dir="13500000">
              <a:srgbClr val="FFFFFF">
                <a:alpha val="75000"/>
              </a:srgbClr>
            </a:innerShdw>
          </a:effectLst>
          <a:scene3d>
            <a:camera prst="perspectiveFront" fov="2400000"/>
            <a:lightRig rig="twoPt" dir="tl"/>
          </a:scene3d>
          <a:sp3d>
            <a:bevelT w="25400" h="12700" prst="angle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250000"/>
              </a:schemeClr>
              <a:schemeClr val="phClr">
                <a:tint val="50000"/>
                <a:satMod val="200000"/>
              </a:schemeClr>
            </a:duotone>
          </a:blip>
          <a:stretch/>
        </a:blipFill>
        <a:blipFill rotWithShape="1">
          <a:blip xmlns:r="http://schemas.openxmlformats.org/officeDocument/2006/relationships" r:embed="rId3">
            <a:duotone>
              <a:schemeClr val="phClr">
                <a:shade val="90000"/>
                <a:hueMod val="90000"/>
                <a:satMod val="150000"/>
                <a:lumMod val="90000"/>
              </a:schemeClr>
              <a:schemeClr val="phClr">
                <a:tint val="70000"/>
                <a:shade val="80000"/>
                <a:satMod val="30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Saddle.thmx</Template>
  <TotalTime>9241</TotalTime>
  <Words>2806</Words>
  <Application>Microsoft Macintosh PowerPoint</Application>
  <PresentationFormat>On-screen Show (4:3)</PresentationFormat>
  <Paragraphs>690</Paragraphs>
  <Slides>79</Slides>
  <Notes>7</Notes>
  <HiddenSlides>1</HiddenSlides>
  <MMClips>2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0" baseType="lpstr">
      <vt:lpstr>Saddle</vt:lpstr>
      <vt:lpstr>It’s a kind of MAGIC Come i raggi gamma ad altissima energia diventano segnale</vt:lpstr>
      <vt:lpstr>Summary</vt:lpstr>
      <vt:lpstr>Intro: VHE g-rays Astrophysics </vt:lpstr>
      <vt:lpstr>VHE photons: the ideal messengers </vt:lpstr>
      <vt:lpstr>Slide 5</vt:lpstr>
      <vt:lpstr>The VHE gamma-ray sky</vt:lpstr>
      <vt:lpstr>VHE g-rays Astrophysics</vt:lpstr>
      <vt:lpstr>Slide 8</vt:lpstr>
      <vt:lpstr>Sources</vt:lpstr>
      <vt:lpstr>Slide 10</vt:lpstr>
      <vt:lpstr>The TeV Sky</vt:lpstr>
      <vt:lpstr>The TeV Sky</vt:lpstr>
      <vt:lpstr>Observation Technique</vt:lpstr>
      <vt:lpstr>How do we study the sky?</vt:lpstr>
      <vt:lpstr>Atmospheric Extinction</vt:lpstr>
      <vt:lpstr>The case of g-rays</vt:lpstr>
      <vt:lpstr>Alternative: indirect detection</vt:lpstr>
      <vt:lpstr>Detection of showers</vt:lpstr>
      <vt:lpstr>Light emitted by showers</vt:lpstr>
      <vt:lpstr>The principle</vt:lpstr>
      <vt:lpstr>Observables</vt:lpstr>
      <vt:lpstr>Instruments and data taking</vt:lpstr>
      <vt:lpstr>Detector features</vt:lpstr>
      <vt:lpstr>IACTs in the world</vt:lpstr>
      <vt:lpstr>Key technological elements for MAGIC</vt:lpstr>
      <vt:lpstr>Reflective Surface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Numbers:</vt:lpstr>
      <vt:lpstr>And of course… this is MAGIC:</vt:lpstr>
      <vt:lpstr>From raw data to shower images</vt:lpstr>
      <vt:lpstr>The Data Taking</vt:lpstr>
      <vt:lpstr>Steps of the Analysis of CT data</vt:lpstr>
      <vt:lpstr>Pixel signal extraction</vt:lpstr>
      <vt:lpstr>Pixel signal extraction</vt:lpstr>
      <vt:lpstr>Calibration</vt:lpstr>
      <vt:lpstr>Calibration</vt:lpstr>
      <vt:lpstr>Image Cleaning</vt:lpstr>
      <vt:lpstr>Image Parameterization</vt:lpstr>
      <vt:lpstr>Hillas parameters</vt:lpstr>
      <vt:lpstr>Image quality parameters</vt:lpstr>
      <vt:lpstr>Source dependent parameters</vt:lpstr>
      <vt:lpstr>Extra Hillas parameters</vt:lpstr>
      <vt:lpstr>Image cleaning: Timing information</vt:lpstr>
      <vt:lpstr>Stereo observations: 3D param.</vt:lpstr>
      <vt:lpstr>Multi-telescope parameters</vt:lpstr>
      <vt:lpstr>Characterization of the events</vt:lpstr>
      <vt:lpstr>Background rejection</vt:lpstr>
      <vt:lpstr>Nature of background</vt:lpstr>
      <vt:lpstr>Gamma/hadron separation</vt:lpstr>
      <vt:lpstr>Gamma/hadron separation</vt:lpstr>
      <vt:lpstr>The Background</vt:lpstr>
      <vt:lpstr>Gamma/hadron separation</vt:lpstr>
      <vt:lpstr>Gamma/hadron separation</vt:lpstr>
      <vt:lpstr>Gamma/hadron separation</vt:lpstr>
      <vt:lpstr>Gamma/hadron separation</vt:lpstr>
      <vt:lpstr>Random Forests</vt:lpstr>
      <vt:lpstr>Random Forests</vt:lpstr>
      <vt:lpstr>Random Forests</vt:lpstr>
      <vt:lpstr>The hadronness parameter</vt:lpstr>
      <vt:lpstr>Therefore:</vt:lpstr>
      <vt:lpstr>Backup</vt:lpstr>
      <vt:lpstr>Satellite Experiments</vt:lpstr>
      <vt:lpstr>The  MAGIC  AMC  System</vt:lpstr>
      <vt:lpstr>The  MAGIC  AMC  Principle</vt:lpstr>
      <vt:lpstr>The  MAGIC  PSF  without  AMC</vt:lpstr>
      <vt:lpstr>The  MAGIC  Point Spread Function</vt:lpstr>
      <vt:lpstr>Slide 74</vt:lpstr>
      <vt:lpstr>First aim: signal detection</vt:lpstr>
      <vt:lpstr>The analysis</vt:lpstr>
      <vt:lpstr>The incoming direction</vt:lpstr>
      <vt:lpstr>Characteristics of a g-like event</vt:lpstr>
      <vt:lpstr>Slide 79</vt:lpstr>
    </vt:vector>
  </TitlesOfParts>
  <Company>Padova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Risultati fisici dall'analisi di dati Cherenkov</dc:title>
  <dc:creator>elisa prandini</dc:creator>
  <cp:lastModifiedBy>elisa prandini</cp:lastModifiedBy>
  <cp:revision>311</cp:revision>
  <dcterms:created xsi:type="dcterms:W3CDTF">2011-11-24T15:24:07Z</dcterms:created>
  <dcterms:modified xsi:type="dcterms:W3CDTF">2011-11-24T17:41:50Z</dcterms:modified>
</cp:coreProperties>
</file>