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7" r:id="rId4"/>
    <p:sldId id="259" r:id="rId5"/>
    <p:sldId id="276" r:id="rId6"/>
    <p:sldId id="260" r:id="rId7"/>
    <p:sldId id="261" r:id="rId8"/>
    <p:sldId id="274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CA649-9923-0B46-9319-96293DC780C2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5EB7-0014-764C-ABA4-CEAF83136A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78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5EB7-0014-764C-ABA4-CEAF83136AB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6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23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45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5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37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45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0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99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08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6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15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6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22F2-EB48-C042-A21D-67809EB98AE7}" type="datetimeFigureOut">
              <a:rPr lang="it-IT" smtClean="0"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9ADB8-6345-894E-96E6-74025ECD9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95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2C253D09-4E82-FF1E-FE62-CCDBFA222204}"/>
              </a:ext>
            </a:extLst>
          </p:cNvPr>
          <p:cNvPicPr/>
          <p:nvPr/>
        </p:nvPicPr>
        <p:blipFill>
          <a:blip r:embed="rId3"/>
          <a:srcRect l="7186" t="5415" r="4176" b="5604"/>
          <a:stretch/>
        </p:blipFill>
        <p:spPr>
          <a:xfrm>
            <a:off x="5309521" y="312757"/>
            <a:ext cx="1131519" cy="1118172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3F30AC6-E194-27FA-9DA5-8149E1C381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85257" y="312757"/>
            <a:ext cx="858702" cy="1016422"/>
          </a:xfrm>
          <a:prstGeom prst="rect">
            <a:avLst/>
          </a:prstGeom>
          <a:ln w="0">
            <a:noFill/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9915C1D-A0C6-FB33-7CDA-59BAE56CFAD7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2315953" y="506238"/>
            <a:ext cx="2421574" cy="62946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2A06D1-6823-497C-FF78-4B95D3E61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336" y="312757"/>
            <a:ext cx="1164407" cy="1156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6C2E33-1C10-D1C9-8742-D2DDD49F95E7}"/>
              </a:ext>
            </a:extLst>
          </p:cNvPr>
          <p:cNvSpPr txBox="1"/>
          <p:nvPr/>
        </p:nvSpPr>
        <p:spPr>
          <a:xfrm>
            <a:off x="250925" y="4747321"/>
            <a:ext cx="606868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Roboto" panose="02000000000000000000" pitchFamily="2" charset="0"/>
                <a:ea typeface="Roboto" panose="02000000000000000000" pitchFamily="2" charset="0"/>
              </a:rPr>
              <a:t>Associate Professor. </a:t>
            </a:r>
            <a:r>
              <a:rPr lang="it-IT" sz="2400" b="1" dirty="0">
                <a:latin typeface="Roboto" panose="02000000000000000000" pitchFamily="2" charset="0"/>
                <a:ea typeface="Roboto" panose="02000000000000000000" pitchFamily="2" charset="0"/>
              </a:rPr>
              <a:t>Dr. Daniele Dondi</a:t>
            </a:r>
          </a:p>
          <a:p>
            <a:r>
              <a:rPr lang="en-GB" sz="1800" b="0" i="0" dirty="0">
                <a:effectLst/>
                <a:latin typeface="+mj-lt"/>
              </a:rPr>
              <a:t>Director in Laboratory of Radiation Chemistry and EPR Spectroscopy</a:t>
            </a:r>
          </a:p>
          <a:p>
            <a:r>
              <a:rPr lang="en-GB" sz="1800" b="0" i="0" dirty="0">
                <a:effectLst/>
                <a:latin typeface="+mj-lt"/>
              </a:rPr>
              <a:t>Department of Chemistry, </a:t>
            </a:r>
            <a:r>
              <a:rPr lang="en-GB" sz="1800" dirty="0">
                <a:latin typeface="+mj-lt"/>
              </a:rPr>
              <a:t>University of Pavia, 27100, Italy.</a:t>
            </a:r>
            <a:endParaRPr lang="en-GB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1A697E-3B78-9321-EFF6-A041E41E76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66" t="5535" r="6229" b="6211"/>
          <a:stretch/>
        </p:blipFill>
        <p:spPr>
          <a:xfrm>
            <a:off x="6963862" y="4747321"/>
            <a:ext cx="1425354" cy="14261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8551BC-E37F-A650-0A6B-6E0126054FD2}"/>
              </a:ext>
            </a:extLst>
          </p:cNvPr>
          <p:cNvSpPr txBox="1"/>
          <p:nvPr/>
        </p:nvSpPr>
        <p:spPr>
          <a:xfrm>
            <a:off x="6441040" y="63605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latin typeface="+mj-lt"/>
              </a:rPr>
              <a:t>Thursday</a:t>
            </a:r>
            <a:r>
              <a:rPr lang="it-IT" sz="1800" dirty="0">
                <a:latin typeface="+mj-lt"/>
              </a:rPr>
              <a:t>, </a:t>
            </a:r>
            <a:r>
              <a:rPr lang="it-IT" dirty="0">
                <a:latin typeface="+mj-lt"/>
              </a:rPr>
              <a:t>June</a:t>
            </a:r>
            <a:r>
              <a:rPr lang="it-IT" sz="1800" dirty="0">
                <a:latin typeface="+mj-lt"/>
              </a:rPr>
              <a:t> 06</a:t>
            </a:r>
            <a:r>
              <a:rPr lang="it-IT" baseline="30000" dirty="0">
                <a:latin typeface="+mj-lt"/>
              </a:rPr>
              <a:t>th</a:t>
            </a:r>
            <a:r>
              <a:rPr lang="it-IT" sz="1800" dirty="0">
                <a:latin typeface="+mj-lt"/>
              </a:rPr>
              <a:t>,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6DAEB-412C-1D67-EF40-BA156A18290A}"/>
              </a:ext>
            </a:extLst>
          </p:cNvPr>
          <p:cNvSpPr txBox="1"/>
          <p:nvPr/>
        </p:nvSpPr>
        <p:spPr>
          <a:xfrm>
            <a:off x="2843854" y="2530419"/>
            <a:ext cx="2746241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it-IT" sz="6000" b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CH4rLiE</a:t>
            </a:r>
            <a:endParaRPr lang="en-GB" sz="6000" b="1" dirty="0">
              <a:ln>
                <a:solidFill>
                  <a:srgbClr val="00B050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21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3810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TGA of Z-10 25-1000</a:t>
            </a:r>
            <a:r>
              <a:rPr lang="en-US" sz="1800" b="1" i="0" baseline="3000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°</a:t>
            </a:r>
            <a:r>
              <a:rPr lang="en-US" sz="1800" b="1" i="0" dirty="0">
                <a:solidFill>
                  <a:srgbClr val="5F63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 @ 20</a:t>
            </a:r>
            <a:r>
              <a:rPr lang="en-US" sz="1800" b="1" i="0" baseline="3000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°</a:t>
            </a:r>
            <a:r>
              <a:rPr lang="en-US" sz="1800" b="1" i="0" dirty="0">
                <a:solidFill>
                  <a:srgbClr val="5F636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C/MIN</a:t>
            </a:r>
            <a:endParaRPr lang="it-IT" sz="1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!Z10 PRIN 2024 CH4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6860" y="1371600"/>
            <a:ext cx="7730280" cy="39925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!PRIN2024 Z5-Z10 Overlay.emf">
            <a:extLst>
              <a:ext uri="{FF2B5EF4-FFF2-40B4-BE49-F238E27FC236}">
                <a16:creationId xmlns:a16="http://schemas.microsoft.com/office/drawing/2014/main" id="{CDE4E35B-6426-3372-DE00-122DB5FFD3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801" y="1564241"/>
            <a:ext cx="8818397" cy="42933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01F507-3CBB-E4B9-791C-14D2616A66A5}"/>
              </a:ext>
            </a:extLst>
          </p:cNvPr>
          <p:cNvSpPr txBox="1">
            <a:spLocks/>
          </p:cNvSpPr>
          <p:nvPr/>
        </p:nvSpPr>
        <p:spPr>
          <a:xfrm>
            <a:off x="1866898" y="609600"/>
            <a:ext cx="5410201" cy="56356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TGA Overlay of  Z-10and Z-5  25-1000</a:t>
            </a:r>
            <a:r>
              <a:rPr lang="en-US" sz="1800" b="1" baseline="30000" dirty="0">
                <a:latin typeface="arial" panose="020B0604020202020204" pitchFamily="34" charset="0"/>
              </a:rPr>
              <a:t>°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>
                <a:latin typeface="arial" panose="020B0604020202020204" pitchFamily="34" charset="0"/>
              </a:rPr>
              <a:t>  @ 20</a:t>
            </a:r>
            <a:r>
              <a:rPr lang="en-US" sz="1800" b="1" baseline="30000" dirty="0">
                <a:latin typeface="arial" panose="020B0604020202020204" pitchFamily="34" charset="0"/>
              </a:rPr>
              <a:t> °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C/MIN</a:t>
            </a:r>
            <a:endParaRPr lang="it-IT" sz="1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3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IN2024 CH4 Z5 OVERLAY GRA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48" y="914400"/>
            <a:ext cx="7139951" cy="5155746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DA8456D1-4801-DEF9-9A76-0DB45F74566D}"/>
              </a:ext>
            </a:extLst>
          </p:cNvPr>
          <p:cNvSpPr txBox="1"/>
          <p:nvPr/>
        </p:nvSpPr>
        <p:spPr>
          <a:xfrm>
            <a:off x="597613" y="504399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 of Z-5 sample at 40-400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°C @10°C/min</a:t>
            </a:r>
            <a:r>
              <a:rPr lang="en-US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RIN2024 CH4 Z10 OVERLAY GRAP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577727" cy="5134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8456D1-4801-DEF9-9A76-0DB45F74566D}"/>
              </a:ext>
            </a:extLst>
          </p:cNvPr>
          <p:cNvSpPr txBox="1"/>
          <p:nvPr/>
        </p:nvSpPr>
        <p:spPr>
          <a:xfrm>
            <a:off x="597613" y="504399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DSC of Z-10 sample at 40-400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°C @5 °C/min</a:t>
            </a:r>
            <a:r>
              <a:rPr lang="en-US" b="1" i="0" dirty="0">
                <a:solidFill>
                  <a:srgbClr val="5F6368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754BA0-6A13-4AF3-E4D0-BAE651190157}"/>
              </a:ext>
            </a:extLst>
          </p:cNvPr>
          <p:cNvSpPr txBox="1"/>
          <p:nvPr/>
        </p:nvSpPr>
        <p:spPr>
          <a:xfrm>
            <a:off x="228600" y="843677"/>
            <a:ext cx="861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sample obtained from Tubes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Z-5-211.5g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Z-10-201.6g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samples are transferred from the tubes to pouch, stored and utilized for further testing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experiments planned with these samples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1.The adsorption of carbon materials in zeolite pores and pyrolysis of  zeolite to obtain porous carbon material for the purpose of gas adsorption.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To find out the extent of 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adsorption of Zeolites(Z5,Z10). The Process is to dry the Zeolites under vacuum and freshly adsorbing 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analyzing the samples is bound to reveal the extent of 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adsorption on zeolite pores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70CE4-CC10-84DB-9D3C-AADB560BFFEA}"/>
              </a:ext>
            </a:extLst>
          </p:cNvPr>
          <p:cNvSpPr txBox="1"/>
          <p:nvPr/>
        </p:nvSpPr>
        <p:spPr>
          <a:xfrm>
            <a:off x="914400" y="208052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Experiments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5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49DA2-D807-144C-2637-682B52E18B39}"/>
              </a:ext>
            </a:extLst>
          </p:cNvPr>
          <p:cNvSpPr txBox="1"/>
          <p:nvPr/>
        </p:nvSpPr>
        <p:spPr>
          <a:xfrm>
            <a:off x="29966" y="923599"/>
            <a:ext cx="90840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1.The candidates are Urea and melamine.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 is to dissolve the compounds in water and add zeolite and sonicate the mixture and to distill out water.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Samples prepared under these conditions were and they are stored for further analysis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Urea-Zeolite(Z-10)(20%-80%)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Urea-Zeolite(Z-10)(10%-90%)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Urea-Zeolite(Z-5) (20%-80%)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Urea-Zeolite(Z-5) (10%-90%)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Samples under preparation are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Melamine-Zeolite(Z-10)(20%-80%)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Melamine-Zeolite(Z-10)(10%-90%)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Melamine-Zeolite(Z-5) (20%-80%)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Melamine-Zeolite(Z-5) (10%-90%)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D0EE4-150B-CC68-7B20-D0AF4568E3E0}"/>
              </a:ext>
            </a:extLst>
          </p:cNvPr>
          <p:cNvSpPr txBox="1"/>
          <p:nvPr/>
        </p:nvSpPr>
        <p:spPr>
          <a:xfrm>
            <a:off x="609600" y="148975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experiments Cont.;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1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F851CE-3463-664A-B2A6-14F3A8F01001}"/>
              </a:ext>
            </a:extLst>
          </p:cNvPr>
          <p:cNvSpPr txBox="1"/>
          <p:nvPr/>
        </p:nvSpPr>
        <p:spPr>
          <a:xfrm>
            <a:off x="2815682" y="3969409"/>
            <a:ext cx="5636479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it-IT" sz="13800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</a:t>
            </a:r>
            <a:endParaRPr lang="en-GB" sz="13800" dirty="0">
              <a:ln>
                <a:solidFill>
                  <a:srgbClr val="00B050"/>
                </a:solidFill>
              </a:ln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DE00D-4FD4-80B3-D07F-187DC6AD6C64}"/>
              </a:ext>
            </a:extLst>
          </p:cNvPr>
          <p:cNvSpPr txBox="1"/>
          <p:nvPr/>
        </p:nvSpPr>
        <p:spPr>
          <a:xfrm>
            <a:off x="1071770" y="790832"/>
            <a:ext cx="2585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u="sng" dirty="0" err="1">
                <a:latin typeface="AngsanaUPC" panose="020B0502040204020203" pitchFamily="18" charset="-34"/>
                <a:cs typeface="AngsanaUPC" panose="020B0502040204020203" pitchFamily="18" charset="-34"/>
              </a:rPr>
              <a:t>Acknowledgement</a:t>
            </a:r>
            <a:endParaRPr lang="en-GB" sz="3600" b="1" u="sng" dirty="0">
              <a:latin typeface="AngsanaUPC" panose="020B0502040204020203" pitchFamily="18" charset="-34"/>
              <a:cs typeface="AngsanaUPC" panose="020B0502040204020203" pitchFamily="18" charset="-34"/>
            </a:endParaRPr>
          </a:p>
        </p:txBody>
      </p:sp>
      <p:pic>
        <p:nvPicPr>
          <p:cNvPr id="3" name="Google Shape;365;p19">
            <a:extLst>
              <a:ext uri="{FF2B5EF4-FFF2-40B4-BE49-F238E27FC236}">
                <a16:creationId xmlns:a16="http://schemas.microsoft.com/office/drawing/2014/main" id="{38104574-62B9-6D30-9728-D23BECB98C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0076" y="1647547"/>
            <a:ext cx="4506013" cy="83569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9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66715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AngsanaUPC</vt:lpstr>
      <vt:lpstr>Arabic Typesetting</vt:lpstr>
      <vt:lpstr>Arial</vt:lpstr>
      <vt:lpstr>Arial</vt:lpstr>
      <vt:lpstr>Calibri</vt:lpstr>
      <vt:lpstr>Roboto</vt:lpstr>
      <vt:lpstr>Times New Roman</vt:lpstr>
      <vt:lpstr>Tema di Office</vt:lpstr>
      <vt:lpstr>PowerPoint Presentation</vt:lpstr>
      <vt:lpstr>TGA of Z-10 25-1000°C  @ 20 °C/MIN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2018-03-29T05:35:37Z</dcterms:created>
  <dcterms:modified xsi:type="dcterms:W3CDTF">2024-06-06T08:26:48Z</dcterms:modified>
</cp:coreProperties>
</file>