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472" r:id="rId2"/>
    <p:sldId id="474" r:id="rId3"/>
    <p:sldId id="481" r:id="rId4"/>
    <p:sldId id="548" r:id="rId5"/>
    <p:sldId id="526" r:id="rId6"/>
    <p:sldId id="527" r:id="rId7"/>
    <p:sldId id="519" r:id="rId8"/>
    <p:sldId id="491" r:id="rId9"/>
    <p:sldId id="536" r:id="rId10"/>
    <p:sldId id="535" r:id="rId11"/>
    <p:sldId id="558" r:id="rId12"/>
    <p:sldId id="559" r:id="rId13"/>
    <p:sldId id="560" r:id="rId14"/>
    <p:sldId id="561" r:id="rId15"/>
    <p:sldId id="562" r:id="rId16"/>
    <p:sldId id="563" r:id="rId17"/>
    <p:sldId id="537" r:id="rId18"/>
    <p:sldId id="538" r:id="rId19"/>
    <p:sldId id="549" r:id="rId20"/>
    <p:sldId id="551" r:id="rId21"/>
    <p:sldId id="552" r:id="rId22"/>
    <p:sldId id="564" r:id="rId23"/>
    <p:sldId id="567" r:id="rId24"/>
    <p:sldId id="568" r:id="rId25"/>
    <p:sldId id="565" r:id="rId26"/>
    <p:sldId id="566" r:id="rId27"/>
    <p:sldId id="557" r:id="rId28"/>
    <p:sldId id="554" r:id="rId29"/>
    <p:sldId id="555" r:id="rId30"/>
    <p:sldId id="556" r:id="rId31"/>
    <p:sldId id="516" r:id="rId32"/>
    <p:sldId id="541" r:id="rId33"/>
    <p:sldId id="542" r:id="rId34"/>
    <p:sldId id="543" r:id="rId35"/>
    <p:sldId id="544" r:id="rId36"/>
    <p:sldId id="545" r:id="rId37"/>
    <p:sldId id="546" r:id="rId38"/>
    <p:sldId id="547" r:id="rId39"/>
    <p:sldId id="508" r:id="rId40"/>
    <p:sldId id="511" r:id="rId4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rgbClr val="FF3300"/>
    </p:penClr>
  </p:showPr>
  <p:clrMru>
    <a:srgbClr val="43A6D3"/>
    <a:srgbClr val="4AB0E0"/>
    <a:srgbClr val="A6A0D4"/>
    <a:srgbClr val="CC0066"/>
    <a:srgbClr val="339966"/>
    <a:srgbClr val="CCFFCC"/>
    <a:srgbClr val="FF0101"/>
    <a:srgbClr val="FFFF00"/>
    <a:srgbClr val="FFFF66"/>
    <a:srgbClr val="33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8982" autoAdjust="0"/>
    <p:restoredTop sz="94660" autoAdjust="0"/>
  </p:normalViewPr>
  <p:slideViewPr>
    <p:cSldViewPr snapToGrid="0">
      <p:cViewPr varScale="1">
        <p:scale>
          <a:sx n="148" d="100"/>
          <a:sy n="148" d="100"/>
        </p:scale>
        <p:origin x="-9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1008" y="-90"/>
      </p:cViewPr>
      <p:guideLst>
        <p:guide orient="horz" pos="2928"/>
        <p:guide pos="22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51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endParaRPr lang="it-IT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3800"/>
            <a:ext cx="30495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13800"/>
            <a:ext cx="30511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fld id="{E001E089-D839-6748-AECB-E6C5D5FA70AB}" type="slidenum">
              <a:rPr lang="it-IT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F2A7033C-62FB-F64B-9BFA-F4F8EF5C8D56}" type="slidenum">
              <a:rPr lang="it-IT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C5D933-59FA-F740-BB5D-813FF5C0617A}" type="slidenum">
              <a:rPr lang="it-IT"/>
              <a:pPr/>
              <a:t>1</a:t>
            </a:fld>
            <a:endParaRPr lang="it-IT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96AE02-1AB2-7B44-87A2-0E1B5457B658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pic>
        <p:nvPicPr>
          <p:cNvPr id="565256" name="Picture 8" descr="CMS-Color"/>
          <p:cNvPicPr>
            <a:picLocks noChangeAspect="1" noChangeArrowheads="1"/>
          </p:cNvPicPr>
          <p:nvPr userDrawn="1"/>
        </p:nvPicPr>
        <p:blipFill>
          <a:blip r:embed="rId2">
            <a:lum bright="50000" contrast="-62000"/>
          </a:blip>
          <a:srcRect/>
          <a:stretch>
            <a:fillRect/>
          </a:stretch>
        </p:blipFill>
        <p:spPr bwMode="auto">
          <a:xfrm>
            <a:off x="179388" y="185738"/>
            <a:ext cx="8048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5257" name="Picture 9" descr="infn"/>
          <p:cNvPicPr>
            <a:picLocks noChangeAspect="1" noChangeArrowheads="1"/>
          </p:cNvPicPr>
          <p:nvPr userDrawn="1"/>
        </p:nvPicPr>
        <p:blipFill>
          <a:blip r:embed="rId3">
            <a:lum bright="50000" contrast="-62000"/>
          </a:blip>
          <a:srcRect/>
          <a:stretch>
            <a:fillRect/>
          </a:stretch>
        </p:blipFill>
        <p:spPr bwMode="auto">
          <a:xfrm>
            <a:off x="8027988" y="115888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395288" y="659498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94980"/>
            <a:ext cx="2895600" cy="2286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F2A766-83C2-E944-81C1-64EBF586F5F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34150" y="241300"/>
            <a:ext cx="1949450" cy="58547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241300"/>
            <a:ext cx="5695950" cy="58547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C0378F5-F3C4-6042-88EE-826435918FD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C233C7-E0AF-9F43-B231-46AD565A5FDB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B04641-7EEB-1D4F-85B9-E8F2758235B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8BB0E5-2C05-0C4B-A4C4-A7ED78B96E19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EAD976-1E7A-824E-9457-BA2F405BDDD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1BA6AC-10B6-2249-8FAB-F7972346C48D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1F198-5BD4-0E45-9DE2-9EE8B00590EC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6553B1-40FF-2A40-8EFA-E16BBCD9C0E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96C2C7D-2A9C-D244-8B01-4B79188E2CC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22000"/>
            <a:ext cx="72961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lo stile del </a:t>
            </a:r>
            <a:r>
              <a:rPr lang="en-US" dirty="0" err="1"/>
              <a:t>titolo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69001"/>
            <a:ext cx="7772400" cy="568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del </a:t>
            </a:r>
            <a:r>
              <a:rPr lang="en-US" dirty="0" err="1"/>
              <a:t>testo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  <a:p>
            <a:pPr lvl="1"/>
            <a:r>
              <a:rPr lang="en-US" dirty="0" err="1"/>
              <a:t>Secondo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2"/>
            <a:r>
              <a:rPr lang="en-US" dirty="0" err="1"/>
              <a:t>Terzo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livello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94980"/>
            <a:ext cx="23733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it-IT" smtClean="0"/>
              <a:t>La Fisica a LHC</a:t>
            </a:r>
            <a:endParaRPr lang="it-IT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498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9498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463E3678-A1AD-7941-AB6E-1803B96FB1AE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95288" y="659498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4" name="Picture 10" descr="CMS-Colo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119672"/>
            <a:ext cx="692721" cy="638068"/>
          </a:xfrm>
          <a:prstGeom prst="rect">
            <a:avLst/>
          </a:prstGeom>
          <a:noFill/>
        </p:spPr>
      </p:pic>
      <p:pic>
        <p:nvPicPr>
          <p:cNvPr id="1035" name="Picture 11" descr="infn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229600" y="58871"/>
            <a:ext cx="774700" cy="75967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0">
          <a:solidFill>
            <a:srgbClr val="43A6D3"/>
          </a:solidFill>
          <a:latin typeface="Thonburi"/>
          <a:ea typeface="+mj-ea"/>
          <a:cs typeface="Thonbu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rebuchet MS"/>
          <a:ea typeface="ＭＳ Ｐゴシック" charset="-128"/>
          <a:cs typeface="Trebuchet M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rebuchet MS"/>
          <a:ea typeface="ＭＳ Ｐゴシック" charset="-128"/>
          <a:cs typeface="Trebuchet M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rebuchet MS"/>
          <a:ea typeface="ＭＳ Ｐゴシック" charset="-128"/>
          <a:cs typeface="Trebuchet M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rebuchet MS"/>
          <a:ea typeface="ＭＳ Ｐゴシック" charset="-128"/>
          <a:cs typeface="Trebuchet M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9" name="Picture 11" descr="836_1"/>
          <p:cNvPicPr>
            <a:picLocks noChangeAspect="1" noChangeArrowheads="1"/>
          </p:cNvPicPr>
          <p:nvPr/>
        </p:nvPicPr>
        <p:blipFill>
          <a:blip r:embed="rId3">
            <a:lum bright="50000" contrast="-66000"/>
          </a:blip>
          <a:srcRect/>
          <a:stretch>
            <a:fillRect/>
          </a:stretch>
        </p:blipFill>
        <p:spPr bwMode="auto">
          <a:xfrm>
            <a:off x="2209800" y="304800"/>
            <a:ext cx="4729163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4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2666999"/>
          </a:xfrm>
        </p:spPr>
        <p:txBody>
          <a:bodyPr/>
          <a:lstStyle/>
          <a:p>
            <a:r>
              <a:rPr lang="it-IT" sz="4400" dirty="0" smtClean="0"/>
              <a:t>La Fisica al</a:t>
            </a:r>
            <a:br>
              <a:rPr lang="it-IT" sz="4400" dirty="0" smtClean="0"/>
            </a:br>
            <a:r>
              <a:rPr lang="it-IT" sz="4400" dirty="0" err="1" smtClean="0"/>
              <a:t>Large</a:t>
            </a:r>
            <a:r>
              <a:rPr lang="it-IT" sz="4400" dirty="0" smtClean="0"/>
              <a:t> </a:t>
            </a:r>
            <a:r>
              <a:rPr lang="it-IT" sz="4400" dirty="0" err="1" smtClean="0"/>
              <a:t>Hadron</a:t>
            </a:r>
            <a:r>
              <a:rPr lang="it-IT" sz="4400" dirty="0" smtClean="0"/>
              <a:t> Collider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>e i primi risultati</a:t>
            </a:r>
            <a:endParaRPr lang="it-IT" sz="3600" dirty="0">
              <a:sym typeface="Symbol" charset="2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029200"/>
            <a:ext cx="6400800" cy="1295400"/>
          </a:xfrm>
        </p:spPr>
        <p:txBody>
          <a:bodyPr/>
          <a:lstStyle/>
          <a:p>
            <a:r>
              <a:rPr lang="en-US" sz="2400" dirty="0"/>
              <a:t>Luca </a:t>
            </a:r>
            <a:r>
              <a:rPr lang="en-US" sz="2400" dirty="0" err="1"/>
              <a:t>Lista</a:t>
            </a:r>
            <a:endParaRPr lang="en-US" sz="2400" dirty="0"/>
          </a:p>
          <a:p>
            <a:r>
              <a:rPr lang="en-US" sz="2400" i="1" dirty="0">
                <a:solidFill>
                  <a:srgbClr val="5F5F5F"/>
                </a:solidFill>
              </a:rPr>
              <a:t>INFN - Napoli</a:t>
            </a:r>
          </a:p>
          <a:p>
            <a:r>
              <a:rPr lang="en-US" sz="2400" i="1" dirty="0">
                <a:solidFill>
                  <a:srgbClr val="5F5F5F"/>
                </a:solidFill>
              </a:rPr>
              <a:t>CMS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4294967295"/>
          </p:nvPr>
        </p:nvSpPr>
        <p:spPr>
          <a:xfrm>
            <a:off x="3385344" y="6594475"/>
            <a:ext cx="2373313" cy="228600"/>
          </a:xfrm>
        </p:spPr>
        <p:txBody>
          <a:bodyPr/>
          <a:lstStyle/>
          <a:p>
            <a:pPr algn="ctr"/>
            <a:r>
              <a:rPr lang="it-IT" dirty="0" smtClean="0"/>
              <a:t>La Fisica a LHC</a:t>
            </a:r>
            <a:endParaRPr lang="it-IT" dirty="0"/>
          </a:p>
        </p:txBody>
      </p:sp>
    </p:spTree>
  </p:cSld>
  <p:clrMapOvr>
    <a:masterClrMapping/>
  </p:clrMapOvr>
  <p:transition advTm="70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4000"/>
          </a:blip>
          <a:stretch>
            <a:fillRect/>
          </a:stretch>
        </p:blipFill>
        <p:spPr>
          <a:xfrm>
            <a:off x="152400" y="3048000"/>
            <a:ext cx="25019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1425">
              <a:tabLst>
                <a:tab pos="358775" algn="l"/>
              </a:tabLst>
            </a:pPr>
            <a:r>
              <a:rPr lang="it-IT" sz="1600" dirty="0" smtClean="0"/>
              <a:t>Il meccanismo di </a:t>
            </a:r>
            <a:r>
              <a:rPr lang="it-IT" sz="1600" dirty="0" smtClean="0">
                <a:solidFill>
                  <a:srgbClr val="3333CC"/>
                </a:solidFill>
              </a:rPr>
              <a:t>rottura spontanea </a:t>
            </a:r>
            <a:br>
              <a:rPr lang="it-IT" sz="1600" dirty="0" smtClean="0">
                <a:solidFill>
                  <a:srgbClr val="3333CC"/>
                </a:solidFill>
              </a:rPr>
            </a:br>
            <a:r>
              <a:rPr lang="it-IT" sz="1600" dirty="0" smtClean="0">
                <a:solidFill>
                  <a:srgbClr val="3333CC"/>
                </a:solidFill>
              </a:rPr>
              <a:t>della simmetria</a:t>
            </a:r>
            <a:r>
              <a:rPr lang="it-IT" sz="1600" dirty="0" smtClean="0"/>
              <a:t>, preso a prestito </a:t>
            </a:r>
            <a:br>
              <a:rPr lang="it-IT" sz="1600" dirty="0" smtClean="0"/>
            </a:br>
            <a:r>
              <a:rPr lang="it-IT" sz="1600" dirty="0" smtClean="0"/>
              <a:t>dalla struttura della materia, spiega </a:t>
            </a:r>
            <a:br>
              <a:rPr lang="it-IT" sz="1600" dirty="0" smtClean="0"/>
            </a:br>
            <a:r>
              <a:rPr lang="it-IT" sz="1600" dirty="0" smtClean="0"/>
              <a:t>la presenza di particelle che hanno </a:t>
            </a:r>
            <a:br>
              <a:rPr lang="it-IT" sz="1600" dirty="0" smtClean="0"/>
            </a:br>
            <a:r>
              <a:rPr lang="it-IT" sz="1600" dirty="0" smtClean="0"/>
              <a:t>massa</a:t>
            </a:r>
          </a:p>
          <a:p>
            <a:pPr marL="2511425">
              <a:tabLst>
                <a:tab pos="358775" algn="l"/>
              </a:tabLst>
            </a:pPr>
            <a:r>
              <a:rPr lang="it-IT" sz="1600" dirty="0" smtClean="0"/>
              <a:t>La simmetria è in realtà “</a:t>
            </a:r>
            <a:r>
              <a:rPr lang="it-IT" sz="1600" dirty="0" smtClean="0">
                <a:solidFill>
                  <a:srgbClr val="3333CC"/>
                </a:solidFill>
              </a:rPr>
              <a:t>nascosta</a:t>
            </a:r>
            <a:r>
              <a:rPr lang="it-IT" sz="1600" dirty="0" smtClean="0"/>
              <a:t>” </a:t>
            </a:r>
            <a:br>
              <a:rPr lang="it-IT" sz="1600" dirty="0" smtClean="0"/>
            </a:br>
            <a:r>
              <a:rPr lang="it-IT" sz="1600" dirty="0" smtClean="0"/>
              <a:t>da un nuovo campo, </a:t>
            </a:r>
            <a:r>
              <a:rPr lang="it-IT" sz="1600" dirty="0" smtClean="0">
                <a:solidFill>
                  <a:srgbClr val="3333CC"/>
                </a:solidFill>
              </a:rPr>
              <a:t>il campo di </a:t>
            </a:r>
            <a:br>
              <a:rPr lang="it-IT" sz="1600" dirty="0" smtClean="0">
                <a:solidFill>
                  <a:srgbClr val="3333CC"/>
                </a:solidFill>
              </a:rPr>
            </a:br>
            <a:r>
              <a:rPr lang="it-IT" sz="1600" dirty="0" err="1" smtClean="0">
                <a:solidFill>
                  <a:srgbClr val="3333CC"/>
                </a:solidFill>
              </a:rPr>
              <a:t>Higgs</a:t>
            </a:r>
            <a:r>
              <a:rPr lang="it-IT" sz="1600" dirty="0" smtClean="0"/>
              <a:t>, che, a differenza degli altri campi, non ha valore nullo nel vuoto</a:t>
            </a:r>
          </a:p>
          <a:p>
            <a:pPr marL="1519238" indent="-358775">
              <a:tabLst>
                <a:tab pos="1617663" algn="l"/>
              </a:tabLst>
            </a:pPr>
            <a:r>
              <a:rPr lang="it-IT" sz="1600" dirty="0" smtClean="0"/>
              <a:t>Esistono </a:t>
            </a:r>
            <a:r>
              <a:rPr lang="it-IT" sz="1600" dirty="0" smtClean="0">
                <a:solidFill>
                  <a:srgbClr val="3333CC"/>
                </a:solidFill>
              </a:rPr>
              <a:t>diversi stati di vuoto possibili</a:t>
            </a:r>
            <a:r>
              <a:rPr lang="it-IT" sz="1600" dirty="0" smtClean="0"/>
              <a:t>, tutti con uguale valor medio del campo di </a:t>
            </a:r>
            <a:r>
              <a:rPr lang="it-IT" sz="1600" dirty="0" err="1" smtClean="0"/>
              <a:t>Higgs</a:t>
            </a:r>
            <a:r>
              <a:rPr lang="it-IT" sz="1600" dirty="0" smtClean="0"/>
              <a:t>. La natura ne ha scelto uno dei possibili</a:t>
            </a:r>
          </a:p>
          <a:p>
            <a:pPr marL="2874963"/>
            <a:r>
              <a:rPr lang="it-IT" sz="1600" dirty="0" smtClean="0"/>
              <a:t>L’interazione delle particelle con il campo di </a:t>
            </a:r>
            <a:r>
              <a:rPr lang="it-IT" sz="1600" dirty="0" err="1" smtClean="0"/>
              <a:t>Higgs</a:t>
            </a:r>
            <a:r>
              <a:rPr lang="it-IT" sz="1600" dirty="0" smtClean="0"/>
              <a:t>, anche nel </a:t>
            </a:r>
            <a:r>
              <a:rPr lang="it-IT" sz="1600" dirty="0" smtClean="0"/>
              <a:t>vuoto, </a:t>
            </a:r>
            <a:r>
              <a:rPr lang="it-IT" sz="1600" dirty="0" smtClean="0"/>
              <a:t>genera la loro </a:t>
            </a:r>
            <a:r>
              <a:rPr lang="it-IT" sz="1600" dirty="0" smtClean="0">
                <a:solidFill>
                  <a:srgbClr val="3333CC"/>
                </a:solidFill>
              </a:rPr>
              <a:t>massa </a:t>
            </a:r>
            <a:r>
              <a:rPr lang="it-IT" sz="1600" dirty="0" smtClean="0"/>
              <a:t>che è tanto maggiore quanto più grande è la loro interazione</a:t>
            </a:r>
          </a:p>
          <a:p>
            <a:pPr marL="2874963"/>
            <a:r>
              <a:rPr lang="it-IT" sz="1600" dirty="0" smtClean="0"/>
              <a:t>Come effetto collaterale, il campo di </a:t>
            </a:r>
            <a:r>
              <a:rPr lang="it-IT" sz="1600" dirty="0" err="1" smtClean="0"/>
              <a:t>Higgs</a:t>
            </a:r>
            <a:r>
              <a:rPr lang="it-IT" sz="1600" dirty="0" smtClean="0"/>
              <a:t> si manifesta con una nuova particella: il </a:t>
            </a:r>
            <a:r>
              <a:rPr lang="it-IT" sz="1600" dirty="0" smtClean="0">
                <a:solidFill>
                  <a:srgbClr val="3333CC"/>
                </a:solidFill>
              </a:rPr>
              <a:t>bosone di </a:t>
            </a:r>
            <a:r>
              <a:rPr lang="it-IT" sz="1600" dirty="0" err="1" smtClean="0">
                <a:solidFill>
                  <a:srgbClr val="3333CC"/>
                </a:solidFill>
              </a:rPr>
              <a:t>Higgs</a:t>
            </a:r>
            <a:r>
              <a:rPr lang="it-IT" sz="1600" dirty="0" smtClean="0"/>
              <a:t>, fino ad ora cercato ma mai osservato</a:t>
            </a:r>
          </a:p>
          <a:p>
            <a:endParaRPr lang="it-IT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10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66800"/>
            <a:ext cx="2846825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800600"/>
            <a:ext cx="2438400" cy="1580859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990600"/>
            <a:ext cx="2438400" cy="149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772400" y="2133600"/>
            <a:ext cx="1219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</a:t>
            </a:r>
            <a:r>
              <a:rPr lang="en-US" sz="1200" dirty="0">
                <a:solidFill>
                  <a:schemeClr val="bg1"/>
                </a:solidFill>
                <a:sym typeface="Symbol" charset="2"/>
              </a:rPr>
              <a:t>Z</a:t>
            </a:r>
            <a:r>
              <a:rPr lang="en-US" sz="1200" dirty="0">
                <a:solidFill>
                  <a:schemeClr val="bg1"/>
                </a:solidFill>
              </a:rPr>
              <a:t>Z</a:t>
            </a:r>
            <a:r>
              <a:rPr lang="en-US" sz="1200" dirty="0">
                <a:solidFill>
                  <a:schemeClr val="bg1"/>
                </a:solidFill>
                <a:sym typeface="Symbol" charset="2"/>
              </a:rPr>
              <a:t></a:t>
            </a:r>
            <a:r>
              <a:rPr lang="en-US" sz="1200" dirty="0" smtClean="0">
                <a:solidFill>
                  <a:schemeClr val="bg1"/>
                </a:solidFill>
                <a:sym typeface="Symbol" charset="2"/>
              </a:rPr>
              <a:t></a:t>
            </a:r>
            <a:endParaRPr lang="en-US" sz="1200" baseline="30000" dirty="0">
              <a:solidFill>
                <a:schemeClr val="bg1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2731357" y="231833"/>
            <a:ext cx="60573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Una sala piena di fisici che chiacchierano: lo spazio vuoto permeato dal campo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0419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Uno scienziato famoso attraversa la stanza e suscita l’interesse e l’attenzione dei fisici presenti che si avvicinano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8219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L’interazione aumenta la resistenza al suo moto, quanto più il personaggio è famoso: acquisisce “massa” come una particella nel campo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1152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Anche un “rumor” può attraversare la sala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9686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…</a:t>
            </a:r>
            <a:r>
              <a:rPr lang="it-IT" dirty="0" smtClean="0">
                <a:solidFill>
                  <a:schemeClr val="accent2"/>
                </a:solidFill>
                <a:latin typeface="+mn-lt"/>
              </a:rPr>
              <a:t> e causa raggruppamenti di fisici: le particelle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198-5BD4-0E45-9DE2-9EE8B00590EC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21506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…</a:t>
            </a:r>
            <a:r>
              <a:rPr lang="it-IT" dirty="0" smtClean="0">
                <a:solidFill>
                  <a:schemeClr val="accent2"/>
                </a:solidFill>
                <a:latin typeface="+mn-lt"/>
              </a:rPr>
              <a:t> ed ecco come spiegarlo ad un politico!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Verifiche del Modello Standard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Scoperta dei bosoni </a:t>
            </a:r>
            <a:r>
              <a:rPr lang="it-IT" sz="2000" dirty="0" err="1" smtClean="0">
                <a:solidFill>
                  <a:schemeClr val="accent2"/>
                </a:solidFill>
              </a:rPr>
              <a:t>W</a:t>
            </a:r>
            <a:r>
              <a:rPr lang="it-IT" sz="2000" dirty="0" smtClean="0"/>
              <a:t> e </a:t>
            </a:r>
            <a:r>
              <a:rPr lang="it-IT" sz="2000" dirty="0" err="1" smtClean="0">
                <a:solidFill>
                  <a:srgbClr val="3333CC"/>
                </a:solidFill>
              </a:rPr>
              <a:t>Z</a:t>
            </a:r>
            <a:r>
              <a:rPr lang="it-IT" sz="2000" dirty="0" smtClean="0"/>
              <a:t> al CERN, 1983</a:t>
            </a:r>
          </a:p>
          <a:p>
            <a:r>
              <a:rPr lang="it-IT" sz="2000" dirty="0" smtClean="0"/>
              <a:t>Misure di precisione al </a:t>
            </a:r>
            <a:r>
              <a:rPr lang="it-IT" sz="2000" dirty="0" smtClean="0">
                <a:solidFill>
                  <a:srgbClr val="3333CC"/>
                </a:solidFill>
              </a:rPr>
              <a:t>LEP </a:t>
            </a:r>
            <a:r>
              <a:rPr lang="it-IT" sz="2000" dirty="0" smtClean="0"/>
              <a:t>e </a:t>
            </a:r>
            <a:r>
              <a:rPr lang="it-IT" sz="2000" dirty="0" smtClean="0">
                <a:solidFill>
                  <a:srgbClr val="3333CC"/>
                </a:solidFill>
              </a:rPr>
              <a:t>SLC </a:t>
            </a:r>
            <a:r>
              <a:rPr lang="it-IT" sz="2000" dirty="0" smtClean="0"/>
              <a:t>in collisioni elettrone-positrone</a:t>
            </a:r>
            <a:r>
              <a:rPr lang="it-IT" sz="2000" dirty="0" smtClean="0"/>
              <a:t> (</a:t>
            </a:r>
            <a:r>
              <a:rPr lang="it-IT" sz="2000" dirty="0" smtClean="0"/>
              <a:t>1989-2000) </a:t>
            </a:r>
            <a:endParaRPr lang="it-IT" sz="2000" dirty="0" smtClean="0"/>
          </a:p>
          <a:p>
            <a:r>
              <a:rPr lang="it-IT" sz="2000" dirty="0" smtClean="0"/>
              <a:t>Energia di lavoro intorno alla massa della </a:t>
            </a:r>
            <a:r>
              <a:rPr lang="it-IT" sz="2000" dirty="0" err="1" smtClean="0"/>
              <a:t>Z</a:t>
            </a:r>
            <a:r>
              <a:rPr lang="it-IT" sz="2000" dirty="0" smtClean="0"/>
              <a:t> (risonanza!)</a:t>
            </a:r>
          </a:p>
          <a:p>
            <a:r>
              <a:rPr lang="it-IT" sz="2000" dirty="0" smtClean="0"/>
              <a:t>Misure </a:t>
            </a:r>
            <a:r>
              <a:rPr lang="it-IT" sz="2000" dirty="0" smtClean="0"/>
              <a:t>di precisione da milioni di decadimenti del bosone </a:t>
            </a:r>
            <a:r>
              <a:rPr lang="it-IT" sz="2000" dirty="0" err="1" smtClean="0"/>
              <a:t>Z</a:t>
            </a:r>
            <a:endParaRPr lang="it-IT" sz="2000" dirty="0" smtClean="0"/>
          </a:p>
          <a:p>
            <a:pPr marL="2690813" lvl="1" indent="-265113">
              <a:tabLst>
                <a:tab pos="2693988" algn="l"/>
              </a:tabLst>
            </a:pPr>
            <a:endParaRPr lang="it-IT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17</a:t>
            </a:fld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4139" t="2094" r="4806" b="9947"/>
          <a:stretch>
            <a:fillRect/>
          </a:stretch>
        </p:blipFill>
        <p:spPr>
          <a:xfrm>
            <a:off x="533401" y="2895600"/>
            <a:ext cx="2590799" cy="32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6400" y="6002923"/>
            <a:ext cx="1360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energia (</a:t>
            </a:r>
            <a:r>
              <a:rPr lang="it-IT" sz="1600" dirty="0" err="1" smtClean="0"/>
              <a:t>GeV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75017" y="3751618"/>
            <a:ext cx="1745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sezione d’urto (</a:t>
            </a:r>
            <a:r>
              <a:rPr lang="it-IT" sz="1600" dirty="0" err="1" smtClean="0"/>
              <a:t>pb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467600" y="6002923"/>
            <a:ext cx="1360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energia (</a:t>
            </a:r>
            <a:r>
              <a:rPr lang="it-IT" sz="1600" dirty="0" err="1" smtClean="0"/>
              <a:t>GeV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589897" y="3429000"/>
            <a:ext cx="2820303" cy="369332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pPr marL="0" lvl="1"/>
            <a:r>
              <a:rPr lang="it-IT" dirty="0" err="1" smtClean="0">
                <a:solidFill>
                  <a:schemeClr val="accent2"/>
                </a:solidFill>
              </a:rPr>
              <a:t>m</a:t>
            </a:r>
            <a:r>
              <a:rPr lang="it-IT" baseline="-25000" dirty="0" err="1" smtClean="0">
                <a:solidFill>
                  <a:schemeClr val="accent2"/>
                </a:solidFill>
              </a:rPr>
              <a:t>Z</a:t>
            </a:r>
            <a:r>
              <a:rPr lang="it-IT" dirty="0" smtClean="0">
                <a:solidFill>
                  <a:schemeClr val="accent2"/>
                </a:solidFill>
              </a:rPr>
              <a:t> = 91.1876 </a:t>
            </a:r>
            <a:r>
              <a:rPr lang="it-IT" dirty="0" err="1" smtClean="0">
                <a:solidFill>
                  <a:schemeClr val="accent2"/>
                </a:solidFill>
              </a:rPr>
              <a:t>±</a:t>
            </a:r>
            <a:r>
              <a:rPr lang="it-IT" dirty="0" smtClean="0">
                <a:solidFill>
                  <a:schemeClr val="accent2"/>
                </a:solidFill>
              </a:rPr>
              <a:t> 0.0021 </a:t>
            </a:r>
            <a:r>
              <a:rPr lang="it-IT" dirty="0" err="1" smtClean="0">
                <a:solidFill>
                  <a:schemeClr val="accent2"/>
                </a:solidFill>
              </a:rPr>
              <a:t>GeV</a:t>
            </a:r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l="11304" t="2643" r="3913" b="8811"/>
          <a:stretch>
            <a:fillRect/>
          </a:stretch>
        </p:blipFill>
        <p:spPr>
          <a:xfrm>
            <a:off x="5715000" y="2954216"/>
            <a:ext cx="3048000" cy="31417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4706582" y="3751618"/>
            <a:ext cx="1745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sezione d’urto (</a:t>
            </a:r>
            <a:r>
              <a:rPr lang="it-IT" sz="1600" dirty="0" err="1" smtClean="0"/>
              <a:t>nb</a:t>
            </a:r>
            <a:r>
              <a:rPr lang="it-IT" sz="1600" dirty="0" smtClean="0"/>
              <a:t>)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1370" t="1528"/>
          <a:stretch>
            <a:fillRect/>
          </a:stretch>
        </p:blipFill>
        <p:spPr>
          <a:xfrm>
            <a:off x="4980380" y="2558233"/>
            <a:ext cx="3868429" cy="3461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Previsioni sul bosone di </a:t>
            </a:r>
            <a:r>
              <a:rPr lang="it-IT" dirty="0" err="1" smtClean="0"/>
              <a:t>Higgs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I processi quantistici possono coinvolgere lo scambio di </a:t>
            </a:r>
            <a:r>
              <a:rPr lang="it-IT" sz="2000" dirty="0" smtClean="0">
                <a:solidFill>
                  <a:srgbClr val="3333CC"/>
                </a:solidFill>
              </a:rPr>
              <a:t>particelle virtuali</a:t>
            </a:r>
            <a:r>
              <a:rPr lang="it-IT" sz="2000" dirty="0" smtClean="0"/>
              <a:t>, anche se di massa troppo grande per essere prodotte </a:t>
            </a:r>
            <a:r>
              <a:rPr lang="it-IT" sz="2000" dirty="0" smtClean="0"/>
              <a:t>direttamente con le energie disponibili</a:t>
            </a:r>
          </a:p>
          <a:p>
            <a:r>
              <a:rPr lang="it-IT" sz="2000" dirty="0" smtClean="0"/>
              <a:t>Molti processi al LEP possono contenere scambi di particelle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virtuali</a:t>
            </a:r>
          </a:p>
          <a:p>
            <a:r>
              <a:rPr lang="it-IT" sz="2000" dirty="0" smtClean="0"/>
              <a:t>Dalle misure di precisione è </a:t>
            </a:r>
            <a:br>
              <a:rPr lang="it-IT" sz="2000" dirty="0" smtClean="0"/>
            </a:br>
            <a:r>
              <a:rPr lang="it-IT" sz="2000" dirty="0" smtClean="0"/>
              <a:t>possibile</a:t>
            </a:r>
            <a:r>
              <a:rPr lang="it-IT" sz="2000" dirty="0" smtClean="0"/>
              <a:t> determinare </a:t>
            </a:r>
            <a:r>
              <a:rPr lang="it-IT" sz="2000" dirty="0" smtClean="0">
                <a:solidFill>
                  <a:srgbClr val="3333CC"/>
                </a:solidFill>
              </a:rPr>
              <a:t>indirettamente 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il valore </a:t>
            </a:r>
            <a:r>
              <a:rPr lang="it-IT" sz="2000" dirty="0" smtClean="0">
                <a:solidFill>
                  <a:srgbClr val="3333CC"/>
                </a:solidFill>
              </a:rPr>
              <a:t>più probabile </a:t>
            </a:r>
            <a:r>
              <a:rPr lang="it-IT" sz="2000" dirty="0" smtClean="0"/>
              <a:t>della massa </a:t>
            </a:r>
            <a:br>
              <a:rPr lang="it-IT" sz="2000" dirty="0" smtClean="0"/>
            </a:br>
            <a:r>
              <a:rPr lang="it-IT" sz="2000" dirty="0" smtClean="0"/>
              <a:t>del bosone di </a:t>
            </a:r>
            <a:r>
              <a:rPr lang="it-IT" sz="2000" dirty="0" err="1" smtClean="0"/>
              <a:t>Higgs</a:t>
            </a:r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18</a:t>
            </a:fld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7405227" y="5893142"/>
            <a:ext cx="112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</a:t>
            </a:r>
            <a:r>
              <a:rPr lang="it-IT" baseline="-25000" dirty="0" err="1" smtClean="0"/>
              <a:t>H</a:t>
            </a:r>
            <a:r>
              <a:rPr lang="it-IT" dirty="0" smtClean="0"/>
              <a:t> (</a:t>
            </a:r>
            <a:r>
              <a:rPr lang="it-IT" dirty="0" err="1" smtClean="0"/>
              <a:t>GeV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114800"/>
            <a:ext cx="4267200" cy="2077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264" y="729345"/>
            <a:ext cx="2803217" cy="277151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Ricerca dell’</a:t>
            </a:r>
            <a:r>
              <a:rPr lang="it-IT" dirty="0" err="1" smtClean="0"/>
              <a:t>Higgs</a:t>
            </a:r>
            <a:r>
              <a:rPr lang="it-IT" dirty="0" smtClean="0"/>
              <a:t> a LHC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19101" y="6171526"/>
            <a:ext cx="7772400" cy="48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LHC ha già escluso parte dello spettro di massa del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bosone di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Higgs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rcRect t="3744" r="2075"/>
          <a:stretch>
            <a:fillRect/>
          </a:stretch>
        </p:blipFill>
        <p:spPr>
          <a:xfrm>
            <a:off x="1951279" y="3252203"/>
            <a:ext cx="4467219" cy="296752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rcRect l="3117" t="4191" r="1918" b="1598"/>
          <a:stretch>
            <a:fillRect/>
          </a:stretch>
        </p:blipFill>
        <p:spPr>
          <a:xfrm>
            <a:off x="0" y="814552"/>
            <a:ext cx="3468414" cy="246993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138" y="1159623"/>
            <a:ext cx="2637511" cy="1561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>
                    <a:lumMod val="85000"/>
                  </a:schemeClr>
                </a:solidFill>
              </a:rPr>
              <a:t>La Fisica a LHC</a:t>
            </a:r>
            <a:endParaRPr lang="it-I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Il Large Hadron Collider</a:t>
            </a:r>
          </a:p>
        </p:txBody>
      </p:sp>
      <p:sp>
        <p:nvSpPr>
          <p:cNvPr id="100250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066800"/>
            <a:ext cx="83820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1800" dirty="0">
                <a:solidFill>
                  <a:schemeClr val="accent2"/>
                </a:solidFill>
              </a:rPr>
              <a:t>LHC è</a:t>
            </a:r>
            <a:r>
              <a:rPr lang="it-IT" sz="1800" dirty="0" smtClean="0">
                <a:solidFill>
                  <a:schemeClr val="accent2"/>
                </a:solidFill>
              </a:rPr>
              <a:t> il più grande esperimento scientifico mai costruito dall’uomo</a:t>
            </a:r>
          </a:p>
          <a:p>
            <a:pPr>
              <a:lnSpc>
                <a:spcPct val="90000"/>
              </a:lnSpc>
            </a:pPr>
            <a:r>
              <a:rPr lang="it-IT" sz="1800" dirty="0" smtClean="0">
                <a:solidFill>
                  <a:schemeClr val="bg1"/>
                </a:solidFill>
              </a:rPr>
              <a:t>Realizzato da oltre 10000 fisici e ingegneri di 85 diversi paesi, ha richiesto decenni per la sua realizzazione</a:t>
            </a:r>
          </a:p>
          <a:p>
            <a:pPr>
              <a:lnSpc>
                <a:spcPct val="90000"/>
              </a:lnSpc>
            </a:pPr>
            <a:r>
              <a:rPr lang="it-IT" sz="1800" dirty="0" smtClean="0">
                <a:solidFill>
                  <a:schemeClr val="bg1"/>
                </a:solidFill>
              </a:rPr>
              <a:t>Accelera protoni a 0.99999999 volte la velocità della luce che si scontrano 11000 volte al secondo in una </a:t>
            </a:r>
            <a:r>
              <a:rPr lang="it-IT" sz="1800" dirty="0">
                <a:solidFill>
                  <a:schemeClr val="bg1"/>
                </a:solidFill>
              </a:rPr>
              <a:t>galleria sotterranea lunga 27 </a:t>
            </a:r>
            <a:r>
              <a:rPr lang="it-IT" sz="1800" dirty="0" smtClean="0">
                <a:solidFill>
                  <a:schemeClr val="bg1"/>
                </a:solidFill>
              </a:rPr>
              <a:t>km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>
                <a:solidFill>
                  <a:schemeClr val="bg1">
                    <a:lumMod val="85000"/>
                  </a:schemeClr>
                </a:solidFill>
              </a:rPr>
              <a:pPr/>
              <a:t>2</a:t>
            </a:fld>
            <a:endParaRPr lang="it-IT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bg1">
                    <a:lumMod val="85000"/>
                  </a:schemeClr>
                </a:solidFill>
              </a:rPr>
              <a:t>Luca Lista</a:t>
            </a:r>
            <a:endParaRPr lang="it-IT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AA0C4-D761-294C-A7A4-87496E7A404F}" type="slidenum">
              <a:rPr lang="it-IT"/>
              <a:pPr>
                <a:defRPr/>
              </a:pPr>
              <a:t>20</a:t>
            </a:fld>
            <a:endParaRPr lang="it-IT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578225"/>
            <a:ext cx="4032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0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600" dirty="0" smtClean="0">
                <a:ea typeface="+mj-ea"/>
                <a:cs typeface="+mj-cs"/>
              </a:rPr>
              <a:t>La Grande Unificazione</a:t>
            </a:r>
            <a:endParaRPr lang="it-IT" sz="3600" dirty="0">
              <a:ea typeface="+mj-ea"/>
              <a:cs typeface="+mj-cs"/>
            </a:endParaRPr>
          </a:p>
        </p:txBody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3741738" cy="4970462"/>
          </a:xfrm>
        </p:spPr>
        <p:txBody>
          <a:bodyPr/>
          <a:lstStyle/>
          <a:p>
            <a:r>
              <a:rPr lang="it-IT" sz="1800"/>
              <a:t>Ognuna delle </a:t>
            </a:r>
            <a:r>
              <a:rPr lang="it-IT" sz="1800">
                <a:solidFill>
                  <a:schemeClr val="accent2"/>
                </a:solidFill>
              </a:rPr>
              <a:t>quattro interazioni fondamentali</a:t>
            </a:r>
            <a:r>
              <a:rPr lang="it-IT" sz="1800"/>
              <a:t> è mediata da una </a:t>
            </a:r>
            <a:r>
              <a:rPr lang="it-IT" sz="1800">
                <a:solidFill>
                  <a:schemeClr val="accent2"/>
                </a:solidFill>
              </a:rPr>
              <a:t>particella </a:t>
            </a:r>
            <a:r>
              <a:rPr lang="it-IT" sz="1800"/>
              <a:t>(bosone vettore)</a:t>
            </a:r>
          </a:p>
          <a:p>
            <a:r>
              <a:rPr lang="it-IT" sz="1800"/>
              <a:t>Il </a:t>
            </a:r>
            <a:r>
              <a:rPr lang="it-IT" sz="1800">
                <a:solidFill>
                  <a:schemeClr val="accent2"/>
                </a:solidFill>
              </a:rPr>
              <a:t>Modello Standard</a:t>
            </a:r>
            <a:r>
              <a:rPr lang="it-IT" sz="1800"/>
              <a:t> unifica </a:t>
            </a:r>
            <a:br>
              <a:rPr lang="it-IT" sz="1800"/>
            </a:br>
            <a:r>
              <a:rPr lang="it-IT" sz="1800"/>
              <a:t>le interazioni elettromagnetiche e nucleare debole</a:t>
            </a:r>
          </a:p>
          <a:p>
            <a:r>
              <a:rPr lang="it-IT" sz="1800"/>
              <a:t>È possibile che tutte le forze siano in realtà </a:t>
            </a:r>
            <a:r>
              <a:rPr lang="it-IT" sz="1800">
                <a:solidFill>
                  <a:schemeClr val="accent2"/>
                </a:solidFill>
              </a:rPr>
              <a:t>unificate</a:t>
            </a:r>
            <a:r>
              <a:rPr lang="it-IT" sz="1800"/>
              <a:t> in un’unica interazione fondamentale?</a:t>
            </a:r>
          </a:p>
        </p:txBody>
      </p:sp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4091" y="4654745"/>
            <a:ext cx="2160587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Line 6"/>
          <p:cNvSpPr>
            <a:spLocks noChangeShapeType="1"/>
          </p:cNvSpPr>
          <p:nvPr/>
        </p:nvSpPr>
        <p:spPr bwMode="auto">
          <a:xfrm flipH="1">
            <a:off x="7956550" y="1844675"/>
            <a:ext cx="0" cy="431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7010400" y="1327150"/>
            <a:ext cx="1219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Arial" pitchFamily="-110" charset="0"/>
              </a:rPr>
              <a:t>Grande </a:t>
            </a:r>
            <a:br>
              <a:rPr lang="it-IT" sz="1400" dirty="0">
                <a:solidFill>
                  <a:schemeClr val="accent2"/>
                </a:solidFill>
                <a:latin typeface="Arial" pitchFamily="-110" charset="0"/>
              </a:rPr>
            </a:br>
            <a:r>
              <a:rPr lang="it-IT" sz="1400" dirty="0">
                <a:solidFill>
                  <a:schemeClr val="accent2"/>
                </a:solidFill>
                <a:latin typeface="Arial" pitchFamily="-110" charset="0"/>
              </a:rPr>
              <a:t>unificazione?</a:t>
            </a:r>
          </a:p>
        </p:txBody>
      </p:sp>
      <p:sp>
        <p:nvSpPr>
          <p:cNvPr id="28682" name="AutoShape 8"/>
          <p:cNvSpPr>
            <a:spLocks noChangeArrowheads="1"/>
          </p:cNvSpPr>
          <p:nvPr/>
        </p:nvSpPr>
        <p:spPr bwMode="auto">
          <a:xfrm>
            <a:off x="4356100" y="4083050"/>
            <a:ext cx="1042988" cy="1081088"/>
          </a:xfrm>
          <a:prstGeom prst="irregularSeal2">
            <a:avLst/>
          </a:prstGeom>
          <a:gradFill rotWithShape="1">
            <a:gsLst>
              <a:gs pos="0">
                <a:srgbClr val="FF0101"/>
              </a:gs>
              <a:gs pos="100000">
                <a:srgbClr val="FFFF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3" name="Line 9"/>
          <p:cNvSpPr>
            <a:spLocks noChangeShapeType="1"/>
          </p:cNvSpPr>
          <p:nvPr/>
        </p:nvSpPr>
        <p:spPr bwMode="auto">
          <a:xfrm>
            <a:off x="5084763" y="2843213"/>
            <a:ext cx="36718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4" name="Line 10"/>
          <p:cNvSpPr>
            <a:spLocks noChangeShapeType="1"/>
          </p:cNvSpPr>
          <p:nvPr/>
        </p:nvSpPr>
        <p:spPr bwMode="auto">
          <a:xfrm flipH="1" flipV="1">
            <a:off x="5084763" y="1042988"/>
            <a:ext cx="0" cy="18002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5" name="Line 11"/>
          <p:cNvSpPr>
            <a:spLocks noChangeShapeType="1"/>
          </p:cNvSpPr>
          <p:nvPr/>
        </p:nvSpPr>
        <p:spPr bwMode="auto">
          <a:xfrm>
            <a:off x="5084763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6" name="Line 12"/>
          <p:cNvSpPr>
            <a:spLocks noChangeShapeType="1"/>
          </p:cNvSpPr>
          <p:nvPr/>
        </p:nvSpPr>
        <p:spPr bwMode="auto">
          <a:xfrm>
            <a:off x="5732463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7" name="Line 13"/>
          <p:cNvSpPr>
            <a:spLocks noChangeShapeType="1"/>
          </p:cNvSpPr>
          <p:nvPr/>
        </p:nvSpPr>
        <p:spPr bwMode="auto">
          <a:xfrm>
            <a:off x="6453188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8" name="Line 14"/>
          <p:cNvSpPr>
            <a:spLocks noChangeShapeType="1"/>
          </p:cNvSpPr>
          <p:nvPr/>
        </p:nvSpPr>
        <p:spPr bwMode="auto">
          <a:xfrm>
            <a:off x="7172325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9" name="Line 15"/>
          <p:cNvSpPr>
            <a:spLocks noChangeShapeType="1"/>
          </p:cNvSpPr>
          <p:nvPr/>
        </p:nvSpPr>
        <p:spPr bwMode="auto">
          <a:xfrm>
            <a:off x="7893050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0" name="Line 16"/>
          <p:cNvSpPr>
            <a:spLocks noChangeShapeType="1"/>
          </p:cNvSpPr>
          <p:nvPr/>
        </p:nvSpPr>
        <p:spPr bwMode="auto">
          <a:xfrm>
            <a:off x="8612188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1" name="Line 17"/>
          <p:cNvSpPr>
            <a:spLocks noChangeShapeType="1"/>
          </p:cNvSpPr>
          <p:nvPr/>
        </p:nvSpPr>
        <p:spPr bwMode="auto">
          <a:xfrm flipH="1">
            <a:off x="4940300" y="2843213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2" name="Line 18"/>
          <p:cNvSpPr>
            <a:spLocks noChangeShapeType="1"/>
          </p:cNvSpPr>
          <p:nvPr/>
        </p:nvSpPr>
        <p:spPr bwMode="auto">
          <a:xfrm flipH="1">
            <a:off x="4940300" y="2339975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3" name="Line 19"/>
          <p:cNvSpPr>
            <a:spLocks noChangeShapeType="1"/>
          </p:cNvSpPr>
          <p:nvPr/>
        </p:nvSpPr>
        <p:spPr bwMode="auto">
          <a:xfrm flipH="1">
            <a:off x="4940300" y="1835150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4" name="Line 20"/>
          <p:cNvSpPr>
            <a:spLocks noChangeShapeType="1"/>
          </p:cNvSpPr>
          <p:nvPr/>
        </p:nvSpPr>
        <p:spPr bwMode="auto">
          <a:xfrm flipH="1">
            <a:off x="4940300" y="1331913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5" name="Text Box 21"/>
          <p:cNvSpPr txBox="1">
            <a:spLocks noChangeArrowheads="1"/>
          </p:cNvSpPr>
          <p:nvPr/>
        </p:nvSpPr>
        <p:spPr bwMode="auto">
          <a:xfrm>
            <a:off x="4940300" y="300990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8696" name="Text Box 22"/>
          <p:cNvSpPr txBox="1">
            <a:spLocks noChangeArrowheads="1"/>
          </p:cNvSpPr>
          <p:nvPr/>
        </p:nvSpPr>
        <p:spPr bwMode="auto">
          <a:xfrm>
            <a:off x="5461000" y="30099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8697" name="Text Box 23"/>
          <p:cNvSpPr txBox="1">
            <a:spLocks noChangeArrowheads="1"/>
          </p:cNvSpPr>
          <p:nvPr/>
        </p:nvSpPr>
        <p:spPr bwMode="auto">
          <a:xfrm>
            <a:off x="7442200" y="3190875"/>
            <a:ext cx="138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Energia (</a:t>
            </a:r>
            <a:r>
              <a:rPr lang="it-IT" dirty="0" err="1">
                <a:solidFill>
                  <a:schemeClr val="accent2"/>
                </a:solidFill>
              </a:rPr>
              <a:t>GeV</a:t>
            </a:r>
            <a:r>
              <a:rPr lang="it-IT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8698" name="Text Box 24"/>
          <p:cNvSpPr txBox="1">
            <a:spLocks noChangeArrowheads="1"/>
          </p:cNvSpPr>
          <p:nvPr/>
        </p:nvSpPr>
        <p:spPr bwMode="auto">
          <a:xfrm>
            <a:off x="6154738" y="30099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28699" name="Text Box 25"/>
          <p:cNvSpPr txBox="1">
            <a:spLocks noChangeArrowheads="1"/>
          </p:cNvSpPr>
          <p:nvPr/>
        </p:nvSpPr>
        <p:spPr bwMode="auto">
          <a:xfrm>
            <a:off x="6846888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12</a:t>
            </a:r>
          </a:p>
        </p:txBody>
      </p:sp>
      <p:sp>
        <p:nvSpPr>
          <p:cNvPr id="28700" name="Text Box 26"/>
          <p:cNvSpPr txBox="1">
            <a:spLocks noChangeArrowheads="1"/>
          </p:cNvSpPr>
          <p:nvPr/>
        </p:nvSpPr>
        <p:spPr bwMode="auto">
          <a:xfrm>
            <a:off x="7610475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16</a:t>
            </a:r>
          </a:p>
        </p:txBody>
      </p:sp>
      <p:sp>
        <p:nvSpPr>
          <p:cNvPr id="28701" name="Text Box 27"/>
          <p:cNvSpPr txBox="1">
            <a:spLocks noChangeArrowheads="1"/>
          </p:cNvSpPr>
          <p:nvPr/>
        </p:nvSpPr>
        <p:spPr bwMode="auto">
          <a:xfrm>
            <a:off x="8374063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28702" name="Text Box 28"/>
          <p:cNvSpPr txBox="1">
            <a:spLocks noChangeArrowheads="1"/>
          </p:cNvSpPr>
          <p:nvPr/>
        </p:nvSpPr>
        <p:spPr bwMode="auto">
          <a:xfrm>
            <a:off x="4437063" y="2162175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0.05</a:t>
            </a:r>
          </a:p>
        </p:txBody>
      </p:sp>
      <p:sp>
        <p:nvSpPr>
          <p:cNvPr id="28703" name="Text Box 29"/>
          <p:cNvSpPr txBox="1">
            <a:spLocks noChangeArrowheads="1"/>
          </p:cNvSpPr>
          <p:nvPr/>
        </p:nvSpPr>
        <p:spPr bwMode="auto">
          <a:xfrm>
            <a:off x="4437063" y="1655763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0.10</a:t>
            </a:r>
          </a:p>
        </p:txBody>
      </p:sp>
      <p:sp>
        <p:nvSpPr>
          <p:cNvPr id="28704" name="Text Box 30"/>
          <p:cNvSpPr txBox="1">
            <a:spLocks noChangeArrowheads="1"/>
          </p:cNvSpPr>
          <p:nvPr/>
        </p:nvSpPr>
        <p:spPr bwMode="auto">
          <a:xfrm>
            <a:off x="4435475" y="1149350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0.15</a:t>
            </a:r>
          </a:p>
        </p:txBody>
      </p:sp>
      <p:sp>
        <p:nvSpPr>
          <p:cNvPr id="28705" name="Text Box 31"/>
          <p:cNvSpPr txBox="1">
            <a:spLocks noChangeArrowheads="1"/>
          </p:cNvSpPr>
          <p:nvPr/>
        </p:nvSpPr>
        <p:spPr bwMode="auto">
          <a:xfrm>
            <a:off x="4435475" y="2670175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0.00</a:t>
            </a:r>
          </a:p>
        </p:txBody>
      </p:sp>
      <p:sp>
        <p:nvSpPr>
          <p:cNvPr id="28706" name="Text Box 32"/>
          <p:cNvSpPr txBox="1">
            <a:spLocks noChangeArrowheads="1"/>
          </p:cNvSpPr>
          <p:nvPr/>
        </p:nvSpPr>
        <p:spPr bwMode="auto">
          <a:xfrm rot="-5400000">
            <a:off x="3907632" y="1439069"/>
            <a:ext cx="887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Intensità</a:t>
            </a:r>
          </a:p>
        </p:txBody>
      </p:sp>
      <p:sp>
        <p:nvSpPr>
          <p:cNvPr id="28707" name="Freeform 33"/>
          <p:cNvSpPr>
            <a:spLocks/>
          </p:cNvSpPr>
          <p:nvPr/>
        </p:nvSpPr>
        <p:spPr bwMode="auto">
          <a:xfrm>
            <a:off x="5467350" y="1484313"/>
            <a:ext cx="2519363" cy="865187"/>
          </a:xfrm>
          <a:custGeom>
            <a:avLst/>
            <a:gdLst>
              <a:gd name="T0" fmla="*/ 0 w 1600"/>
              <a:gd name="T1" fmla="*/ 0 h 553"/>
              <a:gd name="T2" fmla="*/ 390 w 1600"/>
              <a:gd name="T3" fmla="*/ 250 h 553"/>
              <a:gd name="T4" fmla="*/ 937 w 1600"/>
              <a:gd name="T5" fmla="*/ 442 h 553"/>
              <a:gd name="T6" fmla="*/ 1600 w 1600"/>
              <a:gd name="T7" fmla="*/ 553 h 553"/>
              <a:gd name="T8" fmla="*/ 0 60000 65536"/>
              <a:gd name="T9" fmla="*/ 0 60000 65536"/>
              <a:gd name="T10" fmla="*/ 0 60000 65536"/>
              <a:gd name="T11" fmla="*/ 0 60000 65536"/>
              <a:gd name="T12" fmla="*/ 0 w 1600"/>
              <a:gd name="T13" fmla="*/ 0 h 553"/>
              <a:gd name="T14" fmla="*/ 1600 w 1600"/>
              <a:gd name="T15" fmla="*/ 553 h 5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0" h="553">
                <a:moveTo>
                  <a:pt x="0" y="0"/>
                </a:moveTo>
                <a:cubicBezTo>
                  <a:pt x="117" y="88"/>
                  <a:pt x="234" y="176"/>
                  <a:pt x="390" y="250"/>
                </a:cubicBezTo>
                <a:cubicBezTo>
                  <a:pt x="546" y="324"/>
                  <a:pt x="735" y="392"/>
                  <a:pt x="937" y="442"/>
                </a:cubicBezTo>
                <a:cubicBezTo>
                  <a:pt x="1139" y="492"/>
                  <a:pt x="1369" y="522"/>
                  <a:pt x="1600" y="553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08" name="Freeform 34"/>
          <p:cNvSpPr>
            <a:spLocks/>
          </p:cNvSpPr>
          <p:nvPr/>
        </p:nvSpPr>
        <p:spPr bwMode="auto">
          <a:xfrm>
            <a:off x="5448300" y="2352675"/>
            <a:ext cx="2524125" cy="342900"/>
          </a:xfrm>
          <a:custGeom>
            <a:avLst/>
            <a:gdLst>
              <a:gd name="T0" fmla="*/ 0 w 1590"/>
              <a:gd name="T1" fmla="*/ 216 h 216"/>
              <a:gd name="T2" fmla="*/ 784 w 1590"/>
              <a:gd name="T3" fmla="*/ 161 h 216"/>
              <a:gd name="T4" fmla="*/ 1228 w 1590"/>
              <a:gd name="T5" fmla="*/ 95 h 216"/>
              <a:gd name="T6" fmla="*/ 1590 w 1590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590"/>
              <a:gd name="T13" fmla="*/ 0 h 216"/>
              <a:gd name="T14" fmla="*/ 1590 w 1590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0" h="216">
                <a:moveTo>
                  <a:pt x="0" y="216"/>
                </a:moveTo>
                <a:cubicBezTo>
                  <a:pt x="130" y="207"/>
                  <a:pt x="579" y="181"/>
                  <a:pt x="784" y="161"/>
                </a:cubicBezTo>
                <a:cubicBezTo>
                  <a:pt x="989" y="141"/>
                  <a:pt x="1094" y="122"/>
                  <a:pt x="1228" y="95"/>
                </a:cubicBezTo>
                <a:cubicBezTo>
                  <a:pt x="1362" y="68"/>
                  <a:pt x="1515" y="20"/>
                  <a:pt x="1590" y="0"/>
                </a:cubicBezTo>
              </a:path>
            </a:pathLst>
          </a:custGeom>
          <a:noFill/>
          <a:ln w="28575">
            <a:solidFill>
              <a:srgbClr val="8B018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09" name="Freeform 35"/>
          <p:cNvSpPr>
            <a:spLocks/>
          </p:cNvSpPr>
          <p:nvPr/>
        </p:nvSpPr>
        <p:spPr bwMode="auto">
          <a:xfrm>
            <a:off x="5435600" y="2349500"/>
            <a:ext cx="2524125" cy="142875"/>
          </a:xfrm>
          <a:custGeom>
            <a:avLst/>
            <a:gdLst>
              <a:gd name="T0" fmla="*/ 0 w 1590"/>
              <a:gd name="T1" fmla="*/ 216 h 216"/>
              <a:gd name="T2" fmla="*/ 784 w 1590"/>
              <a:gd name="T3" fmla="*/ 161 h 216"/>
              <a:gd name="T4" fmla="*/ 1228 w 1590"/>
              <a:gd name="T5" fmla="*/ 95 h 216"/>
              <a:gd name="T6" fmla="*/ 1590 w 1590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590"/>
              <a:gd name="T13" fmla="*/ 0 h 216"/>
              <a:gd name="T14" fmla="*/ 1590 w 1590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0" h="216">
                <a:moveTo>
                  <a:pt x="0" y="216"/>
                </a:moveTo>
                <a:cubicBezTo>
                  <a:pt x="130" y="207"/>
                  <a:pt x="579" y="181"/>
                  <a:pt x="784" y="161"/>
                </a:cubicBezTo>
                <a:cubicBezTo>
                  <a:pt x="989" y="141"/>
                  <a:pt x="1094" y="122"/>
                  <a:pt x="1228" y="95"/>
                </a:cubicBezTo>
                <a:cubicBezTo>
                  <a:pt x="1362" y="68"/>
                  <a:pt x="1515" y="20"/>
                  <a:pt x="159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0" name="Line 36"/>
          <p:cNvSpPr>
            <a:spLocks noChangeShapeType="1"/>
          </p:cNvSpPr>
          <p:nvPr/>
        </p:nvSpPr>
        <p:spPr bwMode="auto">
          <a:xfrm flipV="1">
            <a:off x="7956550" y="2276475"/>
            <a:ext cx="576263" cy="73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4" name="Line 40"/>
          <p:cNvSpPr>
            <a:spLocks noChangeShapeType="1"/>
          </p:cNvSpPr>
          <p:nvPr/>
        </p:nvSpPr>
        <p:spPr bwMode="auto">
          <a:xfrm>
            <a:off x="5773738" y="1228725"/>
            <a:ext cx="0" cy="39672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5" name="Text Box 41"/>
          <p:cNvSpPr txBox="1">
            <a:spLocks noChangeArrowheads="1"/>
          </p:cNvSpPr>
          <p:nvPr/>
        </p:nvSpPr>
        <p:spPr bwMode="auto">
          <a:xfrm>
            <a:off x="5486400" y="914400"/>
            <a:ext cx="588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10" charset="0"/>
              </a:rPr>
              <a:t>LHC</a:t>
            </a:r>
          </a:p>
        </p:txBody>
      </p:sp>
      <p:sp>
        <p:nvSpPr>
          <p:cNvPr id="28716" name="Text Box 42"/>
          <p:cNvSpPr txBox="1">
            <a:spLocks noChangeArrowheads="1"/>
          </p:cNvSpPr>
          <p:nvPr/>
        </p:nvSpPr>
        <p:spPr bwMode="auto">
          <a:xfrm>
            <a:off x="4721225" y="4495800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big bang</a:t>
            </a:r>
          </a:p>
        </p:txBody>
      </p:sp>
      <p:sp>
        <p:nvSpPr>
          <p:cNvPr id="28717" name="Text Box 43"/>
          <p:cNvSpPr txBox="1">
            <a:spLocks noChangeArrowheads="1"/>
          </p:cNvSpPr>
          <p:nvPr/>
        </p:nvSpPr>
        <p:spPr bwMode="auto">
          <a:xfrm>
            <a:off x="7581900" y="4197350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forte</a:t>
            </a:r>
          </a:p>
        </p:txBody>
      </p:sp>
      <p:sp>
        <p:nvSpPr>
          <p:cNvPr id="28718" name="Text Box 44"/>
          <p:cNvSpPr txBox="1">
            <a:spLocks noChangeArrowheads="1"/>
          </p:cNvSpPr>
          <p:nvPr/>
        </p:nvSpPr>
        <p:spPr bwMode="auto">
          <a:xfrm>
            <a:off x="7081838" y="4483100"/>
            <a:ext cx="1435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elettromagnetica</a:t>
            </a:r>
          </a:p>
        </p:txBody>
      </p:sp>
      <p:sp>
        <p:nvSpPr>
          <p:cNvPr id="28719" name="Text Box 45"/>
          <p:cNvSpPr txBox="1">
            <a:spLocks noChangeArrowheads="1"/>
          </p:cNvSpPr>
          <p:nvPr/>
        </p:nvSpPr>
        <p:spPr bwMode="auto">
          <a:xfrm>
            <a:off x="7785100" y="4794250"/>
            <a:ext cx="731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debole</a:t>
            </a:r>
          </a:p>
        </p:txBody>
      </p:sp>
      <p:sp>
        <p:nvSpPr>
          <p:cNvPr id="28720" name="Text Box 46"/>
          <p:cNvSpPr txBox="1">
            <a:spLocks noChangeArrowheads="1"/>
          </p:cNvSpPr>
          <p:nvPr/>
        </p:nvSpPr>
        <p:spPr bwMode="auto">
          <a:xfrm>
            <a:off x="7785100" y="5083175"/>
            <a:ext cx="731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gravità</a:t>
            </a:r>
          </a:p>
        </p:txBody>
      </p:sp>
      <p:sp>
        <p:nvSpPr>
          <p:cNvPr id="28721" name="Text Box 47"/>
          <p:cNvSpPr txBox="1">
            <a:spLocks noChangeArrowheads="1"/>
          </p:cNvSpPr>
          <p:nvPr/>
        </p:nvSpPr>
        <p:spPr bwMode="auto">
          <a:xfrm>
            <a:off x="8170863" y="5867400"/>
            <a:ext cx="571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>
                <a:latin typeface="Arial" pitchFamily="-110" charset="0"/>
              </a:rPr>
              <a:t>(oggi)</a:t>
            </a:r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 flipH="1">
            <a:off x="8458200" y="1447800"/>
            <a:ext cx="0" cy="736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8077200" y="1143000"/>
            <a:ext cx="7633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/>
                </a:solidFill>
                <a:latin typeface="Arial" pitchFamily="-110" charset="0"/>
              </a:rPr>
              <a:t>Gravità</a:t>
            </a:r>
            <a:endParaRPr lang="it-IT" sz="1400" dirty="0">
              <a:solidFill>
                <a:schemeClr val="accent2"/>
              </a:solidFill>
              <a:latin typeface="Arial" pitchFamily="-110" charset="0"/>
            </a:endParaRPr>
          </a:p>
        </p:txBody>
      </p:sp>
      <p:sp>
        <p:nvSpPr>
          <p:cNvPr id="53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594980"/>
            <a:ext cx="2373313" cy="228600"/>
          </a:xfrm>
        </p:spPr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ccia giù 15"/>
          <p:cNvSpPr/>
          <p:nvPr/>
        </p:nvSpPr>
        <p:spPr bwMode="auto">
          <a:xfrm>
            <a:off x="6858000" y="3450896"/>
            <a:ext cx="1287517" cy="59558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2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Unificazione e Supersimmetria</a:t>
            </a:r>
            <a:r>
              <a:rPr lang="it-IT" sz="3600" dirty="0"/>
              <a:t>?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430" y="3810000"/>
            <a:ext cx="6269660" cy="262985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2000" dirty="0" smtClean="0"/>
              <a:t>Le intensità degli accoppiamenti nello SM non sono compatibili con una grande unificazione</a:t>
            </a:r>
          </a:p>
          <a:p>
            <a:pPr>
              <a:lnSpc>
                <a:spcPct val="80000"/>
              </a:lnSpc>
            </a:pPr>
            <a:r>
              <a:rPr lang="it-IT" sz="2000" dirty="0" smtClean="0"/>
              <a:t>La </a:t>
            </a:r>
            <a:r>
              <a:rPr lang="it-IT" sz="2000" dirty="0">
                <a:solidFill>
                  <a:schemeClr val="accent2"/>
                </a:solidFill>
              </a:rPr>
              <a:t>Supersimmetria</a:t>
            </a:r>
            <a:r>
              <a:rPr lang="it-IT" sz="2000" dirty="0"/>
              <a:t> (SUSY)</a:t>
            </a:r>
            <a:r>
              <a:rPr lang="it-IT" sz="2000" dirty="0" smtClean="0"/>
              <a:t> potrebbe essere un meccanismo necessario per garantire l’unificazione delle interazioni</a:t>
            </a:r>
          </a:p>
          <a:p>
            <a:pPr>
              <a:lnSpc>
                <a:spcPct val="80000"/>
              </a:lnSpc>
            </a:pPr>
            <a:r>
              <a:rPr lang="it-IT" sz="2000" dirty="0" smtClean="0"/>
              <a:t>Per </a:t>
            </a:r>
            <a:r>
              <a:rPr lang="it-IT" sz="2000" dirty="0"/>
              <a:t>ogni particella</a:t>
            </a:r>
            <a:r>
              <a:rPr lang="it-IT" sz="2000" dirty="0" smtClean="0"/>
              <a:t> sarebbe presente una </a:t>
            </a:r>
            <a:br>
              <a:rPr lang="it-IT" sz="2000" dirty="0" smtClean="0"/>
            </a:br>
            <a:r>
              <a:rPr lang="it-IT" sz="2000" i="1" dirty="0" smtClean="0">
                <a:solidFill>
                  <a:schemeClr val="accent2"/>
                </a:solidFill>
              </a:rPr>
              <a:t>s</a:t>
            </a:r>
            <a:r>
              <a:rPr lang="it-IT" sz="2000" dirty="0">
                <a:solidFill>
                  <a:schemeClr val="accent2"/>
                </a:solidFill>
              </a:rPr>
              <a:t>-</a:t>
            </a:r>
            <a:r>
              <a:rPr lang="it-IT" sz="2000" dirty="0" smtClean="0"/>
              <a:t>particella</a:t>
            </a:r>
          </a:p>
          <a:p>
            <a:pPr>
              <a:lnSpc>
                <a:spcPct val="80000"/>
              </a:lnSpc>
            </a:pPr>
            <a:r>
              <a:rPr lang="it-IT" sz="2000" dirty="0" smtClean="0"/>
              <a:t>SUSY fornisce anche particelle candidati di </a:t>
            </a:r>
            <a:r>
              <a:rPr lang="it-IT" sz="2000" dirty="0" smtClean="0">
                <a:solidFill>
                  <a:srgbClr val="3333CC"/>
                </a:solidFill>
              </a:rPr>
              <a:t>materia oscura</a:t>
            </a:r>
            <a:endParaRPr lang="it-IT" sz="2000" dirty="0">
              <a:solidFill>
                <a:srgbClr val="3333CC"/>
              </a:solidFill>
            </a:endParaRPr>
          </a:p>
        </p:txBody>
      </p:sp>
      <p:pic>
        <p:nvPicPr>
          <p:cNvPr id="1027076" name="Picture 4"/>
          <p:cNvPicPr>
            <a:picLocks noChangeAspect="1" noChangeArrowheads="1"/>
          </p:cNvPicPr>
          <p:nvPr/>
        </p:nvPicPr>
        <p:blipFill>
          <a:blip r:embed="rId2"/>
          <a:srcRect r="52431"/>
          <a:stretch>
            <a:fillRect/>
          </a:stretch>
        </p:blipFill>
        <p:spPr bwMode="auto">
          <a:xfrm>
            <a:off x="6428831" y="1232278"/>
            <a:ext cx="2671379" cy="21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078" name="Text Box 6"/>
          <p:cNvSpPr txBox="1">
            <a:spLocks noChangeArrowheads="1"/>
          </p:cNvSpPr>
          <p:nvPr/>
        </p:nvSpPr>
        <p:spPr bwMode="auto">
          <a:xfrm>
            <a:off x="7166161" y="3494633"/>
            <a:ext cx="671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Arial" charset="0"/>
              </a:rPr>
              <a:t>SUSY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rcRect r="49677"/>
          <a:stretch>
            <a:fillRect/>
          </a:stretch>
        </p:blipFill>
        <p:spPr>
          <a:xfrm>
            <a:off x="101714" y="998181"/>
            <a:ext cx="3110502" cy="252562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rcRect l="50323"/>
          <a:stretch>
            <a:fillRect/>
          </a:stretch>
        </p:blipFill>
        <p:spPr>
          <a:xfrm>
            <a:off x="3236796" y="1003924"/>
            <a:ext cx="3070625" cy="2525622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/>
          <a:srcRect l="51548"/>
          <a:stretch>
            <a:fillRect/>
          </a:stretch>
        </p:blipFill>
        <p:spPr bwMode="auto">
          <a:xfrm>
            <a:off x="6423025" y="4134883"/>
            <a:ext cx="2720975" cy="21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fig1-redone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3248" y="1412776"/>
            <a:ext cx="52101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3"/>
          <p:cNvSpPr txBox="1"/>
          <p:nvPr/>
        </p:nvSpPr>
        <p:spPr>
          <a:xfrm>
            <a:off x="4501448" y="5451376"/>
            <a:ext cx="40338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2"/>
                </a:solidFill>
                <a:latin typeface="+mn-lt"/>
              </a:rPr>
              <a:t>Curva di rotazione della galassia M33</a:t>
            </a:r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pic>
        <p:nvPicPr>
          <p:cNvPr id="1017864" name="Picture 8"/>
          <p:cNvPicPr>
            <a:picLocks noChangeAspect="1" noChangeArrowheads="1"/>
          </p:cNvPicPr>
          <p:nvPr/>
        </p:nvPicPr>
        <p:blipFill>
          <a:blip r:embed="rId3"/>
          <a:srcRect l="7623" b="60115"/>
          <a:stretch>
            <a:fillRect/>
          </a:stretch>
        </p:blipFill>
        <p:spPr bwMode="auto">
          <a:xfrm>
            <a:off x="352043" y="4050098"/>
            <a:ext cx="3240087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La materia oscura</a:t>
            </a:r>
          </a:p>
        </p:txBody>
      </p:sp>
      <p:sp>
        <p:nvSpPr>
          <p:cNvPr id="10178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3340008" cy="4970462"/>
          </a:xfrm>
        </p:spPr>
        <p:txBody>
          <a:bodyPr/>
          <a:lstStyle/>
          <a:p>
            <a:r>
              <a:rPr lang="it-IT" sz="1800" dirty="0"/>
              <a:t>Stelle e pianeti costituiscono </a:t>
            </a:r>
            <a:r>
              <a:rPr lang="it-IT" sz="1800" dirty="0">
                <a:solidFill>
                  <a:schemeClr val="accent2"/>
                </a:solidFill>
              </a:rPr>
              <a:t>solo il 5%</a:t>
            </a:r>
            <a:r>
              <a:rPr lang="it-IT" sz="1800" dirty="0"/>
              <a:t> circa</a:t>
            </a:r>
            <a:r>
              <a:rPr lang="it-IT" sz="1800" dirty="0" smtClean="0"/>
              <a:t> del contenuto </a:t>
            </a:r>
            <a:r>
              <a:rPr lang="it-IT" sz="1800" dirty="0"/>
              <a:t>dell’universo</a:t>
            </a:r>
            <a:endParaRPr lang="it-IT" sz="1800" dirty="0" smtClean="0"/>
          </a:p>
          <a:p>
            <a:r>
              <a:rPr lang="it-IT" sz="1800" dirty="0" smtClean="0"/>
              <a:t>Gran parte della massa </a:t>
            </a:r>
            <a:r>
              <a:rPr lang="it-IT" sz="1800" dirty="0">
                <a:solidFill>
                  <a:schemeClr val="accent2"/>
                </a:solidFill>
              </a:rPr>
              <a:t>non è </a:t>
            </a:r>
            <a:r>
              <a:rPr lang="it-IT" sz="1800" dirty="0" smtClean="0">
                <a:solidFill>
                  <a:schemeClr val="accent2"/>
                </a:solidFill>
              </a:rPr>
              <a:t>visibile</a:t>
            </a:r>
            <a:r>
              <a:rPr lang="it-IT" sz="1800" dirty="0"/>
              <a:t> </a:t>
            </a:r>
            <a:r>
              <a:rPr lang="it-IT" sz="1800" dirty="0" smtClean="0"/>
              <a:t>direttamente</a:t>
            </a:r>
            <a:r>
              <a:rPr lang="it-IT" sz="1800" dirty="0"/>
              <a:t>, ma solo attraverso i suoi </a:t>
            </a:r>
            <a:r>
              <a:rPr lang="it-IT" sz="1800" dirty="0">
                <a:solidFill>
                  <a:schemeClr val="accent2"/>
                </a:solidFill>
              </a:rPr>
              <a:t>effetti </a:t>
            </a:r>
            <a:r>
              <a:rPr lang="it-IT" sz="1800" dirty="0" smtClean="0">
                <a:solidFill>
                  <a:schemeClr val="accent2"/>
                </a:solidFill>
              </a:rPr>
              <a:t>gravitazionali</a:t>
            </a:r>
            <a:endParaRPr lang="it-IT" sz="1800" dirty="0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Distribuzione della materia luminosa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608" y="6143041"/>
            <a:ext cx="46623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it-IT" sz="1800" dirty="0" smtClean="0">
                <a:solidFill>
                  <a:schemeClr val="bg1"/>
                </a:solidFill>
                <a:latin typeface="+mn-lt"/>
              </a:rPr>
              <a:t>Immagine ai raggi 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X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e nel visibile (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Chandra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)</a:t>
            </a:r>
            <a:endParaRPr lang="it-IT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22401" y="5913825"/>
            <a:ext cx="28905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Galaxy cluster 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/>
            </a:r>
            <a:br>
              <a:rPr lang="en-US" sz="1800" dirty="0">
                <a:solidFill>
                  <a:srgbClr val="FFFFFF"/>
                </a:solidFill>
                <a:latin typeface="+mn-lt"/>
              </a:rPr>
            </a:br>
            <a:r>
              <a:rPr lang="en-US" sz="1800" dirty="0">
                <a:solidFill>
                  <a:srgbClr val="FFFFFF"/>
                </a:solidFill>
                <a:latin typeface="+mn-lt"/>
              </a:rPr>
              <a:t>1E 0657-56, "bullet cluster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Distribuzione di massa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2608" y="6143041"/>
            <a:ext cx="4996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it-IT" sz="1800" dirty="0" smtClean="0">
                <a:solidFill>
                  <a:schemeClr val="bg1"/>
                </a:solidFill>
                <a:latin typeface="+mn-lt"/>
              </a:rPr>
              <a:t>Immagine dal 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gravitational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lensing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e nel visibile</a:t>
            </a:r>
            <a:endParaRPr lang="it-IT" sz="1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11112"/>
          </a:xfrm>
          <a:prstGeom prst="rect">
            <a:avLst/>
          </a:prstGeom>
        </p:spPr>
      </p:pic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Materia ordinaria e oscura</a:t>
            </a:r>
            <a:endParaRPr lang="it-IT" sz="360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Simulazione della collisione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26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39" y="920403"/>
            <a:ext cx="6992155" cy="5403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Ricerca di SUSY a LHC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rcRect r="1563"/>
          <a:stretch>
            <a:fillRect/>
          </a:stretch>
        </p:blipFill>
        <p:spPr>
          <a:xfrm>
            <a:off x="4182056" y="1072492"/>
            <a:ext cx="4800600" cy="4191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56" y="1072492"/>
            <a:ext cx="4408715" cy="41910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5800" y="5411268"/>
            <a:ext cx="7772400" cy="113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LHC non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ha trovato finora segnali di supersimmetria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kern="0" baseline="0" dirty="0" smtClean="0">
                <a:latin typeface="Trebuchet MS"/>
                <a:cs typeface="Trebuchet MS"/>
              </a:rPr>
              <a:t>Se esistono, le particelle </a:t>
            </a:r>
            <a:r>
              <a:rPr lang="it-IT" sz="2000" kern="0" dirty="0" smtClean="0">
                <a:latin typeface="Trebuchet MS"/>
                <a:cs typeface="Trebuchet MS"/>
              </a:rPr>
              <a:t>SUSY devono essere molto pesanti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Questi modello richiedono la presenza di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nuove dimensioni spazio-temporali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e non sono ad oggi sufficientemente predittivi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Unificare anche la gravità?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Unificare anche la gravità richiede sormontare difficoltà teoriche per la sua trattazione quantistica</a:t>
            </a:r>
          </a:p>
          <a:p>
            <a:r>
              <a:rPr lang="it-IT" sz="2400" dirty="0" smtClean="0"/>
              <a:t>Una teoria in studio tratta le particelle come oggetti non puntiformi, ma come </a:t>
            </a:r>
            <a:r>
              <a:rPr lang="it-IT" sz="2400" dirty="0" smtClean="0">
                <a:solidFill>
                  <a:srgbClr val="3333CC"/>
                </a:solidFill>
              </a:rPr>
              <a:t>stringhe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Questi modello richiedono la presenza di </a:t>
            </a:r>
            <a:r>
              <a:rPr lang="it-IT" sz="2400" dirty="0" smtClean="0">
                <a:solidFill>
                  <a:srgbClr val="3333CC"/>
                </a:solidFill>
              </a:rPr>
              <a:t>nuove dimensioni spazio-temporali</a:t>
            </a:r>
            <a:r>
              <a:rPr lang="it-IT" sz="2400" dirty="0" smtClean="0"/>
              <a:t>, e non sono ad oggi sufficientemente predittivi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Luca Lista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56642-E777-0246-A986-FF1182D34722}" type="slidenum">
              <a:rPr lang="it-IT"/>
              <a:pPr>
                <a:defRPr/>
              </a:pPr>
              <a:t>28</a:t>
            </a:fld>
            <a:endParaRPr lang="it-IT" dirty="0"/>
          </a:p>
        </p:txBody>
      </p:sp>
      <p:pic>
        <p:nvPicPr>
          <p:cNvPr id="31750" name="Picture 5" descr="string.jpg"/>
          <p:cNvPicPr>
            <a:picLocks noChangeAspect="1"/>
          </p:cNvPicPr>
          <p:nvPr/>
        </p:nvPicPr>
        <p:blipFill>
          <a:blip r:embed="rId2"/>
          <a:srcRect l="6976" t="10886" r="6976" b="10422"/>
          <a:stretch>
            <a:fillRect/>
          </a:stretch>
        </p:blipFill>
        <p:spPr bwMode="auto">
          <a:xfrm>
            <a:off x="2944813" y="2971800"/>
            <a:ext cx="30749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 descr="OT0030H.jpg"/>
          <p:cNvPicPr>
            <a:picLocks noChangeAspect="1"/>
          </p:cNvPicPr>
          <p:nvPr/>
        </p:nvPicPr>
        <p:blipFill>
          <a:blip r:embed="rId3">
            <a:lum bright="-44000" contrast="60000"/>
          </a:blip>
          <a:srcRect/>
          <a:stretch>
            <a:fillRect/>
          </a:stretch>
        </p:blipFill>
        <p:spPr bwMode="auto">
          <a:xfrm>
            <a:off x="6019800" y="2708275"/>
            <a:ext cx="30480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smtClean="0"/>
              <a:t>La Fisica a LHC</a:t>
            </a: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5128" r="2564"/>
          <a:stretch>
            <a:fillRect/>
          </a:stretch>
        </p:blipFill>
        <p:spPr>
          <a:xfrm>
            <a:off x="152400" y="2971800"/>
            <a:ext cx="2743200" cy="186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rcRect t="1375"/>
          <a:stretch>
            <a:fillRect/>
          </a:stretch>
        </p:blipFill>
        <p:spPr>
          <a:xfrm>
            <a:off x="152400" y="1295400"/>
            <a:ext cx="7162800" cy="5466911"/>
          </a:xfrm>
          <a:prstGeom prst="rect">
            <a:avLst/>
          </a:prstGeom>
        </p:spPr>
      </p:pic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2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Extra dimensioni</a:t>
            </a:r>
            <a:endParaRPr lang="it-IT" sz="3600" dirty="0"/>
          </a:p>
        </p:txBody>
      </p:sp>
      <p:sp>
        <p:nvSpPr>
          <p:cNvPr id="1028111" name="Text Box 15"/>
          <p:cNvSpPr txBox="1">
            <a:spLocks noChangeArrowheads="1"/>
          </p:cNvSpPr>
          <p:nvPr/>
        </p:nvSpPr>
        <p:spPr bwMode="auto">
          <a:xfrm>
            <a:off x="5435600" y="1052513"/>
            <a:ext cx="892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Z</a:t>
            </a:r>
            <a:r>
              <a:rPr lang="en-US" sz="1800">
                <a:solidFill>
                  <a:schemeClr val="accent2"/>
                </a:solidFill>
                <a:sym typeface="Symbol" charset="2"/>
              </a:rPr>
              <a:t>qq</a:t>
            </a:r>
            <a:endParaRPr lang="en-US" sz="1800" baseline="30000">
              <a:solidFill>
                <a:schemeClr val="accent2"/>
              </a:solidFill>
              <a:sym typeface="Symbol" charset="2"/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1066800"/>
            <a:ext cx="3886200" cy="3352800"/>
          </a:xfrm>
        </p:spPr>
        <p:txBody>
          <a:bodyPr/>
          <a:lstStyle/>
          <a:p>
            <a:r>
              <a:rPr lang="it-IT" sz="1800" dirty="0">
                <a:solidFill>
                  <a:schemeClr val="bg1"/>
                </a:solidFill>
              </a:rPr>
              <a:t>Alcune teorie prevedono l’esistenza di </a:t>
            </a:r>
            <a:r>
              <a:rPr lang="it-IT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nuove dimensioni spaziali</a:t>
            </a:r>
          </a:p>
          <a:p>
            <a:r>
              <a:rPr lang="it-IT" sz="1800" dirty="0">
                <a:solidFill>
                  <a:schemeClr val="bg1"/>
                </a:solidFill>
              </a:rPr>
              <a:t>Le nuove dimensioni non sono accessibili nella nostra esperienza perché “</a:t>
            </a:r>
            <a:r>
              <a:rPr lang="it-IT" sz="1800" dirty="0" err="1">
                <a:solidFill>
                  <a:srgbClr val="ADADEB"/>
                </a:solidFill>
              </a:rPr>
              <a:t>compattificate</a:t>
            </a:r>
            <a:r>
              <a:rPr lang="it-IT" sz="1800" dirty="0">
                <a:solidFill>
                  <a:schemeClr val="bg1"/>
                </a:solidFill>
              </a:rPr>
              <a:t>” con raggi di curvatura molto piccoli</a:t>
            </a:r>
            <a:endParaRPr lang="it-IT" sz="1800" dirty="0" smtClean="0">
              <a:solidFill>
                <a:schemeClr val="bg1"/>
              </a:solidFill>
            </a:endParaRPr>
          </a:p>
          <a:p>
            <a:r>
              <a:rPr lang="it-IT" sz="1800" dirty="0" smtClean="0">
                <a:solidFill>
                  <a:schemeClr val="bg1"/>
                </a:solidFill>
              </a:rPr>
              <a:t>Extra dimensioni </a:t>
            </a:r>
            <a:r>
              <a:rPr lang="it-IT" sz="1800" dirty="0">
                <a:solidFill>
                  <a:schemeClr val="bg1"/>
                </a:solidFill>
              </a:rPr>
              <a:t>si</a:t>
            </a:r>
            <a:r>
              <a:rPr lang="it-IT" sz="1800" dirty="0" smtClean="0">
                <a:solidFill>
                  <a:schemeClr val="bg1"/>
                </a:solidFill>
              </a:rPr>
              <a:t> possono manifestare </a:t>
            </a:r>
            <a:r>
              <a:rPr lang="it-IT" sz="1800" dirty="0">
                <a:solidFill>
                  <a:schemeClr val="bg1"/>
                </a:solidFill>
              </a:rPr>
              <a:t>con uno spettro di </a:t>
            </a:r>
            <a:r>
              <a:rPr lang="it-IT" sz="1800" dirty="0">
                <a:solidFill>
                  <a:srgbClr val="ADADEB"/>
                </a:solidFill>
              </a:rPr>
              <a:t>nuove particelle</a:t>
            </a:r>
            <a:r>
              <a:rPr lang="it-IT" sz="1800" dirty="0">
                <a:solidFill>
                  <a:schemeClr val="bg1"/>
                </a:solidFill>
              </a:rPr>
              <a:t> rivelabili ad LHC</a:t>
            </a:r>
          </a:p>
        </p:txBody>
      </p:sp>
      <p:pic>
        <p:nvPicPr>
          <p:cNvPr id="102811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846308"/>
            <a:ext cx="2764930" cy="1935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81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143000"/>
            <a:ext cx="2895600" cy="78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113" name="Picture 17" descr="CMS-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4953000"/>
            <a:ext cx="41402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34261"/>
            <a:ext cx="7772400" cy="54562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Obiettivi di LHC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838200"/>
          </a:xfrm>
          <a:solidFill>
            <a:srgbClr val="3333CC">
              <a:alpha val="53000"/>
            </a:srgbClr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Riprodurre le condizioni dell’universo 10</a:t>
            </a:r>
            <a:r>
              <a:rPr lang="it-IT" sz="24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-</a:t>
            </a:r>
            <a:r>
              <a:rPr lang="it-IT" sz="24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6</a:t>
            </a: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secondi dopo </a:t>
            </a:r>
            <a:b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il big-bang per studiare fenomeni </a:t>
            </a:r>
            <a:r>
              <a:rPr lang="it-IT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fisici</a:t>
            </a: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mai osservati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2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Ricerca di Z´ ad LHC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30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24" y="1260319"/>
            <a:ext cx="8793843" cy="42291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8045" y="5679592"/>
            <a:ext cx="7772400" cy="48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LHC non</a:t>
            </a:r>
            <a:r>
              <a:rPr kumimoji="0" lang="it-IT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ha trovato finora segnali di nuove particelle</a:t>
            </a: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Questi modello richiedono la presenza di 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nuove dimensioni spazio-temporali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e non sono ad oggi sufficientemente predittivi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+mj-ea"/>
              <a:cs typeface="+mj-cs"/>
            </a:endParaRPr>
          </a:p>
        </p:txBody>
      </p:sp>
      <p:pic>
        <p:nvPicPr>
          <p:cNvPr id="19461" name="Picture 7" descr="CE0041H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A0D7-8B4B-8140-BE4B-39DCABA6DE2C}" type="slidenum">
              <a:rPr lang="it-IT"/>
              <a:pPr/>
              <a:t>32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Epoca di Plank (&lt;10</a:t>
            </a:r>
            <a:r>
              <a:rPr lang="it-IT" baseline="30000" smtClean="0"/>
              <a:t>-43</a:t>
            </a:r>
            <a:r>
              <a:rPr lang="it-IT" smtClean="0"/>
              <a:t>s)</a:t>
            </a:r>
          </a:p>
        </p:txBody>
      </p:sp>
      <p:pic>
        <p:nvPicPr>
          <p:cNvPr id="74756" name="Picture 7" descr="CE0041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>
          <a:xfrm>
            <a:off x="609600" y="990600"/>
            <a:ext cx="7924800" cy="5154613"/>
          </a:xfrm>
        </p:spPr>
      </p:pic>
      <p:pic>
        <p:nvPicPr>
          <p:cNvPr id="74757" name="Picture 7" descr="CE0041H"/>
          <p:cNvPicPr>
            <a:picLocks noChangeAspect="1" noChangeArrowheads="1"/>
          </p:cNvPicPr>
          <p:nvPr/>
        </p:nvPicPr>
        <p:blipFill>
          <a:blip r:embed="rId2"/>
          <a:srcRect l="9677" t="35022" r="81676" b="35510"/>
          <a:stretch>
            <a:fillRect/>
          </a:stretch>
        </p:blipFill>
        <p:spPr bwMode="auto">
          <a:xfrm>
            <a:off x="1371600" y="2743200"/>
            <a:ext cx="68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502025" y="1371600"/>
            <a:ext cx="4879975" cy="1676400"/>
          </a:xfrm>
          <a:prstGeom prst="wedgeRoundRectCallout">
            <a:avLst>
              <a:gd name="adj1" fmla="val -79099"/>
              <a:gd name="adj2" fmla="val 8170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La densità di energia è così alta che tutte le interazioni hanno la stessa intensità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Non si conosce molto di questo periodo: difficile trattare la gravità dal punto di vista quantistico (stringhe?)</a:t>
            </a:r>
          </a:p>
          <a:p>
            <a:pPr eaLnBrk="0" hangingPunct="0"/>
            <a:endParaRPr lang="it-IT" sz="2000"/>
          </a:p>
        </p:txBody>
      </p:sp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7285-9553-5C4E-AC46-B2A387413D70}" type="slidenum">
              <a:rPr lang="it-IT"/>
              <a:pPr/>
              <a:t>33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Grande unificazione (&lt;10</a:t>
            </a:r>
            <a:r>
              <a:rPr lang="it-IT" baseline="30000" smtClean="0"/>
              <a:t>-36</a:t>
            </a:r>
            <a:r>
              <a:rPr lang="it-IT" smtClean="0"/>
              <a:t>s)</a:t>
            </a:r>
          </a:p>
        </p:txBody>
      </p:sp>
      <p:pic>
        <p:nvPicPr>
          <p:cNvPr id="75781" name="Picture 7" descr="CE0041H"/>
          <p:cNvPicPr>
            <a:picLocks noChangeAspect="1" noChangeArrowheads="1"/>
          </p:cNvPicPr>
          <p:nvPr/>
        </p:nvPicPr>
        <p:blipFill>
          <a:blip r:embed="rId2"/>
          <a:srcRect l="16403" t="33742" r="74950" b="35510"/>
          <a:stretch>
            <a:fillRect/>
          </a:stretch>
        </p:blipFill>
        <p:spPr bwMode="auto">
          <a:xfrm>
            <a:off x="1905000" y="2667000"/>
            <a:ext cx="68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502025" y="1371600"/>
            <a:ext cx="4879975" cy="1524000"/>
          </a:xfrm>
          <a:prstGeom prst="wedgeRoundRectCallout">
            <a:avLst>
              <a:gd name="adj1" fmla="val -68322"/>
              <a:gd name="adj2" fmla="val 959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La gravità si separa dalle altre interazioni, che hanno ancora tutte la stessa intensità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Potrebbero essere state presenti particelle oggi sconosciute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800600" y="3429000"/>
            <a:ext cx="2468563" cy="2057400"/>
          </a:xfrm>
          <a:prstGeom prst="upArrowCallout">
            <a:avLst>
              <a:gd name="adj1" fmla="val 25000"/>
              <a:gd name="adj2" fmla="val 25000"/>
              <a:gd name="adj3" fmla="val 16829"/>
              <a:gd name="adj4" fmla="val 75000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it-IT">
                <a:solidFill>
                  <a:srgbClr val="22228B"/>
                </a:solidFill>
                <a:latin typeface="Arial" charset="0"/>
              </a:rPr>
              <a:t>Questo regime non è accessibile ad LHC che potrebbe però trovare </a:t>
            </a:r>
            <a:r>
              <a:rPr lang="it-IT">
                <a:solidFill>
                  <a:srgbClr val="0000FF"/>
                </a:solidFill>
                <a:latin typeface="Arial" charset="0"/>
              </a:rPr>
              <a:t>indicazioni indirette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EB79-01C3-8D4F-BAFA-F3FB294E3379}" type="slidenum">
              <a:rPr lang="it-IT"/>
              <a:pPr/>
              <a:t>34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Epoca elettrodebole (&lt;10</a:t>
            </a:r>
            <a:r>
              <a:rPr lang="it-IT" baseline="30000" smtClean="0"/>
              <a:t>-12</a:t>
            </a:r>
            <a:r>
              <a:rPr lang="it-IT" smtClean="0"/>
              <a:t>s)</a:t>
            </a:r>
          </a:p>
        </p:txBody>
      </p:sp>
      <p:pic>
        <p:nvPicPr>
          <p:cNvPr id="76805" name="Picture 7" descr="CE0041H"/>
          <p:cNvPicPr>
            <a:picLocks noChangeAspect="1" noChangeArrowheads="1"/>
          </p:cNvPicPr>
          <p:nvPr/>
        </p:nvPicPr>
        <p:blipFill>
          <a:blip r:embed="rId2"/>
          <a:srcRect l="22169" t="33742" r="68221" b="35510"/>
          <a:stretch>
            <a:fillRect/>
          </a:stretch>
        </p:blipFill>
        <p:spPr bwMode="auto">
          <a:xfrm>
            <a:off x="2362200" y="2667000"/>
            <a:ext cx="762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502025" y="1371600"/>
            <a:ext cx="4879975" cy="1676400"/>
          </a:xfrm>
          <a:prstGeom prst="wedgeRoundRectCallout">
            <a:avLst>
              <a:gd name="adj1" fmla="val -57228"/>
              <a:gd name="adj2" fmla="val 8118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L’interazione forte si separa dall’interazione elettro-debole, che resta unificata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Sono presenti particelle pesanti oggi assenti dalla materia ordinaria (Z, W, quark top, Higgs?)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800600" y="3429000"/>
            <a:ext cx="2468563" cy="1479550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LHC cerca il </a:t>
            </a:r>
            <a:r>
              <a:rPr lang="it-IT" dirty="0">
                <a:solidFill>
                  <a:srgbClr val="0000FF"/>
                </a:solidFill>
                <a:latin typeface="+mn-lt"/>
              </a:rPr>
              <a:t>bosone di </a:t>
            </a:r>
            <a:r>
              <a:rPr lang="it-IT" dirty="0" err="1">
                <a:solidFill>
                  <a:srgbClr val="0000FF"/>
                </a:solidFill>
                <a:latin typeface="+mn-lt"/>
              </a:rPr>
              <a:t>Higgs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e possibili altre nuove particelle   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503D7-7D9E-E248-B89B-A2EA6C7E7BA6}" type="slidenum">
              <a:rPr lang="it-IT"/>
              <a:pPr/>
              <a:t>35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Quark-gluon plasma (&lt;10</a:t>
            </a:r>
            <a:r>
              <a:rPr lang="it-IT" baseline="30000" smtClean="0"/>
              <a:t>-6</a:t>
            </a:r>
            <a:r>
              <a:rPr lang="it-IT" smtClean="0"/>
              <a:t>s)</a:t>
            </a:r>
          </a:p>
        </p:txBody>
      </p:sp>
      <p:pic>
        <p:nvPicPr>
          <p:cNvPr id="77829" name="Picture 7" descr="CE0041H"/>
          <p:cNvPicPr>
            <a:picLocks noChangeAspect="1" noChangeArrowheads="1"/>
          </p:cNvPicPr>
          <p:nvPr/>
        </p:nvPicPr>
        <p:blipFill>
          <a:blip r:embed="rId2"/>
          <a:srcRect l="29857" t="31178" r="63417" b="32948"/>
          <a:stretch>
            <a:fillRect/>
          </a:stretch>
        </p:blipFill>
        <p:spPr bwMode="auto">
          <a:xfrm>
            <a:off x="2971800" y="2514600"/>
            <a:ext cx="533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730625" y="1371600"/>
            <a:ext cx="4879975" cy="1295400"/>
          </a:xfrm>
          <a:prstGeom prst="wedgeRoundRectCallout">
            <a:avLst>
              <a:gd name="adj1" fmla="val -54421"/>
              <a:gd name="adj2" fmla="val 12876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Le quattro interazioni si separano come nell’universo attuale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L’universo è un plasma relativistico di particelle, troppo caldo per creare stati legati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724400" y="3429000"/>
            <a:ext cx="2819400" cy="2057400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LHC riproduce le condizioni di </a:t>
            </a:r>
            <a:r>
              <a:rPr lang="it-IT" dirty="0" err="1">
                <a:solidFill>
                  <a:srgbClr val="0000FF"/>
                </a:solidFill>
                <a:latin typeface="+mn-lt"/>
              </a:rPr>
              <a:t>quark-gluon</a:t>
            </a:r>
            <a:r>
              <a:rPr lang="it-IT" dirty="0">
                <a:solidFill>
                  <a:srgbClr val="0000FF"/>
                </a:solidFill>
                <a:latin typeface="+mn-lt"/>
              </a:rPr>
              <a:t> plasma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con interazioni di ioni pesanti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2584-E543-5C41-8B19-5CA3D4AA182E}" type="slidenum">
              <a:rPr lang="it-IT"/>
              <a:pPr/>
              <a:t>36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Bariogenesi (&lt;1s)</a:t>
            </a:r>
          </a:p>
        </p:txBody>
      </p:sp>
      <p:pic>
        <p:nvPicPr>
          <p:cNvPr id="78853" name="Picture 7" descr="CE0041H"/>
          <p:cNvPicPr>
            <a:picLocks noChangeAspect="1" noChangeArrowheads="1"/>
          </p:cNvPicPr>
          <p:nvPr/>
        </p:nvPicPr>
        <p:blipFill>
          <a:blip r:embed="rId2"/>
          <a:srcRect l="36583" t="28616" r="50926" b="29106"/>
          <a:stretch>
            <a:fillRect/>
          </a:stretch>
        </p:blipFill>
        <p:spPr bwMode="auto">
          <a:xfrm>
            <a:off x="3505200" y="2362200"/>
            <a:ext cx="990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4648200" y="1066800"/>
            <a:ext cx="4117975" cy="1752600"/>
          </a:xfrm>
          <a:prstGeom prst="wedgeRoundRectCallout">
            <a:avLst>
              <a:gd name="adj1" fmla="val -53023"/>
              <a:gd name="adj2" fmla="val 9503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I quark si condensano in barioni (come protoni e neutroni)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L’universo è un plasma ionizzato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L’antimateria scompare progressivamente, resta un universo di sola materia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724400" y="3429000"/>
            <a:ext cx="2819400" cy="2286000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it-IT">
                <a:solidFill>
                  <a:srgbClr val="22228B"/>
                </a:solidFill>
                <a:latin typeface="Arial" charset="0"/>
              </a:rPr>
              <a:t>Un esperimento dedicato,  LHC</a:t>
            </a:r>
            <a:r>
              <a:rPr lang="it-IT" i="1">
                <a:solidFill>
                  <a:srgbClr val="22228B"/>
                </a:solidFill>
              </a:rPr>
              <a:t>b</a:t>
            </a:r>
            <a:r>
              <a:rPr lang="it-IT">
                <a:solidFill>
                  <a:srgbClr val="22228B"/>
                </a:solidFill>
                <a:latin typeface="Arial" charset="0"/>
              </a:rPr>
              <a:t>,  studia i mesoni B e la </a:t>
            </a:r>
            <a:r>
              <a:rPr lang="it-IT">
                <a:solidFill>
                  <a:srgbClr val="0000FF"/>
                </a:solidFill>
                <a:latin typeface="Arial" charset="0"/>
              </a:rPr>
              <a:t>violazione di CP</a:t>
            </a:r>
            <a:r>
              <a:rPr lang="it-IT">
                <a:solidFill>
                  <a:srgbClr val="22228B"/>
                </a:solidFill>
                <a:latin typeface="Arial" charset="0"/>
              </a:rPr>
              <a:t> che spiega l’asimmetria tra materia ed antimateria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8A61-1EDB-1941-85F6-FF81565AD17A}" type="slidenum">
              <a:rPr lang="it-IT"/>
              <a:pPr/>
              <a:t>37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Gli atomi (240000÷300000 anni)</a:t>
            </a:r>
          </a:p>
        </p:txBody>
      </p:sp>
      <p:pic>
        <p:nvPicPr>
          <p:cNvPr id="79877" name="Picture 7" descr="CE0041H"/>
          <p:cNvPicPr>
            <a:picLocks noChangeAspect="1" noChangeArrowheads="1"/>
          </p:cNvPicPr>
          <p:nvPr/>
        </p:nvPicPr>
        <p:blipFill>
          <a:blip r:embed="rId2"/>
          <a:srcRect l="51956" t="15807" r="29788" b="17577"/>
          <a:stretch>
            <a:fillRect/>
          </a:stretch>
        </p:blipFill>
        <p:spPr bwMode="auto">
          <a:xfrm>
            <a:off x="4724400" y="1600200"/>
            <a:ext cx="1447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685800" y="1143000"/>
            <a:ext cx="3127375" cy="2667000"/>
          </a:xfrm>
          <a:prstGeom prst="wedgeRoundRectCallout">
            <a:avLst>
              <a:gd name="adj1" fmla="val 77438"/>
              <a:gd name="adj2" fmla="val 263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Gli elettroni si combinano con i nuclei di idrogeno e di elio e per formare atomi neutri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I fotoni si disaccoppiano dalla materia (radiazione di fondo), l’universo diventa trasparente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EE019-723C-F94A-9F73-E99D5437A5DB}" type="slidenum">
              <a:rPr lang="it-IT"/>
              <a:pPr/>
              <a:t>38</a:t>
            </a:fld>
            <a:endParaRPr lang="it-IT"/>
          </a:p>
        </p:txBody>
      </p:sp>
      <p:pic>
        <p:nvPicPr>
          <p:cNvPr id="80900" name="Picture 7" descr="CE0041H"/>
          <p:cNvPicPr>
            <a:picLocks noChangeAspect="1" noChangeArrowheads="1"/>
          </p:cNvPicPr>
          <p:nvPr/>
        </p:nvPicPr>
        <p:blipFill>
          <a:blip r:embed="rId2"/>
          <a:srcRect l="64445" t="9402" r="963" b="9891"/>
          <a:stretch>
            <a:fillRect/>
          </a:stretch>
        </p:blipFill>
        <p:spPr bwMode="auto">
          <a:xfrm>
            <a:off x="5715000" y="1219200"/>
            <a:ext cx="2743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685800" y="1143000"/>
            <a:ext cx="4114800" cy="2362200"/>
          </a:xfrm>
          <a:prstGeom prst="wedgeRoundRectCallout">
            <a:avLst>
              <a:gd name="adj1" fmla="val 72752"/>
              <a:gd name="adj2" fmla="val 327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La gravità prevale sulla materia, ora neutra e la fa condensare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si formano stelle e galassie 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I pianeti rocciosi si formeranno dopo le esplosioni delle prime supernovae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Nasce la vita sulla terra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endParaRPr lang="it-IT">
              <a:latin typeface="Arial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Galassie (&gt;10</a:t>
            </a:r>
            <a:r>
              <a:rPr lang="it-IT" baseline="30000" dirty="0" smtClean="0"/>
              <a:t>6</a:t>
            </a:r>
            <a:r>
              <a:rPr lang="it-IT" dirty="0" smtClean="0"/>
              <a:t> anni)</a:t>
            </a:r>
          </a:p>
        </p:txBody>
      </p:sp>
      <p:sp>
        <p:nvSpPr>
          <p:cNvPr id="10" name="Up Arrow Callout 9"/>
          <p:cNvSpPr/>
          <p:nvPr/>
        </p:nvSpPr>
        <p:spPr bwMode="auto">
          <a:xfrm>
            <a:off x="1219200" y="3733800"/>
            <a:ext cx="2819400" cy="1295400"/>
          </a:xfrm>
          <a:prstGeom prst="upArrowCallout">
            <a:avLst>
              <a:gd name="adj1" fmla="val 35430"/>
              <a:gd name="adj2" fmla="val 33344"/>
              <a:gd name="adj3" fmla="val 25000"/>
              <a:gd name="adj4" fmla="val 48290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it-IT">
                <a:solidFill>
                  <a:srgbClr val="22228B"/>
                </a:solidFill>
                <a:latin typeface="Arial" charset="0"/>
              </a:rPr>
              <a:t>L’uomo costruisce LHC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5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Conclusioni</a:t>
            </a:r>
          </a:p>
        </p:txBody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4087813" cy="4970462"/>
          </a:xfrm>
        </p:spPr>
        <p:txBody>
          <a:bodyPr/>
          <a:lstStyle/>
          <a:p>
            <a:r>
              <a:rPr lang="it-IT" sz="1800" dirty="0" smtClean="0"/>
              <a:t>LHC ha cominciato a studiare fenomeni fisici di frontiera e ha prodotto le prime misure sulla ricerca del bosone di </a:t>
            </a:r>
            <a:r>
              <a:rPr lang="it-IT" sz="1800" dirty="0" err="1" smtClean="0"/>
              <a:t>Higgs</a:t>
            </a:r>
            <a:endParaRPr lang="it-IT" sz="1800" dirty="0" smtClean="0"/>
          </a:p>
          <a:p>
            <a:endParaRPr lang="it-IT" sz="1800" dirty="0" smtClean="0"/>
          </a:p>
          <a:p>
            <a:r>
              <a:rPr lang="it-IT" sz="1800" dirty="0" smtClean="0">
                <a:solidFill>
                  <a:srgbClr val="3333CC"/>
                </a:solidFill>
              </a:rPr>
              <a:t>Il programma di LHC durerà per il prossimi 10 anni ed oltre</a:t>
            </a:r>
          </a:p>
          <a:p>
            <a:endParaRPr lang="it-IT" sz="1800" dirty="0" smtClean="0">
              <a:solidFill>
                <a:srgbClr val="3333CC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1800" dirty="0">
                <a:solidFill>
                  <a:srgbClr val="CC0066"/>
                </a:solidFill>
              </a:rPr>
              <a:t>Forse</a:t>
            </a:r>
            <a:r>
              <a:rPr lang="it-IT" sz="1800" dirty="0" smtClean="0">
                <a:solidFill>
                  <a:srgbClr val="CC0066"/>
                </a:solidFill>
              </a:rPr>
              <a:t> anche qualcuno </a:t>
            </a:r>
            <a:r>
              <a:rPr lang="it-IT" sz="1800" dirty="0">
                <a:solidFill>
                  <a:srgbClr val="CC0066"/>
                </a:solidFill>
              </a:rPr>
              <a:t>di voi parteciperà alle scoperte di </a:t>
            </a:r>
            <a:r>
              <a:rPr lang="it-IT" sz="1800" dirty="0" smtClean="0">
                <a:solidFill>
                  <a:srgbClr val="CC0066"/>
                </a:solidFill>
              </a:rPr>
              <a:t>LHC nei prossimi anni!</a:t>
            </a:r>
            <a:endParaRPr lang="it-IT" sz="1800" dirty="0">
              <a:solidFill>
                <a:srgbClr val="CC0066"/>
              </a:solidFill>
            </a:endParaRPr>
          </a:p>
        </p:txBody>
      </p:sp>
      <p:pic>
        <p:nvPicPr>
          <p:cNvPr id="1054724" name="Picture 4" descr="ALICE - TP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125538"/>
            <a:ext cx="3803650" cy="4824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7394994" y="6585478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39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2" y="889406"/>
            <a:ext cx="9154284" cy="59685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Gli esperimenti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0" y="889406"/>
            <a:ext cx="9144000" cy="838200"/>
          </a:xfrm>
          <a:solidFill>
            <a:srgbClr val="3333CC">
              <a:alpha val="57000"/>
            </a:srgbClr>
          </a:solidFill>
        </p:spPr>
        <p:txBody>
          <a:bodyPr/>
          <a:lstStyle/>
          <a:p>
            <a:r>
              <a:rPr lang="it-IT" sz="2000" dirty="0" smtClean="0">
                <a:solidFill>
                  <a:schemeClr val="bg1"/>
                </a:solidFill>
              </a:rPr>
              <a:t>Quattro esperimenti giganteschi funzionano come enormi macchine fotografiche le collisioni: ATLAS, CMS, </a:t>
            </a:r>
            <a:r>
              <a:rPr lang="it-IT" sz="2000" dirty="0" err="1" smtClean="0">
                <a:solidFill>
                  <a:schemeClr val="bg1"/>
                </a:solidFill>
              </a:rPr>
              <a:t>LHCb</a:t>
            </a:r>
            <a:r>
              <a:rPr lang="it-IT" sz="2000" dirty="0" smtClean="0">
                <a:solidFill>
                  <a:schemeClr val="bg1"/>
                </a:solidFill>
              </a:rPr>
              <a:t>, ALICE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La Fisica a LHC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bg1"/>
                </a:solidFill>
              </a:rPr>
              <a:t>Luca Lista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>
                <a:solidFill>
                  <a:schemeClr val="bg1"/>
                </a:solidFill>
              </a:rPr>
              <a:pPr/>
              <a:t>4</a:t>
            </a:fld>
            <a:endParaRPr lang="it-IT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Riferimenti</a:t>
            </a: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it-IT" sz="1600" dirty="0"/>
              <a:t>CERN: 	</a:t>
            </a:r>
            <a:r>
              <a:rPr lang="it-IT" sz="1400" baseline="30000" dirty="0">
                <a:solidFill>
                  <a:schemeClr val="folHlink"/>
                </a:solidFill>
              </a:rPr>
              <a:t>http://</a:t>
            </a:r>
            <a:r>
              <a:rPr lang="it-IT" sz="1600" dirty="0"/>
              <a:t>www.cern.ch</a:t>
            </a:r>
          </a:p>
          <a:p>
            <a:pPr>
              <a:lnSpc>
                <a:spcPct val="80000"/>
              </a:lnSpc>
            </a:pPr>
            <a:r>
              <a:rPr lang="it-IT" sz="1600" dirty="0"/>
              <a:t>LHC: </a:t>
            </a:r>
            <a:r>
              <a:rPr lang="it-IT" sz="1600" dirty="0" smtClean="0"/>
              <a:t>		</a:t>
            </a:r>
            <a:r>
              <a:rPr lang="it-IT" sz="1400" baseline="30000" dirty="0" smtClean="0">
                <a:solidFill>
                  <a:schemeClr val="folHlink"/>
                </a:solidFill>
              </a:rPr>
              <a:t>http</a:t>
            </a:r>
            <a:r>
              <a:rPr lang="it-IT" sz="1400" baseline="30000" dirty="0">
                <a:solidFill>
                  <a:schemeClr val="folHlink"/>
                </a:solidFill>
              </a:rPr>
              <a:t>://</a:t>
            </a:r>
            <a:r>
              <a:rPr lang="it-IT" sz="1600" dirty="0" err="1"/>
              <a:t>public.web.cern.ch</a:t>
            </a:r>
            <a:r>
              <a:rPr lang="it-IT" sz="1600" dirty="0"/>
              <a:t>/public/en</a:t>
            </a:r>
            <a:r>
              <a:rPr lang="it-IT" sz="1600" dirty="0" smtClean="0"/>
              <a:t>/LHC</a:t>
            </a:r>
            <a:r>
              <a:rPr lang="it-IT" sz="1600" dirty="0"/>
              <a:t>/</a:t>
            </a:r>
            <a:r>
              <a:rPr lang="it-IT" sz="1600" dirty="0" err="1"/>
              <a:t>LHC-en.html</a:t>
            </a:r>
            <a:endParaRPr lang="it-IT" sz="1600" dirty="0"/>
          </a:p>
          <a:p>
            <a:pPr>
              <a:lnSpc>
                <a:spcPct val="80000"/>
              </a:lnSpc>
            </a:pPr>
            <a:r>
              <a:rPr lang="it-IT" sz="1600" dirty="0"/>
              <a:t>CMS: </a:t>
            </a:r>
            <a:r>
              <a:rPr lang="it-IT" sz="1600" dirty="0" smtClean="0"/>
              <a:t>		</a:t>
            </a:r>
            <a:r>
              <a:rPr lang="it-IT" sz="1400" baseline="30000" dirty="0" smtClean="0">
                <a:solidFill>
                  <a:schemeClr val="folHlink"/>
                </a:solidFill>
              </a:rPr>
              <a:t>http</a:t>
            </a:r>
            <a:r>
              <a:rPr lang="it-IT" sz="1400" baseline="30000" dirty="0">
                <a:solidFill>
                  <a:schemeClr val="folHlink"/>
                </a:solidFill>
              </a:rPr>
              <a:t>://</a:t>
            </a:r>
            <a:r>
              <a:rPr lang="it-IT" sz="1600" dirty="0" err="1"/>
              <a:t>cms.cern.ch</a:t>
            </a:r>
            <a:endParaRPr lang="it-IT" sz="1600" dirty="0"/>
          </a:p>
          <a:p>
            <a:pPr>
              <a:lnSpc>
                <a:spcPct val="80000"/>
              </a:lnSpc>
            </a:pPr>
            <a:r>
              <a:rPr lang="it-IT" sz="1600" dirty="0"/>
              <a:t>ATLAS: 	</a:t>
            </a:r>
            <a:r>
              <a:rPr lang="it-IT" sz="1400" baseline="30000" dirty="0">
                <a:solidFill>
                  <a:schemeClr val="folHlink"/>
                </a:solidFill>
              </a:rPr>
              <a:t>http://</a:t>
            </a:r>
            <a:r>
              <a:rPr lang="it-IT" sz="1600" dirty="0" err="1"/>
              <a:t>atlas.cern.ch</a:t>
            </a:r>
            <a:endParaRPr lang="it-IT" sz="1600" dirty="0"/>
          </a:p>
          <a:p>
            <a:pPr>
              <a:lnSpc>
                <a:spcPct val="80000"/>
              </a:lnSpc>
            </a:pPr>
            <a:r>
              <a:rPr lang="it-IT" sz="1600" dirty="0"/>
              <a:t>Visita il CERN:</a:t>
            </a:r>
            <a:r>
              <a:rPr lang="it-IT" sz="1600" dirty="0" smtClean="0"/>
              <a:t> 	</a:t>
            </a:r>
            <a:r>
              <a:rPr lang="it-IT" sz="1400" baseline="30000" dirty="0" smtClean="0">
                <a:solidFill>
                  <a:schemeClr val="folHlink"/>
                </a:solidFill>
              </a:rPr>
              <a:t>http</a:t>
            </a:r>
            <a:r>
              <a:rPr lang="it-IT" sz="1400" baseline="30000" dirty="0">
                <a:solidFill>
                  <a:schemeClr val="folHlink"/>
                </a:solidFill>
              </a:rPr>
              <a:t>://</a:t>
            </a:r>
            <a:r>
              <a:rPr lang="it-IT" sz="1600" dirty="0" err="1"/>
              <a:t>outreach.web.cern.ch</a:t>
            </a:r>
            <a:r>
              <a:rPr lang="it-IT" sz="1600" dirty="0"/>
              <a:t>/</a:t>
            </a:r>
            <a:r>
              <a:rPr lang="it-IT" sz="1600" dirty="0" err="1"/>
              <a:t>outreach</a:t>
            </a:r>
            <a:r>
              <a:rPr lang="it-IT" sz="1600" dirty="0"/>
              <a:t>/en/</a:t>
            </a:r>
            <a:r>
              <a:rPr lang="it-IT" sz="1600" dirty="0" err="1"/>
              <a:t>Visits</a:t>
            </a:r>
            <a:r>
              <a:rPr lang="it-IT" sz="1600" dirty="0"/>
              <a:t>/</a:t>
            </a:r>
            <a:r>
              <a:rPr lang="it-IT" sz="1600" dirty="0" err="1"/>
              <a:t>Intro-en.html</a:t>
            </a:r>
            <a:endParaRPr lang="it-IT" sz="1600" dirty="0"/>
          </a:p>
          <a:p>
            <a:pPr>
              <a:lnSpc>
                <a:spcPct val="80000"/>
              </a:lnSpc>
            </a:pPr>
            <a:endParaRPr lang="it-IT" sz="2000" dirty="0" smtClean="0"/>
          </a:p>
          <a:p>
            <a:pPr>
              <a:lnSpc>
                <a:spcPct val="80000"/>
              </a:lnSpc>
            </a:pPr>
            <a:endParaRPr lang="it-IT" sz="2000" dirty="0" smtClean="0"/>
          </a:p>
          <a:p>
            <a:pPr>
              <a:lnSpc>
                <a:spcPct val="80000"/>
              </a:lnSpc>
            </a:pPr>
            <a:r>
              <a:rPr lang="it-IT" sz="2000" dirty="0" smtClean="0"/>
              <a:t>Potete </a:t>
            </a:r>
            <a:r>
              <a:rPr lang="it-IT" sz="2000" dirty="0"/>
              <a:t>trovarmi su</a:t>
            </a:r>
            <a:r>
              <a:rPr lang="it-IT" sz="2000" dirty="0" smtClean="0"/>
              <a:t>:</a:t>
            </a:r>
          </a:p>
          <a:p>
            <a:pPr>
              <a:lnSpc>
                <a:spcPct val="80000"/>
              </a:lnSpc>
            </a:pPr>
            <a:endParaRPr lang="it-IT" sz="2000" dirty="0" smtClean="0"/>
          </a:p>
          <a:p>
            <a:pPr>
              <a:lnSpc>
                <a:spcPct val="80000"/>
              </a:lnSpc>
            </a:pPr>
            <a:endParaRPr lang="it-IT" sz="2000" dirty="0"/>
          </a:p>
          <a:p>
            <a:pPr lvl="1">
              <a:lnSpc>
                <a:spcPct val="80000"/>
              </a:lnSpc>
              <a:buNone/>
            </a:pPr>
            <a:r>
              <a:rPr lang="it-IT" sz="1800" dirty="0"/>
              <a:t>	</a:t>
            </a:r>
            <a:r>
              <a:rPr lang="it-IT" sz="1800" dirty="0" smtClean="0"/>
              <a:t>	   		</a:t>
            </a:r>
            <a:r>
              <a:rPr lang="it-IT" sz="1800" dirty="0"/>
              <a:t>luca.lista@na.infn.it</a:t>
            </a:r>
            <a:endParaRPr lang="it-IT" sz="1800" dirty="0" smtClean="0"/>
          </a:p>
          <a:p>
            <a:pPr lvl="1">
              <a:lnSpc>
                <a:spcPct val="80000"/>
              </a:lnSpc>
              <a:buNone/>
            </a:pPr>
            <a:endParaRPr lang="it-IT" sz="1800" dirty="0" smtClean="0"/>
          </a:p>
          <a:p>
            <a:pPr lvl="1">
              <a:lnSpc>
                <a:spcPct val="80000"/>
              </a:lnSpc>
            </a:pPr>
            <a:endParaRPr lang="it-IT" sz="1800" dirty="0"/>
          </a:p>
        </p:txBody>
      </p:sp>
      <p:pic>
        <p:nvPicPr>
          <p:cNvPr id="105882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7913" y="3640138"/>
            <a:ext cx="68738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40</a:t>
            </a:fld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572000"/>
            <a:ext cx="685800" cy="6858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4572000"/>
            <a:ext cx="1676400" cy="69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I costituenti della materia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876800"/>
            <a:ext cx="8077200" cy="15144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1800" dirty="0"/>
              <a:t>La materia ordinaria è</a:t>
            </a:r>
            <a:r>
              <a:rPr lang="it-IT" sz="1800" dirty="0" smtClean="0"/>
              <a:t> fatta da </a:t>
            </a:r>
            <a:r>
              <a:rPr lang="it-IT" sz="1800" dirty="0" smtClean="0">
                <a:solidFill>
                  <a:schemeClr val="accent2"/>
                </a:solidFill>
              </a:rPr>
              <a:t>elettroni </a:t>
            </a:r>
            <a:r>
              <a:rPr lang="it-IT" sz="1800" dirty="0" smtClean="0"/>
              <a:t>e</a:t>
            </a:r>
            <a:r>
              <a:rPr lang="it-IT" sz="1800" dirty="0" smtClean="0">
                <a:solidFill>
                  <a:schemeClr val="accent2"/>
                </a:solidFill>
              </a:rPr>
              <a:t> quark</a:t>
            </a:r>
            <a:r>
              <a:rPr lang="it-IT" sz="1800" dirty="0" smtClean="0"/>
              <a:t> </a:t>
            </a:r>
            <a:r>
              <a:rPr lang="it-IT" sz="1800" dirty="0"/>
              <a:t>(</a:t>
            </a:r>
            <a:r>
              <a:rPr lang="it-IT" sz="1800" dirty="0">
                <a:solidFill>
                  <a:srgbClr val="CC0066"/>
                </a:solidFill>
              </a:rPr>
              <a:t>up</a:t>
            </a:r>
            <a:r>
              <a:rPr lang="it-IT" sz="1800" dirty="0"/>
              <a:t>, </a:t>
            </a:r>
            <a:r>
              <a:rPr lang="it-IT" sz="1800" dirty="0">
                <a:solidFill>
                  <a:srgbClr val="CC0066"/>
                </a:solidFill>
              </a:rPr>
              <a:t>down</a:t>
            </a:r>
            <a:r>
              <a:rPr lang="it-IT" sz="1800" dirty="0" smtClean="0"/>
              <a:t>)</a:t>
            </a:r>
            <a:endParaRPr lang="it-IT" sz="1800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it-IT" sz="1800" dirty="0" smtClean="0"/>
              <a:t>I decadimenti nucleari possono produrre </a:t>
            </a:r>
            <a:r>
              <a:rPr lang="it-IT" sz="1800" dirty="0" smtClean="0">
                <a:solidFill>
                  <a:schemeClr val="accent2"/>
                </a:solidFill>
              </a:rPr>
              <a:t>neutrini</a:t>
            </a:r>
          </a:p>
          <a:p>
            <a:pPr lvl="1">
              <a:lnSpc>
                <a:spcPct val="80000"/>
              </a:lnSpc>
            </a:pPr>
            <a:r>
              <a:rPr lang="it-IT" sz="1600" dirty="0" smtClean="0"/>
              <a:t>Moltissimi neutrini provengono dal Sole e ci stanno attraversando</a:t>
            </a:r>
          </a:p>
          <a:p>
            <a:pPr>
              <a:lnSpc>
                <a:spcPct val="80000"/>
              </a:lnSpc>
            </a:pPr>
            <a:r>
              <a:rPr lang="it-IT" sz="1800" dirty="0" smtClean="0"/>
              <a:t>Esistono altre particelle simili a queste </a:t>
            </a:r>
            <a:r>
              <a:rPr lang="it-IT" sz="1800" dirty="0"/>
              <a:t>ma più </a:t>
            </a:r>
            <a:r>
              <a:rPr lang="it-IT" sz="1800" dirty="0">
                <a:solidFill>
                  <a:schemeClr val="accent2"/>
                </a:solidFill>
              </a:rPr>
              <a:t>pesanti</a:t>
            </a:r>
          </a:p>
          <a:p>
            <a:pPr lvl="1">
              <a:lnSpc>
                <a:spcPct val="80000"/>
              </a:lnSpc>
            </a:pPr>
            <a:r>
              <a:rPr lang="it-IT" sz="1600" dirty="0"/>
              <a:t>Ad esempio: i raggi cosmici contengono moltissimi </a:t>
            </a:r>
            <a:r>
              <a:rPr lang="it-IT" sz="1600" dirty="0" smtClean="0">
                <a:solidFill>
                  <a:schemeClr val="accent2"/>
                </a:solidFill>
              </a:rPr>
              <a:t>muoni</a:t>
            </a:r>
            <a:endParaRPr lang="it-IT" sz="1600" dirty="0"/>
          </a:p>
        </p:txBody>
      </p:sp>
      <p:pic>
        <p:nvPicPr>
          <p:cNvPr id="1059844" name="Picture 4"/>
          <p:cNvPicPr>
            <a:picLocks noChangeAspect="1" noChangeArrowheads="1"/>
          </p:cNvPicPr>
          <p:nvPr/>
        </p:nvPicPr>
        <p:blipFill>
          <a:blip r:embed="rId2"/>
          <a:srcRect r="1027"/>
          <a:stretch>
            <a:fillRect/>
          </a:stretch>
        </p:blipFill>
        <p:spPr bwMode="auto">
          <a:xfrm>
            <a:off x="228600" y="1371600"/>
            <a:ext cx="4971418" cy="220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9845" name="Text Box 5"/>
          <p:cNvSpPr txBox="1">
            <a:spLocks noChangeArrowheads="1"/>
          </p:cNvSpPr>
          <p:nvPr/>
        </p:nvSpPr>
        <p:spPr bwMode="auto">
          <a:xfrm>
            <a:off x="381000" y="3276600"/>
            <a:ext cx="92757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latin typeface="Arial" charset="0"/>
              </a:rPr>
              <a:t>atomo</a:t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latin typeface="Arial" charset="0"/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8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059846" name="Text Box 6"/>
          <p:cNvSpPr txBox="1">
            <a:spLocks noChangeArrowheads="1"/>
          </p:cNvSpPr>
          <p:nvPr/>
        </p:nvSpPr>
        <p:spPr bwMode="auto">
          <a:xfrm>
            <a:off x="1752600" y="2895600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latin typeface="Arial" charset="0"/>
              </a:rPr>
              <a:t>nucleo</a:t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latin typeface="Arial" charset="0"/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12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059847" name="Text Box 7"/>
          <p:cNvSpPr txBox="1">
            <a:spLocks noChangeArrowheads="1"/>
          </p:cNvSpPr>
          <p:nvPr/>
        </p:nvSpPr>
        <p:spPr bwMode="auto">
          <a:xfrm>
            <a:off x="2819401" y="3200400"/>
            <a:ext cx="114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latin typeface="Arial" charset="0"/>
              </a:rPr>
              <a:t>protone/neutrone</a:t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13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059848" name="Text Box 8"/>
          <p:cNvSpPr txBox="1">
            <a:spLocks noChangeArrowheads="1"/>
          </p:cNvSpPr>
          <p:nvPr/>
        </p:nvSpPr>
        <p:spPr bwMode="auto">
          <a:xfrm>
            <a:off x="3581400" y="838200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latin typeface="Arial" charset="0"/>
              </a:rPr>
              <a:t>elettrone</a:t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&lt;10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16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059849" name="Text Box 9"/>
          <p:cNvSpPr txBox="1">
            <a:spLocks noChangeArrowheads="1"/>
          </p:cNvSpPr>
          <p:nvPr/>
        </p:nvSpPr>
        <p:spPr bwMode="auto">
          <a:xfrm>
            <a:off x="4267200" y="2209800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latin typeface="Arial" charset="0"/>
              </a:rPr>
              <a:t>quark</a:t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&lt;10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16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3"/>
          <a:srcRect r="51791"/>
          <a:stretch>
            <a:fillRect/>
          </a:stretch>
        </p:blipFill>
        <p:spPr bwMode="auto">
          <a:xfrm>
            <a:off x="5532317" y="1295400"/>
            <a:ext cx="3535483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ttangolo arrotondato 16"/>
          <p:cNvSpPr/>
          <p:nvPr/>
        </p:nvSpPr>
        <p:spPr bwMode="auto">
          <a:xfrm>
            <a:off x="5499099" y="1270002"/>
            <a:ext cx="762000" cy="2514600"/>
          </a:xfrm>
          <a:prstGeom prst="roundRect">
            <a:avLst>
              <a:gd name="adj" fmla="val 41112"/>
            </a:avLst>
          </a:prstGeom>
          <a:noFill/>
          <a:ln w="34925" cap="flat" cmpd="sng" algn="ctr">
            <a:solidFill>
              <a:srgbClr val="FF6600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017974" y="4191000"/>
            <a:ext cx="1724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6600"/>
                </a:solidFill>
                <a:latin typeface="+mn-lt"/>
              </a:rPr>
              <a:t>Materia</a:t>
            </a:r>
            <a:r>
              <a:rPr lang="en-US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6600"/>
                </a:solidFill>
                <a:latin typeface="+mn-lt"/>
              </a:rPr>
              <a:t>ordinaria</a:t>
            </a:r>
            <a:endParaRPr lang="en-US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20" name="Connettore 2 19"/>
          <p:cNvCxnSpPr>
            <a:stCxn id="17" idx="2"/>
            <a:endCxn id="18" idx="0"/>
          </p:cNvCxnSpPr>
          <p:nvPr/>
        </p:nvCxnSpPr>
        <p:spPr bwMode="auto">
          <a:xfrm rot="5400000">
            <a:off x="5676900" y="3987801"/>
            <a:ext cx="406398" cy="158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Cos’è il Modello Standard?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869001"/>
            <a:ext cx="7584410" cy="5681924"/>
          </a:xfrm>
        </p:spPr>
        <p:txBody>
          <a:bodyPr/>
          <a:lstStyle/>
          <a:p>
            <a:r>
              <a:rPr lang="it-IT" sz="2400" dirty="0" smtClean="0"/>
              <a:t>È un </a:t>
            </a:r>
            <a:r>
              <a:rPr lang="it-IT" sz="2400" dirty="0" smtClean="0">
                <a:solidFill>
                  <a:schemeClr val="accent2"/>
                </a:solidFill>
              </a:rPr>
              <a:t>modello matematico </a:t>
            </a:r>
            <a:r>
              <a:rPr lang="it-IT" sz="2400" dirty="0" smtClean="0"/>
              <a:t>che descrive:</a:t>
            </a:r>
          </a:p>
          <a:p>
            <a:pPr lvl="1"/>
            <a:r>
              <a:rPr lang="it-IT" sz="2000" dirty="0" smtClean="0"/>
              <a:t>Le particelle che costituiscono tutta </a:t>
            </a:r>
            <a:br>
              <a:rPr lang="it-IT" sz="2000" dirty="0" smtClean="0"/>
            </a:br>
            <a:r>
              <a:rPr lang="it-IT" sz="2000" dirty="0" smtClean="0"/>
              <a:t>la materia che conosciamo</a:t>
            </a:r>
          </a:p>
          <a:p>
            <a:pPr lvl="1"/>
            <a:r>
              <a:rPr lang="it-IT" sz="2000" dirty="0" smtClean="0"/>
              <a:t>Le loro interazioni (= forze) </a:t>
            </a:r>
            <a:br>
              <a:rPr lang="it-IT" sz="2000" dirty="0" smtClean="0"/>
            </a:br>
            <a:r>
              <a:rPr lang="it-IT" sz="2000" dirty="0" smtClean="0"/>
              <a:t>fondamentali</a:t>
            </a:r>
          </a:p>
          <a:p>
            <a:r>
              <a:rPr lang="it-IT" sz="2400" dirty="0" smtClean="0"/>
              <a:t>È un esempio di </a:t>
            </a:r>
            <a:r>
              <a:rPr lang="it-IT" sz="2400" dirty="0" smtClean="0">
                <a:solidFill>
                  <a:srgbClr val="3333CC"/>
                </a:solidFill>
              </a:rPr>
              <a:t>unificazione </a:t>
            </a:r>
            <a:br>
              <a:rPr lang="it-IT" sz="2400" dirty="0" smtClean="0">
                <a:solidFill>
                  <a:srgbClr val="3333CC"/>
                </a:solidFill>
              </a:rPr>
            </a:br>
            <a:r>
              <a:rPr lang="it-IT" sz="2400" dirty="0" smtClean="0"/>
              <a:t>delle interazioni fondamentali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Non descrive tutti i fenomeni </a:t>
            </a:r>
            <a:br>
              <a:rPr lang="it-IT" sz="2400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FF0000"/>
                </a:solidFill>
              </a:rPr>
              <a:t>che conosciamo</a:t>
            </a:r>
          </a:p>
          <a:p>
            <a:pPr lvl="1"/>
            <a:r>
              <a:rPr lang="it-IT" sz="2000" dirty="0" smtClean="0"/>
              <a:t>Es.: </a:t>
            </a:r>
            <a:r>
              <a:rPr lang="it-IT" sz="2000" dirty="0" smtClean="0">
                <a:solidFill>
                  <a:srgbClr val="3333CC"/>
                </a:solidFill>
              </a:rPr>
              <a:t>gravità, materia oscura</a:t>
            </a:r>
            <a:endParaRPr lang="it-IT" sz="1600" dirty="0" smtClean="0">
              <a:solidFill>
                <a:srgbClr val="3333CC"/>
              </a:solidFill>
            </a:endParaRPr>
          </a:p>
          <a:p>
            <a:endParaRPr lang="it-IT" sz="1800" dirty="0" smtClean="0">
              <a:solidFill>
                <a:srgbClr val="FF0000"/>
              </a:solidFill>
            </a:endParaRPr>
          </a:p>
          <a:p>
            <a:endParaRPr lang="it-IT" sz="1800" dirty="0" smtClean="0">
              <a:solidFill>
                <a:srgbClr val="FF0000"/>
              </a:solidFill>
            </a:endParaRPr>
          </a:p>
          <a:p>
            <a:r>
              <a:rPr lang="it-IT" sz="2400" dirty="0" smtClean="0">
                <a:solidFill>
                  <a:srgbClr val="FF0000"/>
                </a:solidFill>
              </a:rPr>
              <a:t>Non sono state confermate tutte le sue previsioni</a:t>
            </a:r>
          </a:p>
          <a:p>
            <a:pPr lvl="1"/>
            <a:r>
              <a:rPr lang="it-IT" sz="2000" dirty="0" smtClean="0"/>
              <a:t>Il </a:t>
            </a:r>
            <a:r>
              <a:rPr lang="it-IT" sz="2000" dirty="0" smtClean="0">
                <a:solidFill>
                  <a:srgbClr val="3333CC"/>
                </a:solidFill>
              </a:rPr>
              <a:t>bosone di </a:t>
            </a:r>
            <a:r>
              <a:rPr lang="it-IT" sz="2000" dirty="0" err="1" smtClean="0">
                <a:solidFill>
                  <a:srgbClr val="3333CC"/>
                </a:solidFill>
              </a:rPr>
              <a:t>Higgs</a:t>
            </a:r>
            <a:r>
              <a:rPr lang="it-IT" sz="2000" dirty="0" smtClean="0">
                <a:solidFill>
                  <a:srgbClr val="3333CC"/>
                </a:solidFill>
              </a:rPr>
              <a:t> </a:t>
            </a:r>
            <a:r>
              <a:rPr lang="it-IT" sz="2000" dirty="0" smtClean="0"/>
              <a:t>non è ancora stato scoperto</a:t>
            </a:r>
          </a:p>
          <a:p>
            <a:endParaRPr lang="it-IT" sz="2400" dirty="0" smtClean="0"/>
          </a:p>
          <a:p>
            <a:endParaRPr lang="it-IT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6</a:t>
            </a:fld>
            <a:endParaRPr lang="it-IT" dirty="0"/>
          </a:p>
        </p:txBody>
      </p:sp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2"/>
          <a:srcRect r="51791"/>
          <a:stretch>
            <a:fillRect/>
          </a:stretch>
        </p:blipFill>
        <p:spPr bwMode="auto">
          <a:xfrm>
            <a:off x="5338649" y="1871790"/>
            <a:ext cx="3535483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tangolo arrotondato 7"/>
          <p:cNvSpPr/>
          <p:nvPr/>
        </p:nvSpPr>
        <p:spPr bwMode="auto">
          <a:xfrm>
            <a:off x="5355582" y="1888723"/>
            <a:ext cx="1778000" cy="2438400"/>
          </a:xfrm>
          <a:prstGeom prst="roundRect">
            <a:avLst/>
          </a:prstGeom>
          <a:noFill/>
          <a:ln w="34925" cap="flat" cmpd="sng" algn="ctr">
            <a:solidFill>
              <a:srgbClr val="FF0000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364786" y="4687246"/>
            <a:ext cx="1776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err="1" smtClean="0">
                <a:solidFill>
                  <a:srgbClr val="FF0000"/>
                </a:solidFill>
                <a:latin typeface="+mn-lt"/>
              </a:rPr>
              <a:t>Materia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0" name="Connettore 2 9"/>
          <p:cNvCxnSpPr>
            <a:stCxn id="8" idx="2"/>
            <a:endCxn id="9" idx="0"/>
          </p:cNvCxnSpPr>
          <p:nvPr/>
        </p:nvCxnSpPr>
        <p:spPr bwMode="auto">
          <a:xfrm rot="16200000" flipH="1">
            <a:off x="6068754" y="4502950"/>
            <a:ext cx="360123" cy="8467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6" name="Rettangolo arrotondato 15"/>
          <p:cNvSpPr/>
          <p:nvPr/>
        </p:nvSpPr>
        <p:spPr bwMode="auto">
          <a:xfrm>
            <a:off x="7175916" y="1889074"/>
            <a:ext cx="635000" cy="2438400"/>
          </a:xfrm>
          <a:prstGeom prst="roundRect">
            <a:avLst>
              <a:gd name="adj" fmla="val 38465"/>
            </a:avLst>
          </a:prstGeom>
          <a:noFill/>
          <a:ln w="34925" cap="flat" cmpd="sng" algn="ctr">
            <a:solidFill>
              <a:schemeClr val="accent1"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132007" y="4687597"/>
            <a:ext cx="761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CC99"/>
                </a:solidFill>
                <a:latin typeface="+mn-lt"/>
              </a:rPr>
              <a:t>Forze</a:t>
            </a:r>
            <a:endParaRPr lang="en-US" dirty="0">
              <a:solidFill>
                <a:srgbClr val="00CC99"/>
              </a:solidFill>
              <a:latin typeface="+mn-lt"/>
            </a:endParaRPr>
          </a:p>
        </p:txBody>
      </p:sp>
      <p:cxnSp>
        <p:nvCxnSpPr>
          <p:cNvPr id="18" name="Connettore 2 17"/>
          <p:cNvCxnSpPr/>
          <p:nvPr/>
        </p:nvCxnSpPr>
        <p:spPr bwMode="auto">
          <a:xfrm rot="16200000" flipH="1">
            <a:off x="7332798" y="4497813"/>
            <a:ext cx="360123" cy="19444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00CC99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4" name="Rettangolo arrotondato 23"/>
          <p:cNvSpPr/>
          <p:nvPr/>
        </p:nvSpPr>
        <p:spPr bwMode="auto">
          <a:xfrm>
            <a:off x="7900997" y="1871790"/>
            <a:ext cx="794685" cy="1126067"/>
          </a:xfrm>
          <a:prstGeom prst="roundRect">
            <a:avLst>
              <a:gd name="adj" fmla="val 38465"/>
            </a:avLst>
          </a:prstGeom>
          <a:noFill/>
          <a:ln w="34925" cap="flat" cmpd="sng" algn="ctr">
            <a:solidFill>
              <a:srgbClr val="0000FF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5" name="Connettore 2 24"/>
          <p:cNvCxnSpPr>
            <a:stCxn id="24" idx="2"/>
            <a:endCxn id="28" idx="0"/>
          </p:cNvCxnSpPr>
          <p:nvPr/>
        </p:nvCxnSpPr>
        <p:spPr bwMode="auto">
          <a:xfrm rot="16200000" flipH="1">
            <a:off x="7976727" y="3319470"/>
            <a:ext cx="652284" cy="905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0000FF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8" name="CasellaDiTesto 27"/>
          <p:cNvSpPr txBox="1"/>
          <p:nvPr/>
        </p:nvSpPr>
        <p:spPr>
          <a:xfrm>
            <a:off x="7926545" y="3650141"/>
            <a:ext cx="761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+mn-lt"/>
              </a:rPr>
              <a:t>?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2743200" y="2895600"/>
            <a:ext cx="3200400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Equazioni di Maxwell, onde elettromagnetiche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765671" y="4403557"/>
            <a:ext cx="36257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Modello Standard, scoperta di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W</a:t>
            </a:r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 e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Z</a:t>
            </a:r>
            <a:endParaRPr lang="it-IT" sz="1600" dirty="0" smtClean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0" name="Down Arrow Callout 19"/>
          <p:cNvSpPr/>
          <p:nvPr/>
        </p:nvSpPr>
        <p:spPr bwMode="auto">
          <a:xfrm>
            <a:off x="4572000" y="3946357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18" name="Down Arrow Callout 17"/>
          <p:cNvSpPr/>
          <p:nvPr/>
        </p:nvSpPr>
        <p:spPr bwMode="auto">
          <a:xfrm>
            <a:off x="3352800" y="24384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Unificazione delle interazioni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447800" y="1676400"/>
            <a:ext cx="3200400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Gravitazione universale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Down Arrow Callout 8"/>
          <p:cNvSpPr/>
          <p:nvPr/>
        </p:nvSpPr>
        <p:spPr bwMode="auto">
          <a:xfrm>
            <a:off x="2057400" y="12192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7" name="Rounded Rectangle 6"/>
          <p:cNvSpPr/>
          <p:nvPr/>
        </p:nvSpPr>
        <p:spPr bwMode="auto">
          <a:xfrm>
            <a:off x="3352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Moti celesti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04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Caduta dei gravi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648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Magnetismo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00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Elettricità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899271" y="3793957"/>
            <a:ext cx="24065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Interazioni deboli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286000" y="3793957"/>
            <a:ext cx="2971800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Elettrodinamica quantistica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228600" y="26670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L’evoluzione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delle teorie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in 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Fisica procede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spesso 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attraverso</a:t>
            </a: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 </a:t>
            </a:r>
            <a:b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l’unificazione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di principi già noti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Anche l’unificazione del</a:t>
            </a:r>
            <a:b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</a:b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principio di inerzia con la costanza della velocità della luca ha condotto alla relatività ristretta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ＭＳ Ｐゴシック" pitchFamily="-110" charset="-128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977400"/>
            <a:ext cx="119609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b="18261"/>
          <a:stretch>
            <a:fillRect/>
          </a:stretch>
        </p:blipFill>
        <p:spPr>
          <a:xfrm>
            <a:off x="7239000" y="2272800"/>
            <a:ext cx="105923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 l="18000" r="18000" b="6341"/>
          <a:stretch>
            <a:fillRect/>
          </a:stretch>
        </p:blipFill>
        <p:spPr>
          <a:xfrm>
            <a:off x="5096237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 t="3605" b="17079"/>
          <a:stretch>
            <a:fillRect/>
          </a:stretch>
        </p:blipFill>
        <p:spPr>
          <a:xfrm>
            <a:off x="6382473" y="4953000"/>
            <a:ext cx="932727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 l="7407" t="2643" b="31278"/>
          <a:stretch>
            <a:fillRect/>
          </a:stretch>
        </p:blipFill>
        <p:spPr>
          <a:xfrm>
            <a:off x="3810000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sp>
        <p:nvSpPr>
          <p:cNvPr id="23" name="Segnaposto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30" name="Segnaposto numero diapositiva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31" name="Segnaposto piè di pagina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2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l’antimateria </a:t>
            </a:r>
            <a:r>
              <a:rPr lang="it-IT" sz="3600" dirty="0" smtClean="0"/>
              <a:t>nello SM</a:t>
            </a:r>
            <a:endParaRPr lang="it-IT" sz="3600" dirty="0"/>
          </a:p>
        </p:txBody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65625"/>
            <a:ext cx="7772400" cy="1730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2000" dirty="0" smtClean="0"/>
              <a:t>Dall’energia iniziale del </a:t>
            </a:r>
            <a:r>
              <a:rPr lang="it-IT" sz="2000" dirty="0" err="1" smtClean="0"/>
              <a:t>Big-bang</a:t>
            </a:r>
            <a:r>
              <a:rPr lang="it-IT" sz="2000" dirty="0" smtClean="0"/>
              <a:t> sono state prodotte </a:t>
            </a:r>
            <a:r>
              <a:rPr lang="it-IT" sz="2000" dirty="0" smtClean="0">
                <a:solidFill>
                  <a:schemeClr val="accent2"/>
                </a:solidFill>
              </a:rPr>
              <a:t>coppie </a:t>
            </a:r>
            <a:r>
              <a:rPr lang="it-IT" sz="2000" dirty="0" err="1" smtClean="0">
                <a:solidFill>
                  <a:schemeClr val="accent2"/>
                </a:solidFill>
              </a:rPr>
              <a:t>particella-antparticella</a:t>
            </a:r>
            <a:endParaRPr lang="it-IT" sz="2000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it-IT" sz="2000" dirty="0" smtClean="0"/>
              <a:t>Che come è scomparsa l’antimateria </a:t>
            </a:r>
            <a:r>
              <a:rPr lang="it-IT" sz="2000" dirty="0"/>
              <a:t>d</a:t>
            </a:r>
            <a:r>
              <a:rPr lang="it-IT" sz="2000" dirty="0" smtClean="0"/>
              <a:t>ell’universo primordiale?</a:t>
            </a:r>
            <a:endParaRPr lang="it-IT" sz="2000" dirty="0"/>
          </a:p>
          <a:p>
            <a:pPr lvl="1">
              <a:lnSpc>
                <a:spcPct val="80000"/>
              </a:lnSpc>
            </a:pPr>
            <a:r>
              <a:rPr lang="it-IT" sz="1800" dirty="0"/>
              <a:t>Un esperimento dedicato ad LHC: </a:t>
            </a:r>
            <a:r>
              <a:rPr lang="it-IT" sz="1800" dirty="0" err="1">
                <a:solidFill>
                  <a:schemeClr val="accent2"/>
                </a:solidFill>
              </a:rPr>
              <a:t>LHC-</a:t>
            </a:r>
            <a:r>
              <a:rPr lang="it-IT" sz="1800" i="1" dirty="0" err="1">
                <a:solidFill>
                  <a:schemeClr val="accent2"/>
                </a:solidFill>
                <a:latin typeface="Times New Roman" charset="0"/>
              </a:rPr>
              <a:t>b</a:t>
            </a:r>
            <a:endParaRPr lang="it-IT" sz="1800" i="1" dirty="0">
              <a:solidFill>
                <a:schemeClr val="accent2"/>
              </a:solidFill>
              <a:latin typeface="Times New Roman" charset="0"/>
            </a:endParaRPr>
          </a:p>
          <a:p>
            <a:pPr>
              <a:lnSpc>
                <a:spcPct val="80000"/>
              </a:lnSpc>
            </a:pPr>
            <a:r>
              <a:rPr lang="it-IT" sz="2000" dirty="0"/>
              <a:t>L’esistenza di </a:t>
            </a:r>
            <a:r>
              <a:rPr lang="it-IT" sz="2000" dirty="0">
                <a:solidFill>
                  <a:schemeClr val="accent2"/>
                </a:solidFill>
              </a:rPr>
              <a:t>tre “famiglie”</a:t>
            </a:r>
            <a:r>
              <a:rPr lang="it-IT" sz="2000" dirty="0"/>
              <a:t> è necessaria per spiegare perché l’antimateria è “diversa” dalla materia</a:t>
            </a:r>
          </a:p>
        </p:txBody>
      </p:sp>
      <p:pic>
        <p:nvPicPr>
          <p:cNvPr id="1026067" name="Picture 19"/>
          <p:cNvPicPr>
            <a:picLocks noChangeAspect="1" noChangeArrowheads="1"/>
          </p:cNvPicPr>
          <p:nvPr/>
        </p:nvPicPr>
        <p:blipFill>
          <a:blip r:embed="rId2"/>
          <a:srcRect r="51791"/>
          <a:stretch>
            <a:fillRect/>
          </a:stretch>
        </p:blipFill>
        <p:spPr bwMode="auto">
          <a:xfrm>
            <a:off x="1140135" y="1025680"/>
            <a:ext cx="3994215" cy="32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073" name="AutoShape 25"/>
          <p:cNvSpPr>
            <a:spLocks noChangeArrowheads="1"/>
          </p:cNvSpPr>
          <p:nvPr/>
        </p:nvSpPr>
        <p:spPr bwMode="auto">
          <a:xfrm>
            <a:off x="5079092" y="1568759"/>
            <a:ext cx="3241675" cy="2087562"/>
          </a:xfrm>
          <a:prstGeom prst="leftArrow">
            <a:avLst>
              <a:gd name="adj1" fmla="val 72176"/>
              <a:gd name="adj2" fmla="val 21826"/>
            </a:avLst>
          </a:prstGeom>
          <a:solidFill>
            <a:srgbClr val="CCFFCC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6071" name="Text Box 23"/>
          <p:cNvSpPr txBox="1">
            <a:spLocks noChangeArrowheads="1"/>
          </p:cNvSpPr>
          <p:nvPr/>
        </p:nvSpPr>
        <p:spPr bwMode="auto">
          <a:xfrm>
            <a:off x="5469617" y="1903721"/>
            <a:ext cx="29273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 dirty="0">
                <a:latin typeface="Arial" charset="0"/>
              </a:rPr>
              <a:t>Per ogni particella esiste</a:t>
            </a:r>
          </a:p>
          <a:p>
            <a:r>
              <a:rPr lang="it-IT" sz="1800" dirty="0">
                <a:latin typeface="Arial" charset="0"/>
              </a:rPr>
              <a:t>una corrispondente</a:t>
            </a:r>
            <a:br>
              <a:rPr lang="it-IT" sz="1800" dirty="0">
                <a:latin typeface="Arial" charset="0"/>
              </a:rPr>
            </a:br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antiparticella</a:t>
            </a:r>
            <a:r>
              <a:rPr lang="it-IT" sz="1800" dirty="0">
                <a:latin typeface="Arial" charset="0"/>
              </a:rPr>
              <a:t> con proprietà </a:t>
            </a:r>
          </a:p>
          <a:p>
            <a:r>
              <a:rPr lang="it-IT" sz="1800" dirty="0">
                <a:latin typeface="Arial" charset="0"/>
              </a:rPr>
              <a:t>opposte (carica, </a:t>
            </a:r>
            <a:r>
              <a:rPr lang="it-IT" sz="1800" dirty="0" err="1">
                <a:latin typeface="Arial" charset="0"/>
              </a:rPr>
              <a:t>…</a:t>
            </a:r>
            <a:r>
              <a:rPr lang="it-IT" sz="1800" dirty="0">
                <a:latin typeface="Arial" charset="0"/>
              </a:rPr>
              <a:t>):</a:t>
            </a:r>
          </a:p>
          <a:p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l’antimateria</a:t>
            </a: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Formulazione matematica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Matematicamente si definisce una funzione, detta </a:t>
            </a:r>
            <a:r>
              <a:rPr lang="it-IT" sz="2000" dirty="0" err="1" smtClean="0">
                <a:solidFill>
                  <a:srgbClr val="3333CC"/>
                </a:solidFill>
              </a:rPr>
              <a:t>lagrangiana</a:t>
            </a:r>
            <a:r>
              <a:rPr lang="it-IT" sz="2000" dirty="0" smtClean="0"/>
              <a:t>, alla quale corrispondono i </a:t>
            </a:r>
            <a:r>
              <a:rPr lang="it-IT" sz="2000" dirty="0" smtClean="0">
                <a:solidFill>
                  <a:srgbClr val="3333CC"/>
                </a:solidFill>
              </a:rPr>
              <a:t>diagrammi di </a:t>
            </a:r>
            <a:r>
              <a:rPr lang="it-IT" sz="2000" dirty="0" err="1" smtClean="0">
                <a:solidFill>
                  <a:srgbClr val="3333CC"/>
                </a:solidFill>
              </a:rPr>
              <a:t>Feynman</a:t>
            </a:r>
            <a:r>
              <a:rPr lang="it-IT" sz="2000" dirty="0" smtClean="0">
                <a:solidFill>
                  <a:srgbClr val="3333CC"/>
                </a:solidFill>
              </a:rPr>
              <a:t> </a:t>
            </a:r>
            <a:r>
              <a:rPr lang="it-IT" sz="2000" dirty="0" smtClean="0"/>
              <a:t>possibili e le regole per il loro calcolo</a:t>
            </a:r>
          </a:p>
          <a:p>
            <a:r>
              <a:rPr lang="it-IT" sz="2000" dirty="0" smtClean="0"/>
              <a:t>Ma è necessario un nuovo ingrediente per rendere la teoria consistente</a:t>
            </a:r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9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-2376"/>
          <a:stretch>
            <a:fillRect/>
          </a:stretch>
        </p:blipFill>
        <p:spPr>
          <a:xfrm>
            <a:off x="304800" y="2667000"/>
            <a:ext cx="5638800" cy="3283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998984"/>
            <a:ext cx="2734466" cy="1921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ight Arrow 10"/>
          <p:cNvSpPr/>
          <p:nvPr/>
        </p:nvSpPr>
        <p:spPr bwMode="auto">
          <a:xfrm>
            <a:off x="5791200" y="3456184"/>
            <a:ext cx="609600" cy="1066800"/>
          </a:xfrm>
          <a:prstGeom prst="rightArrow">
            <a:avLst/>
          </a:prstGeom>
          <a:ln>
            <a:headEnd type="none" w="med" len="med"/>
            <a:tailEnd type="none" w="med" len="med"/>
          </a:ln>
          <a:effectLst>
            <a:outerShdw blurRad="84455" dist="1397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ttangolo arrotondato 11"/>
          <p:cNvSpPr/>
          <p:nvPr/>
        </p:nvSpPr>
        <p:spPr bwMode="auto">
          <a:xfrm rot="21420000">
            <a:off x="828195" y="4844305"/>
            <a:ext cx="4495378" cy="1076089"/>
          </a:xfrm>
          <a:prstGeom prst="roundRect">
            <a:avLst/>
          </a:prstGeom>
          <a:noFill/>
          <a:ln w="34925" cap="flat" cmpd="sng" algn="ctr">
            <a:solidFill>
              <a:schemeClr val="accent2"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Connettore 2 12"/>
          <p:cNvCxnSpPr>
            <a:stCxn id="12" idx="3"/>
            <a:endCxn id="14" idx="1"/>
          </p:cNvCxnSpPr>
          <p:nvPr/>
        </p:nvCxnSpPr>
        <p:spPr bwMode="auto">
          <a:xfrm>
            <a:off x="5320493" y="5264715"/>
            <a:ext cx="1702721" cy="24516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0000FF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4" name="CasellaDiTesto 13"/>
          <p:cNvSpPr txBox="1"/>
          <p:nvPr/>
        </p:nvSpPr>
        <p:spPr>
          <a:xfrm>
            <a:off x="7023214" y="5340603"/>
            <a:ext cx="1053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+mn-lt"/>
              </a:rPr>
              <a:t>Higgs ?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12505</TotalTime>
  <Words>1976</Words>
  <Application>Microsoft Macintosh PowerPoint</Application>
  <PresentationFormat>Presentazione su schermo (4:3)</PresentationFormat>
  <Paragraphs>337</Paragraphs>
  <Slides>40</Slides>
  <Notes>2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1" baseType="lpstr">
      <vt:lpstr>Struttura predefinita</vt:lpstr>
      <vt:lpstr>La Fisica al Large Hadron Collider  e i primi risultati</vt:lpstr>
      <vt:lpstr>Il Large Hadron Collider</vt:lpstr>
      <vt:lpstr>Obiettivi di LHC</vt:lpstr>
      <vt:lpstr>Gli esperimenti</vt:lpstr>
      <vt:lpstr>I costituenti della materia</vt:lpstr>
      <vt:lpstr>Cos’è il Modello Standard?</vt:lpstr>
      <vt:lpstr>Unificazione delle interazioni</vt:lpstr>
      <vt:lpstr>l’antimateria nello SM</vt:lpstr>
      <vt:lpstr>Formulazione matematica</vt:lpstr>
      <vt:lpstr>Il bosone di Higgs</vt:lpstr>
      <vt:lpstr>Diapositiva 11</vt:lpstr>
      <vt:lpstr>Cartoon del bosone di Higgs</vt:lpstr>
      <vt:lpstr>Cartoon del bosone di Higgs</vt:lpstr>
      <vt:lpstr>Cartoon del bosone di Higgs</vt:lpstr>
      <vt:lpstr>Cartoon del bosone di Higgs</vt:lpstr>
      <vt:lpstr>Diapositiva 16</vt:lpstr>
      <vt:lpstr>Verifiche del Modello Standard</vt:lpstr>
      <vt:lpstr>Previsioni sul bosone di Higgs</vt:lpstr>
      <vt:lpstr>Ricerca dell’Higgs a LHC</vt:lpstr>
      <vt:lpstr>La Grande Unificazione</vt:lpstr>
      <vt:lpstr>Unificazione e Supersimmetria?</vt:lpstr>
      <vt:lpstr>La materia oscura</vt:lpstr>
      <vt:lpstr>Distribuzione della materia luminosa</vt:lpstr>
      <vt:lpstr>Distribuzione di massa</vt:lpstr>
      <vt:lpstr>Materia ordinaria e oscura</vt:lpstr>
      <vt:lpstr>Simulazione della collisione</vt:lpstr>
      <vt:lpstr>Ricerca di SUSY a LHC</vt:lpstr>
      <vt:lpstr>Unificare anche la gravità?</vt:lpstr>
      <vt:lpstr>Extra dimensioni</vt:lpstr>
      <vt:lpstr>Ricerca di Z´ ad LHC</vt:lpstr>
      <vt:lpstr>Diapositiva 31</vt:lpstr>
      <vt:lpstr>Epoca di Plank (&lt;10-43s)</vt:lpstr>
      <vt:lpstr>Grande unificazione (&lt;10-36s)</vt:lpstr>
      <vt:lpstr>Epoca elettrodebole (&lt;10-12s)</vt:lpstr>
      <vt:lpstr>Quark-gluon plasma (&lt;10-6s)</vt:lpstr>
      <vt:lpstr>Bariogenesi (&lt;1s)</vt:lpstr>
      <vt:lpstr>Gli atomi (240000÷300000 anni)</vt:lpstr>
      <vt:lpstr>Galassie (&gt;106 anni)</vt:lpstr>
      <vt:lpstr>Conclusioni</vt:lpstr>
      <vt:lpstr>Riferimenti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Luca Lista</dc:creator>
  <cp:lastModifiedBy>Luca Lista</cp:lastModifiedBy>
  <cp:revision>3053</cp:revision>
  <cp:lastPrinted>2011-08-29T08:44:24Z</cp:lastPrinted>
  <dcterms:created xsi:type="dcterms:W3CDTF">2011-08-29T08:30:54Z</dcterms:created>
  <dcterms:modified xsi:type="dcterms:W3CDTF">2011-08-29T08:52:38Z</dcterms:modified>
</cp:coreProperties>
</file>