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embeddings/Microsoft_Equation2.bin" ContentType="application/vnd.openxmlformats-officedocument.oleObject"/>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2.bin" ContentType="application/vnd.openxmlformats-officedocument.oleObject"/>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aveSubsetFonts="1">
  <p:sldMasterIdLst>
    <p:sldMasterId id="2147483648" r:id="rId1"/>
  </p:sldMasterIdLst>
  <p:notesMasterIdLst>
    <p:notesMasterId r:id="rId46"/>
  </p:notesMasterIdLst>
  <p:handoutMasterIdLst>
    <p:handoutMasterId r:id="rId47"/>
  </p:handoutMasterIdLst>
  <p:sldIdLst>
    <p:sldId id="297" r:id="rId2"/>
    <p:sldId id="622" r:id="rId3"/>
    <p:sldId id="611" r:id="rId4"/>
    <p:sldId id="624" r:id="rId5"/>
    <p:sldId id="582" r:id="rId6"/>
    <p:sldId id="583" r:id="rId7"/>
    <p:sldId id="628" r:id="rId8"/>
    <p:sldId id="593" r:id="rId9"/>
    <p:sldId id="277" r:id="rId10"/>
    <p:sldId id="269" r:id="rId11"/>
    <p:sldId id="597" r:id="rId12"/>
    <p:sldId id="257" r:id="rId13"/>
    <p:sldId id="317" r:id="rId14"/>
    <p:sldId id="557" r:id="rId15"/>
    <p:sldId id="497" r:id="rId16"/>
    <p:sldId id="549" r:id="rId17"/>
    <p:sldId id="261" r:id="rId18"/>
    <p:sldId id="319" r:id="rId19"/>
    <p:sldId id="499" r:id="rId20"/>
    <p:sldId id="427" r:id="rId21"/>
    <p:sldId id="278" r:id="rId22"/>
    <p:sldId id="406" r:id="rId23"/>
    <p:sldId id="333" r:id="rId24"/>
    <p:sldId id="404" r:id="rId25"/>
    <p:sldId id="405" r:id="rId26"/>
    <p:sldId id="438" r:id="rId27"/>
    <p:sldId id="394" r:id="rId28"/>
    <p:sldId id="437" r:id="rId29"/>
    <p:sldId id="290" r:id="rId30"/>
    <p:sldId id="323" r:id="rId31"/>
    <p:sldId id="350" r:id="rId32"/>
    <p:sldId id="576" r:id="rId33"/>
    <p:sldId id="577" r:id="rId34"/>
    <p:sldId id="338" r:id="rId35"/>
    <p:sldId id="337" r:id="rId36"/>
    <p:sldId id="325" r:id="rId37"/>
    <p:sldId id="372" r:id="rId38"/>
    <p:sldId id="384" r:id="rId39"/>
    <p:sldId id="401" r:id="rId40"/>
    <p:sldId id="414" r:id="rId41"/>
    <p:sldId id="554" r:id="rId42"/>
    <p:sldId id="508" r:id="rId43"/>
    <p:sldId id="556" r:id="rId44"/>
    <p:sldId id="396"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BA2"/>
    <a:srgbClr val="FDB2DC"/>
    <a:srgbClr val="3265FF"/>
    <a:srgbClr val="8BC806"/>
    <a:srgbClr val="B61CC4"/>
    <a:srgbClr val="9B06DC"/>
    <a:srgbClr val="A910FF"/>
    <a:srgbClr val="C007FF"/>
    <a:srgbClr val="FF30E5"/>
    <a:srgbClr val="1503E8"/>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9344" autoAdjust="0"/>
    <p:restoredTop sz="95385" autoAdjust="0"/>
  </p:normalViewPr>
  <p:slideViewPr>
    <p:cSldViewPr>
      <p:cViewPr varScale="1">
        <p:scale>
          <a:sx n="107" d="100"/>
          <a:sy n="107" d="100"/>
        </p:scale>
        <p:origin x="-232" y="-11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3744"/>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881563-2C64-A044-A9D7-2FFE9FE22024}" type="datetimeFigureOut">
              <a:rPr lang="it-IT" smtClean="0"/>
              <a:pPr/>
              <a:t>9/1/11</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55CFD2-A080-E94C-8592-70926BA5FC30}" type="slidenum">
              <a:rPr lang="it-IT" smtClean="0"/>
              <a:pPr/>
              <a:t>‹#›</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69812-A75C-40D7-A4AE-62A413488518}" type="datetimeFigureOut">
              <a:rPr lang="it-IT" smtClean="0"/>
              <a:pPr/>
              <a:t>9/1/11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4E856-DBB6-47AF-8A98-B6260D6063BF}" type="slidenum">
              <a:rPr lang="it-IT" smtClean="0"/>
              <a:pPr/>
              <a:t>‹#›</a:t>
            </a:fld>
            <a:endParaRPr lang="it-IT"/>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3FA369-9871-4252-A3AF-3152724BA4CC}" type="slidenum">
              <a:rPr lang="en-US"/>
              <a:pPr/>
              <a:t>0</a:t>
            </a:fld>
            <a:endParaRPr lang="en-US"/>
          </a:p>
        </p:txBody>
      </p:sp>
      <p:sp>
        <p:nvSpPr>
          <p:cNvPr id="1435650" name="Rectangle 7"/>
          <p:cNvSpPr txBox="1">
            <a:spLocks noGrp="1" noChangeArrowheads="1"/>
          </p:cNvSpPr>
          <p:nvPr/>
        </p:nvSpPr>
        <p:spPr bwMode="auto">
          <a:xfrm>
            <a:off x="3883311" y="8687390"/>
            <a:ext cx="2974689" cy="456611"/>
          </a:xfrm>
          <a:prstGeom prst="rect">
            <a:avLst/>
          </a:prstGeom>
          <a:noFill/>
          <a:ln w="9525">
            <a:noFill/>
            <a:miter lim="800000"/>
            <a:headEnd/>
            <a:tailEnd/>
          </a:ln>
        </p:spPr>
        <p:txBody>
          <a:bodyPr lIns="96884" tIns="48441" rIns="96884" bIns="48441" anchor="b"/>
          <a:lstStyle/>
          <a:p>
            <a:pPr algn="r" defTabSz="968375"/>
            <a:fld id="{336AE685-6F47-48C9-B8E5-DE16075C759A}" type="slidenum">
              <a:rPr lang="en-US" sz="1200" b="0" i="0">
                <a:latin typeface="Times New Roman" pitchFamily="18" charset="0"/>
              </a:rPr>
              <a:pPr algn="r" defTabSz="968375"/>
              <a:t>0</a:t>
            </a:fld>
            <a:endParaRPr lang="en-US" sz="1200" b="0" i="0">
              <a:latin typeface="Times New Roman" pitchFamily="18" charset="0"/>
            </a:endParaRPr>
          </a:p>
        </p:txBody>
      </p:sp>
      <p:sp>
        <p:nvSpPr>
          <p:cNvPr id="1435651" name="Rectangle 2"/>
          <p:cNvSpPr>
            <a:spLocks noGrp="1" noRot="1" noChangeAspect="1" noChangeArrowheads="1" noTextEdit="1"/>
          </p:cNvSpPr>
          <p:nvPr>
            <p:ph type="sldImg"/>
          </p:nvPr>
        </p:nvSpPr>
        <p:spPr>
          <a:xfrm>
            <a:off x="1144588" y="682625"/>
            <a:ext cx="4579937" cy="3433763"/>
          </a:xfrm>
          <a:ln/>
        </p:spPr>
      </p:sp>
      <p:sp>
        <p:nvSpPr>
          <p:cNvPr id="1435652" name="Rectangle 3"/>
          <p:cNvSpPr>
            <a:spLocks noGrp="1" noChangeArrowheads="1"/>
          </p:cNvSpPr>
          <p:nvPr>
            <p:ph type="body" idx="1"/>
          </p:nvPr>
        </p:nvSpPr>
        <p:spPr>
          <a:xfrm>
            <a:off x="916649" y="4343695"/>
            <a:ext cx="5024705" cy="4118335"/>
          </a:xfrm>
        </p:spPr>
        <p:txBody>
          <a:bodyPr lIns="96884" tIns="48441" rIns="96884" bIns="48441"/>
          <a:lstStyle/>
          <a:p>
            <a:endParaRPr lang="it-IT"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DA739-7448-B94B-B277-6E88FFCEE7F5}" type="slidenum">
              <a:rPr lang="it-IT"/>
              <a:pPr/>
              <a:t>1</a:t>
            </a:fld>
            <a:endParaRPr lang="it-IT"/>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78EFCA-2DF7-0D4A-873E-20222FC39AB9}" type="slidenum">
              <a:rPr lang="it-IT"/>
              <a:pPr/>
              <a:t>3</a:t>
            </a:fld>
            <a:endParaRPr lang="it-IT"/>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it-I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6F965F-1D99-5E4C-8F4B-89746EE35275}" type="slidenum">
              <a:rPr lang="it-IT">
                <a:ea typeface="ＭＳ Ｐゴシック" charset="-128"/>
                <a:cs typeface="ＭＳ Ｐゴシック" charset="-128"/>
              </a:rPr>
              <a:pPr fontAlgn="base">
                <a:spcBef>
                  <a:spcPct val="0"/>
                </a:spcBef>
                <a:spcAft>
                  <a:spcPct val="0"/>
                </a:spcAft>
                <a:defRPr/>
              </a:pPr>
              <a:t>31</a:t>
            </a:fld>
            <a:endParaRPr lang="it-IT">
              <a:ea typeface="ＭＳ Ｐゴシック" charset="-128"/>
              <a:cs typeface="ＭＳ Ｐゴシック" charset="-128"/>
            </a:endParaRPr>
          </a:p>
        </p:txBody>
      </p:sp>
      <p:sp>
        <p:nvSpPr>
          <p:cNvPr id="77827" name="Slide Image Placeholder 1"/>
          <p:cNvSpPr>
            <a:spLocks noGrp="1" noRot="1" noChangeAspect="1" noTextEdit="1"/>
          </p:cNvSpPr>
          <p:nvPr>
            <p:ph type="sldImg"/>
          </p:nvPr>
        </p:nvSpPr>
        <p:spPr bwMode="auto">
          <a:noFill/>
          <a:ln>
            <a:solidFill>
              <a:srgbClr val="000000"/>
            </a:solidFill>
            <a:miter lim="800000"/>
            <a:headEnd/>
            <a:tailEnd/>
          </a:ln>
        </p:spPr>
      </p:sp>
      <p:sp>
        <p:nvSpPr>
          <p:cNvPr id="7782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7782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A3DC5E1-65AC-7B4C-989F-46032F89F18A}" type="slidenum">
              <a:rPr lang="en-US" sz="1200">
                <a:latin typeface="Calibri" charset="0"/>
              </a:rPr>
              <a:pPr algn="r"/>
              <a:t>31</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7CCA69-8207-4DC7-A45C-5FDE7807AECC}" type="slidenum">
              <a:rPr lang="it-IT"/>
              <a:pPr/>
              <a:t>34</a:t>
            </a:fld>
            <a:endParaRPr lang="it-IT"/>
          </a:p>
        </p:txBody>
      </p:sp>
      <p:sp>
        <p:nvSpPr>
          <p:cNvPr id="3212290" name="Rectangle 2"/>
          <p:cNvSpPr>
            <a:spLocks noGrp="1" noRot="1" noChangeAspect="1" noChangeArrowheads="1" noTextEdit="1"/>
          </p:cNvSpPr>
          <p:nvPr>
            <p:ph type="sldImg"/>
          </p:nvPr>
        </p:nvSpPr>
        <p:spPr>
          <a:xfrm>
            <a:off x="1143000" y="685800"/>
            <a:ext cx="4573588" cy="3429000"/>
          </a:xfrm>
          <a:ln/>
        </p:spPr>
      </p:sp>
      <p:sp>
        <p:nvSpPr>
          <p:cNvPr id="3212291" name="Rectangle 3"/>
          <p:cNvSpPr>
            <a:spLocks noGrp="1" noChangeArrowheads="1"/>
          </p:cNvSpPr>
          <p:nvPr>
            <p:ph type="body" idx="1"/>
          </p:nvPr>
        </p:nvSpPr>
        <p:spPr>
          <a:xfrm>
            <a:off x="915525" y="4342939"/>
            <a:ext cx="5026951" cy="4114587"/>
          </a:xfrm>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4971F9E-2DD4-4267-8B68-807993A98FA7}" type="slidenum">
              <a:rPr lang="en-US"/>
              <a:pPr/>
              <a:t>35</a:t>
            </a:fld>
            <a:endParaRPr lang="en-US"/>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49213089-2E83-4B59-BEBF-F4734D5A182C}" type="slidenum">
              <a:rPr lang="it-IT" smtClean="0"/>
              <a:pPr/>
              <a:t>36</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6F84E856-DBB6-47AF-8A98-B6260D6063BF}" type="slidenum">
              <a:rPr lang="it-IT" smtClean="0"/>
              <a:pPr/>
              <a:t>41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CERN 3 settembre 2009</a:t>
            </a:r>
            <a:endParaRPr lang="it-IT"/>
          </a:p>
        </p:txBody>
      </p:sp>
      <p:sp>
        <p:nvSpPr>
          <p:cNvPr id="5" name="Segnaposto piè di pagina 4"/>
          <p:cNvSpPr>
            <a:spLocks noGrp="1"/>
          </p:cNvSpPr>
          <p:nvPr>
            <p:ph type="ftr" sz="quarter" idx="11"/>
          </p:nvPr>
        </p:nvSpPr>
        <p:spPr/>
        <p:txBody>
          <a:bodyPr/>
          <a:lstStyle/>
          <a:p>
            <a:r>
              <a:rPr lang="en-US" smtClean="0"/>
              <a:t>M.Alviggi</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CERN 3 settembre 2009</a:t>
            </a:r>
            <a:endParaRPr lang="it-IT"/>
          </a:p>
        </p:txBody>
      </p:sp>
      <p:sp>
        <p:nvSpPr>
          <p:cNvPr id="8" name="Segnaposto piè di pagina 7"/>
          <p:cNvSpPr>
            <a:spLocks noGrp="1"/>
          </p:cNvSpPr>
          <p:nvPr>
            <p:ph type="ftr" sz="quarter" idx="11"/>
          </p:nvPr>
        </p:nvSpPr>
        <p:spPr/>
        <p:txBody>
          <a:bodyPr/>
          <a:lstStyle/>
          <a:p>
            <a:r>
              <a:rPr lang="en-US" smtClean="0"/>
              <a:t>M.Alviggi</a:t>
            </a:r>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CERN 3 settembre 2009</a:t>
            </a:r>
            <a:endParaRPr lang="it-IT"/>
          </a:p>
        </p:txBody>
      </p:sp>
      <p:sp>
        <p:nvSpPr>
          <p:cNvPr id="4" name="Segnaposto piè di pagina 3"/>
          <p:cNvSpPr>
            <a:spLocks noGrp="1"/>
          </p:cNvSpPr>
          <p:nvPr>
            <p:ph type="ftr" sz="quarter" idx="11"/>
          </p:nvPr>
        </p:nvSpPr>
        <p:spPr/>
        <p:txBody>
          <a:bodyPr/>
          <a:lstStyle/>
          <a:p>
            <a:r>
              <a:rPr lang="en-US" smtClean="0"/>
              <a:t>M.Alviggi</a:t>
            </a:r>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CERN 3 settembre 2009</a:t>
            </a:r>
            <a:endParaRPr lang="it-IT"/>
          </a:p>
        </p:txBody>
      </p:sp>
      <p:sp>
        <p:nvSpPr>
          <p:cNvPr id="3" name="Segnaposto piè di pagina 2"/>
          <p:cNvSpPr>
            <a:spLocks noGrp="1"/>
          </p:cNvSpPr>
          <p:nvPr>
            <p:ph type="ftr" sz="quarter" idx="11"/>
          </p:nvPr>
        </p:nvSpPr>
        <p:spPr/>
        <p:txBody>
          <a:bodyPr/>
          <a:lstStyle/>
          <a:p>
            <a:r>
              <a:rPr lang="en-US" smtClean="0"/>
              <a:t>M.Alviggi</a:t>
            </a:r>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CERN 3 settembre 2009</a:t>
            </a:r>
            <a:endParaRPr lang="it-IT"/>
          </a:p>
        </p:txBody>
      </p:sp>
      <p:sp>
        <p:nvSpPr>
          <p:cNvPr id="6" name="Segnaposto piè di pagina 5"/>
          <p:cNvSpPr>
            <a:spLocks noGrp="1"/>
          </p:cNvSpPr>
          <p:nvPr>
            <p:ph type="ftr" sz="quarter" idx="11"/>
          </p:nvPr>
        </p:nvSpPr>
        <p:spPr/>
        <p:txBody>
          <a:bodyPr/>
          <a:lstStyle/>
          <a:p>
            <a:r>
              <a:rPr lang="en-US" smtClean="0"/>
              <a:t>M.Alviggi</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CERN 3 settembre 2009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M.Alviggi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wmf"/><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gif"/><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gif"/></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5.xml.rels><?xml version="1.0" encoding="UTF-8" standalone="yes"?>
<Relationships xmlns="http://schemas.openxmlformats.org/package/2006/relationships"><Relationship Id="rId1" Type="http://schemas.openxmlformats.org/officeDocument/2006/relationships/video" Target="file://localhost/D/%5CCMS%5CCMS%20Outreach%5Cfor%20Ecsite%5C2009%5CYB0%20lowering_new.wmv" TargetMode="External"/><Relationship Id="rId2" Type="http://schemas.openxmlformats.org/officeDocument/2006/relationships/slideLayout" Target="../slideLayouts/slideLayout2.xml"/><Relationship Id="rId3"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oleObject" Target="../embeddings/oleObject2.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oleObject" Target="../embeddings/Microsoft_Equation2.bin"/><Relationship Id="rId5" Type="http://schemas.openxmlformats.org/officeDocument/2006/relationships/image" Target="../media/image72.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oleObject" Target="../embeddings/Microsoft_Equation1.bin"/><Relationship Id="rId8" Type="http://schemas.openxmlformats.org/officeDocument/2006/relationships/image" Target="../media/image11.jpe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3.xml.rels><?xml version="1.0" encoding="UTF-8" standalone="yes"?>
<Relationships xmlns="http://schemas.openxmlformats.org/package/2006/relationships"><Relationship Id="rId3" Type="http://schemas.openxmlformats.org/officeDocument/2006/relationships/hyperlink" Target="http://atlas.ch/" TargetMode="External"/><Relationship Id="rId4" Type="http://schemas.openxmlformats.org/officeDocument/2006/relationships/hyperlink" Target="http://www.atlas.ch/comics-video.html" TargetMode="External"/><Relationship Id="rId5" Type="http://schemas.openxmlformats.org/officeDocument/2006/relationships/hyperlink" Target="http://public.web.cern.ch/public/" TargetMode="External"/><Relationship Id="rId1" Type="http://schemas.openxmlformats.org/officeDocument/2006/relationships/slideLayout" Target="../slideLayouts/slideLayout6.xml"/><Relationship Id="rId2" Type="http://schemas.openxmlformats.org/officeDocument/2006/relationships/hyperlink" Target="http://cms.web.cern.ch/cms/index.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wmf"/><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Content Placeholder 4" descr="CMS_photo9_04A0054b.jpg"/>
          <p:cNvPicPr>
            <a:picLocks noChangeAspect="1"/>
          </p:cNvPicPr>
          <p:nvPr/>
        </p:nvPicPr>
        <p:blipFill>
          <a:blip r:embed="rId3"/>
          <a:srcRect l="-85812" r="-85812"/>
          <a:stretch>
            <a:fillRect/>
          </a:stretch>
        </p:blipFill>
        <p:spPr>
          <a:xfrm>
            <a:off x="685800" y="-228600"/>
            <a:ext cx="12427790" cy="6834805"/>
          </a:xfrm>
          <a:prstGeom prst="rect">
            <a:avLst/>
          </a:prstGeom>
        </p:spPr>
      </p:pic>
      <p:pic>
        <p:nvPicPr>
          <p:cNvPr id="13" name="Picture 12" descr="Alice_0801022_04-A5-at-72-dpi.jpg"/>
          <p:cNvPicPr>
            <a:picLocks noChangeAspect="1"/>
          </p:cNvPicPr>
          <p:nvPr/>
        </p:nvPicPr>
        <p:blipFill>
          <a:blip r:embed="rId4"/>
          <a:stretch>
            <a:fillRect/>
          </a:stretch>
        </p:blipFill>
        <p:spPr>
          <a:xfrm>
            <a:off x="4267398" y="3198172"/>
            <a:ext cx="4876602" cy="3659828"/>
          </a:xfrm>
          <a:prstGeom prst="rect">
            <a:avLst/>
          </a:prstGeom>
        </p:spPr>
      </p:pic>
      <p:pic>
        <p:nvPicPr>
          <p:cNvPr id="11" name="Content Placeholder 4" descr="CMS_photo7_20080227_048b.jpg"/>
          <p:cNvPicPr>
            <a:picLocks noChangeAspect="1"/>
          </p:cNvPicPr>
          <p:nvPr/>
        </p:nvPicPr>
        <p:blipFill>
          <a:blip r:embed="rId5"/>
          <a:srcRect l="-10861" r="-10861"/>
          <a:stretch>
            <a:fillRect/>
          </a:stretch>
        </p:blipFill>
        <p:spPr>
          <a:xfrm>
            <a:off x="-609600" y="3295899"/>
            <a:ext cx="6477000" cy="3562101"/>
          </a:xfrm>
          <a:prstGeom prst="rect">
            <a:avLst/>
          </a:prstGeom>
        </p:spPr>
      </p:pic>
      <p:pic>
        <p:nvPicPr>
          <p:cNvPr id="10" name="Immagine 1" descr="0511013_01.jpg"/>
          <p:cNvPicPr>
            <a:picLocks noChangeAspect="1"/>
          </p:cNvPicPr>
          <p:nvPr/>
        </p:nvPicPr>
        <p:blipFill>
          <a:blip r:embed="rId6"/>
          <a:stretch>
            <a:fillRect/>
          </a:stretch>
        </p:blipFill>
        <p:spPr>
          <a:xfrm>
            <a:off x="0" y="0"/>
            <a:ext cx="5507878" cy="3587651"/>
          </a:xfrm>
          <a:prstGeom prst="rect">
            <a:avLst/>
          </a:prstGeom>
        </p:spPr>
      </p:pic>
      <p:sp>
        <p:nvSpPr>
          <p:cNvPr id="9" name="Segnaposto numero diapositiva 3"/>
          <p:cNvSpPr>
            <a:spLocks noGrp="1"/>
          </p:cNvSpPr>
          <p:nvPr>
            <p:ph type="sldNum" sz="quarter" idx="12"/>
          </p:nvPr>
        </p:nvSpPr>
        <p:spPr/>
        <p:txBody>
          <a:bodyPr/>
          <a:lstStyle/>
          <a:p>
            <a:fld id="{4DB17BA2-059C-41B9-A92A-4B7B6D53151C}" type="slidenum">
              <a:rPr lang="en-US"/>
              <a:pPr/>
              <a:t>0</a:t>
            </a:fld>
            <a:endParaRPr lang="en-US" dirty="0"/>
          </a:p>
        </p:txBody>
      </p:sp>
      <p:sp>
        <p:nvSpPr>
          <p:cNvPr id="1434626" name="Rectangle 2"/>
          <p:cNvSpPr>
            <a:spLocks noGrp="1" noChangeArrowheads="1"/>
          </p:cNvSpPr>
          <p:nvPr>
            <p:ph type="ctrTitle" idx="4294967295"/>
          </p:nvPr>
        </p:nvSpPr>
        <p:spPr>
          <a:xfrm>
            <a:off x="914400" y="2133600"/>
            <a:ext cx="7721600" cy="1143000"/>
          </a:xfrm>
        </p:spPr>
        <p:txBody>
          <a:bodyPr/>
          <a:lstStyle/>
          <a:p>
            <a:r>
              <a:rPr lang="en-US" sz="2800" dirty="0"/>
              <a:t> </a:t>
            </a:r>
          </a:p>
        </p:txBody>
      </p:sp>
      <p:sp>
        <p:nvSpPr>
          <p:cNvPr id="12" name="Titolo 1"/>
          <p:cNvSpPr txBox="1">
            <a:spLocks/>
          </p:cNvSpPr>
          <p:nvPr/>
        </p:nvSpPr>
        <p:spPr>
          <a:xfrm>
            <a:off x="990600" y="2819400"/>
            <a:ext cx="7162800" cy="1219200"/>
          </a:xfrm>
          <a:prstGeom prst="rect">
            <a:avLst/>
          </a:prstGeom>
          <a:solidFill>
            <a:srgbClr val="D9E8F9"/>
          </a:solidFill>
        </p:spPr>
        <p:txBody>
          <a:bodyPr anchor="t">
            <a:normAutofit fontScale="85000" lnSpcReduction="20000"/>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lang="it-IT" sz="4645" dirty="0" smtClean="0">
                <a:solidFill>
                  <a:srgbClr val="FF0000"/>
                </a:solidFill>
                <a:latin typeface="Comic Sans MS" pitchFamily="66" charset="0"/>
                <a:ea typeface="+mj-ea"/>
                <a:cs typeface="+mj-cs"/>
              </a:rPr>
              <a:t>LHC e </a:t>
            </a:r>
            <a:r>
              <a:rPr lang="it-IT" sz="4645" dirty="0" err="1" smtClean="0">
                <a:solidFill>
                  <a:srgbClr val="FF0000"/>
                </a:solidFill>
                <a:latin typeface="Comic Sans MS" pitchFamily="66" charset="0"/>
                <a:ea typeface="+mj-ea"/>
                <a:cs typeface="+mj-cs"/>
              </a:rPr>
              <a:t>g</a:t>
            </a:r>
            <a:r>
              <a:rPr kumimoji="0" lang="it-IT" sz="4645" b="0" i="0" u="none" strike="noStrike" kern="1200" cap="none" spc="0" normalizeH="0" baseline="0" noProof="0" dirty="0" smtClean="0">
                <a:ln>
                  <a:noFill/>
                </a:ln>
                <a:solidFill>
                  <a:srgbClr val="FF0000"/>
                </a:solidFill>
                <a:effectLst/>
                <a:uLnTx/>
                <a:uFillTx/>
                <a:latin typeface="Comic Sans MS" pitchFamily="66" charset="0"/>
                <a:ea typeface="+mj-ea"/>
                <a:cs typeface="+mj-cs"/>
              </a:rPr>
              <a:t>li esperimenti</a:t>
            </a:r>
            <a:r>
              <a:rPr lang="it-IT" sz="4645" noProof="0" dirty="0" smtClean="0">
                <a:solidFill>
                  <a:srgbClr val="FF0000"/>
                </a:solidFill>
                <a:latin typeface="Comic Sans MS" pitchFamily="66" charset="0"/>
                <a:ea typeface="+mj-ea"/>
                <a:cs typeface="+mj-cs"/>
              </a:rPr>
              <a:t> </a:t>
            </a:r>
          </a:p>
          <a:p>
            <a:pPr marL="0" marR="0" lvl="0" indent="0" algn="ctr" defTabSz="914400" rtl="0" eaLnBrk="1" fontAlgn="auto" latinLnBrk="0" hangingPunct="1">
              <a:lnSpc>
                <a:spcPct val="100000"/>
              </a:lnSpc>
              <a:spcBef>
                <a:spcPct val="0"/>
              </a:spcBef>
              <a:spcAft>
                <a:spcPts val="600"/>
              </a:spcAft>
              <a:buClrTx/>
              <a:buSzTx/>
              <a:buFontTx/>
              <a:buNone/>
              <a:tabLst/>
              <a:defRPr/>
            </a:pPr>
            <a:r>
              <a:rPr lang="it-IT" sz="4645" noProof="0" dirty="0" smtClean="0">
                <a:solidFill>
                  <a:srgbClr val="FF0000"/>
                </a:solidFill>
                <a:latin typeface="Comic Sans MS" pitchFamily="66" charset="0"/>
                <a:ea typeface="+mj-ea"/>
                <a:cs typeface="+mj-cs"/>
              </a:rPr>
              <a:t>ATLAS e CMS</a:t>
            </a:r>
            <a:endParaRPr kumimoji="0" lang="it-IT" sz="4645" b="0" i="0" u="none" strike="noStrike" kern="1200" cap="none" spc="0" normalizeH="0" baseline="0" noProof="0" dirty="0" smtClean="0">
              <a:ln>
                <a:noFill/>
              </a:ln>
              <a:solidFill>
                <a:srgbClr val="FF0000"/>
              </a:solidFill>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1200"/>
              </a:spcAft>
              <a:buClrTx/>
              <a:buSzTx/>
              <a:buFontTx/>
              <a:buNone/>
              <a:tabLst/>
              <a:defRPr/>
            </a:pPr>
            <a:endParaRPr kumimoji="0" lang="it-IT" sz="4645" b="0" i="0" u="none" strike="noStrike" kern="1200" cap="none" spc="0" normalizeH="0" baseline="0" noProof="0" dirty="0" smtClean="0">
              <a:ln>
                <a:noFill/>
              </a:ln>
              <a:solidFill>
                <a:srgbClr val="FF0000"/>
              </a:solidFill>
              <a:effectLst/>
              <a:uLnTx/>
              <a:uFillTx/>
              <a:latin typeface="Comic Sans MS" pitchFamily="66" charset="0"/>
              <a:ea typeface="+mj-ea"/>
              <a:cs typeface="+mj-cs"/>
            </a:endParaRPr>
          </a:p>
        </p:txBody>
      </p:sp>
      <p:sp>
        <p:nvSpPr>
          <p:cNvPr id="8" name="TextBox 7"/>
          <p:cNvSpPr txBox="1"/>
          <p:nvPr/>
        </p:nvSpPr>
        <p:spPr>
          <a:xfrm>
            <a:off x="3429000" y="4306669"/>
            <a:ext cx="4746086" cy="646331"/>
          </a:xfrm>
          <a:prstGeom prst="rect">
            <a:avLst/>
          </a:prstGeom>
          <a:solidFill>
            <a:schemeClr val="tx2">
              <a:lumMod val="10000"/>
              <a:lumOff val="90000"/>
            </a:schemeClr>
          </a:solidFill>
        </p:spPr>
        <p:txBody>
          <a:bodyPr wrap="none" rtlCol="0">
            <a:spAutoFit/>
          </a:bodyPr>
          <a:lstStyle/>
          <a:p>
            <a:r>
              <a:rPr lang="it-IT" dirty="0" err="1" smtClean="0">
                <a:latin typeface="Comic Sans MS"/>
                <a:cs typeface="Comic Sans MS"/>
              </a:rPr>
              <a:t>Mariagrazia</a:t>
            </a:r>
            <a:r>
              <a:rPr lang="it-IT" dirty="0" smtClean="0">
                <a:latin typeface="Comic Sans MS"/>
                <a:cs typeface="Comic Sans MS"/>
              </a:rPr>
              <a:t> </a:t>
            </a:r>
            <a:r>
              <a:rPr lang="it-IT" dirty="0" err="1" smtClean="0">
                <a:latin typeface="Comic Sans MS"/>
                <a:cs typeface="Comic Sans MS"/>
              </a:rPr>
              <a:t>Alviggi</a:t>
            </a:r>
            <a:endParaRPr lang="it-IT" dirty="0" smtClean="0">
              <a:latin typeface="Comic Sans MS"/>
              <a:cs typeface="Comic Sans MS"/>
            </a:endParaRPr>
          </a:p>
          <a:p>
            <a:r>
              <a:rPr lang="it-IT" dirty="0" smtClean="0">
                <a:latin typeface="Comic Sans MS"/>
                <a:cs typeface="Comic Sans MS"/>
              </a:rPr>
              <a:t>Università di Napoli “Federico II” &amp; INFN</a:t>
            </a:r>
            <a:endParaRPr lang="it-IT" dirty="0">
              <a:latin typeface="Comic Sans MS"/>
              <a:cs typeface="Comic Sans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normAutofit/>
          </a:bodyPr>
          <a:lstStyle/>
          <a:p>
            <a:pPr lvl="0">
              <a:defRPr/>
            </a:pPr>
            <a:r>
              <a:rPr lang="it-IT" sz="3600" dirty="0" smtClean="0">
                <a:solidFill>
                  <a:srgbClr val="FF0000"/>
                </a:solidFill>
                <a:latin typeface="Comic Sans MS" pitchFamily="66" charset="0"/>
              </a:rPr>
              <a:t>ATLAS e CMS</a:t>
            </a:r>
            <a:endParaRPr lang="it-IT" sz="3600" dirty="0">
              <a:solidFill>
                <a:srgbClr val="FF0000"/>
              </a:solidFill>
              <a:latin typeface="Comic Sans MS" pitchFamily="66" charset="0"/>
            </a:endParaRPr>
          </a:p>
        </p:txBody>
      </p:sp>
      <p:sp>
        <p:nvSpPr>
          <p:cNvPr id="11" name="CasellaDiTesto 10"/>
          <p:cNvSpPr txBox="1"/>
          <p:nvPr/>
        </p:nvSpPr>
        <p:spPr>
          <a:xfrm>
            <a:off x="123583" y="3840540"/>
            <a:ext cx="8791818" cy="1569660"/>
          </a:xfrm>
          <a:prstGeom prst="rect">
            <a:avLst/>
          </a:prstGeom>
          <a:noFill/>
        </p:spPr>
        <p:txBody>
          <a:bodyPr wrap="square" rtlCol="0">
            <a:spAutoFit/>
          </a:bodyPr>
          <a:lstStyle/>
          <a:p>
            <a:endParaRPr lang="it-IT" sz="2400" dirty="0" smtClean="0">
              <a:latin typeface="Comic Sans MS" pitchFamily="66" charset="0"/>
            </a:endParaRPr>
          </a:p>
          <a:p>
            <a:pPr>
              <a:buFont typeface="Arial" pitchFamily="34" charset="0"/>
              <a:buChar char="•"/>
            </a:pPr>
            <a:r>
              <a:rPr lang="it-IT" sz="2400" dirty="0" smtClean="0">
                <a:latin typeface="Comic Sans MS" pitchFamily="66" charset="0"/>
              </a:rPr>
              <a:t> perché due?: conferma indipendente di eventuali nuovi fenomeni tramite due apparati differenti e spesso complementari</a:t>
            </a:r>
          </a:p>
        </p:txBody>
      </p:sp>
      <p:sp>
        <p:nvSpPr>
          <p:cNvPr id="13" name="Segnaposto numero diapositiva 12"/>
          <p:cNvSpPr>
            <a:spLocks noGrp="1"/>
          </p:cNvSpPr>
          <p:nvPr>
            <p:ph type="sldNum" sz="quarter" idx="12"/>
          </p:nvPr>
        </p:nvSpPr>
        <p:spPr/>
        <p:txBody>
          <a:bodyPr/>
          <a:lstStyle/>
          <a:p>
            <a:fld id="{B007B441-5312-499D-93C3-6E37886527FA}" type="slidenum">
              <a:rPr lang="it-IT" smtClean="0"/>
              <a:pPr/>
              <a:t>9</a:t>
            </a:fld>
            <a:endParaRPr lang="it-IT"/>
          </a:p>
        </p:txBody>
      </p:sp>
      <p:pic>
        <p:nvPicPr>
          <p:cNvPr id="17" name="Immagine 3" descr="Atlas_Gold_display.jpg"/>
          <p:cNvPicPr>
            <a:picLocks noChangeAspect="1"/>
          </p:cNvPicPr>
          <p:nvPr/>
        </p:nvPicPr>
        <p:blipFill>
          <a:blip r:embed="rId2">
            <a:lum/>
          </a:blip>
          <a:stretch>
            <a:fillRect/>
          </a:stretch>
        </p:blipFill>
        <p:spPr>
          <a:xfrm>
            <a:off x="4419600" y="990600"/>
            <a:ext cx="4003945" cy="2752698"/>
          </a:xfrm>
          <a:prstGeom prst="rect">
            <a:avLst/>
          </a:prstGeom>
          <a:solidFill>
            <a:schemeClr val="accent1">
              <a:alpha val="0"/>
            </a:schemeClr>
          </a:solidFill>
        </p:spPr>
      </p:pic>
      <p:pic>
        <p:nvPicPr>
          <p:cNvPr id="19" name="Picture 18"/>
          <p:cNvPicPr>
            <a:picLocks noChangeAspect="1"/>
          </p:cNvPicPr>
          <p:nvPr/>
        </p:nvPicPr>
        <p:blipFill>
          <a:blip r:embed="rId3">
            <a:alphaModFix/>
          </a:blip>
          <a:stretch>
            <a:fillRect/>
          </a:stretch>
        </p:blipFill>
        <p:spPr>
          <a:xfrm>
            <a:off x="457200" y="1295400"/>
            <a:ext cx="3276600" cy="2182216"/>
          </a:xfrm>
          <a:prstGeom prst="rect">
            <a:avLst/>
          </a:prstGeom>
        </p:spPr>
      </p:pic>
      <p:sp>
        <p:nvSpPr>
          <p:cNvPr id="20" name="TextBox 19"/>
          <p:cNvSpPr txBox="1"/>
          <p:nvPr/>
        </p:nvSpPr>
        <p:spPr>
          <a:xfrm>
            <a:off x="2133600" y="3653135"/>
            <a:ext cx="4463861" cy="461665"/>
          </a:xfrm>
          <a:prstGeom prst="rect">
            <a:avLst/>
          </a:prstGeom>
          <a:noFill/>
        </p:spPr>
        <p:txBody>
          <a:bodyPr wrap="square" rtlCol="0">
            <a:spAutoFit/>
          </a:bodyPr>
          <a:lstStyle/>
          <a:p>
            <a:r>
              <a:rPr lang="it-IT" sz="2400" dirty="0" smtClean="0">
                <a:latin typeface="Comic Sans MS" pitchFamily="66" charset="0"/>
              </a:rPr>
              <a:t>esperimenti “</a:t>
            </a:r>
            <a:r>
              <a:rPr lang="it-IT" sz="2400" dirty="0" err="1" smtClean="0">
                <a:latin typeface="Comic Sans MS" pitchFamily="66" charset="0"/>
              </a:rPr>
              <a:t>General</a:t>
            </a:r>
            <a:r>
              <a:rPr lang="it-IT" sz="2400" dirty="0" smtClean="0">
                <a:latin typeface="Comic Sans MS" pitchFamily="66" charset="0"/>
              </a:rPr>
              <a:t> </a:t>
            </a:r>
            <a:r>
              <a:rPr lang="it-IT" sz="2400" dirty="0" err="1" smtClean="0">
                <a:latin typeface="Comic Sans MS" pitchFamily="66" charset="0"/>
              </a:rPr>
              <a:t>Purpose</a:t>
            </a:r>
            <a:r>
              <a:rPr lang="it-IT" sz="2400" dirty="0" smtClean="0">
                <a:latin typeface="Comic Sans MS" pitchFamily="66" charset="0"/>
              </a:rPr>
              <a:t>”</a:t>
            </a:r>
            <a:endParaRPr lang="it-IT" sz="2400" dirty="0"/>
          </a:p>
        </p:txBody>
      </p:sp>
      <p:sp>
        <p:nvSpPr>
          <p:cNvPr id="8" name="CasellaDiTesto 10"/>
          <p:cNvSpPr txBox="1"/>
          <p:nvPr/>
        </p:nvSpPr>
        <p:spPr>
          <a:xfrm>
            <a:off x="136976" y="5486400"/>
            <a:ext cx="7904728" cy="461665"/>
          </a:xfrm>
          <a:prstGeom prst="rect">
            <a:avLst/>
          </a:prstGeom>
          <a:noFill/>
        </p:spPr>
        <p:txBody>
          <a:bodyPr wrap="none" rtlCol="0">
            <a:spAutoFit/>
          </a:bodyPr>
          <a:lstStyle/>
          <a:p>
            <a:pPr>
              <a:buFont typeface="Arial" pitchFamily="34" charset="0"/>
              <a:buChar char="•"/>
            </a:pPr>
            <a:r>
              <a:rPr lang="it-IT" sz="2400" dirty="0" smtClean="0">
                <a:latin typeface="Comic Sans MS" pitchFamily="66" charset="0"/>
              </a:rPr>
              <a:t> diversi strati di rivelatori per differenti particelle</a:t>
            </a:r>
          </a:p>
        </p:txBody>
      </p:sp>
      <p:sp>
        <p:nvSpPr>
          <p:cNvPr id="9" name="CasellaDiTesto 8"/>
          <p:cNvSpPr txBox="1"/>
          <p:nvPr/>
        </p:nvSpPr>
        <p:spPr>
          <a:xfrm>
            <a:off x="152400" y="6072206"/>
            <a:ext cx="6607899" cy="461665"/>
          </a:xfrm>
          <a:prstGeom prst="rect">
            <a:avLst/>
          </a:prstGeom>
          <a:noFill/>
        </p:spPr>
        <p:txBody>
          <a:bodyPr wrap="none" rtlCol="0">
            <a:spAutoFit/>
          </a:bodyPr>
          <a:lstStyle/>
          <a:p>
            <a:pPr>
              <a:buFont typeface="Arial" pitchFamily="34" charset="0"/>
              <a:buChar char="•"/>
            </a:pPr>
            <a:r>
              <a:rPr lang="it-IT" sz="2400" dirty="0" smtClean="0"/>
              <a:t> </a:t>
            </a:r>
            <a:r>
              <a:rPr lang="it-IT" sz="2400" dirty="0" smtClean="0">
                <a:latin typeface="Comic Sans MS" pitchFamily="66" charset="0"/>
              </a:rPr>
              <a:t>urto frontale nel </a:t>
            </a:r>
            <a:r>
              <a:rPr lang="it-IT" sz="2400" dirty="0" err="1" smtClean="0">
                <a:latin typeface="Comic Sans MS" pitchFamily="66" charset="0"/>
              </a:rPr>
              <a:t>CM</a:t>
            </a:r>
            <a:r>
              <a:rPr lang="it-IT" sz="2400" dirty="0" smtClean="0">
                <a:latin typeface="Comic Sans MS" pitchFamily="66" charset="0"/>
              </a:rPr>
              <a:t> </a:t>
            </a:r>
            <a:r>
              <a:rPr lang="it-IT" sz="2400" dirty="0" smtClean="0">
                <a:latin typeface="Comic Sans MS" pitchFamily="66" charset="0"/>
                <a:sym typeface="Wingdings" pitchFamily="2" charset="2"/>
              </a:rPr>
              <a:t> simmetria cilindrica</a:t>
            </a:r>
            <a:endParaRPr lang="it-IT" sz="2400" dirty="0"/>
          </a:p>
        </p:txBody>
      </p:sp>
      <p:cxnSp>
        <p:nvCxnSpPr>
          <p:cNvPr id="10" name="Connettore 2 5"/>
          <p:cNvCxnSpPr/>
          <p:nvPr/>
        </p:nvCxnSpPr>
        <p:spPr>
          <a:xfrm rot="10800000">
            <a:off x="7315200" y="3076572"/>
            <a:ext cx="928694" cy="428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descr="C:\Users\mg\AppData\Local\Microsoft\Windows\Temporary Internet Files\Content.IE5\FYO32058\MCj04401850000[1].wmf"/>
          <p:cNvPicPr>
            <a:picLocks noChangeAspect="1" noChangeArrowheads="1"/>
          </p:cNvPicPr>
          <p:nvPr/>
        </p:nvPicPr>
        <p:blipFill>
          <a:blip r:embed="rId4"/>
          <a:srcRect/>
          <a:stretch>
            <a:fillRect/>
          </a:stretch>
        </p:blipFill>
        <p:spPr bwMode="auto">
          <a:xfrm>
            <a:off x="8229600" y="3124200"/>
            <a:ext cx="571504" cy="1156803"/>
          </a:xfrm>
          <a:prstGeom prst="rect">
            <a:avLst/>
          </a:prstGeom>
          <a:noFill/>
        </p:spPr>
      </p:pic>
      <p:sp>
        <p:nvSpPr>
          <p:cNvPr id="14" name="Oval 13"/>
          <p:cNvSpPr/>
          <p:nvPr/>
        </p:nvSpPr>
        <p:spPr>
          <a:xfrm>
            <a:off x="7099200" y="2895600"/>
            <a:ext cx="216000" cy="216000"/>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TextBox 14"/>
          <p:cNvSpPr txBox="1"/>
          <p:nvPr/>
        </p:nvSpPr>
        <p:spPr>
          <a:xfrm>
            <a:off x="677698" y="2590800"/>
            <a:ext cx="617702" cy="369332"/>
          </a:xfrm>
          <a:prstGeom prst="rect">
            <a:avLst/>
          </a:prstGeom>
          <a:noFill/>
        </p:spPr>
        <p:txBody>
          <a:bodyPr wrap="none" rtlCol="0">
            <a:spAutoFit/>
          </a:bodyPr>
          <a:lstStyle/>
          <a:p>
            <a:r>
              <a:rPr lang="it-IT" b="1" dirty="0" smtClean="0"/>
              <a:t>CMS</a:t>
            </a:r>
            <a:endParaRPr lang="it-IT" b="1" dirty="0"/>
          </a:p>
        </p:txBody>
      </p:sp>
      <p:sp>
        <p:nvSpPr>
          <p:cNvPr id="16" name="TextBox 15"/>
          <p:cNvSpPr txBox="1"/>
          <p:nvPr/>
        </p:nvSpPr>
        <p:spPr>
          <a:xfrm>
            <a:off x="6090617" y="3135868"/>
            <a:ext cx="767383" cy="369332"/>
          </a:xfrm>
          <a:prstGeom prst="rect">
            <a:avLst/>
          </a:prstGeom>
          <a:noFill/>
        </p:spPr>
        <p:txBody>
          <a:bodyPr wrap="none" rtlCol="0">
            <a:spAutoFit/>
          </a:bodyPr>
          <a:lstStyle/>
          <a:p>
            <a:r>
              <a:rPr lang="it-IT" b="1" dirty="0" smtClean="0"/>
              <a:t>ATLAS</a:t>
            </a:r>
            <a:endParaRPr lang="it-IT"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srcRect r="21153"/>
          <a:stretch>
            <a:fillRect/>
          </a:stretch>
        </p:blipFill>
        <p:spPr bwMode="auto">
          <a:xfrm>
            <a:off x="363538" y="1862138"/>
            <a:ext cx="8280400" cy="4995862"/>
          </a:xfrm>
          <a:prstGeom prst="rect">
            <a:avLst/>
          </a:prstGeom>
          <a:noFill/>
          <a:ln w="9525">
            <a:noFill/>
            <a:miter lim="800000"/>
            <a:headEnd/>
            <a:tailEnd/>
          </a:ln>
        </p:spPr>
      </p:pic>
      <p:graphicFrame>
        <p:nvGraphicFramePr>
          <p:cNvPr id="9" name="Content Placeholder 8"/>
          <p:cNvGraphicFramePr>
            <a:graphicFrameLocks noGrp="1"/>
          </p:cNvGraphicFramePr>
          <p:nvPr>
            <p:ph idx="1"/>
          </p:nvPr>
        </p:nvGraphicFramePr>
        <p:xfrm>
          <a:off x="152400" y="152400"/>
          <a:ext cx="8763000" cy="2057398"/>
        </p:xfrm>
        <a:graphic>
          <a:graphicData uri="http://schemas.openxmlformats.org/drawingml/2006/table">
            <a:tbl>
              <a:tblPr firstRow="1" bandRow="1">
                <a:tableStyleId>{69CF1AB2-1976-4502-BF36-3FF5EA218861}</a:tableStyleId>
              </a:tblPr>
              <a:tblGrid>
                <a:gridCol w="1752600"/>
                <a:gridCol w="2788227"/>
                <a:gridCol w="4222173"/>
              </a:tblGrid>
              <a:tr h="413165">
                <a:tc>
                  <a:txBody>
                    <a:bodyPr/>
                    <a:lstStyle/>
                    <a:p>
                      <a:endParaRPr lang="it-IT" dirty="0"/>
                    </a:p>
                  </a:txBody>
                  <a:tcPr/>
                </a:tc>
                <a:tc>
                  <a:txBody>
                    <a:bodyPr/>
                    <a:lstStyle/>
                    <a:p>
                      <a:r>
                        <a:rPr lang="it-IT" dirty="0" smtClean="0"/>
                        <a:t>ATLAS</a:t>
                      </a:r>
                      <a:endParaRPr lang="it-IT" dirty="0"/>
                    </a:p>
                  </a:txBody>
                  <a:tcPr/>
                </a:tc>
                <a:tc>
                  <a:txBody>
                    <a:bodyPr/>
                    <a:lstStyle/>
                    <a:p>
                      <a:r>
                        <a:rPr lang="it-IT" dirty="0" smtClean="0"/>
                        <a:t>CMS</a:t>
                      </a:r>
                      <a:endParaRPr lang="it-IT" dirty="0"/>
                    </a:p>
                  </a:txBody>
                  <a:tcPr/>
                </a:tc>
              </a:tr>
              <a:tr h="413165">
                <a:tc>
                  <a:txBody>
                    <a:bodyPr/>
                    <a:lstStyle/>
                    <a:p>
                      <a:r>
                        <a:rPr lang="it-IT" dirty="0" smtClean="0"/>
                        <a:t>diametro</a:t>
                      </a:r>
                      <a:endParaRPr lang="it-IT" dirty="0"/>
                    </a:p>
                  </a:txBody>
                  <a:tcPr/>
                </a:tc>
                <a:tc>
                  <a:txBody>
                    <a:bodyPr/>
                    <a:lstStyle/>
                    <a:p>
                      <a:r>
                        <a:rPr lang="it-IT" dirty="0" smtClean="0"/>
                        <a:t>22</a:t>
                      </a:r>
                      <a:r>
                        <a:rPr lang="it-IT" baseline="0" dirty="0" smtClean="0"/>
                        <a:t> </a:t>
                      </a:r>
                      <a:r>
                        <a:rPr lang="it-IT" baseline="0" dirty="0" err="1" smtClean="0"/>
                        <a:t>m</a:t>
                      </a:r>
                      <a:endParaRPr lang="it-IT" dirty="0"/>
                    </a:p>
                  </a:txBody>
                  <a:tcPr/>
                </a:tc>
                <a:tc>
                  <a:txBody>
                    <a:bodyPr/>
                    <a:lstStyle/>
                    <a:p>
                      <a:r>
                        <a:rPr lang="it-IT" dirty="0" smtClean="0"/>
                        <a:t>15 </a:t>
                      </a:r>
                      <a:r>
                        <a:rPr lang="it-IT" dirty="0" err="1" smtClean="0"/>
                        <a:t>m</a:t>
                      </a:r>
                      <a:endParaRPr lang="it-IT" dirty="0"/>
                    </a:p>
                  </a:txBody>
                  <a:tcPr/>
                </a:tc>
              </a:tr>
              <a:tr h="404738">
                <a:tc>
                  <a:txBody>
                    <a:bodyPr/>
                    <a:lstStyle/>
                    <a:p>
                      <a:r>
                        <a:rPr lang="it-IT" dirty="0" smtClean="0"/>
                        <a:t>lunghezza</a:t>
                      </a:r>
                      <a:endParaRPr lang="it-IT" dirty="0"/>
                    </a:p>
                  </a:txBody>
                  <a:tcPr/>
                </a:tc>
                <a:tc>
                  <a:txBody>
                    <a:bodyPr/>
                    <a:lstStyle/>
                    <a:p>
                      <a:r>
                        <a:rPr lang="it-IT" dirty="0" smtClean="0"/>
                        <a:t>46 </a:t>
                      </a:r>
                      <a:r>
                        <a:rPr lang="it-IT" dirty="0" err="1" smtClean="0"/>
                        <a:t>m</a:t>
                      </a:r>
                      <a:endParaRPr lang="it-IT" dirty="0"/>
                    </a:p>
                  </a:txBody>
                  <a:tcPr/>
                </a:tc>
                <a:tc>
                  <a:txBody>
                    <a:bodyPr/>
                    <a:lstStyle/>
                    <a:p>
                      <a:r>
                        <a:rPr lang="it-IT" dirty="0" smtClean="0"/>
                        <a:t>21 </a:t>
                      </a:r>
                      <a:r>
                        <a:rPr lang="it-IT" dirty="0" err="1" smtClean="0"/>
                        <a:t>m</a:t>
                      </a:r>
                      <a:endParaRPr lang="it-IT" dirty="0"/>
                    </a:p>
                  </a:txBody>
                  <a:tcPr/>
                </a:tc>
              </a:tr>
              <a:tr h="413165">
                <a:tc>
                  <a:txBody>
                    <a:bodyPr/>
                    <a:lstStyle/>
                    <a:p>
                      <a:r>
                        <a:rPr lang="it-IT" dirty="0" smtClean="0"/>
                        <a:t>massa</a:t>
                      </a:r>
                      <a:endParaRPr lang="it-IT" dirty="0"/>
                    </a:p>
                  </a:txBody>
                  <a:tcPr/>
                </a:tc>
                <a:tc>
                  <a:txBody>
                    <a:bodyPr/>
                    <a:lstStyle/>
                    <a:p>
                      <a:r>
                        <a:rPr lang="it-IT" dirty="0" smtClean="0"/>
                        <a:t>7000</a:t>
                      </a:r>
                      <a:r>
                        <a:rPr lang="it-IT" baseline="0" dirty="0" smtClean="0"/>
                        <a:t> tonnellate =</a:t>
                      </a:r>
                      <a:endParaRPr lang="it-IT" dirty="0"/>
                    </a:p>
                  </a:txBody>
                  <a:tcPr/>
                </a:tc>
                <a:tc>
                  <a:txBody>
                    <a:bodyPr/>
                    <a:lstStyle/>
                    <a:p>
                      <a:r>
                        <a:rPr lang="it-IT" dirty="0" smtClean="0"/>
                        <a:t>14000 tonnellate = 2500 </a:t>
                      </a:r>
                      <a:r>
                        <a:rPr lang="it-IT" dirty="0" err="1" smtClean="0"/>
                        <a:t>x</a:t>
                      </a:r>
                      <a:endParaRPr lang="it-IT" dirty="0"/>
                    </a:p>
                  </a:txBody>
                  <a:tcPr/>
                </a:tc>
              </a:tr>
              <a:tr h="413165">
                <a:tc>
                  <a:txBody>
                    <a:bodyPr/>
                    <a:lstStyle/>
                    <a:p>
                      <a:r>
                        <a:rPr lang="it-IT" dirty="0" smtClean="0"/>
                        <a:t>canali di lettura</a:t>
                      </a:r>
                      <a:endParaRPr lang="it-IT" dirty="0"/>
                    </a:p>
                  </a:txBody>
                  <a:tcPr/>
                </a:tc>
                <a:tc>
                  <a:txBody>
                    <a:bodyPr/>
                    <a:lstStyle/>
                    <a:p>
                      <a:r>
                        <a:rPr lang="it-IT" dirty="0" smtClean="0"/>
                        <a:t>100 milioni</a:t>
                      </a:r>
                      <a:endParaRPr lang="it-IT" dirty="0"/>
                    </a:p>
                  </a:txBody>
                  <a:tcPr/>
                </a:tc>
                <a:tc>
                  <a:txBody>
                    <a:bodyPr/>
                    <a:lstStyle/>
                    <a:p>
                      <a:r>
                        <a:rPr lang="it-IT" dirty="0" smtClean="0"/>
                        <a:t>75 milioni</a:t>
                      </a:r>
                      <a:endParaRPr lang="it-IT" dirty="0"/>
                    </a:p>
                  </a:txBody>
                  <a:tcPr/>
                </a:tc>
              </a:tr>
            </a:tbl>
          </a:graphicData>
        </a:graphic>
      </p:graphicFrame>
      <p:pic>
        <p:nvPicPr>
          <p:cNvPr id="2050" name="Picture 2" descr="C:\Program Files\Microsoft Office\MEDIA\CAGCAT10\j0157763.wmf"/>
          <p:cNvPicPr>
            <a:picLocks noChangeAspect="1" noChangeArrowheads="1"/>
          </p:cNvPicPr>
          <p:nvPr/>
        </p:nvPicPr>
        <p:blipFill>
          <a:blip r:embed="rId3"/>
          <a:srcRect/>
          <a:stretch>
            <a:fillRect/>
          </a:stretch>
        </p:blipFill>
        <p:spPr bwMode="auto">
          <a:xfrm>
            <a:off x="3787775" y="1036638"/>
            <a:ext cx="860425" cy="868362"/>
          </a:xfrm>
          <a:prstGeom prst="rect">
            <a:avLst/>
          </a:prstGeom>
          <a:noFill/>
          <a:ln w="9525">
            <a:noFill/>
            <a:miter lim="800000"/>
            <a:headEnd/>
            <a:tailEnd/>
          </a:ln>
        </p:spPr>
      </p:pic>
      <p:sp>
        <p:nvSpPr>
          <p:cNvPr id="8" name="Segnaposto numero diapositiva 7"/>
          <p:cNvSpPr>
            <a:spLocks noGrp="1"/>
          </p:cNvSpPr>
          <p:nvPr>
            <p:ph type="sldNum" sz="quarter" idx="12"/>
          </p:nvPr>
        </p:nvSpPr>
        <p:spPr/>
        <p:txBody>
          <a:bodyPr/>
          <a:lstStyle/>
          <a:p>
            <a:pPr>
              <a:defRPr/>
            </a:pPr>
            <a:fld id="{39556C3F-6828-3342-BB57-6F506D9AEDC7}" type="slidenum">
              <a:rPr lang="it-IT"/>
              <a:pPr>
                <a:defRPr/>
              </a:pPr>
              <a:t>10</a:t>
            </a:fld>
            <a:endParaRPr lang="it-IT"/>
          </a:p>
        </p:txBody>
      </p:sp>
      <p:pic>
        <p:nvPicPr>
          <p:cNvPr id="10" name="Picture 9"/>
          <p:cNvPicPr>
            <a:picLocks noChangeAspect="1"/>
          </p:cNvPicPr>
          <p:nvPr/>
        </p:nvPicPr>
        <p:blipFill>
          <a:blip r:embed="rId4"/>
          <a:srcRect/>
          <a:stretch>
            <a:fillRect/>
          </a:stretch>
        </p:blipFill>
        <p:spPr bwMode="auto">
          <a:xfrm>
            <a:off x="7315200" y="990600"/>
            <a:ext cx="1587500" cy="119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dir="cw">
                                      <p:cBhvr override="childStyle">
                                        <p:cTn id="6" dur="100" fill="hold"/>
                                        <p:tgtEl>
                                          <p:spTgt spid="2050"/>
                                        </p:tgtEl>
                                        <p:attrNameLst>
                                          <p:attrName>style.color</p:attrName>
                                        </p:attrNameLst>
                                      </p:cBhvr>
                                      <p:to>
                                        <a:schemeClr val="accent2"/>
                                      </p:to>
                                    </p:animClr>
                                    <p:animClr clrSpc="rgb" dir="cw">
                                      <p:cBhvr>
                                        <p:cTn id="7" dur="100" fill="hold"/>
                                        <p:tgtEl>
                                          <p:spTgt spid="2050"/>
                                        </p:tgtEl>
                                        <p:attrNameLst>
                                          <p:attrName>fillcolor</p:attrName>
                                        </p:attrNameLst>
                                      </p:cBhvr>
                                      <p:to>
                                        <a:schemeClr val="accent2"/>
                                      </p:to>
                                    </p:animClr>
                                    <p:set>
                                      <p:cBhvr>
                                        <p:cTn id="8" dur="100" fill="hold"/>
                                        <p:tgtEl>
                                          <p:spTgt spid="2050"/>
                                        </p:tgtEl>
                                        <p:attrNameLst>
                                          <p:attrName>fill.type</p:attrName>
                                        </p:attrNameLst>
                                      </p:cBhvr>
                                      <p:to>
                                        <p:strVal val="solid"/>
                                      </p:to>
                                    </p:set>
                                    <p:set>
                                      <p:cBhvr>
                                        <p:cTn id="9" dur="100" fill="hold"/>
                                        <p:tgtEl>
                                          <p:spTgt spid="2050"/>
                                        </p:tgtEl>
                                        <p:attrNameLst>
                                          <p:attrName>fill.on</p:attrName>
                                        </p:attrNameLst>
                                      </p:cBhvr>
                                      <p:to>
                                        <p:strVal val="true"/>
                                      </p:to>
                                    </p:set>
                                    <p:animRot by="120000">
                                      <p:cBhvr>
                                        <p:cTn id="10" dur="100" fill="hold">
                                          <p:stCondLst>
                                            <p:cond delay="0"/>
                                          </p:stCondLst>
                                        </p:cTn>
                                        <p:tgtEl>
                                          <p:spTgt spid="2050"/>
                                        </p:tgtEl>
                                        <p:attrNameLst>
                                          <p:attrName>r</p:attrName>
                                        </p:attrNameLst>
                                      </p:cBhvr>
                                    </p:animRot>
                                    <p:animRot by="-240000">
                                      <p:cBhvr>
                                        <p:cTn id="11" dur="200" fill="hold">
                                          <p:stCondLst>
                                            <p:cond delay="200"/>
                                          </p:stCondLst>
                                        </p:cTn>
                                        <p:tgtEl>
                                          <p:spTgt spid="2050"/>
                                        </p:tgtEl>
                                        <p:attrNameLst>
                                          <p:attrName>r</p:attrName>
                                        </p:attrNameLst>
                                      </p:cBhvr>
                                    </p:animRot>
                                    <p:animRot by="240000">
                                      <p:cBhvr>
                                        <p:cTn id="12" dur="200" fill="hold">
                                          <p:stCondLst>
                                            <p:cond delay="400"/>
                                          </p:stCondLst>
                                        </p:cTn>
                                        <p:tgtEl>
                                          <p:spTgt spid="2050"/>
                                        </p:tgtEl>
                                        <p:attrNameLst>
                                          <p:attrName>r</p:attrName>
                                        </p:attrNameLst>
                                      </p:cBhvr>
                                    </p:animRot>
                                    <p:animRot by="-240000">
                                      <p:cBhvr>
                                        <p:cTn id="13" dur="200" fill="hold">
                                          <p:stCondLst>
                                            <p:cond delay="600"/>
                                          </p:stCondLst>
                                        </p:cTn>
                                        <p:tgtEl>
                                          <p:spTgt spid="2050"/>
                                        </p:tgtEl>
                                        <p:attrNameLst>
                                          <p:attrName>r</p:attrName>
                                        </p:attrNameLst>
                                      </p:cBhvr>
                                    </p:animRot>
                                    <p:animRot by="120000">
                                      <p:cBhvr>
                                        <p:cTn id="14" dur="200" fill="hold">
                                          <p:stCondLst>
                                            <p:cond delay="800"/>
                                          </p:stCondLst>
                                        </p:cTn>
                                        <p:tgtEl>
                                          <p:spTgt spid="2050"/>
                                        </p:tgtEl>
                                        <p:attrNameLst>
                                          <p:attrName>r</p:attrName>
                                        </p:attrNameLst>
                                      </p:cBhvr>
                                    </p:animRot>
                                  </p:childTnLst>
                                </p:cTn>
                              </p:par>
                              <p:par>
                                <p:cTn id="15" presetID="32" presetClass="emph" presetSubtype="0" fill="hold" nodeType="withEffect">
                                  <p:stCondLst>
                                    <p:cond delay="0"/>
                                  </p:stCondLst>
                                  <p:childTnLst>
                                    <p:animClr clrSpc="rgb" dir="cw">
                                      <p:cBhvr override="childStyle">
                                        <p:cTn id="16" dur="100" fill="hold"/>
                                        <p:tgtEl>
                                          <p:spTgt spid="10"/>
                                        </p:tgtEl>
                                        <p:attrNameLst>
                                          <p:attrName>style.color</p:attrName>
                                        </p:attrNameLst>
                                      </p:cBhvr>
                                      <p:to>
                                        <a:schemeClr val="accent2"/>
                                      </p:to>
                                    </p:animClr>
                                    <p:animClr clrSpc="rgb" dir="cw">
                                      <p:cBhvr>
                                        <p:cTn id="17" dur="100" fill="hold"/>
                                        <p:tgtEl>
                                          <p:spTgt spid="10"/>
                                        </p:tgtEl>
                                        <p:attrNameLst>
                                          <p:attrName>fillcolor</p:attrName>
                                        </p:attrNameLst>
                                      </p:cBhvr>
                                      <p:to>
                                        <a:schemeClr val="accent2"/>
                                      </p:to>
                                    </p:animClr>
                                    <p:set>
                                      <p:cBhvr>
                                        <p:cTn id="18" dur="100" fill="hold"/>
                                        <p:tgtEl>
                                          <p:spTgt spid="10"/>
                                        </p:tgtEl>
                                        <p:attrNameLst>
                                          <p:attrName>fill.type</p:attrName>
                                        </p:attrNameLst>
                                      </p:cBhvr>
                                      <p:to>
                                        <p:strVal val="solid"/>
                                      </p:to>
                                    </p:set>
                                    <p:set>
                                      <p:cBhvr>
                                        <p:cTn id="19" dur="100" fill="hold"/>
                                        <p:tgtEl>
                                          <p:spTgt spid="10"/>
                                        </p:tgtEl>
                                        <p:attrNameLst>
                                          <p:attrName>fill.on</p:attrName>
                                        </p:attrNameLst>
                                      </p:cBhvr>
                                      <p:to>
                                        <p:strVal val="true"/>
                                      </p:to>
                                    </p:se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500594" cy="1071570"/>
          </a:xfrm>
          <a:solidFill>
            <a:schemeClr val="bg1"/>
          </a:solidFill>
        </p:spPr>
        <p:txBody>
          <a:bodyPr>
            <a:normAutofit/>
          </a:bodyPr>
          <a:lstStyle/>
          <a:p>
            <a:r>
              <a:rPr lang="it-IT" sz="2800" dirty="0" err="1" smtClean="0">
                <a:solidFill>
                  <a:srgbClr val="FF0000"/>
                </a:solidFill>
                <a:latin typeface="Comic Sans MS" pitchFamily="66" charset="0"/>
              </a:rPr>
              <a:t>….a</a:t>
            </a:r>
            <a:r>
              <a:rPr lang="it-IT" sz="2800" dirty="0" smtClean="0">
                <a:solidFill>
                  <a:srgbClr val="FF0000"/>
                </a:solidFill>
                <a:latin typeface="Comic Sans MS" pitchFamily="66" charset="0"/>
              </a:rPr>
              <a:t> cosa </a:t>
            </a:r>
            <a:r>
              <a:rPr lang="it-IT" sz="2800" dirty="0" err="1" smtClean="0">
                <a:solidFill>
                  <a:srgbClr val="FF0000"/>
                </a:solidFill>
                <a:latin typeface="Comic Sans MS" pitchFamily="66" charset="0"/>
              </a:rPr>
              <a:t>servono…</a:t>
            </a:r>
            <a:r>
              <a:rPr lang="it-IT" sz="2800" dirty="0" smtClean="0">
                <a:solidFill>
                  <a:srgbClr val="FF0000"/>
                </a:solidFill>
                <a:latin typeface="Comic Sans MS" pitchFamily="66" charset="0"/>
              </a:rPr>
              <a:t>.</a:t>
            </a:r>
            <a:endParaRPr lang="it-IT" sz="2800" dirty="0">
              <a:solidFill>
                <a:srgbClr val="FF0000"/>
              </a:solidFill>
              <a:latin typeface="Comic Sans MS" pitchFamily="66" charset="0"/>
            </a:endParaRPr>
          </a:p>
        </p:txBody>
      </p:sp>
      <p:sp>
        <p:nvSpPr>
          <p:cNvPr id="4" name="CasellaDiTesto 3"/>
          <p:cNvSpPr txBox="1"/>
          <p:nvPr/>
        </p:nvSpPr>
        <p:spPr>
          <a:xfrm>
            <a:off x="152400" y="1066800"/>
            <a:ext cx="3581400" cy="1477327"/>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sym typeface="Wingdings" pitchFamily="2" charset="2"/>
              </a:rPr>
              <a:t> </a:t>
            </a:r>
            <a:r>
              <a:rPr lang="it-IT" sz="2400" dirty="0" smtClean="0">
                <a:latin typeface="Comic Sans MS" pitchFamily="66" charset="0"/>
              </a:rPr>
              <a:t>‘vedere’ le particelle prodotte dalle </a:t>
            </a:r>
            <a:r>
              <a:rPr lang="it-IT" sz="2400" dirty="0" err="1" smtClean="0">
                <a:latin typeface="Comic Sans MS" pitchFamily="66" charset="0"/>
              </a:rPr>
              <a:t>interazioni@LHC</a:t>
            </a:r>
            <a:endParaRPr lang="it-IT" sz="2400" dirty="0" smtClean="0">
              <a:latin typeface="Comic Sans MS" pitchFamily="66" charset="0"/>
            </a:endParaRPr>
          </a:p>
          <a:p>
            <a:endParaRPr lang="it-IT" dirty="0"/>
          </a:p>
        </p:txBody>
      </p:sp>
      <p:sp>
        <p:nvSpPr>
          <p:cNvPr id="6" name="CasellaDiTesto 5"/>
          <p:cNvSpPr txBox="1"/>
          <p:nvPr/>
        </p:nvSpPr>
        <p:spPr>
          <a:xfrm>
            <a:off x="1643010" y="3714752"/>
            <a:ext cx="7500990" cy="738664"/>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rPr>
              <a:t>scegliere gli eventi </a:t>
            </a:r>
            <a:r>
              <a:rPr lang="it-IT" sz="2400" dirty="0" err="1" smtClean="0">
                <a:latin typeface="Comic Sans MS" pitchFamily="66" charset="0"/>
              </a:rPr>
              <a:t>interessanti…</a:t>
            </a:r>
            <a:r>
              <a:rPr lang="it-IT" sz="2400" dirty="0" smtClean="0">
                <a:latin typeface="Comic Sans MS" pitchFamily="66" charset="0"/>
              </a:rPr>
              <a:t>.</a:t>
            </a:r>
          </a:p>
          <a:p>
            <a:endParaRPr lang="it-IT" dirty="0"/>
          </a:p>
        </p:txBody>
      </p:sp>
      <p:pic>
        <p:nvPicPr>
          <p:cNvPr id="3074" name="Picture 2" descr="C:\Users\mg\AppData\Local\Microsoft\Windows\Temporary Internet Files\Content.IE5\FYO32058\MCj03201220000[1].wmf"/>
          <p:cNvPicPr>
            <a:picLocks noChangeAspect="1" noChangeArrowheads="1"/>
          </p:cNvPicPr>
          <p:nvPr/>
        </p:nvPicPr>
        <p:blipFill>
          <a:blip r:embed="rId2"/>
          <a:srcRect/>
          <a:stretch>
            <a:fillRect/>
          </a:stretch>
        </p:blipFill>
        <p:spPr bwMode="auto">
          <a:xfrm>
            <a:off x="1643042" y="4429132"/>
            <a:ext cx="1815084" cy="1289304"/>
          </a:xfrm>
          <a:prstGeom prst="rect">
            <a:avLst/>
          </a:prstGeom>
          <a:noFill/>
        </p:spPr>
      </p:pic>
      <p:sp>
        <p:nvSpPr>
          <p:cNvPr id="8" name="CasellaDiTesto 7"/>
          <p:cNvSpPr txBox="1"/>
          <p:nvPr/>
        </p:nvSpPr>
        <p:spPr>
          <a:xfrm>
            <a:off x="0" y="6119336"/>
            <a:ext cx="7500990" cy="738664"/>
          </a:xfrm>
          <a:prstGeom prst="rect">
            <a:avLst/>
          </a:prstGeom>
          <a:noFill/>
        </p:spPr>
        <p:txBody>
          <a:bodyPr wrap="square" rtlCol="0">
            <a:spAutoFit/>
          </a:bodyPr>
          <a:lstStyle/>
          <a:p>
            <a:pPr>
              <a:buFont typeface="Wingdings" pitchFamily="2" charset="2"/>
              <a:buChar char="Ø"/>
            </a:pPr>
            <a:r>
              <a:rPr lang="it-IT" sz="2400" dirty="0" smtClean="0">
                <a:latin typeface="Comic Sans MS" pitchFamily="66" charset="0"/>
              </a:rPr>
              <a:t>conservarli          per l’analisi fisica successiva</a:t>
            </a:r>
          </a:p>
          <a:p>
            <a:endParaRPr lang="it-IT" dirty="0"/>
          </a:p>
        </p:txBody>
      </p:sp>
      <p:pic>
        <p:nvPicPr>
          <p:cNvPr id="3075" name="Picture 3" descr="C:\Users\mg\AppData\Local\Microsoft\Windows\Temporary Internet Files\Content.IE5\1ZLLN16K\MPj04331830000[1].jpg"/>
          <p:cNvPicPr>
            <a:picLocks noChangeAspect="1" noChangeArrowheads="1"/>
          </p:cNvPicPr>
          <p:nvPr/>
        </p:nvPicPr>
        <p:blipFill>
          <a:blip r:embed="rId3" cstate="print"/>
          <a:srcRect/>
          <a:stretch>
            <a:fillRect/>
          </a:stretch>
        </p:blipFill>
        <p:spPr bwMode="auto">
          <a:xfrm>
            <a:off x="1870250" y="6034102"/>
            <a:ext cx="872950" cy="823898"/>
          </a:xfrm>
          <a:prstGeom prst="rect">
            <a:avLst/>
          </a:prstGeom>
          <a:noFill/>
        </p:spPr>
      </p:pic>
      <p:pic>
        <p:nvPicPr>
          <p:cNvPr id="10" name="Immagine 9" descr="atlas_event_cross.jpg"/>
          <p:cNvPicPr>
            <a:picLocks noChangeAspect="1"/>
          </p:cNvPicPr>
          <p:nvPr/>
        </p:nvPicPr>
        <p:blipFill>
          <a:blip r:embed="rId4" cstate="print"/>
          <a:stretch>
            <a:fillRect/>
          </a:stretch>
        </p:blipFill>
        <p:spPr>
          <a:xfrm>
            <a:off x="-32" y="3643314"/>
            <a:ext cx="1620763" cy="2064255"/>
          </a:xfrm>
          <a:prstGeom prst="rect">
            <a:avLst/>
          </a:prstGeom>
        </p:spPr>
      </p:pic>
      <p:pic>
        <p:nvPicPr>
          <p:cNvPr id="11" name="Immagine 10" descr="atlas_event_side.jpg"/>
          <p:cNvPicPr>
            <a:picLocks noChangeAspect="1"/>
          </p:cNvPicPr>
          <p:nvPr/>
        </p:nvPicPr>
        <p:blipFill>
          <a:blip r:embed="rId5"/>
          <a:stretch>
            <a:fillRect/>
          </a:stretch>
        </p:blipFill>
        <p:spPr>
          <a:xfrm>
            <a:off x="4456624" y="0"/>
            <a:ext cx="4401624" cy="3352800"/>
          </a:xfrm>
          <a:prstGeom prst="rect">
            <a:avLst/>
          </a:prstGeom>
        </p:spPr>
      </p:pic>
      <p:pic>
        <p:nvPicPr>
          <p:cNvPr id="12" name="Immagine 11" descr="BH_Red_th.gif"/>
          <p:cNvPicPr>
            <a:picLocks noChangeAspect="1"/>
          </p:cNvPicPr>
          <p:nvPr/>
        </p:nvPicPr>
        <p:blipFill>
          <a:blip r:embed="rId6"/>
          <a:stretch>
            <a:fillRect/>
          </a:stretch>
        </p:blipFill>
        <p:spPr>
          <a:xfrm>
            <a:off x="3500429" y="4143380"/>
            <a:ext cx="2095515" cy="1571636"/>
          </a:xfrm>
          <a:prstGeom prst="rect">
            <a:avLst/>
          </a:prstGeom>
        </p:spPr>
      </p:pic>
      <p:sp>
        <p:nvSpPr>
          <p:cNvPr id="14" name="Segnaposto numero diapositiva 13"/>
          <p:cNvSpPr>
            <a:spLocks noGrp="1"/>
          </p:cNvSpPr>
          <p:nvPr>
            <p:ph type="sldNum" sz="quarter" idx="12"/>
          </p:nvPr>
        </p:nvSpPr>
        <p:spPr/>
        <p:txBody>
          <a:bodyPr/>
          <a:lstStyle/>
          <a:p>
            <a:fld id="{B007B441-5312-499D-93C3-6E37886527FA}" type="slidenum">
              <a:rPr lang="it-IT" smtClean="0"/>
              <a:pPr/>
              <a:t>11</a:t>
            </a:fld>
            <a:endParaRPr lang="it-IT"/>
          </a:p>
        </p:txBody>
      </p:sp>
      <p:pic>
        <p:nvPicPr>
          <p:cNvPr id="13" name="Picture 12"/>
          <p:cNvPicPr>
            <a:picLocks noChangeAspect="1"/>
          </p:cNvPicPr>
          <p:nvPr/>
        </p:nvPicPr>
        <p:blipFill>
          <a:blip r:embed="rId7"/>
          <a:stretch>
            <a:fillRect/>
          </a:stretch>
        </p:blipFill>
        <p:spPr>
          <a:xfrm>
            <a:off x="6916270" y="5181600"/>
            <a:ext cx="2151530" cy="1600200"/>
          </a:xfrm>
          <a:prstGeom prst="rect">
            <a:avLst/>
          </a:prstGeom>
        </p:spPr>
      </p:pic>
      <p:pic>
        <p:nvPicPr>
          <p:cNvPr id="15" name="Picture 14"/>
          <p:cNvPicPr>
            <a:picLocks noChangeAspect="1"/>
          </p:cNvPicPr>
          <p:nvPr/>
        </p:nvPicPr>
        <p:blipFill>
          <a:blip r:embed="rId8"/>
          <a:stretch>
            <a:fillRect/>
          </a:stretch>
        </p:blipFill>
        <p:spPr>
          <a:xfrm>
            <a:off x="2971800" y="1676400"/>
            <a:ext cx="1054100" cy="990600"/>
          </a:xfrm>
          <a:prstGeom prst="rect">
            <a:avLst/>
          </a:prstGeom>
        </p:spPr>
      </p:pic>
      <p:pic>
        <p:nvPicPr>
          <p:cNvPr id="16" name="Picture 15"/>
          <p:cNvPicPr>
            <a:picLocks noChangeAspect="1"/>
          </p:cNvPicPr>
          <p:nvPr/>
        </p:nvPicPr>
        <p:blipFill>
          <a:blip r:embed="rId9"/>
          <a:stretch>
            <a:fillRect/>
          </a:stretch>
        </p:blipFill>
        <p:spPr>
          <a:xfrm>
            <a:off x="7162800" y="4445000"/>
            <a:ext cx="1676400" cy="965200"/>
          </a:xfrm>
          <a:prstGeom prst="rect">
            <a:avLst/>
          </a:prstGeom>
        </p:spPr>
      </p:pic>
      <p:sp>
        <p:nvSpPr>
          <p:cNvPr id="17" name="TextBox 16"/>
          <p:cNvSpPr txBox="1"/>
          <p:nvPr/>
        </p:nvSpPr>
        <p:spPr>
          <a:xfrm>
            <a:off x="2514600" y="2602468"/>
            <a:ext cx="1749197" cy="646331"/>
          </a:xfrm>
          <a:prstGeom prst="rect">
            <a:avLst/>
          </a:prstGeom>
          <a:noFill/>
        </p:spPr>
        <p:txBody>
          <a:bodyPr wrap="none" rtlCol="0">
            <a:spAutoFit/>
          </a:bodyPr>
          <a:lstStyle/>
          <a:p>
            <a:r>
              <a:rPr lang="it-IT" b="1" dirty="0" smtClean="0"/>
              <a:t>3D-100Mpx-</a:t>
            </a:r>
          </a:p>
          <a:p>
            <a:r>
              <a:rPr lang="it-IT" b="1" dirty="0" smtClean="0"/>
              <a:t>~100.000  foto/</a:t>
            </a:r>
            <a:r>
              <a:rPr lang="it-IT" b="1" dirty="0" err="1" smtClean="0"/>
              <a:t>s</a:t>
            </a:r>
            <a:endParaRPr lang="it-IT"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1"/>
          <p:cNvSpPr txBox="1">
            <a:spLocks/>
          </p:cNvSpPr>
          <p:nvPr/>
        </p:nvSpPr>
        <p:spPr>
          <a:xfrm>
            <a:off x="428596" y="214314"/>
            <a:ext cx="8229600" cy="78579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FF0000"/>
                </a:solidFill>
                <a:effectLst/>
                <a:uLnTx/>
                <a:uFillTx/>
                <a:latin typeface="Comic Sans MS" pitchFamily="66" charset="0"/>
                <a:ea typeface="+mj-ea"/>
                <a:cs typeface="+mj-cs"/>
              </a:rPr>
              <a:t>come si rivelano le particelle?</a:t>
            </a:r>
            <a:endParaRPr kumimoji="0" lang="it-IT" sz="2800" b="1"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5" name="Segnaposto contenuto 2"/>
          <p:cNvSpPr txBox="1">
            <a:spLocks/>
          </p:cNvSpPr>
          <p:nvPr/>
        </p:nvSpPr>
        <p:spPr>
          <a:xfrm>
            <a:off x="428596" y="1214422"/>
            <a:ext cx="8401080" cy="82866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tramite la loro interazione con la materia che attraversano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itolo 1"/>
          <p:cNvSpPr>
            <a:spLocks noGrp="1"/>
          </p:cNvSpPr>
          <p:nvPr>
            <p:ph type="title"/>
          </p:nvPr>
        </p:nvSpPr>
        <p:spPr>
          <a:xfrm>
            <a:off x="457200" y="2143116"/>
            <a:ext cx="8229600" cy="571504"/>
          </a:xfrm>
        </p:spPr>
        <p:txBody>
          <a:bodyPr>
            <a:normAutofit/>
          </a:bodyPr>
          <a:lstStyle/>
          <a:p>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nella vita </a:t>
            </a:r>
            <a:r>
              <a:rPr lang="it-IT" sz="2800" b="1" dirty="0" err="1" smtClean="0">
                <a:solidFill>
                  <a:srgbClr val="FF0000"/>
                </a:solidFill>
                <a:latin typeface="Comic Sans MS" pitchFamily="66" charset="0"/>
              </a:rPr>
              <a:t>quotidiana…</a:t>
            </a:r>
            <a:endParaRPr lang="it-IT" sz="2800" b="1" dirty="0">
              <a:solidFill>
                <a:srgbClr val="FF0000"/>
              </a:solidFill>
              <a:latin typeface="Comic Sans MS" pitchFamily="66" charset="0"/>
            </a:endParaRPr>
          </a:p>
        </p:txBody>
      </p:sp>
      <p:sp>
        <p:nvSpPr>
          <p:cNvPr id="8" name="CasellaDiTesto 7"/>
          <p:cNvSpPr txBox="1"/>
          <p:nvPr/>
        </p:nvSpPr>
        <p:spPr>
          <a:xfrm>
            <a:off x="155548" y="3000372"/>
            <a:ext cx="3416320" cy="461665"/>
          </a:xfrm>
          <a:prstGeom prst="rect">
            <a:avLst/>
          </a:prstGeom>
          <a:solidFill>
            <a:schemeClr val="bg1"/>
          </a:solidFill>
        </p:spPr>
        <p:txBody>
          <a:bodyPr wrap="none" rtlCol="0">
            <a:spAutoFit/>
          </a:bodyPr>
          <a:lstStyle/>
          <a:p>
            <a:r>
              <a:rPr lang="it-IT" sz="2400" dirty="0" smtClean="0">
                <a:latin typeface="Comic Sans MS" pitchFamily="66" charset="0"/>
              </a:rPr>
              <a:t>Lastre </a:t>
            </a:r>
            <a:r>
              <a:rPr lang="it-IT" sz="2400" dirty="0" err="1" smtClean="0">
                <a:latin typeface="Comic Sans MS" pitchFamily="66" charset="0"/>
              </a:rPr>
              <a:t>fotografiche…</a:t>
            </a:r>
            <a:r>
              <a:rPr lang="it-IT" sz="2400" dirty="0" smtClean="0">
                <a:latin typeface="Comic Sans MS" pitchFamily="66" charset="0"/>
              </a:rPr>
              <a:t>..</a:t>
            </a:r>
            <a:endParaRPr lang="it-IT" sz="2400" dirty="0">
              <a:latin typeface="Comic Sans MS" pitchFamily="66" charset="0"/>
            </a:endParaRPr>
          </a:p>
        </p:txBody>
      </p:sp>
      <p:pic>
        <p:nvPicPr>
          <p:cNvPr id="9" name="Immagine 8" descr="simpson_cervello_homer.jpg"/>
          <p:cNvPicPr>
            <a:picLocks noChangeAspect="1"/>
          </p:cNvPicPr>
          <p:nvPr/>
        </p:nvPicPr>
        <p:blipFill>
          <a:blip r:embed="rId2"/>
          <a:stretch>
            <a:fillRect/>
          </a:stretch>
        </p:blipFill>
        <p:spPr>
          <a:xfrm>
            <a:off x="-32" y="3536181"/>
            <a:ext cx="4429124" cy="3321843"/>
          </a:xfrm>
          <a:prstGeom prst="rect">
            <a:avLst/>
          </a:prstGeom>
        </p:spPr>
      </p:pic>
      <p:sp>
        <p:nvSpPr>
          <p:cNvPr id="10" name="CasellaDiTesto 9"/>
          <p:cNvSpPr txBox="1"/>
          <p:nvPr/>
        </p:nvSpPr>
        <p:spPr>
          <a:xfrm>
            <a:off x="5286380" y="3000372"/>
            <a:ext cx="2507418" cy="461665"/>
          </a:xfrm>
          <a:prstGeom prst="rect">
            <a:avLst/>
          </a:prstGeom>
          <a:noFill/>
        </p:spPr>
        <p:txBody>
          <a:bodyPr wrap="none" rtlCol="0">
            <a:spAutoFit/>
          </a:bodyPr>
          <a:lstStyle/>
          <a:p>
            <a:r>
              <a:rPr lang="it-IT" sz="2400" dirty="0" smtClean="0">
                <a:latin typeface="Comic Sans MS" pitchFamily="66" charset="0"/>
              </a:rPr>
              <a:t>Occhio </a:t>
            </a:r>
            <a:r>
              <a:rPr lang="it-IT" sz="2400" dirty="0" err="1" smtClean="0">
                <a:latin typeface="Comic Sans MS" pitchFamily="66" charset="0"/>
              </a:rPr>
              <a:t>umano…</a:t>
            </a:r>
            <a:r>
              <a:rPr lang="it-IT" sz="2400" dirty="0" smtClean="0">
                <a:latin typeface="Comic Sans MS" pitchFamily="66" charset="0"/>
              </a:rPr>
              <a:t>..</a:t>
            </a:r>
            <a:endParaRPr lang="it-IT" sz="2400" dirty="0">
              <a:latin typeface="Comic Sans MS" pitchFamily="66" charset="0"/>
            </a:endParaRPr>
          </a:p>
        </p:txBody>
      </p:sp>
      <p:pic>
        <p:nvPicPr>
          <p:cNvPr id="11" name="Immagine 10" descr="occhio_interno.jpg"/>
          <p:cNvPicPr>
            <a:picLocks noChangeAspect="1"/>
          </p:cNvPicPr>
          <p:nvPr/>
        </p:nvPicPr>
        <p:blipFill>
          <a:blip r:embed="rId3"/>
          <a:stretch>
            <a:fillRect/>
          </a:stretch>
        </p:blipFill>
        <p:spPr>
          <a:xfrm>
            <a:off x="4900912" y="3576654"/>
            <a:ext cx="4243120" cy="3281346"/>
          </a:xfrm>
          <a:prstGeom prst="rect">
            <a:avLst/>
          </a:prstGeom>
        </p:spPr>
      </p:pic>
      <p:sp>
        <p:nvSpPr>
          <p:cNvPr id="13" name="Segnaposto numero diapositiva 12"/>
          <p:cNvSpPr>
            <a:spLocks noGrp="1"/>
          </p:cNvSpPr>
          <p:nvPr>
            <p:ph type="sldNum" sz="quarter" idx="12"/>
          </p:nvPr>
        </p:nvSpPr>
        <p:spPr/>
        <p:txBody>
          <a:bodyPr/>
          <a:lstStyle/>
          <a:p>
            <a:fld id="{B007B441-5312-499D-93C3-6E37886527FA}" type="slidenum">
              <a:rPr lang="it-IT" smtClean="0"/>
              <a:pPr/>
              <a:t>12</a:t>
            </a:fld>
            <a:endParaRPr lang="it-IT"/>
          </a:p>
        </p:txBody>
      </p:sp>
      <p:sp>
        <p:nvSpPr>
          <p:cNvPr id="12" name="Rectangle 11"/>
          <p:cNvSpPr/>
          <p:nvPr/>
        </p:nvSpPr>
        <p:spPr>
          <a:xfrm>
            <a:off x="0" y="6488668"/>
            <a:ext cx="1737262" cy="369332"/>
          </a:xfrm>
          <a:prstGeom prst="rect">
            <a:avLst/>
          </a:prstGeom>
          <a:solidFill>
            <a:schemeClr val="tx1"/>
          </a:solidFill>
        </p:spPr>
        <p:txBody>
          <a:bodyPr wrap="none">
            <a:spAutoFit/>
          </a:bodyPr>
          <a:lstStyle/>
          <a:p>
            <a:r>
              <a:rPr lang="en-US" dirty="0" smtClean="0">
                <a:solidFill>
                  <a:schemeClr val="bg1"/>
                </a:solidFill>
              </a:rPr>
              <a:t>Homer Simpson</a:t>
            </a:r>
            <a:r>
              <a:rPr lang="en-US" dirty="0" smtClean="0"/>
              <a:t>.</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Bottom)">
                                      <p:cBhvr>
                                        <p:cTn id="25" dur="500"/>
                                        <p:tgtEl>
                                          <p:spTgt spid="10"/>
                                        </p:tgtEl>
                                      </p:cBhvr>
                                    </p:animEffect>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2"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214314"/>
            <a:ext cx="8229600" cy="785794"/>
          </a:xfrm>
        </p:spPr>
        <p:txBody>
          <a:bodyPr>
            <a:noAutofit/>
          </a:bodyPr>
          <a:lstStyle/>
          <a:p>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lang="it-IT" sz="2800" b="1" dirty="0">
              <a:solidFill>
                <a:srgbClr val="FF0000"/>
              </a:solidFill>
              <a:latin typeface="Comic Sans MS" pitchFamily="66" charset="0"/>
            </a:endParaRPr>
          </a:p>
        </p:txBody>
      </p:sp>
      <p:pic>
        <p:nvPicPr>
          <p:cNvPr id="5" name="Picture 11"/>
          <p:cNvPicPr>
            <a:picLocks noChangeAspect="1" noChangeArrowheads="1"/>
          </p:cNvPicPr>
          <p:nvPr/>
        </p:nvPicPr>
        <p:blipFill>
          <a:blip r:embed="rId2"/>
          <a:srcRect/>
          <a:stretch>
            <a:fillRect/>
          </a:stretch>
        </p:blipFill>
        <p:spPr bwMode="auto">
          <a:xfrm>
            <a:off x="1676400" y="3276600"/>
            <a:ext cx="5252794" cy="2834841"/>
          </a:xfrm>
          <a:prstGeom prst="rect">
            <a:avLst/>
          </a:prstGeom>
          <a:noFill/>
          <a:ln w="9525" algn="ctr">
            <a:noFill/>
            <a:miter lim="800000"/>
            <a:headEnd/>
            <a:tailEnd/>
          </a:ln>
          <a:effectLst>
            <a:outerShdw blurRad="50800" dist="50800" dir="5400000" algn="ctr" rotWithShape="0">
              <a:srgbClr val="000000">
                <a:alpha val="0"/>
              </a:srgbClr>
            </a:outerShdw>
          </a:effectLst>
        </p:spPr>
      </p:pic>
      <p:sp>
        <p:nvSpPr>
          <p:cNvPr id="7" name="CasellaDiTesto 6"/>
          <p:cNvSpPr txBox="1"/>
          <p:nvPr/>
        </p:nvSpPr>
        <p:spPr>
          <a:xfrm>
            <a:off x="304800" y="2286001"/>
            <a:ext cx="7162800" cy="461665"/>
          </a:xfrm>
          <a:prstGeom prst="rect">
            <a:avLst/>
          </a:prstGeom>
          <a:noFill/>
        </p:spPr>
        <p:txBody>
          <a:bodyPr wrap="square" rtlCol="0">
            <a:spAutoFit/>
          </a:bodyPr>
          <a:lstStyle/>
          <a:p>
            <a:r>
              <a:rPr lang="it-IT" sz="2400" b="1" cap="all" dirty="0" smtClean="0">
                <a:solidFill>
                  <a:srgbClr val="FF0000"/>
                </a:solidFill>
                <a:latin typeface="Comic Sans MS" pitchFamily="66" charset="0"/>
              </a:rPr>
              <a:t>ionizzazioni </a:t>
            </a:r>
            <a:r>
              <a:rPr lang="it-IT" sz="2400" b="1" dirty="0" smtClean="0">
                <a:solidFill>
                  <a:srgbClr val="FF0000"/>
                </a:solidFill>
                <a:latin typeface="Comic Sans MS" pitchFamily="66" charset="0"/>
              </a:rPr>
              <a:t>e/o</a:t>
            </a:r>
            <a:r>
              <a:rPr lang="it-IT" sz="2400" b="1" cap="all" dirty="0" smtClean="0">
                <a:solidFill>
                  <a:srgbClr val="FF0000"/>
                </a:solidFill>
                <a:latin typeface="Comic Sans MS" pitchFamily="66" charset="0"/>
              </a:rPr>
              <a:t> Eccitazioni </a:t>
            </a:r>
            <a:endParaRPr lang="it-IT" sz="2400" b="1" cap="all" dirty="0">
              <a:solidFill>
                <a:srgbClr val="FF0000"/>
              </a:solidFill>
            </a:endParaRPr>
          </a:p>
        </p:txBody>
      </p:sp>
      <p:sp>
        <p:nvSpPr>
          <p:cNvPr id="8" name="CasellaDiTesto 7"/>
          <p:cNvSpPr txBox="1"/>
          <p:nvPr/>
        </p:nvSpPr>
        <p:spPr>
          <a:xfrm>
            <a:off x="152400" y="1143001"/>
            <a:ext cx="8305800" cy="1107996"/>
          </a:xfrm>
          <a:prstGeom prst="rect">
            <a:avLst/>
          </a:prstGeom>
          <a:noFill/>
        </p:spPr>
        <p:txBody>
          <a:bodyPr wrap="square" rtlCol="0">
            <a:spAutoFit/>
          </a:bodyPr>
          <a:lstStyle/>
          <a:p>
            <a:pPr marL="0" lvl="1"/>
            <a:r>
              <a:rPr lang="it-IT" sz="2400" dirty="0" smtClean="0">
                <a:latin typeface="Comic Sans MS" pitchFamily="66" charset="0"/>
              </a:rPr>
              <a:t> </a:t>
            </a:r>
            <a:r>
              <a:rPr lang="it-IT" sz="2400" b="1" dirty="0" smtClean="0">
                <a:solidFill>
                  <a:srgbClr val="0070C0"/>
                </a:solidFill>
                <a:latin typeface="Comic Sans MS" pitchFamily="66" charset="0"/>
              </a:rPr>
              <a:t>Particelle cariche </a:t>
            </a:r>
            <a:r>
              <a:rPr lang="it-IT" sz="2400" dirty="0" smtClean="0">
                <a:latin typeface="Comic Sans MS" pitchFamily="66" charset="0"/>
              </a:rPr>
              <a:t>interagiscono in genere </a:t>
            </a:r>
            <a:r>
              <a:rPr lang="it-IT" sz="2400" dirty="0" err="1" smtClean="0">
                <a:latin typeface="Comic Sans MS" pitchFamily="66" charset="0"/>
              </a:rPr>
              <a:t>em</a:t>
            </a:r>
            <a:r>
              <a:rPr lang="it-IT" sz="2400" dirty="0" smtClean="0">
                <a:latin typeface="Comic Sans MS" pitchFamily="66" charset="0"/>
              </a:rPr>
              <a:t> con gli elettroni atomici producendo</a:t>
            </a:r>
            <a:endParaRPr lang="it-IT" dirty="0" smtClean="0"/>
          </a:p>
          <a:p>
            <a:endParaRPr lang="it-IT" dirty="0"/>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13</a:t>
            </a:fld>
            <a:endParaRPr lang="it-IT"/>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357158" y="1357298"/>
            <a:ext cx="8429684" cy="830997"/>
          </a:xfrm>
          <a:prstGeom prst="rect">
            <a:avLst/>
          </a:prstGeom>
          <a:noFill/>
        </p:spPr>
        <p:txBody>
          <a:bodyPr wrap="square" rtlCol="0">
            <a:spAutoFit/>
          </a:bodyPr>
          <a:lstStyle/>
          <a:p>
            <a:pPr marL="457200" lvl="7">
              <a:buFontTx/>
              <a:buChar char="-"/>
            </a:pPr>
            <a:r>
              <a:rPr lang="it-IT" sz="2400" dirty="0" smtClean="0">
                <a:latin typeface="Comic Sans MS" pitchFamily="66" charset="0"/>
              </a:rPr>
              <a:t>elettroni frenati dalla materia  irraggiano fotoni i quali  ‘convertono’ in coppie elettrone-positrone</a:t>
            </a:r>
          </a:p>
        </p:txBody>
      </p:sp>
      <p:sp>
        <p:nvSpPr>
          <p:cNvPr id="48" name="CasellaDiTesto 47"/>
          <p:cNvSpPr txBox="1"/>
          <p:nvPr/>
        </p:nvSpPr>
        <p:spPr>
          <a:xfrm>
            <a:off x="2643174" y="3857628"/>
            <a:ext cx="494046" cy="461665"/>
          </a:xfrm>
          <a:prstGeom prst="rect">
            <a:avLst/>
          </a:prstGeom>
          <a:noFill/>
        </p:spPr>
        <p:txBody>
          <a:bodyPr wrap="square" rtlCol="0">
            <a:spAutoFit/>
          </a:bodyPr>
          <a:lstStyle/>
          <a:p>
            <a:r>
              <a:rPr lang="it-IT" sz="2400" b="1" dirty="0" err="1" smtClean="0">
                <a:latin typeface="+mj-lt"/>
              </a:rPr>
              <a:t>e+</a:t>
            </a:r>
            <a:endParaRPr lang="it-IT" sz="2400" b="1" dirty="0">
              <a:latin typeface="+mj-lt"/>
            </a:endParaRPr>
          </a:p>
        </p:txBody>
      </p:sp>
      <p:sp>
        <p:nvSpPr>
          <p:cNvPr id="49" name="CasellaDiTesto 48"/>
          <p:cNvSpPr txBox="1"/>
          <p:nvPr/>
        </p:nvSpPr>
        <p:spPr>
          <a:xfrm>
            <a:off x="2714612" y="4714884"/>
            <a:ext cx="434734" cy="461665"/>
          </a:xfrm>
          <a:prstGeom prst="rect">
            <a:avLst/>
          </a:prstGeom>
          <a:noFill/>
        </p:spPr>
        <p:txBody>
          <a:bodyPr wrap="none" rtlCol="0">
            <a:spAutoFit/>
          </a:bodyPr>
          <a:lstStyle/>
          <a:p>
            <a:r>
              <a:rPr lang="it-IT" sz="2400" b="1" dirty="0" smtClean="0">
                <a:latin typeface="+mj-lt"/>
              </a:rPr>
              <a:t>e-</a:t>
            </a:r>
            <a:endParaRPr lang="it-IT" sz="2400" b="1" dirty="0">
              <a:latin typeface="+mj-lt"/>
            </a:endParaRPr>
          </a:p>
        </p:txBody>
      </p:sp>
      <p:sp>
        <p:nvSpPr>
          <p:cNvPr id="50" name="Ovale 49"/>
          <p:cNvSpPr/>
          <p:nvPr/>
        </p:nvSpPr>
        <p:spPr>
          <a:xfrm>
            <a:off x="1000100" y="5643578"/>
            <a:ext cx="642942" cy="5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1142976" y="5715016"/>
            <a:ext cx="316112" cy="430887"/>
          </a:xfrm>
          <a:prstGeom prst="rect">
            <a:avLst/>
          </a:prstGeom>
          <a:noFill/>
        </p:spPr>
        <p:txBody>
          <a:bodyPr wrap="none" rtlCol="0">
            <a:spAutoFit/>
          </a:bodyPr>
          <a:lstStyle/>
          <a:p>
            <a:r>
              <a:rPr lang="it-IT" sz="2200" dirty="0" smtClean="0">
                <a:solidFill>
                  <a:srgbClr val="FF0000"/>
                </a:solidFill>
              </a:rPr>
              <a:t>Z</a:t>
            </a:r>
            <a:endParaRPr lang="it-IT" sz="2200" dirty="0">
              <a:solidFill>
                <a:srgbClr val="FF0000"/>
              </a:solidFill>
            </a:endParaRPr>
          </a:p>
        </p:txBody>
      </p:sp>
      <p:sp>
        <p:nvSpPr>
          <p:cNvPr id="58" name="Freccia a destra 57"/>
          <p:cNvSpPr/>
          <p:nvPr/>
        </p:nvSpPr>
        <p:spPr>
          <a:xfrm>
            <a:off x="500034" y="214311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59" name="CasellaDiTesto 58"/>
          <p:cNvSpPr txBox="1"/>
          <p:nvPr/>
        </p:nvSpPr>
        <p:spPr>
          <a:xfrm>
            <a:off x="1714480" y="2214554"/>
            <a:ext cx="4974439" cy="461665"/>
          </a:xfrm>
          <a:prstGeom prst="rect">
            <a:avLst/>
          </a:prstGeom>
          <a:noFill/>
        </p:spPr>
        <p:txBody>
          <a:bodyPr wrap="none" rtlCol="0">
            <a:spAutoFit/>
          </a:bodyPr>
          <a:lstStyle/>
          <a:p>
            <a:r>
              <a:rPr lang="it-IT" sz="2400" b="1" dirty="0" smtClean="0">
                <a:solidFill>
                  <a:srgbClr val="FF0000"/>
                </a:solidFill>
                <a:latin typeface="Comic Sans MS" pitchFamily="66" charset="0"/>
              </a:rPr>
              <a:t>SCIAME ELETTROMAGNETICO</a:t>
            </a:r>
            <a:endParaRPr lang="it-IT" sz="2400" b="1" dirty="0">
              <a:solidFill>
                <a:srgbClr val="FF0000"/>
              </a:solidFill>
              <a:latin typeface="Comic Sans MS" pitchFamily="66" charset="0"/>
            </a:endParaRPr>
          </a:p>
        </p:txBody>
      </p:sp>
      <p:sp>
        <p:nvSpPr>
          <p:cNvPr id="61" name="Titolo 1"/>
          <p:cNvSpPr txBox="1">
            <a:spLocks/>
          </p:cNvSpPr>
          <p:nvPr/>
        </p:nvSpPr>
        <p:spPr>
          <a:xfrm>
            <a:off x="285720" y="142852"/>
            <a:ext cx="8229600" cy="785794"/>
          </a:xfrm>
          <a:prstGeom prst="rect">
            <a:avLst/>
          </a:prstGeom>
        </p:spPr>
        <p:txBody>
          <a:bodyPr>
            <a:noAutofit/>
          </a:bodyPr>
          <a:lstStyle/>
          <a:p>
            <a:pPr lvl="0" algn="ctr">
              <a:spcBef>
                <a:spcPct val="0"/>
              </a:spcBef>
              <a:defRPr/>
            </a:pPr>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kumimoji="0" lang="it-IT" sz="2800" b="1"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63" name="CasellaDiTesto 62"/>
          <p:cNvSpPr txBox="1"/>
          <p:nvPr/>
        </p:nvSpPr>
        <p:spPr>
          <a:xfrm>
            <a:off x="357158" y="895633"/>
            <a:ext cx="6929485" cy="461665"/>
          </a:xfrm>
          <a:prstGeom prst="rect">
            <a:avLst/>
          </a:prstGeom>
          <a:noFill/>
        </p:spPr>
        <p:txBody>
          <a:bodyPr wrap="square" rtlCol="0">
            <a:spAutoFit/>
          </a:bodyPr>
          <a:lstStyle/>
          <a:p>
            <a:r>
              <a:rPr lang="it-IT" sz="2400" b="1" dirty="0" smtClean="0">
                <a:solidFill>
                  <a:srgbClr val="0070C0"/>
                </a:solidFill>
                <a:latin typeface="Comic Sans MS" pitchFamily="66" charset="0"/>
              </a:rPr>
              <a:t>-Elettroni e fotoni di alta energia:</a:t>
            </a:r>
          </a:p>
        </p:txBody>
      </p:sp>
      <p:grpSp>
        <p:nvGrpSpPr>
          <p:cNvPr id="3" name="Group 47"/>
          <p:cNvGrpSpPr>
            <a:grpSpLocks/>
          </p:cNvGrpSpPr>
          <p:nvPr/>
        </p:nvGrpSpPr>
        <p:grpSpPr bwMode="auto">
          <a:xfrm rot="60609">
            <a:off x="3154082" y="3786159"/>
            <a:ext cx="2290765" cy="904877"/>
            <a:chOff x="3359" y="2937"/>
            <a:chExt cx="1443" cy="570"/>
          </a:xfrm>
        </p:grpSpPr>
        <p:sp>
          <p:nvSpPr>
            <p:cNvPr id="254"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55"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4" name="Group 50"/>
            <p:cNvGrpSpPr>
              <a:grpSpLocks/>
            </p:cNvGrpSpPr>
            <p:nvPr/>
          </p:nvGrpSpPr>
          <p:grpSpPr bwMode="auto">
            <a:xfrm rot="-1088546">
              <a:off x="3359" y="3115"/>
              <a:ext cx="574" cy="182"/>
              <a:chOff x="207" y="1102"/>
              <a:chExt cx="574" cy="182"/>
            </a:xfrm>
          </p:grpSpPr>
          <p:grpSp>
            <p:nvGrpSpPr>
              <p:cNvPr id="5" name="Group 51"/>
              <p:cNvGrpSpPr>
                <a:grpSpLocks/>
              </p:cNvGrpSpPr>
              <p:nvPr/>
            </p:nvGrpSpPr>
            <p:grpSpPr bwMode="auto">
              <a:xfrm rot="22674661">
                <a:off x="207" y="1102"/>
                <a:ext cx="574" cy="182"/>
                <a:chOff x="576" y="2832"/>
                <a:chExt cx="4320" cy="960"/>
              </a:xfrm>
            </p:grpSpPr>
            <p:grpSp>
              <p:nvGrpSpPr>
                <p:cNvPr id="6" name="Group 52"/>
                <p:cNvGrpSpPr>
                  <a:grpSpLocks/>
                </p:cNvGrpSpPr>
                <p:nvPr/>
              </p:nvGrpSpPr>
              <p:grpSpPr bwMode="auto">
                <a:xfrm>
                  <a:off x="576" y="2832"/>
                  <a:ext cx="1440" cy="960"/>
                  <a:chOff x="2592" y="2928"/>
                  <a:chExt cx="1440" cy="960"/>
                </a:xfrm>
              </p:grpSpPr>
              <p:sp>
                <p:nvSpPr>
                  <p:cNvPr id="266"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7"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7" name="Group 55"/>
                <p:cNvGrpSpPr>
                  <a:grpSpLocks/>
                </p:cNvGrpSpPr>
                <p:nvPr/>
              </p:nvGrpSpPr>
              <p:grpSpPr bwMode="auto">
                <a:xfrm>
                  <a:off x="2016" y="2832"/>
                  <a:ext cx="1440" cy="960"/>
                  <a:chOff x="2592" y="2928"/>
                  <a:chExt cx="1440" cy="960"/>
                </a:xfrm>
              </p:grpSpPr>
              <p:sp>
                <p:nvSpPr>
                  <p:cNvPr id="264"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5"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8" name="Group 58"/>
                <p:cNvGrpSpPr>
                  <a:grpSpLocks/>
                </p:cNvGrpSpPr>
                <p:nvPr/>
              </p:nvGrpSpPr>
              <p:grpSpPr bwMode="auto">
                <a:xfrm>
                  <a:off x="3456" y="2832"/>
                  <a:ext cx="1440" cy="960"/>
                  <a:chOff x="2592" y="2928"/>
                  <a:chExt cx="1440" cy="960"/>
                </a:xfrm>
              </p:grpSpPr>
              <p:sp>
                <p:nvSpPr>
                  <p:cNvPr id="262"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63"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58"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9" name="Group 47"/>
          <p:cNvGrpSpPr>
            <a:grpSpLocks/>
          </p:cNvGrpSpPr>
          <p:nvPr/>
        </p:nvGrpSpPr>
        <p:grpSpPr bwMode="auto">
          <a:xfrm rot="60609">
            <a:off x="1517352" y="4081407"/>
            <a:ext cx="2293939" cy="904877"/>
            <a:chOff x="3357" y="2937"/>
            <a:chExt cx="1445" cy="570"/>
          </a:xfrm>
        </p:grpSpPr>
        <p:sp>
          <p:nvSpPr>
            <p:cNvPr id="240"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41"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10" name="Group 50"/>
            <p:cNvGrpSpPr>
              <a:grpSpLocks/>
            </p:cNvGrpSpPr>
            <p:nvPr/>
          </p:nvGrpSpPr>
          <p:grpSpPr bwMode="auto">
            <a:xfrm rot="-1088546">
              <a:off x="3357" y="3114"/>
              <a:ext cx="574" cy="182"/>
              <a:chOff x="205" y="1100"/>
              <a:chExt cx="574" cy="182"/>
            </a:xfrm>
          </p:grpSpPr>
          <p:grpSp>
            <p:nvGrpSpPr>
              <p:cNvPr id="11" name="Group 51"/>
              <p:cNvGrpSpPr>
                <a:grpSpLocks/>
              </p:cNvGrpSpPr>
              <p:nvPr/>
            </p:nvGrpSpPr>
            <p:grpSpPr bwMode="auto">
              <a:xfrm rot="22674661">
                <a:off x="205" y="1100"/>
                <a:ext cx="574" cy="182"/>
                <a:chOff x="576" y="2832"/>
                <a:chExt cx="4320" cy="960"/>
              </a:xfrm>
            </p:grpSpPr>
            <p:grpSp>
              <p:nvGrpSpPr>
                <p:cNvPr id="12" name="Group 52"/>
                <p:cNvGrpSpPr>
                  <a:grpSpLocks/>
                </p:cNvGrpSpPr>
                <p:nvPr/>
              </p:nvGrpSpPr>
              <p:grpSpPr bwMode="auto">
                <a:xfrm>
                  <a:off x="576" y="2832"/>
                  <a:ext cx="1440" cy="960"/>
                  <a:chOff x="2592" y="2928"/>
                  <a:chExt cx="1440" cy="960"/>
                </a:xfrm>
              </p:grpSpPr>
              <p:sp>
                <p:nvSpPr>
                  <p:cNvPr id="252"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53"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3" name="Group 55"/>
                <p:cNvGrpSpPr>
                  <a:grpSpLocks/>
                </p:cNvGrpSpPr>
                <p:nvPr/>
              </p:nvGrpSpPr>
              <p:grpSpPr bwMode="auto">
                <a:xfrm>
                  <a:off x="2016" y="2832"/>
                  <a:ext cx="1440" cy="960"/>
                  <a:chOff x="2592" y="2928"/>
                  <a:chExt cx="1440" cy="960"/>
                </a:xfrm>
              </p:grpSpPr>
              <p:sp>
                <p:nvSpPr>
                  <p:cNvPr id="250"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51"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4" name="Group 58"/>
                <p:cNvGrpSpPr>
                  <a:grpSpLocks/>
                </p:cNvGrpSpPr>
                <p:nvPr/>
              </p:nvGrpSpPr>
              <p:grpSpPr bwMode="auto">
                <a:xfrm>
                  <a:off x="3456" y="2832"/>
                  <a:ext cx="1440" cy="960"/>
                  <a:chOff x="2592" y="2928"/>
                  <a:chExt cx="1440" cy="960"/>
                </a:xfrm>
              </p:grpSpPr>
              <p:sp>
                <p:nvSpPr>
                  <p:cNvPr id="248"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49"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44"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15" name="Group 47"/>
          <p:cNvGrpSpPr>
            <a:grpSpLocks/>
          </p:cNvGrpSpPr>
          <p:nvPr/>
        </p:nvGrpSpPr>
        <p:grpSpPr bwMode="auto">
          <a:xfrm rot="60609">
            <a:off x="3436654" y="4571949"/>
            <a:ext cx="2293939" cy="904877"/>
            <a:chOff x="3357" y="2937"/>
            <a:chExt cx="1445" cy="570"/>
          </a:xfrm>
        </p:grpSpPr>
        <p:sp>
          <p:nvSpPr>
            <p:cNvPr id="226"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27"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16" name="Group 50"/>
            <p:cNvGrpSpPr>
              <a:grpSpLocks/>
            </p:cNvGrpSpPr>
            <p:nvPr/>
          </p:nvGrpSpPr>
          <p:grpSpPr bwMode="auto">
            <a:xfrm rot="-1088546">
              <a:off x="3357" y="3114"/>
              <a:ext cx="574" cy="182"/>
              <a:chOff x="205" y="1100"/>
              <a:chExt cx="574" cy="182"/>
            </a:xfrm>
          </p:grpSpPr>
          <p:grpSp>
            <p:nvGrpSpPr>
              <p:cNvPr id="17" name="Group 51"/>
              <p:cNvGrpSpPr>
                <a:grpSpLocks/>
              </p:cNvGrpSpPr>
              <p:nvPr/>
            </p:nvGrpSpPr>
            <p:grpSpPr bwMode="auto">
              <a:xfrm rot="22674661">
                <a:off x="205" y="1100"/>
                <a:ext cx="574" cy="182"/>
                <a:chOff x="576" y="2832"/>
                <a:chExt cx="4320" cy="960"/>
              </a:xfrm>
            </p:grpSpPr>
            <p:grpSp>
              <p:nvGrpSpPr>
                <p:cNvPr id="18" name="Group 52"/>
                <p:cNvGrpSpPr>
                  <a:grpSpLocks/>
                </p:cNvGrpSpPr>
                <p:nvPr/>
              </p:nvGrpSpPr>
              <p:grpSpPr bwMode="auto">
                <a:xfrm>
                  <a:off x="576" y="2832"/>
                  <a:ext cx="1440" cy="960"/>
                  <a:chOff x="2592" y="2928"/>
                  <a:chExt cx="1440" cy="960"/>
                </a:xfrm>
              </p:grpSpPr>
              <p:sp>
                <p:nvSpPr>
                  <p:cNvPr id="238"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9"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19" name="Group 55"/>
                <p:cNvGrpSpPr>
                  <a:grpSpLocks/>
                </p:cNvGrpSpPr>
                <p:nvPr/>
              </p:nvGrpSpPr>
              <p:grpSpPr bwMode="auto">
                <a:xfrm>
                  <a:off x="2016" y="2832"/>
                  <a:ext cx="1440" cy="960"/>
                  <a:chOff x="2592" y="2928"/>
                  <a:chExt cx="1440" cy="960"/>
                </a:xfrm>
              </p:grpSpPr>
              <p:sp>
                <p:nvSpPr>
                  <p:cNvPr id="236"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7"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0" name="Group 58"/>
                <p:cNvGrpSpPr>
                  <a:grpSpLocks/>
                </p:cNvGrpSpPr>
                <p:nvPr/>
              </p:nvGrpSpPr>
              <p:grpSpPr bwMode="auto">
                <a:xfrm>
                  <a:off x="3456" y="2832"/>
                  <a:ext cx="1440" cy="960"/>
                  <a:chOff x="2592" y="2928"/>
                  <a:chExt cx="1440" cy="960"/>
                </a:xfrm>
              </p:grpSpPr>
              <p:sp>
                <p:nvSpPr>
                  <p:cNvPr id="234"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35"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30"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1" name="Group 47"/>
          <p:cNvGrpSpPr>
            <a:grpSpLocks/>
          </p:cNvGrpSpPr>
          <p:nvPr/>
        </p:nvGrpSpPr>
        <p:grpSpPr bwMode="auto">
          <a:xfrm rot="60609">
            <a:off x="4936853" y="3071752"/>
            <a:ext cx="2293939" cy="904877"/>
            <a:chOff x="3357" y="2937"/>
            <a:chExt cx="1445" cy="570"/>
          </a:xfrm>
          <a:scene3d>
            <a:camera prst="orthographicFront">
              <a:rot lat="0" lon="0" rev="1200000"/>
            </a:camera>
            <a:lightRig rig="threePt" dir="t"/>
          </a:scene3d>
        </p:grpSpPr>
        <p:sp>
          <p:nvSpPr>
            <p:cNvPr id="212"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213"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2" name="Group 50"/>
            <p:cNvGrpSpPr>
              <a:grpSpLocks/>
            </p:cNvGrpSpPr>
            <p:nvPr/>
          </p:nvGrpSpPr>
          <p:grpSpPr bwMode="auto">
            <a:xfrm rot="-1088546">
              <a:off x="3357" y="3114"/>
              <a:ext cx="574" cy="182"/>
              <a:chOff x="205" y="1100"/>
              <a:chExt cx="574" cy="182"/>
            </a:xfrm>
          </p:grpSpPr>
          <p:grpSp>
            <p:nvGrpSpPr>
              <p:cNvPr id="23" name="Group 51"/>
              <p:cNvGrpSpPr>
                <a:grpSpLocks/>
              </p:cNvGrpSpPr>
              <p:nvPr/>
            </p:nvGrpSpPr>
            <p:grpSpPr bwMode="auto">
              <a:xfrm rot="22674661">
                <a:off x="205" y="1100"/>
                <a:ext cx="574" cy="182"/>
                <a:chOff x="576" y="2832"/>
                <a:chExt cx="4320" cy="960"/>
              </a:xfrm>
            </p:grpSpPr>
            <p:grpSp>
              <p:nvGrpSpPr>
                <p:cNvPr id="24" name="Group 52"/>
                <p:cNvGrpSpPr>
                  <a:grpSpLocks/>
                </p:cNvGrpSpPr>
                <p:nvPr/>
              </p:nvGrpSpPr>
              <p:grpSpPr bwMode="auto">
                <a:xfrm>
                  <a:off x="576" y="2832"/>
                  <a:ext cx="1440" cy="960"/>
                  <a:chOff x="2592" y="2928"/>
                  <a:chExt cx="1440" cy="960"/>
                </a:xfrm>
              </p:grpSpPr>
              <p:sp>
                <p:nvSpPr>
                  <p:cNvPr id="224"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5"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5" name="Group 55"/>
                <p:cNvGrpSpPr>
                  <a:grpSpLocks/>
                </p:cNvGrpSpPr>
                <p:nvPr/>
              </p:nvGrpSpPr>
              <p:grpSpPr bwMode="auto">
                <a:xfrm>
                  <a:off x="2016" y="2832"/>
                  <a:ext cx="1440" cy="960"/>
                  <a:chOff x="2592" y="2928"/>
                  <a:chExt cx="1440" cy="960"/>
                </a:xfrm>
              </p:grpSpPr>
              <p:sp>
                <p:nvSpPr>
                  <p:cNvPr id="222"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3"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6" name="Group 58"/>
                <p:cNvGrpSpPr>
                  <a:grpSpLocks/>
                </p:cNvGrpSpPr>
                <p:nvPr/>
              </p:nvGrpSpPr>
              <p:grpSpPr bwMode="auto">
                <a:xfrm>
                  <a:off x="3456" y="2832"/>
                  <a:ext cx="1440" cy="960"/>
                  <a:chOff x="2592" y="2928"/>
                  <a:chExt cx="1440" cy="960"/>
                </a:xfrm>
              </p:grpSpPr>
              <p:sp>
                <p:nvSpPr>
                  <p:cNvPr id="220"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21"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16"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7" name="Group 47"/>
          <p:cNvGrpSpPr>
            <a:grpSpLocks/>
          </p:cNvGrpSpPr>
          <p:nvPr/>
        </p:nvGrpSpPr>
        <p:grpSpPr bwMode="auto">
          <a:xfrm rot="60609">
            <a:off x="5222605" y="5412863"/>
            <a:ext cx="2293939" cy="904877"/>
            <a:chOff x="3357" y="2937"/>
            <a:chExt cx="1445" cy="570"/>
          </a:xfrm>
          <a:scene3d>
            <a:camera prst="orthographicFront">
              <a:rot lat="0" lon="0" rev="20399999"/>
            </a:camera>
            <a:lightRig rig="threePt" dir="t"/>
          </a:scene3d>
        </p:grpSpPr>
        <p:sp>
          <p:nvSpPr>
            <p:cNvPr id="198"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99"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8" name="Group 50"/>
            <p:cNvGrpSpPr>
              <a:grpSpLocks/>
            </p:cNvGrpSpPr>
            <p:nvPr/>
          </p:nvGrpSpPr>
          <p:grpSpPr bwMode="auto">
            <a:xfrm rot="-1088546">
              <a:off x="3357" y="3114"/>
              <a:ext cx="574" cy="182"/>
              <a:chOff x="205" y="1100"/>
              <a:chExt cx="574" cy="182"/>
            </a:xfrm>
          </p:grpSpPr>
          <p:grpSp>
            <p:nvGrpSpPr>
              <p:cNvPr id="29" name="Group 51"/>
              <p:cNvGrpSpPr>
                <a:grpSpLocks/>
              </p:cNvGrpSpPr>
              <p:nvPr/>
            </p:nvGrpSpPr>
            <p:grpSpPr bwMode="auto">
              <a:xfrm rot="22674661">
                <a:off x="205" y="1100"/>
                <a:ext cx="574" cy="182"/>
                <a:chOff x="576" y="2832"/>
                <a:chExt cx="4320" cy="960"/>
              </a:xfrm>
            </p:grpSpPr>
            <p:grpSp>
              <p:nvGrpSpPr>
                <p:cNvPr id="30" name="Group 52"/>
                <p:cNvGrpSpPr>
                  <a:grpSpLocks/>
                </p:cNvGrpSpPr>
                <p:nvPr/>
              </p:nvGrpSpPr>
              <p:grpSpPr bwMode="auto">
                <a:xfrm>
                  <a:off x="576" y="2832"/>
                  <a:ext cx="1440" cy="960"/>
                  <a:chOff x="2592" y="2928"/>
                  <a:chExt cx="1440" cy="960"/>
                </a:xfrm>
              </p:grpSpPr>
              <p:sp>
                <p:nvSpPr>
                  <p:cNvPr id="210"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11"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31" name="Group 55"/>
                <p:cNvGrpSpPr>
                  <a:grpSpLocks/>
                </p:cNvGrpSpPr>
                <p:nvPr/>
              </p:nvGrpSpPr>
              <p:grpSpPr bwMode="auto">
                <a:xfrm>
                  <a:off x="2016" y="2832"/>
                  <a:ext cx="1440" cy="960"/>
                  <a:chOff x="2592" y="2928"/>
                  <a:chExt cx="1440" cy="960"/>
                </a:xfrm>
              </p:grpSpPr>
              <p:sp>
                <p:nvSpPr>
                  <p:cNvPr id="208"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09"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28" name="Group 58"/>
                <p:cNvGrpSpPr>
                  <a:grpSpLocks/>
                </p:cNvGrpSpPr>
                <p:nvPr/>
              </p:nvGrpSpPr>
              <p:grpSpPr bwMode="auto">
                <a:xfrm>
                  <a:off x="3456" y="2832"/>
                  <a:ext cx="1440" cy="960"/>
                  <a:chOff x="2592" y="2928"/>
                  <a:chExt cx="1440" cy="960"/>
                </a:xfrm>
              </p:grpSpPr>
              <p:sp>
                <p:nvSpPr>
                  <p:cNvPr id="206"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207"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202"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29" name="Group 47"/>
          <p:cNvGrpSpPr>
            <a:grpSpLocks/>
          </p:cNvGrpSpPr>
          <p:nvPr/>
        </p:nvGrpSpPr>
        <p:grpSpPr bwMode="auto">
          <a:xfrm rot="60609">
            <a:off x="5492775" y="3857570"/>
            <a:ext cx="2293939" cy="904877"/>
            <a:chOff x="3357" y="2937"/>
            <a:chExt cx="1445" cy="570"/>
          </a:xfrm>
          <a:scene3d>
            <a:camera prst="orthographicFront">
              <a:rot lat="0" lon="0" rev="600000"/>
            </a:camera>
            <a:lightRig rig="threePt" dir="t"/>
          </a:scene3d>
        </p:grpSpPr>
        <p:sp>
          <p:nvSpPr>
            <p:cNvPr id="184"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85"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31" name="Group 50"/>
            <p:cNvGrpSpPr>
              <a:grpSpLocks/>
            </p:cNvGrpSpPr>
            <p:nvPr/>
          </p:nvGrpSpPr>
          <p:grpSpPr bwMode="auto">
            <a:xfrm rot="-1088546">
              <a:off x="3357" y="3114"/>
              <a:ext cx="574" cy="182"/>
              <a:chOff x="205" y="1100"/>
              <a:chExt cx="574" cy="182"/>
            </a:xfrm>
          </p:grpSpPr>
          <p:grpSp>
            <p:nvGrpSpPr>
              <p:cNvPr id="232" name="Group 51"/>
              <p:cNvGrpSpPr>
                <a:grpSpLocks/>
              </p:cNvGrpSpPr>
              <p:nvPr/>
            </p:nvGrpSpPr>
            <p:grpSpPr bwMode="auto">
              <a:xfrm rot="22674661">
                <a:off x="205" y="1100"/>
                <a:ext cx="574" cy="182"/>
                <a:chOff x="576" y="2832"/>
                <a:chExt cx="4320" cy="960"/>
              </a:xfrm>
            </p:grpSpPr>
            <p:grpSp>
              <p:nvGrpSpPr>
                <p:cNvPr id="233" name="Group 52"/>
                <p:cNvGrpSpPr>
                  <a:grpSpLocks/>
                </p:cNvGrpSpPr>
                <p:nvPr/>
              </p:nvGrpSpPr>
              <p:grpSpPr bwMode="auto">
                <a:xfrm>
                  <a:off x="576" y="2832"/>
                  <a:ext cx="1440" cy="960"/>
                  <a:chOff x="2592" y="2928"/>
                  <a:chExt cx="1440" cy="960"/>
                </a:xfrm>
              </p:grpSpPr>
              <p:sp>
                <p:nvSpPr>
                  <p:cNvPr id="196"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7"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42" name="Group 55"/>
                <p:cNvGrpSpPr>
                  <a:grpSpLocks/>
                </p:cNvGrpSpPr>
                <p:nvPr/>
              </p:nvGrpSpPr>
              <p:grpSpPr bwMode="auto">
                <a:xfrm>
                  <a:off x="2016" y="2832"/>
                  <a:ext cx="1440" cy="960"/>
                  <a:chOff x="2592" y="2928"/>
                  <a:chExt cx="1440" cy="960"/>
                </a:xfrm>
              </p:grpSpPr>
              <p:sp>
                <p:nvSpPr>
                  <p:cNvPr id="194"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5"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243" name="Group 58"/>
                <p:cNvGrpSpPr>
                  <a:grpSpLocks/>
                </p:cNvGrpSpPr>
                <p:nvPr/>
              </p:nvGrpSpPr>
              <p:grpSpPr bwMode="auto">
                <a:xfrm>
                  <a:off x="3456" y="2832"/>
                  <a:ext cx="1440" cy="960"/>
                  <a:chOff x="2592" y="2928"/>
                  <a:chExt cx="1440" cy="960"/>
                </a:xfrm>
              </p:grpSpPr>
              <p:sp>
                <p:nvSpPr>
                  <p:cNvPr id="192"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93"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188"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grpSp>
        <p:nvGrpSpPr>
          <p:cNvPr id="245" name="Group 47"/>
          <p:cNvGrpSpPr>
            <a:grpSpLocks/>
          </p:cNvGrpSpPr>
          <p:nvPr/>
        </p:nvGrpSpPr>
        <p:grpSpPr bwMode="auto">
          <a:xfrm rot="60609">
            <a:off x="5008291" y="4484169"/>
            <a:ext cx="2293939" cy="904877"/>
            <a:chOff x="3357" y="2937"/>
            <a:chExt cx="1445" cy="570"/>
          </a:xfrm>
          <a:scene3d>
            <a:camera prst="orthographicFront">
              <a:rot lat="0" lon="0" rev="20999999"/>
            </a:camera>
            <a:lightRig rig="threePt" dir="t"/>
          </a:scene3d>
        </p:grpSpPr>
        <p:sp>
          <p:nvSpPr>
            <p:cNvPr id="170" name="Line 48"/>
            <p:cNvSpPr>
              <a:spLocks noChangeShapeType="1"/>
            </p:cNvSpPr>
            <p:nvPr/>
          </p:nvSpPr>
          <p:spPr bwMode="auto">
            <a:xfrm rot="20958906" flipV="1">
              <a:off x="3919" y="2937"/>
              <a:ext cx="869" cy="183"/>
            </a:xfrm>
            <a:prstGeom prst="line">
              <a:avLst/>
            </a:prstGeom>
            <a:noFill/>
            <a:ln w="38100">
              <a:solidFill>
                <a:srgbClr val="FF0000"/>
              </a:solidFill>
              <a:round/>
              <a:headEnd/>
              <a:tailEnd type="arrow" w="med" len="med"/>
            </a:ln>
            <a:effectLst/>
          </p:spPr>
          <p:txBody>
            <a:bodyPr wrap="none" anchor="ctr"/>
            <a:lstStyle/>
            <a:p>
              <a:endParaRPr lang="it-IT"/>
            </a:p>
          </p:txBody>
        </p:sp>
        <p:sp>
          <p:nvSpPr>
            <p:cNvPr id="171" name="Line 49"/>
            <p:cNvSpPr>
              <a:spLocks noChangeShapeType="1"/>
            </p:cNvSpPr>
            <p:nvPr/>
          </p:nvSpPr>
          <p:spPr bwMode="auto">
            <a:xfrm rot="572246">
              <a:off x="3916" y="3264"/>
              <a:ext cx="886" cy="243"/>
            </a:xfrm>
            <a:prstGeom prst="line">
              <a:avLst/>
            </a:prstGeom>
            <a:noFill/>
            <a:ln w="38100">
              <a:solidFill>
                <a:srgbClr val="FF0000"/>
              </a:solidFill>
              <a:round/>
              <a:headEnd/>
              <a:tailEnd type="arrow" w="med" len="med"/>
            </a:ln>
            <a:effectLst/>
          </p:spPr>
          <p:txBody>
            <a:bodyPr wrap="none" anchor="ctr"/>
            <a:lstStyle/>
            <a:p>
              <a:endParaRPr lang="it-IT"/>
            </a:p>
          </p:txBody>
        </p:sp>
        <p:grpSp>
          <p:nvGrpSpPr>
            <p:cNvPr id="246" name="Group 50"/>
            <p:cNvGrpSpPr>
              <a:grpSpLocks/>
            </p:cNvGrpSpPr>
            <p:nvPr/>
          </p:nvGrpSpPr>
          <p:grpSpPr bwMode="auto">
            <a:xfrm rot="-1088546">
              <a:off x="3357" y="3114"/>
              <a:ext cx="574" cy="182"/>
              <a:chOff x="205" y="1100"/>
              <a:chExt cx="574" cy="182"/>
            </a:xfrm>
          </p:grpSpPr>
          <p:grpSp>
            <p:nvGrpSpPr>
              <p:cNvPr id="247" name="Group 51"/>
              <p:cNvGrpSpPr>
                <a:grpSpLocks/>
              </p:cNvGrpSpPr>
              <p:nvPr/>
            </p:nvGrpSpPr>
            <p:grpSpPr bwMode="auto">
              <a:xfrm rot="22674661">
                <a:off x="205" y="1100"/>
                <a:ext cx="574" cy="182"/>
                <a:chOff x="576" y="2832"/>
                <a:chExt cx="4320" cy="960"/>
              </a:xfrm>
            </p:grpSpPr>
            <p:grpSp>
              <p:nvGrpSpPr>
                <p:cNvPr id="32" name="Group 52"/>
                <p:cNvGrpSpPr>
                  <a:grpSpLocks/>
                </p:cNvGrpSpPr>
                <p:nvPr/>
              </p:nvGrpSpPr>
              <p:grpSpPr bwMode="auto">
                <a:xfrm>
                  <a:off x="576" y="2832"/>
                  <a:ext cx="1440" cy="960"/>
                  <a:chOff x="2592" y="2928"/>
                  <a:chExt cx="1440" cy="960"/>
                </a:xfrm>
              </p:grpSpPr>
              <p:sp>
                <p:nvSpPr>
                  <p:cNvPr id="182" name="Freeform 53"/>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83" name="Freeform 54"/>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33" name="Group 55"/>
                <p:cNvGrpSpPr>
                  <a:grpSpLocks/>
                </p:cNvGrpSpPr>
                <p:nvPr/>
              </p:nvGrpSpPr>
              <p:grpSpPr bwMode="auto">
                <a:xfrm>
                  <a:off x="2016" y="2832"/>
                  <a:ext cx="1440" cy="960"/>
                  <a:chOff x="2592" y="2928"/>
                  <a:chExt cx="1440" cy="960"/>
                </a:xfrm>
              </p:grpSpPr>
              <p:sp>
                <p:nvSpPr>
                  <p:cNvPr id="180" name="Freeform 56"/>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81" name="Freeform 57"/>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nvGrpSpPr>
                <p:cNvPr id="34" name="Group 58"/>
                <p:cNvGrpSpPr>
                  <a:grpSpLocks/>
                </p:cNvGrpSpPr>
                <p:nvPr/>
              </p:nvGrpSpPr>
              <p:grpSpPr bwMode="auto">
                <a:xfrm>
                  <a:off x="3456" y="2832"/>
                  <a:ext cx="1440" cy="960"/>
                  <a:chOff x="2592" y="2928"/>
                  <a:chExt cx="1440" cy="960"/>
                </a:xfrm>
              </p:grpSpPr>
              <p:sp>
                <p:nvSpPr>
                  <p:cNvPr id="178" name="Freeform 59"/>
                  <p:cNvSpPr>
                    <a:spLocks/>
                  </p:cNvSpPr>
                  <p:nvPr/>
                </p:nvSpPr>
                <p:spPr bwMode="auto">
                  <a:xfrm>
                    <a:off x="2592" y="292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sp>
                <p:nvSpPr>
                  <p:cNvPr id="179" name="Freeform 60"/>
                  <p:cNvSpPr>
                    <a:spLocks/>
                  </p:cNvSpPr>
                  <p:nvPr/>
                </p:nvSpPr>
                <p:spPr bwMode="auto">
                  <a:xfrm flipV="1">
                    <a:off x="3312" y="3408"/>
                    <a:ext cx="720" cy="480"/>
                  </a:xfrm>
                  <a:custGeom>
                    <a:avLst/>
                    <a:gdLst/>
                    <a:ahLst/>
                    <a:cxnLst>
                      <a:cxn ang="0">
                        <a:pos x="0" y="480"/>
                      </a:cxn>
                      <a:cxn ang="0">
                        <a:pos x="384" y="0"/>
                      </a:cxn>
                      <a:cxn ang="0">
                        <a:pos x="720" y="480"/>
                      </a:cxn>
                    </a:cxnLst>
                    <a:rect l="0" t="0" r="r" b="b"/>
                    <a:pathLst>
                      <a:path w="720" h="480">
                        <a:moveTo>
                          <a:pt x="0" y="480"/>
                        </a:moveTo>
                        <a:cubicBezTo>
                          <a:pt x="132" y="240"/>
                          <a:pt x="264" y="0"/>
                          <a:pt x="384" y="0"/>
                        </a:cubicBezTo>
                        <a:cubicBezTo>
                          <a:pt x="504" y="0"/>
                          <a:pt x="612" y="240"/>
                          <a:pt x="720" y="480"/>
                        </a:cubicBezTo>
                      </a:path>
                    </a:pathLst>
                  </a:custGeom>
                  <a:noFill/>
                  <a:ln w="19050" cmpd="sng">
                    <a:solidFill>
                      <a:srgbClr val="FF0000"/>
                    </a:solidFill>
                    <a:round/>
                    <a:headEnd/>
                    <a:tailEnd/>
                  </a:ln>
                  <a:effectLst/>
                </p:spPr>
                <p:txBody>
                  <a:bodyPr wrap="none" anchor="ctr"/>
                  <a:lstStyle/>
                  <a:p>
                    <a:endParaRPr lang="it-IT"/>
                  </a:p>
                </p:txBody>
              </p:sp>
            </p:grpSp>
          </p:grpSp>
          <p:sp>
            <p:nvSpPr>
              <p:cNvPr id="174" name="Line 61"/>
              <p:cNvSpPr>
                <a:spLocks noChangeShapeType="1"/>
              </p:cNvSpPr>
              <p:nvPr/>
            </p:nvSpPr>
            <p:spPr bwMode="auto">
              <a:xfrm>
                <a:off x="396" y="1152"/>
                <a:ext cx="204" cy="92"/>
              </a:xfrm>
              <a:prstGeom prst="line">
                <a:avLst/>
              </a:prstGeom>
              <a:noFill/>
              <a:ln w="19050">
                <a:solidFill>
                  <a:srgbClr val="FF0000"/>
                </a:solidFill>
                <a:round/>
                <a:headEnd/>
                <a:tailEnd type="triangle" w="med" len="med"/>
              </a:ln>
              <a:effectLst/>
            </p:spPr>
            <p:txBody>
              <a:bodyPr wrap="none" anchor="ctr"/>
              <a:lstStyle/>
              <a:p>
                <a:endParaRPr lang="it-IT"/>
              </a:p>
            </p:txBody>
          </p:sp>
        </p:grpSp>
      </p:grpSp>
      <p:sp>
        <p:nvSpPr>
          <p:cNvPr id="268" name="CasellaDiTesto 267"/>
          <p:cNvSpPr txBox="1"/>
          <p:nvPr/>
        </p:nvSpPr>
        <p:spPr>
          <a:xfrm>
            <a:off x="1220434" y="4143380"/>
            <a:ext cx="494046" cy="461665"/>
          </a:xfrm>
          <a:prstGeom prst="rect">
            <a:avLst/>
          </a:prstGeom>
          <a:noFill/>
        </p:spPr>
        <p:txBody>
          <a:bodyPr wrap="square" rtlCol="0">
            <a:spAutoFit/>
          </a:bodyPr>
          <a:lstStyle/>
          <a:p>
            <a:r>
              <a:rPr lang="it-IT" sz="2400" b="1" dirty="0" smtClean="0">
                <a:latin typeface="Symbol" pitchFamily="18" charset="2"/>
              </a:rPr>
              <a:t>g</a:t>
            </a:r>
            <a:endParaRPr lang="it-IT" sz="2400" b="1" dirty="0">
              <a:latin typeface="Symbol" pitchFamily="18" charset="2"/>
            </a:endParaRPr>
          </a:p>
        </p:txBody>
      </p:sp>
      <p:pic>
        <p:nvPicPr>
          <p:cNvPr id="118" name="Picture 16"/>
          <p:cNvPicPr>
            <a:picLocks noChangeAspect="1" noChangeArrowheads="1"/>
          </p:cNvPicPr>
          <p:nvPr/>
        </p:nvPicPr>
        <p:blipFill>
          <a:blip r:embed="rId2"/>
          <a:srcRect/>
          <a:stretch>
            <a:fillRect/>
          </a:stretch>
        </p:blipFill>
        <p:spPr bwMode="auto">
          <a:xfrm>
            <a:off x="857224" y="2643182"/>
            <a:ext cx="7429552" cy="4214818"/>
          </a:xfrm>
          <a:prstGeom prst="rect">
            <a:avLst/>
          </a:prstGeom>
          <a:noFill/>
          <a:ln w="9525" algn="ctr">
            <a:noFill/>
            <a:miter lim="800000"/>
            <a:headEnd/>
            <a:tailEnd/>
          </a:ln>
          <a:effectLst/>
        </p:spPr>
      </p:pic>
      <p:sp>
        <p:nvSpPr>
          <p:cNvPr id="120" name="Segnaposto numero diapositiva 119"/>
          <p:cNvSpPr>
            <a:spLocks noGrp="1"/>
          </p:cNvSpPr>
          <p:nvPr>
            <p:ph type="sldNum" sz="quarter" idx="12"/>
          </p:nvPr>
        </p:nvSpPr>
        <p:spPr/>
        <p:txBody>
          <a:bodyPr/>
          <a:lstStyle/>
          <a:p>
            <a:fld id="{B007B441-5312-499D-93C3-6E37886527FA}" type="slidenum">
              <a:rPr lang="it-IT" smtClean="0"/>
              <a:pPr/>
              <a:t>14</a:t>
            </a:fld>
            <a:endParaRPr lang="it-IT"/>
          </a:p>
        </p:txBody>
      </p:sp>
      <p:sp>
        <p:nvSpPr>
          <p:cNvPr id="122" name="CasellaDiTesto 121"/>
          <p:cNvSpPr txBox="1"/>
          <p:nvPr/>
        </p:nvSpPr>
        <p:spPr>
          <a:xfrm>
            <a:off x="785786" y="2714620"/>
            <a:ext cx="2382533" cy="369332"/>
          </a:xfrm>
          <a:prstGeom prst="rect">
            <a:avLst/>
          </a:prstGeom>
          <a:noFill/>
        </p:spPr>
        <p:txBody>
          <a:bodyPr wrap="none" rtlCol="0">
            <a:spAutoFit/>
          </a:bodyPr>
          <a:lstStyle/>
          <a:p>
            <a:r>
              <a:rPr lang="it-IT" b="1" dirty="0" smtClean="0">
                <a:latin typeface="Comic Sans MS" pitchFamily="66" charset="0"/>
              </a:rPr>
              <a:t>calorimetro di </a:t>
            </a:r>
            <a:r>
              <a:rPr lang="it-IT" b="1" dirty="0" err="1" smtClean="0">
                <a:latin typeface="Comic Sans MS" pitchFamily="66" charset="0"/>
              </a:rPr>
              <a:t>atlas</a:t>
            </a:r>
            <a:endParaRPr lang="it-IT"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1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slide(fromBottom)">
                                      <p:cBhvr>
                                        <p:cTn id="15" dur="500"/>
                                        <p:tgtEl>
                                          <p:spTgt spid="4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slide(fromBottom)">
                                      <p:cBhvr>
                                        <p:cTn id="18" dur="500"/>
                                        <p:tgtEl>
                                          <p:spTgt spid="49"/>
                                        </p:tgtEl>
                                      </p:cBhvr>
                                    </p:animEffect>
                                  </p:childTnLst>
                                </p:cTn>
                              </p:par>
                              <p:par>
                                <p:cTn id="19" presetID="1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lide(fromBottom)">
                                      <p:cBhvr>
                                        <p:cTn id="21" dur="500"/>
                                        <p:tgtEl>
                                          <p:spTgt spid="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68"/>
                                        </p:tgtEl>
                                        <p:attrNameLst>
                                          <p:attrName>style.visibility</p:attrName>
                                        </p:attrNameLst>
                                      </p:cBhvr>
                                      <p:to>
                                        <p:strVal val="visible"/>
                                      </p:to>
                                    </p:set>
                                    <p:animEffect transition="in" filter="slide(fromBottom)">
                                      <p:cBhvr>
                                        <p:cTn id="24" dur="500"/>
                                        <p:tgtEl>
                                          <p:spTgt spid="268"/>
                                        </p:tgtEl>
                                      </p:cBhvr>
                                    </p:animEffect>
                                  </p:childTnLst>
                                </p:cTn>
                              </p:par>
                            </p:childTnLst>
                          </p:cTn>
                        </p:par>
                        <p:par>
                          <p:cTn id="25" fill="hold">
                            <p:stCondLst>
                              <p:cond delay="500"/>
                            </p:stCondLst>
                            <p:childTnLst>
                              <p:par>
                                <p:cTn id="26" presetID="1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slide(fromBottom)">
                                      <p:cBhvr>
                                        <p:cTn id="28" dur="500"/>
                                        <p:tgtEl>
                                          <p:spTgt spid="3"/>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lide(fromBottom)">
                                      <p:cBhvr>
                                        <p:cTn id="32" dur="500"/>
                                        <p:tgtEl>
                                          <p:spTgt spid="15"/>
                                        </p:tgtEl>
                                      </p:cBhvr>
                                    </p:animEffect>
                                  </p:childTnLst>
                                </p:cTn>
                              </p:par>
                            </p:childTnLst>
                          </p:cTn>
                        </p:par>
                        <p:par>
                          <p:cTn id="33" fill="hold">
                            <p:stCondLst>
                              <p:cond delay="1500"/>
                            </p:stCondLst>
                            <p:childTnLst>
                              <p:par>
                                <p:cTn id="34" presetID="1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slide(fromBottom)">
                                      <p:cBhvr>
                                        <p:cTn id="36" dur="500"/>
                                        <p:tgtEl>
                                          <p:spTgt spid="21"/>
                                        </p:tgtEl>
                                      </p:cBhvr>
                                    </p:animEffect>
                                  </p:childTnLst>
                                </p:cTn>
                              </p:par>
                            </p:childTnLst>
                          </p:cTn>
                        </p:par>
                        <p:par>
                          <p:cTn id="37" fill="hold">
                            <p:stCondLst>
                              <p:cond delay="2000"/>
                            </p:stCondLst>
                            <p:childTnLst>
                              <p:par>
                                <p:cTn id="38" presetID="12" presetClass="entr" presetSubtype="4"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slide(fromBottom)">
                                      <p:cBhvr>
                                        <p:cTn id="40" dur="500"/>
                                        <p:tgtEl>
                                          <p:spTgt spid="27"/>
                                        </p:tgtEl>
                                      </p:cBhvr>
                                    </p:animEffect>
                                  </p:childTnLst>
                                </p:cTn>
                              </p:par>
                            </p:childTnLst>
                          </p:cTn>
                        </p:par>
                        <p:par>
                          <p:cTn id="41" fill="hold">
                            <p:stCondLst>
                              <p:cond delay="2500"/>
                            </p:stCondLst>
                            <p:childTnLst>
                              <p:par>
                                <p:cTn id="42" presetID="12" presetClass="entr" presetSubtype="4" fill="hold" nodeType="afterEffect">
                                  <p:stCondLst>
                                    <p:cond delay="0"/>
                                  </p:stCondLst>
                                  <p:childTnLst>
                                    <p:set>
                                      <p:cBhvr>
                                        <p:cTn id="43" dur="1" fill="hold">
                                          <p:stCondLst>
                                            <p:cond delay="0"/>
                                          </p:stCondLst>
                                        </p:cTn>
                                        <p:tgtEl>
                                          <p:spTgt spid="229"/>
                                        </p:tgtEl>
                                        <p:attrNameLst>
                                          <p:attrName>style.visibility</p:attrName>
                                        </p:attrNameLst>
                                      </p:cBhvr>
                                      <p:to>
                                        <p:strVal val="visible"/>
                                      </p:to>
                                    </p:set>
                                    <p:animEffect transition="in" filter="slide(fromBottom)">
                                      <p:cBhvr>
                                        <p:cTn id="44" dur="500"/>
                                        <p:tgtEl>
                                          <p:spTgt spid="229"/>
                                        </p:tgtEl>
                                      </p:cBhvr>
                                    </p:animEffect>
                                  </p:childTnLst>
                                </p:cTn>
                              </p:par>
                            </p:childTnLst>
                          </p:cTn>
                        </p:par>
                        <p:par>
                          <p:cTn id="45" fill="hold">
                            <p:stCondLst>
                              <p:cond delay="3000"/>
                            </p:stCondLst>
                            <p:childTnLst>
                              <p:par>
                                <p:cTn id="46" presetID="12" presetClass="entr" presetSubtype="4" fill="hold" nodeType="afterEffect">
                                  <p:stCondLst>
                                    <p:cond delay="0"/>
                                  </p:stCondLst>
                                  <p:childTnLst>
                                    <p:set>
                                      <p:cBhvr>
                                        <p:cTn id="47" dur="1" fill="hold">
                                          <p:stCondLst>
                                            <p:cond delay="0"/>
                                          </p:stCondLst>
                                        </p:cTn>
                                        <p:tgtEl>
                                          <p:spTgt spid="245"/>
                                        </p:tgtEl>
                                        <p:attrNameLst>
                                          <p:attrName>style.visibility</p:attrName>
                                        </p:attrNameLst>
                                      </p:cBhvr>
                                      <p:to>
                                        <p:strVal val="visible"/>
                                      </p:to>
                                    </p:set>
                                    <p:animEffect transition="in" filter="slide(fromBottom)">
                                      <p:cBhvr>
                                        <p:cTn id="48" dur="500"/>
                                        <p:tgtEl>
                                          <p:spTgt spid="24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2"/>
                                        </p:tgtEl>
                                        <p:attrNameLst>
                                          <p:attrName>style.visibility</p:attrName>
                                        </p:attrNameLst>
                                      </p:cBhvr>
                                      <p:to>
                                        <p:strVal val="visible"/>
                                      </p:to>
                                    </p:set>
                                    <p:anim calcmode="lin" valueType="num">
                                      <p:cBhvr additive="base">
                                        <p:cTn id="53" dur="500" fill="hold"/>
                                        <p:tgtEl>
                                          <p:spTgt spid="122"/>
                                        </p:tgtEl>
                                        <p:attrNameLst>
                                          <p:attrName>ppt_x</p:attrName>
                                        </p:attrNameLst>
                                      </p:cBhvr>
                                      <p:tavLst>
                                        <p:tav tm="0">
                                          <p:val>
                                            <p:strVal val="#ppt_x"/>
                                          </p:val>
                                        </p:tav>
                                        <p:tav tm="100000">
                                          <p:val>
                                            <p:strVal val="#ppt_x"/>
                                          </p:val>
                                        </p:tav>
                                      </p:tavLst>
                                    </p:anim>
                                    <p:anim calcmode="lin" valueType="num">
                                      <p:cBhvr additive="base">
                                        <p:cTn id="54" dur="500" fill="hold"/>
                                        <p:tgtEl>
                                          <p:spTgt spid="122"/>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nodeType="afterEffect">
                                  <p:stCondLst>
                                    <p:cond delay="0"/>
                                  </p:stCondLst>
                                  <p:childTnLst>
                                    <p:set>
                                      <p:cBhvr>
                                        <p:cTn id="57" dur="1" fill="hold">
                                          <p:stCondLst>
                                            <p:cond delay="0"/>
                                          </p:stCondLst>
                                        </p:cTn>
                                        <p:tgtEl>
                                          <p:spTgt spid="118"/>
                                        </p:tgtEl>
                                        <p:attrNameLst>
                                          <p:attrName>style.visibility</p:attrName>
                                        </p:attrNameLst>
                                      </p:cBhvr>
                                      <p:to>
                                        <p:strVal val="visible"/>
                                      </p:to>
                                    </p:set>
                                    <p:anim calcmode="lin" valueType="num">
                                      <p:cBhvr additive="base">
                                        <p:cTn id="58" dur="1000" fill="hold"/>
                                        <p:tgtEl>
                                          <p:spTgt spid="118"/>
                                        </p:tgtEl>
                                        <p:attrNameLst>
                                          <p:attrName>ppt_x</p:attrName>
                                        </p:attrNameLst>
                                      </p:cBhvr>
                                      <p:tavLst>
                                        <p:tav tm="0">
                                          <p:val>
                                            <p:strVal val="#ppt_x"/>
                                          </p:val>
                                        </p:tav>
                                        <p:tav tm="100000">
                                          <p:val>
                                            <p:strVal val="#ppt_x"/>
                                          </p:val>
                                        </p:tav>
                                      </p:tavLst>
                                    </p:anim>
                                    <p:anim calcmode="lin" valueType="num">
                                      <p:cBhvr additive="base">
                                        <p:cTn id="59" dur="10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animBg="1"/>
      <p:bldP spid="51" grpId="0"/>
      <p:bldP spid="268" grpId="0"/>
      <p:bldP spid="12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1"/>
          <p:cNvSpPr txBox="1">
            <a:spLocks/>
          </p:cNvSpPr>
          <p:nvPr/>
        </p:nvSpPr>
        <p:spPr>
          <a:xfrm>
            <a:off x="609600" y="427038"/>
            <a:ext cx="8229600" cy="430194"/>
          </a:xfrm>
          <a:prstGeom prst="rect">
            <a:avLst/>
          </a:prstGeom>
        </p:spPr>
        <p:txBody>
          <a:bodyPr vert="horz" lIns="91440" tIns="45720" rIns="91440" bIns="45720" rtlCol="0" anchor="ctr">
            <a:noAutofit/>
          </a:bodyPr>
          <a:lstStyle/>
          <a:p>
            <a:pPr lvl="0" algn="ctr">
              <a:spcBef>
                <a:spcPct val="0"/>
              </a:spcBef>
              <a:defRPr/>
            </a:pPr>
            <a:r>
              <a:rPr lang="it-IT" sz="2800" b="1" dirty="0" err="1" smtClean="0">
                <a:solidFill>
                  <a:srgbClr val="FF0000"/>
                </a:solidFill>
                <a:latin typeface="Comic Sans MS" pitchFamily="66" charset="0"/>
              </a:rPr>
              <a:t>…esempi</a:t>
            </a:r>
            <a:r>
              <a:rPr lang="it-IT" sz="2800" b="1" dirty="0" smtClean="0">
                <a:solidFill>
                  <a:srgbClr val="FF0000"/>
                </a:solidFill>
                <a:latin typeface="Comic Sans MS" pitchFamily="66" charset="0"/>
              </a:rPr>
              <a:t> alle energie di </a:t>
            </a:r>
            <a:r>
              <a:rPr lang="it-IT" sz="2800" b="1" dirty="0" err="1" smtClean="0">
                <a:solidFill>
                  <a:srgbClr val="FF0000"/>
                </a:solidFill>
                <a:latin typeface="Comic Sans MS" pitchFamily="66" charset="0"/>
              </a:rPr>
              <a:t>LHC…</a:t>
            </a:r>
            <a:endParaRPr lang="it-IT" sz="2800" b="1" dirty="0">
              <a:solidFill>
                <a:srgbClr val="FF0000"/>
              </a:solidFill>
              <a:latin typeface="Comic Sans MS" pitchFamily="66" charset="0"/>
            </a:endParaRPr>
          </a:p>
        </p:txBody>
      </p:sp>
      <p:sp>
        <p:nvSpPr>
          <p:cNvPr id="6" name="Segnaposto contenuto 2"/>
          <p:cNvSpPr txBox="1">
            <a:spLocks/>
          </p:cNvSpPr>
          <p:nvPr/>
        </p:nvSpPr>
        <p:spPr>
          <a:xfrm>
            <a:off x="357158" y="990600"/>
            <a:ext cx="8401080" cy="1428760"/>
          </a:xfrm>
          <a:prstGeom prst="rect">
            <a:avLst/>
          </a:prstGeom>
        </p:spPr>
        <p:txBody>
          <a:bodyPr vert="horz" lIns="91440" tIns="45720" rIns="91440" bIns="45720" rtlCol="0">
            <a:normAutofit/>
          </a:bodyPr>
          <a:lstStyle/>
          <a:p>
            <a:pPr marL="342900" indent="-342900">
              <a:spcBef>
                <a:spcPct val="20000"/>
              </a:spcBef>
              <a:defRPr/>
            </a:pPr>
            <a:r>
              <a:rPr lang="it-IT" sz="2400" dirty="0" smtClean="0">
                <a:latin typeface="Comic Sans MS" pitchFamily="66" charset="0"/>
              </a:rPr>
              <a:t>- </a:t>
            </a:r>
            <a:r>
              <a:rPr lang="it-IT" sz="2400" b="1" dirty="0" err="1" smtClean="0">
                <a:solidFill>
                  <a:srgbClr val="0070C0"/>
                </a:solidFill>
                <a:latin typeface="Comic Sans MS" pitchFamily="66" charset="0"/>
              </a:rPr>
              <a:t>Adroni</a:t>
            </a:r>
            <a:r>
              <a:rPr lang="it-IT" sz="2400" dirty="0" smtClean="0">
                <a:latin typeface="Comic Sans MS" pitchFamily="66" charset="0"/>
              </a:rPr>
              <a:t>  interagiscono ‘forte’ producendo ‘getti’ di particelle simili agli sciami </a:t>
            </a:r>
            <a:r>
              <a:rPr lang="it-IT" sz="2400" dirty="0" err="1" smtClean="0">
                <a:latin typeface="Comic Sans MS" pitchFamily="66" charset="0"/>
              </a:rPr>
              <a:t>em</a:t>
            </a:r>
            <a:r>
              <a:rPr lang="it-IT" sz="2400" dirty="0" smtClean="0">
                <a:latin typeface="Comic Sans MS" pitchFamily="66" charset="0"/>
              </a:rPr>
              <a:t> (oltre che ionizzare se </a:t>
            </a:r>
            <a:r>
              <a:rPr lang="it-IT" sz="2400" dirty="0" err="1" smtClean="0">
                <a:latin typeface="Comic Sans MS" pitchFamily="66" charset="0"/>
              </a:rPr>
              <a:t>carichi…</a:t>
            </a:r>
            <a:r>
              <a:rPr lang="it-IT" sz="2400" dirty="0" smtClean="0">
                <a:latin typeface="Comic Sans MS" pitchFamily="66"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asellaDiTesto 6"/>
          <p:cNvSpPr txBox="1"/>
          <p:nvPr/>
        </p:nvSpPr>
        <p:spPr>
          <a:xfrm>
            <a:off x="381000" y="2743200"/>
            <a:ext cx="4071966" cy="1569660"/>
          </a:xfrm>
          <a:prstGeom prst="rect">
            <a:avLst/>
          </a:prstGeom>
          <a:noFill/>
        </p:spPr>
        <p:txBody>
          <a:bodyPr wrap="square" rtlCol="0">
            <a:spAutoFit/>
          </a:bodyPr>
          <a:lstStyle/>
          <a:p>
            <a:r>
              <a:rPr lang="it-IT" sz="2400" dirty="0" smtClean="0">
                <a:latin typeface="Comic Sans MS" pitchFamily="66" charset="0"/>
              </a:rPr>
              <a:t>- </a:t>
            </a:r>
            <a:r>
              <a:rPr lang="it-IT" sz="2400" b="1" dirty="0" smtClean="0">
                <a:solidFill>
                  <a:srgbClr val="0070C0"/>
                </a:solidFill>
                <a:latin typeface="Comic Sans MS" pitchFamily="66" charset="0"/>
              </a:rPr>
              <a:t>Neutrini</a:t>
            </a:r>
            <a:r>
              <a:rPr lang="it-IT" sz="2400" dirty="0" smtClean="0">
                <a:latin typeface="Comic Sans MS" pitchFamily="66" charset="0"/>
              </a:rPr>
              <a:t> interagiscono debolmente </a:t>
            </a:r>
            <a:r>
              <a:rPr lang="it-IT" sz="2400" dirty="0" err="1" smtClean="0">
                <a:latin typeface="Comic Sans MS" pitchFamily="66" charset="0"/>
              </a:rPr>
              <a:t>…possono</a:t>
            </a:r>
            <a:r>
              <a:rPr lang="it-IT" sz="2400" dirty="0" smtClean="0">
                <a:latin typeface="Comic Sans MS" pitchFamily="66" charset="0"/>
              </a:rPr>
              <a:t> attraversare la Terra senza </a:t>
            </a:r>
            <a:r>
              <a:rPr lang="it-IT" sz="2400" dirty="0" err="1" smtClean="0">
                <a:latin typeface="Comic Sans MS" pitchFamily="66" charset="0"/>
              </a:rPr>
              <a:t>interagire……</a:t>
            </a:r>
            <a:endParaRPr lang="it-IT" sz="2400" dirty="0">
              <a:latin typeface="Comic Sans MS" pitchFamily="66" charset="0"/>
            </a:endParaRPr>
          </a:p>
        </p:txBody>
      </p:sp>
      <p:sp>
        <p:nvSpPr>
          <p:cNvPr id="31" name="CasellaDiTesto 30"/>
          <p:cNvSpPr txBox="1"/>
          <p:nvPr/>
        </p:nvSpPr>
        <p:spPr>
          <a:xfrm>
            <a:off x="357158" y="2209800"/>
            <a:ext cx="4357718" cy="461665"/>
          </a:xfrm>
          <a:prstGeom prst="rect">
            <a:avLst/>
          </a:prstGeom>
          <a:noFill/>
        </p:spPr>
        <p:txBody>
          <a:bodyPr wrap="square" rtlCol="0">
            <a:spAutoFit/>
          </a:bodyPr>
          <a:lstStyle/>
          <a:p>
            <a:r>
              <a:rPr lang="it-IT" sz="2400" smtClean="0">
                <a:latin typeface="Comic Sans MS" pitchFamily="66" charset="0"/>
              </a:rPr>
              <a:t>- </a:t>
            </a:r>
            <a:r>
              <a:rPr lang="it-IT" sz="2400" b="1" smtClean="0">
                <a:solidFill>
                  <a:srgbClr val="0070C0"/>
                </a:solidFill>
                <a:latin typeface="Comic Sans MS" pitchFamily="66" charset="0"/>
              </a:rPr>
              <a:t>Muoni</a:t>
            </a:r>
            <a:r>
              <a:rPr lang="it-IT" sz="2400" smtClean="0">
                <a:latin typeface="Comic Sans MS" pitchFamily="66" charset="0"/>
              </a:rPr>
              <a:t> </a:t>
            </a:r>
            <a:r>
              <a:rPr lang="it-IT" sz="2400" dirty="0" smtClean="0">
                <a:latin typeface="Comic Sans MS" pitchFamily="66" charset="0"/>
              </a:rPr>
              <a:t>ionizzano ma </a:t>
            </a:r>
            <a:r>
              <a:rPr lang="it-IT" sz="2400" dirty="0" err="1" smtClean="0">
                <a:latin typeface="Comic Sans MS" pitchFamily="66" charset="0"/>
              </a:rPr>
              <a:t>poco…</a:t>
            </a:r>
            <a:r>
              <a:rPr lang="it-IT" sz="2400" dirty="0" smtClean="0">
                <a:latin typeface="Comic Sans MS" pitchFamily="66" charset="0"/>
              </a:rPr>
              <a:t>.</a:t>
            </a:r>
            <a:endParaRPr lang="it-IT" sz="2400" dirty="0">
              <a:latin typeface="Comic Sans MS" pitchFamily="66" charset="0"/>
            </a:endParaRP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15</a:t>
            </a:fld>
            <a:endParaRPr lang="it-IT"/>
          </a:p>
        </p:txBody>
      </p:sp>
      <p:pic>
        <p:nvPicPr>
          <p:cNvPr id="9" name="Picture 4" descr="terra"/>
          <p:cNvPicPr>
            <a:picLocks noChangeAspect="1" noChangeArrowheads="1"/>
          </p:cNvPicPr>
          <p:nvPr/>
        </p:nvPicPr>
        <p:blipFill>
          <a:blip r:embed="rId2"/>
          <a:srcRect/>
          <a:stretch>
            <a:fillRect/>
          </a:stretch>
        </p:blipFill>
        <p:spPr bwMode="auto">
          <a:xfrm>
            <a:off x="4953000" y="2809892"/>
            <a:ext cx="3619528" cy="3619528"/>
          </a:xfrm>
          <a:prstGeom prst="rect">
            <a:avLst/>
          </a:prstGeom>
          <a:noFill/>
        </p:spPr>
      </p:pic>
      <p:cxnSp>
        <p:nvCxnSpPr>
          <p:cNvPr id="12" name="Connettore 2 11"/>
          <p:cNvCxnSpPr/>
          <p:nvPr/>
        </p:nvCxnSpPr>
        <p:spPr>
          <a:xfrm rot="16200000" flipH="1">
            <a:off x="4179091" y="3536157"/>
            <a:ext cx="4214842" cy="20002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7 16"/>
          <p:cNvCxnSpPr/>
          <p:nvPr/>
        </p:nvCxnSpPr>
        <p:spPr>
          <a:xfrm>
            <a:off x="1752600" y="3200400"/>
            <a:ext cx="3962408" cy="300038"/>
          </a:xfrm>
          <a:prstGeom prst="curvedConnector3">
            <a:avLst>
              <a:gd name="adj1" fmla="val 49542"/>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1" name="Picture 8" descr="cngs4"/>
          <p:cNvPicPr>
            <a:picLocks noChangeAspect="1" noChangeArrowheads="1"/>
          </p:cNvPicPr>
          <p:nvPr/>
        </p:nvPicPr>
        <p:blipFill>
          <a:blip r:embed="rId3"/>
          <a:srcRect/>
          <a:stretch>
            <a:fillRect/>
          </a:stretch>
        </p:blipFill>
        <p:spPr bwMode="auto">
          <a:xfrm>
            <a:off x="12700" y="4440275"/>
            <a:ext cx="4559300" cy="24939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25470"/>
          </a:xfrm>
          <a:solidFill>
            <a:srgbClr val="00B0F0"/>
          </a:solidFill>
        </p:spPr>
        <p:txBody>
          <a:bodyPr>
            <a:normAutofit/>
          </a:bodyPr>
          <a:lstStyle/>
          <a:p>
            <a:r>
              <a:rPr lang="it-IT" sz="2800" b="1" dirty="0" smtClean="0">
                <a:solidFill>
                  <a:schemeClr val="bg1"/>
                </a:solidFill>
                <a:latin typeface="Comic Sans MS" pitchFamily="66" charset="0"/>
              </a:rPr>
              <a:t>I rivelatori</a:t>
            </a:r>
            <a:endParaRPr lang="it-IT" sz="2800" b="1" dirty="0">
              <a:solidFill>
                <a:schemeClr val="bg1"/>
              </a:solidFill>
              <a:latin typeface="Comic Sans MS" pitchFamily="66" charset="0"/>
            </a:endParaRPr>
          </a:p>
        </p:txBody>
      </p:sp>
      <p:sp>
        <p:nvSpPr>
          <p:cNvPr id="3" name="Segnaposto contenuto 2"/>
          <p:cNvSpPr>
            <a:spLocks noGrp="1"/>
          </p:cNvSpPr>
          <p:nvPr>
            <p:ph idx="1"/>
          </p:nvPr>
        </p:nvSpPr>
        <p:spPr>
          <a:xfrm>
            <a:off x="428596" y="1071546"/>
            <a:ext cx="8229600" cy="1543048"/>
          </a:xfrm>
          <a:solidFill>
            <a:schemeClr val="accent5">
              <a:lumMod val="20000"/>
              <a:lumOff val="80000"/>
            </a:schemeClr>
          </a:solidFill>
        </p:spPr>
        <p:txBody>
          <a:bodyPr>
            <a:normAutofit lnSpcReduction="10000"/>
          </a:bodyPr>
          <a:lstStyle/>
          <a:p>
            <a:r>
              <a:rPr lang="it-IT" sz="2400" dirty="0" smtClean="0">
                <a:latin typeface="Comic Sans MS" pitchFamily="66" charset="0"/>
              </a:rPr>
              <a:t>Sfruttano i diversi tipi di interazione per produrre un segnale visibile, in genere  elettrico, dal quale risalire al punto/istante di passaggio delle particelle, tracciarle e ricostruire gli eventi</a:t>
            </a:r>
          </a:p>
          <a:p>
            <a:pPr lvl="1"/>
            <a:endParaRPr lang="it-IT" dirty="0" smtClean="0"/>
          </a:p>
        </p:txBody>
      </p:sp>
      <p:sp>
        <p:nvSpPr>
          <p:cNvPr id="4" name="CasellaDiTesto 3"/>
          <p:cNvSpPr txBox="1"/>
          <p:nvPr/>
        </p:nvSpPr>
        <p:spPr>
          <a:xfrm>
            <a:off x="785786" y="2643182"/>
            <a:ext cx="7528023" cy="461665"/>
          </a:xfrm>
          <a:prstGeom prst="rect">
            <a:avLst/>
          </a:prstGeom>
          <a:solidFill>
            <a:schemeClr val="bg2"/>
          </a:solidFill>
        </p:spPr>
        <p:txBody>
          <a:bodyPr wrap="none" rtlCol="0">
            <a:spAutoFit/>
          </a:bodyPr>
          <a:lstStyle/>
          <a:p>
            <a:r>
              <a:rPr lang="it-IT" sz="2400" dirty="0" smtClean="0">
                <a:solidFill>
                  <a:srgbClr val="FF0000"/>
                </a:solidFill>
                <a:latin typeface="Comic Sans MS" pitchFamily="66" charset="0"/>
              </a:rPr>
              <a:t>Es. di rivelatore che sfrutta la ionizzazione nel gas:</a:t>
            </a:r>
            <a:endParaRPr lang="it-IT" sz="2400" dirty="0"/>
          </a:p>
        </p:txBody>
      </p:sp>
      <p:sp>
        <p:nvSpPr>
          <p:cNvPr id="5" name="Segnaposto contenuto 2"/>
          <p:cNvSpPr txBox="1">
            <a:spLocks/>
          </p:cNvSpPr>
          <p:nvPr/>
        </p:nvSpPr>
        <p:spPr>
          <a:xfrm>
            <a:off x="214282" y="3214686"/>
            <a:ext cx="3929090" cy="2286016"/>
          </a:xfrm>
          <a:prstGeom prst="rect">
            <a:avLst/>
          </a:prstGeom>
          <a:solidFill>
            <a:schemeClr val="accent4">
              <a:lumMod val="20000"/>
              <a:lumOff val="8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Gli elettroni e gli ioni prodotti sottoposti ad un campo elettrico </a:t>
            </a:r>
            <a:r>
              <a:rPr kumimoji="0" lang="it-IT" sz="2400" b="1" i="0" u="none" strike="noStrike" kern="1200" cap="none" spc="0" normalizeH="0" baseline="0" noProof="0" dirty="0" smtClean="0">
                <a:ln>
                  <a:noFill/>
                </a:ln>
                <a:solidFill>
                  <a:schemeClr val="accent6">
                    <a:lumMod val="75000"/>
                  </a:schemeClr>
                </a:solidFill>
                <a:effectLst/>
                <a:uLnTx/>
                <a:uFillTx/>
                <a:latin typeface="Comic Sans MS" pitchFamily="66" charset="0"/>
                <a:ea typeface="+mn-ea"/>
                <a:cs typeface="+mn-cs"/>
              </a:rPr>
              <a:t>E</a:t>
            </a:r>
            <a:r>
              <a:rPr kumimoji="0" lang="it-IT"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 migrano verso l’anodo producendo un segnale elettrico</a:t>
            </a:r>
            <a:endParaRPr kumimoji="0" lang="it-IT" sz="2400" b="0" i="0" u="none" strike="noStrike" kern="1200" cap="none" spc="0" normalizeH="0" baseline="0" noProof="0" dirty="0">
              <a:ln>
                <a:noFill/>
              </a:ln>
              <a:solidFill>
                <a:schemeClr val="tx1"/>
              </a:solidFill>
              <a:effectLst/>
              <a:uLnTx/>
              <a:uFillTx/>
              <a:latin typeface="Comic Sans MS" pitchFamily="66" charset="0"/>
              <a:ea typeface="+mn-ea"/>
              <a:cs typeface="+mn-cs"/>
            </a:endParaRPr>
          </a:p>
        </p:txBody>
      </p:sp>
      <p:cxnSp>
        <p:nvCxnSpPr>
          <p:cNvPr id="6" name="Connettore 1 5"/>
          <p:cNvCxnSpPr/>
          <p:nvPr/>
        </p:nvCxnSpPr>
        <p:spPr>
          <a:xfrm>
            <a:off x="4846628" y="4559866"/>
            <a:ext cx="214314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4846628" y="6131502"/>
            <a:ext cx="214314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5400000" flipH="1" flipV="1">
            <a:off x="5703884" y="4345552"/>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rot="5400000" flipH="1" flipV="1">
            <a:off x="5704678" y="6345022"/>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560876" y="5484812"/>
            <a:ext cx="257176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5846760" y="6345816"/>
            <a:ext cx="630301" cy="369332"/>
          </a:xfrm>
          <a:prstGeom prst="rect">
            <a:avLst/>
          </a:prstGeom>
          <a:noFill/>
        </p:spPr>
        <p:txBody>
          <a:bodyPr wrap="none" rtlCol="0">
            <a:spAutoFit/>
          </a:bodyPr>
          <a:lstStyle/>
          <a:p>
            <a:r>
              <a:rPr lang="it-IT" b="1" dirty="0" smtClean="0"/>
              <a:t>GND</a:t>
            </a:r>
            <a:endParaRPr lang="it-IT" b="1" dirty="0"/>
          </a:p>
        </p:txBody>
      </p:sp>
      <p:sp>
        <p:nvSpPr>
          <p:cNvPr id="12" name="CasellaDiTesto 11"/>
          <p:cNvSpPr txBox="1"/>
          <p:nvPr/>
        </p:nvSpPr>
        <p:spPr>
          <a:xfrm>
            <a:off x="4918066"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3" name="CasellaDiTesto 12"/>
          <p:cNvSpPr txBox="1"/>
          <p:nvPr/>
        </p:nvSpPr>
        <p:spPr>
          <a:xfrm>
            <a:off x="5710392"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4" name="CasellaDiTesto 13"/>
          <p:cNvSpPr txBox="1"/>
          <p:nvPr/>
        </p:nvSpPr>
        <p:spPr>
          <a:xfrm>
            <a:off x="6567648"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5" name="CasellaDiTesto 14"/>
          <p:cNvSpPr txBox="1"/>
          <p:nvPr/>
        </p:nvSpPr>
        <p:spPr>
          <a:xfrm>
            <a:off x="5346694"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6" name="CasellaDiTesto 15"/>
          <p:cNvSpPr txBox="1"/>
          <p:nvPr/>
        </p:nvSpPr>
        <p:spPr>
          <a:xfrm>
            <a:off x="6275388" y="5059932"/>
            <a:ext cx="279244" cy="461665"/>
          </a:xfrm>
          <a:prstGeom prst="rect">
            <a:avLst/>
          </a:prstGeom>
          <a:noFill/>
        </p:spPr>
        <p:txBody>
          <a:bodyPr wrap="none" rtlCol="0">
            <a:spAutoFit/>
          </a:bodyPr>
          <a:lstStyle/>
          <a:p>
            <a:r>
              <a:rPr lang="it-IT" sz="2400" b="1" dirty="0" smtClean="0"/>
              <a:t>-</a:t>
            </a:r>
            <a:endParaRPr lang="it-IT" sz="2400" b="1" dirty="0"/>
          </a:p>
        </p:txBody>
      </p:sp>
      <p:sp>
        <p:nvSpPr>
          <p:cNvPr id="17" name="CasellaDiTesto 16"/>
          <p:cNvSpPr txBox="1"/>
          <p:nvPr/>
        </p:nvSpPr>
        <p:spPr>
          <a:xfrm>
            <a:off x="5293892"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18" name="CasellaDiTesto 17"/>
          <p:cNvSpPr txBox="1"/>
          <p:nvPr/>
        </p:nvSpPr>
        <p:spPr>
          <a:xfrm>
            <a:off x="4846628"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19" name="CasellaDiTesto 18"/>
          <p:cNvSpPr txBox="1"/>
          <p:nvPr/>
        </p:nvSpPr>
        <p:spPr>
          <a:xfrm>
            <a:off x="6222586" y="5345684"/>
            <a:ext cx="338554" cy="461665"/>
          </a:xfrm>
          <a:prstGeom prst="rect">
            <a:avLst/>
          </a:prstGeom>
          <a:noFill/>
        </p:spPr>
        <p:txBody>
          <a:bodyPr wrap="none" rtlCol="0">
            <a:spAutoFit/>
          </a:bodyPr>
          <a:lstStyle/>
          <a:p>
            <a:r>
              <a:rPr lang="it-IT" sz="2400" b="1" dirty="0" smtClean="0"/>
              <a:t>+</a:t>
            </a:r>
            <a:endParaRPr lang="it-IT" sz="2400" b="1" dirty="0"/>
          </a:p>
        </p:txBody>
      </p:sp>
      <p:sp>
        <p:nvSpPr>
          <p:cNvPr id="20" name="CasellaDiTesto 19"/>
          <p:cNvSpPr txBox="1"/>
          <p:nvPr/>
        </p:nvSpPr>
        <p:spPr>
          <a:xfrm>
            <a:off x="5722520" y="5312647"/>
            <a:ext cx="338554" cy="461665"/>
          </a:xfrm>
          <a:prstGeom prst="rect">
            <a:avLst/>
          </a:prstGeom>
          <a:noFill/>
        </p:spPr>
        <p:txBody>
          <a:bodyPr wrap="none" rtlCol="0">
            <a:spAutoFit/>
          </a:bodyPr>
          <a:lstStyle/>
          <a:p>
            <a:r>
              <a:rPr lang="it-IT" sz="2400" b="1" dirty="0" smtClean="0"/>
              <a:t>+</a:t>
            </a:r>
            <a:endParaRPr lang="it-IT" sz="2400" b="1" dirty="0"/>
          </a:p>
        </p:txBody>
      </p:sp>
      <p:sp>
        <p:nvSpPr>
          <p:cNvPr id="21" name="CasellaDiTesto 20"/>
          <p:cNvSpPr txBox="1"/>
          <p:nvPr/>
        </p:nvSpPr>
        <p:spPr>
          <a:xfrm>
            <a:off x="6489702" y="5345684"/>
            <a:ext cx="338554" cy="461665"/>
          </a:xfrm>
          <a:prstGeom prst="rect">
            <a:avLst/>
          </a:prstGeom>
          <a:noFill/>
        </p:spPr>
        <p:txBody>
          <a:bodyPr wrap="none" rtlCol="0">
            <a:spAutoFit/>
          </a:bodyPr>
          <a:lstStyle/>
          <a:p>
            <a:r>
              <a:rPr lang="it-IT" sz="2400" b="1" dirty="0" smtClean="0"/>
              <a:t>+</a:t>
            </a:r>
            <a:endParaRPr lang="it-IT" sz="2400" b="1" dirty="0"/>
          </a:p>
        </p:txBody>
      </p:sp>
      <p:cxnSp>
        <p:nvCxnSpPr>
          <p:cNvPr id="22" name="Connettore 2 21"/>
          <p:cNvCxnSpPr/>
          <p:nvPr/>
        </p:nvCxnSpPr>
        <p:spPr>
          <a:xfrm rot="5400000">
            <a:off x="6989768" y="5345684"/>
            <a:ext cx="1000132"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7489834" y="5202808"/>
            <a:ext cx="296876" cy="369332"/>
          </a:xfrm>
          <a:prstGeom prst="rect">
            <a:avLst/>
          </a:prstGeom>
          <a:noFill/>
        </p:spPr>
        <p:txBody>
          <a:bodyPr wrap="none" rtlCol="0">
            <a:spAutoFit/>
          </a:bodyPr>
          <a:lstStyle/>
          <a:p>
            <a:r>
              <a:rPr lang="it-IT" b="1" dirty="0" smtClean="0">
                <a:solidFill>
                  <a:schemeClr val="accent6">
                    <a:lumMod val="75000"/>
                  </a:schemeClr>
                </a:solidFill>
              </a:rPr>
              <a:t>E</a:t>
            </a:r>
            <a:endParaRPr lang="it-IT" b="1" dirty="0">
              <a:solidFill>
                <a:schemeClr val="accent6">
                  <a:lumMod val="75000"/>
                </a:schemeClr>
              </a:solidFill>
            </a:endParaRPr>
          </a:p>
        </p:txBody>
      </p:sp>
      <p:sp>
        <p:nvSpPr>
          <p:cNvPr id="24" name="Rettangolo 23"/>
          <p:cNvSpPr/>
          <p:nvPr/>
        </p:nvSpPr>
        <p:spPr>
          <a:xfrm>
            <a:off x="5786446" y="3643314"/>
            <a:ext cx="285752" cy="50006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R</a:t>
            </a:r>
            <a:endParaRPr lang="it-IT" b="1" dirty="0"/>
          </a:p>
        </p:txBody>
      </p:sp>
      <p:cxnSp>
        <p:nvCxnSpPr>
          <p:cNvPr id="25" name="Forma 24"/>
          <p:cNvCxnSpPr>
            <a:stCxn id="24" idx="0"/>
          </p:cNvCxnSpPr>
          <p:nvPr/>
        </p:nvCxnSpPr>
        <p:spPr>
          <a:xfrm rot="5400000" flipH="1" flipV="1">
            <a:off x="5944863" y="3383811"/>
            <a:ext cx="243962" cy="275045"/>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5929322" y="4357694"/>
            <a:ext cx="2071702" cy="1588"/>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Figura a mano libera 26"/>
          <p:cNvSpPr/>
          <p:nvPr/>
        </p:nvSpPr>
        <p:spPr>
          <a:xfrm>
            <a:off x="8272494" y="4216400"/>
            <a:ext cx="800100" cy="561975"/>
          </a:xfrm>
          <a:custGeom>
            <a:avLst/>
            <a:gdLst>
              <a:gd name="connsiteX0" fmla="*/ 0 w 800100"/>
              <a:gd name="connsiteY0" fmla="*/ 146050 h 561975"/>
              <a:gd name="connsiteX1" fmla="*/ 152400 w 800100"/>
              <a:gd name="connsiteY1" fmla="*/ 165100 h 561975"/>
              <a:gd name="connsiteX2" fmla="*/ 304800 w 800100"/>
              <a:gd name="connsiteY2" fmla="*/ 546100 h 561975"/>
              <a:gd name="connsiteX3" fmla="*/ 438150 w 800100"/>
              <a:gd name="connsiteY3" fmla="*/ 69850 h 561975"/>
              <a:gd name="connsiteX4" fmla="*/ 552450 w 800100"/>
              <a:gd name="connsiteY4" fmla="*/ 127000 h 561975"/>
              <a:gd name="connsiteX5" fmla="*/ 800100 w 800100"/>
              <a:gd name="connsiteY5" fmla="*/ 146050 h 561975"/>
              <a:gd name="connsiteX6" fmla="*/ 800100 w 800100"/>
              <a:gd name="connsiteY6" fmla="*/ 14605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00" h="561975">
                <a:moveTo>
                  <a:pt x="0" y="146050"/>
                </a:moveTo>
                <a:cubicBezTo>
                  <a:pt x="50800" y="122237"/>
                  <a:pt x="101600" y="98425"/>
                  <a:pt x="152400" y="165100"/>
                </a:cubicBezTo>
                <a:cubicBezTo>
                  <a:pt x="203200" y="231775"/>
                  <a:pt x="257175" y="561975"/>
                  <a:pt x="304800" y="546100"/>
                </a:cubicBezTo>
                <a:cubicBezTo>
                  <a:pt x="352425" y="530225"/>
                  <a:pt x="396875" y="139700"/>
                  <a:pt x="438150" y="69850"/>
                </a:cubicBezTo>
                <a:cubicBezTo>
                  <a:pt x="479425" y="0"/>
                  <a:pt x="492125" y="114300"/>
                  <a:pt x="552450" y="127000"/>
                </a:cubicBezTo>
                <a:cubicBezTo>
                  <a:pt x="612775" y="139700"/>
                  <a:pt x="800100" y="146050"/>
                  <a:pt x="800100" y="146050"/>
                </a:cubicBezTo>
                <a:lnTo>
                  <a:pt x="800100" y="1460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8" name="CasellaDiTesto 27"/>
          <p:cNvSpPr txBox="1"/>
          <p:nvPr/>
        </p:nvSpPr>
        <p:spPr>
          <a:xfrm>
            <a:off x="3341253" y="5631436"/>
            <a:ext cx="1730813" cy="369332"/>
          </a:xfrm>
          <a:prstGeom prst="rect">
            <a:avLst/>
          </a:prstGeom>
          <a:noFill/>
        </p:spPr>
        <p:txBody>
          <a:bodyPr wrap="square" rtlCol="0">
            <a:spAutoFit/>
          </a:bodyPr>
          <a:lstStyle/>
          <a:p>
            <a:r>
              <a:rPr lang="it-IT" dirty="0" smtClean="0">
                <a:solidFill>
                  <a:srgbClr val="FF0000"/>
                </a:solidFill>
              </a:rPr>
              <a:t>Part. carica</a:t>
            </a:r>
            <a:endParaRPr lang="it-IT" dirty="0">
              <a:solidFill>
                <a:srgbClr val="FF0000"/>
              </a:solidFill>
            </a:endParaRPr>
          </a:p>
        </p:txBody>
      </p:sp>
      <p:cxnSp>
        <p:nvCxnSpPr>
          <p:cNvPr id="29" name="Connettore 7 28"/>
          <p:cNvCxnSpPr/>
          <p:nvPr/>
        </p:nvCxnSpPr>
        <p:spPr>
          <a:xfrm>
            <a:off x="4286248" y="4500570"/>
            <a:ext cx="785818" cy="35719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4071934" y="4143380"/>
            <a:ext cx="489749" cy="369332"/>
          </a:xfrm>
          <a:prstGeom prst="rect">
            <a:avLst/>
          </a:prstGeom>
          <a:noFill/>
        </p:spPr>
        <p:txBody>
          <a:bodyPr wrap="none" rtlCol="0">
            <a:spAutoFit/>
          </a:bodyPr>
          <a:lstStyle/>
          <a:p>
            <a:r>
              <a:rPr lang="it-IT" dirty="0" smtClean="0"/>
              <a:t>gas</a:t>
            </a:r>
            <a:endParaRPr lang="it-IT" dirty="0"/>
          </a:p>
        </p:txBody>
      </p:sp>
      <p:sp>
        <p:nvSpPr>
          <p:cNvPr id="31" name="Rettangolo 30"/>
          <p:cNvSpPr/>
          <p:nvPr/>
        </p:nvSpPr>
        <p:spPr>
          <a:xfrm>
            <a:off x="4643438" y="3500438"/>
            <a:ext cx="3071834" cy="278608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Segnaposto numero diapositiva 32"/>
          <p:cNvSpPr>
            <a:spLocks noGrp="1"/>
          </p:cNvSpPr>
          <p:nvPr>
            <p:ph type="sldNum" sz="quarter" idx="12"/>
          </p:nvPr>
        </p:nvSpPr>
        <p:spPr/>
        <p:txBody>
          <a:bodyPr/>
          <a:lstStyle/>
          <a:p>
            <a:fld id="{B007B441-5312-499D-93C3-6E37886527FA}" type="slidenum">
              <a:rPr lang="it-IT" smtClean="0"/>
              <a:pPr/>
              <a:t>16</a:t>
            </a:fld>
            <a:endParaRPr lang="it-IT"/>
          </a:p>
        </p:txBody>
      </p:sp>
      <p:sp>
        <p:nvSpPr>
          <p:cNvPr id="34" name="CasellaDiTesto 33"/>
          <p:cNvSpPr txBox="1"/>
          <p:nvPr/>
        </p:nvSpPr>
        <p:spPr>
          <a:xfrm>
            <a:off x="6215074" y="3143248"/>
            <a:ext cx="466794" cy="369332"/>
          </a:xfrm>
          <a:prstGeom prst="rect">
            <a:avLst/>
          </a:prstGeom>
          <a:noFill/>
        </p:spPr>
        <p:txBody>
          <a:bodyPr wrap="none" rtlCol="0">
            <a:spAutoFit/>
          </a:bodyPr>
          <a:lstStyle/>
          <a:p>
            <a:r>
              <a:rPr lang="it-IT" b="1" dirty="0" smtClean="0">
                <a:solidFill>
                  <a:srgbClr val="0070C0"/>
                </a:solidFill>
                <a:latin typeface="+mj-lt"/>
              </a:rPr>
              <a:t>HV</a:t>
            </a:r>
            <a:endParaRPr lang="it-IT" b="1" dirty="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0-#ppt_w/2"/>
                                          </p:val>
                                        </p:tav>
                                        <p:tav tm="100000">
                                          <p:val>
                                            <p:strVal val="#ppt_x"/>
                                          </p:val>
                                        </p:tav>
                                      </p:tavLst>
                                    </p:anim>
                                    <p:anim calcmode="lin" valueType="num">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2000"/>
                            </p:stCondLst>
                            <p:childTnLst>
                              <p:par>
                                <p:cTn id="35" presetID="47" presetClass="exit" presetSubtype="0" fill="hold" grpId="1" nodeType="afterEffect">
                                  <p:stCondLst>
                                    <p:cond delay="0"/>
                                  </p:stCondLst>
                                  <p:childTnLst>
                                    <p:animEffect transition="out" filter="fade">
                                      <p:cBhvr>
                                        <p:cTn id="36" dur="5000"/>
                                        <p:tgtEl>
                                          <p:spTgt spid="12"/>
                                        </p:tgtEl>
                                      </p:cBhvr>
                                    </p:animEffect>
                                    <p:anim calcmode="lin" valueType="num">
                                      <p:cBhvr>
                                        <p:cTn id="37" dur="5000"/>
                                        <p:tgtEl>
                                          <p:spTgt spid="12"/>
                                        </p:tgtEl>
                                        <p:attrNameLst>
                                          <p:attrName>ppt_x</p:attrName>
                                        </p:attrNameLst>
                                      </p:cBhvr>
                                      <p:tavLst>
                                        <p:tav tm="0">
                                          <p:val>
                                            <p:strVal val="ppt_x"/>
                                          </p:val>
                                        </p:tav>
                                        <p:tav tm="100000">
                                          <p:val>
                                            <p:strVal val="ppt_x"/>
                                          </p:val>
                                        </p:tav>
                                      </p:tavLst>
                                    </p:anim>
                                    <p:anim calcmode="lin" valueType="num">
                                      <p:cBhvr>
                                        <p:cTn id="38" dur="5000"/>
                                        <p:tgtEl>
                                          <p:spTgt spid="12"/>
                                        </p:tgtEl>
                                        <p:attrNameLst>
                                          <p:attrName>ppt_y</p:attrName>
                                        </p:attrNameLst>
                                      </p:cBhvr>
                                      <p:tavLst>
                                        <p:tav tm="0">
                                          <p:val>
                                            <p:strVal val="ppt_y"/>
                                          </p:val>
                                        </p:tav>
                                        <p:tav tm="100000">
                                          <p:val>
                                            <p:strVal val="ppt_y-.1"/>
                                          </p:val>
                                        </p:tav>
                                      </p:tavLst>
                                    </p:anim>
                                    <p:set>
                                      <p:cBhvr>
                                        <p:cTn id="39" dur="1" fill="hold">
                                          <p:stCondLst>
                                            <p:cond delay="4999"/>
                                          </p:stCondLst>
                                        </p:cTn>
                                        <p:tgtEl>
                                          <p:spTgt spid="12"/>
                                        </p:tgtEl>
                                        <p:attrNameLst>
                                          <p:attrName>style.visibility</p:attrName>
                                        </p:attrNameLst>
                                      </p:cBhvr>
                                      <p:to>
                                        <p:strVal val="hidden"/>
                                      </p:to>
                                    </p:set>
                                  </p:childTnLst>
                                </p:cTn>
                              </p:par>
                              <p:par>
                                <p:cTn id="40" presetID="47" presetClass="exit" presetSubtype="0" fill="hold" grpId="1" nodeType="withEffect">
                                  <p:stCondLst>
                                    <p:cond delay="0"/>
                                  </p:stCondLst>
                                  <p:childTnLst>
                                    <p:animEffect transition="out" filter="fade">
                                      <p:cBhvr>
                                        <p:cTn id="41" dur="5000"/>
                                        <p:tgtEl>
                                          <p:spTgt spid="13"/>
                                        </p:tgtEl>
                                      </p:cBhvr>
                                    </p:animEffect>
                                    <p:anim calcmode="lin" valueType="num">
                                      <p:cBhvr>
                                        <p:cTn id="42" dur="5000"/>
                                        <p:tgtEl>
                                          <p:spTgt spid="13"/>
                                        </p:tgtEl>
                                        <p:attrNameLst>
                                          <p:attrName>ppt_x</p:attrName>
                                        </p:attrNameLst>
                                      </p:cBhvr>
                                      <p:tavLst>
                                        <p:tav tm="0">
                                          <p:val>
                                            <p:strVal val="ppt_x"/>
                                          </p:val>
                                        </p:tav>
                                        <p:tav tm="100000">
                                          <p:val>
                                            <p:strVal val="ppt_x"/>
                                          </p:val>
                                        </p:tav>
                                      </p:tavLst>
                                    </p:anim>
                                    <p:anim calcmode="lin" valueType="num">
                                      <p:cBhvr>
                                        <p:cTn id="43" dur="5000"/>
                                        <p:tgtEl>
                                          <p:spTgt spid="13"/>
                                        </p:tgtEl>
                                        <p:attrNameLst>
                                          <p:attrName>ppt_y</p:attrName>
                                        </p:attrNameLst>
                                      </p:cBhvr>
                                      <p:tavLst>
                                        <p:tav tm="0">
                                          <p:val>
                                            <p:strVal val="ppt_y"/>
                                          </p:val>
                                        </p:tav>
                                        <p:tav tm="100000">
                                          <p:val>
                                            <p:strVal val="ppt_y-.1"/>
                                          </p:val>
                                        </p:tav>
                                      </p:tavLst>
                                    </p:anim>
                                    <p:set>
                                      <p:cBhvr>
                                        <p:cTn id="44" dur="1" fill="hold">
                                          <p:stCondLst>
                                            <p:cond delay="4999"/>
                                          </p:stCondLst>
                                        </p:cTn>
                                        <p:tgtEl>
                                          <p:spTgt spid="13"/>
                                        </p:tgtEl>
                                        <p:attrNameLst>
                                          <p:attrName>style.visibility</p:attrName>
                                        </p:attrNameLst>
                                      </p:cBhvr>
                                      <p:to>
                                        <p:strVal val="hidden"/>
                                      </p:to>
                                    </p:set>
                                  </p:childTnLst>
                                </p:cTn>
                              </p:par>
                              <p:par>
                                <p:cTn id="45" presetID="47" presetClass="exit" presetSubtype="0" fill="hold" grpId="1" nodeType="withEffect">
                                  <p:stCondLst>
                                    <p:cond delay="0"/>
                                  </p:stCondLst>
                                  <p:childTnLst>
                                    <p:animEffect transition="out" filter="fade">
                                      <p:cBhvr>
                                        <p:cTn id="46" dur="5000"/>
                                        <p:tgtEl>
                                          <p:spTgt spid="14"/>
                                        </p:tgtEl>
                                      </p:cBhvr>
                                    </p:animEffect>
                                    <p:anim calcmode="lin" valueType="num">
                                      <p:cBhvr>
                                        <p:cTn id="47" dur="5000"/>
                                        <p:tgtEl>
                                          <p:spTgt spid="14"/>
                                        </p:tgtEl>
                                        <p:attrNameLst>
                                          <p:attrName>ppt_x</p:attrName>
                                        </p:attrNameLst>
                                      </p:cBhvr>
                                      <p:tavLst>
                                        <p:tav tm="0">
                                          <p:val>
                                            <p:strVal val="ppt_x"/>
                                          </p:val>
                                        </p:tav>
                                        <p:tav tm="100000">
                                          <p:val>
                                            <p:strVal val="ppt_x"/>
                                          </p:val>
                                        </p:tav>
                                      </p:tavLst>
                                    </p:anim>
                                    <p:anim calcmode="lin" valueType="num">
                                      <p:cBhvr>
                                        <p:cTn id="48" dur="5000"/>
                                        <p:tgtEl>
                                          <p:spTgt spid="14"/>
                                        </p:tgtEl>
                                        <p:attrNameLst>
                                          <p:attrName>ppt_y</p:attrName>
                                        </p:attrNameLst>
                                      </p:cBhvr>
                                      <p:tavLst>
                                        <p:tav tm="0">
                                          <p:val>
                                            <p:strVal val="ppt_y"/>
                                          </p:val>
                                        </p:tav>
                                        <p:tav tm="100000">
                                          <p:val>
                                            <p:strVal val="ppt_y-.1"/>
                                          </p:val>
                                        </p:tav>
                                      </p:tavLst>
                                    </p:anim>
                                    <p:set>
                                      <p:cBhvr>
                                        <p:cTn id="49" dur="1" fill="hold">
                                          <p:stCondLst>
                                            <p:cond delay="4999"/>
                                          </p:stCondLst>
                                        </p:cTn>
                                        <p:tgtEl>
                                          <p:spTgt spid="14"/>
                                        </p:tgtEl>
                                        <p:attrNameLst>
                                          <p:attrName>style.visibility</p:attrName>
                                        </p:attrNameLst>
                                      </p:cBhvr>
                                      <p:to>
                                        <p:strVal val="hidden"/>
                                      </p:to>
                                    </p:set>
                                  </p:childTnLst>
                                </p:cTn>
                              </p:par>
                              <p:par>
                                <p:cTn id="50" presetID="47" presetClass="exit" presetSubtype="0" fill="hold" grpId="1" nodeType="withEffect">
                                  <p:stCondLst>
                                    <p:cond delay="0"/>
                                  </p:stCondLst>
                                  <p:childTnLst>
                                    <p:animEffect transition="out" filter="fade">
                                      <p:cBhvr>
                                        <p:cTn id="51" dur="5000"/>
                                        <p:tgtEl>
                                          <p:spTgt spid="15"/>
                                        </p:tgtEl>
                                      </p:cBhvr>
                                    </p:animEffect>
                                    <p:anim calcmode="lin" valueType="num">
                                      <p:cBhvr>
                                        <p:cTn id="52" dur="5000"/>
                                        <p:tgtEl>
                                          <p:spTgt spid="15"/>
                                        </p:tgtEl>
                                        <p:attrNameLst>
                                          <p:attrName>ppt_x</p:attrName>
                                        </p:attrNameLst>
                                      </p:cBhvr>
                                      <p:tavLst>
                                        <p:tav tm="0">
                                          <p:val>
                                            <p:strVal val="ppt_x"/>
                                          </p:val>
                                        </p:tav>
                                        <p:tav tm="100000">
                                          <p:val>
                                            <p:strVal val="ppt_x"/>
                                          </p:val>
                                        </p:tav>
                                      </p:tavLst>
                                    </p:anim>
                                    <p:anim calcmode="lin" valueType="num">
                                      <p:cBhvr>
                                        <p:cTn id="53" dur="5000"/>
                                        <p:tgtEl>
                                          <p:spTgt spid="15"/>
                                        </p:tgtEl>
                                        <p:attrNameLst>
                                          <p:attrName>ppt_y</p:attrName>
                                        </p:attrNameLst>
                                      </p:cBhvr>
                                      <p:tavLst>
                                        <p:tav tm="0">
                                          <p:val>
                                            <p:strVal val="ppt_y"/>
                                          </p:val>
                                        </p:tav>
                                        <p:tav tm="100000">
                                          <p:val>
                                            <p:strVal val="ppt_y-.1"/>
                                          </p:val>
                                        </p:tav>
                                      </p:tavLst>
                                    </p:anim>
                                    <p:set>
                                      <p:cBhvr>
                                        <p:cTn id="54" dur="1" fill="hold">
                                          <p:stCondLst>
                                            <p:cond delay="4999"/>
                                          </p:stCondLst>
                                        </p:cTn>
                                        <p:tgtEl>
                                          <p:spTgt spid="15"/>
                                        </p:tgtEl>
                                        <p:attrNameLst>
                                          <p:attrName>style.visibility</p:attrName>
                                        </p:attrNameLst>
                                      </p:cBhvr>
                                      <p:to>
                                        <p:strVal val="hidden"/>
                                      </p:to>
                                    </p:set>
                                  </p:childTnLst>
                                </p:cTn>
                              </p:par>
                              <p:par>
                                <p:cTn id="55" presetID="47" presetClass="exit" presetSubtype="0" fill="hold" grpId="1" nodeType="withEffect">
                                  <p:stCondLst>
                                    <p:cond delay="0"/>
                                  </p:stCondLst>
                                  <p:childTnLst>
                                    <p:animEffect transition="out" filter="fade">
                                      <p:cBhvr>
                                        <p:cTn id="56" dur="5000"/>
                                        <p:tgtEl>
                                          <p:spTgt spid="16"/>
                                        </p:tgtEl>
                                      </p:cBhvr>
                                    </p:animEffect>
                                    <p:anim calcmode="lin" valueType="num">
                                      <p:cBhvr>
                                        <p:cTn id="57" dur="5000"/>
                                        <p:tgtEl>
                                          <p:spTgt spid="16"/>
                                        </p:tgtEl>
                                        <p:attrNameLst>
                                          <p:attrName>ppt_x</p:attrName>
                                        </p:attrNameLst>
                                      </p:cBhvr>
                                      <p:tavLst>
                                        <p:tav tm="0">
                                          <p:val>
                                            <p:strVal val="ppt_x"/>
                                          </p:val>
                                        </p:tav>
                                        <p:tav tm="100000">
                                          <p:val>
                                            <p:strVal val="ppt_x"/>
                                          </p:val>
                                        </p:tav>
                                      </p:tavLst>
                                    </p:anim>
                                    <p:anim calcmode="lin" valueType="num">
                                      <p:cBhvr>
                                        <p:cTn id="58" dur="5000"/>
                                        <p:tgtEl>
                                          <p:spTgt spid="16"/>
                                        </p:tgtEl>
                                        <p:attrNameLst>
                                          <p:attrName>ppt_y</p:attrName>
                                        </p:attrNameLst>
                                      </p:cBhvr>
                                      <p:tavLst>
                                        <p:tav tm="0">
                                          <p:val>
                                            <p:strVal val="ppt_y"/>
                                          </p:val>
                                        </p:tav>
                                        <p:tav tm="100000">
                                          <p:val>
                                            <p:strVal val="ppt_y-.1"/>
                                          </p:val>
                                        </p:tav>
                                      </p:tavLst>
                                    </p:anim>
                                    <p:set>
                                      <p:cBhvr>
                                        <p:cTn id="59" dur="1" fill="hold">
                                          <p:stCondLst>
                                            <p:cond delay="4999"/>
                                          </p:stCondLst>
                                        </p:cTn>
                                        <p:tgtEl>
                                          <p:spTgt spid="16"/>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5000"/>
                                        <p:tgtEl>
                                          <p:spTgt spid="17"/>
                                        </p:tgtEl>
                                      </p:cBhvr>
                                    </p:animEffect>
                                    <p:anim calcmode="lin" valueType="num">
                                      <p:cBhvr>
                                        <p:cTn id="62" dur="5000"/>
                                        <p:tgtEl>
                                          <p:spTgt spid="17"/>
                                        </p:tgtEl>
                                        <p:attrNameLst>
                                          <p:attrName>ppt_x</p:attrName>
                                        </p:attrNameLst>
                                      </p:cBhvr>
                                      <p:tavLst>
                                        <p:tav tm="0">
                                          <p:val>
                                            <p:strVal val="ppt_x"/>
                                          </p:val>
                                        </p:tav>
                                        <p:tav tm="100000">
                                          <p:val>
                                            <p:strVal val="ppt_x"/>
                                          </p:val>
                                        </p:tav>
                                      </p:tavLst>
                                    </p:anim>
                                    <p:anim calcmode="lin" valueType="num">
                                      <p:cBhvr>
                                        <p:cTn id="63" dur="5000"/>
                                        <p:tgtEl>
                                          <p:spTgt spid="17"/>
                                        </p:tgtEl>
                                        <p:attrNameLst>
                                          <p:attrName>ppt_y</p:attrName>
                                        </p:attrNameLst>
                                      </p:cBhvr>
                                      <p:tavLst>
                                        <p:tav tm="0">
                                          <p:val>
                                            <p:strVal val="ppt_y"/>
                                          </p:val>
                                        </p:tav>
                                        <p:tav tm="100000">
                                          <p:val>
                                            <p:strVal val="ppt_y+.1"/>
                                          </p:val>
                                        </p:tav>
                                      </p:tavLst>
                                    </p:anim>
                                    <p:set>
                                      <p:cBhvr>
                                        <p:cTn id="64" dur="1" fill="hold">
                                          <p:stCondLst>
                                            <p:cond delay="4999"/>
                                          </p:stCondLst>
                                        </p:cTn>
                                        <p:tgtEl>
                                          <p:spTgt spid="17"/>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5000"/>
                                        <p:tgtEl>
                                          <p:spTgt spid="18"/>
                                        </p:tgtEl>
                                      </p:cBhvr>
                                    </p:animEffect>
                                    <p:anim calcmode="lin" valueType="num">
                                      <p:cBhvr>
                                        <p:cTn id="67" dur="5000"/>
                                        <p:tgtEl>
                                          <p:spTgt spid="18"/>
                                        </p:tgtEl>
                                        <p:attrNameLst>
                                          <p:attrName>ppt_x</p:attrName>
                                        </p:attrNameLst>
                                      </p:cBhvr>
                                      <p:tavLst>
                                        <p:tav tm="0">
                                          <p:val>
                                            <p:strVal val="ppt_x"/>
                                          </p:val>
                                        </p:tav>
                                        <p:tav tm="100000">
                                          <p:val>
                                            <p:strVal val="ppt_x"/>
                                          </p:val>
                                        </p:tav>
                                      </p:tavLst>
                                    </p:anim>
                                    <p:anim calcmode="lin" valueType="num">
                                      <p:cBhvr>
                                        <p:cTn id="68" dur="5000"/>
                                        <p:tgtEl>
                                          <p:spTgt spid="18"/>
                                        </p:tgtEl>
                                        <p:attrNameLst>
                                          <p:attrName>ppt_y</p:attrName>
                                        </p:attrNameLst>
                                      </p:cBhvr>
                                      <p:tavLst>
                                        <p:tav tm="0">
                                          <p:val>
                                            <p:strVal val="ppt_y"/>
                                          </p:val>
                                        </p:tav>
                                        <p:tav tm="100000">
                                          <p:val>
                                            <p:strVal val="ppt_y+.1"/>
                                          </p:val>
                                        </p:tav>
                                      </p:tavLst>
                                    </p:anim>
                                    <p:set>
                                      <p:cBhvr>
                                        <p:cTn id="69" dur="1" fill="hold">
                                          <p:stCondLst>
                                            <p:cond delay="4999"/>
                                          </p:stCondLst>
                                        </p:cTn>
                                        <p:tgtEl>
                                          <p:spTgt spid="18"/>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5000"/>
                                        <p:tgtEl>
                                          <p:spTgt spid="19"/>
                                        </p:tgtEl>
                                      </p:cBhvr>
                                    </p:animEffect>
                                    <p:anim calcmode="lin" valueType="num">
                                      <p:cBhvr>
                                        <p:cTn id="72" dur="5000"/>
                                        <p:tgtEl>
                                          <p:spTgt spid="19"/>
                                        </p:tgtEl>
                                        <p:attrNameLst>
                                          <p:attrName>ppt_x</p:attrName>
                                        </p:attrNameLst>
                                      </p:cBhvr>
                                      <p:tavLst>
                                        <p:tav tm="0">
                                          <p:val>
                                            <p:strVal val="ppt_x"/>
                                          </p:val>
                                        </p:tav>
                                        <p:tav tm="100000">
                                          <p:val>
                                            <p:strVal val="ppt_x"/>
                                          </p:val>
                                        </p:tav>
                                      </p:tavLst>
                                    </p:anim>
                                    <p:anim calcmode="lin" valueType="num">
                                      <p:cBhvr>
                                        <p:cTn id="73" dur="5000"/>
                                        <p:tgtEl>
                                          <p:spTgt spid="19"/>
                                        </p:tgtEl>
                                        <p:attrNameLst>
                                          <p:attrName>ppt_y</p:attrName>
                                        </p:attrNameLst>
                                      </p:cBhvr>
                                      <p:tavLst>
                                        <p:tav tm="0">
                                          <p:val>
                                            <p:strVal val="ppt_y"/>
                                          </p:val>
                                        </p:tav>
                                        <p:tav tm="100000">
                                          <p:val>
                                            <p:strVal val="ppt_y+.1"/>
                                          </p:val>
                                        </p:tav>
                                      </p:tavLst>
                                    </p:anim>
                                    <p:set>
                                      <p:cBhvr>
                                        <p:cTn id="74" dur="1" fill="hold">
                                          <p:stCondLst>
                                            <p:cond delay="4999"/>
                                          </p:stCondLst>
                                        </p:cTn>
                                        <p:tgtEl>
                                          <p:spTgt spid="19"/>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5000"/>
                                        <p:tgtEl>
                                          <p:spTgt spid="20"/>
                                        </p:tgtEl>
                                      </p:cBhvr>
                                    </p:animEffect>
                                    <p:anim calcmode="lin" valueType="num">
                                      <p:cBhvr>
                                        <p:cTn id="77" dur="5000"/>
                                        <p:tgtEl>
                                          <p:spTgt spid="20"/>
                                        </p:tgtEl>
                                        <p:attrNameLst>
                                          <p:attrName>ppt_x</p:attrName>
                                        </p:attrNameLst>
                                      </p:cBhvr>
                                      <p:tavLst>
                                        <p:tav tm="0">
                                          <p:val>
                                            <p:strVal val="ppt_x"/>
                                          </p:val>
                                        </p:tav>
                                        <p:tav tm="100000">
                                          <p:val>
                                            <p:strVal val="ppt_x"/>
                                          </p:val>
                                        </p:tav>
                                      </p:tavLst>
                                    </p:anim>
                                    <p:anim calcmode="lin" valueType="num">
                                      <p:cBhvr>
                                        <p:cTn id="78" dur="5000"/>
                                        <p:tgtEl>
                                          <p:spTgt spid="20"/>
                                        </p:tgtEl>
                                        <p:attrNameLst>
                                          <p:attrName>ppt_y</p:attrName>
                                        </p:attrNameLst>
                                      </p:cBhvr>
                                      <p:tavLst>
                                        <p:tav tm="0">
                                          <p:val>
                                            <p:strVal val="ppt_y"/>
                                          </p:val>
                                        </p:tav>
                                        <p:tav tm="100000">
                                          <p:val>
                                            <p:strVal val="ppt_y+.1"/>
                                          </p:val>
                                        </p:tav>
                                      </p:tavLst>
                                    </p:anim>
                                    <p:set>
                                      <p:cBhvr>
                                        <p:cTn id="79" dur="1" fill="hold">
                                          <p:stCondLst>
                                            <p:cond delay="4999"/>
                                          </p:stCondLst>
                                        </p:cTn>
                                        <p:tgtEl>
                                          <p:spTgt spid="20"/>
                                        </p:tgtEl>
                                        <p:attrNameLst>
                                          <p:attrName>style.visibility</p:attrName>
                                        </p:attrNameLst>
                                      </p:cBhvr>
                                      <p:to>
                                        <p:strVal val="hidden"/>
                                      </p:to>
                                    </p:set>
                                  </p:childTnLst>
                                </p:cTn>
                              </p:par>
                              <p:par>
                                <p:cTn id="80" presetID="42" presetClass="exit" presetSubtype="0" fill="hold" grpId="1" nodeType="withEffect">
                                  <p:stCondLst>
                                    <p:cond delay="0"/>
                                  </p:stCondLst>
                                  <p:childTnLst>
                                    <p:animEffect transition="out" filter="fade">
                                      <p:cBhvr>
                                        <p:cTn id="81" dur="5000"/>
                                        <p:tgtEl>
                                          <p:spTgt spid="21"/>
                                        </p:tgtEl>
                                      </p:cBhvr>
                                    </p:animEffect>
                                    <p:anim calcmode="lin" valueType="num">
                                      <p:cBhvr>
                                        <p:cTn id="82" dur="5000"/>
                                        <p:tgtEl>
                                          <p:spTgt spid="21"/>
                                        </p:tgtEl>
                                        <p:attrNameLst>
                                          <p:attrName>ppt_x</p:attrName>
                                        </p:attrNameLst>
                                      </p:cBhvr>
                                      <p:tavLst>
                                        <p:tav tm="0">
                                          <p:val>
                                            <p:strVal val="ppt_x"/>
                                          </p:val>
                                        </p:tav>
                                        <p:tav tm="100000">
                                          <p:val>
                                            <p:strVal val="ppt_x"/>
                                          </p:val>
                                        </p:tav>
                                      </p:tavLst>
                                    </p:anim>
                                    <p:anim calcmode="lin" valueType="num">
                                      <p:cBhvr>
                                        <p:cTn id="83" dur="5000"/>
                                        <p:tgtEl>
                                          <p:spTgt spid="21"/>
                                        </p:tgtEl>
                                        <p:attrNameLst>
                                          <p:attrName>ppt_y</p:attrName>
                                        </p:attrNameLst>
                                      </p:cBhvr>
                                      <p:tavLst>
                                        <p:tav tm="0">
                                          <p:val>
                                            <p:strVal val="ppt_y"/>
                                          </p:val>
                                        </p:tav>
                                        <p:tav tm="100000">
                                          <p:val>
                                            <p:strVal val="ppt_y+.1"/>
                                          </p:val>
                                        </p:tav>
                                      </p:tavLst>
                                    </p:anim>
                                    <p:set>
                                      <p:cBhvr>
                                        <p:cTn id="84" dur="1" fill="hold">
                                          <p:stCondLst>
                                            <p:cond delay="4999"/>
                                          </p:stCondLst>
                                        </p:cTn>
                                        <p:tgtEl>
                                          <p:spTgt spid="21"/>
                                        </p:tgtEl>
                                        <p:attrNameLst>
                                          <p:attrName>style.visibility</p:attrName>
                                        </p:attrNameLst>
                                      </p:cBhvr>
                                      <p:to>
                                        <p:strVal val="hidden"/>
                                      </p:to>
                                    </p:set>
                                  </p:childTnLst>
                                </p:cTn>
                              </p:par>
                              <p:par>
                                <p:cTn id="85" presetID="12" presetClass="entr" presetSubtype="1"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slide(fromTop)">
                                      <p:cBhvr>
                                        <p:cTn id="87"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1"/>
      <p:bldP spid="14" grpId="1"/>
      <p:bldP spid="15" grpId="1"/>
      <p:bldP spid="16" grpId="1"/>
      <p:bldP spid="17" grpId="1"/>
      <p:bldP spid="18" grpId="1"/>
      <p:bldP spid="19" grpId="1"/>
      <p:bldP spid="20" grpId="1"/>
      <p:bldP spid="21" grpId="1"/>
      <p:bldP spid="27" grpId="0" animBg="1"/>
      <p:bldP spid="28"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Box 31"/>
          <p:cNvSpPr txBox="1">
            <a:spLocks noChangeArrowheads="1"/>
          </p:cNvSpPr>
          <p:nvPr/>
        </p:nvSpPr>
        <p:spPr bwMode="auto">
          <a:xfrm>
            <a:off x="7000892" y="1285860"/>
            <a:ext cx="1728788" cy="392113"/>
          </a:xfrm>
          <a:prstGeom prst="rect">
            <a:avLst/>
          </a:prstGeom>
          <a:solidFill>
            <a:srgbClr val="FFFF99"/>
          </a:solidFill>
          <a:ln w="25400">
            <a:solidFill>
              <a:srgbClr val="FFCC00"/>
            </a:solidFill>
            <a:miter lim="800000"/>
            <a:headEnd/>
            <a:tailEnd/>
          </a:ln>
          <a:effectLst/>
        </p:spPr>
        <p:txBody>
          <a:bodyPr>
            <a:spAutoFit/>
          </a:bodyPr>
          <a:lstStyle/>
          <a:p>
            <a:pPr algn="ctr"/>
            <a:r>
              <a:rPr lang="it-IT" sz="1800" dirty="0" err="1">
                <a:latin typeface="Arial" charset="0"/>
              </a:rPr>
              <a:t>Inner</a:t>
            </a:r>
            <a:r>
              <a:rPr lang="it-IT" sz="1800" dirty="0">
                <a:latin typeface="Arial" charset="0"/>
              </a:rPr>
              <a:t> Detector</a:t>
            </a:r>
          </a:p>
        </p:txBody>
      </p:sp>
      <p:sp>
        <p:nvSpPr>
          <p:cNvPr id="8" name="Text Box 32"/>
          <p:cNvSpPr txBox="1">
            <a:spLocks noChangeArrowheads="1"/>
          </p:cNvSpPr>
          <p:nvPr/>
        </p:nvSpPr>
        <p:spPr bwMode="auto">
          <a:xfrm>
            <a:off x="4108450" y="750887"/>
            <a:ext cx="2520950" cy="392113"/>
          </a:xfrm>
          <a:prstGeom prst="rect">
            <a:avLst/>
          </a:prstGeom>
          <a:solidFill>
            <a:srgbClr val="FF9900">
              <a:alpha val="62000"/>
            </a:srgbClr>
          </a:solidFill>
          <a:ln w="25400">
            <a:solidFill>
              <a:srgbClr val="C80000"/>
            </a:solidFill>
            <a:miter lim="800000"/>
            <a:headEnd/>
            <a:tailEnd/>
          </a:ln>
          <a:effectLst/>
        </p:spPr>
        <p:txBody>
          <a:bodyPr>
            <a:spAutoFit/>
          </a:bodyPr>
          <a:lstStyle/>
          <a:p>
            <a:pPr algn="ctr"/>
            <a:r>
              <a:rPr lang="it-IT" sz="1800" dirty="0" err="1">
                <a:latin typeface="Arial" charset="0"/>
              </a:rPr>
              <a:t>Hadronic</a:t>
            </a:r>
            <a:r>
              <a:rPr lang="it-IT" sz="1800" dirty="0">
                <a:latin typeface="Arial" charset="0"/>
              </a:rPr>
              <a:t> </a:t>
            </a:r>
            <a:r>
              <a:rPr lang="it-IT" sz="1800" dirty="0" err="1">
                <a:latin typeface="Arial" charset="0"/>
              </a:rPr>
              <a:t>calorimeter</a:t>
            </a:r>
            <a:endParaRPr lang="it-IT" sz="1800" dirty="0">
              <a:latin typeface="Arial" charset="0"/>
            </a:endParaRPr>
          </a:p>
        </p:txBody>
      </p:sp>
      <p:sp>
        <p:nvSpPr>
          <p:cNvPr id="9" name="Text Box 33"/>
          <p:cNvSpPr txBox="1">
            <a:spLocks noChangeArrowheads="1"/>
          </p:cNvSpPr>
          <p:nvPr/>
        </p:nvSpPr>
        <p:spPr bwMode="auto">
          <a:xfrm>
            <a:off x="6929454" y="642918"/>
            <a:ext cx="1800225" cy="392113"/>
          </a:xfrm>
          <a:prstGeom prst="rect">
            <a:avLst/>
          </a:prstGeom>
          <a:solidFill>
            <a:srgbClr val="99CC00">
              <a:alpha val="46001"/>
            </a:srgbClr>
          </a:solidFill>
          <a:ln w="25400">
            <a:solidFill>
              <a:srgbClr val="008000"/>
            </a:solidFill>
            <a:miter lim="800000"/>
            <a:headEnd/>
            <a:tailEnd/>
          </a:ln>
          <a:effectLst/>
        </p:spPr>
        <p:txBody>
          <a:bodyPr>
            <a:spAutoFit/>
          </a:bodyPr>
          <a:lstStyle/>
          <a:p>
            <a:pPr algn="ctr"/>
            <a:r>
              <a:rPr lang="it-IT" sz="1800" dirty="0">
                <a:latin typeface="Arial" charset="0"/>
              </a:rPr>
              <a:t>EM </a:t>
            </a:r>
            <a:r>
              <a:rPr lang="it-IT" sz="1800" dirty="0" err="1">
                <a:latin typeface="Arial" charset="0"/>
              </a:rPr>
              <a:t>calorimeter</a:t>
            </a:r>
            <a:endParaRPr lang="it-IT" sz="1800" dirty="0">
              <a:latin typeface="Arial" charset="0"/>
            </a:endParaRPr>
          </a:p>
        </p:txBody>
      </p:sp>
      <p:sp>
        <p:nvSpPr>
          <p:cNvPr id="10" name="Text Box 34"/>
          <p:cNvSpPr txBox="1">
            <a:spLocks noChangeArrowheads="1"/>
          </p:cNvSpPr>
          <p:nvPr/>
        </p:nvSpPr>
        <p:spPr bwMode="auto">
          <a:xfrm>
            <a:off x="857224" y="750871"/>
            <a:ext cx="2376488" cy="392113"/>
          </a:xfrm>
          <a:prstGeom prst="rect">
            <a:avLst/>
          </a:prstGeom>
          <a:solidFill>
            <a:srgbClr val="99CCFF">
              <a:alpha val="48000"/>
            </a:srgbClr>
          </a:solidFill>
          <a:ln w="25400">
            <a:solidFill>
              <a:srgbClr val="3366FF"/>
            </a:solidFill>
            <a:miter lim="800000"/>
            <a:headEnd/>
            <a:tailEnd/>
          </a:ln>
          <a:effectLst/>
        </p:spPr>
        <p:txBody>
          <a:bodyPr>
            <a:spAutoFit/>
          </a:bodyPr>
          <a:lstStyle/>
          <a:p>
            <a:pPr algn="ctr"/>
            <a:r>
              <a:rPr lang="it-IT" sz="1800" dirty="0" err="1">
                <a:latin typeface="Arial" charset="0"/>
              </a:rPr>
              <a:t>Muon</a:t>
            </a:r>
            <a:r>
              <a:rPr lang="it-IT" sz="1800" dirty="0">
                <a:latin typeface="Arial" charset="0"/>
              </a:rPr>
              <a:t> </a:t>
            </a:r>
            <a:r>
              <a:rPr lang="it-IT" sz="1800" dirty="0" err="1">
                <a:latin typeface="Arial" charset="0"/>
              </a:rPr>
              <a:t>Spectrometer</a:t>
            </a:r>
            <a:endParaRPr lang="it-IT" sz="1800" dirty="0">
              <a:latin typeface="Arial" charset="0"/>
            </a:endParaRPr>
          </a:p>
        </p:txBody>
      </p:sp>
      <p:pic>
        <p:nvPicPr>
          <p:cNvPr id="15" name="Immagine 14" descr="atlasdetector97.jpg"/>
          <p:cNvPicPr>
            <a:picLocks noChangeAspect="1"/>
          </p:cNvPicPr>
          <p:nvPr/>
        </p:nvPicPr>
        <p:blipFill>
          <a:blip r:embed="rId2"/>
          <a:stretch>
            <a:fillRect/>
          </a:stretch>
        </p:blipFill>
        <p:spPr>
          <a:xfrm>
            <a:off x="0" y="1714488"/>
            <a:ext cx="9144000" cy="5170289"/>
          </a:xfrm>
          <a:prstGeom prst="rect">
            <a:avLst/>
          </a:prstGeom>
        </p:spPr>
      </p:pic>
      <p:sp>
        <p:nvSpPr>
          <p:cNvPr id="11" name="Line 35"/>
          <p:cNvSpPr>
            <a:spLocks noChangeShapeType="1"/>
          </p:cNvSpPr>
          <p:nvPr/>
        </p:nvSpPr>
        <p:spPr bwMode="auto">
          <a:xfrm flipH="1">
            <a:off x="4929190" y="1643050"/>
            <a:ext cx="2071702" cy="2500330"/>
          </a:xfrm>
          <a:prstGeom prst="line">
            <a:avLst/>
          </a:prstGeom>
          <a:noFill/>
          <a:ln w="31750">
            <a:solidFill>
              <a:srgbClr val="FFCC00"/>
            </a:solidFill>
            <a:round/>
            <a:headEnd/>
            <a:tailEnd type="triangle" w="med" len="med"/>
          </a:ln>
          <a:effectLst/>
        </p:spPr>
        <p:txBody>
          <a:bodyPr/>
          <a:lstStyle/>
          <a:p>
            <a:endParaRPr lang="it-IT"/>
          </a:p>
        </p:txBody>
      </p:sp>
      <p:sp>
        <p:nvSpPr>
          <p:cNvPr id="12" name="Line 36"/>
          <p:cNvSpPr>
            <a:spLocks noChangeShapeType="1"/>
          </p:cNvSpPr>
          <p:nvPr/>
        </p:nvSpPr>
        <p:spPr bwMode="auto">
          <a:xfrm flipH="1">
            <a:off x="4429124" y="1000108"/>
            <a:ext cx="2500330" cy="3071834"/>
          </a:xfrm>
          <a:prstGeom prst="line">
            <a:avLst/>
          </a:prstGeom>
          <a:noFill/>
          <a:ln w="31750">
            <a:solidFill>
              <a:srgbClr val="339966"/>
            </a:solidFill>
            <a:round/>
            <a:headEnd/>
            <a:tailEnd type="triangle" w="med" len="med"/>
          </a:ln>
          <a:effectLst/>
        </p:spPr>
        <p:txBody>
          <a:bodyPr/>
          <a:lstStyle/>
          <a:p>
            <a:endParaRPr lang="it-IT"/>
          </a:p>
        </p:txBody>
      </p:sp>
      <p:sp>
        <p:nvSpPr>
          <p:cNvPr id="13" name="Line 37"/>
          <p:cNvSpPr>
            <a:spLocks noChangeShapeType="1"/>
          </p:cNvSpPr>
          <p:nvPr/>
        </p:nvSpPr>
        <p:spPr bwMode="auto">
          <a:xfrm flipH="1">
            <a:off x="3857620" y="1214422"/>
            <a:ext cx="2071702" cy="2643206"/>
          </a:xfrm>
          <a:prstGeom prst="line">
            <a:avLst/>
          </a:prstGeom>
          <a:noFill/>
          <a:ln w="31750">
            <a:solidFill>
              <a:srgbClr val="BC0000"/>
            </a:solidFill>
            <a:round/>
            <a:headEnd/>
            <a:tailEnd type="triangle" w="med" len="med"/>
          </a:ln>
          <a:effectLst/>
        </p:spPr>
        <p:txBody>
          <a:bodyPr/>
          <a:lstStyle/>
          <a:p>
            <a:endParaRPr lang="it-IT"/>
          </a:p>
        </p:txBody>
      </p:sp>
      <p:sp>
        <p:nvSpPr>
          <p:cNvPr id="14" name="Line 38"/>
          <p:cNvSpPr>
            <a:spLocks noChangeShapeType="1"/>
          </p:cNvSpPr>
          <p:nvPr/>
        </p:nvSpPr>
        <p:spPr bwMode="auto">
          <a:xfrm>
            <a:off x="1985956" y="1142984"/>
            <a:ext cx="1443035" cy="1285884"/>
          </a:xfrm>
          <a:prstGeom prst="line">
            <a:avLst/>
          </a:prstGeom>
          <a:noFill/>
          <a:ln w="31750">
            <a:solidFill>
              <a:srgbClr val="3366FF"/>
            </a:solidFill>
            <a:round/>
            <a:headEnd/>
            <a:tailEnd type="triangle" w="med" len="med"/>
          </a:ln>
          <a:effectLst/>
        </p:spPr>
        <p:txBody>
          <a:bodyPr/>
          <a:lstStyle/>
          <a:p>
            <a:endParaRPr lang="it-IT"/>
          </a:p>
        </p:txBody>
      </p:sp>
      <p:sp>
        <p:nvSpPr>
          <p:cNvPr id="16" name="Line 38"/>
          <p:cNvSpPr>
            <a:spLocks noChangeShapeType="1"/>
          </p:cNvSpPr>
          <p:nvPr/>
        </p:nvSpPr>
        <p:spPr bwMode="auto">
          <a:xfrm flipH="1">
            <a:off x="1500166" y="1142984"/>
            <a:ext cx="500065" cy="1357322"/>
          </a:xfrm>
          <a:prstGeom prst="line">
            <a:avLst/>
          </a:prstGeom>
          <a:noFill/>
          <a:ln w="31750">
            <a:solidFill>
              <a:srgbClr val="3366FF"/>
            </a:solidFill>
            <a:round/>
            <a:headEnd/>
            <a:tailEnd type="triangle" w="med" len="med"/>
          </a:ln>
          <a:effectLst/>
        </p:spPr>
        <p:txBody>
          <a:bodyPr/>
          <a:lstStyle/>
          <a:p>
            <a:endParaRPr lang="it-IT"/>
          </a:p>
        </p:txBody>
      </p:sp>
      <p:sp>
        <p:nvSpPr>
          <p:cNvPr id="17" name="CasellaDiTesto 16"/>
          <p:cNvSpPr txBox="1"/>
          <p:nvPr/>
        </p:nvSpPr>
        <p:spPr>
          <a:xfrm>
            <a:off x="1428728" y="142852"/>
            <a:ext cx="5446684" cy="461665"/>
          </a:xfrm>
          <a:prstGeom prst="rect">
            <a:avLst/>
          </a:prstGeom>
          <a:noFill/>
        </p:spPr>
        <p:txBody>
          <a:bodyPr wrap="none" rtlCol="0">
            <a:spAutoFit/>
          </a:bodyPr>
          <a:lstStyle/>
          <a:p>
            <a:r>
              <a:rPr lang="it-IT" sz="2400" b="1" dirty="0" smtClean="0">
                <a:solidFill>
                  <a:srgbClr val="FF0000"/>
                </a:solidFill>
              </a:rPr>
              <a:t>Rivediamo adesso la struttura di </a:t>
            </a:r>
            <a:r>
              <a:rPr lang="it-IT" sz="2400" b="1" dirty="0" err="1" smtClean="0">
                <a:solidFill>
                  <a:srgbClr val="FF0000"/>
                </a:solidFill>
              </a:rPr>
              <a:t>ATLAS…</a:t>
            </a:r>
            <a:r>
              <a:rPr lang="it-IT" sz="2400" b="1" dirty="0" smtClean="0">
                <a:solidFill>
                  <a:srgbClr val="FF0000"/>
                </a:solidFill>
              </a:rPr>
              <a:t>.</a:t>
            </a:r>
            <a:endParaRPr lang="it-IT" sz="2400" b="1" dirty="0">
              <a:solidFill>
                <a:srgbClr val="FF0000"/>
              </a:solidFill>
            </a:endParaRPr>
          </a:p>
        </p:txBody>
      </p:sp>
      <p:sp>
        <p:nvSpPr>
          <p:cNvPr id="19" name="Segnaposto numero diapositiva 18"/>
          <p:cNvSpPr>
            <a:spLocks noGrp="1"/>
          </p:cNvSpPr>
          <p:nvPr>
            <p:ph type="sldNum" sz="quarter" idx="12"/>
          </p:nvPr>
        </p:nvSpPr>
        <p:spPr/>
        <p:txBody>
          <a:bodyPr/>
          <a:lstStyle/>
          <a:p>
            <a:fld id="{B007B441-5312-499D-93C3-6E37886527FA}" type="slidenum">
              <a:rPr lang="it-IT" smtClean="0"/>
              <a:pPr/>
              <a:t>17</a:t>
            </a:fld>
            <a:endParaRPr lang="it-IT"/>
          </a:p>
        </p:txBody>
      </p:sp>
      <p:sp>
        <p:nvSpPr>
          <p:cNvPr id="22" name="Line 37"/>
          <p:cNvSpPr>
            <a:spLocks noChangeShapeType="1"/>
          </p:cNvSpPr>
          <p:nvPr/>
        </p:nvSpPr>
        <p:spPr bwMode="auto">
          <a:xfrm flipH="1">
            <a:off x="2428860" y="1785926"/>
            <a:ext cx="1357322" cy="3286148"/>
          </a:xfrm>
          <a:prstGeom prst="line">
            <a:avLst/>
          </a:prstGeom>
          <a:noFill/>
          <a:ln w="31750">
            <a:solidFill>
              <a:schemeClr val="tx1"/>
            </a:solidFill>
            <a:round/>
            <a:headEnd/>
            <a:tailEnd type="triangle" w="med" len="med"/>
          </a:ln>
          <a:effectLst/>
        </p:spPr>
        <p:txBody>
          <a:bodyPr/>
          <a:lstStyle/>
          <a:p>
            <a:endParaRPr lang="it-IT"/>
          </a:p>
        </p:txBody>
      </p:sp>
      <p:sp>
        <p:nvSpPr>
          <p:cNvPr id="23" name="Line 37"/>
          <p:cNvSpPr>
            <a:spLocks noChangeShapeType="1"/>
          </p:cNvSpPr>
          <p:nvPr/>
        </p:nvSpPr>
        <p:spPr bwMode="auto">
          <a:xfrm>
            <a:off x="3786182" y="1785926"/>
            <a:ext cx="928694" cy="2286016"/>
          </a:xfrm>
          <a:prstGeom prst="line">
            <a:avLst/>
          </a:prstGeom>
          <a:noFill/>
          <a:ln w="31750">
            <a:solidFill>
              <a:schemeClr val="tx1"/>
            </a:solidFill>
            <a:round/>
            <a:headEnd/>
            <a:tailEnd type="triangle" w="med" len="med"/>
          </a:ln>
          <a:effectLst/>
        </p:spPr>
        <p:txBody>
          <a:bodyPr/>
          <a:lstStyle/>
          <a:p>
            <a:endParaRPr lang="it-IT"/>
          </a:p>
        </p:txBody>
      </p:sp>
      <p:sp>
        <p:nvSpPr>
          <p:cNvPr id="24" name="CasellaDiTesto 23"/>
          <p:cNvSpPr txBox="1"/>
          <p:nvPr/>
        </p:nvSpPr>
        <p:spPr>
          <a:xfrm>
            <a:off x="6929454" y="1714488"/>
            <a:ext cx="2214546" cy="2031325"/>
          </a:xfrm>
          <a:prstGeom prst="rect">
            <a:avLst/>
          </a:prstGeom>
          <a:solidFill>
            <a:srgbClr val="FFFF00"/>
          </a:solidFill>
        </p:spPr>
        <p:txBody>
          <a:bodyPr wrap="square" rtlCol="0">
            <a:spAutoFit/>
          </a:bodyPr>
          <a:lstStyle/>
          <a:p>
            <a:r>
              <a:rPr lang="it-IT" dirty="0" smtClean="0"/>
              <a:t>Per tracciare le particelle cariche molto vicino al punto d’interazione curvate dal campo magnetico e trovare i vertici di decadimento</a:t>
            </a:r>
            <a:endParaRPr lang="it-IT" dirty="0"/>
          </a:p>
        </p:txBody>
      </p:sp>
      <p:sp>
        <p:nvSpPr>
          <p:cNvPr id="25" name="CasellaDiTesto 24"/>
          <p:cNvSpPr txBox="1"/>
          <p:nvPr/>
        </p:nvSpPr>
        <p:spPr>
          <a:xfrm>
            <a:off x="6929454" y="1071546"/>
            <a:ext cx="2214546" cy="646331"/>
          </a:xfrm>
          <a:prstGeom prst="rect">
            <a:avLst/>
          </a:prstGeom>
          <a:solidFill>
            <a:srgbClr val="92D050"/>
          </a:solidFill>
        </p:spPr>
        <p:txBody>
          <a:bodyPr wrap="square" rtlCol="0">
            <a:spAutoFit/>
          </a:bodyPr>
          <a:lstStyle/>
          <a:p>
            <a:r>
              <a:rPr lang="it-IT" dirty="0" smtClean="0"/>
              <a:t>Per misurare l’energia  di elettroni e fotoni</a:t>
            </a:r>
            <a:endParaRPr lang="it-IT" dirty="0"/>
          </a:p>
        </p:txBody>
      </p:sp>
      <p:sp>
        <p:nvSpPr>
          <p:cNvPr id="27" name="CasellaDiTesto 26"/>
          <p:cNvSpPr txBox="1"/>
          <p:nvPr/>
        </p:nvSpPr>
        <p:spPr>
          <a:xfrm>
            <a:off x="1000100" y="1142984"/>
            <a:ext cx="2214546" cy="1200329"/>
          </a:xfrm>
          <a:prstGeom prst="rect">
            <a:avLst/>
          </a:prstGeom>
          <a:solidFill>
            <a:schemeClr val="accent5">
              <a:lumMod val="40000"/>
              <a:lumOff val="60000"/>
            </a:schemeClr>
          </a:solidFill>
        </p:spPr>
        <p:txBody>
          <a:bodyPr wrap="square" rtlCol="0">
            <a:spAutoFit/>
          </a:bodyPr>
          <a:lstStyle/>
          <a:p>
            <a:r>
              <a:rPr lang="it-IT" dirty="0" smtClean="0"/>
              <a:t>Per misurare  posizione e impulso dei muoni curvati dal campo magnetico</a:t>
            </a:r>
            <a:endParaRPr lang="it-IT" dirty="0"/>
          </a:p>
        </p:txBody>
      </p:sp>
      <p:sp>
        <p:nvSpPr>
          <p:cNvPr id="28" name="CasellaDiTesto 24"/>
          <p:cNvSpPr txBox="1"/>
          <p:nvPr/>
        </p:nvSpPr>
        <p:spPr>
          <a:xfrm>
            <a:off x="3124200" y="1828800"/>
            <a:ext cx="1524000" cy="1477328"/>
          </a:xfrm>
          <a:prstGeom prst="rect">
            <a:avLst/>
          </a:prstGeom>
          <a:solidFill>
            <a:schemeClr val="bg1">
              <a:lumMod val="75000"/>
            </a:schemeClr>
          </a:solidFill>
        </p:spPr>
        <p:txBody>
          <a:bodyPr wrap="square" rtlCol="0">
            <a:spAutoFit/>
          </a:bodyPr>
          <a:lstStyle/>
          <a:p>
            <a:r>
              <a:rPr lang="it-IT" dirty="0" smtClean="0"/>
              <a:t>Per curvare le particelle consentendo la misura dell’impulso</a:t>
            </a:r>
            <a:endParaRPr lang="it-IT" dirty="0"/>
          </a:p>
        </p:txBody>
      </p:sp>
      <p:sp>
        <p:nvSpPr>
          <p:cNvPr id="21" name="CasellaDiTesto 20"/>
          <p:cNvSpPr txBox="1"/>
          <p:nvPr/>
        </p:nvSpPr>
        <p:spPr>
          <a:xfrm>
            <a:off x="3124200" y="1274802"/>
            <a:ext cx="1985969" cy="553998"/>
          </a:xfrm>
          <a:prstGeom prst="rect">
            <a:avLst/>
          </a:prstGeom>
          <a:solidFill>
            <a:schemeClr val="bg1">
              <a:lumMod val="75000"/>
            </a:schemeClr>
          </a:solidFill>
          <a:ln>
            <a:solidFill>
              <a:schemeClr val="tx1"/>
            </a:solidFill>
          </a:ln>
        </p:spPr>
        <p:txBody>
          <a:bodyPr wrap="square" rtlCol="0">
            <a:spAutoFit/>
          </a:bodyPr>
          <a:lstStyle/>
          <a:p>
            <a:r>
              <a:rPr lang="it-IT" dirty="0" smtClean="0">
                <a:latin typeface="Arial" pitchFamily="34" charset="0"/>
                <a:cs typeface="Arial" pitchFamily="34" charset="0"/>
              </a:rPr>
              <a:t>Magneti: </a:t>
            </a:r>
          </a:p>
          <a:p>
            <a:r>
              <a:rPr lang="it-IT" sz="1200" dirty="0" smtClean="0">
                <a:latin typeface="Arial" pitchFamily="34" charset="0"/>
                <a:cs typeface="Arial" pitchFamily="34" charset="0"/>
              </a:rPr>
              <a:t>toroide, solenoide</a:t>
            </a:r>
            <a:endParaRPr lang="it-IT" dirty="0">
              <a:latin typeface="Arial" pitchFamily="34" charset="0"/>
              <a:cs typeface="Arial" pitchFamily="34" charset="0"/>
            </a:endParaRPr>
          </a:p>
        </p:txBody>
      </p:sp>
      <p:sp>
        <p:nvSpPr>
          <p:cNvPr id="26" name="CasellaDiTesto 25"/>
          <p:cNvSpPr txBox="1"/>
          <p:nvPr/>
        </p:nvSpPr>
        <p:spPr>
          <a:xfrm>
            <a:off x="4143372" y="1142984"/>
            <a:ext cx="2214546" cy="923330"/>
          </a:xfrm>
          <a:prstGeom prst="rect">
            <a:avLst/>
          </a:prstGeom>
          <a:solidFill>
            <a:srgbClr val="FFC000"/>
          </a:solidFill>
        </p:spPr>
        <p:txBody>
          <a:bodyPr wrap="square" rtlCol="0">
            <a:spAutoFit/>
          </a:bodyPr>
          <a:lstStyle/>
          <a:p>
            <a:r>
              <a:rPr lang="it-IT" dirty="0" smtClean="0"/>
              <a:t>Per misurare l’energia delle particelle </a:t>
            </a:r>
            <a:r>
              <a:rPr lang="it-IT" dirty="0" err="1" smtClean="0"/>
              <a:t>adroniche</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Bottom)">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8"/>
                                        </p:tgtEl>
                                        <p:attrNameLst>
                                          <p:attrName>ppt_x</p:attrName>
                                        </p:attrNameLst>
                                      </p:cBhvr>
                                      <p:tavLst>
                                        <p:tav tm="0">
                                          <p:val>
                                            <p:strVal val="ppt_x"/>
                                          </p:val>
                                        </p:tav>
                                        <p:tav tm="100000">
                                          <p:val>
                                            <p:strVal val="ppt_x"/>
                                          </p:val>
                                        </p:tav>
                                      </p:tavLst>
                                    </p:anim>
                                    <p:anim calcmode="lin" valueType="num">
                                      <p:cBhvr additive="base">
                                        <p:cTn id="12" dur="500"/>
                                        <p:tgtEl>
                                          <p:spTgt spid="28"/>
                                        </p:tgtEl>
                                        <p:attrNameLst>
                                          <p:attrName>ppt_y</p:attrName>
                                        </p:attrNameLst>
                                      </p:cBhvr>
                                      <p:tavLst>
                                        <p:tav tm="0">
                                          <p:val>
                                            <p:strVal val="ppt_y"/>
                                          </p:val>
                                        </p:tav>
                                        <p:tav tm="100000">
                                          <p:val>
                                            <p:strVal val="1+ppt_h/2"/>
                                          </p:val>
                                        </p:tav>
                                      </p:tavLst>
                                    </p:anim>
                                    <p:set>
                                      <p:cBhvr>
                                        <p:cTn id="13" dur="1" fill="hold">
                                          <p:stCondLst>
                                            <p:cond delay="499"/>
                                          </p:stCondLst>
                                        </p:cTn>
                                        <p:tgtEl>
                                          <p:spTgt spid="28"/>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lide(fromBottom)">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24"/>
                                        </p:tgtEl>
                                        <p:attrNameLst>
                                          <p:attrName>ppt_x</p:attrName>
                                        </p:attrNameLst>
                                      </p:cBhvr>
                                      <p:tavLst>
                                        <p:tav tm="0">
                                          <p:val>
                                            <p:strVal val="ppt_x"/>
                                          </p:val>
                                        </p:tav>
                                        <p:tav tm="100000">
                                          <p:val>
                                            <p:strVal val="ppt_x"/>
                                          </p:val>
                                        </p:tav>
                                      </p:tavLst>
                                    </p:anim>
                                    <p:anim calcmode="lin" valueType="num">
                                      <p:cBhvr additive="base">
                                        <p:cTn id="21" dur="500"/>
                                        <p:tgtEl>
                                          <p:spTgt spid="24"/>
                                        </p:tgtEl>
                                        <p:attrNameLst>
                                          <p:attrName>ppt_y</p:attrName>
                                        </p:attrNameLst>
                                      </p:cBhvr>
                                      <p:tavLst>
                                        <p:tav tm="0">
                                          <p:val>
                                            <p:strVal val="ppt_y"/>
                                          </p:val>
                                        </p:tav>
                                        <p:tav tm="100000">
                                          <p:val>
                                            <p:strVal val="1+ppt_h/2"/>
                                          </p:val>
                                        </p:tav>
                                      </p:tavLst>
                                    </p:anim>
                                    <p:set>
                                      <p:cBhvr>
                                        <p:cTn id="22" dur="1" fill="hold">
                                          <p:stCondLst>
                                            <p:cond delay="499"/>
                                          </p:stCondLst>
                                        </p:cTn>
                                        <p:tgtEl>
                                          <p:spTgt spid="24"/>
                                        </p:tgtEl>
                                        <p:attrNameLst>
                                          <p:attrName>style.visibility</p:attrName>
                                        </p:attrNameLst>
                                      </p:cBhvr>
                                      <p:to>
                                        <p:strVal val="hidden"/>
                                      </p:to>
                                    </p:set>
                                  </p:childTnLst>
                                </p:cTn>
                              </p:par>
                              <p:par>
                                <p:cTn id="23" presetID="1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lide(fromBottom)">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25"/>
                                        </p:tgtEl>
                                        <p:attrNameLst>
                                          <p:attrName>ppt_x</p:attrName>
                                        </p:attrNameLst>
                                      </p:cBhvr>
                                      <p:tavLst>
                                        <p:tav tm="0">
                                          <p:val>
                                            <p:strVal val="ppt_x"/>
                                          </p:val>
                                        </p:tav>
                                        <p:tav tm="100000">
                                          <p:val>
                                            <p:strVal val="ppt_x"/>
                                          </p:val>
                                        </p:tav>
                                      </p:tavLst>
                                    </p:anim>
                                    <p:anim calcmode="lin" valueType="num">
                                      <p:cBhvr additive="base">
                                        <p:cTn id="30" dur="500"/>
                                        <p:tgtEl>
                                          <p:spTgt spid="25"/>
                                        </p:tgtEl>
                                        <p:attrNameLst>
                                          <p:attrName>ppt_y</p:attrName>
                                        </p:attrNameLst>
                                      </p:cBhvr>
                                      <p:tavLst>
                                        <p:tav tm="0">
                                          <p:val>
                                            <p:strVal val="ppt_y"/>
                                          </p:val>
                                        </p:tav>
                                        <p:tav tm="100000">
                                          <p:val>
                                            <p:strVal val="1+ppt_h/2"/>
                                          </p:val>
                                        </p:tav>
                                      </p:tavLst>
                                    </p:anim>
                                    <p:set>
                                      <p:cBhvr>
                                        <p:cTn id="31" dur="1" fill="hold">
                                          <p:stCondLst>
                                            <p:cond delay="499"/>
                                          </p:stCondLst>
                                        </p:cTn>
                                        <p:tgtEl>
                                          <p:spTgt spid="25"/>
                                        </p:tgtEl>
                                        <p:attrNameLst>
                                          <p:attrName>style.visibility</p:attrName>
                                        </p:attrNameLst>
                                      </p:cBhvr>
                                      <p:to>
                                        <p:strVal val="hidden"/>
                                      </p:to>
                                    </p:set>
                                  </p:childTnLst>
                                </p:cTn>
                              </p:par>
                              <p:par>
                                <p:cTn id="32" presetID="1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lide(fromBottom)">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26"/>
                                        </p:tgtEl>
                                        <p:attrNameLst>
                                          <p:attrName>ppt_x</p:attrName>
                                        </p:attrNameLst>
                                      </p:cBhvr>
                                      <p:tavLst>
                                        <p:tav tm="0">
                                          <p:val>
                                            <p:strVal val="ppt_x"/>
                                          </p:val>
                                        </p:tav>
                                        <p:tav tm="100000">
                                          <p:val>
                                            <p:strVal val="ppt_x"/>
                                          </p:val>
                                        </p:tav>
                                      </p:tavLst>
                                    </p:anim>
                                    <p:anim calcmode="lin" valueType="num">
                                      <p:cBhvr additive="base">
                                        <p:cTn id="39" dur="500"/>
                                        <p:tgtEl>
                                          <p:spTgt spid="26"/>
                                        </p:tgtEl>
                                        <p:attrNameLst>
                                          <p:attrName>ppt_y</p:attrName>
                                        </p:attrNameLst>
                                      </p:cBhvr>
                                      <p:tavLst>
                                        <p:tav tm="0">
                                          <p:val>
                                            <p:strVal val="ppt_y"/>
                                          </p:val>
                                        </p:tav>
                                        <p:tav tm="100000">
                                          <p:val>
                                            <p:strVal val="1+ppt_h/2"/>
                                          </p:val>
                                        </p:tav>
                                      </p:tavLst>
                                    </p:anim>
                                    <p:set>
                                      <p:cBhvr>
                                        <p:cTn id="40" dur="1" fill="hold">
                                          <p:stCondLst>
                                            <p:cond delay="499"/>
                                          </p:stCondLst>
                                        </p:cTn>
                                        <p:tgtEl>
                                          <p:spTgt spid="26"/>
                                        </p:tgtEl>
                                        <p:attrNameLst>
                                          <p:attrName>style.visibility</p:attrName>
                                        </p:attrNameLst>
                                      </p:cBhvr>
                                      <p:to>
                                        <p:strVal val="hidden"/>
                                      </p:to>
                                    </p:set>
                                  </p:childTnLst>
                                </p:cTn>
                              </p:par>
                              <p:par>
                                <p:cTn id="41" presetID="1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slide(fromBottom)">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7"/>
                                        </p:tgtEl>
                                        <p:attrNameLst>
                                          <p:attrName>ppt_x</p:attrName>
                                        </p:attrNameLst>
                                      </p:cBhvr>
                                      <p:tavLst>
                                        <p:tav tm="0">
                                          <p:val>
                                            <p:strVal val="ppt_x"/>
                                          </p:val>
                                        </p:tav>
                                        <p:tav tm="100000">
                                          <p:val>
                                            <p:strVal val="ppt_x"/>
                                          </p:val>
                                        </p:tav>
                                      </p:tavLst>
                                    </p:anim>
                                    <p:anim calcmode="lin" valueType="num">
                                      <p:cBhvr additive="base">
                                        <p:cTn id="48" dur="500"/>
                                        <p:tgtEl>
                                          <p:spTgt spid="27"/>
                                        </p:tgtEl>
                                        <p:attrNameLst>
                                          <p:attrName>ppt_y</p:attrName>
                                        </p:attrNameLst>
                                      </p:cBhvr>
                                      <p:tavLst>
                                        <p:tav tm="0">
                                          <p:val>
                                            <p:strVal val="ppt_y"/>
                                          </p:val>
                                        </p:tav>
                                        <p:tav tm="100000">
                                          <p:val>
                                            <p:strVal val="1+ppt_h/2"/>
                                          </p:val>
                                        </p:tav>
                                      </p:tavLst>
                                    </p:anim>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7" grpId="0" animBg="1"/>
      <p:bldP spid="27" grpId="1" animBg="1"/>
      <p:bldP spid="28" grpId="0" animBg="1"/>
      <p:bldP spid="28" grpId="1" animBg="1"/>
      <p:bldP spid="26" grpId="0" animBg="1"/>
      <p:bldP spid="26" grpId="1"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it-IT" sz="3200" b="1" dirty="0" err="1" smtClean="0">
                <a:solidFill>
                  <a:srgbClr val="FF0000"/>
                </a:solidFill>
              </a:rPr>
              <a:t>…</a:t>
            </a:r>
            <a:r>
              <a:rPr lang="it-IT" sz="3200" b="1" dirty="0" smtClean="0">
                <a:solidFill>
                  <a:srgbClr val="FF0000"/>
                </a:solidFill>
              </a:rPr>
              <a:t> di CMS </a:t>
            </a:r>
            <a:r>
              <a:rPr lang="it-IT" sz="3200" b="1" dirty="0" err="1" smtClean="0">
                <a:solidFill>
                  <a:srgbClr val="FF0000"/>
                </a:solidFill>
              </a:rPr>
              <a:t>…</a:t>
            </a:r>
            <a:endParaRPr lang="it-IT" sz="3200" b="1" dirty="0">
              <a:solidFill>
                <a:srgbClr val="FF0000"/>
              </a:solidFill>
            </a:endParaRPr>
          </a:p>
        </p:txBody>
      </p:sp>
      <p:sp>
        <p:nvSpPr>
          <p:cNvPr id="4" name="Slide Number Placeholder 3"/>
          <p:cNvSpPr>
            <a:spLocks noGrp="1"/>
          </p:cNvSpPr>
          <p:nvPr>
            <p:ph type="sldNum" sz="quarter" idx="12"/>
          </p:nvPr>
        </p:nvSpPr>
        <p:spPr/>
        <p:txBody>
          <a:bodyPr/>
          <a:lstStyle/>
          <a:p>
            <a:fld id="{B007B441-5312-499D-93C3-6E37886527FA}" type="slidenum">
              <a:rPr lang="it-IT" smtClean="0"/>
              <a:pPr/>
              <a:t>18</a:t>
            </a:fld>
            <a:endParaRPr lang="it-IT"/>
          </a:p>
        </p:txBody>
      </p:sp>
      <p:pic>
        <p:nvPicPr>
          <p:cNvPr id="5" name="Picture 4"/>
          <p:cNvPicPr>
            <a:picLocks noChangeAspect="1"/>
          </p:cNvPicPr>
          <p:nvPr/>
        </p:nvPicPr>
        <p:blipFill>
          <a:blip r:embed="rId2"/>
          <a:stretch>
            <a:fillRect/>
          </a:stretch>
        </p:blipFill>
        <p:spPr>
          <a:xfrm>
            <a:off x="-1" y="762000"/>
            <a:ext cx="9179295" cy="4800600"/>
          </a:xfrm>
          <a:prstGeom prst="rect">
            <a:avLst/>
          </a:prstGeom>
        </p:spPr>
      </p:pic>
      <p:sp>
        <p:nvSpPr>
          <p:cNvPr id="6" name="TextBox 5"/>
          <p:cNvSpPr txBox="1"/>
          <p:nvPr/>
        </p:nvSpPr>
        <p:spPr>
          <a:xfrm>
            <a:off x="381000" y="5715000"/>
            <a:ext cx="6453359" cy="830997"/>
          </a:xfrm>
          <a:prstGeom prst="rect">
            <a:avLst/>
          </a:prstGeom>
          <a:noFill/>
        </p:spPr>
        <p:txBody>
          <a:bodyPr wrap="none" rtlCol="0">
            <a:spAutoFit/>
          </a:bodyPr>
          <a:lstStyle/>
          <a:p>
            <a:r>
              <a:rPr lang="it-IT" sz="2400" dirty="0" smtClean="0">
                <a:ln>
                  <a:solidFill>
                    <a:srgbClr val="1305BF"/>
                  </a:solidFill>
                </a:ln>
                <a:solidFill>
                  <a:schemeClr val="tx2">
                    <a:lumMod val="50000"/>
                    <a:lumOff val="50000"/>
                  </a:schemeClr>
                </a:solidFill>
                <a:latin typeface="Comic Sans MS"/>
                <a:cs typeface="Comic Sans MS"/>
              </a:rPr>
              <a:t>Differenze</a:t>
            </a:r>
            <a:r>
              <a:rPr lang="it-IT" sz="2400" dirty="0" smtClean="0">
                <a:latin typeface="Comic Sans MS"/>
                <a:cs typeface="Comic Sans MS"/>
              </a:rPr>
              <a:t>: Magnete, Calorimetri</a:t>
            </a:r>
          </a:p>
          <a:p>
            <a:r>
              <a:rPr lang="it-IT" sz="2400" dirty="0" smtClean="0">
                <a:ln>
                  <a:solidFill>
                    <a:srgbClr val="1503E8"/>
                  </a:solidFill>
                </a:ln>
                <a:latin typeface="Comic Sans MS"/>
                <a:cs typeface="Comic Sans MS"/>
              </a:rPr>
              <a:t>Similitudini</a:t>
            </a:r>
            <a:r>
              <a:rPr lang="it-IT" sz="2400" dirty="0" smtClean="0">
                <a:latin typeface="Comic Sans MS"/>
                <a:cs typeface="Comic Sans MS"/>
              </a:rPr>
              <a:t>: Tracciatore, Rivelatori di muoni</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79388" y="271463"/>
            <a:ext cx="8748712" cy="719137"/>
          </a:xfrm>
        </p:spPr>
        <p:txBody>
          <a:bodyPr>
            <a:normAutofit fontScale="90000"/>
          </a:bodyPr>
          <a:lstStyle/>
          <a:p>
            <a:r>
              <a:rPr lang="it-IT" sz="3200" b="1" dirty="0">
                <a:solidFill>
                  <a:srgbClr val="FF0000"/>
                </a:solidFill>
                <a:effectLst/>
                <a:latin typeface="Comic Sans MS"/>
                <a:cs typeface="Comic Sans MS"/>
              </a:rPr>
              <a:t>Come vediamo</a:t>
            </a:r>
            <a:r>
              <a:rPr lang="it-IT" sz="3200" b="1" dirty="0" smtClean="0">
                <a:solidFill>
                  <a:srgbClr val="FF0000"/>
                </a:solidFill>
                <a:effectLst/>
                <a:latin typeface="Comic Sans MS"/>
                <a:cs typeface="Comic Sans MS"/>
              </a:rPr>
              <a:t> oggetti di dimensioni diverse:</a:t>
            </a:r>
            <a:endParaRPr lang="it-IT" sz="3200" b="1" dirty="0">
              <a:solidFill>
                <a:srgbClr val="FF0000"/>
              </a:solidFill>
              <a:effectLst/>
              <a:latin typeface="Comic Sans MS"/>
              <a:cs typeface="Comic Sans MS"/>
            </a:endParaRPr>
          </a:p>
        </p:txBody>
      </p:sp>
      <p:pic>
        <p:nvPicPr>
          <p:cNvPr id="111620" name="Picture 4" descr="meter_stick"/>
          <p:cNvPicPr>
            <a:picLocks noChangeAspect="1" noChangeArrowheads="1"/>
          </p:cNvPicPr>
          <p:nvPr/>
        </p:nvPicPr>
        <p:blipFill>
          <a:blip r:embed="rId3"/>
          <a:srcRect/>
          <a:stretch>
            <a:fillRect/>
          </a:stretch>
        </p:blipFill>
        <p:spPr bwMode="auto">
          <a:xfrm>
            <a:off x="1295400" y="1295400"/>
            <a:ext cx="6121400" cy="4141787"/>
          </a:xfrm>
          <a:prstGeom prst="rect">
            <a:avLst/>
          </a:prstGeom>
          <a:noFill/>
        </p:spPr>
      </p:pic>
      <p:sp>
        <p:nvSpPr>
          <p:cNvPr id="5" name="TextBox 4"/>
          <p:cNvSpPr txBox="1"/>
          <p:nvPr/>
        </p:nvSpPr>
        <p:spPr>
          <a:xfrm>
            <a:off x="533400" y="5791200"/>
            <a:ext cx="8153400" cy="923330"/>
          </a:xfrm>
          <a:prstGeom prst="rect">
            <a:avLst/>
          </a:prstGeom>
          <a:noFill/>
        </p:spPr>
        <p:txBody>
          <a:bodyPr wrap="square" rtlCol="0">
            <a:spAutoFit/>
          </a:bodyPr>
          <a:lstStyle/>
          <a:p>
            <a:r>
              <a:rPr lang="it-IT" dirty="0" smtClean="0">
                <a:latin typeface="Comic Sans MS"/>
                <a:cs typeface="Comic Sans MS"/>
              </a:rPr>
              <a:t>al di sotto delle dimensioni atomiche utilizziamo gli urti tra particelle e studiamo come queste vengono ‘deviate’ (e se ne vengono prodotte di </a:t>
            </a:r>
            <a:r>
              <a:rPr lang="it-IT" dirty="0" err="1" smtClean="0">
                <a:latin typeface="Comic Sans MS"/>
                <a:cs typeface="Comic Sans MS"/>
              </a:rPr>
              <a:t>nuove…</a:t>
            </a:r>
            <a:r>
              <a:rPr lang="it-IT" dirty="0" smtClean="0">
                <a:latin typeface="Comic Sans MS"/>
                <a:cs typeface="Comic Sans MS"/>
              </a:rPr>
              <a:t>.)</a:t>
            </a:r>
            <a:endParaRPr lang="it-IT" dirty="0">
              <a:latin typeface="Comic Sans MS"/>
              <a:cs typeface="Comic Sans MS"/>
            </a:endParaRPr>
          </a:p>
        </p:txBody>
      </p:sp>
      <p:sp>
        <p:nvSpPr>
          <p:cNvPr id="6" name="Slide Number Placeholder 5"/>
          <p:cNvSpPr>
            <a:spLocks noGrp="1"/>
          </p:cNvSpPr>
          <p:nvPr>
            <p:ph type="sldNum" sz="quarter" idx="12"/>
          </p:nvPr>
        </p:nvSpPr>
        <p:spPr/>
        <p:txBody>
          <a:bodyPr/>
          <a:lstStyle/>
          <a:p>
            <a:fld id="{B007B441-5312-499D-93C3-6E37886527FA}" type="slidenum">
              <a:rPr lang="it-IT" smtClean="0"/>
              <a:pPr/>
              <a:t>1</a:t>
            </a:fld>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descr="Detector_Cut_Section.jpg"/>
          <p:cNvPicPr>
            <a:picLocks noGrp="1" noChangeAspect="1"/>
          </p:cNvPicPr>
          <p:nvPr>
            <p:ph idx="1"/>
          </p:nvPr>
        </p:nvPicPr>
        <p:blipFill>
          <a:blip r:embed="rId2"/>
          <a:stretch>
            <a:fillRect/>
          </a:stretch>
        </p:blipFill>
        <p:spPr>
          <a:xfrm>
            <a:off x="-8351" y="0"/>
            <a:ext cx="4885151" cy="3962400"/>
          </a:xfrm>
          <a:prstGeom prst="rect">
            <a:avLst/>
          </a:prstGeom>
          <a:noFill/>
          <a:ln>
            <a:noFill/>
          </a:ln>
        </p:spPr>
      </p:pic>
      <p:sp>
        <p:nvSpPr>
          <p:cNvPr id="7" name="Rettangolo arrotondato 6"/>
          <p:cNvSpPr/>
          <p:nvPr/>
        </p:nvSpPr>
        <p:spPr>
          <a:xfrm>
            <a:off x="4800600" y="0"/>
            <a:ext cx="2743200" cy="990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omic Sans MS" pitchFamily="66" charset="0"/>
                <a:sym typeface="Wingdings"/>
              </a:rPr>
              <a:t></a:t>
            </a:r>
            <a:r>
              <a:rPr lang="en-US" sz="3200" dirty="0" smtClean="0">
                <a:latin typeface="Comic Sans MS" pitchFamily="66" charset="0"/>
                <a:sym typeface="Wingdings"/>
              </a:rPr>
              <a:t> </a:t>
            </a:r>
            <a:r>
              <a:rPr lang="it-IT" sz="3200" dirty="0" err="1" smtClean="0">
                <a:latin typeface="Comic Sans MS" pitchFamily="66" charset="0"/>
              </a:rPr>
              <a:t>slice</a:t>
            </a:r>
            <a:r>
              <a:rPr lang="it-IT" sz="3200" dirty="0" smtClean="0">
                <a:latin typeface="Comic Sans MS" pitchFamily="66" charset="0"/>
              </a:rPr>
              <a:t> di ATLAS</a:t>
            </a:r>
            <a:endParaRPr lang="it-IT" sz="3200" dirty="0">
              <a:latin typeface="Comic Sans MS" pitchFamily="66" charset="0"/>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pPr/>
              <a:t>19</a:t>
            </a:fld>
            <a:endParaRPr lang="it-IT"/>
          </a:p>
        </p:txBody>
      </p:sp>
      <p:sp>
        <p:nvSpPr>
          <p:cNvPr id="8" name="CasellaDiTesto 7"/>
          <p:cNvSpPr txBox="1"/>
          <p:nvPr/>
        </p:nvSpPr>
        <p:spPr>
          <a:xfrm>
            <a:off x="8215338" y="6072206"/>
            <a:ext cx="184731" cy="369332"/>
          </a:xfrm>
          <a:prstGeom prst="rect">
            <a:avLst/>
          </a:prstGeom>
          <a:noFill/>
        </p:spPr>
        <p:txBody>
          <a:bodyPr wrap="none" rtlCol="0">
            <a:spAutoFit/>
          </a:bodyPr>
          <a:lstStyle/>
          <a:p>
            <a:endParaRPr lang="it-IT" dirty="0"/>
          </a:p>
        </p:txBody>
      </p:sp>
      <p:pic>
        <p:nvPicPr>
          <p:cNvPr id="9" name="Content Placeholder 4" descr="CMS_Slice.gif"/>
          <p:cNvPicPr>
            <a:picLocks noChangeAspect="1"/>
          </p:cNvPicPr>
          <p:nvPr/>
        </p:nvPicPr>
        <p:blipFill>
          <a:blip r:embed="rId3"/>
          <a:srcRect t="-3486" b="-3486"/>
          <a:stretch>
            <a:fillRect/>
          </a:stretch>
        </p:blipFill>
        <p:spPr>
          <a:xfrm>
            <a:off x="2895600" y="3398837"/>
            <a:ext cx="6289828" cy="3459163"/>
          </a:xfrm>
          <a:prstGeom prst="rect">
            <a:avLst/>
          </a:prstGeom>
          <a:scene3d>
            <a:camera prst="orthographicFront">
              <a:rot lat="0" lon="0" rev="0"/>
            </a:camera>
            <a:lightRig rig="threePt" dir="t"/>
          </a:scene3d>
        </p:spPr>
      </p:pic>
      <p:sp>
        <p:nvSpPr>
          <p:cNvPr id="11" name="Rettangolo arrotondato 6"/>
          <p:cNvSpPr/>
          <p:nvPr/>
        </p:nvSpPr>
        <p:spPr>
          <a:xfrm>
            <a:off x="381000" y="4114800"/>
            <a:ext cx="2438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err="1" smtClean="0">
                <a:solidFill>
                  <a:schemeClr val="tx1"/>
                </a:solidFill>
                <a:latin typeface="Comic Sans MS" pitchFamily="66" charset="0"/>
              </a:rPr>
              <a:t>slice</a:t>
            </a:r>
            <a:r>
              <a:rPr lang="it-IT" sz="3200" dirty="0" smtClean="0">
                <a:solidFill>
                  <a:schemeClr val="tx1"/>
                </a:solidFill>
                <a:latin typeface="Comic Sans MS" pitchFamily="66" charset="0"/>
              </a:rPr>
              <a:t> di CMS </a:t>
            </a:r>
            <a:r>
              <a:rPr lang="en-US" sz="3200" dirty="0" err="1" smtClean="0">
                <a:solidFill>
                  <a:schemeClr val="tx1"/>
                </a:solidFill>
                <a:latin typeface="Comic Sans MS" pitchFamily="66" charset="0"/>
                <a:sym typeface="Wingdings"/>
              </a:rPr>
              <a:t></a:t>
            </a:r>
            <a:endParaRPr lang="it-IT" sz="3200" dirty="0">
              <a:solidFill>
                <a:schemeClr val="tx1"/>
              </a:solidFill>
              <a:latin typeface="Comic Sans MS" pitchFamily="66" charset="0"/>
            </a:endParaRPr>
          </a:p>
        </p:txBody>
      </p:sp>
      <p:sp>
        <p:nvSpPr>
          <p:cNvPr id="10" name="Content Placeholder 2"/>
          <p:cNvSpPr txBox="1">
            <a:spLocks/>
          </p:cNvSpPr>
          <p:nvPr/>
        </p:nvSpPr>
        <p:spPr>
          <a:xfrm>
            <a:off x="4953000" y="1219200"/>
            <a:ext cx="4038600" cy="20574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p>
            <a:pPr marL="342900" marR="0" lvl="0" indent="-342900"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Dimensioni</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 legate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all’energia</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delle</a:t>
            </a:r>
            <a:r>
              <a:rPr lang="en-US" dirty="0" smtClean="0">
                <a:latin typeface="Comic Sans MS"/>
                <a:cs typeface="Comic Sans MS"/>
              </a:rPr>
              <a:t>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particelle</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800" b="0" i="0" u="none" strike="noStrike" kern="1200" cap="none" spc="0" normalizeH="0" baseline="0" noProof="0" dirty="0" err="1" smtClean="0">
                <a:ln>
                  <a:noFill/>
                </a:ln>
                <a:solidFill>
                  <a:schemeClr val="tx1"/>
                </a:solidFill>
                <a:effectLst/>
                <a:uLnTx/>
                <a:uFillTx/>
                <a:latin typeface="Comic Sans MS"/>
                <a:ea typeface="+mn-ea"/>
                <a:cs typeface="Comic Sans MS"/>
              </a:rPr>
              <a:t>prodotte</a:t>
            </a:r>
            <a:r>
              <a:rPr kumimoji="0" lang="en-US" sz="1800" b="0" i="0" u="none" strike="noStrike" kern="1200" cap="none" spc="0" normalizeH="0" baseline="0" noProof="0" dirty="0" smtClean="0">
                <a:ln>
                  <a:noFill/>
                </a:ln>
                <a:solidFill>
                  <a:schemeClr val="tx1"/>
                </a:solidFill>
                <a:effectLst/>
                <a:uLnTx/>
                <a:uFillTx/>
                <a:latin typeface="Comic Sans MS"/>
                <a:ea typeface="+mn-ea"/>
                <a:cs typeface="Comic Sans MS"/>
              </a:rPr>
              <a:t>:</a:t>
            </a:r>
          </a:p>
          <a:p>
            <a:pPr marL="342900" indent="-342900">
              <a:spcBef>
                <a:spcPct val="20000"/>
              </a:spcBef>
              <a:spcAft>
                <a:spcPts val="600"/>
              </a:spcAft>
              <a:buFont typeface="Arial"/>
              <a:buChar char="•"/>
            </a:pP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per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assorbire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un’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e</a:t>
            </a:r>
            <a:r>
              <a:rPr kumimoji="0" lang="en-US" sz="1200" b="0" i="0" u="none" strike="noStrike" kern="1200" cap="none" spc="0" normalizeH="0" baseline="30000" noProof="0" dirty="0" smtClean="0">
                <a:ln>
                  <a:noFill/>
                </a:ln>
                <a:solidFill>
                  <a:schemeClr val="tx1"/>
                </a:solidFill>
                <a:effectLst/>
                <a:uLnTx/>
                <a:uFillTx/>
                <a:latin typeface="Comic Sans MS"/>
                <a:ea typeface="+mn-ea"/>
                <a:cs typeface="Comic Sans MS"/>
              </a:rPr>
              <a:t>±</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da</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1TeV ⇒ 18 cm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Pb</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p>
          <a:p>
            <a:pPr marL="342900" indent="-342900">
              <a:spcBef>
                <a:spcPct val="20000"/>
              </a:spcBef>
              <a:spcAft>
                <a:spcPts val="600"/>
              </a:spcAft>
              <a:buFont typeface="Arial"/>
              <a:buChar char="•"/>
            </a:pP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per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assorbire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un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adrone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da</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1TeV⇒ 2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m</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Fe</a:t>
            </a:r>
          </a:p>
          <a:p>
            <a:pPr marL="342900" indent="-342900">
              <a:spcBef>
                <a:spcPct val="20000"/>
              </a:spcBef>
              <a:spcAft>
                <a:spcPts val="600"/>
              </a:spcAft>
              <a:buFont typeface="Arial"/>
              <a:buChar char="•"/>
            </a:pP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per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misurare</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l’impulso</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Symbol" charset="2"/>
                <a:ea typeface="+mn-ea"/>
                <a:cs typeface="Symbol" charset="2"/>
              </a:rPr>
              <a:t>m</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da</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1TeV ⇒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grandi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valori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di</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BL</a:t>
            </a:r>
            <a:r>
              <a:rPr kumimoji="0" lang="en-US" sz="1200" b="0" i="0" u="none" strike="noStrike" kern="1200" cap="none" spc="0" normalizeH="0" baseline="30000" noProof="0" dirty="0" smtClean="0">
                <a:ln>
                  <a:noFill/>
                </a:ln>
                <a:solidFill>
                  <a:schemeClr val="tx1"/>
                </a:solidFill>
                <a:effectLst/>
                <a:uLnTx/>
                <a:uFillTx/>
                <a:latin typeface="Comic Sans MS"/>
                <a:ea typeface="+mn-ea"/>
                <a:cs typeface="Comic Sans MS"/>
              </a:rPr>
              <a:t>2</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poichè</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1200" b="0" i="0" u="none" strike="noStrike" kern="1200" cap="none" spc="0" normalizeH="0" baseline="0" noProof="0" dirty="0" err="1" smtClean="0">
                <a:ln>
                  <a:noFill/>
                </a:ln>
                <a:solidFill>
                  <a:schemeClr val="tx1"/>
                </a:solidFill>
                <a:effectLst/>
                <a:uLnTx/>
                <a:uFillTx/>
                <a:latin typeface="Comic Sans MS"/>
                <a:ea typeface="+mn-ea"/>
                <a:cs typeface="Comic Sans MS"/>
              </a:rPr>
              <a:t>p/p</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 ≈ 1/(BL</a:t>
            </a:r>
            <a:r>
              <a:rPr kumimoji="0" lang="en-US" sz="1200" b="0" i="0" u="none" strike="noStrike" kern="1200" cap="none" spc="0" normalizeH="0" baseline="30000" noProof="0" dirty="0" smtClean="0">
                <a:ln>
                  <a:noFill/>
                </a:ln>
                <a:solidFill>
                  <a:schemeClr val="tx1"/>
                </a:solidFill>
                <a:effectLst/>
                <a:uLnTx/>
                <a:uFillTx/>
                <a:latin typeface="Comic Sans MS"/>
                <a:ea typeface="+mn-ea"/>
                <a:cs typeface="Comic Sans MS"/>
              </a:rPr>
              <a:t>2</a:t>
            </a:r>
            <a:r>
              <a:rPr kumimoji="0" lang="en-US" sz="1200" b="0" i="0" u="none" strike="noStrike" kern="1200" cap="none" spc="0" normalizeH="0" baseline="0" noProof="0" dirty="0" smtClean="0">
                <a:ln>
                  <a:noFill/>
                </a:ln>
                <a:solidFill>
                  <a:schemeClr val="tx1"/>
                </a:solidFill>
                <a:effectLst/>
                <a:uLnTx/>
                <a:uFillTx/>
                <a:latin typeface="Comic Sans MS"/>
                <a:ea typeface="+mn-ea"/>
                <a:cs typeface="Comic Sans MS"/>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descr="gen-2002-003.jpg"/>
          <p:cNvPicPr>
            <a:picLocks noChangeAspect="1"/>
          </p:cNvPicPr>
          <p:nvPr/>
        </p:nvPicPr>
        <p:blipFill>
          <a:blip r:embed="rId2"/>
          <a:stretch>
            <a:fillRect/>
          </a:stretch>
        </p:blipFill>
        <p:spPr>
          <a:xfrm>
            <a:off x="762000" y="1500174"/>
            <a:ext cx="7620000" cy="4786326"/>
          </a:xfrm>
          <a:prstGeom prst="rect">
            <a:avLst/>
          </a:prstGeom>
        </p:spPr>
      </p:pic>
      <p:sp>
        <p:nvSpPr>
          <p:cNvPr id="4" name="CasellaDiTesto 3"/>
          <p:cNvSpPr txBox="1"/>
          <p:nvPr/>
        </p:nvSpPr>
        <p:spPr>
          <a:xfrm>
            <a:off x="142908" y="260315"/>
            <a:ext cx="9144000" cy="954107"/>
          </a:xfrm>
          <a:prstGeom prst="rect">
            <a:avLst/>
          </a:prstGeom>
          <a:solidFill>
            <a:schemeClr val="bg1"/>
          </a:solidFill>
        </p:spPr>
        <p:txBody>
          <a:bodyPr wrap="square" rtlCol="0">
            <a:spAutoFit/>
          </a:bodyPr>
          <a:lstStyle/>
          <a:p>
            <a:r>
              <a:rPr lang="it-IT" sz="2800" dirty="0" err="1" smtClean="0">
                <a:latin typeface="Comic Sans MS" pitchFamily="66" charset="0"/>
              </a:rPr>
              <a:t>Atlas</a:t>
            </a:r>
            <a:r>
              <a:rPr lang="it-IT" sz="2800" dirty="0" smtClean="0">
                <a:latin typeface="Comic Sans MS" pitchFamily="66" charset="0"/>
              </a:rPr>
              <a:t> non è ‘fotogenico’ perché occupa praticamente tutta la </a:t>
            </a:r>
            <a:r>
              <a:rPr lang="it-IT" sz="2800" dirty="0" err="1" smtClean="0">
                <a:latin typeface="Comic Sans MS" pitchFamily="66" charset="0"/>
              </a:rPr>
              <a:t>caverna……</a:t>
            </a:r>
            <a:r>
              <a:rPr lang="it-IT" sz="2800" dirty="0" smtClean="0">
                <a:latin typeface="Comic Sans MS" pitchFamily="66" charset="0"/>
              </a:rPr>
              <a:t>.</a:t>
            </a:r>
            <a:endParaRPr lang="it-IT" sz="2800" dirty="0">
              <a:latin typeface="Comic Sans MS" pitchFamily="66" charset="0"/>
            </a:endParaRPr>
          </a:p>
        </p:txBody>
      </p:sp>
      <p:pic>
        <p:nvPicPr>
          <p:cNvPr id="5" name="Picture 6" descr="scavo_caverna_2000"/>
          <p:cNvPicPr>
            <a:picLocks noChangeAspect="1" noChangeArrowheads="1"/>
          </p:cNvPicPr>
          <p:nvPr/>
        </p:nvPicPr>
        <p:blipFill>
          <a:blip r:embed="rId3"/>
          <a:srcRect/>
          <a:stretch>
            <a:fillRect/>
          </a:stretch>
        </p:blipFill>
        <p:spPr bwMode="auto">
          <a:xfrm>
            <a:off x="179388" y="1412875"/>
            <a:ext cx="7920037" cy="4957763"/>
          </a:xfrm>
          <a:prstGeom prst="rect">
            <a:avLst/>
          </a:prstGeom>
          <a:noFill/>
        </p:spPr>
      </p:pic>
      <p:pic>
        <p:nvPicPr>
          <p:cNvPr id="6" name="Picture 5" descr="Caverna_2002_base"/>
          <p:cNvPicPr>
            <a:picLocks noChangeAspect="1" noChangeArrowheads="1"/>
          </p:cNvPicPr>
          <p:nvPr/>
        </p:nvPicPr>
        <p:blipFill>
          <a:blip r:embed="rId4"/>
          <a:srcRect/>
          <a:stretch>
            <a:fillRect/>
          </a:stretch>
        </p:blipFill>
        <p:spPr bwMode="auto">
          <a:xfrm>
            <a:off x="250825" y="1490663"/>
            <a:ext cx="7273925" cy="5156200"/>
          </a:xfrm>
          <a:prstGeom prst="rect">
            <a:avLst/>
          </a:prstGeom>
          <a:noFill/>
        </p:spPr>
      </p:pic>
      <p:pic>
        <p:nvPicPr>
          <p:cNvPr id="7" name="Picture 5" descr="Caverna_2004"/>
          <p:cNvPicPr>
            <a:picLocks noChangeAspect="1" noChangeArrowheads="1"/>
          </p:cNvPicPr>
          <p:nvPr/>
        </p:nvPicPr>
        <p:blipFill>
          <a:blip r:embed="rId5"/>
          <a:srcRect/>
          <a:stretch>
            <a:fillRect/>
          </a:stretch>
        </p:blipFill>
        <p:spPr bwMode="auto">
          <a:xfrm>
            <a:off x="250825" y="1412875"/>
            <a:ext cx="7056438" cy="5078413"/>
          </a:xfrm>
          <a:prstGeom prst="rect">
            <a:avLst/>
          </a:prstGeom>
          <a:noFill/>
        </p:spPr>
      </p:pic>
      <p:sp>
        <p:nvSpPr>
          <p:cNvPr id="8" name="CasellaDiTesto 7"/>
          <p:cNvSpPr txBox="1"/>
          <p:nvPr/>
        </p:nvSpPr>
        <p:spPr>
          <a:xfrm>
            <a:off x="8143900" y="1500174"/>
            <a:ext cx="934871" cy="461665"/>
          </a:xfrm>
          <a:prstGeom prst="rect">
            <a:avLst/>
          </a:prstGeom>
          <a:noFill/>
        </p:spPr>
        <p:txBody>
          <a:bodyPr wrap="none" rtlCol="0">
            <a:spAutoFit/>
          </a:bodyPr>
          <a:lstStyle/>
          <a:p>
            <a:r>
              <a:rPr lang="it-IT" sz="2400" dirty="0" smtClean="0">
                <a:latin typeface="Comic Sans MS" pitchFamily="66" charset="0"/>
              </a:rPr>
              <a:t>2000</a:t>
            </a:r>
            <a:endParaRPr lang="it-IT" sz="2400" dirty="0">
              <a:latin typeface="Comic Sans MS" pitchFamily="66" charset="0"/>
            </a:endParaRPr>
          </a:p>
        </p:txBody>
      </p:sp>
      <p:sp>
        <p:nvSpPr>
          <p:cNvPr id="10" name="CasellaDiTesto 9"/>
          <p:cNvSpPr txBox="1"/>
          <p:nvPr/>
        </p:nvSpPr>
        <p:spPr>
          <a:xfrm>
            <a:off x="8137723" y="2500306"/>
            <a:ext cx="934871" cy="461665"/>
          </a:xfrm>
          <a:prstGeom prst="rect">
            <a:avLst/>
          </a:prstGeom>
          <a:noFill/>
        </p:spPr>
        <p:txBody>
          <a:bodyPr wrap="none" rtlCol="0">
            <a:spAutoFit/>
          </a:bodyPr>
          <a:lstStyle/>
          <a:p>
            <a:r>
              <a:rPr lang="it-IT" sz="2400" dirty="0" smtClean="0">
                <a:latin typeface="Comic Sans MS" pitchFamily="66" charset="0"/>
              </a:rPr>
              <a:t>2002</a:t>
            </a:r>
            <a:endParaRPr lang="it-IT" sz="2400" dirty="0">
              <a:latin typeface="Comic Sans MS" pitchFamily="66" charset="0"/>
            </a:endParaRPr>
          </a:p>
        </p:txBody>
      </p:sp>
      <p:sp>
        <p:nvSpPr>
          <p:cNvPr id="11" name="CasellaDiTesto 10"/>
          <p:cNvSpPr txBox="1"/>
          <p:nvPr/>
        </p:nvSpPr>
        <p:spPr>
          <a:xfrm>
            <a:off x="8143900" y="3429000"/>
            <a:ext cx="934871" cy="461665"/>
          </a:xfrm>
          <a:prstGeom prst="rect">
            <a:avLst/>
          </a:prstGeom>
          <a:noFill/>
        </p:spPr>
        <p:txBody>
          <a:bodyPr wrap="none" rtlCol="0">
            <a:spAutoFit/>
          </a:bodyPr>
          <a:lstStyle/>
          <a:p>
            <a:r>
              <a:rPr lang="it-IT" sz="2400" dirty="0" smtClean="0">
                <a:latin typeface="Comic Sans MS" pitchFamily="66" charset="0"/>
              </a:rPr>
              <a:t>2004</a:t>
            </a:r>
            <a:endParaRPr lang="it-IT" sz="2400" dirty="0">
              <a:latin typeface="Comic Sans MS" pitchFamily="66" charset="0"/>
            </a:endParaRPr>
          </a:p>
        </p:txBody>
      </p:sp>
      <p:sp>
        <p:nvSpPr>
          <p:cNvPr id="13" name="Segnaposto numero diapositiva 12"/>
          <p:cNvSpPr>
            <a:spLocks noGrp="1"/>
          </p:cNvSpPr>
          <p:nvPr>
            <p:ph type="sldNum" sz="quarter" idx="12"/>
          </p:nvPr>
        </p:nvSpPr>
        <p:spPr/>
        <p:txBody>
          <a:bodyPr/>
          <a:lstStyle/>
          <a:p>
            <a:fld id="{B007B441-5312-499D-93C3-6E37886527FA}" type="slidenum">
              <a:rPr lang="it-IT" smtClean="0"/>
              <a:pPr/>
              <a:t>20</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07B441-5312-499D-93C3-6E37886527FA}" type="slidenum">
              <a:rPr lang="it-IT" smtClean="0"/>
              <a:pPr/>
              <a:t>21</a:t>
            </a:fld>
            <a:endParaRPr lang="it-IT"/>
          </a:p>
        </p:txBody>
      </p:sp>
      <p:pic>
        <p:nvPicPr>
          <p:cNvPr id="3" name="Immagine 1" descr="0511013_01.jpg"/>
          <p:cNvPicPr>
            <a:picLocks noChangeAspect="1"/>
          </p:cNvPicPr>
          <p:nvPr/>
        </p:nvPicPr>
        <p:blipFill>
          <a:blip r:embed="rId2"/>
          <a:stretch>
            <a:fillRect/>
          </a:stretch>
        </p:blipFill>
        <p:spPr>
          <a:xfrm>
            <a:off x="0" y="450949"/>
            <a:ext cx="9144000" cy="595610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endParaRPr lang="it-IT"/>
          </a:p>
        </p:txBody>
      </p:sp>
      <p:sp>
        <p:nvSpPr>
          <p:cNvPr id="123907" name="Rectangle 3"/>
          <p:cNvSpPr>
            <a:spLocks noGrp="1" noChangeArrowheads="1"/>
          </p:cNvSpPr>
          <p:nvPr>
            <p:ph type="body" idx="1"/>
          </p:nvPr>
        </p:nvSpPr>
        <p:spPr/>
        <p:txBody>
          <a:bodyPr/>
          <a:lstStyle/>
          <a:p>
            <a:endParaRPr lang="it-IT" dirty="0"/>
          </a:p>
        </p:txBody>
      </p:sp>
      <p:pic>
        <p:nvPicPr>
          <p:cNvPr id="123908" name="Picture 4" descr="ID-EC-heinz-2"/>
          <p:cNvPicPr>
            <a:picLocks noChangeAspect="1" noChangeArrowheads="1"/>
          </p:cNvPicPr>
          <p:nvPr/>
        </p:nvPicPr>
        <p:blipFill>
          <a:blip r:embed="rId2"/>
          <a:srcRect/>
          <a:stretch>
            <a:fillRect/>
          </a:stretch>
        </p:blipFill>
        <p:spPr bwMode="auto">
          <a:xfrm>
            <a:off x="2652722" y="0"/>
            <a:ext cx="6477000" cy="6858000"/>
          </a:xfrm>
          <a:prstGeom prst="rect">
            <a:avLst/>
          </a:prstGeom>
          <a:noFill/>
        </p:spPr>
      </p:pic>
      <p:sp>
        <p:nvSpPr>
          <p:cNvPr id="123909" name="Line 5"/>
          <p:cNvSpPr>
            <a:spLocks noChangeShapeType="1"/>
          </p:cNvSpPr>
          <p:nvPr/>
        </p:nvSpPr>
        <p:spPr bwMode="auto">
          <a:xfrm flipH="1" flipV="1">
            <a:off x="4710122" y="762000"/>
            <a:ext cx="2971800" cy="152400"/>
          </a:xfrm>
          <a:prstGeom prst="line">
            <a:avLst/>
          </a:prstGeom>
          <a:noFill/>
          <a:ln w="9525">
            <a:solidFill>
              <a:schemeClr val="tx1"/>
            </a:solidFill>
            <a:round/>
            <a:headEnd/>
            <a:tailEnd type="triangle" w="med" len="med"/>
          </a:ln>
          <a:effectLst/>
        </p:spPr>
        <p:txBody>
          <a:bodyPr/>
          <a:lstStyle/>
          <a:p>
            <a:endParaRPr lang="it-IT"/>
          </a:p>
        </p:txBody>
      </p:sp>
      <p:sp>
        <p:nvSpPr>
          <p:cNvPr id="123910" name="Line 6"/>
          <p:cNvSpPr>
            <a:spLocks noChangeShapeType="1"/>
          </p:cNvSpPr>
          <p:nvPr/>
        </p:nvSpPr>
        <p:spPr bwMode="auto">
          <a:xfrm flipH="1">
            <a:off x="3948122" y="914400"/>
            <a:ext cx="3733800" cy="381000"/>
          </a:xfrm>
          <a:prstGeom prst="line">
            <a:avLst/>
          </a:prstGeom>
          <a:noFill/>
          <a:ln w="9525">
            <a:solidFill>
              <a:schemeClr val="tx1"/>
            </a:solidFill>
            <a:round/>
            <a:headEnd/>
            <a:tailEnd type="triangle" w="med" len="med"/>
          </a:ln>
          <a:effectLst/>
        </p:spPr>
        <p:txBody>
          <a:bodyPr/>
          <a:lstStyle/>
          <a:p>
            <a:endParaRPr lang="it-IT"/>
          </a:p>
        </p:txBody>
      </p:sp>
      <p:sp>
        <p:nvSpPr>
          <p:cNvPr id="123911" name="Line 7"/>
          <p:cNvSpPr>
            <a:spLocks noChangeShapeType="1"/>
          </p:cNvSpPr>
          <p:nvPr/>
        </p:nvSpPr>
        <p:spPr bwMode="auto">
          <a:xfrm flipH="1">
            <a:off x="3643322" y="914400"/>
            <a:ext cx="4038600" cy="2438400"/>
          </a:xfrm>
          <a:prstGeom prst="line">
            <a:avLst/>
          </a:prstGeom>
          <a:noFill/>
          <a:ln w="9525">
            <a:solidFill>
              <a:schemeClr val="tx1"/>
            </a:solidFill>
            <a:round/>
            <a:headEnd/>
            <a:tailEnd type="triangle" w="med" len="med"/>
          </a:ln>
          <a:effectLst/>
        </p:spPr>
        <p:txBody>
          <a:bodyPr/>
          <a:lstStyle/>
          <a:p>
            <a:endParaRPr lang="it-IT"/>
          </a:p>
        </p:txBody>
      </p:sp>
      <p:sp>
        <p:nvSpPr>
          <p:cNvPr id="123912" name="Line 8"/>
          <p:cNvSpPr>
            <a:spLocks noChangeShapeType="1"/>
          </p:cNvSpPr>
          <p:nvPr/>
        </p:nvSpPr>
        <p:spPr bwMode="auto">
          <a:xfrm flipH="1">
            <a:off x="3795722" y="914400"/>
            <a:ext cx="3886200" cy="4267200"/>
          </a:xfrm>
          <a:prstGeom prst="line">
            <a:avLst/>
          </a:prstGeom>
          <a:noFill/>
          <a:ln w="9525">
            <a:solidFill>
              <a:schemeClr val="tx1"/>
            </a:solidFill>
            <a:round/>
            <a:headEnd/>
            <a:tailEnd type="triangle" w="med" len="med"/>
          </a:ln>
          <a:effectLst/>
        </p:spPr>
        <p:txBody>
          <a:bodyPr/>
          <a:lstStyle/>
          <a:p>
            <a:endParaRPr lang="it-IT"/>
          </a:p>
        </p:txBody>
      </p:sp>
      <p:sp>
        <p:nvSpPr>
          <p:cNvPr id="123913" name="Text Box 9"/>
          <p:cNvSpPr txBox="1">
            <a:spLocks noChangeArrowheads="1"/>
          </p:cNvSpPr>
          <p:nvPr/>
        </p:nvSpPr>
        <p:spPr bwMode="auto">
          <a:xfrm>
            <a:off x="7070757" y="493713"/>
            <a:ext cx="2073275" cy="641350"/>
          </a:xfrm>
          <a:prstGeom prst="rect">
            <a:avLst/>
          </a:prstGeom>
          <a:solidFill>
            <a:schemeClr val="bg1"/>
          </a:solidFill>
          <a:ln w="9525">
            <a:noFill/>
            <a:miter lim="800000"/>
            <a:headEnd/>
            <a:tailEnd/>
          </a:ln>
          <a:effectLst/>
        </p:spPr>
        <p:txBody>
          <a:bodyPr>
            <a:spAutoFit/>
          </a:bodyPr>
          <a:lstStyle/>
          <a:p>
            <a:r>
              <a:rPr lang="it-IT" b="1" dirty="0" err="1"/>
              <a:t>Muon</a:t>
            </a:r>
            <a:r>
              <a:rPr lang="it-IT" b="1" dirty="0"/>
              <a:t> </a:t>
            </a:r>
            <a:r>
              <a:rPr lang="it-IT" b="1" dirty="0" err="1"/>
              <a:t>chambers</a:t>
            </a:r>
            <a:r>
              <a:rPr lang="it-IT" b="1" dirty="0"/>
              <a:t> (</a:t>
            </a:r>
            <a:r>
              <a:rPr lang="it-IT" b="1" dirty="0" err="1"/>
              <a:t>MDT+RPC</a:t>
            </a:r>
            <a:r>
              <a:rPr lang="it-IT" dirty="0"/>
              <a:t>)</a:t>
            </a:r>
          </a:p>
        </p:txBody>
      </p:sp>
      <p:sp>
        <p:nvSpPr>
          <p:cNvPr id="11" name="Segnaposto numero diapositiva 10"/>
          <p:cNvSpPr>
            <a:spLocks noGrp="1"/>
          </p:cNvSpPr>
          <p:nvPr>
            <p:ph type="sldNum" sz="quarter" idx="12"/>
          </p:nvPr>
        </p:nvSpPr>
        <p:spPr/>
        <p:txBody>
          <a:bodyPr/>
          <a:lstStyle/>
          <a:p>
            <a:fld id="{B007B441-5312-499D-93C3-6E37886527FA}" type="slidenum">
              <a:rPr lang="it-IT" smtClean="0"/>
              <a:pPr/>
              <a:t>22</a:t>
            </a:fld>
            <a:endParaRPr lang="it-IT"/>
          </a:p>
        </p:txBody>
      </p:sp>
      <p:sp>
        <p:nvSpPr>
          <p:cNvPr id="12" name="Rettangolo 11"/>
          <p:cNvSpPr/>
          <p:nvPr/>
        </p:nvSpPr>
        <p:spPr>
          <a:xfrm>
            <a:off x="0" y="0"/>
            <a:ext cx="2643174" cy="400050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latin typeface="Comic Sans MS" pitchFamily="66" charset="0"/>
            </a:endParaRPr>
          </a:p>
          <a:p>
            <a:pPr algn="ctr"/>
            <a:r>
              <a:rPr lang="it-IT" sz="2400" dirty="0" smtClean="0">
                <a:latin typeface="Comic Sans MS" pitchFamily="66" charset="0"/>
              </a:rPr>
              <a:t>Lo Spettrometro di Muoni </a:t>
            </a:r>
          </a:p>
          <a:p>
            <a:pPr algn="ctr"/>
            <a:r>
              <a:rPr lang="it-IT" dirty="0" smtClean="0">
                <a:latin typeface="Comic Sans MS" pitchFamily="66" charset="0"/>
              </a:rPr>
              <a:t>di </a:t>
            </a:r>
            <a:r>
              <a:rPr lang="it-IT" dirty="0" err="1" smtClean="0">
                <a:latin typeface="Comic Sans MS" pitchFamily="66" charset="0"/>
              </a:rPr>
              <a:t>Atlas</a:t>
            </a:r>
            <a:r>
              <a:rPr lang="it-IT" dirty="0" smtClean="0">
                <a:latin typeface="Comic Sans MS" pitchFamily="66" charset="0"/>
              </a:rPr>
              <a:t> è una variante più complessa del semplice rivelatore a ionizzazione di cui abbiamo parlato </a:t>
            </a:r>
          </a:p>
          <a:p>
            <a:pPr algn="ctr"/>
            <a:endParaRPr lang="it-IT" dirty="0" smtClean="0">
              <a:latin typeface="Comic Sans MS" pitchFamily="66" charset="0"/>
            </a:endParaRPr>
          </a:p>
          <a:p>
            <a:pPr algn="ctr"/>
            <a:r>
              <a:rPr lang="it-IT" dirty="0" smtClean="0">
                <a:latin typeface="Comic Sans MS" pitchFamily="66" charset="0"/>
              </a:rPr>
              <a:t>Napoli si è occupata degli RPC insieme a Bologna, Lecce e Roma</a:t>
            </a:r>
          </a:p>
          <a:p>
            <a:pPr algn="ctr"/>
            <a:endParaRPr lang="it-IT" dirty="0">
              <a:latin typeface="Comic Sans MS" pitchFamily="66" charset="0"/>
            </a:endParaRPr>
          </a:p>
        </p:txBody>
      </p:sp>
      <p:grpSp>
        <p:nvGrpSpPr>
          <p:cNvPr id="13" name="Group 75"/>
          <p:cNvGrpSpPr>
            <a:grpSpLocks/>
          </p:cNvGrpSpPr>
          <p:nvPr/>
        </p:nvGrpSpPr>
        <p:grpSpPr bwMode="auto">
          <a:xfrm>
            <a:off x="214282" y="4429132"/>
            <a:ext cx="2286000" cy="2203450"/>
            <a:chOff x="3936" y="2492"/>
            <a:chExt cx="1440" cy="1388"/>
          </a:xfrm>
        </p:grpSpPr>
        <p:pic>
          <p:nvPicPr>
            <p:cNvPr id="14"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36" y="2492"/>
              <a:ext cx="1440" cy="1388"/>
            </a:xfrm>
            <a:prstGeom prst="rect">
              <a:avLst/>
            </a:prstGeom>
            <a:noFill/>
            <a:ln w="9525">
              <a:noFill/>
              <a:miter lim="800000"/>
              <a:headEnd/>
              <a:tailEnd/>
            </a:ln>
          </p:spPr>
        </p:pic>
        <p:grpSp>
          <p:nvGrpSpPr>
            <p:cNvPr id="15" name="Group 74"/>
            <p:cNvGrpSpPr>
              <a:grpSpLocks/>
            </p:cNvGrpSpPr>
            <p:nvPr/>
          </p:nvGrpSpPr>
          <p:grpSpPr bwMode="auto">
            <a:xfrm>
              <a:off x="4033" y="2544"/>
              <a:ext cx="1263" cy="1235"/>
              <a:chOff x="4033" y="2544"/>
              <a:chExt cx="1263" cy="1235"/>
            </a:xfrm>
          </p:grpSpPr>
          <p:sp>
            <p:nvSpPr>
              <p:cNvPr id="16" name="Rectangle 13"/>
              <p:cNvSpPr>
                <a:spLocks noChangeAspect="1" noChangeArrowheads="1"/>
              </p:cNvSpPr>
              <p:nvPr/>
            </p:nvSpPr>
            <p:spPr bwMode="auto">
              <a:xfrm>
                <a:off x="4488" y="2544"/>
                <a:ext cx="348" cy="29"/>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17" name="Rectangle 14"/>
              <p:cNvSpPr>
                <a:spLocks noChangeAspect="1" noChangeArrowheads="1"/>
              </p:cNvSpPr>
              <p:nvPr/>
            </p:nvSpPr>
            <p:spPr bwMode="auto">
              <a:xfrm rot="-2684285">
                <a:off x="4054" y="2744"/>
                <a:ext cx="348" cy="29"/>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18" name="Rectangle 15"/>
              <p:cNvSpPr>
                <a:spLocks noChangeAspect="1" noChangeArrowheads="1"/>
              </p:cNvSpPr>
              <p:nvPr/>
            </p:nvSpPr>
            <p:spPr bwMode="auto">
              <a:xfrm rot="2824844">
                <a:off x="4909" y="2731"/>
                <a:ext cx="344" cy="28"/>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19" name="Group 16"/>
              <p:cNvGrpSpPr>
                <a:grpSpLocks noChangeAspect="1"/>
              </p:cNvGrpSpPr>
              <p:nvPr/>
            </p:nvGrpSpPr>
            <p:grpSpPr bwMode="auto">
              <a:xfrm>
                <a:off x="4532" y="2670"/>
                <a:ext cx="232" cy="77"/>
                <a:chOff x="3992" y="1026"/>
                <a:chExt cx="363" cy="125"/>
              </a:xfrm>
            </p:grpSpPr>
            <p:sp>
              <p:nvSpPr>
                <p:cNvPr id="75" name="Rectangle 17"/>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6" name="Rectangle 18"/>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0" name="Group 19"/>
              <p:cNvGrpSpPr>
                <a:grpSpLocks noChangeAspect="1"/>
              </p:cNvGrpSpPr>
              <p:nvPr/>
            </p:nvGrpSpPr>
            <p:grpSpPr bwMode="auto">
              <a:xfrm rot="2733501">
                <a:off x="4860" y="2807"/>
                <a:ext cx="230" cy="77"/>
                <a:chOff x="3992" y="1026"/>
                <a:chExt cx="363" cy="125"/>
              </a:xfrm>
            </p:grpSpPr>
            <p:sp>
              <p:nvSpPr>
                <p:cNvPr id="73" name="Rectangle 20"/>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4" name="Rectangle 21"/>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1" name="Group 22"/>
              <p:cNvGrpSpPr>
                <a:grpSpLocks noChangeAspect="1"/>
              </p:cNvGrpSpPr>
              <p:nvPr/>
            </p:nvGrpSpPr>
            <p:grpSpPr bwMode="auto">
              <a:xfrm rot="-2719028">
                <a:off x="4229" y="2800"/>
                <a:ext cx="228" cy="81"/>
                <a:chOff x="3992" y="1026"/>
                <a:chExt cx="363" cy="125"/>
              </a:xfrm>
            </p:grpSpPr>
            <p:sp>
              <p:nvSpPr>
                <p:cNvPr id="71" name="Rectangle 23"/>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72" name="Rectangle 24"/>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2" name="Group 25"/>
              <p:cNvGrpSpPr>
                <a:grpSpLocks noChangeAspect="1"/>
              </p:cNvGrpSpPr>
              <p:nvPr/>
            </p:nvGrpSpPr>
            <p:grpSpPr bwMode="auto">
              <a:xfrm rot="-1667494">
                <a:off x="4338" y="2653"/>
                <a:ext cx="233" cy="77"/>
                <a:chOff x="3992" y="1026"/>
                <a:chExt cx="363" cy="125"/>
              </a:xfrm>
            </p:grpSpPr>
            <p:sp>
              <p:nvSpPr>
                <p:cNvPr id="69" name="Rectangle 26"/>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70" name="Rectangle 27"/>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grpSp>
            <p:nvGrpSpPr>
              <p:cNvPr id="23" name="Group 28"/>
              <p:cNvGrpSpPr>
                <a:grpSpLocks noChangeAspect="1"/>
              </p:cNvGrpSpPr>
              <p:nvPr/>
            </p:nvGrpSpPr>
            <p:grpSpPr bwMode="auto">
              <a:xfrm rot="1190846">
                <a:off x="4752" y="2653"/>
                <a:ext cx="231" cy="77"/>
                <a:chOff x="3992" y="1026"/>
                <a:chExt cx="363" cy="125"/>
              </a:xfrm>
            </p:grpSpPr>
            <p:sp>
              <p:nvSpPr>
                <p:cNvPr id="67" name="Rectangle 29"/>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8" name="Rectangle 30"/>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24" name="Rectangle 31"/>
              <p:cNvSpPr>
                <a:spLocks noChangeAspect="1" noChangeArrowheads="1"/>
              </p:cNvSpPr>
              <p:nvPr/>
            </p:nvSpPr>
            <p:spPr bwMode="auto">
              <a:xfrm rot="-1320000">
                <a:off x="4286" y="2553"/>
                <a:ext cx="231" cy="30"/>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25" name="Rectangle 32"/>
              <p:cNvSpPr>
                <a:spLocks noChangeAspect="1" noChangeArrowheads="1"/>
              </p:cNvSpPr>
              <p:nvPr/>
            </p:nvSpPr>
            <p:spPr bwMode="auto">
              <a:xfrm rot="1425231">
                <a:off x="4806" y="2544"/>
                <a:ext cx="232" cy="29"/>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26" name="Group 33"/>
              <p:cNvGrpSpPr>
                <a:grpSpLocks noChangeAspect="1"/>
              </p:cNvGrpSpPr>
              <p:nvPr/>
            </p:nvGrpSpPr>
            <p:grpSpPr bwMode="auto">
              <a:xfrm rot="-4006033">
                <a:off x="4087" y="2922"/>
                <a:ext cx="231" cy="81"/>
                <a:chOff x="3992" y="1026"/>
                <a:chExt cx="363" cy="125"/>
              </a:xfrm>
            </p:grpSpPr>
            <p:sp>
              <p:nvSpPr>
                <p:cNvPr id="65" name="Rectangle 34"/>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6" name="Rectangle 35"/>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grpSp>
            <p:nvGrpSpPr>
              <p:cNvPr id="27" name="Group 36"/>
              <p:cNvGrpSpPr>
                <a:grpSpLocks noChangeAspect="1"/>
              </p:cNvGrpSpPr>
              <p:nvPr/>
            </p:nvGrpSpPr>
            <p:grpSpPr bwMode="auto">
              <a:xfrm rot="5400000">
                <a:off x="4097" y="3106"/>
                <a:ext cx="230" cy="81"/>
                <a:chOff x="3992" y="1026"/>
                <a:chExt cx="363" cy="125"/>
              </a:xfrm>
            </p:grpSpPr>
            <p:sp>
              <p:nvSpPr>
                <p:cNvPr id="63" name="Rectangle 37"/>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4" name="Rectangle 38"/>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28" name="Rectangle 39"/>
              <p:cNvSpPr>
                <a:spLocks noChangeAspect="1" noChangeArrowheads="1"/>
              </p:cNvSpPr>
              <p:nvPr/>
            </p:nvSpPr>
            <p:spPr bwMode="auto">
              <a:xfrm rot="5400000">
                <a:off x="3877" y="3131"/>
                <a:ext cx="344" cy="30"/>
              </a:xfrm>
              <a:prstGeom prst="rect">
                <a:avLst/>
              </a:prstGeom>
              <a:solidFill>
                <a:srgbClr val="00B050"/>
              </a:solidFill>
              <a:ln w="9525">
                <a:solidFill>
                  <a:schemeClr val="tx1"/>
                </a:solidFill>
                <a:miter lim="800000"/>
                <a:headEnd/>
                <a:tailEnd/>
              </a:ln>
            </p:spPr>
            <p:txBody>
              <a:bodyPr wrap="none" anchor="ctr"/>
              <a:lstStyle/>
              <a:p>
                <a:endParaRPr lang="it-IT"/>
              </a:p>
            </p:txBody>
          </p:sp>
          <p:sp>
            <p:nvSpPr>
              <p:cNvPr id="29" name="Rectangle 40"/>
              <p:cNvSpPr>
                <a:spLocks noChangeAspect="1" noChangeArrowheads="1"/>
              </p:cNvSpPr>
              <p:nvPr/>
            </p:nvSpPr>
            <p:spPr bwMode="auto">
              <a:xfrm rot="-3852632">
                <a:off x="3935" y="2894"/>
                <a:ext cx="228" cy="30"/>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30" name="Group 41"/>
              <p:cNvGrpSpPr>
                <a:grpSpLocks noChangeAspect="1"/>
              </p:cNvGrpSpPr>
              <p:nvPr/>
            </p:nvGrpSpPr>
            <p:grpSpPr bwMode="auto">
              <a:xfrm rot="8187370">
                <a:off x="4844" y="3414"/>
                <a:ext cx="230" cy="81"/>
                <a:chOff x="3992" y="1026"/>
                <a:chExt cx="363" cy="125"/>
              </a:xfrm>
            </p:grpSpPr>
            <p:sp>
              <p:nvSpPr>
                <p:cNvPr id="61" name="Rectangle 42"/>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62" name="Rectangle 43"/>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31" name="Rectangle 44"/>
              <p:cNvSpPr>
                <a:spLocks noChangeAspect="1" noChangeArrowheads="1"/>
              </p:cNvSpPr>
              <p:nvPr/>
            </p:nvSpPr>
            <p:spPr bwMode="auto">
              <a:xfrm rot="4020000">
                <a:off x="5167" y="2894"/>
                <a:ext cx="228" cy="30"/>
              </a:xfrm>
              <a:prstGeom prst="rect">
                <a:avLst/>
              </a:prstGeom>
              <a:solidFill>
                <a:srgbClr val="33CC33"/>
              </a:solidFill>
              <a:ln w="9525">
                <a:solidFill>
                  <a:schemeClr val="tx1"/>
                </a:solidFill>
                <a:miter lim="800000"/>
                <a:headEnd/>
                <a:tailEnd/>
              </a:ln>
            </p:spPr>
            <p:txBody>
              <a:bodyPr rot="10800000" vert="eaVert" wrap="none" anchor="ctr"/>
              <a:lstStyle/>
              <a:p>
                <a:pPr algn="ctr" eaLnBrk="1" hangingPunct="1"/>
                <a:endParaRPr lang="it-IT"/>
              </a:p>
            </p:txBody>
          </p:sp>
          <p:sp>
            <p:nvSpPr>
              <p:cNvPr id="32" name="Rectangle 45"/>
              <p:cNvSpPr>
                <a:spLocks noChangeAspect="1" noChangeArrowheads="1"/>
              </p:cNvSpPr>
              <p:nvPr/>
            </p:nvSpPr>
            <p:spPr bwMode="auto">
              <a:xfrm rot="4020000">
                <a:off x="5056" y="2922"/>
                <a:ext cx="230" cy="22"/>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33" name="Rectangle 46"/>
              <p:cNvSpPr>
                <a:spLocks noChangeAspect="1" noChangeArrowheads="1"/>
              </p:cNvSpPr>
              <p:nvPr/>
            </p:nvSpPr>
            <p:spPr bwMode="auto">
              <a:xfrm rot="2700000">
                <a:off x="4214" y="3443"/>
                <a:ext cx="230" cy="21"/>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34" name="Rectangle 47"/>
              <p:cNvSpPr>
                <a:spLocks noChangeAspect="1" noChangeArrowheads="1"/>
              </p:cNvSpPr>
              <p:nvPr/>
            </p:nvSpPr>
            <p:spPr bwMode="auto">
              <a:xfrm rot="5400000">
                <a:off x="5077" y="3149"/>
                <a:ext cx="344" cy="29"/>
              </a:xfrm>
              <a:prstGeom prst="rect">
                <a:avLst/>
              </a:prstGeom>
              <a:solidFill>
                <a:srgbClr val="33CC33"/>
              </a:solidFill>
              <a:ln w="9525">
                <a:solidFill>
                  <a:schemeClr val="tx1"/>
                </a:solidFill>
                <a:miter lim="800000"/>
                <a:headEnd/>
                <a:tailEnd/>
              </a:ln>
            </p:spPr>
            <p:txBody>
              <a:bodyPr wrap="none" anchor="ctr"/>
              <a:lstStyle/>
              <a:p>
                <a:endParaRPr lang="it-IT"/>
              </a:p>
            </p:txBody>
          </p:sp>
          <p:grpSp>
            <p:nvGrpSpPr>
              <p:cNvPr id="35" name="Group 48"/>
              <p:cNvGrpSpPr>
                <a:grpSpLocks noChangeAspect="1"/>
              </p:cNvGrpSpPr>
              <p:nvPr/>
            </p:nvGrpSpPr>
            <p:grpSpPr bwMode="auto">
              <a:xfrm rot="5400000">
                <a:off x="4962" y="3099"/>
                <a:ext cx="230" cy="81"/>
                <a:chOff x="3992" y="1026"/>
                <a:chExt cx="363" cy="125"/>
              </a:xfrm>
            </p:grpSpPr>
            <p:sp>
              <p:nvSpPr>
                <p:cNvPr id="59" name="Rectangle 49"/>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60" name="Rectangle 50"/>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36" name="Rectangle 51"/>
              <p:cNvSpPr>
                <a:spLocks noChangeAspect="1" noChangeArrowheads="1"/>
              </p:cNvSpPr>
              <p:nvPr/>
            </p:nvSpPr>
            <p:spPr bwMode="auto">
              <a:xfrm rot="4020000">
                <a:off x="5004" y="2938"/>
                <a:ext cx="230" cy="22"/>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37" name="Rectangle 52"/>
              <p:cNvSpPr>
                <a:spLocks noChangeAspect="1" noChangeArrowheads="1"/>
              </p:cNvSpPr>
              <p:nvPr/>
            </p:nvSpPr>
            <p:spPr bwMode="auto">
              <a:xfrm rot="4020000">
                <a:off x="4086" y="3340"/>
                <a:ext cx="231" cy="21"/>
              </a:xfrm>
              <a:prstGeom prst="rect">
                <a:avLst/>
              </a:prstGeom>
              <a:solidFill>
                <a:srgbClr val="339933"/>
              </a:solidFill>
              <a:ln w="9525">
                <a:solidFill>
                  <a:schemeClr val="tx1"/>
                </a:solidFill>
                <a:miter lim="800000"/>
                <a:headEnd/>
                <a:tailEnd/>
              </a:ln>
            </p:spPr>
            <p:txBody>
              <a:bodyPr wrap="none" anchor="ctr"/>
              <a:lstStyle/>
              <a:p>
                <a:endParaRPr lang="it-IT"/>
              </a:p>
            </p:txBody>
          </p:sp>
          <p:sp>
            <p:nvSpPr>
              <p:cNvPr id="38" name="Rectangle 53"/>
              <p:cNvSpPr>
                <a:spLocks noChangeAspect="1" noChangeArrowheads="1"/>
              </p:cNvSpPr>
              <p:nvPr/>
            </p:nvSpPr>
            <p:spPr bwMode="auto">
              <a:xfrm rot="4020000">
                <a:off x="4055" y="3348"/>
                <a:ext cx="229" cy="22"/>
              </a:xfrm>
              <a:prstGeom prst="rect">
                <a:avLst/>
              </a:prstGeom>
              <a:solidFill>
                <a:srgbClr val="339933"/>
              </a:solidFill>
              <a:ln w="9525">
                <a:solidFill>
                  <a:schemeClr val="tx1"/>
                </a:solidFill>
                <a:miter lim="800000"/>
                <a:headEnd/>
                <a:tailEnd/>
              </a:ln>
            </p:spPr>
            <p:txBody>
              <a:bodyPr wrap="none" anchor="ctr"/>
              <a:lstStyle/>
              <a:p>
                <a:endParaRPr lang="it-IT"/>
              </a:p>
            </p:txBody>
          </p:sp>
          <p:sp>
            <p:nvSpPr>
              <p:cNvPr id="39" name="Rectangle 54"/>
              <p:cNvSpPr>
                <a:spLocks noChangeAspect="1" noChangeArrowheads="1"/>
              </p:cNvSpPr>
              <p:nvPr/>
            </p:nvSpPr>
            <p:spPr bwMode="auto">
              <a:xfrm rot="4020000">
                <a:off x="3933" y="3407"/>
                <a:ext cx="230" cy="29"/>
              </a:xfrm>
              <a:prstGeom prst="rect">
                <a:avLst/>
              </a:prstGeom>
              <a:solidFill>
                <a:srgbClr val="00B050"/>
              </a:solidFill>
              <a:ln w="9525">
                <a:solidFill>
                  <a:schemeClr val="tx1"/>
                </a:solidFill>
                <a:miter lim="800000"/>
                <a:headEnd/>
                <a:tailEnd/>
              </a:ln>
            </p:spPr>
            <p:txBody>
              <a:bodyPr rot="10800000" vert="eaVert" wrap="none" anchor="ctr"/>
              <a:lstStyle/>
              <a:p>
                <a:pPr algn="ctr" eaLnBrk="1" hangingPunct="1"/>
                <a:endParaRPr lang="it-IT">
                  <a:solidFill>
                    <a:srgbClr val="339933"/>
                  </a:solidFill>
                </a:endParaRPr>
              </a:p>
            </p:txBody>
          </p:sp>
          <p:grpSp>
            <p:nvGrpSpPr>
              <p:cNvPr id="40" name="Group 55"/>
              <p:cNvGrpSpPr>
                <a:grpSpLocks noChangeAspect="1"/>
              </p:cNvGrpSpPr>
              <p:nvPr/>
            </p:nvGrpSpPr>
            <p:grpSpPr bwMode="auto">
              <a:xfrm rot="-4006033">
                <a:off x="5001" y="3318"/>
                <a:ext cx="229" cy="81"/>
                <a:chOff x="3992" y="1026"/>
                <a:chExt cx="363" cy="125"/>
              </a:xfrm>
            </p:grpSpPr>
            <p:sp>
              <p:nvSpPr>
                <p:cNvPr id="57" name="Rectangle 56"/>
                <p:cNvSpPr>
                  <a:spLocks noChangeAspect="1" noChangeArrowheads="1"/>
                </p:cNvSpPr>
                <p:nvPr/>
              </p:nvSpPr>
              <p:spPr bwMode="auto">
                <a:xfrm>
                  <a:off x="3992" y="1026"/>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58" name="Rectangle 57"/>
                <p:cNvSpPr>
                  <a:spLocks noChangeAspect="1" noChangeArrowheads="1"/>
                </p:cNvSpPr>
                <p:nvPr/>
              </p:nvSpPr>
              <p:spPr bwMode="auto">
                <a:xfrm>
                  <a:off x="3992" y="1117"/>
                  <a:ext cx="363" cy="34"/>
                </a:xfrm>
                <a:prstGeom prst="rect">
                  <a:avLst/>
                </a:prstGeom>
                <a:solidFill>
                  <a:srgbClr val="33CC33"/>
                </a:solidFill>
                <a:ln w="9525">
                  <a:solidFill>
                    <a:schemeClr val="tx1"/>
                  </a:solidFill>
                  <a:miter lim="800000"/>
                  <a:headEnd/>
                  <a:tailEnd/>
                </a:ln>
              </p:spPr>
              <p:txBody>
                <a:bodyPr wrap="none" anchor="ctr"/>
                <a:lstStyle/>
                <a:p>
                  <a:endParaRPr lang="it-IT"/>
                </a:p>
              </p:txBody>
            </p:sp>
          </p:grpSp>
          <p:sp>
            <p:nvSpPr>
              <p:cNvPr id="41" name="Rectangle 58"/>
              <p:cNvSpPr>
                <a:spLocks noChangeAspect="1" noChangeArrowheads="1"/>
              </p:cNvSpPr>
              <p:nvPr/>
            </p:nvSpPr>
            <p:spPr bwMode="auto">
              <a:xfrm rot="-3852632">
                <a:off x="5166" y="3376"/>
                <a:ext cx="229" cy="30"/>
              </a:xfrm>
              <a:prstGeom prst="rect">
                <a:avLst/>
              </a:prstGeom>
              <a:solidFill>
                <a:srgbClr val="33CC33"/>
              </a:solidFill>
              <a:ln w="9525">
                <a:solidFill>
                  <a:schemeClr val="tx1"/>
                </a:solidFill>
                <a:miter lim="800000"/>
                <a:headEnd/>
                <a:tailEnd/>
              </a:ln>
            </p:spPr>
            <p:txBody>
              <a:bodyPr wrap="none" anchor="ctr"/>
              <a:lstStyle/>
              <a:p>
                <a:endParaRPr lang="it-IT"/>
              </a:p>
            </p:txBody>
          </p:sp>
          <p:sp>
            <p:nvSpPr>
              <p:cNvPr id="42" name="Rectangle 59"/>
              <p:cNvSpPr>
                <a:spLocks noChangeAspect="1" noChangeArrowheads="1"/>
              </p:cNvSpPr>
              <p:nvPr/>
            </p:nvSpPr>
            <p:spPr bwMode="auto">
              <a:xfrm rot="2700000">
                <a:off x="4182" y="3475"/>
                <a:ext cx="229" cy="21"/>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43" name="Rectangle 60"/>
              <p:cNvSpPr>
                <a:spLocks noChangeAspect="1" noChangeArrowheads="1"/>
              </p:cNvSpPr>
              <p:nvPr/>
            </p:nvSpPr>
            <p:spPr bwMode="auto">
              <a:xfrm rot="2824844">
                <a:off x="4065" y="3560"/>
                <a:ext cx="344" cy="30"/>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44" name="Rectangle 61"/>
              <p:cNvSpPr>
                <a:spLocks noChangeAspect="1" noChangeArrowheads="1"/>
              </p:cNvSpPr>
              <p:nvPr/>
            </p:nvSpPr>
            <p:spPr bwMode="auto">
              <a:xfrm rot="-2684285">
                <a:off x="4886" y="3560"/>
                <a:ext cx="348" cy="29"/>
              </a:xfrm>
              <a:prstGeom prst="rect">
                <a:avLst/>
              </a:prstGeom>
              <a:solidFill>
                <a:srgbClr val="33CC00"/>
              </a:solidFill>
              <a:ln w="9525">
                <a:solidFill>
                  <a:schemeClr val="tx1"/>
                </a:solidFill>
                <a:miter lim="800000"/>
                <a:headEnd/>
                <a:tailEnd/>
              </a:ln>
            </p:spPr>
            <p:txBody>
              <a:bodyPr wrap="none" anchor="ctr"/>
              <a:lstStyle/>
              <a:p>
                <a:endParaRPr lang="it-IT"/>
              </a:p>
            </p:txBody>
          </p:sp>
          <p:grpSp>
            <p:nvGrpSpPr>
              <p:cNvPr id="45" name="Group 62"/>
              <p:cNvGrpSpPr>
                <a:grpSpLocks noChangeAspect="1"/>
              </p:cNvGrpSpPr>
              <p:nvPr/>
            </p:nvGrpSpPr>
            <p:grpSpPr bwMode="auto">
              <a:xfrm>
                <a:off x="4538" y="3543"/>
                <a:ext cx="232" cy="77"/>
                <a:chOff x="3992" y="1026"/>
                <a:chExt cx="363" cy="125"/>
              </a:xfrm>
            </p:grpSpPr>
            <p:sp>
              <p:nvSpPr>
                <p:cNvPr id="55" name="Rectangle 63"/>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6" name="Rectangle 64"/>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46" name="Rectangle 65"/>
              <p:cNvSpPr>
                <a:spLocks noChangeAspect="1" noChangeArrowheads="1"/>
              </p:cNvSpPr>
              <p:nvPr/>
            </p:nvSpPr>
            <p:spPr bwMode="auto">
              <a:xfrm>
                <a:off x="4476" y="3718"/>
                <a:ext cx="348" cy="29"/>
              </a:xfrm>
              <a:prstGeom prst="rect">
                <a:avLst/>
              </a:prstGeom>
              <a:solidFill>
                <a:srgbClr val="33CC00"/>
              </a:solidFill>
              <a:ln w="9525">
                <a:solidFill>
                  <a:schemeClr val="tx1"/>
                </a:solidFill>
                <a:miter lim="800000"/>
                <a:headEnd/>
                <a:tailEnd/>
              </a:ln>
            </p:spPr>
            <p:txBody>
              <a:bodyPr wrap="none" anchor="ctr"/>
              <a:lstStyle/>
              <a:p>
                <a:endParaRPr lang="it-IT"/>
              </a:p>
            </p:txBody>
          </p:sp>
          <p:grpSp>
            <p:nvGrpSpPr>
              <p:cNvPr id="47" name="Group 66"/>
              <p:cNvGrpSpPr>
                <a:grpSpLocks noChangeAspect="1"/>
              </p:cNvGrpSpPr>
              <p:nvPr/>
            </p:nvGrpSpPr>
            <p:grpSpPr bwMode="auto">
              <a:xfrm rot="1190846">
                <a:off x="4355" y="3545"/>
                <a:ext cx="231" cy="77"/>
                <a:chOff x="3992" y="1026"/>
                <a:chExt cx="363" cy="125"/>
              </a:xfrm>
            </p:grpSpPr>
            <p:sp>
              <p:nvSpPr>
                <p:cNvPr id="53" name="Rectangle 67"/>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4" name="Rectangle 68"/>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grpSp>
            <p:nvGrpSpPr>
              <p:cNvPr id="48" name="Group 69"/>
              <p:cNvGrpSpPr>
                <a:grpSpLocks noChangeAspect="1"/>
              </p:cNvGrpSpPr>
              <p:nvPr/>
            </p:nvGrpSpPr>
            <p:grpSpPr bwMode="auto">
              <a:xfrm rot="-1667494">
                <a:off x="4720" y="3545"/>
                <a:ext cx="232" cy="77"/>
                <a:chOff x="3992" y="1026"/>
                <a:chExt cx="363" cy="125"/>
              </a:xfrm>
            </p:grpSpPr>
            <p:sp>
              <p:nvSpPr>
                <p:cNvPr id="51" name="Rectangle 70"/>
                <p:cNvSpPr>
                  <a:spLocks noChangeAspect="1" noChangeArrowheads="1"/>
                </p:cNvSpPr>
                <p:nvPr/>
              </p:nvSpPr>
              <p:spPr bwMode="auto">
                <a:xfrm>
                  <a:off x="3992" y="1026"/>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2" name="Rectangle 71"/>
                <p:cNvSpPr>
                  <a:spLocks noChangeAspect="1" noChangeArrowheads="1"/>
                </p:cNvSpPr>
                <p:nvPr/>
              </p:nvSpPr>
              <p:spPr bwMode="auto">
                <a:xfrm>
                  <a:off x="3992" y="1117"/>
                  <a:ext cx="363" cy="34"/>
                </a:xfrm>
                <a:prstGeom prst="rect">
                  <a:avLst/>
                </a:prstGeom>
                <a:solidFill>
                  <a:srgbClr val="33CC00"/>
                </a:solidFill>
                <a:ln w="9525">
                  <a:solidFill>
                    <a:schemeClr val="tx1"/>
                  </a:solidFill>
                  <a:miter lim="800000"/>
                  <a:headEnd/>
                  <a:tailEnd/>
                </a:ln>
              </p:spPr>
              <p:txBody>
                <a:bodyPr wrap="none" anchor="ctr"/>
                <a:lstStyle/>
                <a:p>
                  <a:endParaRPr lang="it-IT"/>
                </a:p>
              </p:txBody>
            </p:sp>
          </p:grpSp>
          <p:sp>
            <p:nvSpPr>
              <p:cNvPr id="49" name="Rectangle 72"/>
              <p:cNvSpPr>
                <a:spLocks noChangeAspect="1" noChangeArrowheads="1"/>
              </p:cNvSpPr>
              <p:nvPr/>
            </p:nvSpPr>
            <p:spPr bwMode="auto">
              <a:xfrm rot="-1320000">
                <a:off x="4792" y="3750"/>
                <a:ext cx="231" cy="29"/>
              </a:xfrm>
              <a:prstGeom prst="rect">
                <a:avLst/>
              </a:prstGeom>
              <a:solidFill>
                <a:srgbClr val="33CC00"/>
              </a:solidFill>
              <a:ln w="9525">
                <a:solidFill>
                  <a:schemeClr val="tx1"/>
                </a:solidFill>
                <a:miter lim="800000"/>
                <a:headEnd/>
                <a:tailEnd/>
              </a:ln>
            </p:spPr>
            <p:txBody>
              <a:bodyPr wrap="none" anchor="ctr"/>
              <a:lstStyle/>
              <a:p>
                <a:endParaRPr lang="it-IT"/>
              </a:p>
            </p:txBody>
          </p:sp>
          <p:sp>
            <p:nvSpPr>
              <p:cNvPr id="50" name="Rectangle 73"/>
              <p:cNvSpPr>
                <a:spLocks noChangeAspect="1" noChangeArrowheads="1"/>
              </p:cNvSpPr>
              <p:nvPr/>
            </p:nvSpPr>
            <p:spPr bwMode="auto">
              <a:xfrm rot="1425231">
                <a:off x="4286" y="3750"/>
                <a:ext cx="230" cy="28"/>
              </a:xfrm>
              <a:prstGeom prst="rect">
                <a:avLst/>
              </a:prstGeom>
              <a:solidFill>
                <a:srgbClr val="33CC00"/>
              </a:solidFill>
              <a:ln w="9525">
                <a:solidFill>
                  <a:schemeClr val="tx1"/>
                </a:solidFill>
                <a:miter lim="800000"/>
                <a:headEnd/>
                <a:tailEnd/>
              </a:ln>
            </p:spPr>
            <p:txBody>
              <a:bodyPr wrap="none" anchor="ctr"/>
              <a:lstStyle/>
              <a:p>
                <a:endParaRPr lang="it-IT"/>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23</a:t>
            </a:fld>
            <a:endParaRPr lang="it-IT"/>
          </a:p>
        </p:txBody>
      </p:sp>
      <p:sp>
        <p:nvSpPr>
          <p:cNvPr id="6" name="TextBox 5"/>
          <p:cNvSpPr txBox="1"/>
          <p:nvPr/>
        </p:nvSpPr>
        <p:spPr>
          <a:xfrm>
            <a:off x="914400" y="152400"/>
            <a:ext cx="7356701" cy="584776"/>
          </a:xfrm>
          <a:prstGeom prst="rect">
            <a:avLst/>
          </a:prstGeom>
          <a:noFill/>
        </p:spPr>
        <p:txBody>
          <a:bodyPr wrap="none" rtlCol="0">
            <a:spAutoFit/>
          </a:bodyPr>
          <a:lstStyle/>
          <a:p>
            <a:r>
              <a:rPr lang="it-IT" sz="3200" b="1" dirty="0" smtClean="0">
                <a:solidFill>
                  <a:srgbClr val="FF0000"/>
                </a:solidFill>
              </a:rPr>
              <a:t>CMS</a:t>
            </a:r>
            <a:r>
              <a:rPr lang="it-IT" sz="3200" dirty="0" smtClean="0"/>
              <a:t> invece è stato montato in </a:t>
            </a:r>
            <a:r>
              <a:rPr lang="it-IT" sz="3200" dirty="0" err="1" smtClean="0"/>
              <a:t>superficie…</a:t>
            </a:r>
            <a:r>
              <a:rPr lang="it-IT" sz="3200" dirty="0" smtClean="0"/>
              <a:t>.</a:t>
            </a:r>
            <a:endParaRPr lang="it-IT" sz="3200" dirty="0"/>
          </a:p>
        </p:txBody>
      </p:sp>
      <p:pic>
        <p:nvPicPr>
          <p:cNvPr id="7" name="Content Placeholder 4" descr="CMS_image_0029.jpg"/>
          <p:cNvPicPr>
            <a:picLocks noGrp="1" noChangeAspect="1"/>
          </p:cNvPicPr>
          <p:nvPr>
            <p:ph idx="1"/>
          </p:nvPr>
        </p:nvPicPr>
        <p:blipFill>
          <a:blip r:embed="rId2"/>
          <a:srcRect l="-20573" r="-20573"/>
          <a:stretch>
            <a:fillRect/>
          </a:stretch>
        </p:blipFill>
        <p:spPr>
          <a:xfrm>
            <a:off x="-609600" y="1090053"/>
            <a:ext cx="10210800" cy="5615547"/>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24</a:t>
            </a:fld>
            <a:endParaRPr lang="it-IT"/>
          </a:p>
        </p:txBody>
      </p:sp>
      <p:pic>
        <p:nvPicPr>
          <p:cNvPr id="5" name="Picture 3">
            <a:hlinkClick r:id="" action="ppaction://media"/>
          </p:cNvPr>
          <p:cNvPicPr/>
          <p:nvPr>
            <a:videoFile r:link="rId1"/>
          </p:nvPr>
        </p:nvPicPr>
        <p:blipFill>
          <a:blip r:embed="rId3"/>
          <a:srcRect/>
          <a:stretch>
            <a:fillRect/>
          </a:stretch>
        </p:blipFill>
        <p:spPr bwMode="auto">
          <a:xfrm>
            <a:off x="609600" y="914400"/>
            <a:ext cx="7924800" cy="5943600"/>
          </a:xfrm>
          <a:prstGeom prst="rect">
            <a:avLst/>
          </a:prstGeom>
          <a:noFill/>
          <a:ln w="9525">
            <a:noFill/>
            <a:miter lim="800000"/>
            <a:headEnd/>
            <a:tailEnd/>
          </a:ln>
        </p:spPr>
      </p:pic>
      <p:sp>
        <p:nvSpPr>
          <p:cNvPr id="6" name="Rectangle 2"/>
          <p:cNvSpPr txBox="1">
            <a:spLocks noChangeArrowheads="1"/>
          </p:cNvSpPr>
          <p:nvPr/>
        </p:nvSpPr>
        <p:spPr bwMode="auto">
          <a:xfrm>
            <a:off x="682625" y="0"/>
            <a:ext cx="8080375" cy="874712"/>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4000" b="0"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e</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poi </a:t>
            </a:r>
            <a:r>
              <a:rPr kumimoji="0" lang="en-US" sz="4000" b="0"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calato</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100m</a:t>
            </a:r>
            <a:r>
              <a:rPr kumimoji="0" lang="en-US" sz="4000" b="0" i="0" u="none" strike="noStrike" kern="0" cap="none" spc="0" normalizeH="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en-US" sz="4000" b="0" i="0" u="none" strike="noStrike" kern="0" cap="none" spc="0" normalizeH="0" noProof="0" dirty="0" err="1" smtClean="0">
                <a:ln>
                  <a:noFill/>
                </a:ln>
                <a:solidFill>
                  <a:schemeClr val="tx2"/>
                </a:solidFill>
                <a:effectLst>
                  <a:outerShdw blurRad="38100" dist="38100" dir="2700000" algn="tl">
                    <a:srgbClr val="000000"/>
                  </a:outerShdw>
                </a:effectLst>
                <a:uLnTx/>
                <a:uFillTx/>
                <a:latin typeface="+mj-lt"/>
                <a:ea typeface="+mj-ea"/>
                <a:cs typeface="+mj-cs"/>
              </a:rPr>
              <a:t>sottoterra</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a:t>
            </a:r>
            <a:endParaRPr kumimoji="0" lang="en-US" sz="40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30_02_27_lores.jpg"/>
          <p:cNvPicPr>
            <a:picLocks noGrp="1" noChangeAspect="1"/>
          </p:cNvPicPr>
          <p:nvPr>
            <p:ph idx="1"/>
          </p:nvPr>
        </p:nvPicPr>
        <p:blipFill>
          <a:blip r:embed="rId2"/>
          <a:srcRect l="-18187" r="-18187"/>
          <a:stretch>
            <a:fillRect/>
          </a:stretch>
        </p:blipFill>
        <p:spPr>
          <a:xfrm>
            <a:off x="-838200" y="-33882"/>
            <a:ext cx="10591800" cy="5825082"/>
          </a:xfrm>
        </p:spPr>
      </p:pic>
      <p:sp>
        <p:nvSpPr>
          <p:cNvPr id="4" name="Slide Number Placeholder 3"/>
          <p:cNvSpPr>
            <a:spLocks noGrp="1"/>
          </p:cNvSpPr>
          <p:nvPr>
            <p:ph type="sldNum" sz="quarter" idx="12"/>
          </p:nvPr>
        </p:nvSpPr>
        <p:spPr/>
        <p:txBody>
          <a:bodyPr/>
          <a:lstStyle/>
          <a:p>
            <a:fld id="{B007B441-5312-499D-93C3-6E37886527FA}" type="slidenum">
              <a:rPr lang="it-IT" smtClean="0"/>
              <a:pPr/>
              <a:t>25</a:t>
            </a:fld>
            <a:endParaRPr lang="it-IT"/>
          </a:p>
        </p:txBody>
      </p:sp>
      <p:sp>
        <p:nvSpPr>
          <p:cNvPr id="6" name="TextBox 5"/>
          <p:cNvSpPr txBox="1"/>
          <p:nvPr/>
        </p:nvSpPr>
        <p:spPr>
          <a:xfrm>
            <a:off x="381000" y="5950803"/>
            <a:ext cx="8305800" cy="830997"/>
          </a:xfrm>
          <a:prstGeom prst="rect">
            <a:avLst/>
          </a:prstGeom>
          <a:noFill/>
        </p:spPr>
        <p:txBody>
          <a:bodyPr wrap="square" rtlCol="0">
            <a:spAutoFit/>
          </a:bodyPr>
          <a:lstStyle/>
          <a:p>
            <a:r>
              <a:rPr lang="it-IT" sz="2400" dirty="0" smtClean="0">
                <a:latin typeface="Comic Sans MS"/>
                <a:cs typeface="Comic Sans MS"/>
              </a:rPr>
              <a:t>Napoli ha contribuito al sistema di camere per la rivelazione dei muoni (RPC)</a:t>
            </a:r>
            <a:endParaRPr lang="it-IT" sz="2400" dirty="0">
              <a:latin typeface="Comic Sans MS"/>
              <a:cs typeface="Comic Sans MS"/>
            </a:endParaRPr>
          </a:p>
        </p:txBody>
      </p:sp>
      <p:cxnSp>
        <p:nvCxnSpPr>
          <p:cNvPr id="8" name="Straight Arrow Connector 7"/>
          <p:cNvCxnSpPr/>
          <p:nvPr/>
        </p:nvCxnSpPr>
        <p:spPr>
          <a:xfrm rot="16200000" flipV="1">
            <a:off x="2590800" y="4724400"/>
            <a:ext cx="1981200" cy="762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3352800" y="2895600"/>
            <a:ext cx="3810000" cy="2590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26</a:t>
            </a:fld>
            <a:endParaRPr lang="it-IT"/>
          </a:p>
        </p:txBody>
      </p:sp>
      <p:sp>
        <p:nvSpPr>
          <p:cNvPr id="7" name="Content Placeholder 6"/>
          <p:cNvSpPr>
            <a:spLocks noGrp="1"/>
          </p:cNvSpPr>
          <p:nvPr>
            <p:ph idx="1"/>
          </p:nvPr>
        </p:nvSpPr>
        <p:spPr/>
        <p:txBody>
          <a:bodyPr/>
          <a:lstStyle/>
          <a:p>
            <a:endParaRPr lang="it-IT"/>
          </a:p>
        </p:txBody>
      </p:sp>
      <p:pic>
        <p:nvPicPr>
          <p:cNvPr id="8" name="Content Placeholder 7" descr="aliceview1.jpg"/>
          <p:cNvPicPr>
            <a:picLocks noChangeAspect="1"/>
          </p:cNvPicPr>
          <p:nvPr/>
        </p:nvPicPr>
        <p:blipFill>
          <a:blip r:embed="rId2"/>
          <a:srcRect/>
          <a:stretch>
            <a:fillRect/>
          </a:stretch>
        </p:blipFill>
        <p:spPr bwMode="auto">
          <a:xfrm>
            <a:off x="838200" y="176791"/>
            <a:ext cx="7467600" cy="5995409"/>
          </a:xfrm>
          <a:prstGeom prst="rect">
            <a:avLst/>
          </a:prstGeom>
          <a:noFill/>
          <a:ln w="9525">
            <a:noFill/>
            <a:miter lim="800000"/>
            <a:headEnd/>
            <a:tailEnd/>
          </a:ln>
        </p:spPr>
      </p:pic>
      <p:sp>
        <p:nvSpPr>
          <p:cNvPr id="5" name="TextBox 4"/>
          <p:cNvSpPr txBox="1"/>
          <p:nvPr/>
        </p:nvSpPr>
        <p:spPr>
          <a:xfrm>
            <a:off x="76200" y="6248400"/>
            <a:ext cx="8747407" cy="461665"/>
          </a:xfrm>
          <a:prstGeom prst="rect">
            <a:avLst/>
          </a:prstGeom>
          <a:noFill/>
        </p:spPr>
        <p:txBody>
          <a:bodyPr wrap="none" rtlCol="0">
            <a:spAutoFit/>
          </a:bodyPr>
          <a:lstStyle/>
          <a:p>
            <a:r>
              <a:rPr lang="it-IT" sz="2400" dirty="0" smtClean="0">
                <a:latin typeface="Comic Sans MS"/>
                <a:cs typeface="Comic Sans MS"/>
              </a:rPr>
              <a:t>Particolare di CMS che mostra la complessità del cablaggio</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5" name="Content Placeholder 4" descr="CMS_photo20_20090601_133b.jpg"/>
          <p:cNvPicPr>
            <a:picLocks noGrp="1" noChangeAspect="1"/>
          </p:cNvPicPr>
          <p:nvPr>
            <p:ph idx="1"/>
          </p:nvPr>
        </p:nvPicPr>
        <p:blipFill>
          <a:blip r:embed="rId2"/>
          <a:srcRect l="-10496" r="-10496"/>
          <a:stretch>
            <a:fillRect/>
          </a:stretch>
        </p:blipFill>
        <p:spPr>
          <a:xfrm>
            <a:off x="-1004661" y="0"/>
            <a:ext cx="11139261" cy="6126164"/>
          </a:xfrm>
        </p:spPr>
      </p:pic>
      <p:sp>
        <p:nvSpPr>
          <p:cNvPr id="4" name="Slide Number Placeholder 3"/>
          <p:cNvSpPr>
            <a:spLocks noGrp="1"/>
          </p:cNvSpPr>
          <p:nvPr>
            <p:ph type="sldNum" sz="quarter" idx="12"/>
          </p:nvPr>
        </p:nvSpPr>
        <p:spPr/>
        <p:txBody>
          <a:bodyPr/>
          <a:lstStyle/>
          <a:p>
            <a:fld id="{B007B441-5312-499D-93C3-6E37886527FA}" type="slidenum">
              <a:rPr lang="it-IT" smtClean="0"/>
              <a:pPr/>
              <a:t>27</a:t>
            </a:fld>
            <a:endParaRPr lang="it-IT"/>
          </a:p>
        </p:txBody>
      </p:sp>
      <p:sp>
        <p:nvSpPr>
          <p:cNvPr id="6" name="TextBox 5"/>
          <p:cNvSpPr txBox="1"/>
          <p:nvPr/>
        </p:nvSpPr>
        <p:spPr>
          <a:xfrm>
            <a:off x="762000" y="6248400"/>
            <a:ext cx="7188537" cy="461665"/>
          </a:xfrm>
          <a:prstGeom prst="rect">
            <a:avLst/>
          </a:prstGeom>
          <a:noFill/>
        </p:spPr>
        <p:txBody>
          <a:bodyPr wrap="none" rtlCol="0">
            <a:spAutoFit/>
          </a:bodyPr>
          <a:lstStyle/>
          <a:p>
            <a:r>
              <a:rPr lang="it-IT" sz="2400" dirty="0" smtClean="0">
                <a:latin typeface="Comic Sans MS"/>
                <a:cs typeface="Comic Sans MS"/>
              </a:rPr>
              <a:t>Vista laterale di CMS nel </a:t>
            </a:r>
            <a:r>
              <a:rPr lang="it-IT" sz="2400" dirty="0" err="1" smtClean="0">
                <a:latin typeface="Comic Sans MS"/>
                <a:cs typeface="Comic Sans MS"/>
              </a:rPr>
              <a:t>pit</a:t>
            </a:r>
            <a:r>
              <a:rPr lang="it-IT" sz="2400" dirty="0" smtClean="0">
                <a:latin typeface="Comic Sans MS"/>
                <a:cs typeface="Comic Sans MS"/>
              </a:rPr>
              <a:t> prima della chiusura</a:t>
            </a:r>
            <a:endParaRPr lang="it-IT" sz="2400" dirty="0">
              <a:latin typeface="Comic Sans MS"/>
              <a:cs typeface="Comic Sans M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srcRect/>
          <a:stretch>
            <a:fillRect/>
          </a:stretch>
        </p:blipFill>
        <p:spPr bwMode="auto">
          <a:xfrm>
            <a:off x="533400" y="1219200"/>
            <a:ext cx="8077200" cy="5075238"/>
          </a:xfrm>
          <a:prstGeom prst="rect">
            <a:avLst/>
          </a:prstGeom>
          <a:solidFill>
            <a:schemeClr val="bg1"/>
          </a:solidFill>
          <a:ln w="9525">
            <a:noFill/>
            <a:miter lim="800000"/>
            <a:headEnd/>
            <a:tailEnd/>
          </a:ln>
          <a:effectLst/>
        </p:spPr>
      </p:pic>
      <p:pic>
        <p:nvPicPr>
          <p:cNvPr id="118787" name="Picture 3"/>
          <p:cNvPicPr>
            <a:picLocks noChangeAspect="1" noChangeArrowheads="1"/>
          </p:cNvPicPr>
          <p:nvPr/>
        </p:nvPicPr>
        <p:blipFill>
          <a:blip r:embed="rId3"/>
          <a:srcRect/>
          <a:stretch>
            <a:fillRect/>
          </a:stretch>
        </p:blipFill>
        <p:spPr bwMode="auto">
          <a:xfrm>
            <a:off x="3124200" y="3581400"/>
            <a:ext cx="3124200" cy="1600200"/>
          </a:xfrm>
          <a:prstGeom prst="rect">
            <a:avLst/>
          </a:prstGeom>
          <a:noFill/>
          <a:ln w="9525">
            <a:noFill/>
            <a:miter lim="800000"/>
            <a:headEnd/>
            <a:tailEnd/>
          </a:ln>
          <a:effectLst/>
        </p:spPr>
      </p:pic>
      <p:pic>
        <p:nvPicPr>
          <p:cNvPr id="118788" name="Picture 4"/>
          <p:cNvPicPr>
            <a:picLocks noChangeAspect="1" noChangeArrowheads="1"/>
          </p:cNvPicPr>
          <p:nvPr/>
        </p:nvPicPr>
        <p:blipFill>
          <a:blip r:embed="rId4"/>
          <a:srcRect/>
          <a:stretch>
            <a:fillRect/>
          </a:stretch>
        </p:blipFill>
        <p:spPr bwMode="auto">
          <a:xfrm>
            <a:off x="9448800" y="0"/>
            <a:ext cx="3124200" cy="1676400"/>
          </a:xfrm>
          <a:prstGeom prst="rect">
            <a:avLst/>
          </a:prstGeom>
          <a:noFill/>
          <a:ln w="9525">
            <a:noFill/>
            <a:miter lim="800000"/>
            <a:headEnd/>
            <a:tailEnd/>
          </a:ln>
          <a:effectLst/>
        </p:spPr>
      </p:pic>
      <p:sp>
        <p:nvSpPr>
          <p:cNvPr id="118789" name="Rectangle 5"/>
          <p:cNvSpPr>
            <a:spLocks noGrp="1" noChangeArrowheads="1"/>
          </p:cNvSpPr>
          <p:nvPr>
            <p:ph type="title"/>
          </p:nvPr>
        </p:nvSpPr>
        <p:spPr>
          <a:xfrm>
            <a:off x="685800" y="304800"/>
            <a:ext cx="7772400" cy="762000"/>
          </a:xfrm>
          <a:noFill/>
        </p:spPr>
        <p:txBody>
          <a:bodyPr/>
          <a:lstStyle/>
          <a:p>
            <a:r>
              <a:rPr lang="it-IT" sz="3600" dirty="0" smtClean="0">
                <a:solidFill>
                  <a:srgbClr val="FF0000"/>
                </a:solidFill>
                <a:latin typeface="Comic Sans MS" pitchFamily="66" charset="0"/>
              </a:rPr>
              <a:t>Obiettivi di ‘fisica</a:t>
            </a:r>
            <a:r>
              <a:rPr lang="it-IT" sz="3600" dirty="0">
                <a:solidFill>
                  <a:srgbClr val="FF0000"/>
                </a:solidFill>
                <a:latin typeface="Comic Sans MS" pitchFamily="66" charset="0"/>
              </a:rPr>
              <a:t>’ …</a:t>
            </a:r>
          </a:p>
        </p:txBody>
      </p:sp>
      <p:sp>
        <p:nvSpPr>
          <p:cNvPr id="7" name="Segnaposto numero diapositiva 6"/>
          <p:cNvSpPr>
            <a:spLocks noGrp="1"/>
          </p:cNvSpPr>
          <p:nvPr>
            <p:ph type="sldNum" sz="quarter" idx="12"/>
          </p:nvPr>
        </p:nvSpPr>
        <p:spPr/>
        <p:txBody>
          <a:bodyPr/>
          <a:lstStyle/>
          <a:p>
            <a:fld id="{B007B441-5312-499D-93C3-6E37886527FA}" type="slidenum">
              <a:rPr lang="it-IT" smtClean="0"/>
              <a:pPr/>
              <a:t>28</a:t>
            </a:fld>
            <a:endParaRPr lang="it-IT"/>
          </a:p>
        </p:txBody>
      </p:sp>
      <p:pic>
        <p:nvPicPr>
          <p:cNvPr id="9" name="Picture 8"/>
          <p:cNvPicPr>
            <a:picLocks noChangeAspect="1"/>
          </p:cNvPicPr>
          <p:nvPr/>
        </p:nvPicPr>
        <p:blipFill>
          <a:blip r:embed="rId5">
            <a:alphaModFix/>
          </a:blip>
          <a:stretch>
            <a:fillRect/>
          </a:stretch>
        </p:blipFill>
        <p:spPr>
          <a:xfrm>
            <a:off x="3124200" y="3505199"/>
            <a:ext cx="3124200" cy="208071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274638"/>
            <a:ext cx="8915400" cy="1143000"/>
          </a:xfrm>
        </p:spPr>
        <p:txBody>
          <a:bodyPr>
            <a:normAutofit/>
          </a:bodyPr>
          <a:lstStyle/>
          <a:p>
            <a:pPr eaLnBrk="1" hangingPunct="1"/>
            <a:r>
              <a:rPr lang="fr-FR" sz="3200" dirty="0" err="1">
                <a:latin typeface="Comic Sans MS"/>
                <a:cs typeface="Comic Sans MS"/>
              </a:rPr>
              <a:t>p</a:t>
            </a:r>
            <a:r>
              <a:rPr lang="fr-FR" sz="3200" dirty="0" err="1" smtClean="0">
                <a:latin typeface="Comic Sans MS"/>
                <a:cs typeface="Comic Sans MS"/>
              </a:rPr>
              <a:t>erch</a:t>
            </a:r>
            <a:r>
              <a:rPr lang="en-US" sz="3200" dirty="0" err="1" smtClean="0">
                <a:latin typeface="Comic Sans MS"/>
                <a:cs typeface="Comic Sans MS"/>
              </a:rPr>
              <a:t>é</a:t>
            </a:r>
            <a:r>
              <a:rPr lang="en-US" sz="3200" dirty="0" smtClean="0">
                <a:latin typeface="Comic Sans MS"/>
                <a:cs typeface="Comic Sans MS"/>
              </a:rPr>
              <a:t> </a:t>
            </a:r>
            <a:r>
              <a:rPr lang="en-US" sz="3200" dirty="0" err="1" smtClean="0">
                <a:latin typeface="Comic Sans MS"/>
                <a:cs typeface="Comic Sans MS"/>
              </a:rPr>
              <a:t>accelerare</a:t>
            </a:r>
            <a:r>
              <a:rPr lang="en-US" sz="3200" dirty="0" smtClean="0">
                <a:latin typeface="Comic Sans MS"/>
                <a:cs typeface="Comic Sans MS"/>
              </a:rPr>
              <a:t> (</a:t>
            </a:r>
            <a:r>
              <a:rPr lang="en-US" sz="3200" dirty="0" err="1" smtClean="0">
                <a:latin typeface="Comic Sans MS"/>
                <a:cs typeface="Comic Sans MS"/>
              </a:rPr>
              <a:t>sempre</a:t>
            </a:r>
            <a:r>
              <a:rPr lang="en-US" sz="3200" dirty="0" smtClean="0">
                <a:latin typeface="Comic Sans MS"/>
                <a:cs typeface="Comic Sans MS"/>
              </a:rPr>
              <a:t> </a:t>
            </a:r>
            <a:r>
              <a:rPr lang="en-US" sz="3200" dirty="0" err="1" smtClean="0">
                <a:latin typeface="Comic Sans MS"/>
                <a:cs typeface="Comic Sans MS"/>
              </a:rPr>
              <a:t>più</a:t>
            </a:r>
            <a:r>
              <a:rPr lang="en-US" sz="3200" dirty="0" smtClean="0">
                <a:latin typeface="Comic Sans MS"/>
                <a:cs typeface="Comic Sans MS"/>
              </a:rPr>
              <a:t>) </a:t>
            </a:r>
            <a:r>
              <a:rPr lang="en-US" sz="3200" dirty="0">
                <a:latin typeface="Comic Sans MS"/>
                <a:cs typeface="Comic Sans MS"/>
              </a:rPr>
              <a:t>le part</a:t>
            </a:r>
            <a:r>
              <a:rPr lang="fr-FR" sz="3200" dirty="0">
                <a:latin typeface="Comic Sans MS"/>
                <a:cs typeface="Comic Sans MS"/>
              </a:rPr>
              <a:t>icelle ?</a:t>
            </a:r>
            <a:r>
              <a:rPr lang="en-GB" sz="3200" dirty="0">
                <a:latin typeface="Comic Sans MS"/>
                <a:cs typeface="Comic Sans MS"/>
              </a:rPr>
              <a:t> </a:t>
            </a:r>
            <a:endParaRPr lang="en-US" sz="3200" dirty="0">
              <a:latin typeface="Comic Sans MS"/>
              <a:cs typeface="Comic Sans MS"/>
            </a:endParaRPr>
          </a:p>
        </p:txBody>
      </p:sp>
      <p:pic>
        <p:nvPicPr>
          <p:cNvPr id="107523" name="Picture 4"/>
          <p:cNvPicPr>
            <a:picLocks noGrp="1" noChangeAspect="1" noChangeArrowheads="1"/>
          </p:cNvPicPr>
          <p:nvPr>
            <p:ph idx="1"/>
          </p:nvPr>
        </p:nvPicPr>
        <p:blipFill>
          <a:blip r:embed="rId2"/>
          <a:srcRect/>
          <a:stretch>
            <a:fillRect/>
          </a:stretch>
        </p:blipFill>
        <p:spPr>
          <a:xfrm>
            <a:off x="4343400" y="1371600"/>
            <a:ext cx="4238625" cy="4724400"/>
          </a:xfrm>
        </p:spPr>
      </p:pic>
      <p:sp>
        <p:nvSpPr>
          <p:cNvPr id="107524" name="Text Box 6"/>
          <p:cNvSpPr txBox="1">
            <a:spLocks noChangeArrowheads="1"/>
          </p:cNvSpPr>
          <p:nvPr/>
        </p:nvSpPr>
        <p:spPr bwMode="auto">
          <a:xfrm>
            <a:off x="1295400" y="2133600"/>
            <a:ext cx="2376488" cy="714375"/>
          </a:xfrm>
          <a:prstGeom prst="rect">
            <a:avLst/>
          </a:prstGeom>
          <a:solidFill>
            <a:srgbClr val="FFFF66"/>
          </a:solidFill>
          <a:ln w="12700" cap="sq">
            <a:solidFill>
              <a:schemeClr val="folHlink"/>
            </a:solidFill>
            <a:miter lim="800000"/>
            <a:headEnd type="none" w="sm" len="sm"/>
            <a:tailEnd type="none" w="sm" len="sm"/>
          </a:ln>
        </p:spPr>
        <p:txBody>
          <a:bodyPr>
            <a:prstTxWarp prst="textNoShape">
              <a:avLst/>
            </a:prstTxWarp>
            <a:spAutoFit/>
          </a:bodyPr>
          <a:lstStyle/>
          <a:p>
            <a:pPr>
              <a:spcBef>
                <a:spcPct val="50000"/>
              </a:spcBef>
            </a:pPr>
            <a:r>
              <a:rPr lang="it-IT" sz="2000">
                <a:solidFill>
                  <a:srgbClr val="FF0000"/>
                </a:solidFill>
                <a:latin typeface="Times New Roman" charset="0"/>
              </a:rPr>
              <a:t>Visione con una lampada e gli occhi.</a:t>
            </a:r>
          </a:p>
        </p:txBody>
      </p:sp>
      <p:sp>
        <p:nvSpPr>
          <p:cNvPr id="107525" name="Text Box 7"/>
          <p:cNvSpPr txBox="1">
            <a:spLocks noChangeArrowheads="1"/>
          </p:cNvSpPr>
          <p:nvPr/>
        </p:nvSpPr>
        <p:spPr bwMode="auto">
          <a:xfrm>
            <a:off x="1219200" y="3810000"/>
            <a:ext cx="2592388" cy="1019175"/>
          </a:xfrm>
          <a:prstGeom prst="rect">
            <a:avLst/>
          </a:prstGeom>
          <a:solidFill>
            <a:srgbClr val="FFFF66"/>
          </a:solidFill>
          <a:ln w="12700" cap="sq">
            <a:solidFill>
              <a:schemeClr val="folHlink"/>
            </a:solidFill>
            <a:miter lim="800000"/>
            <a:headEnd type="none" w="sm" len="sm"/>
            <a:tailEnd type="none" w="sm" len="sm"/>
          </a:ln>
        </p:spPr>
        <p:txBody>
          <a:bodyPr>
            <a:prstTxWarp prst="textNoShape">
              <a:avLst/>
            </a:prstTxWarp>
            <a:spAutoFit/>
          </a:bodyPr>
          <a:lstStyle/>
          <a:p>
            <a:pPr>
              <a:spcBef>
                <a:spcPct val="50000"/>
              </a:spcBef>
            </a:pPr>
            <a:r>
              <a:rPr lang="it-IT" sz="2000">
                <a:solidFill>
                  <a:srgbClr val="FF0000"/>
                </a:solidFill>
                <a:latin typeface="Times New Roman" charset="0"/>
              </a:rPr>
              <a:t>Visione con un acceleratore ed un rivelatore di particelle. </a:t>
            </a:r>
          </a:p>
        </p:txBody>
      </p:sp>
      <p:sp>
        <p:nvSpPr>
          <p:cNvPr id="107526" name="Text Box 8"/>
          <p:cNvSpPr txBox="1">
            <a:spLocks noChangeArrowheads="1"/>
          </p:cNvSpPr>
          <p:nvPr/>
        </p:nvSpPr>
        <p:spPr bwMode="auto">
          <a:xfrm>
            <a:off x="1527175" y="4892675"/>
            <a:ext cx="2663825" cy="1203325"/>
          </a:xfrm>
          <a:prstGeom prst="rect">
            <a:avLst/>
          </a:prstGeom>
          <a:solidFill>
            <a:srgbClr val="008000"/>
          </a:solidFill>
          <a:ln w="12700" cap="sq">
            <a:solidFill>
              <a:srgbClr val="FF0000"/>
            </a:solidFill>
            <a:miter lim="800000"/>
            <a:headEnd type="none" w="sm" len="sm"/>
            <a:tailEnd type="none" w="sm" len="sm"/>
          </a:ln>
        </p:spPr>
        <p:txBody>
          <a:bodyPr>
            <a:prstTxWarp prst="textNoShape">
              <a:avLst/>
            </a:prstTxWarp>
            <a:spAutoFit/>
          </a:bodyPr>
          <a:lstStyle/>
          <a:p>
            <a:pPr>
              <a:spcBef>
                <a:spcPct val="50000"/>
              </a:spcBef>
            </a:pPr>
            <a:r>
              <a:rPr lang="it-IT">
                <a:solidFill>
                  <a:srgbClr val="FFFF66"/>
                </a:solidFill>
                <a:latin typeface="Times New Roman" charset="0"/>
              </a:rPr>
              <a:t>Aumentando l’energia della particella migliora la risoluzione con la quale si “vede” l’oggetto</a:t>
            </a:r>
          </a:p>
        </p:txBody>
      </p:sp>
      <p:sp>
        <p:nvSpPr>
          <p:cNvPr id="7" name="Slide Number Placeholder 6"/>
          <p:cNvSpPr>
            <a:spLocks noGrp="1"/>
          </p:cNvSpPr>
          <p:nvPr>
            <p:ph type="sldNum" sz="quarter" idx="12"/>
          </p:nvPr>
        </p:nvSpPr>
        <p:spPr/>
        <p:txBody>
          <a:bodyPr/>
          <a:lstStyle/>
          <a:p>
            <a:fld id="{B007B441-5312-499D-93C3-6E37886527FA}" type="slidenum">
              <a:rPr lang="it-IT" smtClean="0"/>
              <a:pPr/>
              <a:t>2</a:t>
            </a:fld>
            <a:endParaRPr lang="it-I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0" y="1428736"/>
            <a:ext cx="9144000" cy="1754326"/>
          </a:xfrm>
          <a:prstGeom prst="rect">
            <a:avLst/>
          </a:prstGeom>
          <a:noFill/>
        </p:spPr>
        <p:txBody>
          <a:bodyPr wrap="square" rtlCol="0">
            <a:spAutoFit/>
          </a:bodyPr>
          <a:lstStyle/>
          <a:p>
            <a:r>
              <a:rPr lang="en-US" dirty="0" smtClean="0"/>
              <a:t>Event with </a:t>
            </a:r>
            <a:r>
              <a:rPr lang="en-US" dirty="0" err="1" smtClean="0"/>
              <a:t>Supersymmetric</a:t>
            </a:r>
            <a:r>
              <a:rPr lang="en-US" dirty="0" smtClean="0"/>
              <a:t> Particles </a:t>
            </a:r>
            <a:br>
              <a:rPr lang="en-US" dirty="0" smtClean="0"/>
            </a:br>
            <a:r>
              <a:rPr lang="en-US" dirty="0" smtClean="0"/>
              <a:t>This event originated with the production of a pair of </a:t>
            </a:r>
            <a:r>
              <a:rPr lang="en-US" dirty="0" err="1" smtClean="0"/>
              <a:t>supersymmetric</a:t>
            </a:r>
            <a:r>
              <a:rPr lang="en-US" dirty="0" smtClean="0"/>
              <a:t>  particles that decayed yielding: Six jets of particles, Two </a:t>
            </a:r>
            <a:r>
              <a:rPr lang="en-US" dirty="0" err="1" smtClean="0"/>
              <a:t>muons</a:t>
            </a:r>
            <a:r>
              <a:rPr lang="en-US" dirty="0" smtClean="0"/>
              <a:t> with </a:t>
            </a:r>
            <a:r>
              <a:rPr lang="en-US" dirty="0" err="1" smtClean="0"/>
              <a:t>momenta</a:t>
            </a:r>
            <a:r>
              <a:rPr lang="en-US" dirty="0" smtClean="0"/>
              <a:t> in the transverse direction of 74 and 84 </a:t>
            </a:r>
            <a:r>
              <a:rPr lang="en-US" dirty="0" err="1" smtClean="0"/>
              <a:t>GeV</a:t>
            </a:r>
            <a:r>
              <a:rPr lang="en-US" dirty="0" smtClean="0"/>
              <a:t>. They are visible in the side view going to the left, but not in the end view  (because the exited the detector in the forward direction). They have opposite signs. Missing energy in the direction transverse to the beam of 283 </a:t>
            </a:r>
            <a:r>
              <a:rPr lang="en-US" dirty="0" err="1" smtClean="0"/>
              <a:t>GeV</a:t>
            </a:r>
            <a:r>
              <a:rPr lang="en-US" dirty="0" smtClean="0"/>
              <a:t>. </a:t>
            </a:r>
            <a:endParaRPr lang="en-US" dirty="0"/>
          </a:p>
        </p:txBody>
      </p:sp>
      <p:sp>
        <p:nvSpPr>
          <p:cNvPr id="2" name="Titolo 1"/>
          <p:cNvSpPr>
            <a:spLocks noGrp="1"/>
          </p:cNvSpPr>
          <p:nvPr>
            <p:ph type="title"/>
          </p:nvPr>
        </p:nvSpPr>
        <p:spPr>
          <a:xfrm>
            <a:off x="0" y="274638"/>
            <a:ext cx="4329114" cy="582594"/>
          </a:xfrm>
        </p:spPr>
        <p:txBody>
          <a:bodyPr>
            <a:normAutofit fontScale="90000"/>
          </a:bodyPr>
          <a:lstStyle/>
          <a:p>
            <a:r>
              <a:rPr lang="it-IT" sz="2800" dirty="0" smtClean="0">
                <a:solidFill>
                  <a:srgbClr val="FF0000"/>
                </a:solidFill>
                <a:latin typeface="Comic Sans MS" pitchFamily="66" charset="0"/>
              </a:rPr>
              <a:t>… come vediamo gli eventi?</a:t>
            </a:r>
            <a:endParaRPr lang="it-IT" sz="2800" dirty="0">
              <a:solidFill>
                <a:srgbClr val="FF0000"/>
              </a:solidFill>
              <a:latin typeface="Comic Sans MS" pitchFamily="66" charset="0"/>
            </a:endParaRPr>
          </a:p>
        </p:txBody>
      </p:sp>
      <p:pic>
        <p:nvPicPr>
          <p:cNvPr id="4" name="Segnaposto contenuto 3" descr="susy_cutview_eve_gen_1207_002.jpg"/>
          <p:cNvPicPr>
            <a:picLocks noGrp="1" noChangeAspect="1"/>
          </p:cNvPicPr>
          <p:nvPr>
            <p:ph idx="1"/>
          </p:nvPr>
        </p:nvPicPr>
        <p:blipFill>
          <a:blip r:embed="rId2"/>
          <a:stretch>
            <a:fillRect/>
          </a:stretch>
        </p:blipFill>
        <p:spPr>
          <a:xfrm>
            <a:off x="5143536" y="-214338"/>
            <a:ext cx="4000496" cy="4198051"/>
          </a:xfrm>
        </p:spPr>
      </p:pic>
      <p:pic>
        <p:nvPicPr>
          <p:cNvPr id="5" name="Immagine 4" descr="susy_sideview_eve_gen_1207_001.jpg"/>
          <p:cNvPicPr>
            <a:picLocks noChangeAspect="1"/>
          </p:cNvPicPr>
          <p:nvPr/>
        </p:nvPicPr>
        <p:blipFill>
          <a:blip r:embed="rId3"/>
          <a:stretch>
            <a:fillRect/>
          </a:stretch>
        </p:blipFill>
        <p:spPr>
          <a:xfrm>
            <a:off x="0" y="1304361"/>
            <a:ext cx="5214942" cy="3624837"/>
          </a:xfrm>
          <a:prstGeom prst="rect">
            <a:avLst/>
          </a:prstGeom>
        </p:spPr>
      </p:pic>
      <p:sp>
        <p:nvSpPr>
          <p:cNvPr id="8" name="Text Box 4"/>
          <p:cNvSpPr txBox="1">
            <a:spLocks noChangeArrowheads="1"/>
          </p:cNvSpPr>
          <p:nvPr/>
        </p:nvSpPr>
        <p:spPr bwMode="auto">
          <a:xfrm>
            <a:off x="6143636" y="3887980"/>
            <a:ext cx="3000396" cy="2970044"/>
          </a:xfrm>
          <a:prstGeom prst="rect">
            <a:avLst/>
          </a:prstGeom>
          <a:solidFill>
            <a:schemeClr val="accent4">
              <a:lumMod val="40000"/>
              <a:lumOff val="60000"/>
            </a:schemeClr>
          </a:solidFill>
          <a:ln w="9525" algn="ctr">
            <a:noFill/>
            <a:miter lim="800000"/>
            <a:headEnd/>
            <a:tailEnd/>
          </a:ln>
          <a:effectLst/>
        </p:spPr>
        <p:txBody>
          <a:bodyPr wrap="square">
            <a:spAutoFit/>
          </a:bodyPr>
          <a:lstStyle/>
          <a:p>
            <a:pPr>
              <a:spcBef>
                <a:spcPct val="50000"/>
              </a:spcBef>
              <a:buFontTx/>
              <a:buChar char="•"/>
            </a:pPr>
            <a:r>
              <a:rPr lang="it-IT" sz="2200" dirty="0" smtClean="0">
                <a:latin typeface="Comic Sans MS" pitchFamily="66" charset="0"/>
              </a:rPr>
              <a:t>traiettoria</a:t>
            </a:r>
          </a:p>
          <a:p>
            <a:pPr>
              <a:spcBef>
                <a:spcPct val="50000"/>
              </a:spcBef>
              <a:buFontTx/>
              <a:buChar char="•"/>
            </a:pPr>
            <a:r>
              <a:rPr lang="it-IT" sz="2200" dirty="0" smtClean="0">
                <a:latin typeface="Comic Sans MS" pitchFamily="66" charset="0"/>
              </a:rPr>
              <a:t> carica </a:t>
            </a:r>
            <a:r>
              <a:rPr lang="it-IT" sz="2200" dirty="0">
                <a:latin typeface="Comic Sans MS" pitchFamily="66" charset="0"/>
              </a:rPr>
              <a:t>elettrica</a:t>
            </a:r>
          </a:p>
          <a:p>
            <a:pPr>
              <a:spcBef>
                <a:spcPct val="50000"/>
              </a:spcBef>
              <a:buFontTx/>
              <a:buChar char="•"/>
            </a:pPr>
            <a:r>
              <a:rPr lang="it-IT" sz="2200" dirty="0">
                <a:latin typeface="Comic Sans MS" pitchFamily="66" charset="0"/>
              </a:rPr>
              <a:t> </a:t>
            </a:r>
            <a:r>
              <a:rPr lang="it-IT" sz="2200" dirty="0" smtClean="0">
                <a:latin typeface="Comic Sans MS" pitchFamily="66" charset="0"/>
              </a:rPr>
              <a:t>energia</a:t>
            </a:r>
            <a:endParaRPr lang="it-IT" sz="2200" dirty="0">
              <a:latin typeface="Comic Sans MS" pitchFamily="66" charset="0"/>
            </a:endParaRPr>
          </a:p>
          <a:p>
            <a:pPr>
              <a:spcBef>
                <a:spcPct val="50000"/>
              </a:spcBef>
              <a:buFontTx/>
              <a:buChar char="•"/>
            </a:pPr>
            <a:r>
              <a:rPr lang="it-IT" sz="2200" dirty="0">
                <a:latin typeface="Comic Sans MS" pitchFamily="66" charset="0"/>
              </a:rPr>
              <a:t> </a:t>
            </a:r>
            <a:r>
              <a:rPr lang="it-IT" sz="2200" dirty="0" smtClean="0">
                <a:latin typeface="Comic Sans MS" pitchFamily="66" charset="0"/>
              </a:rPr>
              <a:t>impulso</a:t>
            </a:r>
            <a:endParaRPr lang="it-IT" sz="2200" dirty="0">
              <a:latin typeface="Comic Sans MS" pitchFamily="66" charset="0"/>
            </a:endParaRPr>
          </a:p>
          <a:p>
            <a:pPr>
              <a:spcBef>
                <a:spcPct val="50000"/>
              </a:spcBef>
              <a:buFontTx/>
              <a:buChar char="•"/>
            </a:pPr>
            <a:r>
              <a:rPr lang="it-IT" sz="2200" dirty="0">
                <a:latin typeface="Comic Sans MS" pitchFamily="66" charset="0"/>
              </a:rPr>
              <a:t> </a:t>
            </a:r>
            <a:r>
              <a:rPr lang="it-IT" sz="2200" dirty="0" smtClean="0">
                <a:latin typeface="Comic Sans MS" pitchFamily="66" charset="0"/>
              </a:rPr>
              <a:t>massa</a:t>
            </a:r>
            <a:endParaRPr lang="it-IT" sz="2200" dirty="0">
              <a:latin typeface="Comic Sans MS" pitchFamily="66" charset="0"/>
            </a:endParaRPr>
          </a:p>
          <a:p>
            <a:pPr>
              <a:spcBef>
                <a:spcPct val="50000"/>
              </a:spcBef>
              <a:buFontTx/>
              <a:buChar char="•"/>
            </a:pPr>
            <a:r>
              <a:rPr lang="it-IT" sz="2200" dirty="0" smtClean="0">
                <a:latin typeface="Comic Sans MS" pitchFamily="66" charset="0"/>
              </a:rPr>
              <a:t> vita media</a:t>
            </a:r>
            <a:endParaRPr lang="it-IT" sz="2200" dirty="0">
              <a:latin typeface="Comic Sans MS" pitchFamily="66" charset="0"/>
            </a:endParaRPr>
          </a:p>
        </p:txBody>
      </p:sp>
      <p:sp>
        <p:nvSpPr>
          <p:cNvPr id="9" name="Titolo 1"/>
          <p:cNvSpPr txBox="1">
            <a:spLocks/>
          </p:cNvSpPr>
          <p:nvPr/>
        </p:nvSpPr>
        <p:spPr>
          <a:xfrm>
            <a:off x="0" y="4989546"/>
            <a:ext cx="5929354" cy="582594"/>
          </a:xfrm>
          <a:prstGeom prst="rect">
            <a:avLst/>
          </a:prstGeom>
          <a:solidFill>
            <a:schemeClr val="accent5">
              <a:lumMod val="40000"/>
              <a:lumOff val="60000"/>
            </a:schemeClr>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smtClean="0">
                <a:ln>
                  <a:noFill/>
                </a:ln>
                <a:solidFill>
                  <a:srgbClr val="FF0000"/>
                </a:solidFill>
                <a:effectLst/>
                <a:uLnTx/>
                <a:uFillTx/>
                <a:latin typeface="Comic Sans MS" pitchFamily="66" charset="0"/>
                <a:ea typeface="+mj-ea"/>
                <a:cs typeface="+mj-cs"/>
              </a:rPr>
              <a:t>… </a:t>
            </a:r>
            <a:r>
              <a:rPr lang="it-IT" sz="2800" dirty="0" smtClean="0">
                <a:solidFill>
                  <a:srgbClr val="FF0000"/>
                </a:solidFill>
                <a:latin typeface="Comic Sans MS" pitchFamily="66" charset="0"/>
                <a:ea typeface="+mj-ea"/>
                <a:cs typeface="+mj-cs"/>
              </a:rPr>
              <a:t>ricostruendoli tramite misure di:</a:t>
            </a:r>
            <a:endParaRPr kumimoji="0" lang="it-IT" sz="28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sp>
        <p:nvSpPr>
          <p:cNvPr id="11" name="CasellaDiTesto 10"/>
          <p:cNvSpPr txBox="1"/>
          <p:nvPr/>
        </p:nvSpPr>
        <p:spPr>
          <a:xfrm>
            <a:off x="285720" y="4286256"/>
            <a:ext cx="332142" cy="400110"/>
          </a:xfrm>
          <a:prstGeom prst="rect">
            <a:avLst/>
          </a:prstGeom>
          <a:solidFill>
            <a:schemeClr val="tx1"/>
          </a:solidFill>
        </p:spPr>
        <p:txBody>
          <a:bodyPr wrap="none" rtlCol="0">
            <a:spAutoFit/>
          </a:bodyPr>
          <a:lstStyle/>
          <a:p>
            <a:r>
              <a:rPr lang="it-IT" sz="2000" b="1" dirty="0" smtClean="0">
                <a:solidFill>
                  <a:srgbClr val="FFFF00"/>
                </a:solidFill>
                <a:latin typeface="Symbol" pitchFamily="18" charset="2"/>
              </a:rPr>
              <a:t>m</a:t>
            </a:r>
            <a:endParaRPr lang="it-IT" sz="2000" b="1" dirty="0">
              <a:solidFill>
                <a:srgbClr val="FFFF00"/>
              </a:solidFill>
              <a:latin typeface="Symbol" pitchFamily="18" charset="2"/>
            </a:endParaRPr>
          </a:p>
        </p:txBody>
      </p:sp>
      <p:cxnSp>
        <p:nvCxnSpPr>
          <p:cNvPr id="13" name="Connettore 2 12"/>
          <p:cNvCxnSpPr>
            <a:stCxn id="11" idx="0"/>
          </p:cNvCxnSpPr>
          <p:nvPr/>
        </p:nvCxnSpPr>
        <p:spPr>
          <a:xfrm rot="16200000" flipV="1">
            <a:off x="-631377" y="3203087"/>
            <a:ext cx="1928826" cy="23751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11" idx="0"/>
          </p:cNvCxnSpPr>
          <p:nvPr/>
        </p:nvCxnSpPr>
        <p:spPr>
          <a:xfrm rot="5400000" flipH="1" flipV="1">
            <a:off x="-488500" y="3226283"/>
            <a:ext cx="2000264" cy="11968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072066" y="3429000"/>
            <a:ext cx="676788" cy="400110"/>
          </a:xfrm>
          <a:prstGeom prst="rect">
            <a:avLst/>
          </a:prstGeom>
          <a:solidFill>
            <a:schemeClr val="tx1"/>
          </a:solidFill>
        </p:spPr>
        <p:txBody>
          <a:bodyPr wrap="none" rtlCol="0">
            <a:spAutoFit/>
          </a:bodyPr>
          <a:lstStyle/>
          <a:p>
            <a:r>
              <a:rPr lang="it-IT" sz="2000" b="1" dirty="0" err="1" smtClean="0">
                <a:solidFill>
                  <a:srgbClr val="FFFF00"/>
                </a:solidFill>
                <a:latin typeface="Comic Sans MS" pitchFamily="66" charset="0"/>
              </a:rPr>
              <a:t>jets</a:t>
            </a:r>
            <a:endParaRPr lang="it-IT" sz="2000" b="1" dirty="0">
              <a:solidFill>
                <a:srgbClr val="FFFF00"/>
              </a:solidFill>
              <a:latin typeface="Comic Sans MS" pitchFamily="66" charset="0"/>
            </a:endParaRPr>
          </a:p>
        </p:txBody>
      </p:sp>
      <p:cxnSp>
        <p:nvCxnSpPr>
          <p:cNvPr id="17" name="Connettore 2 16"/>
          <p:cNvCxnSpPr>
            <a:stCxn id="16" idx="3"/>
          </p:cNvCxnSpPr>
          <p:nvPr/>
        </p:nvCxnSpPr>
        <p:spPr>
          <a:xfrm flipV="1">
            <a:off x="5748854" y="3500439"/>
            <a:ext cx="1966420" cy="12861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rot="5400000" flipH="1" flipV="1">
            <a:off x="4857752" y="1500174"/>
            <a:ext cx="2571768" cy="128588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 name="Segnaposto numero diapositiva 23"/>
          <p:cNvSpPr>
            <a:spLocks noGrp="1"/>
          </p:cNvSpPr>
          <p:nvPr>
            <p:ph type="sldNum" sz="quarter" idx="12"/>
          </p:nvPr>
        </p:nvSpPr>
        <p:spPr/>
        <p:txBody>
          <a:bodyPr/>
          <a:lstStyle/>
          <a:p>
            <a:fld id="{B007B441-5312-499D-93C3-6E37886527FA}" type="slidenum">
              <a:rPr lang="it-IT" smtClean="0"/>
              <a:pPr/>
              <a:t>29</a:t>
            </a:fld>
            <a:endParaRPr lang="it-IT"/>
          </a:p>
        </p:txBody>
      </p:sp>
      <p:sp>
        <p:nvSpPr>
          <p:cNvPr id="18" name="TextBox 17"/>
          <p:cNvSpPr txBox="1"/>
          <p:nvPr/>
        </p:nvSpPr>
        <p:spPr>
          <a:xfrm>
            <a:off x="152400" y="6172200"/>
            <a:ext cx="5131896" cy="507831"/>
          </a:xfrm>
          <a:prstGeom prst="rect">
            <a:avLst/>
          </a:prstGeom>
          <a:solidFill>
            <a:schemeClr val="accent6">
              <a:lumMod val="40000"/>
              <a:lumOff val="60000"/>
            </a:schemeClr>
          </a:solidFill>
        </p:spPr>
        <p:txBody>
          <a:bodyPr wrap="none" rtlCol="0">
            <a:spAutoFit/>
          </a:bodyPr>
          <a:lstStyle/>
          <a:p>
            <a:r>
              <a:rPr lang="it-IT" sz="2700" dirty="0" err="1" smtClean="0">
                <a:latin typeface="Comic Sans MS"/>
                <a:cs typeface="Comic Sans MS"/>
              </a:rPr>
              <a:t>…</a:t>
            </a:r>
            <a:r>
              <a:rPr lang="it-IT" sz="2700" dirty="0" smtClean="0">
                <a:latin typeface="Comic Sans MS"/>
                <a:cs typeface="Comic Sans MS"/>
              </a:rPr>
              <a:t> e producendo distribuzioni </a:t>
            </a:r>
            <a:r>
              <a:rPr lang="it-IT" sz="2700" dirty="0" err="1" smtClean="0">
                <a:latin typeface="Comic Sans MS"/>
                <a:cs typeface="Comic Sans MS"/>
              </a:rPr>
              <a:t>…</a:t>
            </a:r>
            <a:endParaRPr lang="it-IT" sz="2700" dirty="0">
              <a:latin typeface="Comic Sans MS"/>
              <a:cs typeface="Comic Sans MS"/>
            </a:endParaRPr>
          </a:p>
        </p:txBody>
      </p:sp>
      <p:cxnSp>
        <p:nvCxnSpPr>
          <p:cNvPr id="23" name="Elbow Connector 22"/>
          <p:cNvCxnSpPr/>
          <p:nvPr/>
        </p:nvCxnSpPr>
        <p:spPr>
          <a:xfrm rot="5400000">
            <a:off x="4838700" y="5372100"/>
            <a:ext cx="2513806" cy="7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791200" y="5333999"/>
            <a:ext cx="3048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142844" y="1285861"/>
            <a:ext cx="8786842" cy="4142796"/>
            <a:chOff x="22" y="2160"/>
            <a:chExt cx="4037" cy="1753"/>
          </a:xfrm>
        </p:grpSpPr>
        <p:pic>
          <p:nvPicPr>
            <p:cNvPr id="2052" name="Picture 4" descr="higgs7"/>
            <p:cNvPicPr>
              <a:picLocks noChangeAspect="1" noChangeArrowheads="1"/>
            </p:cNvPicPr>
            <p:nvPr/>
          </p:nvPicPr>
          <p:blipFill>
            <a:blip r:embed="rId3"/>
            <a:srcRect/>
            <a:stretch>
              <a:fillRect/>
            </a:stretch>
          </p:blipFill>
          <p:spPr bwMode="auto">
            <a:xfrm>
              <a:off x="1292" y="2190"/>
              <a:ext cx="1524" cy="1500"/>
            </a:xfrm>
            <a:prstGeom prst="rect">
              <a:avLst/>
            </a:prstGeom>
            <a:noFill/>
            <a:ln w="9525">
              <a:noFill/>
              <a:miter lim="800000"/>
              <a:headEnd/>
              <a:tailEnd/>
            </a:ln>
          </p:spPr>
        </p:pic>
        <p:grpSp>
          <p:nvGrpSpPr>
            <p:cNvPr id="3" name="Group 13"/>
            <p:cNvGrpSpPr>
              <a:grpSpLocks/>
            </p:cNvGrpSpPr>
            <p:nvPr/>
          </p:nvGrpSpPr>
          <p:grpSpPr bwMode="auto">
            <a:xfrm>
              <a:off x="22" y="2160"/>
              <a:ext cx="1247" cy="816"/>
              <a:chOff x="192" y="3360"/>
              <a:chExt cx="1247" cy="816"/>
            </a:xfrm>
          </p:grpSpPr>
          <p:pic>
            <p:nvPicPr>
              <p:cNvPr id="2062" name="Picture 14" descr="4mu-130"/>
              <p:cNvPicPr>
                <a:picLocks noChangeAspect="1" noChangeArrowheads="1"/>
              </p:cNvPicPr>
              <p:nvPr/>
            </p:nvPicPr>
            <p:blipFill>
              <a:blip r:embed="rId4"/>
              <a:srcRect/>
              <a:stretch>
                <a:fillRect/>
              </a:stretch>
            </p:blipFill>
            <p:spPr bwMode="auto">
              <a:xfrm>
                <a:off x="192" y="3360"/>
                <a:ext cx="1247" cy="816"/>
              </a:xfrm>
              <a:prstGeom prst="rect">
                <a:avLst/>
              </a:prstGeom>
              <a:noFill/>
              <a:ln w="9525">
                <a:noFill/>
                <a:miter lim="800000"/>
                <a:headEnd/>
                <a:tailEnd/>
              </a:ln>
            </p:spPr>
          </p:pic>
          <p:sp>
            <p:nvSpPr>
              <p:cNvPr id="2063" name="Text Box 15"/>
              <p:cNvSpPr txBox="1">
                <a:spLocks noChangeArrowheads="1"/>
              </p:cNvSpPr>
              <p:nvPr/>
            </p:nvSpPr>
            <p:spPr bwMode="auto">
              <a:xfrm>
                <a:off x="816"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130 Gev</a:t>
                </a:r>
              </a:p>
            </p:txBody>
          </p:sp>
        </p:grpSp>
        <p:grpSp>
          <p:nvGrpSpPr>
            <p:cNvPr id="4" name="Group 16"/>
            <p:cNvGrpSpPr>
              <a:grpSpLocks/>
            </p:cNvGrpSpPr>
            <p:nvPr/>
          </p:nvGrpSpPr>
          <p:grpSpPr bwMode="auto">
            <a:xfrm>
              <a:off x="45" y="3022"/>
              <a:ext cx="1247" cy="821"/>
              <a:chOff x="1584" y="3360"/>
              <a:chExt cx="1247" cy="821"/>
            </a:xfrm>
          </p:grpSpPr>
          <p:pic>
            <p:nvPicPr>
              <p:cNvPr id="2065" name="Picture 17" descr="4mu-150"/>
              <p:cNvPicPr>
                <a:picLocks noChangeAspect="1" noChangeArrowheads="1"/>
              </p:cNvPicPr>
              <p:nvPr/>
            </p:nvPicPr>
            <p:blipFill>
              <a:blip r:embed="rId5"/>
              <a:srcRect/>
              <a:stretch>
                <a:fillRect/>
              </a:stretch>
            </p:blipFill>
            <p:spPr bwMode="auto">
              <a:xfrm>
                <a:off x="1584" y="3360"/>
                <a:ext cx="1247" cy="821"/>
              </a:xfrm>
              <a:prstGeom prst="rect">
                <a:avLst/>
              </a:prstGeom>
              <a:noFill/>
              <a:ln w="9525">
                <a:noFill/>
                <a:miter lim="800000"/>
                <a:headEnd/>
                <a:tailEnd/>
              </a:ln>
            </p:spPr>
          </p:pic>
          <p:sp>
            <p:nvSpPr>
              <p:cNvPr id="2066" name="Text Box 18"/>
              <p:cNvSpPr txBox="1">
                <a:spLocks noChangeArrowheads="1"/>
              </p:cNvSpPr>
              <p:nvPr/>
            </p:nvSpPr>
            <p:spPr bwMode="auto">
              <a:xfrm>
                <a:off x="2208"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150 Gev</a:t>
                </a:r>
              </a:p>
            </p:txBody>
          </p:sp>
        </p:grpSp>
        <p:grpSp>
          <p:nvGrpSpPr>
            <p:cNvPr id="5" name="Group 19"/>
            <p:cNvGrpSpPr>
              <a:grpSpLocks/>
            </p:cNvGrpSpPr>
            <p:nvPr/>
          </p:nvGrpSpPr>
          <p:grpSpPr bwMode="auto">
            <a:xfrm>
              <a:off x="2789" y="2161"/>
              <a:ext cx="1247" cy="815"/>
              <a:chOff x="2928" y="3360"/>
              <a:chExt cx="1247" cy="815"/>
            </a:xfrm>
          </p:grpSpPr>
          <p:pic>
            <p:nvPicPr>
              <p:cNvPr id="2068" name="Picture 20" descr="4mu-180"/>
              <p:cNvPicPr>
                <a:picLocks noChangeAspect="1" noChangeArrowheads="1"/>
              </p:cNvPicPr>
              <p:nvPr/>
            </p:nvPicPr>
            <p:blipFill>
              <a:blip r:embed="rId6"/>
              <a:srcRect/>
              <a:stretch>
                <a:fillRect/>
              </a:stretch>
            </p:blipFill>
            <p:spPr bwMode="auto">
              <a:xfrm>
                <a:off x="2928" y="3360"/>
                <a:ext cx="1247" cy="815"/>
              </a:xfrm>
              <a:prstGeom prst="rect">
                <a:avLst/>
              </a:prstGeom>
              <a:noFill/>
            </p:spPr>
          </p:pic>
          <p:sp>
            <p:nvSpPr>
              <p:cNvPr id="2069" name="Text Box 21"/>
              <p:cNvSpPr txBox="1">
                <a:spLocks noChangeArrowheads="1"/>
              </p:cNvSpPr>
              <p:nvPr/>
            </p:nvSpPr>
            <p:spPr bwMode="auto">
              <a:xfrm>
                <a:off x="3552"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180 Gev</a:t>
                </a:r>
              </a:p>
            </p:txBody>
          </p:sp>
        </p:grpSp>
        <p:grpSp>
          <p:nvGrpSpPr>
            <p:cNvPr id="6" name="Group 22"/>
            <p:cNvGrpSpPr>
              <a:grpSpLocks/>
            </p:cNvGrpSpPr>
            <p:nvPr/>
          </p:nvGrpSpPr>
          <p:grpSpPr bwMode="auto">
            <a:xfrm>
              <a:off x="2812" y="3069"/>
              <a:ext cx="1247" cy="815"/>
              <a:chOff x="4272" y="3360"/>
              <a:chExt cx="1247" cy="815"/>
            </a:xfrm>
          </p:grpSpPr>
          <p:pic>
            <p:nvPicPr>
              <p:cNvPr id="2071" name="Picture 23" descr="4mu-300"/>
              <p:cNvPicPr>
                <a:picLocks noChangeAspect="1" noChangeArrowheads="1"/>
              </p:cNvPicPr>
              <p:nvPr/>
            </p:nvPicPr>
            <p:blipFill>
              <a:blip r:embed="rId7"/>
              <a:srcRect/>
              <a:stretch>
                <a:fillRect/>
              </a:stretch>
            </p:blipFill>
            <p:spPr bwMode="auto">
              <a:xfrm>
                <a:off x="4272" y="3360"/>
                <a:ext cx="1247" cy="815"/>
              </a:xfrm>
              <a:prstGeom prst="rect">
                <a:avLst/>
              </a:prstGeom>
              <a:noFill/>
            </p:spPr>
          </p:pic>
          <p:sp>
            <p:nvSpPr>
              <p:cNvPr id="2072" name="Text Box 24"/>
              <p:cNvSpPr txBox="1">
                <a:spLocks noChangeArrowheads="1"/>
              </p:cNvSpPr>
              <p:nvPr/>
            </p:nvSpPr>
            <p:spPr bwMode="auto">
              <a:xfrm>
                <a:off x="4948" y="3600"/>
                <a:ext cx="524" cy="192"/>
              </a:xfrm>
              <a:prstGeom prst="rect">
                <a:avLst/>
              </a:prstGeom>
              <a:noFill/>
              <a:ln w="9525">
                <a:noFill/>
                <a:miter lim="800000"/>
                <a:headEnd/>
                <a:tailEnd/>
              </a:ln>
              <a:effectLst/>
            </p:spPr>
            <p:txBody>
              <a:bodyPr wrap="none">
                <a:spAutoFit/>
              </a:bodyPr>
              <a:lstStyle/>
              <a:p>
                <a:r>
                  <a:rPr lang="it-IT" sz="1400">
                    <a:solidFill>
                      <a:srgbClr val="FC2514"/>
                    </a:solidFill>
                    <a:latin typeface="Tahoma" pitchFamily="34" charset="0"/>
                    <a:cs typeface="Arial" charset="0"/>
                  </a:rPr>
                  <a:t>300 Gev</a:t>
                </a:r>
              </a:p>
            </p:txBody>
          </p:sp>
        </p:grpSp>
        <p:sp>
          <p:nvSpPr>
            <p:cNvPr id="2074" name="Rectangle 26"/>
            <p:cNvSpPr>
              <a:spLocks noChangeArrowheads="1"/>
            </p:cNvSpPr>
            <p:nvPr/>
          </p:nvSpPr>
          <p:spPr bwMode="auto">
            <a:xfrm>
              <a:off x="1278" y="3763"/>
              <a:ext cx="1632" cy="150"/>
            </a:xfrm>
            <a:prstGeom prst="rect">
              <a:avLst/>
            </a:prstGeom>
            <a:noFill/>
            <a:ln w="9525">
              <a:noFill/>
              <a:miter lim="800000"/>
              <a:headEnd/>
              <a:tailEnd/>
            </a:ln>
            <a:effectLst/>
          </p:spPr>
          <p:txBody>
            <a:bodyPr anchor="ctr"/>
            <a:lstStyle/>
            <a:p>
              <a:pPr algn="ctr"/>
              <a:r>
                <a:rPr lang="it-IT" sz="2400" b="1" dirty="0">
                  <a:solidFill>
                    <a:srgbClr val="FF0000"/>
                  </a:solidFill>
                </a:rPr>
                <a:t>H </a:t>
              </a:r>
              <a:r>
                <a:rPr lang="it-IT" sz="2400" b="1" dirty="0">
                  <a:solidFill>
                    <a:srgbClr val="FF0000"/>
                  </a:solidFill>
                  <a:sym typeface="Wingdings" pitchFamily="2" charset="2"/>
                </a:rPr>
                <a:t> Z </a:t>
              </a:r>
              <a:r>
                <a:rPr lang="it-IT" sz="2400" b="1" dirty="0" err="1">
                  <a:solidFill>
                    <a:srgbClr val="FF0000"/>
                  </a:solidFill>
                  <a:sym typeface="Wingdings" pitchFamily="2" charset="2"/>
                </a:rPr>
                <a:t>Z</a:t>
              </a:r>
              <a:r>
                <a:rPr lang="it-IT" sz="2400" b="1" baseline="30000" dirty="0" err="1">
                  <a:solidFill>
                    <a:srgbClr val="FF0000"/>
                  </a:solidFill>
                  <a:sym typeface="Wingdings" pitchFamily="2" charset="2"/>
                </a:rPr>
                <a:t>*</a:t>
              </a:r>
              <a:r>
                <a:rPr lang="it-IT" sz="2400" b="1" dirty="0">
                  <a:solidFill>
                    <a:srgbClr val="FF0000"/>
                  </a:solidFill>
                  <a:sym typeface="Wingdings" pitchFamily="2" charset="2"/>
                </a:rPr>
                <a:t>  4 l</a:t>
              </a:r>
              <a:endParaRPr lang="it-IT" sz="2400" b="1" dirty="0">
                <a:solidFill>
                  <a:srgbClr val="FF0000"/>
                </a:solidFill>
              </a:endParaRPr>
            </a:p>
          </p:txBody>
        </p:sp>
      </p:grpSp>
      <p:sp>
        <p:nvSpPr>
          <p:cNvPr id="18" name="Rectangle 18"/>
          <p:cNvSpPr txBox="1">
            <a:spLocks noChangeArrowheads="1"/>
          </p:cNvSpPr>
          <p:nvPr/>
        </p:nvSpPr>
        <p:spPr>
          <a:xfrm>
            <a:off x="642910" y="214290"/>
            <a:ext cx="7772400" cy="685800"/>
          </a:xfrm>
          <a:prstGeom prst="rect">
            <a:avLst/>
          </a:prstGeom>
        </p:spPr>
        <p:txBody>
          <a:bodyPr vert="horz" lIns="91440" tIns="45720" rIns="91440" bIns="45720" rtlCol="0" anchor="ctr">
            <a:normAutofit/>
          </a:bodyPr>
          <a:lstStyle/>
          <a:p>
            <a:pPr algn="ctr">
              <a:spcBef>
                <a:spcPct val="0"/>
              </a:spcBef>
            </a:pP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 </a:t>
            </a:r>
            <a:r>
              <a:rPr lang="fr-FR" sz="3600" noProof="0" dirty="0" err="1" smtClean="0">
                <a:solidFill>
                  <a:srgbClr val="FF0000"/>
                </a:solidFill>
                <a:latin typeface="Comic Sans MS" pitchFamily="66" charset="0"/>
              </a:rPr>
              <a:t>esempio</a:t>
            </a:r>
            <a:r>
              <a:rPr lang="fr-FR" sz="3600" noProof="0" dirty="0" smtClean="0">
                <a:solidFill>
                  <a:srgbClr val="FF0000"/>
                </a:solidFill>
                <a:latin typeface="Comic Sans MS" pitchFamily="66" charset="0"/>
              </a:rPr>
              <a:t>: r</a:t>
            </a:r>
            <a:r>
              <a:rPr lang="fr-FR" sz="3600" dirty="0" err="1" smtClean="0">
                <a:solidFill>
                  <a:srgbClr val="FF0000"/>
                </a:solidFill>
                <a:latin typeface="Comic Sans MS" pitchFamily="66" charset="0"/>
              </a:rPr>
              <a:t>icerca</a:t>
            </a:r>
            <a:r>
              <a:rPr lang="fr-FR" sz="3600" dirty="0" smtClean="0">
                <a:solidFill>
                  <a:srgbClr val="FF0000"/>
                </a:solidFill>
                <a:latin typeface="Comic Sans MS" pitchFamily="66" charset="0"/>
              </a:rPr>
              <a:t> </a:t>
            </a:r>
            <a:r>
              <a:rPr lang="fr-FR" sz="3600" dirty="0" err="1" smtClean="0">
                <a:solidFill>
                  <a:srgbClr val="FF0000"/>
                </a:solidFill>
                <a:latin typeface="Comic Sans MS" pitchFamily="66" charset="0"/>
              </a:rPr>
              <a:t>dell’Higgs</a:t>
            </a:r>
            <a:r>
              <a:rPr lang="fr-FR" sz="3600" dirty="0" smtClean="0">
                <a:solidFill>
                  <a:srgbClr val="FF0000"/>
                </a:solidFill>
                <a:latin typeface="Comic Sans MS" pitchFamily="66" charset="0"/>
              </a:rPr>
              <a:t> </a:t>
            </a:r>
            <a:r>
              <a:rPr kumimoji="0" lang="it-IT" sz="3600" b="0" i="0" u="none" strike="noStrike" kern="1200" cap="none" spc="0" normalizeH="0" baseline="0" noProof="0" dirty="0" smtClean="0">
                <a:ln>
                  <a:noFill/>
                </a:ln>
                <a:solidFill>
                  <a:srgbClr val="FF0000"/>
                </a:solidFill>
                <a:effectLst/>
                <a:uLnTx/>
                <a:uFillTx/>
                <a:latin typeface="Comic Sans MS" pitchFamily="66" charset="0"/>
                <a:ea typeface="+mj-ea"/>
                <a:cs typeface="+mj-cs"/>
              </a:rPr>
              <a:t>…</a:t>
            </a:r>
            <a:endParaRPr kumimoji="0" lang="it-IT" sz="3600" b="0" i="0" u="none" strike="noStrike" kern="1200" cap="none" spc="0" normalizeH="0" baseline="0" noProof="0" dirty="0">
              <a:ln>
                <a:noFill/>
              </a:ln>
              <a:solidFill>
                <a:srgbClr val="FF0000"/>
              </a:solidFill>
              <a:effectLst/>
              <a:uLnTx/>
              <a:uFillTx/>
              <a:latin typeface="Comic Sans MS" pitchFamily="66" charset="0"/>
              <a:ea typeface="+mj-ea"/>
              <a:cs typeface="+mj-cs"/>
            </a:endParaRPr>
          </a:p>
        </p:txBody>
      </p:sp>
      <p:graphicFrame>
        <p:nvGraphicFramePr>
          <p:cNvPr id="64514" name="Object 6"/>
          <p:cNvGraphicFramePr>
            <a:graphicFrameLocks noChangeAspect="1"/>
          </p:cNvGraphicFramePr>
          <p:nvPr/>
        </p:nvGraphicFramePr>
        <p:xfrm>
          <a:off x="2286000" y="6096000"/>
          <a:ext cx="3300426" cy="618830"/>
        </p:xfrm>
        <a:graphic>
          <a:graphicData uri="http://schemas.openxmlformats.org/presentationml/2006/ole">
            <p:oleObj spid="_x0000_s64514" name="Equation" r:id="rId8" imgW="2679480" imgH="533160" progId="">
              <p:embed/>
            </p:oleObj>
          </a:graphicData>
        </a:graphic>
      </p:graphicFrame>
      <p:sp>
        <p:nvSpPr>
          <p:cNvPr id="20" name="CasellaDiTesto 19"/>
          <p:cNvSpPr txBox="1"/>
          <p:nvPr/>
        </p:nvSpPr>
        <p:spPr>
          <a:xfrm>
            <a:off x="428596" y="5715000"/>
            <a:ext cx="5993122" cy="646331"/>
          </a:xfrm>
          <a:prstGeom prst="rect">
            <a:avLst/>
          </a:prstGeom>
          <a:noFill/>
        </p:spPr>
        <p:txBody>
          <a:bodyPr wrap="none" rtlCol="0">
            <a:spAutoFit/>
          </a:bodyPr>
          <a:lstStyle/>
          <a:p>
            <a:r>
              <a:rPr lang="it-IT" dirty="0" smtClean="0"/>
              <a:t>Massa dell’</a:t>
            </a:r>
            <a:r>
              <a:rPr lang="it-IT" dirty="0" err="1" smtClean="0"/>
              <a:t>Higgs</a:t>
            </a:r>
            <a:r>
              <a:rPr lang="it-IT" dirty="0" smtClean="0"/>
              <a:t> da massa ed impulso delle </a:t>
            </a:r>
            <a:r>
              <a:rPr lang="it-IT" dirty="0" err="1" smtClean="0"/>
              <a:t>4</a:t>
            </a:r>
            <a:r>
              <a:rPr lang="it-IT" dirty="0" smtClean="0"/>
              <a:t> particelle </a:t>
            </a:r>
            <a:r>
              <a:rPr lang="it-IT" dirty="0" err="1" smtClean="0"/>
              <a:t>finali…</a:t>
            </a:r>
            <a:endParaRPr lang="it-IT" dirty="0" smtClean="0"/>
          </a:p>
          <a:p>
            <a:r>
              <a:rPr lang="it-IT" dirty="0" smtClean="0"/>
              <a:t>Massa invariante:</a:t>
            </a:r>
            <a:endParaRPr lang="it-IT" dirty="0"/>
          </a:p>
        </p:txBody>
      </p:sp>
      <p:sp>
        <p:nvSpPr>
          <p:cNvPr id="21" name="Slide Number Placeholder 20"/>
          <p:cNvSpPr>
            <a:spLocks noGrp="1"/>
          </p:cNvSpPr>
          <p:nvPr>
            <p:ph type="sldNum" sz="quarter" idx="12"/>
          </p:nvPr>
        </p:nvSpPr>
        <p:spPr/>
        <p:txBody>
          <a:bodyPr/>
          <a:lstStyle/>
          <a:p>
            <a:fld id="{B007B441-5312-499D-93C3-6E37886527FA}" type="slidenum">
              <a:rPr lang="it-IT" smtClean="0"/>
              <a:pPr/>
              <a:t>30</a:t>
            </a:fld>
            <a:endParaRPr lang="it-IT"/>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r>
              <a:rPr lang="en-US" sz="1200">
                <a:solidFill>
                  <a:schemeClr val="tx1">
                    <a:tint val="75000"/>
                  </a:schemeClr>
                </a:solidFill>
                <a:latin typeface="+mn-lt"/>
                <a:ea typeface="+mn-ea"/>
                <a:cs typeface="+mn-cs"/>
              </a:rPr>
              <a:t>7-April-2008</a:t>
            </a:r>
          </a:p>
        </p:txBody>
      </p:sp>
      <p:sp>
        <p:nvSpPr>
          <p:cNvPr id="3" name="Footer Placeholder 2"/>
          <p:cNvSpPr txBox="1">
            <a:spLocks noGrp="1"/>
          </p:cNvSpPr>
          <p:nvPr/>
        </p:nvSpPr>
        <p:spPr>
          <a:xfrm>
            <a:off x="3124200" y="6356350"/>
            <a:ext cx="2895600" cy="365125"/>
          </a:xfrm>
          <a:prstGeom prst="rect">
            <a:avLst/>
          </a:prstGeom>
          <a:noFill/>
        </p:spPr>
        <p:txBody>
          <a:bodyPr anchor="ctr"/>
          <a:lstStyle/>
          <a:p>
            <a:pPr algn="ctr" fontAlgn="auto">
              <a:spcBef>
                <a:spcPts val="0"/>
              </a:spcBef>
              <a:spcAft>
                <a:spcPts val="0"/>
              </a:spcAft>
              <a:defRPr/>
            </a:pPr>
            <a:r>
              <a:rPr lang="en-US" sz="1200">
                <a:solidFill>
                  <a:schemeClr val="tx1">
                    <a:tint val="75000"/>
                  </a:schemeClr>
                </a:solidFill>
                <a:latin typeface="+mn-lt"/>
                <a:ea typeface="+mn-ea"/>
                <a:cs typeface="+mn-cs"/>
              </a:rPr>
              <a:t>ATLAS Week Welcome</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01E1D2B-23CA-2249-B20B-C6219DC310D0}" type="slidenum">
              <a:rPr lang="en-US" sz="1200">
                <a:solidFill>
                  <a:schemeClr val="tx1">
                    <a:tint val="75000"/>
                  </a:schemeClr>
                </a:solidFill>
                <a:latin typeface="+mn-lt"/>
                <a:ea typeface="+mn-ea"/>
                <a:cs typeface="+mn-cs"/>
              </a:rPr>
              <a:pPr algn="r" fontAlgn="auto">
                <a:spcBef>
                  <a:spcPts val="0"/>
                </a:spcBef>
                <a:spcAft>
                  <a:spcPts val="0"/>
                </a:spcAft>
                <a:defRPr/>
              </a:pPr>
              <a:t>31</a:t>
            </a:fld>
            <a:endParaRPr lang="en-US" sz="1200">
              <a:solidFill>
                <a:schemeClr val="tx1">
                  <a:tint val="75000"/>
                </a:schemeClr>
              </a:solidFill>
              <a:latin typeface="+mn-lt"/>
              <a:ea typeface="+mn-ea"/>
              <a:cs typeface="+mn-cs"/>
            </a:endParaRPr>
          </a:p>
        </p:txBody>
      </p:sp>
      <p:pic>
        <p:nvPicPr>
          <p:cNvPr id="76805" name="Picture 4" descr="Higgs2.JPG"/>
          <p:cNvPicPr>
            <a:picLocks noChangeAspect="1"/>
          </p:cNvPicPr>
          <p:nvPr/>
        </p:nvPicPr>
        <p:blipFill>
          <a:blip r:embed="rId3"/>
          <a:srcRect/>
          <a:stretch>
            <a:fillRect/>
          </a:stretch>
        </p:blipFill>
        <p:spPr bwMode="auto">
          <a:xfrm>
            <a:off x="0" y="846138"/>
            <a:ext cx="9144000" cy="6088062"/>
          </a:xfrm>
          <a:prstGeom prst="rect">
            <a:avLst/>
          </a:prstGeom>
          <a:noFill/>
          <a:ln w="9525">
            <a:noFill/>
            <a:miter lim="800000"/>
            <a:headEnd/>
            <a:tailEnd/>
          </a:ln>
        </p:spPr>
      </p:pic>
      <p:sp>
        <p:nvSpPr>
          <p:cNvPr id="76806" name="TextBox 5"/>
          <p:cNvSpPr txBox="1">
            <a:spLocks noChangeArrowheads="1"/>
          </p:cNvSpPr>
          <p:nvPr/>
        </p:nvSpPr>
        <p:spPr bwMode="auto">
          <a:xfrm>
            <a:off x="228600" y="152400"/>
            <a:ext cx="7546975" cy="400050"/>
          </a:xfrm>
          <a:prstGeom prst="rect">
            <a:avLst/>
          </a:prstGeom>
          <a:noFill/>
          <a:ln w="9525">
            <a:noFill/>
            <a:miter lim="800000"/>
            <a:headEnd/>
            <a:tailEnd/>
          </a:ln>
        </p:spPr>
        <p:txBody>
          <a:bodyPr wrap="none">
            <a:prstTxWarp prst="textNoShape">
              <a:avLst/>
            </a:prstTxWarp>
            <a:spAutoFit/>
          </a:bodyPr>
          <a:lstStyle/>
          <a:p>
            <a:r>
              <a:rPr lang="en-US" sz="2000" b="1" i="1">
                <a:solidFill>
                  <a:srgbClr val="002060"/>
                </a:solidFill>
                <a:latin typeface="Calibri" charset="0"/>
              </a:rPr>
              <a:t> fino ad ora l’unico Higgs visto in Atlas e CMS è stato… il Prof. Higgs….</a:t>
            </a:r>
          </a:p>
        </p:txBody>
      </p:sp>
      <p:sp>
        <p:nvSpPr>
          <p:cNvPr id="8" name="Segnaposto numero diapositiva 7"/>
          <p:cNvSpPr>
            <a:spLocks noGrp="1"/>
          </p:cNvSpPr>
          <p:nvPr>
            <p:ph type="sldNum" sz="quarter" idx="12"/>
          </p:nvPr>
        </p:nvSpPr>
        <p:spPr/>
        <p:txBody>
          <a:bodyPr/>
          <a:lstStyle/>
          <a:p>
            <a:pPr>
              <a:defRPr/>
            </a:pPr>
            <a:fld id="{F8E0E538-237E-4346-B748-6F6B95CA9E7A}" type="slidenum">
              <a:rPr lang="it-IT"/>
              <a:pPr>
                <a:defRPr/>
              </a:pPr>
              <a:t>31</a:t>
            </a:fld>
            <a:endParaRPr lang="it-IT"/>
          </a:p>
        </p:txBody>
      </p:sp>
      <p:sp>
        <p:nvSpPr>
          <p:cNvPr id="76808" name="CasellaDiTesto 10"/>
          <p:cNvSpPr txBox="1">
            <a:spLocks noChangeArrowheads="1"/>
          </p:cNvSpPr>
          <p:nvPr/>
        </p:nvSpPr>
        <p:spPr bwMode="auto">
          <a:xfrm>
            <a:off x="500063" y="6429375"/>
            <a:ext cx="1174750" cy="369888"/>
          </a:xfrm>
          <a:prstGeom prst="rect">
            <a:avLst/>
          </a:prstGeom>
          <a:noFill/>
          <a:ln w="9525">
            <a:noFill/>
            <a:miter lim="800000"/>
            <a:headEnd/>
            <a:tailEnd/>
          </a:ln>
        </p:spPr>
        <p:txBody>
          <a:bodyPr wrap="none">
            <a:prstTxWarp prst="textNoShape">
              <a:avLst/>
            </a:prstTxWarp>
            <a:spAutoFit/>
          </a:bodyPr>
          <a:lstStyle/>
          <a:p>
            <a:r>
              <a:rPr lang="it-IT">
                <a:solidFill>
                  <a:schemeClr val="bg1"/>
                </a:solidFill>
                <a:latin typeface="Calibri" charset="0"/>
              </a:rPr>
              <a:t>Prof. Higgs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FE05DDF-6955-5B45-86BF-A7CA3101B0EA}" type="slidenum">
              <a:rPr lang="it-IT"/>
              <a:pPr>
                <a:defRPr/>
              </a:pPr>
              <a:t>32</a:t>
            </a:fld>
            <a:endParaRPr lang="it-IT"/>
          </a:p>
        </p:txBody>
      </p:sp>
      <p:sp>
        <p:nvSpPr>
          <p:cNvPr id="3" name="TextBox 6"/>
          <p:cNvSpPr txBox="1"/>
          <p:nvPr/>
        </p:nvSpPr>
        <p:spPr>
          <a:xfrm>
            <a:off x="119063" y="3048000"/>
            <a:ext cx="4953000" cy="954088"/>
          </a:xfrm>
          <a:prstGeom prst="rect">
            <a:avLst/>
          </a:prstGeom>
          <a:solidFill>
            <a:schemeClr val="accent2">
              <a:lumMod val="20000"/>
              <a:lumOff val="80000"/>
            </a:schemeClr>
          </a:solidFill>
        </p:spPr>
        <p:txBody>
          <a:bodyPr>
            <a:prstTxWarp prst="textNoShape">
              <a:avLst/>
            </a:prstTxWarp>
            <a:spAutoFit/>
          </a:bodyPr>
          <a:lstStyle/>
          <a:p>
            <a:pPr>
              <a:defRPr/>
            </a:pPr>
            <a:r>
              <a:rPr lang="it-IT">
                <a:latin typeface="Comic Sans MS" charset="0"/>
              </a:rPr>
              <a:t>frequenza di collisione dei fasci = </a:t>
            </a:r>
            <a:r>
              <a:rPr lang="it-IT" sz="2000" b="1">
                <a:solidFill>
                  <a:srgbClr val="FF0000"/>
                </a:solidFill>
                <a:latin typeface="Comic Sans MS" charset="0"/>
              </a:rPr>
              <a:t>40MHz</a:t>
            </a:r>
          </a:p>
          <a:p>
            <a:pPr>
              <a:defRPr/>
            </a:pPr>
            <a:r>
              <a:rPr lang="it-IT">
                <a:latin typeface="Comic Sans MS" charset="0"/>
                <a:sym typeface="Wingdings" charset="2"/>
              </a:rPr>
              <a:t> </a:t>
            </a:r>
            <a:r>
              <a:rPr lang="it-IT">
                <a:latin typeface="Comic Sans MS" charset="0"/>
              </a:rPr>
              <a:t>circa 20 eventi di questo tipo si sovrappongono ad ogni bunch crossing.</a:t>
            </a:r>
          </a:p>
        </p:txBody>
      </p:sp>
      <p:sp>
        <p:nvSpPr>
          <p:cNvPr id="78853" name="TextBox 5"/>
          <p:cNvSpPr txBox="1">
            <a:spLocks noChangeArrowheads="1"/>
          </p:cNvSpPr>
          <p:nvPr/>
        </p:nvSpPr>
        <p:spPr bwMode="auto">
          <a:xfrm>
            <a:off x="214313" y="762000"/>
            <a:ext cx="4891087" cy="708025"/>
          </a:xfrm>
          <a:prstGeom prst="rect">
            <a:avLst/>
          </a:prstGeom>
          <a:solidFill>
            <a:srgbClr val="FDB2DC"/>
          </a:solidFill>
          <a:ln w="9525">
            <a:noFill/>
            <a:miter lim="800000"/>
            <a:headEnd/>
            <a:tailEnd/>
          </a:ln>
        </p:spPr>
        <p:txBody>
          <a:bodyPr>
            <a:prstTxWarp prst="textNoShape">
              <a:avLst/>
            </a:prstTxWarp>
            <a:spAutoFit/>
          </a:bodyPr>
          <a:lstStyle/>
          <a:p>
            <a:r>
              <a:rPr lang="it-IT" sz="2000">
                <a:latin typeface="Comic Sans MS" charset="0"/>
              </a:rPr>
              <a:t>frequenza di eventi = </a:t>
            </a:r>
          </a:p>
          <a:p>
            <a:pPr algn="ctr"/>
            <a:r>
              <a:rPr lang="it-IT" sz="2000">
                <a:latin typeface="Comic Sans MS" charset="0"/>
              </a:rPr>
              <a:t>7x</a:t>
            </a:r>
            <a:r>
              <a:rPr lang="it-IT" sz="2000">
                <a:latin typeface="Comic Sans MS" charset="0"/>
                <a:ea typeface="Times New Roman" charset="0"/>
                <a:cs typeface="Times New Roman" charset="0"/>
                <a:sym typeface="Monotype Sorts" charset="2"/>
              </a:rPr>
              <a:t>10</a:t>
            </a:r>
            <a:r>
              <a:rPr lang="it-IT" sz="2000" baseline="30000">
                <a:latin typeface="Comic Sans MS" charset="0"/>
                <a:ea typeface="Times New Roman" charset="0"/>
                <a:cs typeface="Times New Roman" charset="0"/>
                <a:sym typeface="Monotype Sorts" charset="2"/>
              </a:rPr>
              <a:t>8</a:t>
            </a:r>
            <a:r>
              <a:rPr lang="it-IT" sz="2000">
                <a:latin typeface="Comic Sans MS" charset="0"/>
                <a:ea typeface="Times New Roman" charset="0"/>
                <a:cs typeface="Times New Roman" charset="0"/>
                <a:sym typeface="Monotype Sorts" charset="2"/>
              </a:rPr>
              <a:t> interazioni/s</a:t>
            </a:r>
          </a:p>
        </p:txBody>
      </p:sp>
      <p:grpSp>
        <p:nvGrpSpPr>
          <p:cNvPr id="4" name="Group 4"/>
          <p:cNvGrpSpPr>
            <a:grpSpLocks noChangeAspect="1"/>
          </p:cNvGrpSpPr>
          <p:nvPr/>
        </p:nvGrpSpPr>
        <p:grpSpPr bwMode="auto">
          <a:xfrm>
            <a:off x="-500063" y="500063"/>
            <a:ext cx="9644063" cy="6132512"/>
            <a:chOff x="96" y="576"/>
            <a:chExt cx="5888" cy="3744"/>
          </a:xfrm>
        </p:grpSpPr>
        <p:sp>
          <p:nvSpPr>
            <p:cNvPr id="78916" name="AutoShape 3"/>
            <p:cNvSpPr>
              <a:spLocks noChangeAspect="1" noChangeArrowheads="1" noTextEdit="1"/>
            </p:cNvSpPr>
            <p:nvPr/>
          </p:nvSpPr>
          <p:spPr bwMode="auto">
            <a:xfrm>
              <a:off x="96" y="576"/>
              <a:ext cx="5647" cy="3744"/>
            </a:xfrm>
            <a:prstGeom prst="rect">
              <a:avLst/>
            </a:prstGeom>
            <a:noFill/>
            <a:ln w="9525">
              <a:noFill/>
              <a:miter lim="800000"/>
              <a:headEnd/>
              <a:tailEnd/>
            </a:ln>
          </p:spPr>
          <p:txBody>
            <a:bodyPr>
              <a:prstTxWarp prst="textNoShape">
                <a:avLst/>
              </a:prstTxWarp>
            </a:bodyPr>
            <a:lstStyle/>
            <a:p>
              <a:endParaRPr lang="it-IT"/>
            </a:p>
          </p:txBody>
        </p:sp>
        <p:pic>
          <p:nvPicPr>
            <p:cNvPr id="78917" name="Picture 5"/>
            <p:cNvPicPr>
              <a:picLocks noChangeAspect="1" noChangeArrowheads="1"/>
            </p:cNvPicPr>
            <p:nvPr/>
          </p:nvPicPr>
          <p:blipFill>
            <a:blip r:embed="rId3"/>
            <a:srcRect l="54520" t="8505"/>
            <a:stretch>
              <a:fillRect/>
            </a:stretch>
          </p:blipFill>
          <p:spPr bwMode="auto">
            <a:xfrm>
              <a:off x="3562" y="743"/>
              <a:ext cx="2422" cy="3539"/>
            </a:xfrm>
            <a:prstGeom prst="rect">
              <a:avLst/>
            </a:prstGeom>
            <a:noFill/>
            <a:ln w="9525">
              <a:noFill/>
              <a:miter lim="800000"/>
              <a:headEnd/>
              <a:tailEnd/>
            </a:ln>
          </p:spPr>
        </p:pic>
      </p:grpSp>
      <p:sp>
        <p:nvSpPr>
          <p:cNvPr id="8" name="Rettangolo 7"/>
          <p:cNvSpPr/>
          <p:nvPr/>
        </p:nvSpPr>
        <p:spPr>
          <a:xfrm>
            <a:off x="5000625" y="5786438"/>
            <a:ext cx="571500" cy="9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ttangolo 8"/>
          <p:cNvSpPr/>
          <p:nvPr/>
        </p:nvSpPr>
        <p:spPr>
          <a:xfrm>
            <a:off x="8215313" y="357188"/>
            <a:ext cx="571500" cy="9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ttangolo 9"/>
          <p:cNvSpPr/>
          <p:nvPr/>
        </p:nvSpPr>
        <p:spPr>
          <a:xfrm>
            <a:off x="8072438" y="357188"/>
            <a:ext cx="928687" cy="500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18"/>
          <p:cNvSpPr txBox="1">
            <a:spLocks noChangeArrowheads="1"/>
          </p:cNvSpPr>
          <p:nvPr/>
        </p:nvSpPr>
        <p:spPr>
          <a:xfrm>
            <a:off x="642938" y="71438"/>
            <a:ext cx="7772400" cy="538162"/>
          </a:xfrm>
          <a:prstGeom prst="rect">
            <a:avLst/>
          </a:prstGeom>
        </p:spPr>
        <p:txBody>
          <a:bodyPr anchor="ctr">
            <a:normAutofit fontScale="92500" lnSpcReduction="20000"/>
          </a:bodyPr>
          <a:lstStyle/>
          <a:p>
            <a:pPr algn="ctr" fontAlgn="auto">
              <a:spcAft>
                <a:spcPts val="0"/>
              </a:spcAft>
              <a:defRPr/>
            </a:pPr>
            <a:r>
              <a:rPr lang="it-IT" sz="3600" dirty="0">
                <a:solidFill>
                  <a:srgbClr val="FF0000"/>
                </a:solidFill>
                <a:latin typeface="Comic Sans MS" pitchFamily="66" charset="0"/>
                <a:ea typeface="+mj-ea"/>
                <a:cs typeface="+mj-cs"/>
              </a:rPr>
              <a:t>… quanti eventi ?</a:t>
            </a:r>
          </a:p>
        </p:txBody>
      </p:sp>
      <p:grpSp>
        <p:nvGrpSpPr>
          <p:cNvPr id="5" name="Group 4"/>
          <p:cNvGrpSpPr>
            <a:grpSpLocks/>
          </p:cNvGrpSpPr>
          <p:nvPr/>
        </p:nvGrpSpPr>
        <p:grpSpPr bwMode="auto">
          <a:xfrm>
            <a:off x="357188" y="2324100"/>
            <a:ext cx="1643062" cy="571500"/>
            <a:chOff x="192" y="3216"/>
            <a:chExt cx="1488" cy="442"/>
          </a:xfrm>
        </p:grpSpPr>
        <p:sp>
          <p:nvSpPr>
            <p:cNvPr id="78910" name="Line 5"/>
            <p:cNvSpPr>
              <a:spLocks noChangeShapeType="1"/>
            </p:cNvSpPr>
            <p:nvPr/>
          </p:nvSpPr>
          <p:spPr bwMode="auto">
            <a:xfrm>
              <a:off x="672" y="3312"/>
              <a:ext cx="48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911" name="AutoShape 6"/>
            <p:cNvSpPr>
              <a:spLocks noChangeAspect="1" noChangeArrowheads="1"/>
            </p:cNvSpPr>
            <p:nvPr/>
          </p:nvSpPr>
          <p:spPr bwMode="auto">
            <a:xfrm>
              <a:off x="480" y="3216"/>
              <a:ext cx="202" cy="202"/>
            </a:xfrm>
            <a:prstGeom prst="flowChartConnector">
              <a:avLst/>
            </a:prstGeom>
            <a:solidFill>
              <a:srgbClr val="000000"/>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8912" name="Line 7"/>
            <p:cNvSpPr>
              <a:spLocks noChangeShapeType="1"/>
            </p:cNvSpPr>
            <p:nvPr/>
          </p:nvSpPr>
          <p:spPr bwMode="auto">
            <a:xfrm flipH="1">
              <a:off x="192" y="3312"/>
              <a:ext cx="288" cy="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13" name="Line 8"/>
            <p:cNvSpPr>
              <a:spLocks noChangeShapeType="1"/>
            </p:cNvSpPr>
            <p:nvPr/>
          </p:nvSpPr>
          <p:spPr bwMode="auto">
            <a:xfrm flipH="1">
              <a:off x="720" y="3552"/>
              <a:ext cx="48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914" name="AutoShape 9"/>
            <p:cNvSpPr>
              <a:spLocks noChangeAspect="1" noChangeArrowheads="1"/>
            </p:cNvSpPr>
            <p:nvPr/>
          </p:nvSpPr>
          <p:spPr bwMode="auto">
            <a:xfrm>
              <a:off x="1200" y="3456"/>
              <a:ext cx="202" cy="202"/>
            </a:xfrm>
            <a:prstGeom prst="flowChartConnector">
              <a:avLst/>
            </a:prstGeom>
            <a:solidFill>
              <a:srgbClr val="000000"/>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8915" name="Line 10"/>
            <p:cNvSpPr>
              <a:spLocks noChangeShapeType="1"/>
            </p:cNvSpPr>
            <p:nvPr/>
          </p:nvSpPr>
          <p:spPr bwMode="auto">
            <a:xfrm flipH="1">
              <a:off x="1392" y="3552"/>
              <a:ext cx="288" cy="0"/>
            </a:xfrm>
            <a:prstGeom prst="line">
              <a:avLst/>
            </a:prstGeom>
            <a:noFill/>
            <a:ln w="9525">
              <a:solidFill>
                <a:schemeClr val="tx1"/>
              </a:solidFill>
              <a:round/>
              <a:headEnd/>
              <a:tailEnd/>
            </a:ln>
          </p:spPr>
          <p:txBody>
            <a:bodyPr wrap="none" anchor="ctr">
              <a:prstTxWarp prst="textNoShape">
                <a:avLst/>
              </a:prstTxWarp>
            </a:bodyPr>
            <a:lstStyle/>
            <a:p>
              <a:endParaRPr lang="it-IT"/>
            </a:p>
          </p:txBody>
        </p:sp>
      </p:grpSp>
      <p:grpSp>
        <p:nvGrpSpPr>
          <p:cNvPr id="6" name="Group 11"/>
          <p:cNvGrpSpPr>
            <a:grpSpLocks/>
          </p:cNvGrpSpPr>
          <p:nvPr/>
        </p:nvGrpSpPr>
        <p:grpSpPr bwMode="auto">
          <a:xfrm>
            <a:off x="2133600" y="2362200"/>
            <a:ext cx="2743200" cy="533400"/>
            <a:chOff x="2256" y="2585"/>
            <a:chExt cx="1728" cy="336"/>
          </a:xfrm>
        </p:grpSpPr>
        <p:sp>
          <p:nvSpPr>
            <p:cNvPr id="78888" name="Line 12"/>
            <p:cNvSpPr>
              <a:spLocks noChangeShapeType="1"/>
            </p:cNvSpPr>
            <p:nvPr/>
          </p:nvSpPr>
          <p:spPr bwMode="auto">
            <a:xfrm>
              <a:off x="2256" y="2777"/>
              <a:ext cx="1728" cy="0"/>
            </a:xfrm>
            <a:prstGeom prst="line">
              <a:avLst/>
            </a:prstGeom>
            <a:noFill/>
            <a:ln w="9525">
              <a:solidFill>
                <a:srgbClr val="FF0000"/>
              </a:solidFill>
              <a:round/>
              <a:headEnd/>
              <a:tailEnd/>
            </a:ln>
          </p:spPr>
          <p:txBody>
            <a:bodyPr wrap="none" anchor="ctr">
              <a:prstTxWarp prst="textNoShape">
                <a:avLst/>
              </a:prstTxWarp>
            </a:bodyPr>
            <a:lstStyle/>
            <a:p>
              <a:endParaRPr lang="it-IT"/>
            </a:p>
          </p:txBody>
        </p:sp>
        <p:sp>
          <p:nvSpPr>
            <p:cNvPr id="78889" name="AutoShape 13"/>
            <p:cNvSpPr>
              <a:spLocks noChangeAspect="1" noChangeArrowheads="1"/>
            </p:cNvSpPr>
            <p:nvPr/>
          </p:nvSpPr>
          <p:spPr bwMode="auto">
            <a:xfrm>
              <a:off x="3024" y="2758"/>
              <a:ext cx="29" cy="29"/>
            </a:xfrm>
            <a:prstGeom prst="flowChartConnector">
              <a:avLst/>
            </a:prstGeom>
            <a:solidFill>
              <a:srgbClr val="FF0000"/>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8890" name="Line 14"/>
            <p:cNvSpPr>
              <a:spLocks noChangeShapeType="1"/>
            </p:cNvSpPr>
            <p:nvPr/>
          </p:nvSpPr>
          <p:spPr bwMode="auto">
            <a:xfrm flipV="1">
              <a:off x="3072" y="2681"/>
              <a:ext cx="912" cy="96"/>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1" name="Line 15"/>
            <p:cNvSpPr>
              <a:spLocks noChangeShapeType="1"/>
            </p:cNvSpPr>
            <p:nvPr/>
          </p:nvSpPr>
          <p:spPr bwMode="auto">
            <a:xfrm>
              <a:off x="3072" y="2777"/>
              <a:ext cx="912" cy="96"/>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2" name="Line 16"/>
            <p:cNvSpPr>
              <a:spLocks noChangeShapeType="1"/>
            </p:cNvSpPr>
            <p:nvPr/>
          </p:nvSpPr>
          <p:spPr bwMode="auto">
            <a:xfrm flipV="1">
              <a:off x="3072" y="2633"/>
              <a:ext cx="480" cy="144"/>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3" name="Line 17"/>
            <p:cNvSpPr>
              <a:spLocks noChangeShapeType="1"/>
            </p:cNvSpPr>
            <p:nvPr/>
          </p:nvSpPr>
          <p:spPr bwMode="auto">
            <a:xfrm flipV="1">
              <a:off x="3024" y="2585"/>
              <a:ext cx="240" cy="192"/>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4" name="Line 18"/>
            <p:cNvSpPr>
              <a:spLocks noChangeShapeType="1"/>
            </p:cNvSpPr>
            <p:nvPr/>
          </p:nvSpPr>
          <p:spPr bwMode="auto">
            <a:xfrm>
              <a:off x="3024" y="2777"/>
              <a:ext cx="192" cy="96"/>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5" name="Line 19"/>
            <p:cNvSpPr>
              <a:spLocks noChangeShapeType="1"/>
            </p:cNvSpPr>
            <p:nvPr/>
          </p:nvSpPr>
          <p:spPr bwMode="auto">
            <a:xfrm>
              <a:off x="2400" y="2633"/>
              <a:ext cx="672" cy="144"/>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6" name="Line 20"/>
            <p:cNvSpPr>
              <a:spLocks noChangeShapeType="1"/>
            </p:cNvSpPr>
            <p:nvPr/>
          </p:nvSpPr>
          <p:spPr bwMode="auto">
            <a:xfrm flipV="1">
              <a:off x="2400" y="2777"/>
              <a:ext cx="624" cy="144"/>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7" name="Line 21"/>
            <p:cNvSpPr>
              <a:spLocks noChangeShapeType="1"/>
            </p:cNvSpPr>
            <p:nvPr/>
          </p:nvSpPr>
          <p:spPr bwMode="auto">
            <a:xfrm>
              <a:off x="2400" y="2729"/>
              <a:ext cx="576" cy="48"/>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8" name="Line 22"/>
            <p:cNvSpPr>
              <a:spLocks noChangeShapeType="1"/>
            </p:cNvSpPr>
            <p:nvPr/>
          </p:nvSpPr>
          <p:spPr bwMode="auto">
            <a:xfrm flipV="1">
              <a:off x="2400" y="2777"/>
              <a:ext cx="576" cy="96"/>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99" name="Line 23"/>
            <p:cNvSpPr>
              <a:spLocks noChangeShapeType="1"/>
            </p:cNvSpPr>
            <p:nvPr/>
          </p:nvSpPr>
          <p:spPr bwMode="auto">
            <a:xfrm flipH="1" flipV="1">
              <a:off x="2928" y="2633"/>
              <a:ext cx="96" cy="144"/>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0" name="Line 24"/>
            <p:cNvSpPr>
              <a:spLocks noChangeShapeType="1"/>
            </p:cNvSpPr>
            <p:nvPr/>
          </p:nvSpPr>
          <p:spPr bwMode="auto">
            <a:xfrm flipV="1">
              <a:off x="3024" y="2729"/>
              <a:ext cx="0" cy="48"/>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1" name="Line 25"/>
            <p:cNvSpPr>
              <a:spLocks noChangeShapeType="1"/>
            </p:cNvSpPr>
            <p:nvPr/>
          </p:nvSpPr>
          <p:spPr bwMode="auto">
            <a:xfrm flipV="1">
              <a:off x="3120" y="2633"/>
              <a:ext cx="672" cy="144"/>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2" name="Line 26"/>
            <p:cNvSpPr>
              <a:spLocks noChangeShapeType="1"/>
            </p:cNvSpPr>
            <p:nvPr/>
          </p:nvSpPr>
          <p:spPr bwMode="auto">
            <a:xfrm>
              <a:off x="3072" y="2777"/>
              <a:ext cx="672" cy="144"/>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3" name="Line 27"/>
            <p:cNvSpPr>
              <a:spLocks noChangeShapeType="1"/>
            </p:cNvSpPr>
            <p:nvPr/>
          </p:nvSpPr>
          <p:spPr bwMode="auto">
            <a:xfrm>
              <a:off x="3168" y="2777"/>
              <a:ext cx="816" cy="48"/>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4" name="Line 28"/>
            <p:cNvSpPr>
              <a:spLocks noChangeShapeType="1"/>
            </p:cNvSpPr>
            <p:nvPr/>
          </p:nvSpPr>
          <p:spPr bwMode="auto">
            <a:xfrm flipH="1" flipV="1">
              <a:off x="2304" y="2681"/>
              <a:ext cx="720" cy="96"/>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5" name="Line 29"/>
            <p:cNvSpPr>
              <a:spLocks noChangeShapeType="1"/>
            </p:cNvSpPr>
            <p:nvPr/>
          </p:nvSpPr>
          <p:spPr bwMode="auto">
            <a:xfrm flipH="1">
              <a:off x="2352" y="2777"/>
              <a:ext cx="672" cy="48"/>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6" name="Line 30"/>
            <p:cNvSpPr>
              <a:spLocks noChangeShapeType="1"/>
            </p:cNvSpPr>
            <p:nvPr/>
          </p:nvSpPr>
          <p:spPr bwMode="auto">
            <a:xfrm>
              <a:off x="3024" y="2777"/>
              <a:ext cx="0" cy="96"/>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7" name="Line 31"/>
            <p:cNvSpPr>
              <a:spLocks noChangeShapeType="1"/>
            </p:cNvSpPr>
            <p:nvPr/>
          </p:nvSpPr>
          <p:spPr bwMode="auto">
            <a:xfrm flipH="1">
              <a:off x="2928" y="2777"/>
              <a:ext cx="96" cy="96"/>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8" name="Line 32"/>
            <p:cNvSpPr>
              <a:spLocks noChangeShapeType="1"/>
            </p:cNvSpPr>
            <p:nvPr/>
          </p:nvSpPr>
          <p:spPr bwMode="auto">
            <a:xfrm flipV="1">
              <a:off x="3024" y="2633"/>
              <a:ext cx="48" cy="144"/>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909" name="AutoShape 33"/>
            <p:cNvSpPr>
              <a:spLocks noChangeAspect="1" noChangeArrowheads="1"/>
            </p:cNvSpPr>
            <p:nvPr/>
          </p:nvSpPr>
          <p:spPr bwMode="auto">
            <a:xfrm>
              <a:off x="2988" y="2701"/>
              <a:ext cx="127" cy="127"/>
            </a:xfrm>
            <a:prstGeom prst="irregularSeal2">
              <a:avLst/>
            </a:prstGeom>
            <a:solidFill>
              <a:srgbClr val="FF0000"/>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sp>
        <p:nvSpPr>
          <p:cNvPr id="68" name="CasellaDiTesto 67"/>
          <p:cNvSpPr txBox="1"/>
          <p:nvPr/>
        </p:nvSpPr>
        <p:spPr>
          <a:xfrm>
            <a:off x="285750" y="1501775"/>
            <a:ext cx="4714875" cy="708025"/>
          </a:xfrm>
          <a:prstGeom prst="rect">
            <a:avLst/>
          </a:prstGeom>
          <a:solidFill>
            <a:schemeClr val="accent2">
              <a:lumMod val="20000"/>
              <a:lumOff val="80000"/>
            </a:schemeClr>
          </a:solidFill>
        </p:spPr>
        <p:txBody>
          <a:bodyPr>
            <a:spAutoFit/>
          </a:bodyPr>
          <a:lstStyle/>
          <a:p>
            <a:pPr fontAlgn="auto">
              <a:spcBef>
                <a:spcPts val="0"/>
              </a:spcBef>
              <a:spcAft>
                <a:spcPts val="0"/>
              </a:spcAft>
              <a:defRPr/>
            </a:pPr>
            <a:r>
              <a:rPr lang="it-IT" sz="2000" dirty="0">
                <a:latin typeface="Comic Sans MS" pitchFamily="66" charset="0"/>
                <a:ea typeface="+mn-ea"/>
                <a:cs typeface="+mn-cs"/>
              </a:rPr>
              <a:t>Minimum </a:t>
            </a:r>
            <a:r>
              <a:rPr lang="it-IT" sz="2000" dirty="0" err="1">
                <a:latin typeface="Comic Sans MS" pitchFamily="66" charset="0"/>
                <a:ea typeface="+mn-ea"/>
                <a:cs typeface="+mn-cs"/>
              </a:rPr>
              <a:t>bias</a:t>
            </a:r>
            <a:r>
              <a:rPr lang="it-IT" sz="2000" dirty="0">
                <a:latin typeface="Comic Sans MS" pitchFamily="66" charset="0"/>
                <a:ea typeface="+mn-ea"/>
                <a:cs typeface="+mn-cs"/>
              </a:rPr>
              <a:t> </a:t>
            </a:r>
            <a:r>
              <a:rPr lang="it-IT" sz="2000" dirty="0" err="1">
                <a:latin typeface="Comic Sans MS" pitchFamily="66" charset="0"/>
                <a:ea typeface="+mn-ea"/>
                <a:cs typeface="+mn-cs"/>
              </a:rPr>
              <a:t>events</a:t>
            </a:r>
            <a:r>
              <a:rPr lang="it-IT" sz="2000" dirty="0">
                <a:latin typeface="Comic Sans MS" pitchFamily="66" charset="0"/>
                <a:ea typeface="+mn-ea"/>
                <a:cs typeface="+mn-cs"/>
              </a:rPr>
              <a:t>: collisioni tra protoni ‘a grande distanza’:</a:t>
            </a:r>
          </a:p>
        </p:txBody>
      </p:sp>
      <p:grpSp>
        <p:nvGrpSpPr>
          <p:cNvPr id="7" name="Group 4"/>
          <p:cNvGrpSpPr>
            <a:grpSpLocks/>
          </p:cNvGrpSpPr>
          <p:nvPr/>
        </p:nvGrpSpPr>
        <p:grpSpPr bwMode="auto">
          <a:xfrm>
            <a:off x="152400" y="4419600"/>
            <a:ext cx="5257800" cy="2362200"/>
            <a:chOff x="480" y="192"/>
            <a:chExt cx="4752" cy="3524"/>
          </a:xfrm>
        </p:grpSpPr>
        <p:grpSp>
          <p:nvGrpSpPr>
            <p:cNvPr id="12" name="Group 5"/>
            <p:cNvGrpSpPr>
              <a:grpSpLocks/>
            </p:cNvGrpSpPr>
            <p:nvPr/>
          </p:nvGrpSpPr>
          <p:grpSpPr bwMode="auto">
            <a:xfrm>
              <a:off x="816" y="192"/>
              <a:ext cx="3927" cy="923"/>
              <a:chOff x="57" y="1776"/>
              <a:chExt cx="3927" cy="923"/>
            </a:xfrm>
          </p:grpSpPr>
          <p:sp>
            <p:nvSpPr>
              <p:cNvPr id="78871" name="Line 6"/>
              <p:cNvSpPr>
                <a:spLocks noChangeShapeType="1"/>
              </p:cNvSpPr>
              <p:nvPr/>
            </p:nvSpPr>
            <p:spPr bwMode="auto">
              <a:xfrm>
                <a:off x="57" y="2401"/>
                <a:ext cx="528"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872" name="Line 7"/>
              <p:cNvSpPr>
                <a:spLocks noChangeShapeType="1"/>
              </p:cNvSpPr>
              <p:nvPr/>
            </p:nvSpPr>
            <p:spPr bwMode="auto">
              <a:xfrm>
                <a:off x="576" y="2400"/>
                <a:ext cx="96" cy="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73" name="AutoShape 8"/>
              <p:cNvSpPr>
                <a:spLocks noChangeAspect="1" noChangeArrowheads="1"/>
              </p:cNvSpPr>
              <p:nvPr/>
            </p:nvSpPr>
            <p:spPr bwMode="auto">
              <a:xfrm>
                <a:off x="720" y="2112"/>
                <a:ext cx="587" cy="587"/>
              </a:xfrm>
              <a:prstGeom prst="flowChartConnector">
                <a:avLst/>
              </a:prstGeom>
              <a:solidFill>
                <a:schemeClr val="bg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8874" name="Line 9"/>
              <p:cNvSpPr>
                <a:spLocks noChangeShapeType="1"/>
              </p:cNvSpPr>
              <p:nvPr/>
            </p:nvSpPr>
            <p:spPr bwMode="auto">
              <a:xfrm>
                <a:off x="1296" y="2496"/>
                <a:ext cx="288"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875" name="Line 10"/>
              <p:cNvSpPr>
                <a:spLocks noChangeShapeType="1"/>
              </p:cNvSpPr>
              <p:nvPr/>
            </p:nvSpPr>
            <p:spPr bwMode="auto">
              <a:xfrm>
                <a:off x="1296" y="2400"/>
                <a:ext cx="24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876" name="Line 11"/>
              <p:cNvSpPr>
                <a:spLocks noChangeShapeType="1"/>
              </p:cNvSpPr>
              <p:nvPr/>
            </p:nvSpPr>
            <p:spPr bwMode="auto">
              <a:xfrm>
                <a:off x="1284" y="2256"/>
                <a:ext cx="672" cy="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it-IT"/>
              </a:p>
            </p:txBody>
          </p:sp>
          <p:sp>
            <p:nvSpPr>
              <p:cNvPr id="78877" name="Line 12"/>
              <p:cNvSpPr>
                <a:spLocks noChangeShapeType="1"/>
              </p:cNvSpPr>
              <p:nvPr/>
            </p:nvSpPr>
            <p:spPr bwMode="auto">
              <a:xfrm flipH="1">
                <a:off x="3552" y="2400"/>
                <a:ext cx="432"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878" name="Line 13"/>
              <p:cNvSpPr>
                <a:spLocks noChangeShapeType="1"/>
              </p:cNvSpPr>
              <p:nvPr/>
            </p:nvSpPr>
            <p:spPr bwMode="auto">
              <a:xfrm flipH="1">
                <a:off x="3456" y="2400"/>
                <a:ext cx="96" cy="0"/>
              </a:xfrm>
              <a:prstGeom prst="line">
                <a:avLst/>
              </a:prstGeom>
              <a:noFill/>
              <a:ln w="9525">
                <a:solidFill>
                  <a:schemeClr val="tx1"/>
                </a:solidFill>
                <a:round/>
                <a:headEnd/>
                <a:tailEnd/>
              </a:ln>
            </p:spPr>
            <p:txBody>
              <a:bodyPr wrap="none" anchor="ctr">
                <a:prstTxWarp prst="textNoShape">
                  <a:avLst/>
                </a:prstTxWarp>
              </a:bodyPr>
              <a:lstStyle/>
              <a:p>
                <a:endParaRPr lang="it-IT"/>
              </a:p>
            </p:txBody>
          </p:sp>
          <p:sp>
            <p:nvSpPr>
              <p:cNvPr id="78879" name="AutoShape 14"/>
              <p:cNvSpPr>
                <a:spLocks noChangeAspect="1" noChangeArrowheads="1"/>
              </p:cNvSpPr>
              <p:nvPr/>
            </p:nvSpPr>
            <p:spPr bwMode="auto">
              <a:xfrm>
                <a:off x="2832" y="2112"/>
                <a:ext cx="587" cy="587"/>
              </a:xfrm>
              <a:prstGeom prst="flowChartConnector">
                <a:avLst/>
              </a:prstGeom>
              <a:solidFill>
                <a:schemeClr val="bg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8880" name="Line 15"/>
              <p:cNvSpPr>
                <a:spLocks noChangeShapeType="1"/>
              </p:cNvSpPr>
              <p:nvPr/>
            </p:nvSpPr>
            <p:spPr bwMode="auto">
              <a:xfrm flipH="1">
                <a:off x="2592" y="2496"/>
                <a:ext cx="24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881" name="Line 16"/>
              <p:cNvSpPr>
                <a:spLocks noChangeShapeType="1"/>
              </p:cNvSpPr>
              <p:nvPr/>
            </p:nvSpPr>
            <p:spPr bwMode="auto">
              <a:xfrm flipH="1">
                <a:off x="2112" y="2256"/>
                <a:ext cx="768" cy="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it-IT"/>
              </a:p>
            </p:txBody>
          </p:sp>
          <p:sp>
            <p:nvSpPr>
              <p:cNvPr id="78882" name="Line 17"/>
              <p:cNvSpPr>
                <a:spLocks noChangeShapeType="1"/>
              </p:cNvSpPr>
              <p:nvPr/>
            </p:nvSpPr>
            <p:spPr bwMode="auto">
              <a:xfrm flipH="1">
                <a:off x="2400" y="2400"/>
                <a:ext cx="432"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8883" name="AutoShape 18"/>
              <p:cNvSpPr>
                <a:spLocks noChangeAspect="1" noChangeArrowheads="1"/>
              </p:cNvSpPr>
              <p:nvPr/>
            </p:nvSpPr>
            <p:spPr bwMode="auto">
              <a:xfrm>
                <a:off x="1980" y="2228"/>
                <a:ext cx="58" cy="58"/>
              </a:xfrm>
              <a:prstGeom prst="flowChartConnector">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8884" name="Line 19"/>
              <p:cNvSpPr>
                <a:spLocks noChangeShapeType="1"/>
              </p:cNvSpPr>
              <p:nvPr/>
            </p:nvSpPr>
            <p:spPr bwMode="auto">
              <a:xfrm flipV="1">
                <a:off x="2064" y="1776"/>
                <a:ext cx="432" cy="432"/>
              </a:xfrm>
              <a:prstGeom prst="line">
                <a:avLst/>
              </a:prstGeom>
              <a:noFill/>
              <a:ln w="9525">
                <a:solidFill>
                  <a:schemeClr val="accent2"/>
                </a:solidFill>
                <a:round/>
                <a:headEnd/>
                <a:tailEnd type="triangle" w="med" len="med"/>
              </a:ln>
            </p:spPr>
            <p:txBody>
              <a:bodyPr wrap="none" anchor="ctr">
                <a:prstTxWarp prst="textNoShape">
                  <a:avLst/>
                </a:prstTxWarp>
              </a:bodyPr>
              <a:lstStyle/>
              <a:p>
                <a:endParaRPr lang="it-IT"/>
              </a:p>
            </p:txBody>
          </p:sp>
          <p:sp>
            <p:nvSpPr>
              <p:cNvPr id="78885" name="Line 20"/>
              <p:cNvSpPr>
                <a:spLocks noChangeShapeType="1"/>
              </p:cNvSpPr>
              <p:nvPr/>
            </p:nvSpPr>
            <p:spPr bwMode="auto">
              <a:xfrm flipH="1">
                <a:off x="1584" y="2304"/>
                <a:ext cx="384" cy="384"/>
              </a:xfrm>
              <a:prstGeom prst="line">
                <a:avLst/>
              </a:prstGeom>
              <a:noFill/>
              <a:ln w="9525">
                <a:solidFill>
                  <a:schemeClr val="accent2"/>
                </a:solidFill>
                <a:round/>
                <a:headEnd/>
                <a:tailEnd type="triangle" w="med" len="med"/>
              </a:ln>
            </p:spPr>
            <p:txBody>
              <a:bodyPr wrap="none" anchor="ctr">
                <a:prstTxWarp prst="textNoShape">
                  <a:avLst/>
                </a:prstTxWarp>
              </a:bodyPr>
              <a:lstStyle/>
              <a:p>
                <a:endParaRPr lang="it-IT"/>
              </a:p>
            </p:txBody>
          </p:sp>
          <p:graphicFrame>
            <p:nvGraphicFramePr>
              <p:cNvPr id="78850" name="AutoShape 2"/>
              <p:cNvGraphicFramePr>
                <a:graphicFrameLocks noChangeAspect="1"/>
              </p:cNvGraphicFramePr>
              <p:nvPr/>
            </p:nvGraphicFramePr>
            <p:xfrm>
              <a:off x="1872" y="1968"/>
              <a:ext cx="259" cy="259"/>
            </p:xfrm>
            <a:graphic>
              <a:graphicData uri="http://schemas.openxmlformats.org/presentationml/2006/ole">
                <p:oleObj spid="_x0000_s399362" name="Equation" r:id="rId4" imgW="0" imgH="0" progId="Equation.3">
                  <p:embed/>
                </p:oleObj>
              </a:graphicData>
            </a:graphic>
          </p:graphicFrame>
          <p:sp>
            <p:nvSpPr>
              <p:cNvPr id="78886" name="Text Box 22"/>
              <p:cNvSpPr txBox="1">
                <a:spLocks noChangeArrowheads="1"/>
              </p:cNvSpPr>
              <p:nvPr/>
            </p:nvSpPr>
            <p:spPr bwMode="auto">
              <a:xfrm>
                <a:off x="892" y="2016"/>
                <a:ext cx="298" cy="551"/>
              </a:xfrm>
              <a:prstGeom prst="rect">
                <a:avLst/>
              </a:prstGeom>
              <a:noFill/>
              <a:ln w="9525">
                <a:noFill/>
                <a:miter lim="800000"/>
                <a:headEnd/>
                <a:tailEnd/>
              </a:ln>
            </p:spPr>
            <p:txBody>
              <a:bodyPr>
                <a:prstTxWarp prst="textNoShape">
                  <a:avLst/>
                </a:prstTxWarp>
                <a:spAutoFit/>
              </a:bodyPr>
              <a:lstStyle/>
              <a:p>
                <a:r>
                  <a:rPr lang="en-US">
                    <a:solidFill>
                      <a:srgbClr val="FF0000"/>
                    </a:solidFill>
                    <a:latin typeface="Times New Roman" charset="0"/>
                  </a:rPr>
                  <a:t>p</a:t>
                </a:r>
                <a:endParaRPr lang="en-US" sz="2800">
                  <a:solidFill>
                    <a:srgbClr val="FF0000"/>
                  </a:solidFill>
                  <a:latin typeface="Times New Roman" charset="0"/>
                </a:endParaRPr>
              </a:p>
            </p:txBody>
          </p:sp>
          <p:sp>
            <p:nvSpPr>
              <p:cNvPr id="78887" name="Rectangle 23"/>
              <p:cNvSpPr>
                <a:spLocks noChangeArrowheads="1"/>
              </p:cNvSpPr>
              <p:nvPr/>
            </p:nvSpPr>
            <p:spPr bwMode="auto">
              <a:xfrm>
                <a:off x="2974" y="2003"/>
                <a:ext cx="328" cy="551"/>
              </a:xfrm>
              <a:prstGeom prst="rect">
                <a:avLst/>
              </a:prstGeom>
              <a:noFill/>
              <a:ln w="9525">
                <a:noFill/>
                <a:miter lim="800000"/>
                <a:headEnd/>
                <a:tailEnd/>
              </a:ln>
            </p:spPr>
            <p:txBody>
              <a:bodyPr>
                <a:prstTxWarp prst="textNoShape">
                  <a:avLst/>
                </a:prstTxWarp>
                <a:spAutoFit/>
              </a:bodyPr>
              <a:lstStyle/>
              <a:p>
                <a:r>
                  <a:rPr lang="en-US">
                    <a:solidFill>
                      <a:srgbClr val="FF0000"/>
                    </a:solidFill>
                    <a:latin typeface="Times New Roman" charset="0"/>
                  </a:rPr>
                  <a:t>p</a:t>
                </a:r>
                <a:endParaRPr lang="en-US">
                  <a:latin typeface="Times New Roman" charset="0"/>
                </a:endParaRPr>
              </a:p>
            </p:txBody>
          </p:sp>
        </p:grpSp>
        <p:pic>
          <p:nvPicPr>
            <p:cNvPr id="78865" name="Picture 24"/>
            <p:cNvPicPr>
              <a:picLocks noChangeAspect="1" noChangeArrowheads="1"/>
            </p:cNvPicPr>
            <p:nvPr/>
          </p:nvPicPr>
          <p:blipFill>
            <a:blip r:embed="rId5"/>
            <a:srcRect/>
            <a:stretch>
              <a:fillRect/>
            </a:stretch>
          </p:blipFill>
          <p:spPr bwMode="auto">
            <a:xfrm>
              <a:off x="480" y="2256"/>
              <a:ext cx="4752" cy="1460"/>
            </a:xfrm>
            <a:prstGeom prst="rect">
              <a:avLst/>
            </a:prstGeom>
            <a:noFill/>
            <a:ln w="9525">
              <a:noFill/>
              <a:miter lim="800000"/>
              <a:headEnd/>
              <a:tailEnd/>
            </a:ln>
          </p:spPr>
        </p:pic>
        <p:sp>
          <p:nvSpPr>
            <p:cNvPr id="78866" name="Text Box 25"/>
            <p:cNvSpPr txBox="1">
              <a:spLocks noChangeArrowheads="1"/>
            </p:cNvSpPr>
            <p:nvPr/>
          </p:nvSpPr>
          <p:spPr bwMode="auto">
            <a:xfrm>
              <a:off x="2016" y="1536"/>
              <a:ext cx="1536" cy="964"/>
            </a:xfrm>
            <a:prstGeom prst="rect">
              <a:avLst/>
            </a:prstGeom>
            <a:noFill/>
            <a:ln w="12700">
              <a:noFill/>
              <a:miter lim="800000"/>
              <a:headEnd type="none" w="sm" len="sm"/>
              <a:tailEnd type="none" w="sm" len="sm"/>
            </a:ln>
          </p:spPr>
          <p:txBody>
            <a:bodyPr>
              <a:prstTxWarp prst="textNoShape">
                <a:avLst/>
              </a:prstTxWarp>
              <a:spAutoFit/>
            </a:bodyPr>
            <a:lstStyle/>
            <a:p>
              <a:pPr algn="ctr">
                <a:spcBef>
                  <a:spcPct val="50000"/>
                </a:spcBef>
              </a:pPr>
              <a:r>
                <a:rPr lang="en-US" b="1">
                  <a:latin typeface="Calibri" charset="0"/>
                </a:rPr>
                <a:t>Spectator quarks</a:t>
              </a:r>
            </a:p>
          </p:txBody>
        </p:sp>
        <p:sp>
          <p:nvSpPr>
            <p:cNvPr id="78867" name="Line 26"/>
            <p:cNvSpPr>
              <a:spLocks noChangeShapeType="1"/>
            </p:cNvSpPr>
            <p:nvPr/>
          </p:nvSpPr>
          <p:spPr bwMode="auto">
            <a:xfrm flipH="1" flipV="1">
              <a:off x="2208" y="1056"/>
              <a:ext cx="336" cy="480"/>
            </a:xfrm>
            <a:prstGeom prst="line">
              <a:avLst/>
            </a:prstGeom>
            <a:noFill/>
            <a:ln w="12700">
              <a:solidFill>
                <a:schemeClr val="tx1"/>
              </a:solidFill>
              <a:round/>
              <a:headEnd type="none" w="sm" len="sm"/>
              <a:tailEnd type="triangle" w="med" len="med"/>
            </a:ln>
          </p:spPr>
          <p:txBody>
            <a:bodyPr>
              <a:prstTxWarp prst="textNoShape">
                <a:avLst/>
              </a:prstTxWarp>
            </a:bodyPr>
            <a:lstStyle/>
            <a:p>
              <a:endParaRPr lang="it-IT"/>
            </a:p>
          </p:txBody>
        </p:sp>
        <p:sp>
          <p:nvSpPr>
            <p:cNvPr id="78868" name="Line 27"/>
            <p:cNvSpPr>
              <a:spLocks noChangeShapeType="1"/>
            </p:cNvSpPr>
            <p:nvPr/>
          </p:nvSpPr>
          <p:spPr bwMode="auto">
            <a:xfrm flipV="1">
              <a:off x="2736" y="1008"/>
              <a:ext cx="480" cy="528"/>
            </a:xfrm>
            <a:prstGeom prst="line">
              <a:avLst/>
            </a:prstGeom>
            <a:noFill/>
            <a:ln w="12700">
              <a:solidFill>
                <a:schemeClr val="tx1"/>
              </a:solidFill>
              <a:round/>
              <a:headEnd type="none" w="sm" len="sm"/>
              <a:tailEnd type="triangle" w="med" len="med"/>
            </a:ln>
          </p:spPr>
          <p:txBody>
            <a:bodyPr>
              <a:prstTxWarp prst="textNoShape">
                <a:avLst/>
              </a:prstTxWarp>
            </a:bodyPr>
            <a:lstStyle/>
            <a:p>
              <a:endParaRPr lang="it-IT"/>
            </a:p>
          </p:txBody>
        </p:sp>
        <p:sp>
          <p:nvSpPr>
            <p:cNvPr id="78869" name="Line 28"/>
            <p:cNvSpPr>
              <a:spLocks noChangeShapeType="1"/>
            </p:cNvSpPr>
            <p:nvPr/>
          </p:nvSpPr>
          <p:spPr bwMode="auto">
            <a:xfrm flipH="1">
              <a:off x="1248" y="1824"/>
              <a:ext cx="1248" cy="1056"/>
            </a:xfrm>
            <a:prstGeom prst="line">
              <a:avLst/>
            </a:prstGeom>
            <a:noFill/>
            <a:ln w="12700">
              <a:solidFill>
                <a:schemeClr val="tx1"/>
              </a:solidFill>
              <a:round/>
              <a:headEnd type="none" w="sm" len="sm"/>
              <a:tailEnd type="triangle" w="med" len="med"/>
            </a:ln>
          </p:spPr>
          <p:txBody>
            <a:bodyPr>
              <a:prstTxWarp prst="textNoShape">
                <a:avLst/>
              </a:prstTxWarp>
            </a:bodyPr>
            <a:lstStyle/>
            <a:p>
              <a:endParaRPr lang="it-IT"/>
            </a:p>
          </p:txBody>
        </p:sp>
        <p:sp>
          <p:nvSpPr>
            <p:cNvPr id="78870" name="Line 29"/>
            <p:cNvSpPr>
              <a:spLocks noChangeShapeType="1"/>
            </p:cNvSpPr>
            <p:nvPr/>
          </p:nvSpPr>
          <p:spPr bwMode="auto">
            <a:xfrm>
              <a:off x="2736" y="1824"/>
              <a:ext cx="1584" cy="960"/>
            </a:xfrm>
            <a:prstGeom prst="line">
              <a:avLst/>
            </a:prstGeom>
            <a:noFill/>
            <a:ln w="12700">
              <a:solidFill>
                <a:schemeClr val="tx1"/>
              </a:solidFill>
              <a:round/>
              <a:headEnd type="none" w="sm" len="sm"/>
              <a:tailEnd type="triangle" w="med" len="med"/>
            </a:ln>
          </p:spPr>
          <p:txBody>
            <a:bodyPr>
              <a:prstTxWarp prst="textNoShape">
                <a:avLst/>
              </a:prstTxWarp>
            </a:bodyPr>
            <a:lstStyle/>
            <a:p>
              <a:endParaRPr lang="it-IT"/>
            </a:p>
          </p:txBody>
        </p:sp>
      </p:grpSp>
      <p:sp>
        <p:nvSpPr>
          <p:cNvPr id="78863" name="TextBox 5"/>
          <p:cNvSpPr txBox="1">
            <a:spLocks noChangeArrowheads="1"/>
          </p:cNvSpPr>
          <p:nvPr/>
        </p:nvSpPr>
        <p:spPr bwMode="auto">
          <a:xfrm>
            <a:off x="152400" y="4095750"/>
            <a:ext cx="4714875" cy="400050"/>
          </a:xfrm>
          <a:prstGeom prst="rect">
            <a:avLst/>
          </a:prstGeom>
          <a:solidFill>
            <a:srgbClr val="92D050"/>
          </a:solidFill>
          <a:ln w="9525">
            <a:noFill/>
            <a:miter lim="800000"/>
            <a:headEnd/>
            <a:tailEnd/>
          </a:ln>
        </p:spPr>
        <p:txBody>
          <a:bodyPr>
            <a:prstTxWarp prst="textNoShape">
              <a:avLst/>
            </a:prstTxWarp>
            <a:spAutoFit/>
          </a:bodyPr>
          <a:lstStyle/>
          <a:p>
            <a:pPr algn="ctr"/>
            <a:r>
              <a:rPr lang="it-IT" sz="2000">
                <a:latin typeface="Comic Sans MS" charset="0"/>
              </a:rPr>
              <a:t>Occasionamente: ‘hard scattering’</a:t>
            </a:r>
            <a:endParaRPr lang="it-IT" sz="2000">
              <a:latin typeface="Comic Sans MS" charset="0"/>
              <a:ea typeface="Times New Roman" charset="0"/>
              <a:cs typeface="Times New Roman" charset="0"/>
              <a:sym typeface="Monotype Sorts" charset="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796908"/>
          </a:xfrm>
          <a:solidFill>
            <a:srgbClr val="92D050"/>
          </a:solidFill>
        </p:spPr>
        <p:txBody>
          <a:bodyPr>
            <a:normAutofit/>
          </a:bodyPr>
          <a:lstStyle/>
          <a:p>
            <a:r>
              <a:rPr lang="it-IT" sz="2800" dirty="0" smtClean="0">
                <a:latin typeface="Comic Sans MS" pitchFamily="66" charset="0"/>
              </a:rPr>
              <a:t>Trigger &amp; DAQ</a:t>
            </a:r>
            <a:endParaRPr lang="it-IT" sz="2800" dirty="0">
              <a:latin typeface="Comic Sans MS" pitchFamily="66" charset="0"/>
            </a:endParaRPr>
          </a:p>
        </p:txBody>
      </p:sp>
      <p:sp>
        <p:nvSpPr>
          <p:cNvPr id="3" name="Segnaposto contenuto 2"/>
          <p:cNvSpPr>
            <a:spLocks noGrp="1"/>
          </p:cNvSpPr>
          <p:nvPr>
            <p:ph idx="1"/>
          </p:nvPr>
        </p:nvSpPr>
        <p:spPr>
          <a:xfrm>
            <a:off x="71406" y="1142984"/>
            <a:ext cx="3971924" cy="2614618"/>
          </a:xfrm>
          <a:solidFill>
            <a:schemeClr val="accent2">
              <a:lumMod val="60000"/>
              <a:lumOff val="40000"/>
            </a:schemeClr>
          </a:solidFill>
        </p:spPr>
        <p:txBody>
          <a:bodyPr>
            <a:normAutofit lnSpcReduction="10000"/>
          </a:bodyPr>
          <a:lstStyle/>
          <a:p>
            <a:r>
              <a:rPr lang="it-IT" sz="2400" dirty="0" smtClean="0">
                <a:latin typeface="Comic Sans MS" pitchFamily="66" charset="0"/>
              </a:rPr>
              <a:t>collisioni:10</a:t>
            </a:r>
            <a:r>
              <a:rPr lang="it-IT" sz="2400" baseline="30000" dirty="0" smtClean="0">
                <a:latin typeface="Comic Sans MS" pitchFamily="66" charset="0"/>
              </a:rPr>
              <a:t>9</a:t>
            </a:r>
            <a:r>
              <a:rPr lang="it-IT" sz="2400" dirty="0" smtClean="0">
                <a:latin typeface="Comic Sans MS" pitchFamily="66" charset="0"/>
              </a:rPr>
              <a:t>/s</a:t>
            </a:r>
          </a:p>
          <a:p>
            <a:r>
              <a:rPr lang="it-IT" sz="2400" dirty="0" smtClean="0">
                <a:latin typeface="Comic Sans MS" pitchFamily="66" charset="0"/>
              </a:rPr>
              <a:t>collisioni che producono processi interessanti: ordine 100 al s</a:t>
            </a:r>
          </a:p>
          <a:p>
            <a:r>
              <a:rPr lang="it-IT" sz="2400" dirty="0" smtClean="0">
                <a:latin typeface="Comic Sans MS" pitchFamily="66" charset="0"/>
              </a:rPr>
              <a:t>collisioni che producono eventi rari di enorme interesse: 1 al giorno!</a:t>
            </a:r>
          </a:p>
          <a:p>
            <a:endParaRPr lang="it-IT" dirty="0"/>
          </a:p>
        </p:txBody>
      </p:sp>
      <p:sp>
        <p:nvSpPr>
          <p:cNvPr id="4" name="CasellaDiTesto 3"/>
          <p:cNvSpPr txBox="1"/>
          <p:nvPr/>
        </p:nvSpPr>
        <p:spPr>
          <a:xfrm>
            <a:off x="71406" y="4213405"/>
            <a:ext cx="3929090" cy="2215991"/>
          </a:xfrm>
          <a:prstGeom prst="rect">
            <a:avLst/>
          </a:prstGeom>
          <a:solidFill>
            <a:schemeClr val="tx2">
              <a:lumMod val="40000"/>
              <a:lumOff val="60000"/>
            </a:schemeClr>
          </a:solidFill>
        </p:spPr>
        <p:txBody>
          <a:bodyPr wrap="square" rtlCol="0">
            <a:spAutoFit/>
          </a:bodyPr>
          <a:lstStyle/>
          <a:p>
            <a:r>
              <a:rPr lang="it-IT" sz="2400" dirty="0" smtClean="0">
                <a:latin typeface="Comic Sans MS" pitchFamily="66" charset="0"/>
              </a:rPr>
              <a:t>Sistema di Trigger e di </a:t>
            </a:r>
            <a:r>
              <a:rPr lang="it-IT" sz="2400" dirty="0" err="1" smtClean="0">
                <a:latin typeface="Comic Sans MS" pitchFamily="66" charset="0"/>
              </a:rPr>
              <a:t>DataAcQuisition</a:t>
            </a:r>
            <a:r>
              <a:rPr lang="it-IT" sz="2400" dirty="0" smtClean="0">
                <a:latin typeface="Comic Sans MS" pitchFamily="66" charset="0"/>
              </a:rPr>
              <a:t> per selezionare gli eventi interessanti e scriverli su disco </a:t>
            </a:r>
          </a:p>
          <a:p>
            <a:endParaRPr lang="it-IT" dirty="0"/>
          </a:p>
        </p:txBody>
      </p:sp>
      <p:sp>
        <p:nvSpPr>
          <p:cNvPr id="11" name="Segnaposto numero diapositiva 10"/>
          <p:cNvSpPr>
            <a:spLocks noGrp="1"/>
          </p:cNvSpPr>
          <p:nvPr>
            <p:ph type="sldNum" sz="quarter" idx="12"/>
          </p:nvPr>
        </p:nvSpPr>
        <p:spPr/>
        <p:txBody>
          <a:bodyPr/>
          <a:lstStyle/>
          <a:p>
            <a:fld id="{B007B441-5312-499D-93C3-6E37886527FA}" type="slidenum">
              <a:rPr lang="it-IT" smtClean="0"/>
              <a:pPr/>
              <a:t>33</a:t>
            </a:fld>
            <a:endParaRPr lang="it-IT"/>
          </a:p>
        </p:txBody>
      </p:sp>
      <p:sp>
        <p:nvSpPr>
          <p:cNvPr id="12" name="Freccia in giù 11"/>
          <p:cNvSpPr/>
          <p:nvPr/>
        </p:nvSpPr>
        <p:spPr>
          <a:xfrm>
            <a:off x="1643042" y="3714752"/>
            <a:ext cx="770384" cy="5715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p:cNvPicPr>
            <a:picLocks noChangeAspect="1" noChangeArrowheads="1"/>
          </p:cNvPicPr>
          <p:nvPr/>
        </p:nvPicPr>
        <p:blipFill>
          <a:blip r:embed="rId2"/>
          <a:srcRect/>
          <a:stretch>
            <a:fillRect/>
          </a:stretch>
        </p:blipFill>
        <p:spPr bwMode="auto">
          <a:xfrm>
            <a:off x="4143372" y="1357298"/>
            <a:ext cx="5000628" cy="5500702"/>
          </a:xfrm>
          <a:prstGeom prst="rect">
            <a:avLst/>
          </a:prstGeom>
          <a:noFill/>
          <a:ln w="9525">
            <a:noFill/>
            <a:miter lim="800000"/>
            <a:headEnd/>
            <a:tailEnd/>
          </a:ln>
        </p:spPr>
      </p:pic>
      <p:sp>
        <p:nvSpPr>
          <p:cNvPr id="13" name="Rettangolo 12"/>
          <p:cNvSpPr/>
          <p:nvPr/>
        </p:nvSpPr>
        <p:spPr>
          <a:xfrm>
            <a:off x="4286248" y="2428868"/>
            <a:ext cx="1214446" cy="785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4500562" y="4000504"/>
            <a:ext cx="1071570" cy="857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357686" y="5214950"/>
            <a:ext cx="1357322" cy="8572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egnaposto numero diapositiva 3"/>
          <p:cNvSpPr>
            <a:spLocks noGrp="1"/>
          </p:cNvSpPr>
          <p:nvPr>
            <p:ph type="sldNum" sz="quarter" idx="10"/>
          </p:nvPr>
        </p:nvSpPr>
        <p:spPr/>
        <p:txBody>
          <a:bodyPr/>
          <a:lstStyle/>
          <a:p>
            <a:fld id="{53EAF29B-4EBC-484D-A88A-BE5703A35C71}" type="slidenum">
              <a:rPr lang="en-GB"/>
              <a:pPr/>
              <a:t>34</a:t>
            </a:fld>
            <a:endParaRPr lang="en-GB"/>
          </a:p>
        </p:txBody>
      </p:sp>
      <p:pic>
        <p:nvPicPr>
          <p:cNvPr id="3211269" name="Picture 5"/>
          <p:cNvPicPr>
            <a:picLocks noChangeAspect="1" noChangeArrowheads="1"/>
          </p:cNvPicPr>
          <p:nvPr/>
        </p:nvPicPr>
        <p:blipFill>
          <a:blip r:embed="rId3"/>
          <a:srcRect t="16844"/>
          <a:stretch>
            <a:fillRect/>
          </a:stretch>
        </p:blipFill>
        <p:spPr bwMode="auto">
          <a:xfrm>
            <a:off x="3619515" y="1809758"/>
            <a:ext cx="3024187" cy="2833688"/>
          </a:xfrm>
          <a:prstGeom prst="rect">
            <a:avLst/>
          </a:prstGeom>
          <a:noFill/>
        </p:spPr>
      </p:pic>
      <p:sp>
        <p:nvSpPr>
          <p:cNvPr id="3211275" name="Text Box 11"/>
          <p:cNvSpPr txBox="1">
            <a:spLocks noChangeArrowheads="1"/>
          </p:cNvSpPr>
          <p:nvPr/>
        </p:nvSpPr>
        <p:spPr bwMode="auto">
          <a:xfrm>
            <a:off x="642910" y="214290"/>
            <a:ext cx="7200900" cy="461665"/>
          </a:xfrm>
          <a:prstGeom prst="rect">
            <a:avLst/>
          </a:prstGeom>
          <a:solidFill>
            <a:schemeClr val="tx2">
              <a:lumMod val="40000"/>
              <a:lumOff val="60000"/>
            </a:schemeClr>
          </a:solidFill>
          <a:ln w="9525">
            <a:solidFill>
              <a:srgbClr val="FF0066"/>
            </a:solidFill>
            <a:miter lim="800000"/>
            <a:headEnd/>
            <a:tailEnd/>
          </a:ln>
          <a:effectLst/>
        </p:spPr>
        <p:txBody>
          <a:bodyPr>
            <a:spAutoFit/>
          </a:bodyPr>
          <a:lstStyle/>
          <a:p>
            <a:pPr algn="ctr">
              <a:lnSpc>
                <a:spcPct val="100000"/>
              </a:lnSpc>
              <a:spcBef>
                <a:spcPct val="50000"/>
              </a:spcBef>
              <a:buClrTx/>
              <a:buSzTx/>
              <a:buFontTx/>
              <a:buNone/>
            </a:pPr>
            <a:r>
              <a:rPr lang="en-US" sz="2400" dirty="0" err="1" smtClean="0">
                <a:effectLst>
                  <a:outerShdw blurRad="38100" dist="38100" dir="2700000" algn="tl">
                    <a:srgbClr val="000000"/>
                  </a:outerShdw>
                </a:effectLst>
                <a:latin typeface="Comic Sans MS" pitchFamily="66" charset="0"/>
              </a:rPr>
              <a:t>gli</a:t>
            </a:r>
            <a:r>
              <a:rPr lang="en-US" sz="2400" dirty="0" smtClean="0">
                <a:effectLst>
                  <a:outerShdw blurRad="38100" dist="38100" dir="2700000" algn="tl">
                    <a:srgbClr val="000000"/>
                  </a:outerShdw>
                </a:effectLst>
                <a:latin typeface="Comic Sans MS" pitchFamily="66" charset="0"/>
              </a:rPr>
              <a:t> </a:t>
            </a:r>
            <a:r>
              <a:rPr lang="en-US" sz="2400" dirty="0" err="1" smtClean="0">
                <a:effectLst>
                  <a:outerShdw blurRad="38100" dist="38100" dir="2700000" algn="tl">
                    <a:srgbClr val="000000"/>
                  </a:outerShdw>
                </a:effectLst>
                <a:latin typeface="Comic Sans MS" pitchFamily="66" charset="0"/>
              </a:rPr>
              <a:t>eventi</a:t>
            </a:r>
            <a:r>
              <a:rPr lang="en-US" sz="2400" dirty="0" smtClean="0">
                <a:effectLst>
                  <a:outerShdw blurRad="38100" dist="38100" dir="2700000" algn="tl">
                    <a:srgbClr val="000000"/>
                  </a:outerShdw>
                </a:effectLst>
                <a:latin typeface="Comic Sans MS" pitchFamily="66" charset="0"/>
              </a:rPr>
              <a:t> </a:t>
            </a:r>
            <a:r>
              <a:rPr lang="en-US" sz="2400" dirty="0" err="1" smtClean="0">
                <a:effectLst>
                  <a:outerShdw blurRad="38100" dist="38100" dir="2700000" algn="tl">
                    <a:srgbClr val="000000"/>
                  </a:outerShdw>
                </a:effectLst>
                <a:latin typeface="Comic Sans MS" pitchFamily="66" charset="0"/>
              </a:rPr>
              <a:t>negli</a:t>
            </a:r>
            <a:r>
              <a:rPr lang="en-US" sz="2400" dirty="0" smtClean="0">
                <a:effectLst>
                  <a:outerShdw blurRad="38100" dist="38100" dir="2700000" algn="tl">
                    <a:srgbClr val="000000"/>
                  </a:outerShdw>
                </a:effectLst>
                <a:latin typeface="Comic Sans MS" pitchFamily="66" charset="0"/>
              </a:rPr>
              <a:t> </a:t>
            </a:r>
            <a:r>
              <a:rPr lang="en-US" sz="2400" dirty="0" err="1" smtClean="0">
                <a:effectLst>
                  <a:outerShdw blurRad="38100" dist="38100" dir="2700000" algn="tl">
                    <a:srgbClr val="000000"/>
                  </a:outerShdw>
                </a:effectLst>
                <a:latin typeface="Comic Sans MS" pitchFamily="66" charset="0"/>
              </a:rPr>
              <a:t>esperimenti</a:t>
            </a:r>
            <a:r>
              <a:rPr lang="en-US" sz="2400" dirty="0" smtClean="0">
                <a:effectLst>
                  <a:outerShdw blurRad="38100" dist="38100" dir="2700000" algn="tl">
                    <a:srgbClr val="000000"/>
                  </a:outerShdw>
                </a:effectLst>
                <a:latin typeface="Comic Sans MS" pitchFamily="66" charset="0"/>
              </a:rPr>
              <a:t> ad LHC…</a:t>
            </a:r>
            <a:endParaRPr lang="en-US" sz="2400" b="0" i="0" dirty="0">
              <a:solidFill>
                <a:srgbClr val="3333CC"/>
              </a:solidFill>
              <a:effectLst/>
              <a:latin typeface="Comic Sans MS" pitchFamily="66" charset="0"/>
            </a:endParaRPr>
          </a:p>
        </p:txBody>
      </p:sp>
      <p:pic>
        <p:nvPicPr>
          <p:cNvPr id="3211277" name="Picture 13"/>
          <p:cNvPicPr>
            <a:picLocks noChangeAspect="1" noChangeArrowheads="1"/>
          </p:cNvPicPr>
          <p:nvPr/>
        </p:nvPicPr>
        <p:blipFill>
          <a:blip r:embed="rId4"/>
          <a:srcRect l="8601" t="19237" r="12099" b="21060"/>
          <a:stretch>
            <a:fillRect/>
          </a:stretch>
        </p:blipFill>
        <p:spPr bwMode="auto">
          <a:xfrm>
            <a:off x="550852" y="2055817"/>
            <a:ext cx="2520950" cy="2016125"/>
          </a:xfrm>
          <a:prstGeom prst="rect">
            <a:avLst/>
          </a:prstGeom>
          <a:noFill/>
          <a:ln w="9525">
            <a:noFill/>
            <a:miter lim="800000"/>
            <a:headEnd/>
            <a:tailEnd/>
          </a:ln>
          <a:effectLst/>
        </p:spPr>
      </p:pic>
      <p:sp>
        <p:nvSpPr>
          <p:cNvPr id="3211278" name="Text Box 14"/>
          <p:cNvSpPr txBox="1">
            <a:spLocks noChangeArrowheads="1"/>
          </p:cNvSpPr>
          <p:nvPr/>
        </p:nvSpPr>
        <p:spPr bwMode="auto">
          <a:xfrm>
            <a:off x="5643570" y="1071546"/>
            <a:ext cx="3392275" cy="461665"/>
          </a:xfrm>
          <a:prstGeom prst="rect">
            <a:avLst/>
          </a:prstGeom>
          <a:noFill/>
          <a:ln w="9525" algn="ctr">
            <a:solidFill>
              <a:schemeClr val="tx2"/>
            </a:solidFill>
            <a:miter lim="800000"/>
            <a:headEnd/>
            <a:tailEnd/>
          </a:ln>
          <a:effectLst/>
        </p:spPr>
        <p:txBody>
          <a:bodyPr wrap="none">
            <a:spAutoFit/>
          </a:bodyPr>
          <a:lstStyle/>
          <a:p>
            <a:r>
              <a:rPr lang="en-US" sz="2400" dirty="0" smtClean="0">
                <a:solidFill>
                  <a:schemeClr val="tx2"/>
                </a:solidFill>
                <a:effectLst>
                  <a:outerShdw blurRad="38100" dist="38100" dir="2700000" algn="tl">
                    <a:srgbClr val="C0C0C0"/>
                  </a:outerShdw>
                </a:effectLst>
                <a:latin typeface="Comic Sans MS" pitchFamily="66" charset="0"/>
              </a:rPr>
              <a:t>…e </a:t>
            </a:r>
            <a:r>
              <a:rPr lang="en-US" sz="2400" dirty="0" err="1" smtClean="0">
                <a:solidFill>
                  <a:schemeClr val="tx2"/>
                </a:solidFill>
                <a:effectLst>
                  <a:outerShdw blurRad="38100" dist="38100" dir="2700000" algn="tl">
                    <a:srgbClr val="C0C0C0"/>
                  </a:outerShdw>
                </a:effectLst>
                <a:latin typeface="Comic Sans MS" pitchFamily="66" charset="0"/>
              </a:rPr>
              <a:t>sono</a:t>
            </a:r>
            <a:r>
              <a:rPr lang="en-US" sz="2400" dirty="0" smtClean="0">
                <a:solidFill>
                  <a:schemeClr val="tx2"/>
                </a:solidFill>
                <a:effectLst>
                  <a:outerShdw blurRad="38100" dist="38100" dir="2700000" algn="tl">
                    <a:srgbClr val="C0C0C0"/>
                  </a:outerShdw>
                </a:effectLst>
                <a:latin typeface="Comic Sans MS" pitchFamily="66" charset="0"/>
              </a:rPr>
              <a:t> ‘</a:t>
            </a:r>
            <a:r>
              <a:rPr lang="en-US" sz="2400" dirty="0" err="1" smtClean="0">
                <a:solidFill>
                  <a:schemeClr val="tx2"/>
                </a:solidFill>
                <a:effectLst>
                  <a:outerShdw blurRad="38100" dist="38100" dir="2700000" algn="tl">
                    <a:srgbClr val="C0C0C0"/>
                  </a:outerShdw>
                </a:effectLst>
                <a:latin typeface="Comic Sans MS" pitchFamily="66" charset="0"/>
              </a:rPr>
              <a:t>ingombranti</a:t>
            </a:r>
            <a:r>
              <a:rPr lang="en-US" sz="2400" dirty="0" smtClean="0">
                <a:solidFill>
                  <a:schemeClr val="tx2"/>
                </a:solidFill>
                <a:effectLst>
                  <a:outerShdw blurRad="38100" dist="38100" dir="2700000" algn="tl">
                    <a:srgbClr val="C0C0C0"/>
                  </a:outerShdw>
                </a:effectLst>
                <a:latin typeface="Comic Sans MS" pitchFamily="66" charset="0"/>
              </a:rPr>
              <a:t>’…</a:t>
            </a:r>
            <a:endParaRPr kumimoji="1" lang="it-IT" sz="2400" b="0" i="0" dirty="0">
              <a:effectLst/>
              <a:latin typeface="Comic Sans MS" pitchFamily="66" charset="0"/>
            </a:endParaRPr>
          </a:p>
        </p:txBody>
      </p:sp>
      <p:grpSp>
        <p:nvGrpSpPr>
          <p:cNvPr id="2" name="Group 16"/>
          <p:cNvGrpSpPr>
            <a:grpSpLocks/>
          </p:cNvGrpSpPr>
          <p:nvPr/>
        </p:nvGrpSpPr>
        <p:grpSpPr bwMode="auto">
          <a:xfrm>
            <a:off x="2857488" y="1793867"/>
            <a:ext cx="719137" cy="492125"/>
            <a:chOff x="4937" y="580"/>
            <a:chExt cx="524" cy="401"/>
          </a:xfrm>
        </p:grpSpPr>
        <p:sp>
          <p:nvSpPr>
            <p:cNvPr id="3211281" name="AutoShape 17"/>
            <p:cNvSpPr>
              <a:spLocks noChangeArrowheads="1"/>
            </p:cNvSpPr>
            <p:nvPr/>
          </p:nvSpPr>
          <p:spPr bwMode="auto">
            <a:xfrm rot="8885269">
              <a:off x="4937" y="811"/>
              <a:ext cx="524" cy="170"/>
            </a:xfrm>
            <a:prstGeom prst="rightArrow">
              <a:avLst>
                <a:gd name="adj1" fmla="val 50000"/>
                <a:gd name="adj2" fmla="val 77059"/>
              </a:avLst>
            </a:prstGeom>
            <a:solidFill>
              <a:srgbClr val="0066CC"/>
            </a:solidFill>
            <a:ln w="9525">
              <a:solidFill>
                <a:schemeClr val="tx1"/>
              </a:solidFill>
              <a:miter lim="800000"/>
              <a:headEnd/>
              <a:tailEnd/>
            </a:ln>
            <a:effectLst/>
          </p:spPr>
          <p:txBody>
            <a:bodyPr wrap="none" anchor="ctr"/>
            <a:lstStyle/>
            <a:p>
              <a:endParaRPr lang="it-IT"/>
            </a:p>
          </p:txBody>
        </p:sp>
        <p:sp>
          <p:nvSpPr>
            <p:cNvPr id="3211282" name="Text Box 18"/>
            <p:cNvSpPr txBox="1">
              <a:spLocks noChangeArrowheads="1"/>
            </p:cNvSpPr>
            <p:nvPr/>
          </p:nvSpPr>
          <p:spPr bwMode="auto">
            <a:xfrm>
              <a:off x="5041" y="580"/>
              <a:ext cx="226" cy="299"/>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fr-CH" sz="1800" b="0" i="0" dirty="0">
                  <a:solidFill>
                    <a:srgbClr val="0066CC"/>
                  </a:solidFill>
                  <a:effectLst/>
                  <a:latin typeface="Arial" charset="0"/>
                </a:rPr>
                <a:t>p</a:t>
              </a:r>
              <a:endParaRPr lang="it-CH" sz="1800" b="0" i="0" dirty="0">
                <a:solidFill>
                  <a:srgbClr val="0066CC"/>
                </a:solidFill>
                <a:effectLst/>
                <a:latin typeface="Arial" charset="0"/>
              </a:endParaRPr>
            </a:p>
          </p:txBody>
        </p:sp>
      </p:grpSp>
      <p:grpSp>
        <p:nvGrpSpPr>
          <p:cNvPr id="3" name="Group 19"/>
          <p:cNvGrpSpPr>
            <a:grpSpLocks/>
          </p:cNvGrpSpPr>
          <p:nvPr/>
        </p:nvGrpSpPr>
        <p:grpSpPr bwMode="auto">
          <a:xfrm>
            <a:off x="71406" y="3513142"/>
            <a:ext cx="758825" cy="558800"/>
            <a:chOff x="2941" y="1945"/>
            <a:chExt cx="524" cy="352"/>
          </a:xfrm>
        </p:grpSpPr>
        <p:sp>
          <p:nvSpPr>
            <p:cNvPr id="3211284" name="AutoShape 20"/>
            <p:cNvSpPr>
              <a:spLocks noChangeArrowheads="1"/>
            </p:cNvSpPr>
            <p:nvPr/>
          </p:nvSpPr>
          <p:spPr bwMode="auto">
            <a:xfrm rot="-1751152">
              <a:off x="2941" y="2127"/>
              <a:ext cx="524" cy="170"/>
            </a:xfrm>
            <a:prstGeom prst="rightArrow">
              <a:avLst>
                <a:gd name="adj1" fmla="val 50000"/>
                <a:gd name="adj2" fmla="val 77059"/>
              </a:avLst>
            </a:prstGeom>
            <a:solidFill>
              <a:srgbClr val="0066CC"/>
            </a:solidFill>
            <a:ln w="9525">
              <a:solidFill>
                <a:schemeClr val="tx1"/>
              </a:solidFill>
              <a:miter lim="800000"/>
              <a:headEnd/>
              <a:tailEnd/>
            </a:ln>
            <a:effectLst/>
          </p:spPr>
          <p:txBody>
            <a:bodyPr wrap="none" anchor="ctr"/>
            <a:lstStyle/>
            <a:p>
              <a:endParaRPr lang="it-IT"/>
            </a:p>
          </p:txBody>
        </p:sp>
        <p:sp>
          <p:nvSpPr>
            <p:cNvPr id="3211285" name="Text Box 21"/>
            <p:cNvSpPr txBox="1">
              <a:spLocks noChangeArrowheads="1"/>
            </p:cNvSpPr>
            <p:nvPr/>
          </p:nvSpPr>
          <p:spPr bwMode="auto">
            <a:xfrm>
              <a:off x="3018" y="1945"/>
              <a:ext cx="215" cy="231"/>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fr-CH" sz="1800" b="0" i="0">
                  <a:solidFill>
                    <a:srgbClr val="0066CC"/>
                  </a:solidFill>
                  <a:effectLst/>
                  <a:latin typeface="Arial" charset="0"/>
                </a:rPr>
                <a:t>p</a:t>
              </a:r>
              <a:endParaRPr lang="it-CH" sz="1800" b="0" i="0">
                <a:solidFill>
                  <a:srgbClr val="0066CC"/>
                </a:solidFill>
                <a:effectLst/>
                <a:latin typeface="Arial" charset="0"/>
              </a:endParaRPr>
            </a:p>
          </p:txBody>
        </p:sp>
      </p:grpSp>
      <p:sp>
        <p:nvSpPr>
          <p:cNvPr id="3211286" name="Text Box 22"/>
          <p:cNvSpPr txBox="1">
            <a:spLocks noChangeArrowheads="1"/>
          </p:cNvSpPr>
          <p:nvPr/>
        </p:nvSpPr>
        <p:spPr bwMode="auto">
          <a:xfrm>
            <a:off x="6429388" y="1863858"/>
            <a:ext cx="2571768" cy="707886"/>
          </a:xfrm>
          <a:prstGeom prst="rect">
            <a:avLst/>
          </a:prstGeom>
          <a:noFill/>
          <a:ln w="9525" algn="ctr">
            <a:noFill/>
            <a:miter lim="800000"/>
            <a:headEnd/>
            <a:tailEnd/>
          </a:ln>
          <a:effectLst/>
        </p:spPr>
        <p:txBody>
          <a:bodyPr wrap="square">
            <a:spAutoFit/>
          </a:bodyPr>
          <a:lstStyle/>
          <a:p>
            <a:pPr>
              <a:buClr>
                <a:srgbClr val="FF0000"/>
              </a:buClr>
              <a:buFontTx/>
              <a:buNone/>
            </a:pPr>
            <a:r>
              <a:rPr lang="en-US" sz="2000" dirty="0" smtClean="0">
                <a:effectLst>
                  <a:outerShdw blurRad="38100" dist="38100" dir="2700000" algn="tl">
                    <a:srgbClr val="C0C0C0"/>
                  </a:outerShdw>
                </a:effectLst>
                <a:latin typeface="Comic Sans MS" pitchFamily="66" charset="0"/>
              </a:rPr>
              <a:t>10</a:t>
            </a:r>
            <a:r>
              <a:rPr lang="en-US" sz="2000" baseline="30000" dirty="0" smtClean="0">
                <a:effectLst>
                  <a:outerShdw blurRad="38100" dist="38100" dir="2700000" algn="tl">
                    <a:srgbClr val="C0C0C0"/>
                  </a:outerShdw>
                </a:effectLst>
                <a:latin typeface="Comic Sans MS" pitchFamily="66" charset="0"/>
              </a:rPr>
              <a:t>8</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canali</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di</a:t>
            </a:r>
            <a:r>
              <a:rPr lang="en-US" sz="2000" dirty="0" smtClean="0">
                <a:effectLst>
                  <a:outerShdw blurRad="38100" dist="38100" dir="2700000" algn="tl">
                    <a:srgbClr val="C0C0C0"/>
                  </a:outerShdw>
                </a:effectLst>
                <a:latin typeface="Comic Sans MS" pitchFamily="66" charset="0"/>
              </a:rPr>
              <a:t> </a:t>
            </a:r>
            <a:r>
              <a:rPr lang="en-US" sz="2000" dirty="0" err="1" smtClean="0">
                <a:effectLst>
                  <a:outerShdw blurRad="38100" dist="38100" dir="2700000" algn="tl">
                    <a:srgbClr val="C0C0C0"/>
                  </a:outerShdw>
                </a:effectLst>
                <a:latin typeface="Comic Sans MS" pitchFamily="66" charset="0"/>
              </a:rPr>
              <a:t>lettura</a:t>
            </a:r>
            <a:r>
              <a:rPr lang="en-US" sz="2000" dirty="0" smtClean="0">
                <a:effectLst>
                  <a:outerShdw blurRad="38100" dist="38100" dir="2700000" algn="tl">
                    <a:srgbClr val="C0C0C0"/>
                  </a:outerShdw>
                </a:effectLst>
                <a:latin typeface="Comic Sans MS" pitchFamily="66" charset="0"/>
              </a:rPr>
              <a:t> </a:t>
            </a:r>
          </a:p>
          <a:p>
            <a:pPr>
              <a:buClr>
                <a:srgbClr val="FF0000"/>
              </a:buClr>
              <a:buFontTx/>
              <a:buNone/>
            </a:pPr>
            <a:r>
              <a:rPr lang="en-US" sz="2000" dirty="0" smtClean="0">
                <a:effectLst>
                  <a:outerShdw blurRad="38100" dist="38100" dir="2700000" algn="tl">
                    <a:srgbClr val="C0C0C0"/>
                  </a:outerShdw>
                </a:effectLst>
                <a:latin typeface="Comic Sans MS" pitchFamily="66" charset="0"/>
                <a:sym typeface="Wingdings" pitchFamily="2" charset="2"/>
              </a:rPr>
              <a:t>   2</a:t>
            </a:r>
            <a:r>
              <a:rPr lang="en-US" sz="2000" b="0" i="0" dirty="0" smtClean="0">
                <a:effectLst>
                  <a:outerShdw blurRad="38100" dist="38100" dir="2700000" algn="tl">
                    <a:srgbClr val="C0C0C0"/>
                  </a:outerShdw>
                </a:effectLst>
                <a:latin typeface="Comic Sans MS" pitchFamily="66" charset="0"/>
              </a:rPr>
              <a:t> MB/</a:t>
            </a:r>
            <a:r>
              <a:rPr lang="en-US" sz="2000" b="0" i="0" dirty="0" err="1" smtClean="0">
                <a:effectLst>
                  <a:outerShdw blurRad="38100" dist="38100" dir="2700000" algn="tl">
                    <a:srgbClr val="C0C0C0"/>
                  </a:outerShdw>
                </a:effectLst>
                <a:latin typeface="Comic Sans MS" pitchFamily="66" charset="0"/>
              </a:rPr>
              <a:t>evento</a:t>
            </a:r>
            <a:endParaRPr lang="it-IT" sz="2000" b="0" i="0" dirty="0">
              <a:effectLst>
                <a:outerShdw blurRad="38100" dist="38100" dir="2700000" algn="tl">
                  <a:srgbClr val="C0C0C0"/>
                </a:outerShdw>
              </a:effectLst>
              <a:latin typeface="Comic Sans MS" pitchFamily="66" charset="0"/>
            </a:endParaRPr>
          </a:p>
        </p:txBody>
      </p:sp>
      <p:sp>
        <p:nvSpPr>
          <p:cNvPr id="3211270" name="Text Box 6"/>
          <p:cNvSpPr txBox="1">
            <a:spLocks noChangeArrowheads="1"/>
          </p:cNvSpPr>
          <p:nvPr/>
        </p:nvSpPr>
        <p:spPr bwMode="auto">
          <a:xfrm>
            <a:off x="3714744" y="1304496"/>
            <a:ext cx="1385187" cy="338554"/>
          </a:xfrm>
          <a:prstGeom prst="rect">
            <a:avLst/>
          </a:prstGeom>
          <a:solidFill>
            <a:srgbClr val="CCCCFF"/>
          </a:solidFill>
          <a:ln w="9525">
            <a:noFill/>
            <a:miter lim="800000"/>
            <a:headEnd/>
            <a:tailEnd/>
          </a:ln>
          <a:effectLst/>
        </p:spPr>
        <p:txBody>
          <a:bodyPr wrap="none">
            <a:spAutoFit/>
          </a:bodyPr>
          <a:lstStyle/>
          <a:p>
            <a:pPr>
              <a:lnSpc>
                <a:spcPct val="100000"/>
              </a:lnSpc>
              <a:spcBef>
                <a:spcPct val="0"/>
              </a:spcBef>
              <a:buClrTx/>
              <a:buSzTx/>
              <a:buFontTx/>
              <a:buNone/>
            </a:pPr>
            <a:r>
              <a:rPr kumimoji="1" lang="en-GB" sz="1600" b="0" i="0" dirty="0">
                <a:effectLst/>
              </a:rPr>
              <a:t>H </a:t>
            </a:r>
            <a:r>
              <a:rPr kumimoji="1" lang="en-GB" sz="1600" b="0" i="0" dirty="0">
                <a:effectLst/>
                <a:sym typeface="Symbol" pitchFamily="18" charset="2"/>
              </a:rPr>
              <a:t> </a:t>
            </a:r>
            <a:r>
              <a:rPr kumimoji="1" lang="en-GB" sz="1600" b="0" i="0" dirty="0">
                <a:effectLst/>
              </a:rPr>
              <a:t>bb event </a:t>
            </a:r>
          </a:p>
        </p:txBody>
      </p:sp>
      <p:sp>
        <p:nvSpPr>
          <p:cNvPr id="3211288" name="Text Box 24"/>
          <p:cNvSpPr txBox="1">
            <a:spLocks noChangeArrowheads="1"/>
          </p:cNvSpPr>
          <p:nvPr/>
        </p:nvSpPr>
        <p:spPr bwMode="auto">
          <a:xfrm>
            <a:off x="428596" y="1000108"/>
            <a:ext cx="2121093" cy="461665"/>
          </a:xfrm>
          <a:prstGeom prst="rect">
            <a:avLst/>
          </a:prstGeom>
          <a:noFill/>
          <a:ln w="9525" algn="ctr">
            <a:solidFill>
              <a:schemeClr val="tx2"/>
            </a:solidFill>
            <a:miter lim="800000"/>
            <a:headEnd/>
            <a:tailEnd/>
          </a:ln>
          <a:effectLst/>
        </p:spPr>
        <p:txBody>
          <a:bodyPr wrap="none">
            <a:spAutoFit/>
          </a:bodyPr>
          <a:lstStyle/>
          <a:p>
            <a:r>
              <a:rPr lang="en-US" sz="2400" i="0" dirty="0" smtClean="0">
                <a:solidFill>
                  <a:schemeClr val="tx2"/>
                </a:solidFill>
                <a:effectLst>
                  <a:outerShdw blurRad="38100" dist="38100" dir="2700000" algn="tl">
                    <a:srgbClr val="C0C0C0"/>
                  </a:outerShdw>
                </a:effectLst>
                <a:latin typeface="Comic Sans MS" pitchFamily="66" charset="0"/>
              </a:rPr>
              <a:t>…</a:t>
            </a:r>
            <a:r>
              <a:rPr lang="en-US" sz="2400" i="0" dirty="0" err="1" smtClean="0">
                <a:solidFill>
                  <a:schemeClr val="tx2"/>
                </a:solidFill>
                <a:effectLst>
                  <a:outerShdw blurRad="38100" dist="38100" dir="2700000" algn="tl">
                    <a:srgbClr val="C0C0C0"/>
                  </a:outerShdw>
                </a:effectLst>
                <a:latin typeface="Comic Sans MS" pitchFamily="66" charset="0"/>
              </a:rPr>
              <a:t>sono</a:t>
            </a:r>
            <a:r>
              <a:rPr lang="en-US" sz="2400" i="0" dirty="0" smtClean="0">
                <a:solidFill>
                  <a:schemeClr val="tx2"/>
                </a:solidFill>
                <a:effectLst>
                  <a:outerShdw blurRad="38100" dist="38100" dir="2700000" algn="tl">
                    <a:srgbClr val="C0C0C0"/>
                  </a:outerShdw>
                </a:effectLst>
                <a:latin typeface="Comic Sans MS" pitchFamily="66" charset="0"/>
              </a:rPr>
              <a:t> </a:t>
            </a:r>
            <a:r>
              <a:rPr lang="en-US" sz="2400" i="0" dirty="0" err="1" smtClean="0">
                <a:solidFill>
                  <a:schemeClr val="tx2"/>
                </a:solidFill>
                <a:effectLst>
                  <a:outerShdw blurRad="38100" dist="38100" dir="2700000" algn="tl">
                    <a:srgbClr val="C0C0C0"/>
                  </a:outerShdw>
                </a:effectLst>
                <a:latin typeface="Comic Sans MS" pitchFamily="66" charset="0"/>
              </a:rPr>
              <a:t>molti</a:t>
            </a:r>
            <a:r>
              <a:rPr lang="en-US" sz="2400" i="0" dirty="0" smtClean="0">
                <a:solidFill>
                  <a:schemeClr val="tx2"/>
                </a:solidFill>
                <a:effectLst>
                  <a:outerShdw blurRad="38100" dist="38100" dir="2700000" algn="tl">
                    <a:srgbClr val="C0C0C0"/>
                  </a:outerShdw>
                </a:effectLst>
                <a:latin typeface="Comic Sans MS" pitchFamily="66" charset="0"/>
              </a:rPr>
              <a:t>….</a:t>
            </a:r>
            <a:endParaRPr kumimoji="1" lang="it-IT" sz="2400" b="0" i="0" dirty="0">
              <a:effectLst/>
              <a:latin typeface="Comic Sans MS" pitchFamily="66" charset="0"/>
            </a:endParaRPr>
          </a:p>
        </p:txBody>
      </p:sp>
      <p:sp>
        <p:nvSpPr>
          <p:cNvPr id="19" name="CasellaDiTesto 18"/>
          <p:cNvSpPr txBox="1"/>
          <p:nvPr/>
        </p:nvSpPr>
        <p:spPr>
          <a:xfrm>
            <a:off x="63622" y="1639661"/>
            <a:ext cx="2853666" cy="677108"/>
          </a:xfrm>
          <a:prstGeom prst="rect">
            <a:avLst/>
          </a:prstGeom>
          <a:noFill/>
        </p:spPr>
        <p:txBody>
          <a:bodyPr wrap="none" rtlCol="0">
            <a:spAutoFit/>
          </a:bodyPr>
          <a:lstStyle/>
          <a:p>
            <a:r>
              <a:rPr lang="en-US" sz="2000" dirty="0" smtClean="0">
                <a:effectLst>
                  <a:outerShdw blurRad="38100" dist="38100" dir="2700000" algn="tl">
                    <a:srgbClr val="C0C0C0"/>
                  </a:outerShdw>
                </a:effectLst>
                <a:latin typeface="Comic Sans MS" pitchFamily="66" charset="0"/>
              </a:rPr>
              <a:t>Trigger rate = 200 Hz</a:t>
            </a:r>
          </a:p>
          <a:p>
            <a:endParaRPr lang="it-IT" dirty="0"/>
          </a:p>
        </p:txBody>
      </p:sp>
      <p:sp>
        <p:nvSpPr>
          <p:cNvPr id="30" name="CasellaDiTesto 29"/>
          <p:cNvSpPr txBox="1"/>
          <p:nvPr/>
        </p:nvSpPr>
        <p:spPr>
          <a:xfrm>
            <a:off x="1003257" y="4214818"/>
            <a:ext cx="2696572" cy="769441"/>
          </a:xfrm>
          <a:prstGeom prst="rect">
            <a:avLst/>
          </a:prstGeom>
          <a:solidFill>
            <a:srgbClr val="92D050"/>
          </a:solidFill>
        </p:spPr>
        <p:txBody>
          <a:bodyPr wrap="none" rtlCol="0">
            <a:spAutoFit/>
          </a:bodyPr>
          <a:lstStyle/>
          <a:p>
            <a:r>
              <a:rPr lang="it-IT" sz="2200" dirty="0" smtClean="0">
                <a:latin typeface="Comic Sans MS" pitchFamily="66" charset="0"/>
              </a:rPr>
              <a:t>400MB al secondo!</a:t>
            </a:r>
          </a:p>
          <a:p>
            <a:r>
              <a:rPr lang="it-IT" sz="2200" dirty="0" smtClean="0">
                <a:latin typeface="Comic Sans MS" pitchFamily="66" charset="0"/>
              </a:rPr>
              <a:t>1 </a:t>
            </a:r>
            <a:r>
              <a:rPr lang="it-IT" sz="2200" dirty="0" err="1" smtClean="0">
                <a:latin typeface="Comic Sans MS" pitchFamily="66" charset="0"/>
              </a:rPr>
              <a:t>CD</a:t>
            </a:r>
            <a:r>
              <a:rPr lang="it-IT" sz="2200" dirty="0" smtClean="0">
                <a:latin typeface="Comic Sans MS" pitchFamily="66" charset="0"/>
              </a:rPr>
              <a:t> ogni 2 secondi</a:t>
            </a:r>
          </a:p>
        </p:txBody>
      </p:sp>
      <p:sp>
        <p:nvSpPr>
          <p:cNvPr id="31" name="CasellaDiTesto 30"/>
          <p:cNvSpPr txBox="1"/>
          <p:nvPr/>
        </p:nvSpPr>
        <p:spPr>
          <a:xfrm>
            <a:off x="214282" y="5812713"/>
            <a:ext cx="6643734" cy="830997"/>
          </a:xfrm>
          <a:prstGeom prst="rect">
            <a:avLst/>
          </a:prstGeom>
          <a:solidFill>
            <a:schemeClr val="accent2">
              <a:lumMod val="20000"/>
              <a:lumOff val="80000"/>
            </a:schemeClr>
          </a:solidFill>
        </p:spPr>
        <p:txBody>
          <a:bodyPr wrap="square" rtlCol="0">
            <a:spAutoFit/>
          </a:bodyPr>
          <a:lstStyle/>
          <a:p>
            <a:r>
              <a:rPr lang="it-IT" sz="2400" dirty="0" smtClean="0">
                <a:solidFill>
                  <a:srgbClr val="FF0000"/>
                </a:solidFill>
                <a:latin typeface="Comic Sans MS" pitchFamily="66" charset="0"/>
              </a:rPr>
              <a:t>necessaria un enorme potenza di calcolo</a:t>
            </a:r>
            <a:r>
              <a:rPr lang="it-IT" sz="2400" dirty="0" smtClean="0">
                <a:solidFill>
                  <a:srgbClr val="FF0000"/>
                </a:solidFill>
                <a:latin typeface="Comic Sans MS" pitchFamily="66" charset="0"/>
                <a:sym typeface="Wingdings" pitchFamily="2" charset="2"/>
              </a:rPr>
              <a:t> e capacità di </a:t>
            </a:r>
            <a:r>
              <a:rPr lang="it-IT" sz="2400" dirty="0" err="1" smtClean="0">
                <a:solidFill>
                  <a:srgbClr val="FF0000"/>
                </a:solidFill>
                <a:latin typeface="Comic Sans MS" pitchFamily="66" charset="0"/>
                <a:sym typeface="Wingdings" pitchFamily="2" charset="2"/>
              </a:rPr>
              <a:t>storage……</a:t>
            </a:r>
            <a:endParaRPr lang="it-IT" sz="2400" dirty="0">
              <a:solidFill>
                <a:srgbClr val="FF0000"/>
              </a:solidFill>
              <a:latin typeface="Comic Sans MS" pitchFamily="66" charset="0"/>
            </a:endParaRPr>
          </a:p>
        </p:txBody>
      </p:sp>
      <p:grpSp>
        <p:nvGrpSpPr>
          <p:cNvPr id="32" name="Group 15"/>
          <p:cNvGrpSpPr>
            <a:grpSpLocks/>
          </p:cNvGrpSpPr>
          <p:nvPr/>
        </p:nvGrpSpPr>
        <p:grpSpPr bwMode="auto">
          <a:xfrm>
            <a:off x="7000892" y="4929198"/>
            <a:ext cx="2143108" cy="1928802"/>
            <a:chOff x="574" y="2237"/>
            <a:chExt cx="2142" cy="1806"/>
          </a:xfrm>
        </p:grpSpPr>
        <p:pic>
          <p:nvPicPr>
            <p:cNvPr id="33" name="Picture 16" descr="50cdroms"/>
            <p:cNvPicPr>
              <a:picLocks noChangeAspect="1" noChangeArrowheads="1"/>
            </p:cNvPicPr>
            <p:nvPr/>
          </p:nvPicPr>
          <p:blipFill>
            <a:blip r:embed="rId5"/>
            <a:srcRect/>
            <a:stretch>
              <a:fillRect/>
            </a:stretch>
          </p:blipFill>
          <p:spPr bwMode="auto">
            <a:xfrm>
              <a:off x="574" y="2237"/>
              <a:ext cx="2142" cy="1806"/>
            </a:xfrm>
            <a:prstGeom prst="rect">
              <a:avLst/>
            </a:prstGeom>
            <a:noFill/>
            <a:ln w="9525">
              <a:noFill/>
              <a:miter lim="800000"/>
              <a:headEnd/>
              <a:tailEnd/>
            </a:ln>
          </p:spPr>
        </p:pic>
        <p:sp>
          <p:nvSpPr>
            <p:cNvPr id="34" name="Text Box 17"/>
            <p:cNvSpPr txBox="1">
              <a:spLocks noChangeArrowheads="1"/>
            </p:cNvSpPr>
            <p:nvPr/>
          </p:nvSpPr>
          <p:spPr bwMode="auto">
            <a:xfrm>
              <a:off x="677" y="3143"/>
              <a:ext cx="1671" cy="515"/>
            </a:xfrm>
            <a:prstGeom prst="rect">
              <a:avLst/>
            </a:prstGeom>
            <a:noFill/>
            <a:ln w="9525">
              <a:noFill/>
              <a:miter lim="800000"/>
              <a:headEnd/>
              <a:tailEnd/>
            </a:ln>
          </p:spPr>
          <p:txBody>
            <a:bodyPr>
              <a:spAutoFit/>
            </a:bodyPr>
            <a:lstStyle/>
            <a:p>
              <a:pPr algn="ctr">
                <a:spcBef>
                  <a:spcPct val="50000"/>
                </a:spcBef>
              </a:pPr>
              <a:r>
                <a:rPr lang="en-GB" sz="2400">
                  <a:solidFill>
                    <a:schemeClr val="bg1"/>
                  </a:solidFill>
                  <a:latin typeface="Calibri" pitchFamily="34" charset="0"/>
                </a:rPr>
                <a:t>50 CD-ROM</a:t>
              </a:r>
            </a:p>
            <a:p>
              <a:pPr algn="ctr">
                <a:spcBef>
                  <a:spcPct val="50000"/>
                </a:spcBef>
              </a:pPr>
              <a:r>
                <a:rPr lang="en-GB" sz="2400">
                  <a:solidFill>
                    <a:schemeClr val="bg1"/>
                  </a:solidFill>
                  <a:latin typeface="Calibri" pitchFamily="34" charset="0"/>
                </a:rPr>
                <a:t>= 35 GB</a:t>
              </a:r>
            </a:p>
          </p:txBody>
        </p:sp>
        <p:sp>
          <p:nvSpPr>
            <p:cNvPr id="35" name="Line 18"/>
            <p:cNvSpPr>
              <a:spLocks noChangeShapeType="1"/>
            </p:cNvSpPr>
            <p:nvPr/>
          </p:nvSpPr>
          <p:spPr bwMode="auto">
            <a:xfrm>
              <a:off x="2324" y="2777"/>
              <a:ext cx="0" cy="967"/>
            </a:xfrm>
            <a:prstGeom prst="line">
              <a:avLst/>
            </a:prstGeom>
            <a:noFill/>
            <a:ln w="57150">
              <a:solidFill>
                <a:schemeClr val="bg1"/>
              </a:solidFill>
              <a:round/>
              <a:headEnd type="triangle" w="med" len="med"/>
              <a:tailEnd type="triangle" w="med" len="med"/>
            </a:ln>
          </p:spPr>
          <p:txBody>
            <a:bodyPr anchor="ctr"/>
            <a:lstStyle/>
            <a:p>
              <a:endParaRPr lang="it-IT"/>
            </a:p>
          </p:txBody>
        </p:sp>
        <p:sp>
          <p:nvSpPr>
            <p:cNvPr id="36" name="Text Box 19"/>
            <p:cNvSpPr txBox="1">
              <a:spLocks noChangeArrowheads="1"/>
            </p:cNvSpPr>
            <p:nvPr/>
          </p:nvSpPr>
          <p:spPr bwMode="auto">
            <a:xfrm rot="16200000">
              <a:off x="2042" y="3265"/>
              <a:ext cx="791" cy="229"/>
            </a:xfrm>
            <a:prstGeom prst="rect">
              <a:avLst/>
            </a:prstGeom>
            <a:noFill/>
            <a:ln w="9525">
              <a:noFill/>
              <a:miter lim="800000"/>
              <a:headEnd/>
              <a:tailEnd/>
            </a:ln>
          </p:spPr>
          <p:txBody>
            <a:bodyPr>
              <a:spAutoFit/>
            </a:bodyPr>
            <a:lstStyle/>
            <a:p>
              <a:pPr algn="ctr">
                <a:spcBef>
                  <a:spcPct val="50000"/>
                </a:spcBef>
              </a:pPr>
              <a:r>
                <a:rPr lang="en-GB" sz="2400" dirty="0">
                  <a:solidFill>
                    <a:schemeClr val="bg1"/>
                  </a:solidFill>
                  <a:latin typeface="Calibri" pitchFamily="34" charset="0"/>
                </a:rPr>
                <a:t>6 cm</a:t>
              </a:r>
            </a:p>
          </p:txBody>
        </p:sp>
      </p:grpSp>
      <p:sp>
        <p:nvSpPr>
          <p:cNvPr id="37" name="Rettangolo 36"/>
          <p:cNvSpPr/>
          <p:nvPr/>
        </p:nvSpPr>
        <p:spPr>
          <a:xfrm>
            <a:off x="285720" y="5212691"/>
            <a:ext cx="2876108" cy="430887"/>
          </a:xfrm>
          <a:prstGeom prst="rect">
            <a:avLst/>
          </a:prstGeom>
        </p:spPr>
        <p:txBody>
          <a:bodyPr wrap="none">
            <a:spAutoFit/>
          </a:bodyPr>
          <a:lstStyle/>
          <a:p>
            <a:pPr marL="285750" indent="-285750" algn="ctr">
              <a:spcBef>
                <a:spcPct val="20000"/>
              </a:spcBef>
              <a:tabLst>
                <a:tab pos="3830638" algn="l"/>
              </a:tabLst>
            </a:pPr>
            <a:r>
              <a:rPr lang="en-GB" sz="2200" b="1" dirty="0" smtClean="0">
                <a:latin typeface="Comic Sans MS" pitchFamily="66" charset="0"/>
              </a:rPr>
              <a:t>~4 </a:t>
            </a:r>
            <a:r>
              <a:rPr lang="en-GB" sz="2200" b="1" dirty="0" err="1" smtClean="0">
                <a:latin typeface="Comic Sans MS" pitchFamily="66" charset="0"/>
              </a:rPr>
              <a:t>PetaBytes</a:t>
            </a:r>
            <a:r>
              <a:rPr lang="en-GB" sz="2200" b="1" dirty="0" smtClean="0">
                <a:latin typeface="Comic Sans MS" pitchFamily="66" charset="0"/>
              </a:rPr>
              <a:t>/anno </a:t>
            </a:r>
            <a:endParaRPr lang="en-GB" sz="2200" b="1" dirty="0">
              <a:latin typeface="Comic Sans MS" pitchFamily="66" charset="0"/>
            </a:endParaRPr>
          </a:p>
        </p:txBody>
      </p:sp>
      <p:grpSp>
        <p:nvGrpSpPr>
          <p:cNvPr id="20" name="Group 5"/>
          <p:cNvGrpSpPr>
            <a:grpSpLocks/>
          </p:cNvGrpSpPr>
          <p:nvPr/>
        </p:nvGrpSpPr>
        <p:grpSpPr bwMode="auto">
          <a:xfrm>
            <a:off x="6858016" y="0"/>
            <a:ext cx="2285984" cy="6858000"/>
            <a:chOff x="4252" y="0"/>
            <a:chExt cx="1508" cy="4320"/>
          </a:xfrm>
        </p:grpSpPr>
        <p:pic>
          <p:nvPicPr>
            <p:cNvPr id="21" name="Picture 6" descr="cdpile"/>
            <p:cNvPicPr>
              <a:picLocks noChangeAspect="1" noChangeArrowheads="1"/>
            </p:cNvPicPr>
            <p:nvPr/>
          </p:nvPicPr>
          <p:blipFill>
            <a:blip r:embed="rId6"/>
            <a:srcRect/>
            <a:stretch>
              <a:fillRect/>
            </a:stretch>
          </p:blipFill>
          <p:spPr bwMode="auto">
            <a:xfrm>
              <a:off x="4252" y="0"/>
              <a:ext cx="1508" cy="4320"/>
            </a:xfrm>
            <a:prstGeom prst="rect">
              <a:avLst/>
            </a:prstGeom>
            <a:noFill/>
            <a:ln w="9525">
              <a:noFill/>
              <a:miter lim="800000"/>
              <a:headEnd/>
              <a:tailEnd/>
            </a:ln>
          </p:spPr>
        </p:pic>
        <p:sp>
          <p:nvSpPr>
            <p:cNvPr id="22" name="Text Box 7"/>
            <p:cNvSpPr txBox="1">
              <a:spLocks noChangeArrowheads="1"/>
            </p:cNvSpPr>
            <p:nvPr/>
          </p:nvSpPr>
          <p:spPr bwMode="auto">
            <a:xfrm>
              <a:off x="4378" y="1940"/>
              <a:ext cx="620" cy="288"/>
            </a:xfrm>
            <a:prstGeom prst="rect">
              <a:avLst/>
            </a:prstGeom>
            <a:noFill/>
            <a:ln w="9525">
              <a:noFill/>
              <a:miter lim="800000"/>
              <a:headEnd/>
              <a:tailEnd/>
            </a:ln>
          </p:spPr>
          <p:txBody>
            <a:bodyPr wrap="none">
              <a:spAutoFit/>
            </a:bodyPr>
            <a:lstStyle/>
            <a:p>
              <a:pPr algn="ctr"/>
              <a:r>
                <a:rPr lang="en-US" sz="1200" b="1" i="1">
                  <a:latin typeface="Verdana" pitchFamily="34" charset="0"/>
                </a:rPr>
                <a:t>Concorde</a:t>
              </a:r>
            </a:p>
            <a:p>
              <a:pPr algn="ctr"/>
              <a:r>
                <a:rPr lang="en-US" sz="1200" b="1" i="1">
                  <a:latin typeface="Verdana" pitchFamily="34" charset="0"/>
                </a:rPr>
                <a:t>(15 Km)</a:t>
              </a:r>
            </a:p>
          </p:txBody>
        </p:sp>
        <p:sp>
          <p:nvSpPr>
            <p:cNvPr id="23" name="Line 8"/>
            <p:cNvSpPr>
              <a:spLocks noChangeShapeType="1"/>
            </p:cNvSpPr>
            <p:nvPr/>
          </p:nvSpPr>
          <p:spPr bwMode="auto">
            <a:xfrm flipV="1">
              <a:off x="4656" y="1776"/>
              <a:ext cx="48" cy="192"/>
            </a:xfrm>
            <a:prstGeom prst="line">
              <a:avLst/>
            </a:prstGeom>
            <a:noFill/>
            <a:ln w="9525">
              <a:solidFill>
                <a:schemeClr val="tx1"/>
              </a:solidFill>
              <a:round/>
              <a:headEnd/>
              <a:tailEnd type="triangle" w="med" len="med"/>
            </a:ln>
          </p:spPr>
          <p:txBody>
            <a:bodyPr/>
            <a:lstStyle/>
            <a:p>
              <a:endParaRPr lang="it-IT"/>
            </a:p>
          </p:txBody>
        </p:sp>
        <p:sp>
          <p:nvSpPr>
            <p:cNvPr id="24" name="Text Box 9"/>
            <p:cNvSpPr txBox="1">
              <a:spLocks noChangeArrowheads="1"/>
            </p:cNvSpPr>
            <p:nvPr/>
          </p:nvSpPr>
          <p:spPr bwMode="auto">
            <a:xfrm>
              <a:off x="4800" y="0"/>
              <a:ext cx="565" cy="288"/>
            </a:xfrm>
            <a:prstGeom prst="rect">
              <a:avLst/>
            </a:prstGeom>
            <a:noFill/>
            <a:ln w="9525">
              <a:noFill/>
              <a:miter lim="800000"/>
              <a:headEnd/>
              <a:tailEnd/>
            </a:ln>
          </p:spPr>
          <p:txBody>
            <a:bodyPr wrap="none">
              <a:spAutoFit/>
            </a:bodyPr>
            <a:lstStyle/>
            <a:p>
              <a:r>
                <a:rPr lang="en-US" sz="1200" b="1" i="1">
                  <a:latin typeface="Verdana" pitchFamily="34" charset="0"/>
                </a:rPr>
                <a:t>Balloon</a:t>
              </a:r>
            </a:p>
            <a:p>
              <a:r>
                <a:rPr lang="en-US" sz="1200" b="1" i="1">
                  <a:latin typeface="Verdana" pitchFamily="34" charset="0"/>
                </a:rPr>
                <a:t>(30 Km)</a:t>
              </a:r>
            </a:p>
          </p:txBody>
        </p:sp>
        <p:sp>
          <p:nvSpPr>
            <p:cNvPr id="25" name="Line 10"/>
            <p:cNvSpPr>
              <a:spLocks noChangeShapeType="1"/>
            </p:cNvSpPr>
            <p:nvPr/>
          </p:nvSpPr>
          <p:spPr bwMode="auto">
            <a:xfrm flipH="1">
              <a:off x="4608" y="144"/>
              <a:ext cx="192" cy="144"/>
            </a:xfrm>
            <a:prstGeom prst="line">
              <a:avLst/>
            </a:prstGeom>
            <a:noFill/>
            <a:ln w="9525">
              <a:solidFill>
                <a:schemeClr val="tx1"/>
              </a:solidFill>
              <a:round/>
              <a:headEnd/>
              <a:tailEnd type="triangle" w="med" len="med"/>
            </a:ln>
          </p:spPr>
          <p:txBody>
            <a:bodyPr/>
            <a:lstStyle/>
            <a:p>
              <a:endParaRPr lang="it-IT"/>
            </a:p>
          </p:txBody>
        </p:sp>
        <p:sp>
          <p:nvSpPr>
            <p:cNvPr id="26" name="Text Box 11"/>
            <p:cNvSpPr txBox="1">
              <a:spLocks noChangeArrowheads="1"/>
            </p:cNvSpPr>
            <p:nvPr/>
          </p:nvSpPr>
          <p:spPr bwMode="auto">
            <a:xfrm>
              <a:off x="4751" y="528"/>
              <a:ext cx="1009" cy="403"/>
            </a:xfrm>
            <a:prstGeom prst="rect">
              <a:avLst/>
            </a:prstGeom>
            <a:noFill/>
            <a:ln w="9525">
              <a:noFill/>
              <a:miter lim="800000"/>
              <a:headEnd/>
              <a:tailEnd/>
            </a:ln>
          </p:spPr>
          <p:txBody>
            <a:bodyPr wrap="none">
              <a:spAutoFit/>
            </a:bodyPr>
            <a:lstStyle/>
            <a:p>
              <a:r>
                <a:rPr lang="en-US" sz="1200" b="1" i="1" dirty="0">
                  <a:solidFill>
                    <a:srgbClr val="003399"/>
                  </a:solidFill>
                  <a:latin typeface="Verdana" pitchFamily="34" charset="0"/>
                </a:rPr>
                <a:t>CD stack with</a:t>
              </a:r>
            </a:p>
            <a:p>
              <a:r>
                <a:rPr lang="en-US" sz="1200" b="1" i="1" dirty="0">
                  <a:solidFill>
                    <a:srgbClr val="003399"/>
                  </a:solidFill>
                  <a:latin typeface="Verdana" pitchFamily="34" charset="0"/>
                </a:rPr>
                <a:t>1 year LHC data!</a:t>
              </a:r>
            </a:p>
            <a:p>
              <a:r>
                <a:rPr lang="en-US" sz="1200" b="1" i="1" dirty="0">
                  <a:solidFill>
                    <a:srgbClr val="003399"/>
                  </a:solidFill>
                  <a:latin typeface="Verdana" pitchFamily="34" charset="0"/>
                </a:rPr>
                <a:t>(~ 20 Km)</a:t>
              </a:r>
            </a:p>
          </p:txBody>
        </p:sp>
        <p:sp>
          <p:nvSpPr>
            <p:cNvPr id="27" name="Line 12"/>
            <p:cNvSpPr>
              <a:spLocks noChangeShapeType="1"/>
            </p:cNvSpPr>
            <p:nvPr/>
          </p:nvSpPr>
          <p:spPr bwMode="auto">
            <a:xfrm>
              <a:off x="5040" y="912"/>
              <a:ext cx="192" cy="192"/>
            </a:xfrm>
            <a:prstGeom prst="line">
              <a:avLst/>
            </a:prstGeom>
            <a:noFill/>
            <a:ln w="9525">
              <a:solidFill>
                <a:srgbClr val="003399"/>
              </a:solidFill>
              <a:round/>
              <a:headEnd/>
              <a:tailEnd type="triangle" w="med" len="med"/>
            </a:ln>
          </p:spPr>
          <p:txBody>
            <a:bodyPr/>
            <a:lstStyle/>
            <a:p>
              <a:endParaRPr lang="it-IT"/>
            </a:p>
          </p:txBody>
        </p:sp>
        <p:sp>
          <p:nvSpPr>
            <p:cNvPr id="28" name="Text Box 13"/>
            <p:cNvSpPr txBox="1">
              <a:spLocks noChangeArrowheads="1"/>
            </p:cNvSpPr>
            <p:nvPr/>
          </p:nvSpPr>
          <p:spPr bwMode="auto">
            <a:xfrm>
              <a:off x="4416" y="3120"/>
              <a:ext cx="613" cy="288"/>
            </a:xfrm>
            <a:prstGeom prst="rect">
              <a:avLst/>
            </a:prstGeom>
            <a:noFill/>
            <a:ln w="9525">
              <a:noFill/>
              <a:miter lim="800000"/>
              <a:headEnd/>
              <a:tailEnd/>
            </a:ln>
          </p:spPr>
          <p:txBody>
            <a:bodyPr wrap="none">
              <a:spAutoFit/>
            </a:bodyPr>
            <a:lstStyle/>
            <a:p>
              <a:r>
                <a:rPr lang="en-US" sz="1200" b="1" i="1" dirty="0">
                  <a:latin typeface="Verdana" pitchFamily="34" charset="0"/>
                </a:rPr>
                <a:t>Mt. Blanc</a:t>
              </a:r>
            </a:p>
            <a:p>
              <a:r>
                <a:rPr lang="en-US" sz="1200" b="1" i="1" dirty="0">
                  <a:latin typeface="Verdana" pitchFamily="34" charset="0"/>
                </a:rPr>
                <a:t>(4.8 Km)</a:t>
              </a:r>
            </a:p>
          </p:txBody>
        </p:sp>
        <p:sp>
          <p:nvSpPr>
            <p:cNvPr id="29" name="Line 14"/>
            <p:cNvSpPr>
              <a:spLocks noChangeShapeType="1"/>
            </p:cNvSpPr>
            <p:nvPr/>
          </p:nvSpPr>
          <p:spPr bwMode="auto">
            <a:xfrm>
              <a:off x="4992" y="3360"/>
              <a:ext cx="144" cy="96"/>
            </a:xfrm>
            <a:prstGeom prst="line">
              <a:avLst/>
            </a:prstGeom>
            <a:noFill/>
            <a:ln w="9525">
              <a:solidFill>
                <a:schemeClr val="tx1"/>
              </a:solidFill>
              <a:round/>
              <a:headEnd/>
              <a:tailEnd type="triangle" w="med" len="med"/>
            </a:ln>
          </p:spPr>
          <p:txBody>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3" name="Rectangle 2"/>
          <p:cNvSpPr>
            <a:spLocks noChangeArrowheads="1"/>
          </p:cNvSpPr>
          <p:nvPr/>
        </p:nvSpPr>
        <p:spPr bwMode="auto">
          <a:xfrm>
            <a:off x="2819400" y="101024"/>
            <a:ext cx="3603871" cy="584776"/>
          </a:xfrm>
          <a:prstGeom prst="rect">
            <a:avLst/>
          </a:prstGeom>
          <a:noFill/>
          <a:ln w="9525">
            <a:noFill/>
            <a:miter lim="800000"/>
            <a:headEnd/>
            <a:tailEnd/>
          </a:ln>
        </p:spPr>
        <p:txBody>
          <a:bodyPr wrap="none">
            <a:spAutoFit/>
          </a:bodyPr>
          <a:lstStyle/>
          <a:p>
            <a:pPr algn="ctr"/>
            <a:r>
              <a:rPr lang="en-US" sz="3200" b="1" dirty="0" smtClean="0">
                <a:solidFill>
                  <a:srgbClr val="FF0000"/>
                </a:solidFill>
                <a:latin typeface="Helvetica" pitchFamily="84" charset="0"/>
              </a:rPr>
              <a:t>GRID Computing</a:t>
            </a:r>
            <a:endParaRPr lang="en-US" sz="3200" b="1" dirty="0">
              <a:solidFill>
                <a:srgbClr val="FF0000"/>
              </a:solidFill>
              <a:latin typeface="Helvetica" pitchFamily="84" charset="0"/>
            </a:endParaRPr>
          </a:p>
        </p:txBody>
      </p:sp>
      <p:pic>
        <p:nvPicPr>
          <p:cNvPr id="27654" name="Picture 2"/>
          <p:cNvPicPr>
            <a:picLocks noChangeAspect="1" noChangeArrowheads="1"/>
          </p:cNvPicPr>
          <p:nvPr/>
        </p:nvPicPr>
        <p:blipFill>
          <a:blip r:embed="rId3"/>
          <a:srcRect/>
          <a:stretch>
            <a:fillRect/>
          </a:stretch>
        </p:blipFill>
        <p:spPr bwMode="auto">
          <a:xfrm>
            <a:off x="1805898" y="2143116"/>
            <a:ext cx="7266696" cy="4643470"/>
          </a:xfrm>
          <a:prstGeom prst="rect">
            <a:avLst/>
          </a:prstGeom>
          <a:noFill/>
          <a:ln w="9525">
            <a:noFill/>
            <a:miter lim="800000"/>
            <a:headEnd/>
            <a:tailEnd/>
          </a:ln>
        </p:spPr>
      </p:pic>
      <p:sp>
        <p:nvSpPr>
          <p:cNvPr id="27655" name="Rectangle 5"/>
          <p:cNvSpPr>
            <a:spLocks noChangeArrowheads="1"/>
          </p:cNvSpPr>
          <p:nvPr/>
        </p:nvSpPr>
        <p:spPr bwMode="auto">
          <a:xfrm>
            <a:off x="123825" y="757535"/>
            <a:ext cx="8334375" cy="461665"/>
          </a:xfrm>
          <a:prstGeom prst="rect">
            <a:avLst/>
          </a:prstGeom>
          <a:noFill/>
          <a:ln w="9525">
            <a:noFill/>
            <a:miter lim="800000"/>
            <a:headEnd/>
            <a:tailEnd/>
          </a:ln>
        </p:spPr>
        <p:txBody>
          <a:bodyPr wrap="square">
            <a:spAutoFit/>
          </a:bodyPr>
          <a:lstStyle/>
          <a:p>
            <a:r>
              <a:rPr lang="en-US" sz="2400" b="1" dirty="0" err="1" smtClean="0">
                <a:solidFill>
                  <a:srgbClr val="0000FF"/>
                </a:solidFill>
              </a:rPr>
              <a:t>Struttura</a:t>
            </a:r>
            <a:r>
              <a:rPr lang="en-US" sz="2400" b="1" dirty="0" smtClean="0">
                <a:solidFill>
                  <a:srgbClr val="0000FF"/>
                </a:solidFill>
              </a:rPr>
              <a:t> </a:t>
            </a:r>
            <a:r>
              <a:rPr lang="en-US" sz="2400" b="1" dirty="0" err="1" smtClean="0">
                <a:solidFill>
                  <a:srgbClr val="0000FF"/>
                </a:solidFill>
              </a:rPr>
              <a:t>di</a:t>
            </a:r>
            <a:r>
              <a:rPr lang="en-US" sz="2400" b="1" dirty="0" smtClean="0">
                <a:solidFill>
                  <a:srgbClr val="0000FF"/>
                </a:solidFill>
              </a:rPr>
              <a:t> </a:t>
            </a:r>
            <a:r>
              <a:rPr lang="en-US" sz="2400" b="1" dirty="0" err="1" smtClean="0">
                <a:solidFill>
                  <a:srgbClr val="0000FF"/>
                </a:solidFill>
              </a:rPr>
              <a:t>calcolo</a:t>
            </a:r>
            <a:r>
              <a:rPr lang="en-US" sz="2400" b="1" dirty="0" smtClean="0">
                <a:solidFill>
                  <a:srgbClr val="0000FF"/>
                </a:solidFill>
              </a:rPr>
              <a:t> </a:t>
            </a:r>
            <a:r>
              <a:rPr lang="en-US" sz="2400" b="1" dirty="0" err="1" smtClean="0">
                <a:solidFill>
                  <a:srgbClr val="0000FF"/>
                </a:solidFill>
              </a:rPr>
              <a:t>distribuita</a:t>
            </a:r>
            <a:r>
              <a:rPr lang="en-US" sz="2400" b="1" dirty="0" smtClean="0">
                <a:solidFill>
                  <a:srgbClr val="0000FF"/>
                </a:solidFill>
              </a:rPr>
              <a:t> </a:t>
            </a:r>
            <a:r>
              <a:rPr lang="en-US" sz="2400" b="1" dirty="0" err="1" smtClean="0">
                <a:solidFill>
                  <a:srgbClr val="0000FF"/>
                </a:solidFill>
              </a:rPr>
              <a:t>organizzata</a:t>
            </a:r>
            <a:r>
              <a:rPr lang="en-US" sz="2400" b="1" dirty="0" smtClean="0">
                <a:solidFill>
                  <a:srgbClr val="0000FF"/>
                </a:solidFill>
              </a:rPr>
              <a:t> in </a:t>
            </a:r>
            <a:r>
              <a:rPr lang="en-US" sz="2400" b="1" dirty="0" err="1" smtClean="0">
                <a:solidFill>
                  <a:srgbClr val="0000FF"/>
                </a:solidFill>
              </a:rPr>
              <a:t>livelli</a:t>
            </a:r>
            <a:r>
              <a:rPr lang="en-US" sz="2400" b="1" dirty="0" smtClean="0">
                <a:solidFill>
                  <a:srgbClr val="0000FF"/>
                </a:solidFill>
              </a:rPr>
              <a:t> (tier):</a:t>
            </a:r>
            <a:endParaRPr lang="en-US" sz="2400" dirty="0">
              <a:solidFill>
                <a:srgbClr val="000000"/>
              </a:solidFill>
            </a:endParaRPr>
          </a:p>
        </p:txBody>
      </p:sp>
      <p:sp>
        <p:nvSpPr>
          <p:cNvPr id="27656" name="Rectangle 6"/>
          <p:cNvSpPr>
            <a:spLocks noChangeArrowheads="1"/>
          </p:cNvSpPr>
          <p:nvPr/>
        </p:nvSpPr>
        <p:spPr bwMode="auto">
          <a:xfrm>
            <a:off x="6586566" y="2195506"/>
            <a:ext cx="2057400" cy="304800"/>
          </a:xfrm>
          <a:prstGeom prst="rect">
            <a:avLst/>
          </a:prstGeom>
          <a:solidFill>
            <a:srgbClr val="FFFF00"/>
          </a:solidFill>
          <a:ln w="9525">
            <a:noFill/>
            <a:miter lim="800000"/>
            <a:headEnd/>
            <a:tailEnd/>
          </a:ln>
        </p:spPr>
        <p:txBody>
          <a:bodyPr>
            <a:spAutoFit/>
          </a:bodyPr>
          <a:lstStyle/>
          <a:p>
            <a:r>
              <a:rPr lang="en-US" sz="1400" b="1" dirty="0"/>
              <a:t>ATLAS Tier-1 centers</a:t>
            </a:r>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35</a:t>
            </a:fld>
            <a:endParaRPr lang="it-IT"/>
          </a:p>
        </p:txBody>
      </p:sp>
      <p:grpSp>
        <p:nvGrpSpPr>
          <p:cNvPr id="7" name="Group 2"/>
          <p:cNvGrpSpPr>
            <a:grpSpLocks/>
          </p:cNvGrpSpPr>
          <p:nvPr/>
        </p:nvGrpSpPr>
        <p:grpSpPr bwMode="auto">
          <a:xfrm>
            <a:off x="63500" y="1314473"/>
            <a:ext cx="1916113" cy="5472113"/>
            <a:chOff x="40" y="663"/>
            <a:chExt cx="1298" cy="3493"/>
          </a:xfrm>
        </p:grpSpPr>
        <p:sp>
          <p:nvSpPr>
            <p:cNvPr id="8" name="Freeform 3"/>
            <p:cNvSpPr>
              <a:spLocks/>
            </p:cNvSpPr>
            <p:nvPr/>
          </p:nvSpPr>
          <p:spPr bwMode="hidden">
            <a:xfrm>
              <a:off x="40" y="663"/>
              <a:ext cx="1162" cy="3493"/>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tx1"/>
                </a:gs>
                <a:gs pos="100000">
                  <a:srgbClr val="CCECFF"/>
                </a:gs>
              </a:gsLst>
              <a:lin ang="0" scaled="1"/>
            </a:gradFill>
            <a:ln w="9525">
              <a:noFill/>
              <a:round/>
              <a:headEnd/>
              <a:tailEnd/>
            </a:ln>
          </p:spPr>
          <p:txBody>
            <a:bodyPr/>
            <a:lstStyle/>
            <a:p>
              <a:endParaRPr lang="it-IT"/>
            </a:p>
          </p:txBody>
        </p:sp>
        <p:sp>
          <p:nvSpPr>
            <p:cNvPr id="9" name="Oval 4"/>
            <p:cNvSpPr>
              <a:spLocks noChangeArrowheads="1"/>
            </p:cNvSpPr>
            <p:nvPr/>
          </p:nvSpPr>
          <p:spPr bwMode="auto">
            <a:xfrm>
              <a:off x="209" y="3467"/>
              <a:ext cx="455" cy="218"/>
            </a:xfrm>
            <a:prstGeom prst="ellipse">
              <a:avLst/>
            </a:prstGeom>
            <a:solidFill>
              <a:srgbClr val="66FF33"/>
            </a:solidFill>
            <a:ln w="9525">
              <a:solidFill>
                <a:srgbClr val="000000"/>
              </a:solidFill>
              <a:prstDash val="dash"/>
              <a:round/>
              <a:headEnd/>
              <a:tailEnd/>
            </a:ln>
            <a:effectLst/>
          </p:spPr>
          <p:txBody>
            <a:bodyPr wrap="none" anchor="ctr"/>
            <a:lstStyle/>
            <a:p>
              <a:endParaRPr lang="it-IT"/>
            </a:p>
          </p:txBody>
        </p:sp>
        <p:sp>
          <p:nvSpPr>
            <p:cNvPr id="11" name="Oval 5"/>
            <p:cNvSpPr>
              <a:spLocks noChangeArrowheads="1"/>
            </p:cNvSpPr>
            <p:nvPr/>
          </p:nvSpPr>
          <p:spPr bwMode="auto">
            <a:xfrm>
              <a:off x="147" y="3467"/>
              <a:ext cx="455" cy="218"/>
            </a:xfrm>
            <a:prstGeom prst="ellipse">
              <a:avLst/>
            </a:prstGeom>
            <a:solidFill>
              <a:srgbClr val="66FF33"/>
            </a:solidFill>
            <a:ln w="9525">
              <a:solidFill>
                <a:srgbClr val="000000"/>
              </a:solidFill>
              <a:round/>
              <a:headEnd/>
              <a:tailEnd/>
            </a:ln>
            <a:effectLst/>
          </p:spPr>
          <p:txBody>
            <a:bodyPr wrap="none" anchor="ctr"/>
            <a:lstStyle/>
            <a:p>
              <a:endParaRPr lang="it-IT"/>
            </a:p>
          </p:txBody>
        </p:sp>
        <p:sp>
          <p:nvSpPr>
            <p:cNvPr id="12" name="Oval 6"/>
            <p:cNvSpPr>
              <a:spLocks noChangeArrowheads="1"/>
            </p:cNvSpPr>
            <p:nvPr/>
          </p:nvSpPr>
          <p:spPr bwMode="auto">
            <a:xfrm>
              <a:off x="258" y="3049"/>
              <a:ext cx="551" cy="263"/>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3" name="Oval 7"/>
            <p:cNvSpPr>
              <a:spLocks noChangeArrowheads="1"/>
            </p:cNvSpPr>
            <p:nvPr/>
          </p:nvSpPr>
          <p:spPr bwMode="auto">
            <a:xfrm>
              <a:off x="202" y="3050"/>
              <a:ext cx="552"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4" name="Oval 8"/>
            <p:cNvSpPr>
              <a:spLocks noChangeArrowheads="1"/>
            </p:cNvSpPr>
            <p:nvPr/>
          </p:nvSpPr>
          <p:spPr bwMode="auto">
            <a:xfrm>
              <a:off x="147" y="3051"/>
              <a:ext cx="551"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15" name="Oval 9"/>
            <p:cNvSpPr>
              <a:spLocks noChangeArrowheads="1"/>
            </p:cNvSpPr>
            <p:nvPr/>
          </p:nvSpPr>
          <p:spPr bwMode="auto">
            <a:xfrm>
              <a:off x="278" y="2606"/>
              <a:ext cx="628" cy="262"/>
            </a:xfrm>
            <a:prstGeom prst="ellipse">
              <a:avLst/>
            </a:prstGeom>
            <a:solidFill>
              <a:srgbClr val="CCFFFF"/>
            </a:solidFill>
            <a:ln w="9525">
              <a:solidFill>
                <a:srgbClr val="000000"/>
              </a:solidFill>
              <a:prstDash val="dash"/>
              <a:round/>
              <a:headEnd/>
              <a:tailEnd/>
            </a:ln>
            <a:effectLst/>
          </p:spPr>
          <p:txBody>
            <a:bodyPr wrap="none" anchor="ctr"/>
            <a:lstStyle/>
            <a:p>
              <a:endParaRPr lang="it-IT"/>
            </a:p>
          </p:txBody>
        </p:sp>
        <p:sp>
          <p:nvSpPr>
            <p:cNvPr id="16" name="Oval 10"/>
            <p:cNvSpPr>
              <a:spLocks noChangeArrowheads="1"/>
            </p:cNvSpPr>
            <p:nvPr/>
          </p:nvSpPr>
          <p:spPr bwMode="auto">
            <a:xfrm>
              <a:off x="223" y="2607"/>
              <a:ext cx="627" cy="262"/>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17" name="Oval 11"/>
            <p:cNvSpPr>
              <a:spLocks noChangeArrowheads="1"/>
            </p:cNvSpPr>
            <p:nvPr/>
          </p:nvSpPr>
          <p:spPr bwMode="auto">
            <a:xfrm>
              <a:off x="174" y="2607"/>
              <a:ext cx="627" cy="263"/>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18" name="Text Box 12"/>
            <p:cNvSpPr txBox="1">
              <a:spLocks noChangeArrowheads="1"/>
            </p:cNvSpPr>
            <p:nvPr/>
          </p:nvSpPr>
          <p:spPr bwMode="auto">
            <a:xfrm>
              <a:off x="189" y="1416"/>
              <a:ext cx="817" cy="181"/>
            </a:xfrm>
            <a:prstGeom prst="rect">
              <a:avLst/>
            </a:prstGeom>
            <a:solidFill>
              <a:srgbClr val="C0C0C0"/>
            </a:solidFill>
            <a:ln w="9525">
              <a:solidFill>
                <a:schemeClr val="tx1"/>
              </a:solid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Event Builder</a:t>
              </a:r>
            </a:p>
          </p:txBody>
        </p:sp>
        <p:sp>
          <p:nvSpPr>
            <p:cNvPr id="19" name="Oval 13"/>
            <p:cNvSpPr>
              <a:spLocks noChangeArrowheads="1"/>
            </p:cNvSpPr>
            <p:nvPr/>
          </p:nvSpPr>
          <p:spPr bwMode="auto">
            <a:xfrm>
              <a:off x="114" y="1748"/>
              <a:ext cx="964" cy="261"/>
            </a:xfrm>
            <a:prstGeom prst="ellipse">
              <a:avLst/>
            </a:prstGeom>
            <a:solidFill>
              <a:srgbClr val="C0C0C0"/>
            </a:solidFill>
            <a:ln w="9525">
              <a:solidFill>
                <a:srgbClr val="000000"/>
              </a:solidFill>
              <a:round/>
              <a:headEnd/>
              <a:tailEnd/>
            </a:ln>
            <a:effectLst/>
          </p:spPr>
          <p:txBody>
            <a:bodyPr wrap="none" anchor="ctr"/>
            <a:lstStyle/>
            <a:p>
              <a:endParaRPr lang="it-IT"/>
            </a:p>
          </p:txBody>
        </p:sp>
        <p:sp>
          <p:nvSpPr>
            <p:cNvPr id="20" name="Text Box 14"/>
            <p:cNvSpPr txBox="1">
              <a:spLocks noChangeArrowheads="1"/>
            </p:cNvSpPr>
            <p:nvPr/>
          </p:nvSpPr>
          <p:spPr bwMode="auto">
            <a:xfrm>
              <a:off x="132" y="1795"/>
              <a:ext cx="927"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Event Filter</a:t>
              </a:r>
              <a:endParaRPr lang="en-US" altLang="ja-JP" sz="1000" b="0" i="0">
                <a:solidFill>
                  <a:srgbClr val="000000"/>
                </a:solidFill>
                <a:effectLst/>
                <a:latin typeface="Arial" charset="0"/>
                <a:ea typeface="ＭＳ Ｐゴシック" pitchFamily="1" charset="-128"/>
              </a:endParaRPr>
            </a:p>
          </p:txBody>
        </p:sp>
        <p:sp>
          <p:nvSpPr>
            <p:cNvPr id="21" name="Oval 15"/>
            <p:cNvSpPr>
              <a:spLocks noChangeArrowheads="1"/>
            </p:cNvSpPr>
            <p:nvPr/>
          </p:nvSpPr>
          <p:spPr bwMode="auto">
            <a:xfrm>
              <a:off x="116" y="2184"/>
              <a:ext cx="966" cy="262"/>
            </a:xfrm>
            <a:prstGeom prst="ellipse">
              <a:avLst/>
            </a:prstGeom>
            <a:solidFill>
              <a:srgbClr val="FF9900"/>
            </a:solidFill>
            <a:ln w="9525">
              <a:solidFill>
                <a:srgbClr val="000000"/>
              </a:solidFill>
              <a:round/>
              <a:headEnd/>
              <a:tailEnd/>
            </a:ln>
            <a:effectLst/>
          </p:spPr>
          <p:txBody>
            <a:bodyPr wrap="none" anchor="ctr"/>
            <a:lstStyle/>
            <a:p>
              <a:endParaRPr lang="it-IT"/>
            </a:p>
          </p:txBody>
        </p:sp>
        <p:sp>
          <p:nvSpPr>
            <p:cNvPr id="22" name="Oval 16"/>
            <p:cNvSpPr>
              <a:spLocks noChangeArrowheads="1"/>
            </p:cNvSpPr>
            <p:nvPr/>
          </p:nvSpPr>
          <p:spPr bwMode="auto">
            <a:xfrm>
              <a:off x="112" y="2615"/>
              <a:ext cx="627" cy="262"/>
            </a:xfrm>
            <a:prstGeom prst="ellipse">
              <a:avLst/>
            </a:prstGeom>
            <a:solidFill>
              <a:srgbClr val="CCFFFF"/>
            </a:solidFill>
            <a:ln w="9525">
              <a:solidFill>
                <a:srgbClr val="000000"/>
              </a:solidFill>
              <a:round/>
              <a:headEnd/>
              <a:tailEnd/>
            </a:ln>
            <a:effectLst/>
          </p:spPr>
          <p:txBody>
            <a:bodyPr wrap="none" anchor="ctr"/>
            <a:lstStyle/>
            <a:p>
              <a:endParaRPr lang="it-IT"/>
            </a:p>
          </p:txBody>
        </p:sp>
        <p:sp>
          <p:nvSpPr>
            <p:cNvPr id="23" name="Oval 17"/>
            <p:cNvSpPr>
              <a:spLocks noChangeArrowheads="1"/>
            </p:cNvSpPr>
            <p:nvPr/>
          </p:nvSpPr>
          <p:spPr bwMode="auto">
            <a:xfrm>
              <a:off x="91" y="3468"/>
              <a:ext cx="456" cy="218"/>
            </a:xfrm>
            <a:prstGeom prst="ellipse">
              <a:avLst/>
            </a:prstGeom>
            <a:solidFill>
              <a:srgbClr val="66FF33"/>
            </a:solidFill>
            <a:ln w="9525">
              <a:solidFill>
                <a:srgbClr val="000000"/>
              </a:solidFill>
              <a:round/>
              <a:headEnd/>
              <a:tailEnd/>
            </a:ln>
            <a:effectLst/>
          </p:spPr>
          <p:txBody>
            <a:bodyPr wrap="none" anchor="ctr"/>
            <a:lstStyle/>
            <a:p>
              <a:endParaRPr lang="it-IT"/>
            </a:p>
          </p:txBody>
        </p:sp>
        <p:sp>
          <p:nvSpPr>
            <p:cNvPr id="24" name="Text Box 18"/>
            <p:cNvSpPr txBox="1">
              <a:spLocks noChangeArrowheads="1"/>
            </p:cNvSpPr>
            <p:nvPr/>
          </p:nvSpPr>
          <p:spPr bwMode="auto">
            <a:xfrm>
              <a:off x="132" y="3500"/>
              <a:ext cx="367" cy="15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000" i="0">
                  <a:solidFill>
                    <a:srgbClr val="000000"/>
                  </a:solidFill>
                  <a:effectLst/>
                  <a:latin typeface="Arial" charset="0"/>
                  <a:ea typeface="ＭＳ Ｐゴシック" pitchFamily="1" charset="-128"/>
                </a:rPr>
                <a:t>Tier3</a:t>
              </a:r>
              <a:endParaRPr lang="en-US" altLang="ja-JP" sz="1000" b="0" i="0">
                <a:solidFill>
                  <a:srgbClr val="000000"/>
                </a:solidFill>
                <a:effectLst/>
                <a:latin typeface="Arial" charset="0"/>
                <a:ea typeface="ＭＳ Ｐゴシック" pitchFamily="1" charset="-128"/>
              </a:endParaRPr>
            </a:p>
          </p:txBody>
        </p:sp>
        <p:sp>
          <p:nvSpPr>
            <p:cNvPr id="25" name="Line 19"/>
            <p:cNvSpPr>
              <a:spLocks noChangeShapeType="1"/>
            </p:cNvSpPr>
            <p:nvPr/>
          </p:nvSpPr>
          <p:spPr bwMode="auto">
            <a:xfrm>
              <a:off x="604" y="1593"/>
              <a:ext cx="1" cy="136"/>
            </a:xfrm>
            <a:prstGeom prst="line">
              <a:avLst/>
            </a:prstGeom>
            <a:noFill/>
            <a:ln w="38100">
              <a:solidFill>
                <a:srgbClr val="000000"/>
              </a:solidFill>
              <a:round/>
              <a:headEnd/>
              <a:tailEnd type="triangle" w="med" len="med"/>
            </a:ln>
            <a:effectLst/>
          </p:spPr>
          <p:txBody>
            <a:bodyPr wrap="none" anchor="ctr"/>
            <a:lstStyle/>
            <a:p>
              <a:endParaRPr lang="it-IT"/>
            </a:p>
          </p:txBody>
        </p:sp>
        <p:sp>
          <p:nvSpPr>
            <p:cNvPr id="26" name="Text Box 20"/>
            <p:cNvSpPr txBox="1">
              <a:spLocks noChangeArrowheads="1"/>
            </p:cNvSpPr>
            <p:nvPr/>
          </p:nvSpPr>
          <p:spPr bwMode="auto">
            <a:xfrm>
              <a:off x="620" y="1592"/>
              <a:ext cx="508"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10 GB/s</a:t>
              </a:r>
            </a:p>
          </p:txBody>
        </p:sp>
        <p:sp>
          <p:nvSpPr>
            <p:cNvPr id="27" name="Text Box 21"/>
            <p:cNvSpPr txBox="1">
              <a:spLocks noChangeArrowheads="1"/>
            </p:cNvSpPr>
            <p:nvPr/>
          </p:nvSpPr>
          <p:spPr bwMode="auto">
            <a:xfrm>
              <a:off x="626" y="2024"/>
              <a:ext cx="563"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320 MB/s</a:t>
              </a:r>
            </a:p>
          </p:txBody>
        </p:sp>
        <p:sp>
          <p:nvSpPr>
            <p:cNvPr id="28" name="Rectangle 22"/>
            <p:cNvSpPr>
              <a:spLocks noChangeArrowheads="1"/>
            </p:cNvSpPr>
            <p:nvPr/>
          </p:nvSpPr>
          <p:spPr bwMode="auto">
            <a:xfrm>
              <a:off x="673" y="2424"/>
              <a:ext cx="616" cy="292"/>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rPr>
                <a:t>~ 150 MB/s                                     </a:t>
              </a:r>
            </a:p>
          </p:txBody>
        </p:sp>
        <p:sp>
          <p:nvSpPr>
            <p:cNvPr id="29" name="Oval 23"/>
            <p:cNvSpPr>
              <a:spLocks noChangeArrowheads="1"/>
            </p:cNvSpPr>
            <p:nvPr/>
          </p:nvSpPr>
          <p:spPr bwMode="auto">
            <a:xfrm>
              <a:off x="98" y="3052"/>
              <a:ext cx="551" cy="262"/>
            </a:xfrm>
            <a:prstGeom prst="ellipse">
              <a:avLst/>
            </a:prstGeom>
            <a:solidFill>
              <a:srgbClr val="FFFF00"/>
            </a:solidFill>
            <a:ln w="9525">
              <a:solidFill>
                <a:srgbClr val="000000"/>
              </a:solidFill>
              <a:round/>
              <a:headEnd/>
              <a:tailEnd/>
            </a:ln>
            <a:effectLst/>
          </p:spPr>
          <p:txBody>
            <a:bodyPr wrap="none" anchor="ctr"/>
            <a:lstStyle/>
            <a:p>
              <a:endParaRPr lang="it-IT"/>
            </a:p>
          </p:txBody>
        </p:sp>
        <p:sp>
          <p:nvSpPr>
            <p:cNvPr id="30" name="Text Box 24"/>
            <p:cNvSpPr txBox="1">
              <a:spLocks noChangeArrowheads="1"/>
            </p:cNvSpPr>
            <p:nvPr/>
          </p:nvSpPr>
          <p:spPr bwMode="auto">
            <a:xfrm>
              <a:off x="976" y="2654"/>
              <a:ext cx="328" cy="195"/>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400" i="0">
                  <a:solidFill>
                    <a:srgbClr val="000000"/>
                  </a:solidFill>
                  <a:effectLst>
                    <a:outerShdw blurRad="38100" dist="38100" dir="2700000" algn="tl">
                      <a:srgbClr val="C0C0C0"/>
                    </a:outerShdw>
                  </a:effectLst>
                  <a:latin typeface="Arial" charset="0"/>
                  <a:ea typeface="ＭＳ Ｐゴシック" pitchFamily="1" charset="-128"/>
                </a:rPr>
                <a:t>~10</a:t>
              </a:r>
            </a:p>
          </p:txBody>
        </p:sp>
        <p:sp>
          <p:nvSpPr>
            <p:cNvPr id="31" name="Line 25"/>
            <p:cNvSpPr>
              <a:spLocks noChangeShapeType="1"/>
            </p:cNvSpPr>
            <p:nvPr/>
          </p:nvSpPr>
          <p:spPr bwMode="auto">
            <a:xfrm flipH="1">
              <a:off x="250" y="3707"/>
              <a:ext cx="23" cy="120"/>
            </a:xfrm>
            <a:prstGeom prst="line">
              <a:avLst/>
            </a:prstGeom>
            <a:noFill/>
            <a:ln w="9525">
              <a:solidFill>
                <a:srgbClr val="000000"/>
              </a:solidFill>
              <a:round/>
              <a:headEnd/>
              <a:tailEnd type="triangle" w="med" len="med"/>
            </a:ln>
            <a:effectLst/>
          </p:spPr>
          <p:txBody>
            <a:bodyPr wrap="none" anchor="ctr"/>
            <a:lstStyle/>
            <a:p>
              <a:endParaRPr lang="it-IT"/>
            </a:p>
          </p:txBody>
        </p:sp>
        <p:pic>
          <p:nvPicPr>
            <p:cNvPr id="32" name="Picture 26" descr="atlas_lafever3_0"/>
            <p:cNvPicPr>
              <a:picLocks noChangeAspect="1" noChangeArrowheads="1"/>
            </p:cNvPicPr>
            <p:nvPr/>
          </p:nvPicPr>
          <p:blipFill>
            <a:blip r:embed="rId4"/>
            <a:srcRect/>
            <a:stretch>
              <a:fillRect/>
            </a:stretch>
          </p:blipFill>
          <p:spPr bwMode="auto">
            <a:xfrm>
              <a:off x="284" y="766"/>
              <a:ext cx="616" cy="448"/>
            </a:xfrm>
            <a:prstGeom prst="rect">
              <a:avLst/>
            </a:prstGeom>
            <a:solidFill>
              <a:srgbClr val="CCFFFF"/>
            </a:solidFill>
          </p:spPr>
        </p:pic>
        <p:sp>
          <p:nvSpPr>
            <p:cNvPr id="33" name="Text Box 27"/>
            <p:cNvSpPr txBox="1">
              <a:spLocks noChangeArrowheads="1"/>
            </p:cNvSpPr>
            <p:nvPr/>
          </p:nvSpPr>
          <p:spPr bwMode="auto">
            <a:xfrm>
              <a:off x="623" y="2881"/>
              <a:ext cx="707"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a:solidFill>
                    <a:srgbClr val="000000"/>
                  </a:solidFill>
                  <a:effectLst/>
                  <a:latin typeface="Arial" charset="0"/>
                  <a:ea typeface="ＭＳ Ｐゴシック" pitchFamily="1" charset="-128"/>
                  <a:sym typeface="Symbol" pitchFamily="18" charset="2"/>
                </a:rPr>
                <a:t>~50 </a:t>
              </a:r>
              <a:r>
                <a:rPr lang="en-US" altLang="ja-JP" sz="1200" b="0" i="0">
                  <a:solidFill>
                    <a:srgbClr val="000000"/>
                  </a:solidFill>
                  <a:effectLst/>
                  <a:latin typeface="Arial" charset="0"/>
                  <a:ea typeface="ＭＳ Ｐゴシック" pitchFamily="1" charset="-128"/>
                </a:rPr>
                <a:t>Mb/s</a:t>
              </a:r>
            </a:p>
          </p:txBody>
        </p:sp>
        <p:pic>
          <p:nvPicPr>
            <p:cNvPr id="34" name="Picture 28"/>
            <p:cNvPicPr>
              <a:picLocks noChangeAspect="1" noChangeArrowheads="1"/>
            </p:cNvPicPr>
            <p:nvPr/>
          </p:nvPicPr>
          <p:blipFill>
            <a:blip r:embed="rId5"/>
            <a:srcRect/>
            <a:stretch>
              <a:fillRect/>
            </a:stretch>
          </p:blipFill>
          <p:spPr bwMode="auto">
            <a:xfrm>
              <a:off x="126" y="3822"/>
              <a:ext cx="354" cy="235"/>
            </a:xfrm>
            <a:prstGeom prst="rect">
              <a:avLst/>
            </a:prstGeom>
            <a:noFill/>
          </p:spPr>
        </p:pic>
        <p:pic>
          <p:nvPicPr>
            <p:cNvPr id="35" name="Picture 29"/>
            <p:cNvPicPr>
              <a:picLocks noChangeAspect="1" noChangeArrowheads="1"/>
            </p:cNvPicPr>
            <p:nvPr/>
          </p:nvPicPr>
          <p:blipFill>
            <a:blip r:embed="rId5"/>
            <a:srcRect/>
            <a:stretch>
              <a:fillRect/>
            </a:stretch>
          </p:blipFill>
          <p:spPr bwMode="auto">
            <a:xfrm>
              <a:off x="255" y="3848"/>
              <a:ext cx="354" cy="234"/>
            </a:xfrm>
            <a:prstGeom prst="rect">
              <a:avLst/>
            </a:prstGeom>
            <a:noFill/>
          </p:spPr>
        </p:pic>
        <p:pic>
          <p:nvPicPr>
            <p:cNvPr id="36" name="Picture 30"/>
            <p:cNvPicPr>
              <a:picLocks noChangeAspect="1" noChangeArrowheads="1"/>
            </p:cNvPicPr>
            <p:nvPr/>
          </p:nvPicPr>
          <p:blipFill>
            <a:blip r:embed="rId5"/>
            <a:srcRect/>
            <a:stretch>
              <a:fillRect/>
            </a:stretch>
          </p:blipFill>
          <p:spPr bwMode="auto">
            <a:xfrm>
              <a:off x="383" y="3884"/>
              <a:ext cx="353" cy="235"/>
            </a:xfrm>
            <a:prstGeom prst="rect">
              <a:avLst/>
            </a:prstGeom>
            <a:noFill/>
          </p:spPr>
        </p:pic>
        <p:sp>
          <p:nvSpPr>
            <p:cNvPr id="37" name="Text Box 31"/>
            <p:cNvSpPr txBox="1">
              <a:spLocks noChangeArrowheads="1"/>
            </p:cNvSpPr>
            <p:nvPr/>
          </p:nvSpPr>
          <p:spPr bwMode="auto">
            <a:xfrm>
              <a:off x="650" y="1230"/>
              <a:ext cx="440"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b="0" i="0" dirty="0">
                  <a:solidFill>
                    <a:srgbClr val="000000"/>
                  </a:solidFill>
                  <a:effectLst/>
                  <a:latin typeface="Arial" charset="0"/>
                  <a:ea typeface="ＭＳ Ｐゴシック" pitchFamily="1" charset="-128"/>
                </a:rPr>
                <a:t>~PB/s</a:t>
              </a:r>
              <a:endParaRPr lang="en-US" altLang="ja-JP" b="0" i="0" dirty="0">
                <a:solidFill>
                  <a:srgbClr val="000000"/>
                </a:solidFill>
                <a:effectLst/>
                <a:latin typeface="Arial" charset="0"/>
                <a:ea typeface="ＭＳ Ｐゴシック" pitchFamily="1" charset="-128"/>
              </a:endParaRPr>
            </a:p>
          </p:txBody>
        </p:sp>
        <p:sp>
          <p:nvSpPr>
            <p:cNvPr id="38" name="Line 32"/>
            <p:cNvSpPr>
              <a:spLocks noChangeShapeType="1"/>
            </p:cNvSpPr>
            <p:nvPr/>
          </p:nvSpPr>
          <p:spPr bwMode="auto">
            <a:xfrm>
              <a:off x="603" y="2033"/>
              <a:ext cx="1" cy="136"/>
            </a:xfrm>
            <a:prstGeom prst="line">
              <a:avLst/>
            </a:prstGeom>
            <a:noFill/>
            <a:ln w="38100">
              <a:solidFill>
                <a:srgbClr val="000000"/>
              </a:solidFill>
              <a:round/>
              <a:headEnd/>
              <a:tailEnd type="triangle" w="med" len="med"/>
            </a:ln>
            <a:effectLst/>
          </p:spPr>
          <p:txBody>
            <a:bodyPr wrap="none" anchor="ctr"/>
            <a:lstStyle/>
            <a:p>
              <a:endParaRPr lang="it-IT"/>
            </a:p>
          </p:txBody>
        </p:sp>
        <p:sp>
          <p:nvSpPr>
            <p:cNvPr id="39" name="Line 33"/>
            <p:cNvSpPr>
              <a:spLocks noChangeShapeType="1"/>
            </p:cNvSpPr>
            <p:nvPr/>
          </p:nvSpPr>
          <p:spPr bwMode="auto">
            <a:xfrm flipH="1">
              <a:off x="469" y="2460"/>
              <a:ext cx="39" cy="128"/>
            </a:xfrm>
            <a:prstGeom prst="line">
              <a:avLst/>
            </a:prstGeom>
            <a:noFill/>
            <a:ln w="28575">
              <a:solidFill>
                <a:srgbClr val="000000"/>
              </a:solidFill>
              <a:round/>
              <a:headEnd/>
              <a:tailEnd type="triangle" w="med" len="med"/>
            </a:ln>
            <a:effectLst/>
          </p:spPr>
          <p:txBody>
            <a:bodyPr wrap="none" anchor="ctr"/>
            <a:lstStyle/>
            <a:p>
              <a:endParaRPr lang="it-IT"/>
            </a:p>
          </p:txBody>
        </p:sp>
        <p:sp>
          <p:nvSpPr>
            <p:cNvPr id="40" name="Line 34"/>
            <p:cNvSpPr>
              <a:spLocks noChangeShapeType="1"/>
            </p:cNvSpPr>
            <p:nvPr/>
          </p:nvSpPr>
          <p:spPr bwMode="auto">
            <a:xfrm flipH="1">
              <a:off x="337" y="2906"/>
              <a:ext cx="34"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1" name="Line 35"/>
            <p:cNvSpPr>
              <a:spLocks noChangeShapeType="1"/>
            </p:cNvSpPr>
            <p:nvPr/>
          </p:nvSpPr>
          <p:spPr bwMode="auto">
            <a:xfrm flipH="1">
              <a:off x="414" y="2905"/>
              <a:ext cx="6"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2" name="Line 36"/>
            <p:cNvSpPr>
              <a:spLocks noChangeShapeType="1"/>
            </p:cNvSpPr>
            <p:nvPr/>
          </p:nvSpPr>
          <p:spPr bwMode="auto">
            <a:xfrm>
              <a:off x="468" y="2904"/>
              <a:ext cx="23"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3" name="Line 37"/>
            <p:cNvSpPr>
              <a:spLocks noChangeShapeType="1"/>
            </p:cNvSpPr>
            <p:nvPr/>
          </p:nvSpPr>
          <p:spPr bwMode="auto">
            <a:xfrm>
              <a:off x="517" y="2903"/>
              <a:ext cx="61" cy="122"/>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4" name="Text Box 38"/>
            <p:cNvSpPr txBox="1">
              <a:spLocks noChangeArrowheads="1"/>
            </p:cNvSpPr>
            <p:nvPr/>
          </p:nvSpPr>
          <p:spPr bwMode="auto">
            <a:xfrm>
              <a:off x="119" y="3105"/>
              <a:ext cx="511" cy="17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Tier2</a:t>
              </a:r>
              <a:endParaRPr lang="en-US" altLang="ja-JP" sz="1000" b="0" i="0">
                <a:solidFill>
                  <a:srgbClr val="000000"/>
                </a:solidFill>
                <a:effectLst/>
                <a:latin typeface="Arial" charset="0"/>
                <a:ea typeface="ＭＳ Ｐゴシック" pitchFamily="1" charset="-128"/>
              </a:endParaRPr>
            </a:p>
          </p:txBody>
        </p:sp>
        <p:sp>
          <p:nvSpPr>
            <p:cNvPr id="45" name="Line 39"/>
            <p:cNvSpPr>
              <a:spLocks noChangeShapeType="1"/>
            </p:cNvSpPr>
            <p:nvPr/>
          </p:nvSpPr>
          <p:spPr bwMode="auto">
            <a:xfrm flipH="1">
              <a:off x="305" y="3333"/>
              <a:ext cx="32" cy="12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6" name="Line 40"/>
            <p:cNvSpPr>
              <a:spLocks noChangeShapeType="1"/>
            </p:cNvSpPr>
            <p:nvPr/>
          </p:nvSpPr>
          <p:spPr bwMode="auto">
            <a:xfrm>
              <a:off x="417" y="3331"/>
              <a:ext cx="23" cy="129"/>
            </a:xfrm>
            <a:prstGeom prst="line">
              <a:avLst/>
            </a:prstGeom>
            <a:noFill/>
            <a:ln w="19050">
              <a:solidFill>
                <a:srgbClr val="000000"/>
              </a:solidFill>
              <a:prstDash val="dash"/>
              <a:round/>
              <a:headEnd/>
              <a:tailEnd type="triangle" w="med" len="med"/>
            </a:ln>
            <a:effectLst/>
          </p:spPr>
          <p:txBody>
            <a:bodyPr wrap="none" anchor="ctr"/>
            <a:lstStyle/>
            <a:p>
              <a:endParaRPr lang="it-IT"/>
            </a:p>
          </p:txBody>
        </p:sp>
        <p:sp>
          <p:nvSpPr>
            <p:cNvPr id="47" name="Line 41"/>
            <p:cNvSpPr>
              <a:spLocks noChangeShapeType="1"/>
            </p:cNvSpPr>
            <p:nvPr/>
          </p:nvSpPr>
          <p:spPr bwMode="auto">
            <a:xfrm>
              <a:off x="503" y="3330"/>
              <a:ext cx="209" cy="149"/>
            </a:xfrm>
            <a:prstGeom prst="line">
              <a:avLst/>
            </a:prstGeom>
            <a:noFill/>
            <a:ln w="19050">
              <a:solidFill>
                <a:srgbClr val="000000"/>
              </a:solidFill>
              <a:round/>
              <a:headEnd/>
              <a:tailEnd type="triangle" w="med" len="med"/>
            </a:ln>
            <a:effectLst/>
          </p:spPr>
          <p:txBody>
            <a:bodyPr wrap="none" anchor="ctr"/>
            <a:lstStyle/>
            <a:p>
              <a:endParaRPr lang="it-IT"/>
            </a:p>
          </p:txBody>
        </p:sp>
        <p:sp>
          <p:nvSpPr>
            <p:cNvPr id="48" name="Line 42"/>
            <p:cNvSpPr>
              <a:spLocks noChangeShapeType="1"/>
            </p:cNvSpPr>
            <p:nvPr/>
          </p:nvSpPr>
          <p:spPr bwMode="auto">
            <a:xfrm>
              <a:off x="642" y="2460"/>
              <a:ext cx="54" cy="121"/>
            </a:xfrm>
            <a:prstGeom prst="line">
              <a:avLst/>
            </a:prstGeom>
            <a:noFill/>
            <a:ln w="28575">
              <a:solidFill>
                <a:srgbClr val="000000"/>
              </a:solidFill>
              <a:prstDash val="dash"/>
              <a:round/>
              <a:headEnd/>
              <a:tailEnd type="triangle" w="med" len="med"/>
            </a:ln>
            <a:effectLst/>
          </p:spPr>
          <p:txBody>
            <a:bodyPr wrap="none" anchor="ctr"/>
            <a:lstStyle/>
            <a:p>
              <a:endParaRPr lang="it-IT"/>
            </a:p>
          </p:txBody>
        </p:sp>
        <p:sp>
          <p:nvSpPr>
            <p:cNvPr id="49" name="Oval 43"/>
            <p:cNvSpPr>
              <a:spLocks noChangeArrowheads="1"/>
            </p:cNvSpPr>
            <p:nvPr/>
          </p:nvSpPr>
          <p:spPr bwMode="auto">
            <a:xfrm>
              <a:off x="836"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0" name="Oval 44"/>
            <p:cNvSpPr>
              <a:spLocks noChangeArrowheads="1"/>
            </p:cNvSpPr>
            <p:nvPr/>
          </p:nvSpPr>
          <p:spPr bwMode="auto">
            <a:xfrm>
              <a:off x="780"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1" name="Oval 45"/>
            <p:cNvSpPr>
              <a:spLocks noChangeArrowheads="1"/>
            </p:cNvSpPr>
            <p:nvPr/>
          </p:nvSpPr>
          <p:spPr bwMode="auto">
            <a:xfrm>
              <a:off x="724" y="3562"/>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2" name="Oval 46"/>
            <p:cNvSpPr>
              <a:spLocks noChangeArrowheads="1"/>
            </p:cNvSpPr>
            <p:nvPr/>
          </p:nvSpPr>
          <p:spPr bwMode="auto">
            <a:xfrm>
              <a:off x="848"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3" name="Oval 47"/>
            <p:cNvSpPr>
              <a:spLocks noChangeArrowheads="1"/>
            </p:cNvSpPr>
            <p:nvPr/>
          </p:nvSpPr>
          <p:spPr bwMode="auto">
            <a:xfrm>
              <a:off x="791"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4" name="Oval 48"/>
            <p:cNvSpPr>
              <a:spLocks noChangeArrowheads="1"/>
            </p:cNvSpPr>
            <p:nvPr/>
          </p:nvSpPr>
          <p:spPr bwMode="auto">
            <a:xfrm>
              <a:off x="736" y="3976"/>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55" name="Text Box 49"/>
            <p:cNvSpPr txBox="1">
              <a:spLocks noChangeArrowheads="1"/>
            </p:cNvSpPr>
            <p:nvPr/>
          </p:nvSpPr>
          <p:spPr bwMode="auto">
            <a:xfrm>
              <a:off x="806" y="3105"/>
              <a:ext cx="532" cy="292"/>
            </a:xfrm>
            <a:prstGeom prst="rect">
              <a:avLst/>
            </a:prstGeom>
            <a:noFill/>
            <a:ln w="9525">
              <a:noFill/>
              <a:miter lim="800000"/>
              <a:headEnd/>
              <a:tailEnd/>
            </a:ln>
            <a:effectLst/>
          </p:spPr>
          <p:txBody>
            <a:bodyPr>
              <a:spAutoFit/>
            </a:bodyPr>
            <a:lstStyle/>
            <a:p>
              <a:pPr algn="l" eaLnBrk="0" hangingPunct="0">
                <a:lnSpc>
                  <a:spcPct val="100000"/>
                </a:lnSpc>
                <a:spcBef>
                  <a:spcPct val="50000"/>
                </a:spcBef>
                <a:buClrTx/>
                <a:buSzTx/>
                <a:buFontTx/>
                <a:buNone/>
              </a:pPr>
              <a:r>
                <a:rPr lang="en-US" altLang="ja-JP" sz="1200" i="0">
                  <a:solidFill>
                    <a:srgbClr val="000000"/>
                  </a:solidFill>
                  <a:effectLst>
                    <a:outerShdw blurRad="38100" dist="38100" dir="2700000" algn="tl">
                      <a:srgbClr val="C0C0C0"/>
                    </a:outerShdw>
                  </a:effectLst>
                  <a:latin typeface="Arial" charset="0"/>
                  <a:ea typeface="ＭＳ Ｐゴシック" pitchFamily="1" charset="-128"/>
                </a:rPr>
                <a:t>~3-4/Tier1</a:t>
              </a:r>
            </a:p>
          </p:txBody>
        </p:sp>
        <p:sp>
          <p:nvSpPr>
            <p:cNvPr id="56" name="Line 50"/>
            <p:cNvSpPr>
              <a:spLocks noChangeShapeType="1"/>
            </p:cNvSpPr>
            <p:nvPr/>
          </p:nvSpPr>
          <p:spPr bwMode="auto">
            <a:xfrm>
              <a:off x="326" y="3706"/>
              <a:ext cx="44" cy="134"/>
            </a:xfrm>
            <a:prstGeom prst="line">
              <a:avLst/>
            </a:prstGeom>
            <a:noFill/>
            <a:ln w="9525">
              <a:solidFill>
                <a:srgbClr val="000000"/>
              </a:solidFill>
              <a:round/>
              <a:headEnd/>
              <a:tailEnd type="triangle" w="med" len="med"/>
            </a:ln>
            <a:effectLst/>
          </p:spPr>
          <p:txBody>
            <a:bodyPr wrap="none" anchor="ctr"/>
            <a:lstStyle/>
            <a:p>
              <a:endParaRPr lang="it-IT"/>
            </a:p>
          </p:txBody>
        </p:sp>
        <p:sp>
          <p:nvSpPr>
            <p:cNvPr id="57" name="Line 51"/>
            <p:cNvSpPr>
              <a:spLocks noChangeShapeType="1"/>
            </p:cNvSpPr>
            <p:nvPr/>
          </p:nvSpPr>
          <p:spPr bwMode="auto">
            <a:xfrm>
              <a:off x="367" y="3705"/>
              <a:ext cx="123" cy="141"/>
            </a:xfrm>
            <a:prstGeom prst="line">
              <a:avLst/>
            </a:prstGeom>
            <a:noFill/>
            <a:ln w="9525">
              <a:solidFill>
                <a:srgbClr val="000000"/>
              </a:solidFill>
              <a:round/>
              <a:headEnd/>
              <a:tailEnd type="triangle" w="med" len="med"/>
            </a:ln>
            <a:effectLst/>
          </p:spPr>
          <p:txBody>
            <a:bodyPr wrap="none" anchor="ctr"/>
            <a:lstStyle/>
            <a:p>
              <a:endParaRPr lang="it-IT"/>
            </a:p>
          </p:txBody>
        </p:sp>
        <p:sp>
          <p:nvSpPr>
            <p:cNvPr id="58" name="Line 52"/>
            <p:cNvSpPr>
              <a:spLocks noChangeShapeType="1"/>
            </p:cNvSpPr>
            <p:nvPr/>
          </p:nvSpPr>
          <p:spPr bwMode="auto">
            <a:xfrm>
              <a:off x="421" y="3704"/>
              <a:ext cx="283" cy="148"/>
            </a:xfrm>
            <a:prstGeom prst="line">
              <a:avLst/>
            </a:prstGeom>
            <a:noFill/>
            <a:ln w="9525">
              <a:solidFill>
                <a:srgbClr val="000000"/>
              </a:solidFill>
              <a:round/>
              <a:headEnd/>
              <a:tailEnd type="triangle" w="med" len="med"/>
            </a:ln>
            <a:effectLst/>
          </p:spPr>
          <p:txBody>
            <a:bodyPr wrap="none" anchor="ctr"/>
            <a:lstStyle/>
            <a:p>
              <a:endParaRPr lang="it-IT"/>
            </a:p>
          </p:txBody>
        </p:sp>
        <p:sp>
          <p:nvSpPr>
            <p:cNvPr id="59" name="AutoShape 53"/>
            <p:cNvSpPr>
              <a:spLocks noChangeArrowheads="1"/>
            </p:cNvSpPr>
            <p:nvPr/>
          </p:nvSpPr>
          <p:spPr bwMode="auto">
            <a:xfrm>
              <a:off x="471" y="1249"/>
              <a:ext cx="250" cy="133"/>
            </a:xfrm>
            <a:prstGeom prst="downArrow">
              <a:avLst>
                <a:gd name="adj1" fmla="val 50000"/>
                <a:gd name="adj2" fmla="val 25000"/>
              </a:avLst>
            </a:prstGeom>
            <a:solidFill>
              <a:srgbClr val="C0C0C0"/>
            </a:solidFill>
            <a:ln w="25400">
              <a:solidFill>
                <a:srgbClr val="000000"/>
              </a:solidFill>
              <a:miter lim="800000"/>
              <a:headEnd type="none" w="sm" len="sm"/>
              <a:tailEnd type="none" w="sm" len="sm"/>
            </a:ln>
            <a:effectLst/>
          </p:spPr>
          <p:txBody>
            <a:bodyPr vert="eaVert" wrap="none" anchor="ctr"/>
            <a:lstStyle/>
            <a:p>
              <a:endParaRPr lang="it-IT"/>
            </a:p>
          </p:txBody>
        </p:sp>
        <p:sp>
          <p:nvSpPr>
            <p:cNvPr id="60" name="Oval 54"/>
            <p:cNvSpPr>
              <a:spLocks noChangeArrowheads="1"/>
            </p:cNvSpPr>
            <p:nvPr/>
          </p:nvSpPr>
          <p:spPr bwMode="auto">
            <a:xfrm>
              <a:off x="1068" y="2725"/>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1" name="Oval 55"/>
            <p:cNvSpPr>
              <a:spLocks noChangeArrowheads="1"/>
            </p:cNvSpPr>
            <p:nvPr/>
          </p:nvSpPr>
          <p:spPr bwMode="auto">
            <a:xfrm>
              <a:off x="1011" y="2725"/>
              <a:ext cx="25"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2" name="Oval 56"/>
            <p:cNvSpPr>
              <a:spLocks noChangeArrowheads="1"/>
            </p:cNvSpPr>
            <p:nvPr/>
          </p:nvSpPr>
          <p:spPr bwMode="auto">
            <a:xfrm>
              <a:off x="955" y="2725"/>
              <a:ext cx="24" cy="25"/>
            </a:xfrm>
            <a:prstGeom prst="ellipse">
              <a:avLst/>
            </a:prstGeom>
            <a:solidFill>
              <a:schemeClr val="tx1"/>
            </a:solidFill>
            <a:ln w="9525">
              <a:solidFill>
                <a:srgbClr val="000000"/>
              </a:solidFill>
              <a:round/>
              <a:headEnd/>
              <a:tailEnd/>
            </a:ln>
            <a:effectLst/>
          </p:spPr>
          <p:txBody>
            <a:bodyPr wrap="none" anchor="ctr"/>
            <a:lstStyle/>
            <a:p>
              <a:endParaRPr lang="it-IT"/>
            </a:p>
          </p:txBody>
        </p:sp>
        <p:sp>
          <p:nvSpPr>
            <p:cNvPr id="63" name="Text Box 57"/>
            <p:cNvSpPr txBox="1">
              <a:spLocks noChangeArrowheads="1"/>
            </p:cNvSpPr>
            <p:nvPr/>
          </p:nvSpPr>
          <p:spPr bwMode="auto">
            <a:xfrm>
              <a:off x="125" y="2215"/>
              <a:ext cx="928" cy="195"/>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400" i="0">
                  <a:solidFill>
                    <a:srgbClr val="000000"/>
                  </a:solidFill>
                  <a:effectLst/>
                  <a:latin typeface="Arial" charset="0"/>
                  <a:ea typeface="ＭＳ Ｐゴシック" pitchFamily="1" charset="-128"/>
                </a:rPr>
                <a:t>Tier0</a:t>
              </a:r>
              <a:endParaRPr lang="en-US" altLang="ja-JP" sz="1000" b="0" i="0">
                <a:solidFill>
                  <a:srgbClr val="000000"/>
                </a:solidFill>
                <a:effectLst/>
                <a:latin typeface="Arial" charset="0"/>
                <a:ea typeface="ＭＳ Ｐゴシック" pitchFamily="1" charset="-128"/>
              </a:endParaRPr>
            </a:p>
          </p:txBody>
        </p:sp>
        <p:sp>
          <p:nvSpPr>
            <p:cNvPr id="64" name="Text Box 58"/>
            <p:cNvSpPr txBox="1">
              <a:spLocks noChangeArrowheads="1"/>
            </p:cNvSpPr>
            <p:nvPr/>
          </p:nvSpPr>
          <p:spPr bwMode="auto">
            <a:xfrm>
              <a:off x="68" y="2672"/>
              <a:ext cx="719" cy="176"/>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ja-JP" sz="1200" i="0">
                  <a:solidFill>
                    <a:srgbClr val="000000"/>
                  </a:solidFill>
                  <a:effectLst/>
                  <a:latin typeface="Arial" charset="0"/>
                  <a:ea typeface="ＭＳ Ｐゴシック" pitchFamily="1" charset="-128"/>
                </a:rPr>
                <a:t>Tier1</a:t>
              </a:r>
              <a:endParaRPr lang="en-US" altLang="ja-JP" sz="900" b="0" i="0">
                <a:solidFill>
                  <a:srgbClr val="000000"/>
                </a:solidFill>
                <a:effectLst/>
                <a:latin typeface="Arial" charset="0"/>
                <a:ea typeface="ＭＳ Ｐゴシック" pitchFamily="1" charset="-128"/>
              </a:endParaRPr>
            </a:p>
          </p:txBody>
        </p:sp>
      </p:grpSp>
      <p:sp>
        <p:nvSpPr>
          <p:cNvPr id="65" name="CasellaDiTesto 64"/>
          <p:cNvSpPr txBox="1"/>
          <p:nvPr/>
        </p:nvSpPr>
        <p:spPr>
          <a:xfrm>
            <a:off x="1857356" y="1285860"/>
            <a:ext cx="7286645" cy="707886"/>
          </a:xfrm>
          <a:prstGeom prst="rect">
            <a:avLst/>
          </a:prstGeom>
          <a:noFill/>
        </p:spPr>
        <p:txBody>
          <a:bodyPr wrap="square" rtlCol="0">
            <a:spAutoFit/>
          </a:bodyPr>
          <a:lstStyle/>
          <a:p>
            <a:r>
              <a:rPr lang="en-US" sz="2000" dirty="0" smtClean="0">
                <a:solidFill>
                  <a:srgbClr val="000000"/>
                </a:solidFill>
                <a:latin typeface="Comic Sans MS" pitchFamily="66" charset="0"/>
              </a:rPr>
              <a:t>Tier-0 at CERN  </a:t>
            </a:r>
            <a:r>
              <a:rPr lang="en-US" sz="2000" dirty="0" smtClean="0">
                <a:solidFill>
                  <a:srgbClr val="000000"/>
                </a:solidFill>
                <a:latin typeface="Comic Sans MS" pitchFamily="66" charset="0"/>
                <a:sym typeface="Symbol" pitchFamily="18" charset="2"/>
              </a:rPr>
              <a:t></a:t>
            </a:r>
            <a:r>
              <a:rPr lang="en-US" sz="2000" dirty="0" smtClean="0">
                <a:solidFill>
                  <a:srgbClr val="000000"/>
                </a:solidFill>
                <a:latin typeface="Comic Sans MS" pitchFamily="66" charset="0"/>
              </a:rPr>
              <a:t> 10 Tier-1  </a:t>
            </a:r>
            <a:r>
              <a:rPr lang="en-US" sz="2000" dirty="0" err="1" smtClean="0">
                <a:solidFill>
                  <a:srgbClr val="000000"/>
                </a:solidFill>
                <a:latin typeface="Comic Sans MS" pitchFamily="66" charset="0"/>
                <a:sym typeface="Symbol" pitchFamily="18" charset="2"/>
              </a:rPr>
              <a:t></a:t>
            </a:r>
            <a:r>
              <a:rPr lang="en-US" sz="2000" dirty="0" smtClean="0">
                <a:solidFill>
                  <a:srgbClr val="000000"/>
                </a:solidFill>
                <a:latin typeface="Comic Sans MS" pitchFamily="66" charset="0"/>
              </a:rPr>
              <a:t>  35 Tier-2 </a:t>
            </a:r>
          </a:p>
          <a:p>
            <a:r>
              <a:rPr lang="en-US" sz="2000" dirty="0" smtClean="0">
                <a:solidFill>
                  <a:srgbClr val="000000"/>
                </a:solidFill>
                <a:latin typeface="Comic Sans MS" pitchFamily="66" charset="0"/>
              </a:rPr>
              <a:t>    Tier2 in Italia: 4 ATLAS (Napoli), 3 CMS</a:t>
            </a:r>
            <a:endParaRPr lang="it-IT" sz="2000" dirty="0">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a:spLocks noGrp="1"/>
          </p:cNvSpPr>
          <p:nvPr>
            <p:ph type="title"/>
          </p:nvPr>
        </p:nvSpPr>
        <p:spPr>
          <a:xfrm>
            <a:off x="152401" y="0"/>
            <a:ext cx="8458200" cy="623910"/>
          </a:xfrm>
          <a:solidFill>
            <a:schemeClr val="bg1"/>
          </a:solidFill>
        </p:spPr>
        <p:txBody>
          <a:bodyPr>
            <a:noAutofit/>
          </a:bodyPr>
          <a:lstStyle/>
          <a:p>
            <a:pPr>
              <a:defRPr/>
            </a:pPr>
            <a:r>
              <a:rPr lang="en-US" sz="4000" b="1" dirty="0" err="1" smtClean="0">
                <a:solidFill>
                  <a:srgbClr val="FF0000"/>
                </a:solidFill>
                <a:latin typeface="Comic Sans MS"/>
                <a:cs typeface="Comic Sans MS"/>
              </a:rPr>
              <a:t>Fasci</a:t>
            </a:r>
            <a:r>
              <a:rPr lang="en-US" sz="4000" b="1" dirty="0" smtClean="0">
                <a:solidFill>
                  <a:srgbClr val="FF0000"/>
                </a:solidFill>
                <a:latin typeface="Comic Sans MS"/>
                <a:cs typeface="Comic Sans MS"/>
              </a:rPr>
              <a:t> @ LHC !</a:t>
            </a:r>
          </a:p>
        </p:txBody>
      </p:sp>
      <p:sp>
        <p:nvSpPr>
          <p:cNvPr id="15" name="Content Placeholder 2"/>
          <p:cNvSpPr txBox="1">
            <a:spLocks/>
          </p:cNvSpPr>
          <p:nvPr/>
        </p:nvSpPr>
        <p:spPr bwMode="auto">
          <a:xfrm>
            <a:off x="500034" y="2147862"/>
            <a:ext cx="7481910" cy="121919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buNone/>
            </a:pPr>
            <a:endParaRPr lang="en-US" sz="2400" dirty="0" smtClean="0">
              <a:latin typeface="Arial" pitchFamily="34" charset="0"/>
              <a:ea typeface="ＭＳ Ｐゴシック"/>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Arial" pitchFamily="34" charset="0"/>
              <a:ea typeface="ＭＳ Ｐゴシック"/>
              <a:cs typeface="Arial" pitchFamily="34" charset="0"/>
            </a:endParaRPr>
          </a:p>
          <a:p>
            <a:pPr marL="342900" marR="0" lvl="0" indent="-342900" algn="l" defTabSz="914400" rtl="0" eaLnBrk="0" fontAlgn="base" latinLnBrk="0" hangingPunct="0">
              <a:lnSpc>
                <a:spcPct val="100000"/>
              </a:lnSpc>
              <a:spcBef>
                <a:spcPts val="600"/>
              </a:spcBef>
              <a:spcAft>
                <a:spcPct val="0"/>
              </a:spcAft>
              <a:buClrTx/>
              <a:buSzTx/>
              <a:buFontTx/>
              <a:buNone/>
              <a:tabLst/>
              <a:defRPr/>
            </a:pPr>
            <a:endParaRPr kumimoji="0" lang="en-US" sz="2400" b="0" i="0" u="none" strike="noStrike" kern="0" cap="none" spc="0" normalizeH="0" baseline="0" noProof="0" dirty="0" smtClean="0">
              <a:ln>
                <a:noFill/>
              </a:ln>
              <a:solidFill>
                <a:srgbClr val="404040"/>
              </a:solidFill>
              <a:effectLst/>
              <a:uLnTx/>
              <a:uFillTx/>
              <a:latin typeface="Arial" pitchFamily="34" charset="0"/>
              <a:ea typeface="ＭＳ Ｐゴシック"/>
              <a:cs typeface="Arial" pitchFamily="34" charset="0"/>
            </a:endParaRPr>
          </a:p>
        </p:txBody>
      </p:sp>
      <p:sp>
        <p:nvSpPr>
          <p:cNvPr id="17" name="Rettangolo 16"/>
          <p:cNvSpPr/>
          <p:nvPr/>
        </p:nvSpPr>
        <p:spPr>
          <a:xfrm>
            <a:off x="533400" y="685800"/>
            <a:ext cx="7848600" cy="1143000"/>
          </a:xfrm>
          <a:prstGeom prst="rect">
            <a:avLst/>
          </a:prstGeom>
          <a:solidFill>
            <a:srgbClr val="6DD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400" b="1" dirty="0" err="1" smtClean="0">
                <a:latin typeface="Comic Sans MS"/>
                <a:cs typeface="Comic Sans MS"/>
              </a:rPr>
              <a:t>Novembre</a:t>
            </a:r>
            <a:r>
              <a:rPr lang="en-US" sz="2400" b="1" dirty="0" smtClean="0">
                <a:latin typeface="Comic Sans MS"/>
                <a:cs typeface="Comic Sans MS"/>
              </a:rPr>
              <a:t> 2009: </a:t>
            </a:r>
          </a:p>
          <a:p>
            <a:pPr>
              <a:buNone/>
            </a:pPr>
            <a:r>
              <a:rPr lang="en-US" sz="2400" b="1" dirty="0" err="1" smtClean="0">
                <a:latin typeface="Comic Sans MS"/>
                <a:cs typeface="Comic Sans MS"/>
                <a:sym typeface="Wingdings"/>
              </a:rPr>
              <a:t></a:t>
            </a:r>
            <a:r>
              <a:rPr lang="en-US" sz="2400" b="1" dirty="0" smtClean="0">
                <a:latin typeface="Comic Sans MS"/>
                <a:cs typeface="Comic Sans MS"/>
              </a:rPr>
              <a:t> prime </a:t>
            </a:r>
            <a:r>
              <a:rPr lang="en-US" sz="2400" b="1" dirty="0" err="1" smtClean="0">
                <a:latin typeface="Comic Sans MS"/>
                <a:cs typeface="Comic Sans MS"/>
              </a:rPr>
              <a:t>collisioni</a:t>
            </a:r>
            <a:r>
              <a:rPr lang="en-US" sz="2400" b="1" dirty="0" smtClean="0">
                <a:latin typeface="Comic Sans MS"/>
                <a:cs typeface="Comic Sans MS"/>
              </a:rPr>
              <a:t> </a:t>
            </a:r>
            <a:r>
              <a:rPr lang="en-US" sz="2400" b="1" dirty="0" err="1" smtClean="0">
                <a:latin typeface="Comic Sans MS"/>
                <a:cs typeface="Comic Sans MS"/>
              </a:rPr>
              <a:t>p-p</a:t>
            </a:r>
            <a:r>
              <a:rPr lang="en-US" sz="2400" b="1" dirty="0" smtClean="0">
                <a:latin typeface="Comic Sans MS"/>
                <a:cs typeface="Comic Sans MS"/>
              </a:rPr>
              <a:t> a 450+450 </a:t>
            </a:r>
            <a:r>
              <a:rPr lang="en-US" sz="2400" b="1" dirty="0" err="1" smtClean="0">
                <a:latin typeface="Comic Sans MS"/>
                <a:cs typeface="Comic Sans MS"/>
              </a:rPr>
              <a:t>GeV</a:t>
            </a:r>
            <a:endParaRPr lang="it-IT" sz="2400" b="1" dirty="0">
              <a:latin typeface="Comic Sans MS"/>
              <a:cs typeface="Comic Sans MS"/>
            </a:endParaRPr>
          </a:p>
        </p:txBody>
      </p:sp>
      <p:sp>
        <p:nvSpPr>
          <p:cNvPr id="18" name="Rettangolo 17"/>
          <p:cNvSpPr/>
          <p:nvPr/>
        </p:nvSpPr>
        <p:spPr>
          <a:xfrm>
            <a:off x="533400" y="1828800"/>
            <a:ext cx="7881966" cy="1295400"/>
          </a:xfrm>
          <a:prstGeom prst="rect">
            <a:avLst/>
          </a:prstGeom>
          <a:solidFill>
            <a:srgbClr val="A462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latin typeface="Comic Sans MS"/>
                <a:cs typeface="Comic Sans MS"/>
                <a:sym typeface="Wingdings" charset="2"/>
              </a:rPr>
              <a:t>Dicembre</a:t>
            </a:r>
            <a:r>
              <a:rPr lang="en-US" sz="2400" b="1" dirty="0" smtClean="0">
                <a:latin typeface="Comic Sans MS"/>
                <a:cs typeface="Comic Sans MS"/>
                <a:sym typeface="Wingdings" charset="2"/>
              </a:rPr>
              <a:t> 2009: </a:t>
            </a:r>
          </a:p>
          <a:p>
            <a:r>
              <a:rPr lang="en-US" sz="2400" b="1" dirty="0" err="1" smtClean="0">
                <a:latin typeface="Comic Sans MS"/>
                <a:cs typeface="Comic Sans MS"/>
                <a:sym typeface="Wingdings"/>
              </a:rPr>
              <a:t></a:t>
            </a:r>
            <a:r>
              <a:rPr lang="en-US" sz="2400" b="1" dirty="0" smtClean="0">
                <a:latin typeface="Comic Sans MS"/>
                <a:cs typeface="Comic Sans MS"/>
                <a:sym typeface="Wingdings" charset="2"/>
              </a:rPr>
              <a:t> </a:t>
            </a:r>
            <a:r>
              <a:rPr lang="en-US" sz="2400" b="1" dirty="0" err="1" smtClean="0">
                <a:latin typeface="Comic Sans MS"/>
                <a:cs typeface="Comic Sans MS"/>
                <a:sym typeface="Wingdings" charset="2"/>
              </a:rPr>
              <a:t>Collisioni</a:t>
            </a:r>
            <a:r>
              <a:rPr lang="en-US" sz="2400" b="1" dirty="0" smtClean="0">
                <a:latin typeface="Comic Sans MS"/>
                <a:cs typeface="Comic Sans MS"/>
                <a:sym typeface="Wingdings" charset="2"/>
              </a:rPr>
              <a:t> </a:t>
            </a:r>
            <a:r>
              <a:rPr lang="en-US" sz="2400" b="1" dirty="0" err="1" smtClean="0">
                <a:latin typeface="Comic Sans MS"/>
                <a:cs typeface="Comic Sans MS"/>
                <a:sym typeface="Wingdings" charset="2"/>
              </a:rPr>
              <a:t>p-p</a:t>
            </a:r>
            <a:r>
              <a:rPr lang="en-US" sz="2400" b="1" dirty="0" smtClean="0">
                <a:latin typeface="Comic Sans MS"/>
                <a:cs typeface="Comic Sans MS"/>
                <a:sym typeface="Wingdings" charset="2"/>
              </a:rPr>
              <a:t> @ 1,18+1,18 </a:t>
            </a:r>
            <a:r>
              <a:rPr lang="en-US" sz="2400" b="1" dirty="0" err="1" smtClean="0">
                <a:latin typeface="Comic Sans MS"/>
                <a:cs typeface="Comic Sans MS"/>
                <a:sym typeface="Wingdings" charset="2"/>
              </a:rPr>
              <a:t>Tev</a:t>
            </a:r>
            <a:r>
              <a:rPr lang="en-US" sz="2400" b="1" dirty="0" smtClean="0">
                <a:latin typeface="Comic Sans MS"/>
                <a:cs typeface="Comic Sans MS"/>
                <a:sym typeface="Wingdings" charset="2"/>
              </a:rPr>
              <a:t>!</a:t>
            </a:r>
          </a:p>
          <a:p>
            <a:r>
              <a:rPr lang="it-IT" sz="2400" b="1" dirty="0" smtClean="0">
                <a:latin typeface="Comic Sans MS"/>
                <a:cs typeface="Comic Sans MS"/>
              </a:rPr>
              <a:t>		World record !!!</a:t>
            </a:r>
            <a:endParaRPr lang="en-US" sz="2400" b="1" dirty="0" smtClean="0">
              <a:latin typeface="Comic Sans MS"/>
              <a:cs typeface="Comic Sans MS"/>
              <a:sym typeface="Wingdings" charset="2"/>
            </a:endParaRPr>
          </a:p>
        </p:txBody>
      </p:sp>
      <p:sp>
        <p:nvSpPr>
          <p:cNvPr id="6" name="Rettangolo 5"/>
          <p:cNvSpPr/>
          <p:nvPr/>
        </p:nvSpPr>
        <p:spPr>
          <a:xfrm>
            <a:off x="533400" y="3124200"/>
            <a:ext cx="7858180" cy="12192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latin typeface="Comic Sans MS"/>
                <a:cs typeface="Comic Sans MS"/>
              </a:rPr>
              <a:t>Febbraio</a:t>
            </a:r>
            <a:r>
              <a:rPr lang="en-US" sz="2400" b="1" dirty="0" smtClean="0">
                <a:latin typeface="Comic Sans MS"/>
                <a:cs typeface="Comic Sans MS"/>
              </a:rPr>
              <a:t> 2010:</a:t>
            </a:r>
          </a:p>
          <a:p>
            <a:r>
              <a:rPr lang="en-US" sz="2400" b="1" dirty="0" err="1" smtClean="0">
                <a:latin typeface="Comic Sans MS"/>
                <a:cs typeface="Comic Sans MS"/>
                <a:sym typeface="Wingdings"/>
              </a:rPr>
              <a:t></a:t>
            </a:r>
            <a:r>
              <a:rPr lang="en-US" sz="2400" b="1" dirty="0" smtClean="0">
                <a:latin typeface="Comic Sans MS"/>
                <a:cs typeface="Comic Sans MS"/>
              </a:rPr>
              <a:t> </a:t>
            </a:r>
            <a:r>
              <a:rPr lang="it-IT" sz="2400" b="1" dirty="0" smtClean="0">
                <a:latin typeface="Comic Sans MS"/>
                <a:cs typeface="Comic Sans MS"/>
              </a:rPr>
              <a:t>Collisioni p-p a 3,5+3,5 </a:t>
            </a:r>
            <a:r>
              <a:rPr lang="it-IT" sz="2400" b="1" dirty="0" err="1" smtClean="0">
                <a:latin typeface="Comic Sans MS"/>
                <a:cs typeface="Comic Sans MS"/>
              </a:rPr>
              <a:t>TeV</a:t>
            </a:r>
            <a:endParaRPr lang="it-IT" sz="2400" b="1" dirty="0" smtClean="0">
              <a:latin typeface="Comic Sans MS"/>
              <a:cs typeface="Comic Sans MS"/>
            </a:endParaRPr>
          </a:p>
        </p:txBody>
      </p:sp>
      <p:sp>
        <p:nvSpPr>
          <p:cNvPr id="7" name="Slide Number Placeholder 6"/>
          <p:cNvSpPr>
            <a:spLocks noGrp="1"/>
          </p:cNvSpPr>
          <p:nvPr>
            <p:ph type="sldNum" sz="quarter" idx="12"/>
          </p:nvPr>
        </p:nvSpPr>
        <p:spPr/>
        <p:txBody>
          <a:bodyPr/>
          <a:lstStyle/>
          <a:p>
            <a:fld id="{B007B441-5312-499D-93C3-6E37886527FA}" type="slidenum">
              <a:rPr lang="it-IT" smtClean="0"/>
              <a:pPr/>
              <a:t>36</a:t>
            </a:fld>
            <a:endParaRPr lang="it-IT"/>
          </a:p>
        </p:txBody>
      </p:sp>
      <p:sp>
        <p:nvSpPr>
          <p:cNvPr id="10" name="Rettangolo 5"/>
          <p:cNvSpPr/>
          <p:nvPr/>
        </p:nvSpPr>
        <p:spPr>
          <a:xfrm>
            <a:off x="533400" y="4343400"/>
            <a:ext cx="7858180" cy="1219200"/>
          </a:xfrm>
          <a:prstGeom prst="rect">
            <a:avLst/>
          </a:prstGeom>
          <a:solidFill>
            <a:srgbClr val="FFFB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0000"/>
                </a:solidFill>
                <a:latin typeface="Comic Sans MS"/>
                <a:cs typeface="Comic Sans MS"/>
              </a:rPr>
              <a:t>Novembre</a:t>
            </a:r>
            <a:r>
              <a:rPr lang="en-US" sz="2400" b="1" dirty="0" smtClean="0">
                <a:solidFill>
                  <a:srgbClr val="000000"/>
                </a:solidFill>
                <a:latin typeface="Comic Sans MS"/>
                <a:cs typeface="Comic Sans MS"/>
              </a:rPr>
              <a:t> 2010:</a:t>
            </a:r>
          </a:p>
          <a:p>
            <a:r>
              <a:rPr lang="en-US" sz="2400" b="1" dirty="0" err="1" smtClean="0">
                <a:solidFill>
                  <a:srgbClr val="000000"/>
                </a:solidFill>
                <a:latin typeface="Comic Sans MS"/>
                <a:cs typeface="Comic Sans MS"/>
                <a:sym typeface="Wingdings"/>
              </a:rPr>
              <a:t></a:t>
            </a:r>
            <a:r>
              <a:rPr lang="en-US" sz="2400" b="1" dirty="0" smtClean="0">
                <a:solidFill>
                  <a:srgbClr val="000000"/>
                </a:solidFill>
                <a:latin typeface="Comic Sans MS"/>
                <a:cs typeface="Comic Sans MS"/>
              </a:rPr>
              <a:t> </a:t>
            </a:r>
            <a:r>
              <a:rPr lang="it-IT" sz="2400" b="1" dirty="0" smtClean="0">
                <a:solidFill>
                  <a:srgbClr val="000000"/>
                </a:solidFill>
                <a:latin typeface="Comic Sans MS"/>
                <a:cs typeface="Comic Sans MS"/>
              </a:rPr>
              <a:t>Collisioni </a:t>
            </a:r>
            <a:r>
              <a:rPr lang="it-IT" sz="2400" b="1" dirty="0" err="1" smtClean="0">
                <a:solidFill>
                  <a:srgbClr val="000000"/>
                </a:solidFill>
                <a:latin typeface="Comic Sans MS"/>
                <a:cs typeface="Comic Sans MS"/>
              </a:rPr>
              <a:t>Pb-Pb</a:t>
            </a:r>
            <a:r>
              <a:rPr lang="it-IT" sz="2400" b="1" dirty="0" smtClean="0">
                <a:solidFill>
                  <a:srgbClr val="000000"/>
                </a:solidFill>
                <a:latin typeface="Comic Sans MS"/>
                <a:cs typeface="Comic Sans MS"/>
              </a:rPr>
              <a:t> a 1,38+1,38 </a:t>
            </a:r>
            <a:r>
              <a:rPr lang="it-IT" sz="2400" b="1" dirty="0" err="1" smtClean="0">
                <a:solidFill>
                  <a:srgbClr val="000000"/>
                </a:solidFill>
                <a:latin typeface="Comic Sans MS"/>
                <a:cs typeface="Comic Sans MS"/>
              </a:rPr>
              <a:t>TeV</a:t>
            </a:r>
            <a:endParaRPr lang="it-IT" sz="2400" b="1" dirty="0" smtClean="0">
              <a:solidFill>
                <a:srgbClr val="000000"/>
              </a:solidFill>
              <a:latin typeface="Comic Sans MS"/>
              <a:cs typeface="Comic Sans MS"/>
            </a:endParaRPr>
          </a:p>
        </p:txBody>
      </p:sp>
      <p:sp>
        <p:nvSpPr>
          <p:cNvPr id="11" name="Rettangolo 5"/>
          <p:cNvSpPr/>
          <p:nvPr/>
        </p:nvSpPr>
        <p:spPr>
          <a:xfrm>
            <a:off x="533400" y="5562600"/>
            <a:ext cx="7858180" cy="12192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latin typeface="Comic Sans MS"/>
                <a:cs typeface="Comic Sans MS"/>
              </a:rPr>
              <a:t>Febbraio</a:t>
            </a:r>
            <a:r>
              <a:rPr lang="en-US" sz="2400" b="1" dirty="0" smtClean="0">
                <a:latin typeface="Comic Sans MS"/>
                <a:cs typeface="Comic Sans MS"/>
              </a:rPr>
              <a:t> 2011:</a:t>
            </a:r>
          </a:p>
          <a:p>
            <a:r>
              <a:rPr lang="en-US" sz="2400" b="1" dirty="0" err="1" smtClean="0">
                <a:latin typeface="Comic Sans MS"/>
                <a:cs typeface="Comic Sans MS"/>
                <a:sym typeface="Wingdings"/>
              </a:rPr>
              <a:t></a:t>
            </a:r>
            <a:r>
              <a:rPr lang="en-US" sz="2400" b="1" dirty="0" smtClean="0">
                <a:latin typeface="Comic Sans MS"/>
                <a:cs typeface="Comic Sans MS"/>
              </a:rPr>
              <a:t> </a:t>
            </a:r>
            <a:r>
              <a:rPr lang="it-IT" sz="2400" b="1" dirty="0" smtClean="0">
                <a:latin typeface="Comic Sans MS"/>
                <a:cs typeface="Comic Sans MS"/>
              </a:rPr>
              <a:t>Collisioni p-p a 3,5+3,5 </a:t>
            </a:r>
            <a:r>
              <a:rPr lang="it-IT" sz="2400" b="1" dirty="0" err="1" smtClean="0">
                <a:latin typeface="Comic Sans MS"/>
                <a:cs typeface="Comic Sans MS"/>
              </a:rPr>
              <a:t>TeV</a:t>
            </a:r>
            <a:endParaRPr lang="it-IT" sz="2400" b="1" dirty="0" smtClean="0">
              <a:latin typeface="Comic Sans MS"/>
              <a:cs typeface="Comic Sans MS"/>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a:solidFill>
            <a:srgbClr val="98A0DC"/>
          </a:solidFill>
        </p:spPr>
        <p:txBody>
          <a:bodyPr>
            <a:normAutofit fontScale="90000"/>
          </a:bodyPr>
          <a:lstStyle/>
          <a:p>
            <a:r>
              <a:rPr lang="it-IT" dirty="0" err="1" smtClean="0"/>
              <a:t>…</a:t>
            </a:r>
            <a:r>
              <a:rPr lang="it-IT" dirty="0" smtClean="0"/>
              <a:t> eventi ‘rari’ </a:t>
            </a:r>
            <a:r>
              <a:rPr lang="it-IT" dirty="0" err="1" smtClean="0"/>
              <a:t>interessanti…</a:t>
            </a:r>
            <a:endParaRPr lang="it-IT" dirty="0"/>
          </a:p>
        </p:txBody>
      </p:sp>
      <p:sp>
        <p:nvSpPr>
          <p:cNvPr id="4" name="Slide Number Placeholder 3"/>
          <p:cNvSpPr>
            <a:spLocks noGrp="1"/>
          </p:cNvSpPr>
          <p:nvPr>
            <p:ph type="sldNum" sz="quarter" idx="12"/>
          </p:nvPr>
        </p:nvSpPr>
        <p:spPr/>
        <p:txBody>
          <a:bodyPr/>
          <a:lstStyle/>
          <a:p>
            <a:fld id="{B007B441-5312-499D-93C3-6E37886527FA}" type="slidenum">
              <a:rPr lang="it-IT" smtClean="0"/>
              <a:pPr/>
              <a:t>37</a:t>
            </a:fld>
            <a:endParaRPr lang="it-IT"/>
          </a:p>
        </p:txBody>
      </p:sp>
      <p:pic>
        <p:nvPicPr>
          <p:cNvPr id="6" name="Content Placeholder 4" descr="CMS_wenu-133874-21466935-full.png"/>
          <p:cNvPicPr>
            <a:picLocks noChangeAspect="1"/>
          </p:cNvPicPr>
          <p:nvPr/>
        </p:nvPicPr>
        <p:blipFill>
          <a:blip r:embed="rId2"/>
          <a:srcRect l="-23443" r="-23443"/>
          <a:stretch>
            <a:fillRect/>
          </a:stretch>
        </p:blipFill>
        <p:spPr>
          <a:xfrm>
            <a:off x="-457199" y="1371600"/>
            <a:ext cx="9905999" cy="5447918"/>
          </a:xfrm>
          <a:prstGeom prst="rect">
            <a:avLst/>
          </a:prstGeom>
          <a:solidFill>
            <a:schemeClr val="bg1"/>
          </a:solidFill>
        </p:spPr>
      </p:pic>
      <p:sp>
        <p:nvSpPr>
          <p:cNvPr id="7" name="Title 1"/>
          <p:cNvSpPr txBox="1">
            <a:spLocks/>
          </p:cNvSpPr>
          <p:nvPr/>
        </p:nvSpPr>
        <p:spPr>
          <a:xfrm>
            <a:off x="6324600" y="5105400"/>
            <a:ext cx="1752600" cy="685800"/>
          </a:xfrm>
          <a:prstGeom prst="rect">
            <a:avLst/>
          </a:prstGeom>
          <a:solidFill>
            <a:schemeClr val="bg1">
              <a:lumMod val="85000"/>
            </a:schemeClr>
          </a:solidFill>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err="1" smtClean="0">
                <a:latin typeface="+mj-lt"/>
                <a:ea typeface="+mj-ea"/>
                <a:cs typeface="+mj-cs"/>
              </a:rPr>
              <a:t>W</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noProof="0" dirty="0" err="1" smtClean="0">
                <a:latin typeface="+mj-lt"/>
                <a:ea typeface="+mj-ea"/>
                <a:cs typeface="Comic Sans MS"/>
                <a:sym typeface="Wingdings"/>
              </a:rPr>
              <a:t>e</a:t>
            </a:r>
            <a:r>
              <a:rPr lang="en-US" sz="4400" dirty="0" err="1" smtClean="0">
                <a:latin typeface="Symbol" charset="2"/>
                <a:ea typeface="+mj-ea"/>
                <a:cs typeface="Symbol" charset="2"/>
                <a:sym typeface="Wingdings"/>
              </a:rPr>
              <a:t>n</a:t>
            </a:r>
            <a:endParaRPr kumimoji="0" lang="it-IT" sz="4400" b="0" i="0" u="none" strike="noStrike" kern="1200" cap="none" spc="0" normalizeH="0" baseline="30000" noProof="0" dirty="0">
              <a:ln>
                <a:noFill/>
              </a:ln>
              <a:solidFill>
                <a:schemeClr val="tx1"/>
              </a:solidFill>
              <a:effectLst/>
              <a:uLnTx/>
              <a:uFillTx/>
              <a:latin typeface="Symbol" charset="2"/>
              <a:ea typeface="+mj-ea"/>
              <a:cs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Bottom)">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MS_wmunu-133875-1228182-full.png"/>
          <p:cNvPicPr>
            <a:picLocks noGrp="1" noChangeAspect="1"/>
          </p:cNvPicPr>
          <p:nvPr>
            <p:ph idx="1"/>
          </p:nvPr>
        </p:nvPicPr>
        <p:blipFill>
          <a:blip r:embed="rId2"/>
          <a:srcRect l="-23443" r="-23443"/>
          <a:stretch>
            <a:fillRect/>
          </a:stretch>
        </p:blipFill>
        <p:spPr>
          <a:xfrm>
            <a:off x="-346440" y="1219200"/>
            <a:ext cx="9947640" cy="5470819"/>
          </a:xfrm>
        </p:spPr>
      </p:pic>
      <p:sp>
        <p:nvSpPr>
          <p:cNvPr id="4" name="Slide Number Placeholder 3"/>
          <p:cNvSpPr>
            <a:spLocks noGrp="1"/>
          </p:cNvSpPr>
          <p:nvPr>
            <p:ph type="sldNum" sz="quarter" idx="12"/>
          </p:nvPr>
        </p:nvSpPr>
        <p:spPr/>
        <p:txBody>
          <a:bodyPr/>
          <a:lstStyle/>
          <a:p>
            <a:fld id="{B007B441-5312-499D-93C3-6E37886527FA}" type="slidenum">
              <a:rPr lang="it-IT" smtClean="0"/>
              <a:pPr/>
              <a:t>38</a:t>
            </a:fld>
            <a:endParaRPr lang="it-IT"/>
          </a:p>
        </p:txBody>
      </p:sp>
      <p:sp>
        <p:nvSpPr>
          <p:cNvPr id="7" name="Title 1"/>
          <p:cNvSpPr txBox="1">
            <a:spLocks/>
          </p:cNvSpPr>
          <p:nvPr/>
        </p:nvSpPr>
        <p:spPr>
          <a:xfrm>
            <a:off x="457200" y="304800"/>
            <a:ext cx="8229600" cy="7620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evento </a:t>
            </a:r>
            <a:r>
              <a:rPr lang="it-IT" sz="4400" dirty="0" err="1" smtClean="0">
                <a:latin typeface="+mj-lt"/>
                <a:ea typeface="+mj-ea"/>
                <a:cs typeface="+mj-cs"/>
              </a:rPr>
              <a:t>W</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mn</a:t>
            </a:r>
            <a:endParaRPr kumimoji="0" lang="it-IT" sz="4400" b="0" i="0" u="none" strike="noStrike" kern="1200" cap="none" spc="0" normalizeH="0" baseline="30000" noProof="0" dirty="0">
              <a:ln>
                <a:noFill/>
              </a:ln>
              <a:solidFill>
                <a:schemeClr val="tx1"/>
              </a:solidFill>
              <a:effectLst/>
              <a:uLnTx/>
              <a:uFillTx/>
              <a:latin typeface="Symbol" charset="2"/>
              <a:ea typeface="+mj-ea"/>
              <a:cs typeface="Symbol" charset="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0" y="228600"/>
            <a:ext cx="9144000" cy="679450"/>
          </a:xfrm>
        </p:spPr>
        <p:txBody>
          <a:bodyPr>
            <a:normAutofit fontScale="90000"/>
          </a:bodyPr>
          <a:lstStyle/>
          <a:p>
            <a:r>
              <a:rPr lang="it-IT" sz="4000" b="1" dirty="0">
                <a:solidFill>
                  <a:srgbClr val="0000FF"/>
                </a:solidFill>
                <a:effectLst/>
                <a:latin typeface="Comic Sans MS"/>
                <a:cs typeface="Comic Sans MS"/>
              </a:rPr>
              <a:t>Acceleratori</a:t>
            </a:r>
            <a:endParaRPr lang="it-IT" b="1" dirty="0">
              <a:solidFill>
                <a:srgbClr val="0000FF"/>
              </a:solidFill>
              <a:effectLst/>
              <a:latin typeface="Comic Sans MS"/>
              <a:cs typeface="Comic Sans MS"/>
            </a:endParaRPr>
          </a:p>
        </p:txBody>
      </p:sp>
      <p:pic>
        <p:nvPicPr>
          <p:cNvPr id="36870" name="Picture 6" descr="magcirc"/>
          <p:cNvPicPr>
            <a:picLocks noChangeAspect="1" noChangeArrowheads="1"/>
          </p:cNvPicPr>
          <p:nvPr/>
        </p:nvPicPr>
        <p:blipFill>
          <a:blip r:embed="rId4"/>
          <a:srcRect/>
          <a:stretch>
            <a:fillRect/>
          </a:stretch>
        </p:blipFill>
        <p:spPr bwMode="auto">
          <a:xfrm>
            <a:off x="5791200" y="1219200"/>
            <a:ext cx="2797175" cy="2036763"/>
          </a:xfrm>
          <a:prstGeom prst="rect">
            <a:avLst/>
          </a:prstGeom>
          <a:noFill/>
        </p:spPr>
      </p:pic>
      <p:grpSp>
        <p:nvGrpSpPr>
          <p:cNvPr id="2" name="Group 10"/>
          <p:cNvGrpSpPr>
            <a:grpSpLocks noChangeAspect="1"/>
          </p:cNvGrpSpPr>
          <p:nvPr/>
        </p:nvGrpSpPr>
        <p:grpSpPr bwMode="auto">
          <a:xfrm>
            <a:off x="533400" y="1295400"/>
            <a:ext cx="2312988" cy="1979613"/>
            <a:chOff x="336" y="816"/>
            <a:chExt cx="1824" cy="1561"/>
          </a:xfrm>
        </p:grpSpPr>
        <p:pic>
          <p:nvPicPr>
            <p:cNvPr id="36868" name="Picture 4" descr="elecfield"/>
            <p:cNvPicPr>
              <a:picLocks noChangeAspect="1" noChangeArrowheads="1"/>
            </p:cNvPicPr>
            <p:nvPr/>
          </p:nvPicPr>
          <p:blipFill>
            <a:blip r:embed="rId5"/>
            <a:srcRect/>
            <a:stretch>
              <a:fillRect/>
            </a:stretch>
          </p:blipFill>
          <p:spPr bwMode="auto">
            <a:xfrm>
              <a:off x="432" y="816"/>
              <a:ext cx="1600" cy="1032"/>
            </a:xfrm>
            <a:prstGeom prst="rect">
              <a:avLst/>
            </a:prstGeom>
            <a:noFill/>
          </p:spPr>
        </p:pic>
        <p:sp>
          <p:nvSpPr>
            <p:cNvPr id="36871" name="Text Box 7"/>
            <p:cNvSpPr txBox="1">
              <a:spLocks noChangeAspect="1" noChangeArrowheads="1"/>
            </p:cNvSpPr>
            <p:nvPr/>
          </p:nvSpPr>
          <p:spPr bwMode="auto">
            <a:xfrm>
              <a:off x="336" y="1824"/>
              <a:ext cx="1824" cy="553"/>
            </a:xfrm>
            <a:prstGeom prst="rect">
              <a:avLst/>
            </a:prstGeom>
            <a:solidFill>
              <a:schemeClr val="folHlink"/>
            </a:solidFill>
            <a:ln w="12700" cap="sq">
              <a:noFill/>
              <a:miter lim="800000"/>
              <a:headEnd type="none" w="sm" len="sm"/>
              <a:tailEnd type="none" w="sm" len="sm"/>
            </a:ln>
            <a:effectLst/>
          </p:spPr>
          <p:txBody>
            <a:bodyPr>
              <a:prstTxWarp prst="textNoShape">
                <a:avLst/>
              </a:prstTxWarp>
              <a:spAutoFit/>
            </a:bodyPr>
            <a:lstStyle/>
            <a:p>
              <a:pPr>
                <a:spcBef>
                  <a:spcPct val="50000"/>
                </a:spcBef>
              </a:pPr>
              <a:r>
                <a:rPr lang="it-IT" b="1">
                  <a:solidFill>
                    <a:schemeClr val="bg1"/>
                  </a:solidFill>
                  <a:latin typeface="Arial" charset="0"/>
                </a:rPr>
                <a:t>Campo elettrico: accelera</a:t>
              </a:r>
              <a:endParaRPr lang="it-IT" b="1">
                <a:latin typeface="Arial" charset="0"/>
              </a:endParaRPr>
            </a:p>
          </p:txBody>
        </p:sp>
      </p:grpSp>
      <p:grpSp>
        <p:nvGrpSpPr>
          <p:cNvPr id="3" name="Group 11"/>
          <p:cNvGrpSpPr>
            <a:grpSpLocks noChangeAspect="1"/>
          </p:cNvGrpSpPr>
          <p:nvPr/>
        </p:nvGrpSpPr>
        <p:grpSpPr bwMode="auto">
          <a:xfrm>
            <a:off x="2971800" y="1295400"/>
            <a:ext cx="2614613" cy="1978025"/>
            <a:chOff x="3024" y="816"/>
            <a:chExt cx="2064" cy="1561"/>
          </a:xfrm>
        </p:grpSpPr>
        <p:pic>
          <p:nvPicPr>
            <p:cNvPr id="36869" name="Picture 5" descr="magfield"/>
            <p:cNvPicPr>
              <a:picLocks noChangeAspect="1" noChangeArrowheads="1"/>
            </p:cNvPicPr>
            <p:nvPr/>
          </p:nvPicPr>
          <p:blipFill>
            <a:blip r:embed="rId6"/>
            <a:srcRect/>
            <a:stretch>
              <a:fillRect/>
            </a:stretch>
          </p:blipFill>
          <p:spPr bwMode="auto">
            <a:xfrm>
              <a:off x="3120" y="816"/>
              <a:ext cx="1854" cy="1034"/>
            </a:xfrm>
            <a:prstGeom prst="rect">
              <a:avLst/>
            </a:prstGeom>
            <a:noFill/>
          </p:spPr>
        </p:pic>
        <p:sp>
          <p:nvSpPr>
            <p:cNvPr id="36872" name="Text Box 8"/>
            <p:cNvSpPr txBox="1">
              <a:spLocks noChangeAspect="1" noChangeArrowheads="1"/>
            </p:cNvSpPr>
            <p:nvPr/>
          </p:nvSpPr>
          <p:spPr bwMode="auto">
            <a:xfrm>
              <a:off x="3024" y="1823"/>
              <a:ext cx="2064" cy="554"/>
            </a:xfrm>
            <a:prstGeom prst="rect">
              <a:avLst/>
            </a:prstGeom>
            <a:solidFill>
              <a:schemeClr val="folHlink"/>
            </a:solidFill>
            <a:ln w="12700" cap="sq">
              <a:noFill/>
              <a:miter lim="800000"/>
              <a:headEnd type="none" w="sm" len="sm"/>
              <a:tailEnd type="none" w="sm" len="sm"/>
            </a:ln>
            <a:effectLst/>
          </p:spPr>
          <p:txBody>
            <a:bodyPr>
              <a:prstTxWarp prst="textNoShape">
                <a:avLst/>
              </a:prstTxWarp>
              <a:spAutoFit/>
            </a:bodyPr>
            <a:lstStyle/>
            <a:p>
              <a:pPr>
                <a:spcBef>
                  <a:spcPct val="50000"/>
                </a:spcBef>
              </a:pPr>
              <a:r>
                <a:rPr lang="it-IT" b="1">
                  <a:solidFill>
                    <a:schemeClr val="bg1"/>
                  </a:solidFill>
                  <a:latin typeface="Arial" charset="0"/>
                </a:rPr>
                <a:t>Campo magnetico: curva</a:t>
              </a:r>
            </a:p>
          </p:txBody>
        </p:sp>
      </p:grpSp>
      <p:sp>
        <p:nvSpPr>
          <p:cNvPr id="36877" name="Text Box 13"/>
          <p:cNvSpPr txBox="1">
            <a:spLocks noChangeArrowheads="1"/>
          </p:cNvSpPr>
          <p:nvPr/>
        </p:nvSpPr>
        <p:spPr bwMode="auto">
          <a:xfrm>
            <a:off x="4800600" y="4267200"/>
            <a:ext cx="36576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endParaRPr lang="en-GB" sz="2400"/>
          </a:p>
        </p:txBody>
      </p:sp>
      <p:sp>
        <p:nvSpPr>
          <p:cNvPr id="36876" name="Text Box 12"/>
          <p:cNvSpPr txBox="1">
            <a:spLocks noChangeArrowheads="1"/>
          </p:cNvSpPr>
          <p:nvPr/>
        </p:nvSpPr>
        <p:spPr bwMode="auto">
          <a:xfrm>
            <a:off x="3276600" y="6324600"/>
            <a:ext cx="3751263" cy="396875"/>
          </a:xfrm>
          <a:prstGeom prst="rect">
            <a:avLst/>
          </a:prstGeom>
          <a:solidFill>
            <a:schemeClr val="accent1"/>
          </a:solid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it-IT">
                <a:solidFill>
                  <a:srgbClr val="660033"/>
                </a:solidFill>
                <a:latin typeface="Arial" charset="0"/>
              </a:rPr>
              <a:t>Unita di misura energia: eV</a:t>
            </a:r>
          </a:p>
        </p:txBody>
      </p:sp>
      <p:graphicFrame>
        <p:nvGraphicFramePr>
          <p:cNvPr id="36878" name="Object 14"/>
          <p:cNvGraphicFramePr>
            <a:graphicFrameLocks noChangeAspect="1"/>
          </p:cNvGraphicFramePr>
          <p:nvPr/>
        </p:nvGraphicFramePr>
        <p:xfrm>
          <a:off x="5218113" y="3789363"/>
          <a:ext cx="1139825" cy="782637"/>
        </p:xfrm>
        <a:graphic>
          <a:graphicData uri="http://schemas.openxmlformats.org/presentationml/2006/ole">
            <p:oleObj spid="_x0000_s543746" name="Equation" r:id="rId7" imgW="609480" imgH="419040" progId="Equation.3">
              <p:embed/>
            </p:oleObj>
          </a:graphicData>
        </a:graphic>
      </p:graphicFrame>
      <p:sp>
        <p:nvSpPr>
          <p:cNvPr id="36879" name="Text Box 15"/>
          <p:cNvSpPr txBox="1">
            <a:spLocks noChangeAspect="1" noChangeArrowheads="1"/>
          </p:cNvSpPr>
          <p:nvPr/>
        </p:nvSpPr>
        <p:spPr bwMode="auto">
          <a:xfrm>
            <a:off x="6607175" y="3789363"/>
            <a:ext cx="2286000" cy="714375"/>
          </a:xfrm>
          <a:prstGeom prst="rect">
            <a:avLst/>
          </a:prstGeom>
          <a:solidFill>
            <a:schemeClr val="bg1">
              <a:lumMod val="50000"/>
            </a:schemeClr>
          </a:solidFill>
          <a:ln w="12700" cap="sq">
            <a:solidFill>
              <a:schemeClr val="hlink"/>
            </a:solidFill>
            <a:miter lim="800000"/>
            <a:headEnd type="none" w="sm" len="sm"/>
            <a:tailEnd type="none" w="sm" len="sm"/>
          </a:ln>
          <a:effectLst/>
        </p:spPr>
        <p:txBody>
          <a:bodyPr>
            <a:prstTxWarp prst="textNoShape">
              <a:avLst/>
            </a:prstTxWarp>
            <a:spAutoFit/>
          </a:bodyPr>
          <a:lstStyle/>
          <a:p>
            <a:pPr algn="l">
              <a:spcBef>
                <a:spcPct val="50000"/>
              </a:spcBef>
            </a:pPr>
            <a:r>
              <a:rPr lang="it-IT" dirty="0">
                <a:solidFill>
                  <a:schemeClr val="bg2"/>
                </a:solidFill>
                <a:latin typeface="Arial" charset="0"/>
              </a:rPr>
              <a:t>Raggio di ciclotrone</a:t>
            </a:r>
          </a:p>
        </p:txBody>
      </p:sp>
      <p:sp>
        <p:nvSpPr>
          <p:cNvPr id="36880" name="Text Box 16"/>
          <p:cNvSpPr txBox="1">
            <a:spLocks noChangeArrowheads="1"/>
          </p:cNvSpPr>
          <p:nvPr/>
        </p:nvSpPr>
        <p:spPr bwMode="auto">
          <a:xfrm>
            <a:off x="417513" y="3810000"/>
            <a:ext cx="3886200" cy="701675"/>
          </a:xfrm>
          <a:prstGeom prst="rect">
            <a:avLst/>
          </a:prstGeom>
          <a:solidFill>
            <a:schemeClr val="bg1">
              <a:lumMod val="65000"/>
            </a:schemeClr>
          </a:solid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it-IT">
                <a:solidFill>
                  <a:schemeClr val="hlink"/>
                </a:solidFill>
                <a:latin typeface="Arial" charset="0"/>
              </a:rPr>
              <a:t>Primo ciclotrone costruito da E.Lawrence a Berkeley nel 1930</a:t>
            </a:r>
          </a:p>
        </p:txBody>
      </p:sp>
      <p:pic>
        <p:nvPicPr>
          <p:cNvPr id="36882" name="Picture 18" descr="firstcyclotron"/>
          <p:cNvPicPr>
            <a:picLocks noChangeAspect="1" noChangeArrowheads="1"/>
          </p:cNvPicPr>
          <p:nvPr/>
        </p:nvPicPr>
        <p:blipFill>
          <a:blip r:embed="rId8"/>
          <a:srcRect/>
          <a:stretch>
            <a:fillRect/>
          </a:stretch>
        </p:blipFill>
        <p:spPr bwMode="auto">
          <a:xfrm>
            <a:off x="381000" y="4648200"/>
            <a:ext cx="2723545" cy="2133600"/>
          </a:xfrm>
          <a:prstGeom prst="rect">
            <a:avLst/>
          </a:prstGeom>
          <a:noFill/>
        </p:spPr>
      </p:pic>
      <p:sp>
        <p:nvSpPr>
          <p:cNvPr id="36883" name="Text Box 19"/>
          <p:cNvSpPr txBox="1">
            <a:spLocks noChangeArrowheads="1"/>
          </p:cNvSpPr>
          <p:nvPr/>
        </p:nvSpPr>
        <p:spPr bwMode="auto">
          <a:xfrm>
            <a:off x="3276600" y="4909572"/>
            <a:ext cx="5692775" cy="1338828"/>
          </a:xfrm>
          <a:prstGeom prst="rect">
            <a:avLst/>
          </a:prstGeom>
          <a:solidFill>
            <a:schemeClr val="bg1">
              <a:lumMod val="65000"/>
            </a:schemeClr>
          </a:solidFill>
          <a:ln w="12700" cap="sq">
            <a:solidFill>
              <a:schemeClr val="hlink"/>
            </a:solidFill>
            <a:miter lim="800000"/>
            <a:headEnd type="none" w="sm" len="sm"/>
            <a:tailEnd type="none" w="sm" len="sm"/>
          </a:ln>
          <a:effectLst/>
        </p:spPr>
        <p:txBody>
          <a:bodyPr>
            <a:prstTxWarp prst="textNoShape">
              <a:avLst/>
            </a:prstTxWarp>
            <a:spAutoFit/>
          </a:bodyPr>
          <a:lstStyle/>
          <a:p>
            <a:pPr algn="l">
              <a:spcBef>
                <a:spcPct val="50000"/>
              </a:spcBef>
              <a:buFontTx/>
              <a:buChar char="-"/>
            </a:pPr>
            <a:r>
              <a:rPr lang="it-IT" b="1" dirty="0">
                <a:solidFill>
                  <a:srgbClr val="CC3300"/>
                </a:solidFill>
                <a:latin typeface="Arial" charset="0"/>
              </a:rPr>
              <a:t> Particelle </a:t>
            </a:r>
            <a:r>
              <a:rPr lang="it-IT" b="1" dirty="0">
                <a:solidFill>
                  <a:srgbClr val="CC3300"/>
                </a:solidFill>
                <a:latin typeface="Arial" charset="0"/>
                <a:ea typeface="Times New Roman" charset="0"/>
                <a:cs typeface="Times New Roman" charset="0"/>
              </a:rPr>
              <a:t>α decadimenti radioattivi: 1÷5 MeV</a:t>
            </a:r>
          </a:p>
          <a:p>
            <a:pPr algn="l">
              <a:spcBef>
                <a:spcPct val="50000"/>
              </a:spcBef>
              <a:buFontTx/>
              <a:buChar char="-"/>
            </a:pPr>
            <a:r>
              <a:rPr lang="it-IT" sz="2400" b="1" dirty="0">
                <a:solidFill>
                  <a:srgbClr val="CC3300"/>
                </a:solidFill>
                <a:latin typeface="Arial" charset="0"/>
              </a:rPr>
              <a:t> </a:t>
            </a:r>
            <a:r>
              <a:rPr lang="it-IT" b="1" dirty="0">
                <a:solidFill>
                  <a:srgbClr val="CC3300"/>
                </a:solidFill>
                <a:latin typeface="Arial" charset="0"/>
              </a:rPr>
              <a:t>1939: ciclotrone 1.5 </a:t>
            </a:r>
            <a:r>
              <a:rPr lang="it-IT" b="1" dirty="0" err="1">
                <a:solidFill>
                  <a:srgbClr val="CC3300"/>
                </a:solidFill>
                <a:latin typeface="Arial" charset="0"/>
              </a:rPr>
              <a:t>m</a:t>
            </a:r>
            <a:r>
              <a:rPr lang="it-IT" b="1" dirty="0">
                <a:solidFill>
                  <a:srgbClr val="CC3300"/>
                </a:solidFill>
                <a:latin typeface="Arial" charset="0"/>
              </a:rPr>
              <a:t> di diametro: 19 </a:t>
            </a:r>
            <a:r>
              <a:rPr lang="it-IT" b="1" dirty="0" err="1">
                <a:solidFill>
                  <a:srgbClr val="CC3300"/>
                </a:solidFill>
                <a:latin typeface="Arial" charset="0"/>
              </a:rPr>
              <a:t>MeV</a:t>
            </a:r>
            <a:endParaRPr lang="it-IT" b="1" dirty="0">
              <a:solidFill>
                <a:srgbClr val="CC3300"/>
              </a:solidFill>
              <a:latin typeface="Arial" charset="0"/>
            </a:endParaRPr>
          </a:p>
          <a:p>
            <a:pPr algn="l">
              <a:spcBef>
                <a:spcPct val="50000"/>
              </a:spcBef>
              <a:buFontTx/>
              <a:buChar char="-"/>
            </a:pPr>
            <a:r>
              <a:rPr lang="it-IT" b="1" dirty="0">
                <a:solidFill>
                  <a:srgbClr val="CC3300"/>
                </a:solidFill>
                <a:latin typeface="Arial" charset="0"/>
              </a:rPr>
              <a:t> Massima energia di un ciclotrone: 25 </a:t>
            </a:r>
            <a:r>
              <a:rPr lang="it-IT" b="1" dirty="0" err="1" smtClean="0">
                <a:solidFill>
                  <a:srgbClr val="CC3300"/>
                </a:solidFill>
                <a:latin typeface="Arial" charset="0"/>
              </a:rPr>
              <a:t>MeV</a:t>
            </a:r>
            <a:endParaRPr lang="it-IT" b="1" dirty="0" smtClean="0">
              <a:solidFill>
                <a:srgbClr val="CC3300"/>
              </a:solidFill>
              <a:latin typeface="Arial" charset="0"/>
            </a:endParaRPr>
          </a:p>
        </p:txBody>
      </p:sp>
      <p:sp>
        <p:nvSpPr>
          <p:cNvPr id="18" name="Slide Number Placeholder 17"/>
          <p:cNvSpPr>
            <a:spLocks noGrp="1"/>
          </p:cNvSpPr>
          <p:nvPr>
            <p:ph type="sldNum" sz="quarter" idx="12"/>
          </p:nvPr>
        </p:nvSpPr>
        <p:spPr/>
        <p:txBody>
          <a:bodyPr/>
          <a:lstStyle/>
          <a:p>
            <a:fld id="{B007B441-5312-499D-93C3-6E37886527FA}" type="slidenum">
              <a:rPr lang="it-IT" smtClean="0"/>
              <a:pPr/>
              <a:t>3</a:t>
            </a:fld>
            <a:endParaRPr lang="it-I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atlas2010_vp1_run154822_evt14321500.png"/>
          <p:cNvPicPr>
            <a:picLocks noGrp="1" noChangeAspect="1"/>
          </p:cNvPicPr>
          <p:nvPr>
            <p:ph idx="1"/>
          </p:nvPr>
        </p:nvPicPr>
        <p:blipFill>
          <a:blip r:embed="rId2"/>
          <a:srcRect l="-13830" r="-13830"/>
          <a:stretch>
            <a:fillRect/>
          </a:stretch>
        </p:blipFill>
        <p:spPr>
          <a:xfrm>
            <a:off x="-644906" y="1066800"/>
            <a:ext cx="10474706" cy="5760685"/>
          </a:xfrm>
        </p:spPr>
      </p:pic>
      <p:sp>
        <p:nvSpPr>
          <p:cNvPr id="4" name="Slide Number Placeholder 3"/>
          <p:cNvSpPr>
            <a:spLocks noGrp="1"/>
          </p:cNvSpPr>
          <p:nvPr>
            <p:ph type="sldNum" sz="quarter" idx="12"/>
          </p:nvPr>
        </p:nvSpPr>
        <p:spPr/>
        <p:txBody>
          <a:bodyPr/>
          <a:lstStyle/>
          <a:p>
            <a:fld id="{B007B441-5312-499D-93C3-6E37886527FA}" type="slidenum">
              <a:rPr lang="it-IT" smtClean="0"/>
              <a:pPr/>
              <a:t>39</a:t>
            </a:fld>
            <a:endParaRPr lang="it-IT"/>
          </a:p>
        </p:txBody>
      </p:sp>
      <p:sp>
        <p:nvSpPr>
          <p:cNvPr id="6" name="Title 1"/>
          <p:cNvSpPr txBox="1">
            <a:spLocks/>
          </p:cNvSpPr>
          <p:nvPr/>
        </p:nvSpPr>
        <p:spPr>
          <a:xfrm>
            <a:off x="457200" y="152400"/>
            <a:ext cx="8229600" cy="838200"/>
          </a:xfrm>
          <a:prstGeom prst="rect">
            <a:avLst/>
          </a:prstGeom>
          <a:solidFill>
            <a:srgbClr val="98A0DC"/>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smtClean="0">
                <a:latin typeface="+mj-lt"/>
                <a:ea typeface="+mj-ea"/>
                <a:cs typeface="+mj-cs"/>
              </a:rPr>
              <a:t>evento</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Z</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sym typeface="Wingding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r>
              <a:rPr kumimoji="0" lang="en-US" sz="4400" b="0" i="0" u="none" strike="noStrike" kern="1200" cap="none" spc="0" normalizeH="0" noProof="0" dirty="0" smtClean="0">
                <a:ln>
                  <a:noFill/>
                </a:ln>
                <a:solidFill>
                  <a:schemeClr val="tx1"/>
                </a:solidFill>
                <a:effectLst/>
                <a:uLnTx/>
                <a:uFillTx/>
                <a:latin typeface="+mj-lt"/>
                <a:ea typeface="+mj-ea"/>
                <a:cs typeface="+mj-cs"/>
                <a:sym typeface="Wingdings"/>
              </a:rPr>
              <a:t> </a:t>
            </a:r>
            <a:r>
              <a:rPr lang="en-US" sz="4400" dirty="0" err="1" smtClean="0">
                <a:latin typeface="Symbol" charset="2"/>
                <a:ea typeface="+mj-ea"/>
                <a:cs typeface="Symbol" charset="2"/>
                <a:sym typeface="Wingdings"/>
              </a:rPr>
              <a:t>m</a:t>
            </a:r>
            <a:r>
              <a:rPr kumimoji="0" lang="en-US" sz="4400" b="0" i="0" u="none" strike="noStrike" kern="1200" cap="none" spc="0" normalizeH="0" baseline="30000" noProof="0" dirty="0" smtClean="0">
                <a:ln>
                  <a:noFill/>
                </a:ln>
                <a:solidFill>
                  <a:schemeClr val="tx1"/>
                </a:solidFill>
                <a:effectLst/>
                <a:uLnTx/>
                <a:uFillTx/>
                <a:latin typeface="+mj-lt"/>
                <a:ea typeface="+mj-ea"/>
                <a:cs typeface="+mj-cs"/>
                <a:sym typeface="Wingdings"/>
              </a:rPr>
              <a:t>-</a:t>
            </a:r>
            <a:endParaRPr kumimoji="0" lang="it-IT" sz="4400" b="0" i="0" u="none" strike="noStrike" kern="1200" cap="none" spc="0" normalizeH="0" baseline="3000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Content Placeholder 2"/>
          <p:cNvSpPr txBox="1">
            <a:spLocks/>
          </p:cNvSpPr>
          <p:nvPr/>
        </p:nvSpPr>
        <p:spPr bwMode="auto">
          <a:xfrm>
            <a:off x="250825" y="0"/>
            <a:ext cx="6759575" cy="6096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GB" sz="3200" b="1">
                <a:solidFill>
                  <a:srgbClr val="0000FF"/>
                </a:solidFill>
                <a:latin typeface="Comic Sans MS" charset="0"/>
                <a:ea typeface="Comic Sans MS" charset="0"/>
                <a:cs typeface="Comic Sans MS" charset="0"/>
              </a:rPr>
              <a:t>di-bosons first observations</a:t>
            </a:r>
          </a:p>
        </p:txBody>
      </p:sp>
      <p:pic>
        <p:nvPicPr>
          <p:cNvPr id="28675" name="Picture 6" descr="WenuZmumu-candidate-VP1-r166466-e26227945.png"/>
          <p:cNvPicPr>
            <a:picLocks noChangeAspect="1"/>
          </p:cNvPicPr>
          <p:nvPr/>
        </p:nvPicPr>
        <p:blipFill>
          <a:blip r:embed="rId2"/>
          <a:srcRect/>
          <a:stretch>
            <a:fillRect/>
          </a:stretch>
        </p:blipFill>
        <p:spPr bwMode="auto">
          <a:xfrm>
            <a:off x="365125" y="588963"/>
            <a:ext cx="8321675" cy="6269037"/>
          </a:xfrm>
          <a:prstGeom prst="rect">
            <a:avLst/>
          </a:prstGeom>
          <a:noFill/>
          <a:ln w="9525">
            <a:noFill/>
            <a:miter lim="800000"/>
            <a:headEnd/>
            <a:tailEnd/>
          </a:ln>
        </p:spPr>
      </p:pic>
      <p:sp>
        <p:nvSpPr>
          <p:cNvPr id="28676" name="TextBox 7"/>
          <p:cNvSpPr txBox="1">
            <a:spLocks noChangeArrowheads="1"/>
          </p:cNvSpPr>
          <p:nvPr/>
        </p:nvSpPr>
        <p:spPr bwMode="auto">
          <a:xfrm>
            <a:off x="7127875" y="0"/>
            <a:ext cx="2016125" cy="1754188"/>
          </a:xfrm>
          <a:prstGeom prst="rect">
            <a:avLst/>
          </a:prstGeom>
          <a:solidFill>
            <a:srgbClr val="FFFF99"/>
          </a:solidFill>
          <a:ln w="9525">
            <a:noFill/>
            <a:miter lim="800000"/>
            <a:headEnd/>
            <a:tailEnd/>
          </a:ln>
        </p:spPr>
        <p:txBody>
          <a:bodyPr>
            <a:prstTxWarp prst="textNoShape">
              <a:avLst/>
            </a:prstTxWarp>
            <a:spAutoFit/>
          </a:bodyPr>
          <a:lstStyle/>
          <a:p>
            <a:r>
              <a:rPr lang="it-IT">
                <a:latin typeface="Calibri" charset="0"/>
              </a:rPr>
              <a:t>p</a:t>
            </a:r>
            <a:r>
              <a:rPr lang="it-IT" baseline="-25000">
                <a:latin typeface="Calibri" charset="0"/>
              </a:rPr>
              <a:t>T</a:t>
            </a:r>
            <a:r>
              <a:rPr lang="it-IT">
                <a:latin typeface="Calibri" charset="0"/>
              </a:rPr>
              <a:t>(e) = 64 GeV</a:t>
            </a:r>
          </a:p>
          <a:p>
            <a:r>
              <a:rPr lang="it-IT">
                <a:latin typeface="Calibri" charset="0"/>
              </a:rPr>
              <a:t>p</a:t>
            </a:r>
            <a:r>
              <a:rPr lang="it-IT" baseline="-25000">
                <a:latin typeface="Calibri" charset="0"/>
              </a:rPr>
              <a:t>T</a:t>
            </a:r>
            <a:r>
              <a:rPr lang="it-IT">
                <a:latin typeface="Calibri" charset="0"/>
              </a:rPr>
              <a:t>(</a:t>
            </a:r>
            <a:r>
              <a:rPr lang="el-GR">
                <a:latin typeface="Calibri" charset="0"/>
              </a:rPr>
              <a:t>μ+) = 64 </a:t>
            </a:r>
            <a:r>
              <a:rPr lang="it-IT">
                <a:latin typeface="Calibri" charset="0"/>
              </a:rPr>
              <a:t>GeV</a:t>
            </a:r>
          </a:p>
          <a:p>
            <a:r>
              <a:rPr lang="it-IT">
                <a:latin typeface="Calibri" charset="0"/>
              </a:rPr>
              <a:t>p</a:t>
            </a:r>
            <a:r>
              <a:rPr lang="it-IT" baseline="-25000">
                <a:latin typeface="Calibri" charset="0"/>
              </a:rPr>
              <a:t>T</a:t>
            </a:r>
            <a:r>
              <a:rPr lang="it-IT">
                <a:latin typeface="Calibri" charset="0"/>
              </a:rPr>
              <a:t>(</a:t>
            </a:r>
            <a:r>
              <a:rPr lang="el-GR">
                <a:latin typeface="Calibri" charset="0"/>
              </a:rPr>
              <a:t>μ-) = 40 </a:t>
            </a:r>
            <a:r>
              <a:rPr lang="it-IT">
                <a:latin typeface="Calibri" charset="0"/>
              </a:rPr>
              <a:t>GeV</a:t>
            </a:r>
          </a:p>
          <a:p>
            <a:r>
              <a:rPr lang="it-IT">
                <a:latin typeface="Calibri" charset="0"/>
              </a:rPr>
              <a:t>M</a:t>
            </a:r>
            <a:r>
              <a:rPr lang="el-GR" baseline="-25000">
                <a:latin typeface="Calibri" charset="0"/>
              </a:rPr>
              <a:t>μμ </a:t>
            </a:r>
            <a:r>
              <a:rPr lang="el-GR">
                <a:latin typeface="Calibri" charset="0"/>
              </a:rPr>
              <a:t>= 96 </a:t>
            </a:r>
            <a:r>
              <a:rPr lang="it-IT">
                <a:latin typeface="Calibri" charset="0"/>
              </a:rPr>
              <a:t>GeV</a:t>
            </a:r>
          </a:p>
          <a:p>
            <a:r>
              <a:rPr lang="it-IT">
                <a:latin typeface="Calibri" charset="0"/>
              </a:rPr>
              <a:t>ETmiss = 21 GeV</a:t>
            </a:r>
          </a:p>
          <a:p>
            <a:r>
              <a:rPr lang="it-IT">
                <a:latin typeface="Calibri" charset="0"/>
              </a:rPr>
              <a:t>M</a:t>
            </a:r>
            <a:r>
              <a:rPr lang="it-IT" baseline="-25000">
                <a:latin typeface="Calibri" charset="0"/>
              </a:rPr>
              <a:t>T</a:t>
            </a:r>
            <a:r>
              <a:rPr lang="it-IT" baseline="30000">
                <a:latin typeface="Calibri" charset="0"/>
              </a:rPr>
              <a:t>W</a:t>
            </a:r>
            <a:r>
              <a:rPr lang="it-IT">
                <a:latin typeface="Calibri" charset="0"/>
              </a:rPr>
              <a:t>=57GeV</a:t>
            </a:r>
          </a:p>
        </p:txBody>
      </p:sp>
      <p:sp>
        <p:nvSpPr>
          <p:cNvPr id="28677" name="Slide Number Placeholder 5"/>
          <p:cNvSpPr>
            <a:spLocks noGrp="1"/>
          </p:cNvSpPr>
          <p:nvPr>
            <p:ph type="sldNum" sz="quarter" idx="12"/>
          </p:nvPr>
        </p:nvSpPr>
        <p:spPr bwMode="auto">
          <a:noFill/>
          <a:ln>
            <a:miter lim="800000"/>
            <a:headEnd/>
            <a:tailEnd/>
          </a:ln>
        </p:spPr>
        <p:txBody>
          <a:bodyPr/>
          <a:lstStyle/>
          <a:p>
            <a:fld id="{7B88025E-E470-BD4A-B3E3-1E6B0B89C4FC}" type="slidenum">
              <a:rPr lang="en-GB" smtClean="0"/>
              <a:pPr/>
              <a:t>40</a:t>
            </a:fld>
            <a:endParaRPr lang="en-GB"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62000"/>
          </a:xfrm>
        </p:spPr>
        <p:txBody>
          <a:bodyPr/>
          <a:lstStyle/>
          <a:p>
            <a:r>
              <a:rPr lang="it-IT" b="1" dirty="0" err="1" smtClean="0">
                <a:solidFill>
                  <a:srgbClr val="FF0000"/>
                </a:solidFill>
                <a:latin typeface="Comic Sans MS"/>
                <a:cs typeface="Comic Sans MS"/>
              </a:rPr>
              <a:t>…con</a:t>
            </a:r>
            <a:r>
              <a:rPr lang="it-IT" b="1" dirty="0" smtClean="0">
                <a:solidFill>
                  <a:srgbClr val="FF0000"/>
                </a:solidFill>
                <a:latin typeface="Comic Sans MS"/>
                <a:cs typeface="Comic Sans MS"/>
              </a:rPr>
              <a:t> questi </a:t>
            </a:r>
            <a:r>
              <a:rPr lang="it-IT" b="1" dirty="0" err="1" smtClean="0">
                <a:solidFill>
                  <a:srgbClr val="FF0000"/>
                </a:solidFill>
                <a:latin typeface="Comic Sans MS"/>
                <a:cs typeface="Comic Sans MS"/>
              </a:rPr>
              <a:t>dati…</a:t>
            </a:r>
            <a:endParaRPr lang="it-IT" b="1" dirty="0">
              <a:solidFill>
                <a:srgbClr val="FF0000"/>
              </a:solidFill>
              <a:latin typeface="Comic Sans MS"/>
              <a:cs typeface="Comic Sans MS"/>
            </a:endParaRPr>
          </a:p>
        </p:txBody>
      </p:sp>
      <p:sp>
        <p:nvSpPr>
          <p:cNvPr id="3" name="CasellaDiTesto 2"/>
          <p:cNvSpPr txBox="1"/>
          <p:nvPr/>
        </p:nvSpPr>
        <p:spPr>
          <a:xfrm>
            <a:off x="514320" y="3862388"/>
            <a:ext cx="7410480" cy="2462212"/>
          </a:xfrm>
          <a:prstGeom prst="rect">
            <a:avLst/>
          </a:prstGeom>
          <a:noFill/>
        </p:spPr>
        <p:txBody>
          <a:bodyPr wrap="square" rtlCol="0">
            <a:spAutoFit/>
          </a:bodyPr>
          <a:lstStyle/>
          <a:p>
            <a:pPr marL="342900" indent="-342900">
              <a:buFont typeface="+mj-lt"/>
              <a:buAutoNum type="arabicParenR"/>
            </a:pPr>
            <a:r>
              <a:rPr lang="it-IT" sz="2400" dirty="0" smtClean="0">
                <a:solidFill>
                  <a:srgbClr val="1503E8"/>
                </a:solidFill>
                <a:latin typeface="Comic Sans MS"/>
                <a:cs typeface="Comic Sans MS"/>
              </a:rPr>
              <a:t>calibrare il rivelatore  ed il trigger con canali di fisica ben noti</a:t>
            </a:r>
          </a:p>
          <a:p>
            <a:pPr marL="342900" indent="-342900">
              <a:lnSpc>
                <a:spcPct val="150000"/>
              </a:lnSpc>
              <a:buClr>
                <a:srgbClr val="A910FF"/>
              </a:buClr>
              <a:buFont typeface="+mj-lt"/>
              <a:buAutoNum type="arabicParenR"/>
            </a:pPr>
            <a:r>
              <a:rPr lang="it-IT" sz="2400" dirty="0" smtClean="0">
                <a:solidFill>
                  <a:srgbClr val="B61CC4"/>
                </a:solidFill>
                <a:latin typeface="Comic Sans MS"/>
                <a:cs typeface="Comic Sans MS"/>
              </a:rPr>
              <a:t>‘riscoprire’ e misurare i parametri del Modello Standard a 7TeV</a:t>
            </a:r>
          </a:p>
          <a:p>
            <a:pPr marL="342900" indent="-342900">
              <a:lnSpc>
                <a:spcPct val="150000"/>
              </a:lnSpc>
              <a:buFont typeface="+mj-lt"/>
              <a:buAutoNum type="arabicParenR"/>
            </a:pPr>
            <a:r>
              <a:rPr lang="it-IT" sz="2400" dirty="0" smtClean="0">
                <a:solidFill>
                  <a:srgbClr val="8BC806"/>
                </a:solidFill>
                <a:latin typeface="Comic Sans MS"/>
                <a:cs typeface="Comic Sans MS"/>
              </a:rPr>
              <a:t>ricercare segnali di nuova fisica’ </a:t>
            </a:r>
            <a:r>
              <a:rPr lang="it-IT" sz="2400" dirty="0" err="1" smtClean="0">
                <a:solidFill>
                  <a:srgbClr val="8BC806"/>
                </a:solidFill>
                <a:latin typeface="Comic Sans MS"/>
                <a:cs typeface="Comic Sans MS"/>
              </a:rPr>
              <a:t>…</a:t>
            </a:r>
            <a:endParaRPr lang="it-IT" sz="2400" dirty="0" smtClean="0">
              <a:solidFill>
                <a:srgbClr val="8BC806"/>
              </a:solidFill>
              <a:latin typeface="Comic Sans MS"/>
              <a:cs typeface="Comic Sans MS"/>
            </a:endParaRPr>
          </a:p>
        </p:txBody>
      </p:sp>
      <p:sp>
        <p:nvSpPr>
          <p:cNvPr id="4" name="TextBox 3"/>
          <p:cNvSpPr txBox="1"/>
          <p:nvPr/>
        </p:nvSpPr>
        <p:spPr>
          <a:xfrm>
            <a:off x="609600" y="1076742"/>
            <a:ext cx="8077199" cy="2123658"/>
          </a:xfrm>
          <a:prstGeom prst="rect">
            <a:avLst/>
          </a:prstGeom>
          <a:noFill/>
        </p:spPr>
        <p:txBody>
          <a:bodyPr wrap="square" rtlCol="0">
            <a:spAutoFit/>
          </a:bodyPr>
          <a:lstStyle/>
          <a:p>
            <a:pPr>
              <a:spcAft>
                <a:spcPts val="600"/>
              </a:spcAft>
            </a:pPr>
            <a:r>
              <a:rPr lang="it-IT" sz="2400" dirty="0" smtClean="0">
                <a:latin typeface="Comic Sans MS"/>
                <a:cs typeface="Comic Sans MS"/>
              </a:rPr>
              <a:t>Fino ad ora LHC ha fornito</a:t>
            </a:r>
            <a:r>
              <a:rPr lang="it-IT" sz="2400" dirty="0" smtClean="0">
                <a:latin typeface="Comic Sans MS"/>
                <a:cs typeface="Comic Sans MS"/>
              </a:rPr>
              <a:t>:</a:t>
            </a:r>
            <a:endParaRPr lang="en-US" sz="2400" dirty="0" smtClean="0">
              <a:latin typeface="Comic Sans MS"/>
              <a:cs typeface="Comic Sans MS"/>
              <a:sym typeface="Wingdings"/>
            </a:endParaRPr>
          </a:p>
          <a:p>
            <a:pPr lvl="1">
              <a:spcAft>
                <a:spcPts val="600"/>
              </a:spcAft>
              <a:buFont typeface="Arial"/>
              <a:buChar char="•"/>
            </a:pPr>
            <a:r>
              <a:rPr lang="it-IT" sz="2400" dirty="0" smtClean="0">
                <a:latin typeface="Comic Sans MS"/>
                <a:cs typeface="Comic Sans MS"/>
              </a:rPr>
              <a:t> </a:t>
            </a:r>
            <a:r>
              <a:rPr lang="it-IT" sz="2400" dirty="0" err="1" smtClean="0">
                <a:latin typeface="Comic Sans MS"/>
                <a:cs typeface="Comic Sans MS"/>
              </a:rPr>
              <a:t>L</a:t>
            </a:r>
            <a:r>
              <a:rPr lang="it-IT" sz="2400" baseline="-25000" dirty="0" err="1" smtClean="0">
                <a:latin typeface="Comic Sans MS"/>
                <a:cs typeface="Comic Sans MS"/>
              </a:rPr>
              <a:t>int</a:t>
            </a:r>
            <a:r>
              <a:rPr lang="it-IT" sz="2400" dirty="0" err="1" smtClean="0">
                <a:latin typeface="Comic Sans MS"/>
                <a:cs typeface="Comic Sans MS"/>
              </a:rPr>
              <a:t>~</a:t>
            </a:r>
            <a:r>
              <a:rPr lang="it-IT" sz="2400" dirty="0" smtClean="0">
                <a:latin typeface="Comic Sans MS"/>
                <a:cs typeface="Comic Sans MS"/>
              </a:rPr>
              <a:t> 2.7 fm</a:t>
            </a:r>
            <a:r>
              <a:rPr lang="it-IT" sz="2400" baseline="30000" dirty="0" smtClean="0">
                <a:latin typeface="Comic Sans MS"/>
                <a:cs typeface="Comic Sans MS"/>
              </a:rPr>
              <a:t>-</a:t>
            </a:r>
            <a:r>
              <a:rPr lang="it-IT" sz="2400" baseline="30000" dirty="0" smtClean="0">
                <a:latin typeface="Comic Sans MS"/>
                <a:cs typeface="Comic Sans MS"/>
              </a:rPr>
              <a:t>1</a:t>
            </a:r>
            <a:r>
              <a:rPr lang="en-US" sz="2400" dirty="0" smtClean="0">
                <a:latin typeface="Comic Sans MS"/>
                <a:cs typeface="Comic Sans MS"/>
                <a:sym typeface="Wingdings"/>
              </a:rPr>
              <a:t> </a:t>
            </a:r>
          </a:p>
          <a:p>
            <a:pPr lvl="1">
              <a:spcAft>
                <a:spcPts val="600"/>
              </a:spcAft>
              <a:buFont typeface="Arial"/>
              <a:buChar char="•"/>
            </a:pPr>
            <a:r>
              <a:rPr lang="en-GB" sz="2400" dirty="0" smtClean="0">
                <a:latin typeface="Comic Sans MS"/>
                <a:cs typeface="Comic Sans MS"/>
              </a:rPr>
              <a:t> L</a:t>
            </a:r>
            <a:r>
              <a:rPr lang="en-GB" sz="2400" dirty="0" smtClean="0">
                <a:latin typeface="Comic Sans MS"/>
                <a:cs typeface="Comic Sans MS"/>
              </a:rPr>
              <a:t>~2.37x10</a:t>
            </a:r>
            <a:r>
              <a:rPr lang="en-GB" sz="2400" baseline="30000" dirty="0" smtClean="0">
                <a:latin typeface="Comic Sans MS"/>
                <a:cs typeface="Comic Sans MS"/>
              </a:rPr>
              <a:t>33</a:t>
            </a:r>
            <a:r>
              <a:rPr lang="it-IT" sz="2400" dirty="0" smtClean="0">
                <a:latin typeface="Comic Sans MS"/>
                <a:cs typeface="Comic Sans MS"/>
              </a:rPr>
              <a:t>cm</a:t>
            </a:r>
            <a:r>
              <a:rPr lang="it-IT" sz="2400" baseline="30000" dirty="0" smtClean="0">
                <a:latin typeface="Comic Sans MS"/>
                <a:cs typeface="Comic Sans MS"/>
              </a:rPr>
              <a:t>-2</a:t>
            </a:r>
            <a:r>
              <a:rPr lang="it-IT" sz="2400" dirty="0" smtClean="0">
                <a:latin typeface="Comic Sans MS"/>
                <a:cs typeface="Comic Sans MS"/>
              </a:rPr>
              <a:t>s</a:t>
            </a:r>
            <a:r>
              <a:rPr lang="it-IT" sz="2400" baseline="30000" dirty="0" smtClean="0">
                <a:latin typeface="Comic Sans MS"/>
                <a:cs typeface="Comic Sans MS"/>
              </a:rPr>
              <a:t>-1</a:t>
            </a:r>
            <a:r>
              <a:rPr lang="en-GB" sz="2400" baseline="30000" dirty="0" smtClean="0">
                <a:latin typeface="Comic Sans MS"/>
                <a:cs typeface="Comic Sans MS"/>
              </a:rPr>
              <a:t> </a:t>
            </a:r>
          </a:p>
          <a:p>
            <a:pPr lvl="1">
              <a:spcAft>
                <a:spcPts val="600"/>
              </a:spcAft>
              <a:buFont typeface="Arial"/>
              <a:buChar char="•"/>
            </a:pPr>
            <a:r>
              <a:rPr lang="it-IT" sz="2400" dirty="0" smtClean="0">
                <a:latin typeface="Comic Sans MS"/>
                <a:cs typeface="Comic Sans MS"/>
              </a:rPr>
              <a:t> energia nel </a:t>
            </a:r>
            <a:r>
              <a:rPr lang="it-IT" sz="2400" dirty="0" err="1" smtClean="0">
                <a:latin typeface="Comic Sans MS"/>
                <a:cs typeface="Comic Sans MS"/>
              </a:rPr>
              <a:t>CM=</a:t>
            </a:r>
            <a:r>
              <a:rPr lang="it-IT" sz="2400" dirty="0" smtClean="0">
                <a:latin typeface="Comic Sans MS"/>
                <a:cs typeface="Comic Sans MS"/>
              </a:rPr>
              <a:t> 7TeV</a:t>
            </a:r>
            <a:endParaRPr lang="it-IT" sz="2400" dirty="0" smtClean="0">
              <a:latin typeface="Comic Sans MS"/>
              <a:cs typeface="Comic Sans MS"/>
            </a:endParaRPr>
          </a:p>
          <a:p>
            <a:endParaRPr lang="it-IT" sz="2400" baseline="30000" dirty="0">
              <a:latin typeface="Comic Sans MS"/>
              <a:cs typeface="Comic Sans MS"/>
            </a:endParaRPr>
          </a:p>
        </p:txBody>
      </p:sp>
      <p:sp>
        <p:nvSpPr>
          <p:cNvPr id="5" name="Down Arrow 4"/>
          <p:cNvSpPr/>
          <p:nvPr/>
        </p:nvSpPr>
        <p:spPr>
          <a:xfrm>
            <a:off x="3962400" y="3200400"/>
            <a:ext cx="533400" cy="68580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Slide Number Placeholder 5"/>
          <p:cNvSpPr>
            <a:spLocks noGrp="1"/>
          </p:cNvSpPr>
          <p:nvPr>
            <p:ph type="sldNum" sz="quarter" idx="12"/>
          </p:nvPr>
        </p:nvSpPr>
        <p:spPr/>
        <p:txBody>
          <a:bodyPr/>
          <a:lstStyle/>
          <a:p>
            <a:fld id="{B007B441-5312-499D-93C3-6E37886527FA}" type="slidenum">
              <a:rPr lang="it-IT" smtClean="0"/>
              <a:pPr/>
              <a:t>41</a:t>
            </a:fld>
            <a:endParaRPr lang="it-I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solidFill>
                  <a:srgbClr val="FF0000"/>
                </a:solidFill>
                <a:latin typeface="Comic Sans MS"/>
                <a:cs typeface="Comic Sans MS"/>
              </a:rPr>
              <a:t>…vicino</a:t>
            </a:r>
            <a:r>
              <a:rPr lang="it-IT" dirty="0" smtClean="0">
                <a:solidFill>
                  <a:srgbClr val="FF0000"/>
                </a:solidFill>
                <a:latin typeface="Comic Sans MS"/>
                <a:cs typeface="Comic Sans MS"/>
              </a:rPr>
              <a:t> </a:t>
            </a:r>
            <a:r>
              <a:rPr lang="it-IT" dirty="0" err="1" smtClean="0">
                <a:solidFill>
                  <a:srgbClr val="FF0000"/>
                </a:solidFill>
                <a:latin typeface="Comic Sans MS"/>
                <a:cs typeface="Comic Sans MS"/>
              </a:rPr>
              <a:t>futuro…</a:t>
            </a:r>
            <a:endParaRPr lang="it-IT" dirty="0">
              <a:solidFill>
                <a:srgbClr val="FF0000"/>
              </a:solidFill>
              <a:latin typeface="Comic Sans MS"/>
              <a:cs typeface="Comic Sans MS"/>
            </a:endParaRPr>
          </a:p>
        </p:txBody>
      </p:sp>
      <p:sp>
        <p:nvSpPr>
          <p:cNvPr id="3" name="Slide Number Placeholder 2"/>
          <p:cNvSpPr>
            <a:spLocks noGrp="1"/>
          </p:cNvSpPr>
          <p:nvPr>
            <p:ph type="sldNum" sz="quarter" idx="12"/>
          </p:nvPr>
        </p:nvSpPr>
        <p:spPr/>
        <p:txBody>
          <a:bodyPr/>
          <a:lstStyle/>
          <a:p>
            <a:fld id="{B007B441-5312-499D-93C3-6E37886527FA}" type="slidenum">
              <a:rPr lang="it-IT" smtClean="0"/>
              <a:pPr/>
              <a:t>42</a:t>
            </a:fld>
            <a:endParaRPr lang="it-IT"/>
          </a:p>
        </p:txBody>
      </p:sp>
      <p:sp>
        <p:nvSpPr>
          <p:cNvPr id="4" name="TextBox 3"/>
          <p:cNvSpPr txBox="1"/>
          <p:nvPr/>
        </p:nvSpPr>
        <p:spPr>
          <a:xfrm>
            <a:off x="304800" y="1721585"/>
            <a:ext cx="8534400" cy="2554545"/>
          </a:xfrm>
          <a:prstGeom prst="rect">
            <a:avLst/>
          </a:prstGeom>
          <a:noFill/>
        </p:spPr>
        <p:txBody>
          <a:bodyPr wrap="square" rtlCol="0">
            <a:spAutoFit/>
          </a:bodyPr>
          <a:lstStyle/>
          <a:p>
            <a:r>
              <a:rPr lang="it-IT" sz="2000" b="1" dirty="0" smtClean="0">
                <a:solidFill>
                  <a:srgbClr val="9B06DC"/>
                </a:solidFill>
                <a:latin typeface="Comic Sans MS"/>
                <a:cs typeface="Comic Sans MS"/>
              </a:rPr>
              <a:t>-LHC raggiungerà l’energia (14TeV) e la luminosità di progetto (10</a:t>
            </a:r>
            <a:r>
              <a:rPr lang="it-IT" sz="2000" b="1" baseline="30000" dirty="0" smtClean="0">
                <a:solidFill>
                  <a:srgbClr val="9B06DC"/>
                </a:solidFill>
                <a:latin typeface="Comic Sans MS"/>
                <a:cs typeface="Comic Sans MS"/>
              </a:rPr>
              <a:t>34 </a:t>
            </a:r>
            <a:r>
              <a:rPr lang="it-IT" sz="2000" b="1" dirty="0" smtClean="0">
                <a:solidFill>
                  <a:srgbClr val="9B06DC"/>
                </a:solidFill>
                <a:latin typeface="Comic Sans MS"/>
                <a:cs typeface="Comic Sans MS"/>
              </a:rPr>
              <a:t>cm</a:t>
            </a:r>
            <a:r>
              <a:rPr lang="it-IT" sz="2000" b="1" baseline="30000" dirty="0" smtClean="0">
                <a:solidFill>
                  <a:srgbClr val="9B06DC"/>
                </a:solidFill>
                <a:latin typeface="Comic Sans MS"/>
                <a:cs typeface="Comic Sans MS"/>
              </a:rPr>
              <a:t>-2</a:t>
            </a:r>
            <a:r>
              <a:rPr lang="it-IT" sz="2000" b="1" dirty="0" smtClean="0">
                <a:solidFill>
                  <a:srgbClr val="9B06DC"/>
                </a:solidFill>
                <a:latin typeface="Comic Sans MS"/>
                <a:cs typeface="Comic Sans MS"/>
              </a:rPr>
              <a:t>s</a:t>
            </a:r>
            <a:r>
              <a:rPr lang="it-IT" sz="2000" b="1" baseline="30000" dirty="0" smtClean="0">
                <a:solidFill>
                  <a:srgbClr val="9B06DC"/>
                </a:solidFill>
                <a:latin typeface="Comic Sans MS"/>
                <a:cs typeface="Comic Sans MS"/>
              </a:rPr>
              <a:t>-1</a:t>
            </a:r>
            <a:r>
              <a:rPr lang="it-IT" sz="2000" b="1" dirty="0" smtClean="0">
                <a:solidFill>
                  <a:srgbClr val="9B06DC"/>
                </a:solidFill>
                <a:latin typeface="Comic Sans MS"/>
                <a:cs typeface="Comic Sans MS"/>
              </a:rPr>
              <a:t>) per passi, presumibilmente nel 2014 </a:t>
            </a:r>
          </a:p>
          <a:p>
            <a:r>
              <a:rPr lang="it-IT" sz="2000" dirty="0" smtClean="0">
                <a:latin typeface="Comic Sans MS"/>
                <a:cs typeface="Comic Sans MS"/>
              </a:rPr>
              <a:t>(nel 2013 ci sarà una interruzione di circa un anno per le necessarie modifiche)</a:t>
            </a:r>
          </a:p>
          <a:p>
            <a:r>
              <a:rPr lang="it-IT" sz="2000" dirty="0" smtClean="0">
                <a:solidFill>
                  <a:srgbClr val="008000"/>
                </a:solidFill>
                <a:latin typeface="Comic Sans MS"/>
                <a:cs typeface="Comic Sans MS"/>
              </a:rPr>
              <a:t>-</a:t>
            </a:r>
            <a:r>
              <a:rPr lang="it-IT" sz="2000" b="1" dirty="0" smtClean="0">
                <a:solidFill>
                  <a:srgbClr val="008000"/>
                </a:solidFill>
                <a:latin typeface="Comic Sans MS"/>
                <a:cs typeface="Comic Sans MS"/>
              </a:rPr>
              <a:t>gli esperimenti hanno dimostrato ‘performance’ pari alle specifiche di progetto</a:t>
            </a:r>
          </a:p>
          <a:p>
            <a:endParaRPr lang="it-IT" sz="2000" dirty="0" smtClean="0">
              <a:latin typeface="Comic Sans MS"/>
              <a:cs typeface="Comic Sans MS"/>
            </a:endParaRPr>
          </a:p>
          <a:p>
            <a:endParaRPr lang="it-IT" sz="2000" dirty="0" smtClean="0">
              <a:latin typeface="Comic Sans MS"/>
              <a:cs typeface="Comic Sans MS"/>
            </a:endParaRPr>
          </a:p>
        </p:txBody>
      </p:sp>
      <p:sp>
        <p:nvSpPr>
          <p:cNvPr id="5" name="TextBox 4"/>
          <p:cNvSpPr txBox="1"/>
          <p:nvPr/>
        </p:nvSpPr>
        <p:spPr>
          <a:xfrm>
            <a:off x="457200" y="5257800"/>
            <a:ext cx="3510797" cy="1569660"/>
          </a:xfrm>
          <a:prstGeom prst="rect">
            <a:avLst/>
          </a:prstGeom>
          <a:noFill/>
        </p:spPr>
        <p:txBody>
          <a:bodyPr wrap="none" rtlCol="0">
            <a:spAutoFit/>
          </a:bodyPr>
          <a:lstStyle/>
          <a:p>
            <a:r>
              <a:rPr lang="en-US" sz="1600" dirty="0" err="1" smtClean="0"/>
              <a:t>Altro</a:t>
            </a:r>
            <a:r>
              <a:rPr lang="en-US" sz="1600" dirty="0" smtClean="0"/>
              <a:t> </a:t>
            </a:r>
            <a:r>
              <a:rPr lang="en-US" sz="1600" dirty="0" err="1" smtClean="0"/>
              <a:t>materiale</a:t>
            </a:r>
            <a:r>
              <a:rPr lang="en-US" sz="1600" dirty="0" smtClean="0"/>
              <a:t> :</a:t>
            </a:r>
          </a:p>
          <a:p>
            <a:r>
              <a:rPr lang="en-US" sz="1600" dirty="0" smtClean="0">
                <a:solidFill>
                  <a:srgbClr val="000000"/>
                </a:solidFill>
                <a:hlinkClick r:id="rId2"/>
              </a:rPr>
              <a:t>http://cms.web.cern.ch/cms/index.html</a:t>
            </a:r>
            <a:endParaRPr lang="en-US" sz="1600" dirty="0" smtClean="0">
              <a:solidFill>
                <a:srgbClr val="000000"/>
              </a:solidFill>
            </a:endParaRPr>
          </a:p>
          <a:p>
            <a:r>
              <a:rPr lang="en-US" sz="1600" dirty="0" smtClean="0">
                <a:solidFill>
                  <a:srgbClr val="000000"/>
                </a:solidFill>
                <a:hlinkClick r:id="rId3"/>
              </a:rPr>
              <a:t>http://atlas.ch/</a:t>
            </a:r>
            <a:endParaRPr lang="en-US" sz="1600" dirty="0" smtClean="0">
              <a:solidFill>
                <a:srgbClr val="000000"/>
              </a:solidFill>
            </a:endParaRPr>
          </a:p>
          <a:p>
            <a:r>
              <a:rPr lang="en-US" sz="1600" dirty="0" smtClean="0">
                <a:solidFill>
                  <a:srgbClr val="000000"/>
                </a:solidFill>
                <a:hlinkClick r:id="rId4"/>
              </a:rPr>
              <a:t>http://www.atlas.ch/comics-video.html</a:t>
            </a:r>
            <a:endParaRPr lang="en-US" sz="1600" dirty="0" smtClean="0">
              <a:solidFill>
                <a:srgbClr val="000000"/>
              </a:solidFill>
            </a:endParaRPr>
          </a:p>
          <a:p>
            <a:r>
              <a:rPr lang="en-US" sz="1600" dirty="0" smtClean="0">
                <a:solidFill>
                  <a:srgbClr val="000000"/>
                </a:solidFill>
                <a:hlinkClick r:id="rId5"/>
              </a:rPr>
              <a:t>http://public.web.cern.ch/public/</a:t>
            </a:r>
            <a:endParaRPr lang="en-US" sz="1600" dirty="0" smtClean="0">
              <a:solidFill>
                <a:srgbClr val="000000"/>
              </a:solidFill>
            </a:endParaRPr>
          </a:p>
          <a:p>
            <a:endParaRPr lang="en-US" sz="1600" dirty="0" smtClean="0">
              <a:solidFill>
                <a:srgbClr val="000000"/>
              </a:solidFill>
            </a:endParaRPr>
          </a:p>
        </p:txBody>
      </p:sp>
      <p:sp>
        <p:nvSpPr>
          <p:cNvPr id="6" name="TextBox 5"/>
          <p:cNvSpPr txBox="1"/>
          <p:nvPr/>
        </p:nvSpPr>
        <p:spPr>
          <a:xfrm>
            <a:off x="304800" y="4191000"/>
            <a:ext cx="853440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b="1" smtClean="0">
                <a:solidFill>
                  <a:srgbClr val="0000FF"/>
                </a:solidFill>
                <a:latin typeface="Comic Sans MS"/>
                <a:cs typeface="Comic Sans MS"/>
              </a:rPr>
              <a:t>Proseguiremo </a:t>
            </a:r>
            <a:r>
              <a:rPr lang="it-IT" sz="2000" b="1" dirty="0" smtClean="0">
                <a:solidFill>
                  <a:srgbClr val="0000FF"/>
                </a:solidFill>
                <a:latin typeface="Comic Sans MS"/>
                <a:cs typeface="Comic Sans MS"/>
              </a:rPr>
              <a:t>nella ricerca di ciò che c’è o, altrettanto importante, di ciò che NON c’è!</a:t>
            </a:r>
            <a:endParaRPr lang="it-IT" sz="2000" b="1" dirty="0">
              <a:solidFill>
                <a:srgbClr val="0000FF"/>
              </a:solidFill>
              <a:latin typeface="Comic Sans MS"/>
              <a:cs typeface="Comic Sans M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r>
              <a:rPr lang="it-IT" dirty="0" smtClean="0">
                <a:latin typeface="Comic Sans MS"/>
                <a:cs typeface="Comic Sans MS"/>
              </a:rPr>
              <a:t>THE END</a:t>
            </a:r>
            <a:endParaRPr lang="it-IT" dirty="0">
              <a:latin typeface="Comic Sans MS"/>
              <a:cs typeface="Comic Sans MS"/>
            </a:endParaRPr>
          </a:p>
        </p:txBody>
      </p:sp>
      <p:sp>
        <p:nvSpPr>
          <p:cNvPr id="3" name="Slide Number Placeholder 2"/>
          <p:cNvSpPr>
            <a:spLocks noGrp="1"/>
          </p:cNvSpPr>
          <p:nvPr>
            <p:ph type="sldNum" sz="quarter" idx="12"/>
          </p:nvPr>
        </p:nvSpPr>
        <p:spPr/>
        <p:txBody>
          <a:bodyPr/>
          <a:lstStyle/>
          <a:p>
            <a:fld id="{B007B441-5312-499D-93C3-6E37886527FA}" type="slidenum">
              <a:rPr lang="it-IT" smtClean="0"/>
              <a:pPr/>
              <a:t>43</a:t>
            </a:fld>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D3C1-764E-794C-A49D-446EDC5AE727}" type="slidenum">
              <a:rPr lang="it-IT"/>
              <a:pPr>
                <a:defRPr/>
              </a:pPr>
              <a:t>4</a:t>
            </a:fld>
            <a:endParaRPr lang="it-IT"/>
          </a:p>
        </p:txBody>
      </p:sp>
      <p:pic>
        <p:nvPicPr>
          <p:cNvPr id="17411" name="Picture 2"/>
          <p:cNvPicPr>
            <a:picLocks noChangeAspect="1"/>
          </p:cNvPicPr>
          <p:nvPr/>
        </p:nvPicPr>
        <p:blipFill>
          <a:blip r:embed="rId2"/>
          <a:srcRect/>
          <a:stretch>
            <a:fillRect/>
          </a:stretch>
        </p:blipFill>
        <p:spPr bwMode="auto">
          <a:xfrm>
            <a:off x="0" y="1241425"/>
            <a:ext cx="9144000" cy="5616575"/>
          </a:xfrm>
          <a:prstGeom prst="rect">
            <a:avLst/>
          </a:prstGeom>
          <a:noFill/>
          <a:ln w="9525">
            <a:noFill/>
            <a:miter lim="800000"/>
            <a:headEnd/>
            <a:tailEnd/>
          </a:ln>
        </p:spPr>
      </p:pic>
      <p:sp>
        <p:nvSpPr>
          <p:cNvPr id="4" name="TextBox 3"/>
          <p:cNvSpPr txBox="1"/>
          <p:nvPr/>
        </p:nvSpPr>
        <p:spPr>
          <a:xfrm>
            <a:off x="304800" y="381000"/>
            <a:ext cx="6807200" cy="584200"/>
          </a:xfrm>
          <a:prstGeom prst="rect">
            <a:avLst/>
          </a:prstGeom>
          <a:noFill/>
        </p:spPr>
        <p:txBody>
          <a:bodyPr wrap="none">
            <a:spAutoFit/>
          </a:bodyPr>
          <a:lstStyle/>
          <a:p>
            <a:pPr fontAlgn="auto">
              <a:spcBef>
                <a:spcPts val="0"/>
              </a:spcBef>
              <a:spcAft>
                <a:spcPts val="0"/>
              </a:spcAft>
              <a:defRPr/>
            </a:pPr>
            <a:r>
              <a:rPr lang="it-IT" sz="3200" b="1" dirty="0">
                <a:solidFill>
                  <a:schemeClr val="accent6"/>
                </a:solidFill>
                <a:latin typeface="Comic Sans MS"/>
                <a:ea typeface="+mn-ea"/>
                <a:cs typeface="Comic Sans MS"/>
              </a:rPr>
              <a:t>THE LARGE HADRON COLLIDER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D03E971-643C-1C49-87C0-AF72DE51FF67}" type="slidenum">
              <a:rPr lang="it-IT"/>
              <a:pPr>
                <a:defRPr/>
              </a:pPr>
              <a:t>5</a:t>
            </a:fld>
            <a:endParaRPr lang="it-IT"/>
          </a:p>
        </p:txBody>
      </p:sp>
      <p:pic>
        <p:nvPicPr>
          <p:cNvPr id="18437" name="Picture 2"/>
          <p:cNvPicPr>
            <a:picLocks noChangeAspect="1"/>
          </p:cNvPicPr>
          <p:nvPr/>
        </p:nvPicPr>
        <p:blipFill>
          <a:blip r:embed="rId2"/>
          <a:srcRect/>
          <a:stretch>
            <a:fillRect/>
          </a:stretch>
        </p:blipFill>
        <p:spPr bwMode="auto">
          <a:xfrm>
            <a:off x="19050" y="1524000"/>
            <a:ext cx="8364537" cy="3352800"/>
          </a:xfrm>
          <a:prstGeom prst="rect">
            <a:avLst/>
          </a:prstGeom>
          <a:noFill/>
          <a:ln w="9525">
            <a:noFill/>
            <a:miter lim="800000"/>
            <a:headEnd/>
            <a:tailEnd/>
          </a:ln>
        </p:spPr>
      </p:pic>
      <p:sp>
        <p:nvSpPr>
          <p:cNvPr id="18438" name="TextBox 3"/>
          <p:cNvSpPr txBox="1">
            <a:spLocks noChangeArrowheads="1"/>
          </p:cNvSpPr>
          <p:nvPr/>
        </p:nvSpPr>
        <p:spPr bwMode="auto">
          <a:xfrm>
            <a:off x="152400" y="609600"/>
            <a:ext cx="5380875" cy="523220"/>
          </a:xfrm>
          <a:prstGeom prst="rect">
            <a:avLst/>
          </a:prstGeom>
          <a:noFill/>
          <a:ln w="9525">
            <a:noFill/>
            <a:miter lim="800000"/>
            <a:headEnd/>
            <a:tailEnd/>
          </a:ln>
        </p:spPr>
        <p:txBody>
          <a:bodyPr wrap="none">
            <a:prstTxWarp prst="textNoShape">
              <a:avLst/>
            </a:prstTxWarp>
            <a:spAutoFit/>
          </a:bodyPr>
          <a:lstStyle/>
          <a:p>
            <a:r>
              <a:rPr lang="it-IT" sz="2800" b="1" dirty="0">
                <a:solidFill>
                  <a:srgbClr val="C00000"/>
                </a:solidFill>
                <a:latin typeface="Comic Sans MS" charset="0"/>
                <a:ea typeface="Comic Sans MS" charset="0"/>
                <a:cs typeface="Comic Sans MS" charset="0"/>
              </a:rPr>
              <a:t>I principali parametri di LHC:</a:t>
            </a:r>
          </a:p>
        </p:txBody>
      </p:sp>
      <p:pic>
        <p:nvPicPr>
          <p:cNvPr id="405506" name="Object 5"/>
          <p:cNvPicPr>
            <a:picLocks noChangeAspect="1" noChangeArrowheads="1"/>
          </p:cNvPicPr>
          <p:nvPr/>
        </p:nvPicPr>
        <p:blipFill>
          <a:blip r:embed="rId3"/>
          <a:srcRect/>
          <a:stretch>
            <a:fillRect/>
          </a:stretch>
        </p:blipFill>
        <p:spPr bwMode="auto">
          <a:xfrm>
            <a:off x="228600" y="5410200"/>
            <a:ext cx="965200" cy="298450"/>
          </a:xfrm>
          <a:prstGeom prst="rect">
            <a:avLst/>
          </a:prstGeom>
          <a:noFill/>
        </p:spPr>
      </p:pic>
      <p:pic>
        <p:nvPicPr>
          <p:cNvPr id="405507" name="Object 4"/>
          <p:cNvPicPr>
            <a:picLocks noChangeAspect="1" noChangeArrowheads="1"/>
          </p:cNvPicPr>
          <p:nvPr/>
        </p:nvPicPr>
        <p:blipFill>
          <a:blip r:embed="rId4"/>
          <a:srcRect/>
          <a:stretch>
            <a:fillRect/>
          </a:stretch>
        </p:blipFill>
        <p:spPr bwMode="auto">
          <a:xfrm>
            <a:off x="228600" y="5791200"/>
            <a:ext cx="1447800" cy="850900"/>
          </a:xfrm>
          <a:prstGeom prst="rect">
            <a:avLst/>
          </a:prstGeom>
          <a:noFill/>
        </p:spPr>
      </p:pic>
      <p:sp>
        <p:nvSpPr>
          <p:cNvPr id="18439" name="Right Brace 28"/>
          <p:cNvSpPr>
            <a:spLocks/>
          </p:cNvSpPr>
          <p:nvPr/>
        </p:nvSpPr>
        <p:spPr bwMode="auto">
          <a:xfrm>
            <a:off x="1981200" y="5486400"/>
            <a:ext cx="228600" cy="1066800"/>
          </a:xfrm>
          <a:prstGeom prst="rightBrace">
            <a:avLst>
              <a:gd name="adj1" fmla="val 8340"/>
              <a:gd name="adj2" fmla="val 50000"/>
            </a:avLst>
          </a:prstGeom>
          <a:noFill/>
          <a:ln w="28575">
            <a:solidFill>
              <a:srgbClr val="CC3399"/>
            </a:solidFill>
            <a:round/>
            <a:headEnd/>
            <a:tailEnd/>
          </a:ln>
        </p:spPr>
        <p:txBody>
          <a:bodyPr>
            <a:prstTxWarp prst="textNoShape">
              <a:avLst/>
            </a:prstTxWarp>
          </a:bodyPr>
          <a:lstStyle/>
          <a:p>
            <a:endParaRPr lang="it-IT">
              <a:latin typeface="Calibri" charset="0"/>
            </a:endParaRPr>
          </a:p>
        </p:txBody>
      </p:sp>
      <p:sp>
        <p:nvSpPr>
          <p:cNvPr id="18440" name="TextBox 24"/>
          <p:cNvSpPr txBox="1">
            <a:spLocks noChangeArrowheads="1"/>
          </p:cNvSpPr>
          <p:nvPr/>
        </p:nvSpPr>
        <p:spPr bwMode="auto">
          <a:xfrm>
            <a:off x="2362200" y="5486400"/>
            <a:ext cx="5833092" cy="1031051"/>
          </a:xfrm>
          <a:prstGeom prst="rect">
            <a:avLst/>
          </a:prstGeom>
          <a:noFill/>
          <a:ln w="9525">
            <a:solidFill>
              <a:schemeClr val="tx1"/>
            </a:solidFill>
            <a:miter lim="800000"/>
            <a:headEnd/>
            <a:tailEnd/>
          </a:ln>
        </p:spPr>
        <p:txBody>
          <a:bodyPr wrap="none">
            <a:prstTxWarp prst="textNoShape">
              <a:avLst/>
            </a:prstTxWarp>
            <a:spAutoFit/>
          </a:bodyPr>
          <a:lstStyle/>
          <a:p>
            <a:pPr>
              <a:spcAft>
                <a:spcPts val="200"/>
              </a:spcAft>
            </a:pPr>
            <a:r>
              <a:rPr lang="en-US" sz="1400" b="1" i="1" dirty="0" err="1">
                <a:latin typeface="Times New Roman" charset="0"/>
                <a:ea typeface="Times New Roman" charset="0"/>
                <a:cs typeface="Times New Roman" charset="0"/>
              </a:rPr>
              <a:t>k</a:t>
            </a:r>
            <a:r>
              <a:rPr lang="en-US" sz="1400" b="1" i="1" dirty="0">
                <a:latin typeface="Times New Roman" charset="0"/>
                <a:ea typeface="Times New Roman" charset="0"/>
                <a:cs typeface="Times New Roman" charset="0"/>
              </a:rPr>
              <a:t> = </a:t>
            </a:r>
            <a:r>
              <a:rPr lang="en-US" sz="1400" b="1" i="1" dirty="0" err="1">
                <a:latin typeface="Times New Roman" charset="0"/>
                <a:ea typeface="Times New Roman" charset="0"/>
                <a:cs typeface="Times New Roman" charset="0"/>
              </a:rPr>
              <a:t>numero</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di</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pacchetti</a:t>
            </a:r>
            <a:r>
              <a:rPr lang="en-US" sz="1400" b="1" i="1" dirty="0">
                <a:latin typeface="Times New Roman" charset="0"/>
                <a:ea typeface="Times New Roman" charset="0"/>
                <a:cs typeface="Times New Roman" charset="0"/>
              </a:rPr>
              <a:t> = 2808</a:t>
            </a:r>
          </a:p>
          <a:p>
            <a:pPr>
              <a:spcAft>
                <a:spcPts val="200"/>
              </a:spcAft>
            </a:pPr>
            <a:r>
              <a:rPr lang="en-US" sz="1400" b="1" i="1" dirty="0">
                <a:latin typeface="Times New Roman" charset="0"/>
                <a:ea typeface="Times New Roman" charset="0"/>
                <a:cs typeface="Times New Roman" charset="0"/>
              </a:rPr>
              <a:t>N = </a:t>
            </a:r>
            <a:r>
              <a:rPr lang="en-US" sz="1400" b="1" i="1" dirty="0" err="1">
                <a:latin typeface="Times New Roman" charset="0"/>
                <a:ea typeface="Times New Roman" charset="0"/>
                <a:cs typeface="Times New Roman" charset="0"/>
              </a:rPr>
              <a:t>numero</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di</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protoni/pacchetto</a:t>
            </a:r>
            <a:r>
              <a:rPr lang="en-US" sz="1400" b="1" i="1" dirty="0">
                <a:latin typeface="Times New Roman" charset="0"/>
                <a:ea typeface="Times New Roman" charset="0"/>
                <a:cs typeface="Times New Roman" charset="0"/>
              </a:rPr>
              <a:t> = 1.15×10</a:t>
            </a:r>
            <a:r>
              <a:rPr lang="en-US" sz="1400" b="1" i="1" baseline="30000" dirty="0">
                <a:latin typeface="Times New Roman" charset="0"/>
                <a:ea typeface="Times New Roman" charset="0"/>
                <a:cs typeface="Times New Roman" charset="0"/>
              </a:rPr>
              <a:t>11</a:t>
            </a:r>
          </a:p>
          <a:p>
            <a:pPr>
              <a:spcAft>
                <a:spcPts val="200"/>
              </a:spcAft>
            </a:pPr>
            <a:r>
              <a:rPr lang="en-US" sz="1400" b="1" i="1" dirty="0" err="1">
                <a:latin typeface="Times New Roman" charset="0"/>
                <a:ea typeface="Times New Roman" charset="0"/>
                <a:cs typeface="Times New Roman" charset="0"/>
              </a:rPr>
              <a:t>f</a:t>
            </a:r>
            <a:r>
              <a:rPr lang="en-US" sz="1400" b="1" i="1" dirty="0">
                <a:latin typeface="Times New Roman" charset="0"/>
                <a:ea typeface="Times New Roman" charset="0"/>
                <a:cs typeface="Times New Roman" charset="0"/>
              </a:rPr>
              <a:t>  = </a:t>
            </a:r>
            <a:r>
              <a:rPr lang="en-US" sz="1400" b="1" i="1" dirty="0" err="1">
                <a:latin typeface="Times New Roman" charset="0"/>
                <a:ea typeface="Times New Roman" charset="0"/>
                <a:cs typeface="Times New Roman" charset="0"/>
              </a:rPr>
              <a:t>frequenza</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di</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rotazione</a:t>
            </a:r>
            <a:r>
              <a:rPr lang="en-US" sz="1400" b="1" i="1" dirty="0">
                <a:latin typeface="Times New Roman" charset="0"/>
                <a:ea typeface="Times New Roman" charset="0"/>
                <a:cs typeface="Times New Roman" charset="0"/>
              </a:rPr>
              <a:t> = 11.25 kHz</a:t>
            </a:r>
          </a:p>
          <a:p>
            <a:pPr>
              <a:spcAft>
                <a:spcPts val="200"/>
              </a:spcAft>
            </a:pPr>
            <a:r>
              <a:rPr lang="en-US" sz="1400" b="1" i="1" dirty="0" err="1">
                <a:latin typeface="Symbol" charset="2"/>
                <a:ea typeface="Times New Roman" charset="0"/>
                <a:cs typeface="Times New Roman" charset="0"/>
              </a:rPr>
              <a:t>s</a:t>
            </a:r>
            <a:r>
              <a:rPr lang="en-US" sz="1400" b="1" i="1" dirty="0">
                <a:latin typeface="Symbol" charset="2"/>
                <a:ea typeface="Times New Roman" charset="0"/>
                <a:cs typeface="Times New Roman" charset="0"/>
              </a:rPr>
              <a:t>*</a:t>
            </a:r>
            <a:r>
              <a:rPr lang="en-US" sz="1400" b="1" i="1" baseline="-25000" dirty="0" err="1">
                <a:latin typeface="Times New Roman" charset="0"/>
                <a:ea typeface="Times New Roman" charset="0"/>
                <a:cs typeface="Times New Roman" charset="0"/>
              </a:rPr>
              <a:t>x</a:t>
            </a:r>
            <a:r>
              <a:rPr lang="en-US" sz="1400" b="1" i="1" dirty="0" err="1">
                <a:latin typeface="Times New Roman" charset="0"/>
                <a:ea typeface="Times New Roman" charset="0"/>
                <a:cs typeface="Times New Roman" charset="0"/>
              </a:rPr>
              <a:t>,</a:t>
            </a:r>
            <a:r>
              <a:rPr lang="en-US" sz="1400" b="1" i="1" dirty="0" err="1">
                <a:latin typeface="Symbol" charset="2"/>
                <a:ea typeface="Times New Roman" charset="0"/>
                <a:cs typeface="Times New Roman" charset="0"/>
              </a:rPr>
              <a:t>s</a:t>
            </a:r>
            <a:r>
              <a:rPr lang="en-US" sz="1400" b="1" i="1" dirty="0">
                <a:latin typeface="Symbol" charset="2"/>
                <a:ea typeface="Times New Roman" charset="0"/>
                <a:cs typeface="Times New Roman" charset="0"/>
              </a:rPr>
              <a:t>*</a:t>
            </a:r>
            <a:r>
              <a:rPr lang="en-US" sz="1400" b="1" i="1" baseline="-25000" dirty="0" err="1">
                <a:latin typeface="Times New Roman" charset="0"/>
                <a:ea typeface="Times New Roman" charset="0"/>
                <a:cs typeface="Times New Roman" charset="0"/>
              </a:rPr>
              <a:t>y</a:t>
            </a:r>
            <a:r>
              <a:rPr lang="en-US" sz="1400" b="1" i="1" dirty="0">
                <a:latin typeface="Times New Roman" charset="0"/>
                <a:ea typeface="Times New Roman" charset="0"/>
                <a:cs typeface="Times New Roman" charset="0"/>
              </a:rPr>
              <a:t> = </a:t>
            </a:r>
            <a:r>
              <a:rPr lang="en-US" sz="1400" b="1" i="1" dirty="0" err="1">
                <a:latin typeface="Times New Roman" charset="0"/>
                <a:ea typeface="Times New Roman" charset="0"/>
                <a:cs typeface="Times New Roman" charset="0"/>
              </a:rPr>
              <a:t>dimensioni</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trasversali</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dei</a:t>
            </a:r>
            <a:r>
              <a:rPr lang="en-US" sz="1400" b="1" i="1" dirty="0">
                <a:latin typeface="Times New Roman" charset="0"/>
                <a:ea typeface="Times New Roman" charset="0"/>
                <a:cs typeface="Times New Roman" charset="0"/>
              </a:rPr>
              <a:t> </a:t>
            </a:r>
            <a:r>
              <a:rPr lang="en-US" sz="1400" b="1" i="1" dirty="0" err="1">
                <a:latin typeface="Times New Roman" charset="0"/>
                <a:ea typeface="Times New Roman" charset="0"/>
                <a:cs typeface="Times New Roman" charset="0"/>
              </a:rPr>
              <a:t>fasci</a:t>
            </a:r>
            <a:r>
              <a:rPr lang="en-US" sz="1400" b="1" i="1" dirty="0" smtClean="0">
                <a:latin typeface="Times New Roman" charset="0"/>
                <a:ea typeface="Times New Roman" charset="0"/>
                <a:cs typeface="Times New Roman" charset="0"/>
              </a:rPr>
              <a:t> </a:t>
            </a:r>
            <a:r>
              <a:rPr lang="en-US" sz="1400" b="1" i="1" dirty="0" err="1" smtClean="0">
                <a:latin typeface="Times New Roman" charset="0"/>
                <a:ea typeface="Times New Roman" charset="0"/>
                <a:cs typeface="Times New Roman" charset="0"/>
              </a:rPr>
              <a:t>nei</a:t>
            </a:r>
            <a:r>
              <a:rPr lang="en-US" sz="1400" b="1" i="1" dirty="0" smtClean="0">
                <a:latin typeface="Times New Roman" charset="0"/>
                <a:ea typeface="Times New Roman" charset="0"/>
                <a:cs typeface="Times New Roman" charset="0"/>
              </a:rPr>
              <a:t> </a:t>
            </a:r>
            <a:r>
              <a:rPr lang="en-US" sz="1400" b="1" i="1" dirty="0" err="1" smtClean="0">
                <a:latin typeface="Times New Roman" charset="0"/>
                <a:ea typeface="Times New Roman" charset="0"/>
                <a:cs typeface="Times New Roman" charset="0"/>
              </a:rPr>
              <a:t>punti</a:t>
            </a:r>
            <a:r>
              <a:rPr lang="en-US" sz="1400" b="1" i="1" dirty="0" smtClean="0">
                <a:latin typeface="Times New Roman" charset="0"/>
                <a:ea typeface="Times New Roman" charset="0"/>
                <a:cs typeface="Times New Roman" charset="0"/>
              </a:rPr>
              <a:t> </a:t>
            </a:r>
            <a:r>
              <a:rPr lang="en-US" sz="1400" b="1" i="1" dirty="0" err="1" smtClean="0">
                <a:latin typeface="Times New Roman" charset="0"/>
                <a:ea typeface="Times New Roman" charset="0"/>
                <a:cs typeface="Times New Roman" charset="0"/>
              </a:rPr>
              <a:t>di</a:t>
            </a:r>
            <a:r>
              <a:rPr lang="en-US" sz="1400" b="1" i="1" dirty="0" smtClean="0">
                <a:latin typeface="Times New Roman" charset="0"/>
                <a:ea typeface="Times New Roman" charset="0"/>
                <a:cs typeface="Times New Roman" charset="0"/>
              </a:rPr>
              <a:t> </a:t>
            </a:r>
            <a:r>
              <a:rPr lang="en-US" sz="1400" b="1" i="1" dirty="0" err="1" smtClean="0">
                <a:latin typeface="Times New Roman" charset="0"/>
                <a:ea typeface="Times New Roman" charset="0"/>
                <a:cs typeface="Times New Roman" charset="0"/>
              </a:rPr>
              <a:t>int.(</a:t>
            </a:r>
            <a:r>
              <a:rPr lang="en-US" sz="1400" b="1" i="1" dirty="0" err="1">
                <a:latin typeface="Times New Roman" charset="0"/>
                <a:ea typeface="Times New Roman" charset="0"/>
                <a:cs typeface="Times New Roman" charset="0"/>
              </a:rPr>
              <a:t>or./vert</a:t>
            </a:r>
            <a:r>
              <a:rPr lang="en-US" sz="1400" b="1" i="1" dirty="0">
                <a:latin typeface="Times New Roman" charset="0"/>
                <a:ea typeface="Times New Roman" charset="0"/>
                <a:cs typeface="Times New Roman" charset="0"/>
              </a:rPr>
              <a:t>.) = 16 </a:t>
            </a:r>
            <a:r>
              <a:rPr lang="en-US" sz="1400" b="1" i="1" dirty="0">
                <a:latin typeface="Symbol" charset="2"/>
                <a:ea typeface="Times New Roman" charset="0"/>
                <a:cs typeface="Times New Roman" charset="0"/>
              </a:rPr>
              <a:t>m</a:t>
            </a:r>
            <a:r>
              <a:rPr lang="en-US" sz="1400" b="1" i="1" dirty="0">
                <a:latin typeface="Times New Roman" charset="0"/>
                <a:ea typeface="Times New Roman" charset="0"/>
                <a:cs typeface="Times New Roman" charset="0"/>
              </a:rPr>
              <a:t>m</a:t>
            </a:r>
          </a:p>
        </p:txBody>
      </p:sp>
      <p:pic>
        <p:nvPicPr>
          <p:cNvPr id="9" name="Picture 9" descr="ago"/>
          <p:cNvPicPr>
            <a:picLocks noChangeAspect="1" noChangeArrowheads="1"/>
          </p:cNvPicPr>
          <p:nvPr/>
        </p:nvPicPr>
        <p:blipFill>
          <a:blip r:embed="rId5"/>
          <a:srcRect/>
          <a:stretch>
            <a:fillRect/>
          </a:stretch>
        </p:blipFill>
        <p:spPr bwMode="auto">
          <a:xfrm>
            <a:off x="5638800" y="76200"/>
            <a:ext cx="764334" cy="2286000"/>
          </a:xfrm>
          <a:prstGeom prst="rect">
            <a:avLst/>
          </a:prstGeom>
          <a:solidFill>
            <a:schemeClr val="bg2"/>
          </a:solidFill>
          <a:ln w="9525">
            <a:noFill/>
            <a:miter lim="800000"/>
            <a:headEnd/>
            <a:tailEnd/>
          </a:ln>
        </p:spPr>
      </p:pic>
      <p:sp>
        <p:nvSpPr>
          <p:cNvPr id="11" name="Oval 10"/>
          <p:cNvSpPr/>
          <p:nvPr/>
        </p:nvSpPr>
        <p:spPr>
          <a:xfrm>
            <a:off x="4038600" y="2057400"/>
            <a:ext cx="304800" cy="304800"/>
          </a:xfrm>
          <a:prstGeom prst="ellipse">
            <a:avLst/>
          </a:prstGeom>
          <a:noFill/>
          <a:ln w="28575">
            <a:solidFill>
              <a:srgbClr val="FF0000"/>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3" name="Shape 12"/>
          <p:cNvCxnSpPr>
            <a:stCxn id="11" idx="7"/>
          </p:cNvCxnSpPr>
          <p:nvPr/>
        </p:nvCxnSpPr>
        <p:spPr>
          <a:xfrm rot="5400000" flipH="1" flipV="1">
            <a:off x="4984563" y="1143001"/>
            <a:ext cx="273237" cy="1644837"/>
          </a:xfrm>
          <a:prstGeom prst="curved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868362"/>
          </a:xfrm>
        </p:spPr>
        <p:txBody>
          <a:bodyPr rtlCol="0">
            <a:normAutofit/>
          </a:bodyPr>
          <a:lstStyle/>
          <a:p>
            <a:pPr eaLnBrk="1" fontAlgn="auto" hangingPunct="1">
              <a:spcAft>
                <a:spcPts val="0"/>
              </a:spcAft>
              <a:defRPr/>
            </a:pPr>
            <a:r>
              <a:rPr lang="en-US" dirty="0" smtClean="0">
                <a:ln>
                  <a:solidFill>
                    <a:schemeClr val="accent6"/>
                  </a:solidFill>
                </a:ln>
                <a:solidFill>
                  <a:schemeClr val="accent6">
                    <a:lumMod val="40000"/>
                    <a:lumOff val="60000"/>
                  </a:schemeClr>
                </a:solidFill>
                <a:latin typeface="Comic Sans MS"/>
                <a:ea typeface="+mj-ea"/>
                <a:cs typeface="Comic Sans MS"/>
              </a:rPr>
              <a:t>Quanta </a:t>
            </a:r>
            <a:r>
              <a:rPr lang="en-US" dirty="0" err="1" smtClean="0">
                <a:ln>
                  <a:solidFill>
                    <a:schemeClr val="accent6"/>
                  </a:solidFill>
                </a:ln>
                <a:solidFill>
                  <a:schemeClr val="accent6">
                    <a:lumMod val="40000"/>
                    <a:lumOff val="60000"/>
                  </a:schemeClr>
                </a:solidFill>
                <a:latin typeface="Comic Sans MS"/>
                <a:ea typeface="+mj-ea"/>
                <a:cs typeface="Comic Sans MS"/>
              </a:rPr>
              <a:t>energia</a:t>
            </a:r>
            <a:r>
              <a:rPr lang="en-US" dirty="0" smtClean="0">
                <a:ln>
                  <a:solidFill>
                    <a:schemeClr val="accent6"/>
                  </a:solidFill>
                </a:ln>
                <a:solidFill>
                  <a:schemeClr val="accent6">
                    <a:lumMod val="40000"/>
                    <a:lumOff val="60000"/>
                  </a:schemeClr>
                </a:solidFill>
                <a:latin typeface="Comic Sans MS"/>
                <a:ea typeface="+mj-ea"/>
                <a:cs typeface="Comic Sans MS"/>
              </a:rPr>
              <a:t> ?</a:t>
            </a:r>
            <a:endParaRPr lang="en-US" dirty="0">
              <a:ln>
                <a:solidFill>
                  <a:schemeClr val="accent6"/>
                </a:solidFill>
              </a:ln>
              <a:solidFill>
                <a:schemeClr val="accent6">
                  <a:lumMod val="40000"/>
                  <a:lumOff val="60000"/>
                </a:schemeClr>
              </a:solidFill>
              <a:latin typeface="Comic Sans MS"/>
              <a:ea typeface="+mj-ea"/>
              <a:cs typeface="Comic Sans MS"/>
            </a:endParaRPr>
          </a:p>
        </p:txBody>
      </p:sp>
      <p:sp>
        <p:nvSpPr>
          <p:cNvPr id="25603" name="Slide Number Placeholder 2"/>
          <p:cNvSpPr>
            <a:spLocks noGrp="1"/>
          </p:cNvSpPr>
          <p:nvPr>
            <p:ph type="sldNum" sz="quarter" idx="12"/>
          </p:nvPr>
        </p:nvSpPr>
        <p:spPr/>
        <p:txBody>
          <a:bodyPr/>
          <a:lstStyle/>
          <a:p>
            <a:pPr>
              <a:defRPr/>
            </a:pPr>
            <a:endParaRPr lang="it-IT"/>
          </a:p>
        </p:txBody>
      </p:sp>
      <p:sp>
        <p:nvSpPr>
          <p:cNvPr id="22533" name="TextBox 53"/>
          <p:cNvSpPr txBox="1">
            <a:spLocks noChangeArrowheads="1"/>
          </p:cNvSpPr>
          <p:nvPr/>
        </p:nvSpPr>
        <p:spPr bwMode="auto">
          <a:xfrm>
            <a:off x="457200" y="1389063"/>
            <a:ext cx="8229600" cy="4616649"/>
          </a:xfrm>
          <a:prstGeom prst="rect">
            <a:avLst/>
          </a:prstGeom>
          <a:noFill/>
          <a:ln w="9525">
            <a:noFill/>
            <a:miter lim="800000"/>
            <a:headEnd/>
            <a:tailEnd/>
          </a:ln>
        </p:spPr>
        <p:txBody>
          <a:bodyPr>
            <a:prstTxWarp prst="textNoShape">
              <a:avLst/>
            </a:prstTxWarp>
            <a:spAutoFit/>
          </a:bodyPr>
          <a:lstStyle/>
          <a:p>
            <a:pPr marL="228600" indent="-228600">
              <a:lnSpc>
                <a:spcPct val="90000"/>
              </a:lnSpc>
              <a:spcBef>
                <a:spcPct val="20000"/>
              </a:spcBef>
              <a:spcAft>
                <a:spcPts val="200"/>
              </a:spcAft>
              <a:buClr>
                <a:srgbClr val="0000FF"/>
              </a:buClr>
              <a:buSzPct val="90000"/>
            </a:pPr>
            <a:r>
              <a:rPr lang="en-US" dirty="0" err="1">
                <a:latin typeface="Comic Sans MS" charset="0"/>
                <a:ea typeface="Comic Sans MS" charset="0"/>
                <a:cs typeface="Comic Sans MS" charset="0"/>
              </a:rPr>
              <a:t>massima</a:t>
            </a:r>
            <a:r>
              <a:rPr lang="en-US" dirty="0">
                <a:latin typeface="Comic Sans MS" charset="0"/>
                <a:ea typeface="Comic Sans MS" charset="0"/>
                <a:cs typeface="Comic Sans MS" charset="0"/>
              </a:rPr>
              <a:t> </a:t>
            </a:r>
            <a:r>
              <a:rPr lang="en-US" dirty="0" err="1">
                <a:latin typeface="Comic Sans MS" charset="0"/>
                <a:ea typeface="Comic Sans MS" charset="0"/>
                <a:cs typeface="Comic Sans MS" charset="0"/>
              </a:rPr>
              <a:t>energia</a:t>
            </a:r>
            <a:r>
              <a:rPr lang="en-US" dirty="0">
                <a:latin typeface="Comic Sans MS" charset="0"/>
                <a:ea typeface="Comic Sans MS" charset="0"/>
                <a:cs typeface="Comic Sans MS" charset="0"/>
              </a:rPr>
              <a:t> </a:t>
            </a:r>
            <a:r>
              <a:rPr lang="en-US" dirty="0" err="1">
                <a:latin typeface="Comic Sans MS" charset="0"/>
                <a:ea typeface="Comic Sans MS" charset="0"/>
                <a:cs typeface="Comic Sans MS" charset="0"/>
              </a:rPr>
              <a:t>dei</a:t>
            </a:r>
            <a:r>
              <a:rPr lang="en-US" dirty="0">
                <a:latin typeface="Comic Sans MS" charset="0"/>
                <a:ea typeface="Comic Sans MS" charset="0"/>
                <a:cs typeface="Comic Sans MS" charset="0"/>
              </a:rPr>
              <a:t> </a:t>
            </a:r>
            <a:r>
              <a:rPr lang="en-US" dirty="0" err="1">
                <a:latin typeface="Comic Sans MS" charset="0"/>
                <a:ea typeface="Comic Sans MS" charset="0"/>
                <a:cs typeface="Comic Sans MS" charset="0"/>
              </a:rPr>
              <a:t>fasci</a:t>
            </a:r>
            <a:r>
              <a:rPr lang="en-US" dirty="0">
                <a:latin typeface="Comic Sans MS" charset="0"/>
                <a:ea typeface="Comic Sans MS" charset="0"/>
                <a:cs typeface="Comic Sans MS" charset="0"/>
              </a:rPr>
              <a:t> (7+7 </a:t>
            </a:r>
            <a:r>
              <a:rPr lang="en-US" dirty="0" err="1">
                <a:latin typeface="Comic Sans MS" charset="0"/>
                <a:ea typeface="Comic Sans MS" charset="0"/>
                <a:cs typeface="Comic Sans MS" charset="0"/>
              </a:rPr>
              <a:t>TeV</a:t>
            </a:r>
            <a:r>
              <a:rPr lang="en-US" dirty="0">
                <a:latin typeface="Comic Sans MS" charset="0"/>
                <a:ea typeface="Comic Sans MS" charset="0"/>
                <a:cs typeface="Comic Sans MS" charset="0"/>
              </a:rPr>
              <a:t>)</a:t>
            </a:r>
          </a:p>
          <a:p>
            <a:pPr marL="228600" indent="-228600">
              <a:lnSpc>
                <a:spcPct val="90000"/>
              </a:lnSpc>
              <a:spcBef>
                <a:spcPct val="20000"/>
              </a:spcBef>
              <a:spcAft>
                <a:spcPts val="200"/>
              </a:spcAft>
              <a:buClr>
                <a:srgbClr val="0000FF"/>
              </a:buClr>
              <a:buSzPct val="90000"/>
            </a:pPr>
            <a:r>
              <a:rPr lang="en-US" dirty="0" err="1">
                <a:latin typeface="Comic Sans MS" charset="0"/>
                <a:ea typeface="Comic Sans MS" charset="0"/>
                <a:cs typeface="Comic Sans MS" charset="0"/>
              </a:rPr>
              <a:t>massima</a:t>
            </a:r>
            <a:r>
              <a:rPr lang="en-US" dirty="0">
                <a:latin typeface="Comic Sans MS" charset="0"/>
                <a:ea typeface="Comic Sans MS" charset="0"/>
                <a:cs typeface="Comic Sans MS" charset="0"/>
              </a:rPr>
              <a:t> </a:t>
            </a:r>
            <a:r>
              <a:rPr lang="en-US" dirty="0" err="1">
                <a:latin typeface="Comic Sans MS" charset="0"/>
                <a:ea typeface="Comic Sans MS" charset="0"/>
                <a:cs typeface="Comic Sans MS" charset="0"/>
              </a:rPr>
              <a:t>intensità</a:t>
            </a:r>
            <a:r>
              <a:rPr lang="en-US" dirty="0">
                <a:latin typeface="Comic Sans MS" charset="0"/>
                <a:ea typeface="Comic Sans MS" charset="0"/>
                <a:cs typeface="Comic Sans MS" charset="0"/>
              </a:rPr>
              <a:t>: 2808 </a:t>
            </a:r>
            <a:r>
              <a:rPr lang="en-US" dirty="0" err="1">
                <a:latin typeface="Comic Sans MS" charset="0"/>
                <a:ea typeface="Comic Sans MS" charset="0"/>
                <a:cs typeface="Comic Sans MS" charset="0"/>
              </a:rPr>
              <a:t>pacchetti</a:t>
            </a:r>
            <a:r>
              <a:rPr lang="en-US" dirty="0">
                <a:latin typeface="Comic Sans MS" charset="0"/>
                <a:ea typeface="Comic Sans MS" charset="0"/>
                <a:cs typeface="Comic Sans MS" charset="0"/>
              </a:rPr>
              <a:t> </a:t>
            </a:r>
            <a:r>
              <a:rPr lang="en-US" dirty="0" err="1">
                <a:latin typeface="Comic Sans MS" charset="0"/>
                <a:ea typeface="Comic Sans MS" charset="0"/>
                <a:cs typeface="Comic Sans MS" charset="0"/>
              </a:rPr>
              <a:t>di</a:t>
            </a:r>
            <a:r>
              <a:rPr lang="en-US" dirty="0">
                <a:latin typeface="Comic Sans MS" charset="0"/>
                <a:ea typeface="Comic Sans MS" charset="0"/>
                <a:cs typeface="Comic Sans MS" charset="0"/>
              </a:rPr>
              <a:t> 1,15x</a:t>
            </a:r>
            <a:r>
              <a:rPr lang="en-GB" dirty="0">
                <a:latin typeface="Comic Sans MS" charset="0"/>
                <a:ea typeface="Comic Sans MS" charset="0"/>
                <a:cs typeface="Comic Sans MS" charset="0"/>
              </a:rPr>
              <a:t>10</a:t>
            </a:r>
            <a:r>
              <a:rPr lang="en-GB" baseline="30000" dirty="0">
                <a:latin typeface="Comic Sans MS" charset="0"/>
                <a:ea typeface="Comic Sans MS" charset="0"/>
                <a:cs typeface="Comic Sans MS" charset="0"/>
              </a:rPr>
              <a:t>11 </a:t>
            </a:r>
            <a:r>
              <a:rPr lang="en-GB" dirty="0" err="1">
                <a:latin typeface="Comic Sans MS" charset="0"/>
                <a:ea typeface="Comic Sans MS" charset="0"/>
                <a:cs typeface="Comic Sans MS" charset="0"/>
              </a:rPr>
              <a:t>protoni</a:t>
            </a:r>
            <a:r>
              <a:rPr lang="en-US" dirty="0">
                <a:latin typeface="Comic Sans MS" charset="0"/>
                <a:ea typeface="Comic Sans MS" charset="0"/>
                <a:cs typeface="Comic Sans MS" charset="0"/>
              </a:rPr>
              <a:t> </a:t>
            </a:r>
            <a:r>
              <a:rPr lang="en-US" dirty="0" err="1" smtClean="0">
                <a:latin typeface="Comic Sans MS" charset="0"/>
                <a:ea typeface="Comic Sans MS" charset="0"/>
                <a:cs typeface="Comic Sans MS" charset="0"/>
              </a:rPr>
              <a:t>ognuno</a:t>
            </a:r>
            <a:endParaRPr lang="en-US" dirty="0" smtClean="0">
              <a:latin typeface="Comic Sans MS" charset="0"/>
              <a:ea typeface="Comic Sans MS" charset="0"/>
              <a:cs typeface="Comic Sans MS" charset="0"/>
            </a:endParaRPr>
          </a:p>
          <a:p>
            <a:pPr marL="228600" indent="-228600">
              <a:lnSpc>
                <a:spcPct val="90000"/>
              </a:lnSpc>
              <a:spcBef>
                <a:spcPct val="20000"/>
              </a:spcBef>
              <a:spcAft>
                <a:spcPts val="200"/>
              </a:spcAft>
              <a:buClr>
                <a:srgbClr val="0000FF"/>
              </a:buClr>
              <a:buSzPct val="90000"/>
            </a:pPr>
            <a:r>
              <a:rPr lang="en-US" dirty="0" err="1">
                <a:solidFill>
                  <a:srgbClr val="0000FF"/>
                </a:solidFill>
                <a:latin typeface="Comic Sans MS" charset="0"/>
                <a:ea typeface="Comic Sans MS" charset="0"/>
                <a:cs typeface="Comic Sans MS" charset="0"/>
              </a:rPr>
              <a:t>singolo</a:t>
            </a:r>
            <a:r>
              <a:rPr lang="en-US" dirty="0">
                <a:solidFill>
                  <a:srgbClr val="0000FF"/>
                </a:solidFill>
                <a:latin typeface="Comic Sans MS" charset="0"/>
                <a:ea typeface="Comic Sans MS" charset="0"/>
                <a:cs typeface="Comic Sans MS" charset="0"/>
              </a:rPr>
              <a:t> </a:t>
            </a:r>
            <a:r>
              <a:rPr lang="en-US" dirty="0" err="1">
                <a:solidFill>
                  <a:srgbClr val="0000FF"/>
                </a:solidFill>
                <a:latin typeface="Comic Sans MS" charset="0"/>
                <a:ea typeface="Comic Sans MS" charset="0"/>
                <a:cs typeface="Comic Sans MS" charset="0"/>
              </a:rPr>
              <a:t>protone</a:t>
            </a:r>
            <a:r>
              <a:rPr lang="en-US" dirty="0">
                <a:solidFill>
                  <a:srgbClr val="0000FF"/>
                </a:solidFill>
                <a:latin typeface="Comic Sans MS" charset="0"/>
                <a:ea typeface="Comic Sans MS" charset="0"/>
                <a:cs typeface="Comic Sans MS" charset="0"/>
              </a:rPr>
              <a:t>: </a:t>
            </a:r>
          </a:p>
          <a:p>
            <a:pPr marL="228600" indent="-228600">
              <a:lnSpc>
                <a:spcPct val="90000"/>
              </a:lnSpc>
              <a:spcBef>
                <a:spcPct val="20000"/>
              </a:spcBef>
              <a:spcAft>
                <a:spcPts val="200"/>
              </a:spcAft>
              <a:buClr>
                <a:srgbClr val="0000FF"/>
              </a:buClr>
              <a:buSzPct val="90000"/>
            </a:pPr>
            <a:r>
              <a:rPr lang="en-US" dirty="0" err="1">
                <a:solidFill>
                  <a:srgbClr val="0000FF"/>
                </a:solidFill>
                <a:latin typeface="Comic Sans MS" charset="0"/>
                <a:ea typeface="Comic Sans MS" charset="0"/>
                <a:cs typeface="Comic Sans MS" charset="0"/>
              </a:rPr>
              <a:t>E</a:t>
            </a:r>
            <a:r>
              <a:rPr lang="en-US" baseline="-25000" dirty="0" err="1">
                <a:solidFill>
                  <a:srgbClr val="0000FF"/>
                </a:solidFill>
                <a:latin typeface="Comic Sans MS" charset="0"/>
                <a:ea typeface="Comic Sans MS" charset="0"/>
                <a:cs typeface="Comic Sans MS" charset="0"/>
              </a:rPr>
              <a:t>p</a:t>
            </a:r>
            <a:r>
              <a:rPr lang="en-US" dirty="0">
                <a:solidFill>
                  <a:srgbClr val="0000FF"/>
                </a:solidFill>
                <a:latin typeface="Comic Sans MS" charset="0"/>
                <a:ea typeface="Comic Sans MS" charset="0"/>
                <a:cs typeface="Comic Sans MS" charset="0"/>
              </a:rPr>
              <a:t>= </a:t>
            </a:r>
            <a:r>
              <a:rPr lang="en-US" sz="1400" dirty="0">
                <a:solidFill>
                  <a:srgbClr val="0000FF"/>
                </a:solidFill>
                <a:latin typeface="Comic Sans MS" charset="0"/>
                <a:ea typeface="Comic Sans MS" charset="0"/>
                <a:cs typeface="Comic Sans MS" charset="0"/>
              </a:rPr>
              <a:t>7x10</a:t>
            </a:r>
            <a:r>
              <a:rPr lang="en-US" sz="1400" baseline="30000" dirty="0">
                <a:solidFill>
                  <a:srgbClr val="0000FF"/>
                </a:solidFill>
                <a:latin typeface="Comic Sans MS" charset="0"/>
                <a:ea typeface="Comic Sans MS" charset="0"/>
                <a:cs typeface="Comic Sans MS" charset="0"/>
              </a:rPr>
              <a:t>12</a:t>
            </a:r>
            <a:r>
              <a:rPr lang="en-US" sz="1400" dirty="0">
                <a:solidFill>
                  <a:srgbClr val="0000FF"/>
                </a:solidFill>
                <a:latin typeface="Comic Sans MS" charset="0"/>
                <a:ea typeface="Comic Sans MS" charset="0"/>
                <a:cs typeface="Comic Sans MS" charset="0"/>
              </a:rPr>
              <a:t> </a:t>
            </a:r>
            <a:r>
              <a:rPr lang="en-US" sz="1400" dirty="0" err="1">
                <a:solidFill>
                  <a:srgbClr val="0000FF"/>
                </a:solidFill>
                <a:latin typeface="Comic Sans MS" charset="0"/>
                <a:ea typeface="Comic Sans MS" charset="0"/>
                <a:cs typeface="Comic Sans MS" charset="0"/>
              </a:rPr>
              <a:t>x</a:t>
            </a:r>
            <a:r>
              <a:rPr lang="en-US" sz="1400" dirty="0">
                <a:solidFill>
                  <a:srgbClr val="0000FF"/>
                </a:solidFill>
                <a:latin typeface="Comic Sans MS" charset="0"/>
                <a:ea typeface="Comic Sans MS" charset="0"/>
                <a:cs typeface="Comic Sans MS" charset="0"/>
              </a:rPr>
              <a:t> </a:t>
            </a:r>
            <a:r>
              <a:rPr lang="en-GB" sz="1400" dirty="0">
                <a:solidFill>
                  <a:srgbClr val="0000FF"/>
                </a:solidFill>
                <a:latin typeface="Comic Sans MS" charset="0"/>
                <a:ea typeface="Comic Sans MS" charset="0"/>
                <a:cs typeface="Comic Sans MS" charset="0"/>
              </a:rPr>
              <a:t>1,6x10</a:t>
            </a:r>
            <a:r>
              <a:rPr lang="en-GB" sz="1400" baseline="30000" dirty="0">
                <a:solidFill>
                  <a:srgbClr val="0000FF"/>
                </a:solidFill>
                <a:latin typeface="Comic Sans MS" charset="0"/>
                <a:ea typeface="Comic Sans MS" charset="0"/>
                <a:cs typeface="Comic Sans MS" charset="0"/>
              </a:rPr>
              <a:t>-19</a:t>
            </a:r>
            <a:r>
              <a:rPr lang="en-GB" dirty="0">
                <a:solidFill>
                  <a:srgbClr val="0000FF"/>
                </a:solidFill>
                <a:latin typeface="Comic Sans MS" charset="0"/>
                <a:ea typeface="Comic Sans MS" charset="0"/>
                <a:cs typeface="Comic Sans MS" charset="0"/>
              </a:rPr>
              <a:t>= </a:t>
            </a:r>
            <a:r>
              <a:rPr lang="en-GB" dirty="0">
                <a:solidFill>
                  <a:srgbClr val="C00000"/>
                </a:solidFill>
                <a:latin typeface="Comic Sans MS" charset="0"/>
                <a:ea typeface="Comic Sans MS" charset="0"/>
                <a:cs typeface="Comic Sans MS" charset="0"/>
              </a:rPr>
              <a:t>1,12 </a:t>
            </a:r>
            <a:r>
              <a:rPr lang="en-GB" dirty="0" err="1">
                <a:solidFill>
                  <a:srgbClr val="C00000"/>
                </a:solidFill>
                <a:latin typeface="Comic Sans MS" charset="0"/>
                <a:ea typeface="Comic Sans MS" charset="0"/>
                <a:cs typeface="Comic Sans MS" charset="0"/>
              </a:rPr>
              <a:t>microJ</a:t>
            </a:r>
            <a:r>
              <a:rPr lang="en-GB" dirty="0">
                <a:solidFill>
                  <a:srgbClr val="C00000"/>
                </a:solidFill>
                <a:latin typeface="Comic Sans MS" charset="0"/>
                <a:ea typeface="Comic Sans MS" charset="0"/>
                <a:cs typeface="Comic Sans MS" charset="0"/>
              </a:rPr>
              <a:t>    </a:t>
            </a:r>
            <a:r>
              <a:rPr lang="en-GB" dirty="0">
                <a:latin typeface="Comic Sans MS" charset="0"/>
                <a:ea typeface="Comic Sans MS" charset="0"/>
                <a:cs typeface="Comic Sans MS" charset="0"/>
              </a:rPr>
              <a:t>circa un </a:t>
            </a:r>
            <a:r>
              <a:rPr lang="en-GB" dirty="0" err="1">
                <a:latin typeface="Comic Sans MS" charset="0"/>
                <a:ea typeface="Comic Sans MS" charset="0"/>
                <a:cs typeface="Comic Sans MS" charset="0"/>
              </a:rPr>
              <a:t>moscerino</a:t>
            </a:r>
            <a:r>
              <a:rPr lang="en-GB" dirty="0">
                <a:latin typeface="Comic Sans MS" charset="0"/>
                <a:ea typeface="Comic Sans MS" charset="0"/>
                <a:cs typeface="Comic Sans MS" charset="0"/>
              </a:rPr>
              <a:t> in </a:t>
            </a:r>
            <a:r>
              <a:rPr lang="en-GB" dirty="0" err="1">
                <a:latin typeface="Comic Sans MS" charset="0"/>
                <a:ea typeface="Comic Sans MS" charset="0"/>
                <a:cs typeface="Comic Sans MS" charset="0"/>
              </a:rPr>
              <a:t>volo</a:t>
            </a:r>
            <a:r>
              <a:rPr lang="en-GB" dirty="0">
                <a:latin typeface="Comic Sans MS" charset="0"/>
                <a:ea typeface="Comic Sans MS" charset="0"/>
                <a:cs typeface="Comic Sans MS" charset="0"/>
              </a:rPr>
              <a:t>…</a:t>
            </a:r>
            <a:r>
              <a:rPr lang="en-GB" dirty="0" smtClean="0">
                <a:latin typeface="Comic Sans MS" charset="0"/>
                <a:ea typeface="Comic Sans MS" charset="0"/>
                <a:cs typeface="Comic Sans MS" charset="0"/>
              </a:rPr>
              <a:t>.</a:t>
            </a:r>
            <a:r>
              <a:rPr lang="en-GB" dirty="0" smtClean="0">
                <a:solidFill>
                  <a:srgbClr val="000000"/>
                </a:solidFill>
                <a:latin typeface="Comic Sans MS" charset="0"/>
                <a:ea typeface="Comic Sans MS" charset="0"/>
                <a:cs typeface="Comic Sans MS" charset="0"/>
              </a:rPr>
              <a:t> </a:t>
            </a:r>
          </a:p>
          <a:p>
            <a:pPr marL="228600" indent="-228600">
              <a:lnSpc>
                <a:spcPct val="90000"/>
              </a:lnSpc>
              <a:spcBef>
                <a:spcPct val="20000"/>
              </a:spcBef>
              <a:spcAft>
                <a:spcPts val="200"/>
              </a:spcAft>
              <a:buClr>
                <a:srgbClr val="0000FF"/>
              </a:buClr>
              <a:buSzPct val="90000"/>
            </a:pPr>
            <a:r>
              <a:rPr lang="en-GB" dirty="0" smtClean="0">
                <a:solidFill>
                  <a:srgbClr val="000000"/>
                </a:solidFill>
                <a:latin typeface="Comic Sans MS" charset="0"/>
                <a:ea typeface="Comic Sans MS" charset="0"/>
                <a:cs typeface="Comic Sans MS" charset="0"/>
              </a:rPr>
              <a:t>			(ma </a:t>
            </a:r>
            <a:r>
              <a:rPr lang="en-GB" dirty="0" err="1" smtClean="0">
                <a:solidFill>
                  <a:srgbClr val="000000"/>
                </a:solidFill>
                <a:latin typeface="Comic Sans MS" charset="0"/>
                <a:ea typeface="Comic Sans MS" charset="0"/>
                <a:cs typeface="Comic Sans MS" charset="0"/>
              </a:rPr>
              <a:t>concentrato</a:t>
            </a:r>
            <a:r>
              <a:rPr lang="en-GB" dirty="0" smtClean="0">
                <a:solidFill>
                  <a:srgbClr val="000000"/>
                </a:solidFill>
                <a:latin typeface="Comic Sans MS" charset="0"/>
                <a:ea typeface="Comic Sans MS" charset="0"/>
                <a:cs typeface="Comic Sans MS" charset="0"/>
              </a:rPr>
              <a:t> in </a:t>
            </a:r>
            <a:r>
              <a:rPr lang="en-GB" dirty="0" err="1" smtClean="0">
                <a:solidFill>
                  <a:srgbClr val="000000"/>
                </a:solidFill>
                <a:latin typeface="Comic Sans MS" charset="0"/>
                <a:ea typeface="Comic Sans MS" charset="0"/>
                <a:cs typeface="Comic Sans MS" charset="0"/>
              </a:rPr>
              <a:t>uno</a:t>
            </a:r>
            <a:r>
              <a:rPr lang="en-GB" dirty="0" smtClean="0">
                <a:solidFill>
                  <a:srgbClr val="000000"/>
                </a:solidFill>
                <a:latin typeface="Comic Sans MS" charset="0"/>
                <a:ea typeface="Comic Sans MS" charset="0"/>
                <a:cs typeface="Comic Sans MS" charset="0"/>
              </a:rPr>
              <a:t> </a:t>
            </a:r>
            <a:r>
              <a:rPr lang="en-GB" dirty="0" err="1" smtClean="0">
                <a:solidFill>
                  <a:srgbClr val="000000"/>
                </a:solidFill>
                <a:latin typeface="Comic Sans MS" charset="0"/>
                <a:ea typeface="Comic Sans MS" charset="0"/>
                <a:cs typeface="Comic Sans MS" charset="0"/>
              </a:rPr>
              <a:t>spazio</a:t>
            </a:r>
            <a:r>
              <a:rPr lang="en-GB" dirty="0" smtClean="0">
                <a:solidFill>
                  <a:srgbClr val="000000"/>
                </a:solidFill>
                <a:latin typeface="Comic Sans MS" charset="0"/>
                <a:ea typeface="Comic Sans MS" charset="0"/>
                <a:cs typeface="Comic Sans MS" charset="0"/>
              </a:rPr>
              <a:t> </a:t>
            </a:r>
            <a:r>
              <a:rPr lang="en-GB" dirty="0" err="1" smtClean="0">
                <a:solidFill>
                  <a:srgbClr val="000000"/>
                </a:solidFill>
                <a:latin typeface="Comic Sans MS" charset="0"/>
                <a:ea typeface="Comic Sans MS" charset="0"/>
                <a:cs typeface="Comic Sans MS" charset="0"/>
              </a:rPr>
              <a:t>molto</a:t>
            </a:r>
            <a:r>
              <a:rPr lang="en-GB" dirty="0" smtClean="0">
                <a:solidFill>
                  <a:srgbClr val="000000"/>
                </a:solidFill>
                <a:latin typeface="Comic Sans MS" charset="0"/>
                <a:ea typeface="Comic Sans MS" charset="0"/>
                <a:cs typeface="Comic Sans MS" charset="0"/>
              </a:rPr>
              <a:t> </a:t>
            </a:r>
            <a:r>
              <a:rPr lang="en-GB" dirty="0" err="1" smtClean="0">
                <a:solidFill>
                  <a:srgbClr val="000000"/>
                </a:solidFill>
                <a:latin typeface="Comic Sans MS" charset="0"/>
                <a:ea typeface="Comic Sans MS" charset="0"/>
                <a:cs typeface="Comic Sans MS" charset="0"/>
              </a:rPr>
              <a:t>minore</a:t>
            </a:r>
            <a:r>
              <a:rPr lang="en-GB" dirty="0" smtClean="0">
                <a:solidFill>
                  <a:srgbClr val="000000"/>
                </a:solidFill>
                <a:latin typeface="Comic Sans MS" charset="0"/>
                <a:ea typeface="Comic Sans MS" charset="0"/>
                <a:cs typeface="Comic Sans MS" charset="0"/>
              </a:rPr>
              <a:t>…!)</a:t>
            </a:r>
            <a:endParaRPr lang="en-US" dirty="0" smtClean="0">
              <a:latin typeface="Comic Sans MS" charset="0"/>
              <a:ea typeface="Comic Sans MS" charset="0"/>
              <a:cs typeface="Comic Sans MS" charset="0"/>
            </a:endParaRPr>
          </a:p>
          <a:p>
            <a:pPr marL="228600" indent="-228600">
              <a:lnSpc>
                <a:spcPct val="90000"/>
              </a:lnSpc>
              <a:spcBef>
                <a:spcPct val="20000"/>
              </a:spcBef>
              <a:spcAft>
                <a:spcPts val="200"/>
              </a:spcAft>
              <a:buClr>
                <a:srgbClr val="0000FF"/>
              </a:buClr>
              <a:buSzPct val="90000"/>
            </a:pPr>
            <a:endParaRPr lang="en-GB" dirty="0" smtClean="0">
              <a:solidFill>
                <a:srgbClr val="0000FF"/>
              </a:solidFill>
              <a:latin typeface="Comic Sans MS" charset="0"/>
              <a:ea typeface="Comic Sans MS" charset="0"/>
              <a:cs typeface="Comic Sans MS" charset="0"/>
            </a:endParaRPr>
          </a:p>
          <a:p>
            <a:pPr marL="228600" indent="-228600">
              <a:lnSpc>
                <a:spcPct val="90000"/>
              </a:lnSpc>
              <a:spcBef>
                <a:spcPct val="20000"/>
              </a:spcBef>
              <a:spcAft>
                <a:spcPts val="200"/>
              </a:spcAft>
              <a:buClr>
                <a:srgbClr val="0000FF"/>
              </a:buClr>
              <a:buSzPct val="90000"/>
            </a:pPr>
            <a:r>
              <a:rPr lang="en-GB" dirty="0" err="1" smtClean="0">
                <a:solidFill>
                  <a:srgbClr val="0000FF"/>
                </a:solidFill>
                <a:latin typeface="Comic Sans MS" charset="0"/>
                <a:ea typeface="Comic Sans MS" charset="0"/>
                <a:cs typeface="Comic Sans MS" charset="0"/>
              </a:rPr>
              <a:t>singolo</a:t>
            </a:r>
            <a:r>
              <a:rPr lang="en-GB" dirty="0" smtClean="0">
                <a:solidFill>
                  <a:srgbClr val="0000FF"/>
                </a:solidFill>
                <a:latin typeface="Comic Sans MS" charset="0"/>
                <a:ea typeface="Comic Sans MS" charset="0"/>
                <a:cs typeface="Comic Sans MS" charset="0"/>
              </a:rPr>
              <a:t> </a:t>
            </a:r>
            <a:r>
              <a:rPr lang="en-GB" dirty="0" err="1">
                <a:solidFill>
                  <a:srgbClr val="0000FF"/>
                </a:solidFill>
                <a:latin typeface="Comic Sans MS" charset="0"/>
                <a:ea typeface="Comic Sans MS" charset="0"/>
                <a:cs typeface="Comic Sans MS" charset="0"/>
              </a:rPr>
              <a:t>pacchetto</a:t>
            </a:r>
            <a:r>
              <a:rPr lang="en-GB" dirty="0">
                <a:solidFill>
                  <a:srgbClr val="0000FF"/>
                </a:solidFill>
                <a:latin typeface="Comic Sans MS" charset="0"/>
                <a:ea typeface="Comic Sans MS" charset="0"/>
                <a:cs typeface="Comic Sans MS" charset="0"/>
              </a:rPr>
              <a:t>: </a:t>
            </a:r>
            <a:r>
              <a:rPr lang="en-GB" dirty="0" smtClean="0">
                <a:solidFill>
                  <a:srgbClr val="0000FF"/>
                </a:solidFill>
                <a:latin typeface="Comic Sans MS" charset="0"/>
                <a:ea typeface="Comic Sans MS" charset="0"/>
                <a:cs typeface="Comic Sans MS" charset="0"/>
              </a:rPr>
              <a:t> </a:t>
            </a:r>
            <a:r>
              <a:rPr lang="en-GB" dirty="0" err="1" smtClean="0">
                <a:solidFill>
                  <a:srgbClr val="0000FF"/>
                </a:solidFill>
                <a:latin typeface="Comic Sans MS" charset="0"/>
                <a:ea typeface="Comic Sans MS" charset="0"/>
                <a:cs typeface="Comic Sans MS" charset="0"/>
              </a:rPr>
              <a:t>E</a:t>
            </a:r>
            <a:r>
              <a:rPr lang="en-GB" baseline="-25000" dirty="0" err="1" smtClean="0">
                <a:solidFill>
                  <a:srgbClr val="0000FF"/>
                </a:solidFill>
                <a:latin typeface="Comic Sans MS" charset="0"/>
                <a:ea typeface="Comic Sans MS" charset="0"/>
                <a:cs typeface="Comic Sans MS" charset="0"/>
              </a:rPr>
              <a:t>bunch</a:t>
            </a:r>
            <a:r>
              <a:rPr lang="en-GB" dirty="0" smtClean="0">
                <a:solidFill>
                  <a:srgbClr val="0000FF"/>
                </a:solidFill>
                <a:latin typeface="Comic Sans MS" charset="0"/>
                <a:ea typeface="Comic Sans MS" charset="0"/>
                <a:cs typeface="Comic Sans MS" charset="0"/>
              </a:rPr>
              <a:t> </a:t>
            </a:r>
            <a:r>
              <a:rPr lang="en-GB" dirty="0">
                <a:solidFill>
                  <a:srgbClr val="0000FF"/>
                </a:solidFill>
                <a:latin typeface="Comic Sans MS" charset="0"/>
                <a:ea typeface="Comic Sans MS" charset="0"/>
                <a:cs typeface="Comic Sans MS" charset="0"/>
              </a:rPr>
              <a:t>= </a:t>
            </a:r>
            <a:r>
              <a:rPr lang="en-GB" sz="1400" dirty="0">
                <a:solidFill>
                  <a:srgbClr val="0000FF"/>
                </a:solidFill>
                <a:latin typeface="Comic Sans MS" charset="0"/>
                <a:ea typeface="Comic Sans MS" charset="0"/>
                <a:cs typeface="Comic Sans MS" charset="0"/>
              </a:rPr>
              <a:t>N </a:t>
            </a:r>
            <a:r>
              <a:rPr lang="en-GB" sz="1400" dirty="0" err="1">
                <a:solidFill>
                  <a:srgbClr val="0000FF"/>
                </a:solidFill>
                <a:latin typeface="Comic Sans MS" charset="0"/>
                <a:ea typeface="Comic Sans MS" charset="0"/>
                <a:cs typeface="Comic Sans MS" charset="0"/>
              </a:rPr>
              <a:t>x</a:t>
            </a:r>
            <a:r>
              <a:rPr lang="en-GB" sz="1400" dirty="0">
                <a:solidFill>
                  <a:srgbClr val="0000FF"/>
                </a:solidFill>
                <a:latin typeface="Comic Sans MS" charset="0"/>
                <a:ea typeface="Comic Sans MS" charset="0"/>
                <a:cs typeface="Comic Sans MS" charset="0"/>
              </a:rPr>
              <a:t> </a:t>
            </a:r>
            <a:r>
              <a:rPr lang="en-GB" sz="1400" dirty="0" err="1">
                <a:solidFill>
                  <a:srgbClr val="0000FF"/>
                </a:solidFill>
                <a:latin typeface="Comic Sans MS" charset="0"/>
                <a:ea typeface="Comic Sans MS" charset="0"/>
                <a:cs typeface="Comic Sans MS" charset="0"/>
              </a:rPr>
              <a:t>Ep</a:t>
            </a:r>
            <a:r>
              <a:rPr lang="en-GB" sz="1400" dirty="0">
                <a:solidFill>
                  <a:srgbClr val="0000FF"/>
                </a:solidFill>
                <a:latin typeface="Comic Sans MS" charset="0"/>
                <a:ea typeface="Comic Sans MS" charset="0"/>
                <a:cs typeface="Comic Sans MS" charset="0"/>
              </a:rPr>
              <a:t> = 1.15 </a:t>
            </a:r>
            <a:r>
              <a:rPr lang="en-GB" sz="1400" dirty="0" err="1">
                <a:solidFill>
                  <a:srgbClr val="0000FF"/>
                </a:solidFill>
                <a:latin typeface="Comic Sans MS" charset="0"/>
                <a:ea typeface="Comic Sans MS" charset="0"/>
                <a:cs typeface="Comic Sans MS" charset="0"/>
              </a:rPr>
              <a:t>x</a:t>
            </a:r>
            <a:r>
              <a:rPr lang="en-GB" sz="1400" dirty="0">
                <a:solidFill>
                  <a:srgbClr val="0000FF"/>
                </a:solidFill>
                <a:latin typeface="Comic Sans MS" charset="0"/>
                <a:ea typeface="Comic Sans MS" charset="0"/>
                <a:cs typeface="Comic Sans MS" charset="0"/>
              </a:rPr>
              <a:t> 10</a:t>
            </a:r>
            <a:r>
              <a:rPr lang="en-GB" sz="1400" baseline="30000" dirty="0">
                <a:solidFill>
                  <a:srgbClr val="0000FF"/>
                </a:solidFill>
                <a:latin typeface="Comic Sans MS" charset="0"/>
                <a:ea typeface="Comic Sans MS" charset="0"/>
                <a:cs typeface="Comic Sans MS" charset="0"/>
              </a:rPr>
              <a:t>11</a:t>
            </a:r>
            <a:r>
              <a:rPr lang="en-GB" sz="1400" dirty="0">
                <a:solidFill>
                  <a:srgbClr val="0000FF"/>
                </a:solidFill>
                <a:latin typeface="Comic Sans MS" charset="0"/>
                <a:ea typeface="Comic Sans MS" charset="0"/>
                <a:cs typeface="Comic Sans MS" charset="0"/>
              </a:rPr>
              <a:t> </a:t>
            </a:r>
            <a:r>
              <a:rPr lang="en-GB" sz="1400" dirty="0" err="1">
                <a:solidFill>
                  <a:srgbClr val="0000FF"/>
                </a:solidFill>
                <a:latin typeface="Comic Sans MS" charset="0"/>
                <a:ea typeface="Comic Sans MS" charset="0"/>
                <a:cs typeface="Comic Sans MS" charset="0"/>
              </a:rPr>
              <a:t>x</a:t>
            </a:r>
            <a:r>
              <a:rPr lang="en-GB" sz="1400" dirty="0">
                <a:solidFill>
                  <a:srgbClr val="0000FF"/>
                </a:solidFill>
                <a:latin typeface="Comic Sans MS" charset="0"/>
                <a:ea typeface="Comic Sans MS" charset="0"/>
                <a:cs typeface="Comic Sans MS" charset="0"/>
              </a:rPr>
              <a:t> 1,12x10</a:t>
            </a:r>
            <a:r>
              <a:rPr lang="en-GB" sz="1400" baseline="30000" dirty="0">
                <a:solidFill>
                  <a:srgbClr val="0000FF"/>
                </a:solidFill>
                <a:latin typeface="Comic Sans MS" charset="0"/>
                <a:ea typeface="Comic Sans MS" charset="0"/>
                <a:cs typeface="Comic Sans MS" charset="0"/>
              </a:rPr>
              <a:t>-6</a:t>
            </a:r>
            <a:r>
              <a:rPr lang="en-GB" dirty="0">
                <a:solidFill>
                  <a:srgbClr val="0000FF"/>
                </a:solidFill>
                <a:latin typeface="Comic Sans MS" charset="0"/>
                <a:ea typeface="Comic Sans MS" charset="0"/>
                <a:cs typeface="Comic Sans MS" charset="0"/>
              </a:rPr>
              <a:t>= </a:t>
            </a:r>
            <a:r>
              <a:rPr lang="en-GB" dirty="0">
                <a:solidFill>
                  <a:srgbClr val="C00000"/>
                </a:solidFill>
                <a:latin typeface="Comic Sans MS" charset="0"/>
                <a:ea typeface="Comic Sans MS" charset="0"/>
                <a:cs typeface="Comic Sans MS" charset="0"/>
              </a:rPr>
              <a:t>129 kJ</a:t>
            </a:r>
            <a:r>
              <a:rPr lang="en-GB" dirty="0" smtClean="0">
                <a:solidFill>
                  <a:srgbClr val="C00000"/>
                </a:solidFill>
                <a:latin typeface="Comic Sans MS" charset="0"/>
                <a:ea typeface="Comic Sans MS" charset="0"/>
                <a:cs typeface="Comic Sans MS" charset="0"/>
              </a:rPr>
              <a:t> </a:t>
            </a:r>
            <a:endParaRPr lang="en-GB" dirty="0" smtClean="0">
              <a:solidFill>
                <a:srgbClr val="FF6600"/>
              </a:solidFill>
              <a:latin typeface="Comic Sans MS" charset="0"/>
              <a:ea typeface="Comic Sans MS" charset="0"/>
              <a:cs typeface="Comic Sans MS" charset="0"/>
            </a:endParaRPr>
          </a:p>
          <a:p>
            <a:pPr marL="228600" indent="-228600">
              <a:lnSpc>
                <a:spcPct val="90000"/>
              </a:lnSpc>
              <a:spcBef>
                <a:spcPct val="20000"/>
              </a:spcBef>
              <a:spcAft>
                <a:spcPts val="200"/>
              </a:spcAft>
              <a:buClr>
                <a:srgbClr val="0000FF"/>
              </a:buClr>
              <a:buSzPct val="90000"/>
            </a:pPr>
            <a:r>
              <a:rPr lang="en-GB" dirty="0" err="1">
                <a:solidFill>
                  <a:srgbClr val="0000FF"/>
                </a:solidFill>
                <a:latin typeface="Comic Sans MS" charset="0"/>
                <a:ea typeface="Comic Sans MS" charset="0"/>
                <a:cs typeface="Comic Sans MS" charset="0"/>
              </a:rPr>
              <a:t>singolo</a:t>
            </a:r>
            <a:r>
              <a:rPr lang="en-GB" dirty="0">
                <a:solidFill>
                  <a:srgbClr val="0000FF"/>
                </a:solidFill>
                <a:latin typeface="Comic Sans MS" charset="0"/>
                <a:ea typeface="Comic Sans MS" charset="0"/>
                <a:cs typeface="Comic Sans MS" charset="0"/>
              </a:rPr>
              <a:t> </a:t>
            </a:r>
            <a:r>
              <a:rPr lang="en-GB" dirty="0" err="1">
                <a:solidFill>
                  <a:srgbClr val="0000FF"/>
                </a:solidFill>
                <a:latin typeface="Comic Sans MS" charset="0"/>
                <a:ea typeface="Comic Sans MS" charset="0"/>
                <a:cs typeface="Comic Sans MS" charset="0"/>
              </a:rPr>
              <a:t>fascio</a:t>
            </a:r>
            <a:r>
              <a:rPr lang="en-GB" dirty="0">
                <a:solidFill>
                  <a:srgbClr val="0000FF"/>
                </a:solidFill>
                <a:latin typeface="Comic Sans MS" charset="0"/>
                <a:ea typeface="Comic Sans MS" charset="0"/>
                <a:cs typeface="Comic Sans MS" charset="0"/>
              </a:rPr>
              <a:t> :</a:t>
            </a:r>
            <a:r>
              <a:rPr lang="en-GB" dirty="0">
                <a:latin typeface="Comic Sans MS" charset="0"/>
                <a:ea typeface="Comic Sans MS" charset="0"/>
                <a:cs typeface="Comic Sans MS" charset="0"/>
              </a:rPr>
              <a:t>     </a:t>
            </a:r>
            <a:r>
              <a:rPr lang="en-GB" dirty="0" smtClean="0">
                <a:latin typeface="Comic Sans MS" charset="0"/>
                <a:ea typeface="Comic Sans MS" charset="0"/>
                <a:cs typeface="Comic Sans MS" charset="0"/>
              </a:rPr>
              <a:t>  </a:t>
            </a:r>
            <a:r>
              <a:rPr lang="en-GB" dirty="0" err="1" smtClean="0">
                <a:solidFill>
                  <a:srgbClr val="0000FF"/>
                </a:solidFill>
                <a:latin typeface="Comic Sans MS" charset="0"/>
                <a:ea typeface="Comic Sans MS" charset="0"/>
                <a:cs typeface="Comic Sans MS" charset="0"/>
              </a:rPr>
              <a:t>E</a:t>
            </a:r>
            <a:r>
              <a:rPr lang="en-GB" baseline="-25000" dirty="0" err="1" smtClean="0">
                <a:solidFill>
                  <a:srgbClr val="0000FF"/>
                </a:solidFill>
                <a:latin typeface="Comic Sans MS" charset="0"/>
                <a:ea typeface="Comic Sans MS" charset="0"/>
                <a:cs typeface="Comic Sans MS" charset="0"/>
              </a:rPr>
              <a:t>beam</a:t>
            </a:r>
            <a:r>
              <a:rPr lang="en-GB" dirty="0" smtClean="0">
                <a:solidFill>
                  <a:srgbClr val="0000FF"/>
                </a:solidFill>
                <a:latin typeface="Comic Sans MS" charset="0"/>
                <a:ea typeface="Comic Sans MS" charset="0"/>
                <a:cs typeface="Comic Sans MS" charset="0"/>
              </a:rPr>
              <a:t>  </a:t>
            </a:r>
            <a:r>
              <a:rPr lang="en-GB" dirty="0">
                <a:solidFill>
                  <a:srgbClr val="0000FF"/>
                </a:solidFill>
                <a:latin typeface="Comic Sans MS" charset="0"/>
                <a:ea typeface="Comic Sans MS" charset="0"/>
                <a:cs typeface="Comic Sans MS" charset="0"/>
              </a:rPr>
              <a:t>= </a:t>
            </a:r>
            <a:r>
              <a:rPr lang="en-GB" sz="1400" dirty="0" err="1">
                <a:solidFill>
                  <a:srgbClr val="0000FF"/>
                </a:solidFill>
                <a:latin typeface="Comic Sans MS" charset="0"/>
                <a:ea typeface="Comic Sans MS" charset="0"/>
                <a:cs typeface="Comic Sans MS" charset="0"/>
              </a:rPr>
              <a:t>k</a:t>
            </a:r>
            <a:r>
              <a:rPr lang="en-GB" sz="1400" dirty="0">
                <a:solidFill>
                  <a:srgbClr val="0000FF"/>
                </a:solidFill>
                <a:latin typeface="Comic Sans MS" charset="0"/>
                <a:ea typeface="Comic Sans MS" charset="0"/>
                <a:cs typeface="Comic Sans MS" charset="0"/>
              </a:rPr>
              <a:t> </a:t>
            </a:r>
            <a:r>
              <a:rPr lang="en-GB" sz="1400" dirty="0" err="1">
                <a:solidFill>
                  <a:srgbClr val="0000FF"/>
                </a:solidFill>
                <a:latin typeface="Comic Sans MS" charset="0"/>
                <a:ea typeface="Comic Sans MS" charset="0"/>
                <a:cs typeface="Comic Sans MS" charset="0"/>
              </a:rPr>
              <a:t>x</a:t>
            </a:r>
            <a:r>
              <a:rPr lang="en-GB" sz="1400" dirty="0">
                <a:solidFill>
                  <a:srgbClr val="0000FF"/>
                </a:solidFill>
                <a:latin typeface="Comic Sans MS" charset="0"/>
                <a:ea typeface="Comic Sans MS" charset="0"/>
                <a:cs typeface="Comic Sans MS" charset="0"/>
              </a:rPr>
              <a:t> </a:t>
            </a:r>
            <a:r>
              <a:rPr lang="en-GB" sz="1400" dirty="0" err="1">
                <a:solidFill>
                  <a:srgbClr val="0000FF"/>
                </a:solidFill>
                <a:latin typeface="Comic Sans MS" charset="0"/>
                <a:ea typeface="Comic Sans MS" charset="0"/>
                <a:cs typeface="Comic Sans MS" charset="0"/>
              </a:rPr>
              <a:t>E</a:t>
            </a:r>
            <a:r>
              <a:rPr lang="en-GB" sz="1400" baseline="-25000" dirty="0" err="1">
                <a:solidFill>
                  <a:srgbClr val="0000FF"/>
                </a:solidFill>
                <a:latin typeface="Comic Sans MS" charset="0"/>
                <a:ea typeface="Comic Sans MS" charset="0"/>
                <a:cs typeface="Comic Sans MS" charset="0"/>
              </a:rPr>
              <a:t>bunch</a:t>
            </a:r>
            <a:r>
              <a:rPr lang="en-GB" sz="1400" dirty="0">
                <a:solidFill>
                  <a:srgbClr val="0000FF"/>
                </a:solidFill>
                <a:latin typeface="Comic Sans MS" charset="0"/>
                <a:ea typeface="Comic Sans MS" charset="0"/>
                <a:cs typeface="Comic Sans MS" charset="0"/>
              </a:rPr>
              <a:t> = 2808 </a:t>
            </a:r>
            <a:r>
              <a:rPr lang="en-GB" sz="1400" dirty="0" err="1">
                <a:solidFill>
                  <a:srgbClr val="0000FF"/>
                </a:solidFill>
                <a:latin typeface="Comic Sans MS" charset="0"/>
                <a:ea typeface="Comic Sans MS" charset="0"/>
                <a:cs typeface="Comic Sans MS" charset="0"/>
              </a:rPr>
              <a:t>x</a:t>
            </a:r>
            <a:r>
              <a:rPr lang="en-GB" sz="1400" dirty="0">
                <a:solidFill>
                  <a:srgbClr val="0000FF"/>
                </a:solidFill>
                <a:latin typeface="Comic Sans MS" charset="0"/>
                <a:ea typeface="Comic Sans MS" charset="0"/>
                <a:cs typeface="Comic Sans MS" charset="0"/>
              </a:rPr>
              <a:t> </a:t>
            </a:r>
            <a:r>
              <a:rPr lang="en-GB" sz="1400" dirty="0" err="1">
                <a:solidFill>
                  <a:srgbClr val="0000FF"/>
                </a:solidFill>
                <a:latin typeface="Comic Sans MS" charset="0"/>
                <a:ea typeface="Comic Sans MS" charset="0"/>
                <a:cs typeface="Comic Sans MS" charset="0"/>
              </a:rPr>
              <a:t>E</a:t>
            </a:r>
            <a:r>
              <a:rPr lang="en-GB" sz="1400" baseline="-25000" dirty="0" err="1">
                <a:solidFill>
                  <a:srgbClr val="0000FF"/>
                </a:solidFill>
                <a:latin typeface="Comic Sans MS" charset="0"/>
                <a:ea typeface="Comic Sans MS" charset="0"/>
                <a:cs typeface="Comic Sans MS" charset="0"/>
              </a:rPr>
              <a:t>bunch</a:t>
            </a:r>
            <a:r>
              <a:rPr lang="en-GB" sz="1400" baseline="-25000" dirty="0">
                <a:solidFill>
                  <a:srgbClr val="0000FF"/>
                </a:solidFill>
                <a:latin typeface="Comic Sans MS" charset="0"/>
                <a:ea typeface="Comic Sans MS" charset="0"/>
                <a:cs typeface="Comic Sans MS" charset="0"/>
              </a:rPr>
              <a:t>  </a:t>
            </a:r>
            <a:r>
              <a:rPr lang="en-GB" dirty="0">
                <a:solidFill>
                  <a:srgbClr val="0000FF"/>
                </a:solidFill>
                <a:latin typeface="Comic Sans MS" charset="0"/>
                <a:ea typeface="Comic Sans MS" charset="0"/>
                <a:cs typeface="Comic Sans MS" charset="0"/>
              </a:rPr>
              <a:t>= </a:t>
            </a:r>
            <a:r>
              <a:rPr lang="en-GB" dirty="0">
                <a:solidFill>
                  <a:srgbClr val="C00000"/>
                </a:solidFill>
                <a:latin typeface="Comic Sans MS" charset="0"/>
                <a:ea typeface="Comic Sans MS" charset="0"/>
                <a:cs typeface="Comic Sans MS" charset="0"/>
              </a:rPr>
              <a:t>362 </a:t>
            </a:r>
            <a:r>
              <a:rPr lang="en-GB" dirty="0" smtClean="0">
                <a:solidFill>
                  <a:srgbClr val="C00000"/>
                </a:solidFill>
                <a:latin typeface="Comic Sans MS" charset="0"/>
                <a:ea typeface="Comic Sans MS" charset="0"/>
                <a:cs typeface="Comic Sans MS" charset="0"/>
              </a:rPr>
              <a:t>MJ</a:t>
            </a:r>
          </a:p>
          <a:p>
            <a:endParaRPr lang="en-GB" dirty="0" smtClean="0">
              <a:solidFill>
                <a:srgbClr val="C00000"/>
              </a:solidFill>
              <a:latin typeface="Comic Sans MS" charset="0"/>
              <a:ea typeface="Comic Sans MS" charset="0"/>
              <a:cs typeface="Comic Sans MS" charset="0"/>
            </a:endParaRPr>
          </a:p>
          <a:p>
            <a:r>
              <a:rPr lang="en-US" dirty="0" err="1" smtClean="0"/>
              <a:t>equivalente</a:t>
            </a:r>
            <a:r>
              <a:rPr lang="en-US" dirty="0" smtClean="0"/>
              <a:t> a: 60 kg </a:t>
            </a:r>
            <a:r>
              <a:rPr lang="en-US" dirty="0" err="1" smtClean="0"/>
              <a:t>di</a:t>
            </a:r>
            <a:r>
              <a:rPr lang="en-US" dirty="0" smtClean="0"/>
              <a:t> </a:t>
            </a:r>
            <a:r>
              <a:rPr lang="en-US" dirty="0" err="1" smtClean="0"/>
              <a:t>dinamite</a:t>
            </a:r>
            <a:r>
              <a:rPr lang="en-US" dirty="0" smtClean="0"/>
              <a:t>,</a:t>
            </a:r>
          </a:p>
          <a:p>
            <a:r>
              <a:rPr lang="en-US" dirty="0" smtClean="0"/>
              <a:t>	un Airbus A320 a </a:t>
            </a:r>
            <a:r>
              <a:rPr lang="en-US" dirty="0" err="1" smtClean="0"/>
              <a:t>pieno</a:t>
            </a:r>
            <a:r>
              <a:rPr lang="en-US" dirty="0" smtClean="0"/>
              <a:t> </a:t>
            </a:r>
            <a:r>
              <a:rPr lang="en-US" dirty="0" err="1" smtClean="0"/>
              <a:t>carico</a:t>
            </a:r>
            <a:r>
              <a:rPr lang="en-US" dirty="0" smtClean="0"/>
              <a:t> in </a:t>
            </a:r>
            <a:r>
              <a:rPr lang="en-US" dirty="0" err="1" smtClean="0"/>
              <a:t>fase</a:t>
            </a:r>
            <a:r>
              <a:rPr lang="en-US" dirty="0" smtClean="0"/>
              <a:t> </a:t>
            </a:r>
            <a:r>
              <a:rPr lang="en-US" dirty="0" err="1" smtClean="0"/>
              <a:t>di</a:t>
            </a:r>
            <a:r>
              <a:rPr lang="en-US" dirty="0" smtClean="0"/>
              <a:t> </a:t>
            </a:r>
            <a:r>
              <a:rPr lang="en-US" dirty="0" err="1" smtClean="0"/>
              <a:t>atterraggio</a:t>
            </a:r>
            <a:r>
              <a:rPr lang="en-US" dirty="0" smtClean="0"/>
              <a:t>,</a:t>
            </a:r>
          </a:p>
          <a:p>
            <a:r>
              <a:rPr lang="en-US" dirty="0" smtClean="0"/>
              <a:t>	</a:t>
            </a:r>
            <a:r>
              <a:rPr lang="en-US" dirty="0" err="1" smtClean="0"/>
              <a:t>una</a:t>
            </a:r>
            <a:r>
              <a:rPr lang="en-US" dirty="0" smtClean="0"/>
              <a:t> </a:t>
            </a:r>
            <a:r>
              <a:rPr lang="en-US" dirty="0" err="1" smtClean="0"/>
              <a:t>portaerei</a:t>
            </a:r>
            <a:r>
              <a:rPr lang="en-US" dirty="0" smtClean="0"/>
              <a:t> </a:t>
            </a:r>
            <a:r>
              <a:rPr lang="en-US" dirty="0" err="1" smtClean="0"/>
              <a:t>che</a:t>
            </a:r>
            <a:r>
              <a:rPr lang="en-US" dirty="0" smtClean="0"/>
              <a:t> </a:t>
            </a:r>
            <a:r>
              <a:rPr lang="en-US" dirty="0" err="1" smtClean="0"/>
              <a:t>naviga</a:t>
            </a:r>
            <a:r>
              <a:rPr lang="en-US" dirty="0" smtClean="0"/>
              <a:t> a circa 10 </a:t>
            </a:r>
            <a:r>
              <a:rPr lang="en-US" dirty="0" err="1" smtClean="0"/>
              <a:t>nodi</a:t>
            </a:r>
            <a:endParaRPr lang="en-US" dirty="0" smtClean="0"/>
          </a:p>
          <a:p>
            <a:r>
              <a:rPr lang="en-US" dirty="0" smtClean="0"/>
              <a:t>	un camion </a:t>
            </a:r>
            <a:r>
              <a:rPr lang="en-US" dirty="0" err="1" smtClean="0"/>
              <a:t>che</a:t>
            </a:r>
            <a:r>
              <a:rPr lang="en-US" dirty="0" smtClean="0"/>
              <a:t> </a:t>
            </a:r>
            <a:r>
              <a:rPr lang="en-US" dirty="0" err="1" smtClean="0"/>
              <a:t>viaggia</a:t>
            </a:r>
            <a:r>
              <a:rPr lang="en-US" dirty="0" smtClean="0"/>
              <a:t> 100 Km/H</a:t>
            </a:r>
          </a:p>
          <a:p>
            <a:endParaRPr lang="en-US" dirty="0" smtClean="0">
              <a:solidFill>
                <a:srgbClr val="C00000"/>
              </a:solidFill>
              <a:latin typeface="Comic Sans MS" charset="0"/>
              <a:ea typeface="Comic Sans MS" charset="0"/>
              <a:cs typeface="Comic Sans MS" charset="0"/>
            </a:endParaRPr>
          </a:p>
          <a:p>
            <a:pPr marL="228600" indent="-228600">
              <a:lnSpc>
                <a:spcPct val="90000"/>
              </a:lnSpc>
              <a:spcBef>
                <a:spcPct val="20000"/>
              </a:spcBef>
              <a:spcAft>
                <a:spcPts val="200"/>
              </a:spcAft>
              <a:buClr>
                <a:srgbClr val="0000FF"/>
              </a:buClr>
              <a:buSzPct val="90000"/>
              <a:buFont typeface="Wingdings" charset="2"/>
              <a:buChar char="q"/>
            </a:pPr>
            <a:endParaRPr lang="en-US" sz="1600" dirty="0">
              <a:latin typeface="Calibri" charset="0"/>
            </a:endParaRPr>
          </a:p>
        </p:txBody>
      </p:sp>
      <p:pic>
        <p:nvPicPr>
          <p:cNvPr id="22534" name="Picture 5"/>
          <p:cNvPicPr>
            <a:picLocks noChangeAspect="1"/>
          </p:cNvPicPr>
          <p:nvPr/>
        </p:nvPicPr>
        <p:blipFill>
          <a:blip r:embed="rId3"/>
          <a:srcRect/>
          <a:stretch>
            <a:fillRect/>
          </a:stretch>
        </p:blipFill>
        <p:spPr bwMode="auto">
          <a:xfrm>
            <a:off x="381000" y="5562600"/>
            <a:ext cx="5073650" cy="1104900"/>
          </a:xfrm>
          <a:prstGeom prst="rect">
            <a:avLst/>
          </a:prstGeom>
          <a:noFill/>
          <a:ln w="9525">
            <a:noFill/>
            <a:miter lim="800000"/>
            <a:headEnd/>
            <a:tailEnd/>
          </a:ln>
        </p:spPr>
      </p:pic>
      <p:pic>
        <p:nvPicPr>
          <p:cNvPr id="22535" name="Picture 13" descr="bee_180"/>
          <p:cNvPicPr>
            <a:picLocks noChangeAspect="1" noChangeArrowheads="1"/>
          </p:cNvPicPr>
          <p:nvPr/>
        </p:nvPicPr>
        <p:blipFill>
          <a:blip r:embed="rId4"/>
          <a:srcRect/>
          <a:stretch>
            <a:fillRect/>
          </a:stretch>
        </p:blipFill>
        <p:spPr bwMode="auto">
          <a:xfrm>
            <a:off x="7696200" y="2209800"/>
            <a:ext cx="736600" cy="1044575"/>
          </a:xfrm>
          <a:prstGeom prst="rect">
            <a:avLst/>
          </a:prstGeom>
          <a:noFill/>
          <a:ln w="9525">
            <a:noFill/>
            <a:miter lim="800000"/>
            <a:headEnd/>
            <a:tailEnd/>
          </a:ln>
        </p:spPr>
      </p:pic>
      <p:graphicFrame>
        <p:nvGraphicFramePr>
          <p:cNvPr id="22530" name="Object 2"/>
          <p:cNvGraphicFramePr>
            <a:graphicFrameLocks noChangeAspect="1"/>
          </p:cNvGraphicFramePr>
          <p:nvPr/>
        </p:nvGraphicFramePr>
        <p:xfrm>
          <a:off x="6172200" y="4114800"/>
          <a:ext cx="2308225" cy="2532063"/>
        </p:xfrm>
        <a:graphic>
          <a:graphicData uri="http://schemas.openxmlformats.org/presentationml/2006/ole">
            <p:oleObj spid="_x0000_s641026" name="CorelPhotoPaint.Image.10" r:id="rId5" imgW="4584127" imgH="5028571" progId="">
              <p:embed/>
            </p:oleObj>
          </a:graphicData>
        </a:graphic>
      </p:graphicFrame>
      <p:sp>
        <p:nvSpPr>
          <p:cNvPr id="22536" name="TextBox 9"/>
          <p:cNvSpPr txBox="1">
            <a:spLocks noChangeArrowheads="1"/>
          </p:cNvSpPr>
          <p:nvPr/>
        </p:nvSpPr>
        <p:spPr bwMode="auto">
          <a:xfrm>
            <a:off x="7467600" y="5029200"/>
            <a:ext cx="1604963" cy="369888"/>
          </a:xfrm>
          <a:prstGeom prst="rect">
            <a:avLst/>
          </a:prstGeom>
          <a:noFill/>
          <a:ln w="9525">
            <a:noFill/>
            <a:miter lim="800000"/>
            <a:headEnd/>
            <a:tailEnd/>
          </a:ln>
        </p:spPr>
        <p:txBody>
          <a:bodyPr wrap="none">
            <a:prstTxWarp prst="textNoShape">
              <a:avLst/>
            </a:prstTxWarp>
            <a:spAutoFit/>
          </a:bodyPr>
          <a:lstStyle/>
          <a:p>
            <a:r>
              <a:rPr lang="en-US" b="1">
                <a:solidFill>
                  <a:srgbClr val="FF6600"/>
                </a:solidFill>
                <a:latin typeface="Comic Sans MS" charset="0"/>
                <a:ea typeface="Comic Sans MS" charset="0"/>
                <a:cs typeface="Comic Sans MS" charset="0"/>
                <a:sym typeface="Wingdings" charset="2"/>
              </a:rPr>
              <a:t> 100 Km/h</a:t>
            </a:r>
            <a:endParaRPr lang="it-IT" b="1">
              <a:solidFill>
                <a:srgbClr val="FF6600"/>
              </a:solidFill>
              <a:latin typeface="Comic Sans MS" charset="0"/>
              <a:ea typeface="Comic Sans MS" charset="0"/>
              <a:cs typeface="Comic Sans MS"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4343400" cy="1173162"/>
          </a:xfrm>
        </p:spPr>
        <p:txBody>
          <a:bodyPr/>
          <a:lstStyle/>
          <a:p>
            <a:pPr eaLnBrk="1" hangingPunct="1"/>
            <a:r>
              <a:rPr lang="it-IT" smtClean="0">
                <a:latin typeface="Comic Sans MS" charset="0"/>
                <a:ea typeface="Comic Sans MS" charset="0"/>
                <a:cs typeface="Comic Sans MS" charset="0"/>
              </a:rPr>
              <a:t>I dipoli di LHC</a:t>
            </a:r>
          </a:p>
        </p:txBody>
      </p:sp>
      <p:sp>
        <p:nvSpPr>
          <p:cNvPr id="3" name="Slide Number Placeholder 2"/>
          <p:cNvSpPr>
            <a:spLocks noGrp="1"/>
          </p:cNvSpPr>
          <p:nvPr>
            <p:ph type="sldNum" sz="quarter" idx="12"/>
          </p:nvPr>
        </p:nvSpPr>
        <p:spPr/>
        <p:txBody>
          <a:bodyPr/>
          <a:lstStyle/>
          <a:p>
            <a:pPr>
              <a:defRPr/>
            </a:pPr>
            <a:fld id="{4E22A9D3-2EB5-CE43-9E99-986FCCD1C5FE}" type="slidenum">
              <a:rPr lang="it-IT"/>
              <a:pPr>
                <a:defRPr/>
              </a:pPr>
              <a:t>7</a:t>
            </a:fld>
            <a:endParaRPr lang="it-IT"/>
          </a:p>
        </p:txBody>
      </p:sp>
      <p:pic>
        <p:nvPicPr>
          <p:cNvPr id="28676" name="Picture 3"/>
          <p:cNvPicPr>
            <a:picLocks noChangeAspect="1"/>
          </p:cNvPicPr>
          <p:nvPr/>
        </p:nvPicPr>
        <p:blipFill>
          <a:blip r:embed="rId2"/>
          <a:srcRect/>
          <a:stretch>
            <a:fillRect/>
          </a:stretch>
        </p:blipFill>
        <p:spPr bwMode="auto">
          <a:xfrm>
            <a:off x="4797425" y="406400"/>
            <a:ext cx="4346575" cy="3403600"/>
          </a:xfrm>
          <a:prstGeom prst="rect">
            <a:avLst/>
          </a:prstGeom>
          <a:noFill/>
          <a:ln w="9525">
            <a:noFill/>
            <a:miter lim="800000"/>
            <a:headEnd/>
            <a:tailEnd/>
          </a:ln>
        </p:spPr>
      </p:pic>
      <p:pic>
        <p:nvPicPr>
          <p:cNvPr id="28677" name="Picture 4"/>
          <p:cNvPicPr>
            <a:picLocks noChangeAspect="1"/>
          </p:cNvPicPr>
          <p:nvPr/>
        </p:nvPicPr>
        <p:blipFill>
          <a:blip r:embed="rId3"/>
          <a:srcRect/>
          <a:stretch>
            <a:fillRect/>
          </a:stretch>
        </p:blipFill>
        <p:spPr bwMode="auto">
          <a:xfrm>
            <a:off x="0" y="4191000"/>
            <a:ext cx="4000500" cy="2667000"/>
          </a:xfrm>
          <a:prstGeom prst="rect">
            <a:avLst/>
          </a:prstGeom>
          <a:noFill/>
          <a:ln w="9525">
            <a:noFill/>
            <a:miter lim="800000"/>
            <a:headEnd/>
            <a:tailEnd/>
          </a:ln>
        </p:spPr>
      </p:pic>
      <p:pic>
        <p:nvPicPr>
          <p:cNvPr id="28678" name="Picture 5"/>
          <p:cNvPicPr>
            <a:picLocks noChangeAspect="1"/>
          </p:cNvPicPr>
          <p:nvPr/>
        </p:nvPicPr>
        <p:blipFill>
          <a:blip r:embed="rId4"/>
          <a:srcRect/>
          <a:stretch>
            <a:fillRect/>
          </a:stretch>
        </p:blipFill>
        <p:spPr bwMode="auto">
          <a:xfrm>
            <a:off x="0" y="1617610"/>
            <a:ext cx="3886200" cy="2039990"/>
          </a:xfrm>
          <a:prstGeom prst="rect">
            <a:avLst/>
          </a:prstGeom>
          <a:noFill/>
          <a:ln w="9525">
            <a:noFill/>
            <a:miter lim="800000"/>
            <a:headEnd/>
            <a:tailEnd/>
          </a:ln>
        </p:spPr>
      </p:pic>
      <p:sp>
        <p:nvSpPr>
          <p:cNvPr id="28679" name="TextBox 6"/>
          <p:cNvSpPr txBox="1">
            <a:spLocks noChangeArrowheads="1"/>
          </p:cNvSpPr>
          <p:nvPr/>
        </p:nvSpPr>
        <p:spPr bwMode="auto">
          <a:xfrm>
            <a:off x="4648200" y="4419600"/>
            <a:ext cx="3886200" cy="923925"/>
          </a:xfrm>
          <a:prstGeom prst="rect">
            <a:avLst/>
          </a:prstGeom>
          <a:noFill/>
          <a:ln w="9525">
            <a:noFill/>
            <a:miter lim="800000"/>
            <a:headEnd/>
            <a:tailEnd/>
          </a:ln>
        </p:spPr>
        <p:txBody>
          <a:bodyPr>
            <a:prstTxWarp prst="textNoShape">
              <a:avLst/>
            </a:prstTxWarp>
            <a:spAutoFit/>
          </a:bodyPr>
          <a:lstStyle/>
          <a:p>
            <a:r>
              <a:rPr lang="it-IT" dirty="0">
                <a:solidFill>
                  <a:srgbClr val="FF0000"/>
                </a:solidFill>
                <a:latin typeface="Comic Sans MS" charset="0"/>
                <a:ea typeface="Comic Sans MS" charset="0"/>
                <a:cs typeface="Comic Sans MS" charset="0"/>
              </a:rPr>
              <a:t>Due dipoli nello stesso giogo per due fasci di protoni in direzioni opposte!</a:t>
            </a:r>
          </a:p>
        </p:txBody>
      </p:sp>
      <p:sp>
        <p:nvSpPr>
          <p:cNvPr id="8" name="TextBox 7"/>
          <p:cNvSpPr txBox="1"/>
          <p:nvPr/>
        </p:nvSpPr>
        <p:spPr>
          <a:xfrm>
            <a:off x="4648200" y="5562600"/>
            <a:ext cx="4467890" cy="923330"/>
          </a:xfrm>
          <a:prstGeom prst="rect">
            <a:avLst/>
          </a:prstGeom>
          <a:noFill/>
        </p:spPr>
        <p:txBody>
          <a:bodyPr wrap="none" rtlCol="0">
            <a:spAutoFit/>
          </a:bodyPr>
          <a:lstStyle/>
          <a:p>
            <a:r>
              <a:rPr lang="it-IT" dirty="0" smtClean="0">
                <a:latin typeface="Comic Sans MS"/>
                <a:cs typeface="Comic Sans MS"/>
              </a:rPr>
              <a:t>Altre strutture magnetiche (quadrupoli, </a:t>
            </a:r>
          </a:p>
          <a:p>
            <a:r>
              <a:rPr lang="it-IT" dirty="0" err="1" smtClean="0">
                <a:latin typeface="Comic Sans MS"/>
                <a:cs typeface="Comic Sans MS"/>
              </a:rPr>
              <a:t>sestupoli</a:t>
            </a:r>
            <a:r>
              <a:rPr lang="it-IT" dirty="0" smtClean="0">
                <a:latin typeface="Comic Sans MS"/>
                <a:cs typeface="Comic Sans MS"/>
              </a:rPr>
              <a:t> e </a:t>
            </a:r>
            <a:r>
              <a:rPr lang="it-IT" dirty="0" err="1" smtClean="0">
                <a:latin typeface="Comic Sans MS"/>
                <a:cs typeface="Comic Sans MS"/>
              </a:rPr>
              <a:t>decapoli</a:t>
            </a:r>
            <a:r>
              <a:rPr lang="it-IT" dirty="0" smtClean="0">
                <a:latin typeface="Comic Sans MS"/>
                <a:cs typeface="Comic Sans MS"/>
              </a:rPr>
              <a:t> </a:t>
            </a:r>
            <a:r>
              <a:rPr lang="it-IT" dirty="0" err="1" smtClean="0">
                <a:latin typeface="Comic Sans MS"/>
                <a:cs typeface="Comic Sans MS"/>
              </a:rPr>
              <a:t>…</a:t>
            </a:r>
            <a:r>
              <a:rPr lang="it-IT" dirty="0" smtClean="0">
                <a:latin typeface="Comic Sans MS"/>
                <a:cs typeface="Comic Sans MS"/>
              </a:rPr>
              <a:t>.) focalizzano </a:t>
            </a:r>
          </a:p>
          <a:p>
            <a:r>
              <a:rPr lang="it-IT" dirty="0" smtClean="0">
                <a:latin typeface="Comic Sans MS"/>
                <a:cs typeface="Comic Sans MS"/>
              </a:rPr>
              <a:t>e stabilizzano il fascio</a:t>
            </a:r>
            <a:endParaRPr lang="it-IT" dirty="0">
              <a:latin typeface="Comic Sans MS"/>
              <a:cs typeface="Comic Sans M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9906026_01_layout_sch.jpg"/>
          <p:cNvPicPr>
            <a:picLocks noChangeAspect="1"/>
          </p:cNvPicPr>
          <p:nvPr/>
        </p:nvPicPr>
        <p:blipFill>
          <a:blip r:embed="rId2"/>
          <a:stretch>
            <a:fillRect/>
          </a:stretch>
        </p:blipFill>
        <p:spPr>
          <a:xfrm>
            <a:off x="326176" y="0"/>
            <a:ext cx="8491647" cy="6858000"/>
          </a:xfrm>
          <a:prstGeom prst="rect">
            <a:avLst/>
          </a:prstGeom>
        </p:spPr>
      </p:pic>
      <p:sp>
        <p:nvSpPr>
          <p:cNvPr id="3" name="CasellaDiTesto 2"/>
          <p:cNvSpPr txBox="1"/>
          <p:nvPr/>
        </p:nvSpPr>
        <p:spPr>
          <a:xfrm>
            <a:off x="4643438" y="522912"/>
            <a:ext cx="4500562" cy="1384995"/>
          </a:xfrm>
          <a:prstGeom prst="rect">
            <a:avLst/>
          </a:prstGeom>
          <a:noFill/>
        </p:spPr>
        <p:txBody>
          <a:bodyPr wrap="square" rtlCol="0">
            <a:spAutoFit/>
          </a:bodyPr>
          <a:lstStyle/>
          <a:p>
            <a:pPr>
              <a:buFont typeface="Arial" pitchFamily="34" charset="0"/>
              <a:buChar char="•"/>
            </a:pPr>
            <a:r>
              <a:rPr lang="it-IT" sz="2200" b="1" dirty="0" smtClean="0">
                <a:solidFill>
                  <a:schemeClr val="bg1"/>
                </a:solidFill>
                <a:latin typeface="Comic Sans MS" pitchFamily="66" charset="0"/>
              </a:rPr>
              <a:t>27 Km di circonferenza </a:t>
            </a:r>
          </a:p>
          <a:p>
            <a:pPr>
              <a:buFont typeface="Arial" pitchFamily="34" charset="0"/>
              <a:buChar char="•"/>
            </a:pPr>
            <a:r>
              <a:rPr lang="it-IT" sz="2200" b="1" dirty="0" smtClean="0">
                <a:solidFill>
                  <a:schemeClr val="bg1"/>
                </a:solidFill>
                <a:latin typeface="Comic Sans MS" pitchFamily="66" charset="0"/>
              </a:rPr>
              <a:t>90m di profondità</a:t>
            </a:r>
          </a:p>
          <a:p>
            <a:pPr>
              <a:buFont typeface="Arial" pitchFamily="34" charset="0"/>
              <a:buChar char="•"/>
            </a:pPr>
            <a:r>
              <a:rPr lang="it-IT" sz="2200" b="1" dirty="0" smtClean="0">
                <a:solidFill>
                  <a:schemeClr val="bg1"/>
                </a:solidFill>
                <a:latin typeface="Comic Sans MS" pitchFamily="66" charset="0"/>
              </a:rPr>
              <a:t>Collisioni </a:t>
            </a:r>
            <a:r>
              <a:rPr lang="it-IT" sz="2200" b="1" dirty="0" err="1" smtClean="0">
                <a:solidFill>
                  <a:schemeClr val="bg1"/>
                </a:solidFill>
                <a:latin typeface="Comic Sans MS" pitchFamily="66" charset="0"/>
              </a:rPr>
              <a:t>p+p</a:t>
            </a:r>
            <a:r>
              <a:rPr lang="it-IT" sz="2200" b="1" dirty="0" smtClean="0">
                <a:solidFill>
                  <a:schemeClr val="bg1"/>
                </a:solidFill>
                <a:latin typeface="Comic Sans MS" pitchFamily="66" charset="0"/>
              </a:rPr>
              <a:t> a 7+7 </a:t>
            </a:r>
            <a:r>
              <a:rPr lang="it-IT" sz="2200" b="1" dirty="0" err="1" smtClean="0">
                <a:solidFill>
                  <a:schemeClr val="bg1"/>
                </a:solidFill>
                <a:latin typeface="Comic Sans MS" pitchFamily="66" charset="0"/>
              </a:rPr>
              <a:t>TeV</a:t>
            </a:r>
            <a:r>
              <a:rPr lang="it-IT" sz="2200" b="1" dirty="0" smtClean="0">
                <a:solidFill>
                  <a:schemeClr val="bg1"/>
                </a:solidFill>
                <a:latin typeface="Comic Sans MS" pitchFamily="66" charset="0"/>
              </a:rPr>
              <a:t> </a:t>
            </a:r>
          </a:p>
          <a:p>
            <a:endParaRPr lang="it-IT" dirty="0"/>
          </a:p>
        </p:txBody>
      </p:sp>
      <p:pic>
        <p:nvPicPr>
          <p:cNvPr id="1026" name="Picture 2" descr="C:\Users\mg\Desktop\da copiare\visita_cern_2009\foto\gen-2002-003.jpg"/>
          <p:cNvPicPr>
            <a:picLocks noChangeAspect="1" noChangeArrowheads="1"/>
          </p:cNvPicPr>
          <p:nvPr/>
        </p:nvPicPr>
        <p:blipFill>
          <a:blip r:embed="rId3"/>
          <a:srcRect/>
          <a:stretch>
            <a:fillRect/>
          </a:stretch>
        </p:blipFill>
        <p:spPr bwMode="auto">
          <a:xfrm>
            <a:off x="4800600" y="3200400"/>
            <a:ext cx="1485912" cy="1114434"/>
          </a:xfrm>
          <a:prstGeom prst="rect">
            <a:avLst/>
          </a:prstGeom>
          <a:noFill/>
          <a:effectLst>
            <a:outerShdw blurRad="50800" dist="50800" dir="5400000" algn="ctr" rotWithShape="0">
              <a:srgbClr val="000000">
                <a:alpha val="0"/>
              </a:srgbClr>
            </a:outerShdw>
          </a:effectLst>
          <a:scene3d>
            <a:camera prst="orthographicFront">
              <a:rot lat="0" lon="0" rev="0"/>
            </a:camera>
            <a:lightRig rig="threePt" dir="t"/>
          </a:scene3d>
        </p:spPr>
      </p:pic>
      <p:sp>
        <p:nvSpPr>
          <p:cNvPr id="6" name="Segnaposto numero diapositiva 5"/>
          <p:cNvSpPr>
            <a:spLocks noGrp="1"/>
          </p:cNvSpPr>
          <p:nvPr>
            <p:ph type="sldNum" sz="quarter" idx="12"/>
          </p:nvPr>
        </p:nvSpPr>
        <p:spPr/>
        <p:txBody>
          <a:bodyPr/>
          <a:lstStyle/>
          <a:p>
            <a:fld id="{B007B441-5312-499D-93C3-6E37886527FA}" type="slidenum">
              <a:rPr lang="it-IT" smtClean="0"/>
              <a:pPr/>
              <a:t>8</a:t>
            </a:fld>
            <a:endParaRPr lang="it-IT"/>
          </a:p>
        </p:txBody>
      </p:sp>
      <p:pic>
        <p:nvPicPr>
          <p:cNvPr id="7" name="Picture 6"/>
          <p:cNvPicPr>
            <a:picLocks noChangeAspect="1"/>
          </p:cNvPicPr>
          <p:nvPr/>
        </p:nvPicPr>
        <p:blipFill>
          <a:blip r:embed="rId4">
            <a:alphaModFix/>
          </a:blip>
          <a:stretch>
            <a:fillRect/>
          </a:stretch>
        </p:blipFill>
        <p:spPr>
          <a:xfrm>
            <a:off x="3124200" y="5334000"/>
            <a:ext cx="1601801" cy="106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8870</TotalTime>
  <Words>1858</Words>
  <Application>Microsoft Macintosh PowerPoint</Application>
  <PresentationFormat>On-screen Show (4:3)</PresentationFormat>
  <Paragraphs>335</Paragraphs>
  <Slides>44</Slides>
  <Notes>8</Notes>
  <HiddenSlides>0</HiddenSlides>
  <MMClips>1</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Tema di Office</vt:lpstr>
      <vt:lpstr>Equation</vt:lpstr>
      <vt:lpstr>CorelPhotoPaint.Image.10</vt:lpstr>
      <vt:lpstr> </vt:lpstr>
      <vt:lpstr>Come vediamo oggetti di dimensioni diverse:</vt:lpstr>
      <vt:lpstr>perché accelerare (sempre più) le particelle ? </vt:lpstr>
      <vt:lpstr>Acceleratori</vt:lpstr>
      <vt:lpstr>Slide 4</vt:lpstr>
      <vt:lpstr>Slide 5</vt:lpstr>
      <vt:lpstr>Quanta energia ?</vt:lpstr>
      <vt:lpstr>I dipoli di LHC</vt:lpstr>
      <vt:lpstr>Slide 8</vt:lpstr>
      <vt:lpstr>ATLAS e CMS</vt:lpstr>
      <vt:lpstr>Slide 10</vt:lpstr>
      <vt:lpstr>….a cosa servono….</vt:lpstr>
      <vt:lpstr>…esempi nella vita quotidiana…</vt:lpstr>
      <vt:lpstr>…esempi alle energie di LHC…</vt:lpstr>
      <vt:lpstr>Slide 14</vt:lpstr>
      <vt:lpstr>Slide 15</vt:lpstr>
      <vt:lpstr>I rivelatori</vt:lpstr>
      <vt:lpstr>Slide 17</vt:lpstr>
      <vt:lpstr>… di CMS …</vt:lpstr>
      <vt:lpstr>Slide 19</vt:lpstr>
      <vt:lpstr>Slide 20</vt:lpstr>
      <vt:lpstr>Slide 21</vt:lpstr>
      <vt:lpstr>Slide 22</vt:lpstr>
      <vt:lpstr>Slide 23</vt:lpstr>
      <vt:lpstr>Slide 24</vt:lpstr>
      <vt:lpstr>Slide 25</vt:lpstr>
      <vt:lpstr>Slide 26</vt:lpstr>
      <vt:lpstr>Slide 27</vt:lpstr>
      <vt:lpstr>Obiettivi di ‘fisica’ …</vt:lpstr>
      <vt:lpstr>… come vediamo gli eventi?</vt:lpstr>
      <vt:lpstr>Slide 30</vt:lpstr>
      <vt:lpstr>Slide 31</vt:lpstr>
      <vt:lpstr>Slide 32</vt:lpstr>
      <vt:lpstr>Trigger &amp; DAQ</vt:lpstr>
      <vt:lpstr>Slide 34</vt:lpstr>
      <vt:lpstr>Slide 35</vt:lpstr>
      <vt:lpstr>Fasci @ LHC !</vt:lpstr>
      <vt:lpstr>… eventi ‘rari’ interessanti…</vt:lpstr>
      <vt:lpstr>Slide 38</vt:lpstr>
      <vt:lpstr>Slide 39</vt:lpstr>
      <vt:lpstr>Slide 40</vt:lpstr>
      <vt:lpstr>…con questi dati…</vt:lpstr>
      <vt:lpstr>…vicino futuro…</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mg</dc:creator>
  <cp:lastModifiedBy>Mariagrazia Alviggi</cp:lastModifiedBy>
  <cp:revision>203</cp:revision>
  <dcterms:created xsi:type="dcterms:W3CDTF">2011-09-01T07:23:27Z</dcterms:created>
  <dcterms:modified xsi:type="dcterms:W3CDTF">2011-09-01T07:26:02Z</dcterms:modified>
</cp:coreProperties>
</file>