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6" r:id="rId10"/>
    <p:sldId id="284" r:id="rId11"/>
    <p:sldId id="266" r:id="rId12"/>
    <p:sldId id="277" r:id="rId13"/>
    <p:sldId id="278" r:id="rId14"/>
    <p:sldId id="279" r:id="rId15"/>
    <p:sldId id="280" r:id="rId16"/>
    <p:sldId id="281" r:id="rId17"/>
    <p:sldId id="283" r:id="rId18"/>
    <p:sldId id="282" r:id="rId19"/>
    <p:sldId id="286" r:id="rId20"/>
    <p:sldId id="287" r:id="rId21"/>
    <p:sldId id="288" r:id="rId22"/>
    <p:sldId id="289" r:id="rId23"/>
    <p:sldId id="285" r:id="rId24"/>
  </p:sldIdLst>
  <p:sldSz cx="12192000" cy="6858000"/>
  <p:notesSz cx="6858000" cy="9144000"/>
  <p:embeddedFontLst>
    <p:embeddedFont>
      <p:font typeface="Lobster" pitchFamily="2" charset="77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Titillium Web" pitchFamily="2" charset="77"/>
      <p:regular r:id="rId31"/>
      <p:bold r:id="rId32"/>
      <p:italic r:id="rId33"/>
      <p:boldItalic r:id="rId34"/>
    </p:embeddedFont>
    <p:embeddedFont>
      <p:font typeface="Titillium Web SemiBold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Sz2WiIX3auCzvuhwjMRytK+50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 Stamer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07"/>
    <p:restoredTop sz="94695"/>
  </p:normalViewPr>
  <p:slideViewPr>
    <p:cSldViewPr snapToGrid="0">
      <p:cViewPr varScale="1">
        <p:scale>
          <a:sx n="75" d="100"/>
          <a:sy n="75" d="100"/>
        </p:scale>
        <p:origin x="160" y="1144"/>
      </p:cViewPr>
      <p:guideLst/>
    </p:cSldViewPr>
  </p:slideViewPr>
  <p:outlineViewPr>
    <p:cViewPr>
      <p:scale>
        <a:sx n="33" d="100"/>
        <a:sy n="33" d="100"/>
      </p:scale>
      <p:origin x="0" y="-11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6" name="Google Shape;36;p22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tor.it/atenei/indice.htm" TargetMode="External"/><Relationship Id="rId2" Type="http://schemas.openxmlformats.org/officeDocument/2006/relationships/hyperlink" Target="https://www.supercomputing-icsc.it/partecipanti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open_call_pnrr_infn@lists.infn.i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osservatorio.supercomputing-icsc.it/news/evento-osservatorio-icsc-6-marzo-2024-napoli/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acojih-iZLTPrUDSmsoD2uLgRGakh1mv/edit?usp=sharing&amp;ouid=111898204022568399126&amp;rtpof=true&amp;sd=true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sx_5il2sGgXu_JUWy1xC1IlmYZ1nNvPn/edit?usp=sharing&amp;ouid=111898204022568399126&amp;rtpof=true&amp;sd=true" TargetMode="External"/><Relationship Id="rId2" Type="http://schemas.openxmlformats.org/officeDocument/2006/relationships/hyperlink" Target="https://docs.google.com/document/d/1LjNJicvkuc48XLkcEcE1pUlKNpgtz1jc/edit?usp=sharing&amp;ouid=111898204022568399126&amp;rtpof=true&amp;sd=tru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document/d/1u4M8TA80qXcwE2OmzI7G4JgllXuFGB7d/edit?usp=sharing&amp;ouid=111898204022568399126&amp;rtpof=true&amp;sd=true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agenda.infn.it/category/1774/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" y="5900058"/>
            <a:ext cx="5602013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Meeting di fine 1° anno, La Biodola 12-15 Settembre 2023</a:t>
            </a:r>
            <a:endParaRPr sz="2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ICSC_progetto_comunicazione**</a:t>
            </a:r>
            <a:endParaRPr/>
          </a:p>
        </p:txBody>
      </p:sp>
      <p:sp>
        <p:nvSpPr>
          <p:cNvPr id="131" name="Google Shape;131;p2"/>
          <p:cNvSpPr txBox="1"/>
          <p:nvPr/>
        </p:nvSpPr>
        <p:spPr>
          <a:xfrm>
            <a:off x="2635336" y="2694001"/>
            <a:ext cx="9171759" cy="72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Spoke 2 - FUNDAMENTAL RESEARCH &amp; SPACE ECONOMY</a:t>
            </a:r>
            <a:endParaRPr sz="3600" b="1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7" y="803417"/>
            <a:ext cx="5558971" cy="189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2716617" y="3497418"/>
            <a:ext cx="9171759" cy="121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Sandra Malvezzi (INFN – MIB)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1">
              <a:solidFill>
                <a:srgbClr val="5B87D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Antonio Stamerra (INAF – OAR)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1">
              <a:solidFill>
                <a:srgbClr val="5B87D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Tommaso Boccali (INFN – PI)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2673-6820-D4A9-F465-9816485F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calls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0C74C-BD1F-95B1-A8A7-04EF97202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Da bando, il CN deve usare almeno il 10% del budget in «Bandi a Cascata»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320 *10% = 32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Divisi sui 10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Spokes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tematici: 3.2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Spoke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it-IT" dirty="0"/>
              <a:t>Questi bando sono destinati a soggetti ESTERNI al CN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Ditte DIVERSE dalle 15,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universita’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/ Enti DIVERSI dai 25</a:t>
            </a:r>
          </a:p>
          <a:p>
            <a:pPr lvl="1"/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98354-DA0A-EC97-1F42-AC38A0BCA9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hlinkClick r:id="rId2"/>
              </a:rPr>
              <a:t>Partecipanti al centro</a:t>
            </a:r>
            <a:endParaRPr lang="it-IT" dirty="0"/>
          </a:p>
          <a:p>
            <a:r>
              <a:rPr lang="it-IT" dirty="0">
                <a:hlinkClick r:id="rId3"/>
              </a:rPr>
              <a:t>Tutte le universita’ italiane</a:t>
            </a:r>
            <a:endParaRPr lang="it-IT" dirty="0"/>
          </a:p>
          <a:p>
            <a:endParaRPr lang="it-IT" dirty="0"/>
          </a:p>
          <a:p>
            <a:r>
              <a:rPr lang="it-IT" dirty="0"/>
              <a:t>Importante: essendo un procedimento pubblico, risposte a domande </a:t>
            </a:r>
            <a:r>
              <a:rPr lang="it-IT" dirty="0" err="1"/>
              <a:t>e’</a:t>
            </a:r>
            <a:r>
              <a:rPr lang="it-IT" dirty="0"/>
              <a:t> meglio che passino da canali ufficiali</a:t>
            </a:r>
          </a:p>
          <a:p>
            <a:pPr lvl="1"/>
            <a:r>
              <a:rPr lang="it-IT" b="1" dirty="0" err="1">
                <a:hlinkClick r:id="rId4"/>
              </a:rPr>
              <a:t>open_call_pnrr_infn@lists.infn.it</a:t>
            </a:r>
            <a:endParaRPr lang="it-IT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A7461-17F5-C263-BF2C-9CED71E38E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370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Questo 2 mesi fa ---- Open Calls – 3.2 </a:t>
            </a:r>
            <a:r>
              <a:rPr lang="it-IT" dirty="0" err="1"/>
              <a:t>Meur</a:t>
            </a:r>
            <a:r>
              <a:rPr lang="it-IT" dirty="0"/>
              <a:t> di fondi da distribuire</a:t>
            </a:r>
            <a:endParaRPr dirty="0"/>
          </a:p>
        </p:txBody>
      </p:sp>
      <p:sp>
        <p:nvSpPr>
          <p:cNvPr id="218" name="Google Shape;218;p11"/>
          <p:cNvSpPr txBox="1">
            <a:spLocks noGrp="1"/>
          </p:cNvSpPr>
          <p:nvPr>
            <p:ph type="body" idx="1"/>
          </p:nvPr>
        </p:nvSpPr>
        <p:spPr>
          <a:xfrm>
            <a:off x="215757" y="1890445"/>
            <a:ext cx="5804043" cy="428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Come modello di allocazione, stiamo cercando di soddisfare i seguenti parametri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50%-</a:t>
            </a:r>
            <a:r>
              <a:rPr lang="it-IT" b="1" dirty="0" err="1">
                <a:solidFill>
                  <a:schemeClr val="accent1"/>
                </a:solidFill>
              </a:rPr>
              <a:t>ε</a:t>
            </a:r>
            <a:r>
              <a:rPr lang="it-IT" dirty="0">
                <a:solidFill>
                  <a:schemeClr val="accent1"/>
                </a:solidFill>
              </a:rPr>
              <a:t> per collaborazioni universitarie (nuovi use </a:t>
            </a:r>
            <a:r>
              <a:rPr lang="it-IT" dirty="0" err="1">
                <a:solidFill>
                  <a:schemeClr val="accent1"/>
                </a:solidFill>
              </a:rPr>
              <a:t>cases</a:t>
            </a:r>
            <a:r>
              <a:rPr lang="it-IT" dirty="0">
                <a:solidFill>
                  <a:schemeClr val="accent1"/>
                </a:solidFill>
              </a:rPr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50%+</a:t>
            </a:r>
            <a:r>
              <a:rPr lang="it-IT" b="1" dirty="0" err="1">
                <a:solidFill>
                  <a:schemeClr val="accent1"/>
                </a:solidFill>
              </a:rPr>
              <a:t>ε</a:t>
            </a:r>
            <a:r>
              <a:rPr lang="it-IT" dirty="0">
                <a:solidFill>
                  <a:schemeClr val="accent1"/>
                </a:solidFill>
              </a:rPr>
              <a:t> per collaborazioni industriali (sia idee bottom-up sia top-down)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50% SUD</a:t>
            </a:r>
            <a:r>
              <a:rPr lang="it-IT" dirty="0">
                <a:solidFill>
                  <a:schemeClr val="accent1"/>
                </a:solidFill>
              </a:rPr>
              <a:t> pare al momento </a:t>
            </a:r>
            <a:r>
              <a:rPr lang="it-IT" dirty="0" err="1">
                <a:solidFill>
                  <a:schemeClr val="accent1"/>
                </a:solidFill>
              </a:rPr>
              <a:t>piu’</a:t>
            </a:r>
            <a:r>
              <a:rPr lang="it-IT" dirty="0">
                <a:solidFill>
                  <a:schemeClr val="accent1"/>
                </a:solidFill>
              </a:rPr>
              <a:t> difficile da raggiungere che per gli Innovation </a:t>
            </a:r>
            <a:r>
              <a:rPr lang="it-IT" dirty="0" err="1">
                <a:solidFill>
                  <a:schemeClr val="accent1"/>
                </a:solidFill>
              </a:rPr>
              <a:t>Grants</a:t>
            </a:r>
            <a:endParaRPr dirty="0">
              <a:solidFill>
                <a:schemeClr val="accen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19" name="Google Shape;219;p11"/>
          <p:cNvSpPr txBox="1">
            <a:spLocks noGrp="1"/>
          </p:cNvSpPr>
          <p:nvPr>
            <p:ph type="body" idx="2"/>
          </p:nvPr>
        </p:nvSpPr>
        <p:spPr>
          <a:xfrm>
            <a:off x="6172200" y="1890445"/>
            <a:ext cx="5560888" cy="428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b="1" strike="sngStrike" dirty="0"/>
              <a:t>25</a:t>
            </a:r>
            <a:r>
              <a:rPr lang="it-IT" strike="sngStrike" dirty="0"/>
              <a:t> proposte </a:t>
            </a:r>
            <a:r>
              <a:rPr lang="it-IT" strike="sngStrike" dirty="0" err="1"/>
              <a:t>gia’</a:t>
            </a:r>
            <a:r>
              <a:rPr lang="it-IT" strike="sngStrike" dirty="0"/>
              <a:t> raccolte (in buona parte) in documenti sintetici, in attesa del template ufficiale e delle procedure identificate dai bandi</a:t>
            </a:r>
            <a:endParaRPr strike="sngStrike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dirty="0"/>
              <a:t>Highlights: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Uni</a:t>
            </a:r>
            <a:r>
              <a:rPr lang="it-IT" dirty="0">
                <a:solidFill>
                  <a:schemeClr val="accent1"/>
                </a:solidFill>
              </a:rPr>
              <a:t>: ulteriori use </a:t>
            </a:r>
            <a:r>
              <a:rPr lang="it-IT" dirty="0" err="1">
                <a:solidFill>
                  <a:schemeClr val="accent1"/>
                </a:solidFill>
              </a:rPr>
              <a:t>cases</a:t>
            </a:r>
            <a:r>
              <a:rPr lang="it-IT" dirty="0">
                <a:solidFill>
                  <a:schemeClr val="accent1"/>
                </a:solidFill>
              </a:rPr>
              <a:t> scientifici (lattice QCD, LHC, GW), utilizzo di tecnologie dello </a:t>
            </a:r>
            <a:r>
              <a:rPr lang="it-IT" dirty="0" err="1">
                <a:solidFill>
                  <a:schemeClr val="accent1"/>
                </a:solidFill>
              </a:rPr>
              <a:t>Spoke</a:t>
            </a:r>
            <a:r>
              <a:rPr lang="it-IT" dirty="0">
                <a:solidFill>
                  <a:schemeClr val="accent1"/>
                </a:solidFill>
              </a:rPr>
              <a:t> (Cloud, Geant4)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Industrie</a:t>
            </a:r>
            <a:r>
              <a:rPr lang="it-IT" dirty="0">
                <a:solidFill>
                  <a:schemeClr val="accent1"/>
                </a:solidFill>
              </a:rPr>
              <a:t>: proposte per utilizzare </a:t>
            </a:r>
            <a:r>
              <a:rPr lang="it-IT" dirty="0" err="1">
                <a:solidFill>
                  <a:schemeClr val="accent1"/>
                </a:solidFill>
              </a:rPr>
              <a:t>testbed</a:t>
            </a:r>
            <a:r>
              <a:rPr lang="it-IT" dirty="0">
                <a:solidFill>
                  <a:schemeClr val="accent1"/>
                </a:solidFill>
              </a:rPr>
              <a:t> di calcolo eterogeneo + </a:t>
            </a:r>
            <a:r>
              <a:rPr lang="it-IT" dirty="0" err="1">
                <a:solidFill>
                  <a:schemeClr val="accent1"/>
                </a:solidFill>
              </a:rPr>
              <a:t>distributed</a:t>
            </a:r>
            <a:r>
              <a:rPr lang="it-IT" dirty="0">
                <a:solidFill>
                  <a:schemeClr val="accent1"/>
                </a:solidFill>
              </a:rPr>
              <a:t> computing per usi industriali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dirty="0">
                <a:solidFill>
                  <a:schemeClr val="accent1"/>
                </a:solidFill>
              </a:rPr>
              <a:t>(altro …)</a:t>
            </a:r>
            <a:endParaRPr dirty="0"/>
          </a:p>
        </p:txBody>
      </p:sp>
      <p:sp>
        <p:nvSpPr>
          <p:cNvPr id="220" name="Google Shape;220;p1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963E-164A-7D44-6A7D-F8A68D9C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Adesso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DBBFD-2645-BDC6-7B3D-751EB62BB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Open calls pubblicate il 19/2, scadenza 20/3</a:t>
            </a:r>
          </a:p>
          <a:p>
            <a:r>
              <a:rPr lang="it-IT" dirty="0"/>
              <a:t>Purtroppo ritardo del CN, dovevano essere inizialmente destinate alla primavera 2023. Effetti: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Sono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piu’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corte (15-22 mesi, dipende da eventuali estensioni)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Questo non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facile da gestire con i contratti Universitari, che sono da ~ 36 mesi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259EC-C085-FF63-F034-038A99FFFB2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Qui </a:t>
            </a:r>
            <a:r>
              <a:rPr lang="it-IT" dirty="0" err="1"/>
              <a:t>e’</a:t>
            </a:r>
            <a:r>
              <a:rPr lang="it-IT" dirty="0"/>
              <a:t> dove potete aiutare tutti!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Diffondere a tutte le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universita’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/ aziende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Sollecitare collaborazioni</a:t>
            </a:r>
          </a:p>
          <a:p>
            <a:pPr lvl="1"/>
            <a:endParaRPr lang="it-IT" dirty="0"/>
          </a:p>
          <a:p>
            <a:r>
              <a:rPr lang="it-IT" dirty="0"/>
              <a:t>Cosa abbiamo sottomesso?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B8501-3F8C-41EC-ED8E-DEFBFB05F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92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3819-1379-89BA-6730-DA0A822D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qui  - https://</a:t>
            </a:r>
            <a:r>
              <a:rPr lang="it-IT" dirty="0" err="1"/>
              <a:t>www.supercomputing-icsc.it</a:t>
            </a:r>
            <a:r>
              <a:rPr lang="it-IT" dirty="0"/>
              <a:t>/bandi-a-cascata/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2264-AD79-D0F2-1604-DF6C06183D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439F8-5D9B-B9E5-E80E-76F0E794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5" y="1725693"/>
            <a:ext cx="2870113" cy="4416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6C183-6C3F-9873-CF04-7D354FDD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44" y="2115750"/>
            <a:ext cx="7772400" cy="38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53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15A35-79D9-E4D0-BF41-812D8D4C8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F479C-46C8-9696-697B-BCD2163A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220"/>
            <a:ext cx="12166146" cy="52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93EC-C122-1814-03CF-8813E8687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po’ di spiegazione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8BD9-6428-5B1D-7122-D5053CAD8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Distinti fra </a:t>
            </a:r>
            <a:r>
              <a:rPr lang="it-IT" dirty="0" err="1"/>
              <a:t>obbietivi</a:t>
            </a:r>
            <a:r>
              <a:rPr lang="it-IT" dirty="0"/>
              <a:t> per pubblici (chiaramente di ricerca) e per privati (implementazione, </a:t>
            </a:r>
            <a:r>
              <a:rPr lang="it-IT" dirty="0" err="1"/>
              <a:t>testbed</a:t>
            </a:r>
            <a:r>
              <a:rPr lang="it-IT" dirty="0"/>
              <a:t>, pilots)</a:t>
            </a:r>
          </a:p>
          <a:p>
            <a:r>
              <a:rPr lang="it-IT" dirty="0"/>
              <a:t>Quelli pubblici: ampliamento del programma di ricerca dello </a:t>
            </a:r>
            <a:r>
              <a:rPr lang="it-IT" dirty="0" err="1"/>
              <a:t>spoke</a:t>
            </a:r>
            <a:r>
              <a:rPr lang="it-IT" dirty="0"/>
              <a:t> con nuove tematiche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C5256-4739-BC78-0DE2-9DF6ADAAC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Quelli privati: test delle tecnologie dello </a:t>
            </a:r>
            <a:r>
              <a:rPr lang="it-IT" dirty="0" err="1"/>
              <a:t>spoke</a:t>
            </a:r>
            <a:r>
              <a:rPr lang="it-IT" dirty="0"/>
              <a:t> in ambito industriale, preparazione di </a:t>
            </a:r>
            <a:r>
              <a:rPr lang="it-IT" dirty="0" err="1"/>
              <a:t>propotipi</a:t>
            </a:r>
            <a:r>
              <a:rPr lang="it-IT" dirty="0"/>
              <a:t> per la </a:t>
            </a:r>
            <a:r>
              <a:rPr lang="it-IT" dirty="0" err="1"/>
              <a:t>space</a:t>
            </a:r>
            <a:r>
              <a:rPr lang="it-IT" dirty="0"/>
              <a:t> economy, </a:t>
            </a:r>
            <a:r>
              <a:rPr lang="it-IT" dirty="0" err="1"/>
              <a:t>porting</a:t>
            </a:r>
            <a:r>
              <a:rPr lang="it-IT" dirty="0"/>
              <a:t> di codice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6FEB9-E7C0-803E-5BE7-5E0C2F88A1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54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A758-B551-EB64-E1AA-E61A2EAC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Come possono spendere i soldi i proponenti?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F97F2-D5B2-B6A2-BB1A-F2D861783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i="1" dirty="0"/>
              <a:t>Rendicontazione vale fino al 31/08/2025 o fino ad una possibile estensione del progetto</a:t>
            </a:r>
          </a:p>
          <a:p>
            <a:endParaRPr lang="it-IT" dirty="0"/>
          </a:p>
          <a:p>
            <a:r>
              <a:rPr lang="it-IT" dirty="0"/>
              <a:t>Personale da assumere</a:t>
            </a:r>
          </a:p>
          <a:p>
            <a:r>
              <a:rPr lang="it-IT" dirty="0"/>
              <a:t>Personale staff da rendicontare</a:t>
            </a:r>
          </a:p>
          <a:p>
            <a:r>
              <a:rPr lang="it-IT" dirty="0"/>
              <a:t>Costi per materiali, attrezzature e licenze necessari all’attuazione del Programma di ricerca</a:t>
            </a:r>
          </a:p>
          <a:p>
            <a:r>
              <a:rPr lang="it-IT" dirty="0"/>
              <a:t>del CN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98592-C2D6-8745-9935-2D386B6579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Costi per servizi di consulenze specialistica</a:t>
            </a:r>
          </a:p>
          <a:p>
            <a:r>
              <a:rPr lang="it-IT" dirty="0"/>
              <a:t>Costi indiretti per il 15% del personale</a:t>
            </a:r>
          </a:p>
          <a:p>
            <a:endParaRPr lang="it-IT" dirty="0"/>
          </a:p>
          <a:p>
            <a:r>
              <a:rPr lang="it-IT" dirty="0"/>
              <a:t>Tutti i progetti fra 100,000 Euro e 400,000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53D87-B585-55AF-2BDB-A51236ED65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05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A5F9-4445-3161-922B-23C6E39D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Costo, agevolazione, </a:t>
            </a:r>
            <a:r>
              <a:rPr lang="it-IT" dirty="0" err="1"/>
              <a:t>etc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3D886-9F16-C93E-871B-FDB51A124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0514"/>
            <a:ext cx="5181600" cy="3680344"/>
          </a:xfrm>
        </p:spPr>
        <p:txBody>
          <a:bodyPr/>
          <a:lstStyle/>
          <a:p>
            <a:r>
              <a:rPr lang="it-IT" dirty="0"/>
              <a:t>Costo: costo totale del progetto</a:t>
            </a:r>
          </a:p>
          <a:p>
            <a:r>
              <a:rPr lang="it-IT" dirty="0"/>
              <a:t>Agevolazione: il rimborso da parte del MUR</a:t>
            </a:r>
          </a:p>
          <a:p>
            <a:endParaRPr lang="it-IT" dirty="0"/>
          </a:p>
          <a:p>
            <a:r>
              <a:rPr lang="it-IT" dirty="0"/>
              <a:t>Per i soggetti pubblici, il rimborso </a:t>
            </a:r>
            <a:r>
              <a:rPr lang="it-IT" dirty="0" err="1"/>
              <a:t>e’</a:t>
            </a:r>
            <a:r>
              <a:rPr lang="it-IT" dirty="0"/>
              <a:t> al 100% </a:t>
            </a:r>
            <a:r>
              <a:rPr lang="it-IT" dirty="0">
                <a:sym typeface="Wingdings" pitchFamily="2" charset="2"/>
              </a:rPr>
              <a:t> Agevolazione==Costo</a:t>
            </a:r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C8DDE-82A5-4A0D-84F0-82602C23BEA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9" y="1335636"/>
            <a:ext cx="5890591" cy="3680344"/>
          </a:xfrm>
        </p:spPr>
        <p:txBody>
          <a:bodyPr/>
          <a:lstStyle/>
          <a:p>
            <a:r>
              <a:rPr lang="it-IT" dirty="0"/>
              <a:t>Per i soggetti privati, </a:t>
            </a:r>
            <a:r>
              <a:rPr lang="it-IT" dirty="0" err="1"/>
              <a:t>c’e’</a:t>
            </a:r>
            <a:r>
              <a:rPr lang="it-IT" dirty="0"/>
              <a:t> una tabella del MISE – piccole industre possono comunque arrivare al 70%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AF460-CE92-C687-127F-9ED8E16BEB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9735C-E7F2-FBAB-AF9A-B18CB77D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27" y="2813960"/>
            <a:ext cx="5019262" cy="39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A0E2-EA5C-2284-B17E-66C86697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Mezzi di diffusione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3AC88-32A6-2944-45F0-38C855000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IFAB e Intesa hanno contatti con le aziende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Evento a N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apoli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il 6/3, e webinar l’8/3</a:t>
            </a:r>
          </a:p>
          <a:p>
            <a:r>
              <a:rPr lang="it-IT" dirty="0"/>
              <a:t>Contattati i distretti della SE mediante collaboratori</a:t>
            </a:r>
          </a:p>
          <a:p>
            <a:r>
              <a:rPr lang="it-IT" dirty="0"/>
              <a:t>Per la parte accademica, abbiamo bisogno dell’aiuto degli affiliati!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1D00F-AD0A-57AD-E228-41180EDCA3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Per la parte accademica, stiamo cercando di fare a brevissimo un webinar con ulteriori </a:t>
            </a:r>
            <a:r>
              <a:rPr lang="it-IT" dirty="0" err="1"/>
              <a:t>speigazioni</a:t>
            </a:r>
            <a:endParaRPr lang="it-IT" dirty="0"/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Ma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sempre complesso, come detto prima non dovremmo dare + info del bando e tutte le comunicazioni «legalmente sensibili» dovrebbero passare per  la mail ufficiale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74380-C8D7-2D3F-AAC5-44CEE14273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17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8D52-E665-F706-3533-AED087CB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Milestones </a:t>
            </a:r>
            <a:r>
              <a:rPr lang="it-IT" dirty="0" err="1"/>
              <a:t>etc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DAF92-75FE-FD7F-CC1A-FF8052EB54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D06EB-BB1B-043A-E9CA-276F799B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9" y="1784959"/>
            <a:ext cx="11472334" cy="3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5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title"/>
          </p:nvPr>
        </p:nvSpPr>
        <p:spPr>
          <a:xfrm>
            <a:off x="269838" y="1274051"/>
            <a:ext cx="10325000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/>
              <a:t>Lo Spoke 2 in ICSC – dove eravamo</a:t>
            </a:r>
            <a:endParaRPr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1"/>
          </p:nvPr>
        </p:nvSpPr>
        <p:spPr>
          <a:xfrm>
            <a:off x="450285" y="1793086"/>
            <a:ext cx="4419666" cy="463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sz="3200" dirty="0" err="1"/>
              <a:t>Spoke</a:t>
            </a:r>
            <a:r>
              <a:rPr lang="it-IT" sz="3200" dirty="0"/>
              <a:t> Leader: INFN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sz="2800" dirty="0"/>
              <a:t>Sandra Malvezzi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sz="2800" dirty="0"/>
              <a:t>Tommaso </a:t>
            </a:r>
            <a:r>
              <a:rPr lang="it-IT" sz="2800" dirty="0">
                <a:latin typeface="Titillium Web"/>
                <a:ea typeface="Titillium Web"/>
                <a:cs typeface="Titillium Web"/>
                <a:sym typeface="Titillium Web"/>
              </a:rPr>
              <a:t>Boccali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sz="3200" dirty="0" err="1"/>
              <a:t>Spoke</a:t>
            </a:r>
            <a:r>
              <a:rPr lang="it-IT" sz="3200" dirty="0"/>
              <a:t> co-Leader: INAF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it-IT" sz="2800" dirty="0"/>
              <a:t>Antonio Stamerra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sz="3200" dirty="0"/>
              <a:t>13 Università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sz="3200" strike="sngStrike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3 privati da progetto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sz="3200" dirty="0"/>
              <a:t>8 privati negli </a:t>
            </a:r>
            <a:r>
              <a:rPr lang="it-IT" sz="3200" dirty="0" err="1"/>
              <a:t>innovation</a:t>
            </a:r>
            <a:r>
              <a:rPr lang="it-IT" sz="3200" dirty="0"/>
              <a:t> </a:t>
            </a:r>
            <a:r>
              <a:rPr lang="it-IT" sz="3200" dirty="0" err="1"/>
              <a:t>grants</a:t>
            </a:r>
            <a:endParaRPr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</p:txBody>
      </p:sp>
      <p:sp>
        <p:nvSpPr>
          <p:cNvPr id="140" name="Google Shape;140;p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964" y="1192653"/>
            <a:ext cx="10056121" cy="550030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7385452" y="5145364"/>
            <a:ext cx="34977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IFAB</a:t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7087431" y="1305112"/>
            <a:ext cx="945818" cy="5417998"/>
          </a:xfrm>
          <a:prstGeom prst="roundRect">
            <a:avLst>
              <a:gd name="adj" fmla="val 16667"/>
            </a:avLst>
          </a:prstGeom>
          <a:solidFill>
            <a:srgbClr val="D56A17">
              <a:alpha val="44705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3" descr="sandra malvezzi from steamiamoci.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1477" y="3005112"/>
            <a:ext cx="922717" cy="92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4394" y="4069792"/>
            <a:ext cx="789800" cy="101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4400" y="5237697"/>
            <a:ext cx="892313" cy="89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8C6F-4F32-AFCF-885D-09782690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sta andando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55B1F-9EC9-F4CF-4E35-F056B07F7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Fino a MS6 (giugno 2023): ricevuto report da parte dei </a:t>
            </a:r>
            <a:r>
              <a:rPr lang="it-IT" dirty="0" err="1"/>
              <a:t>reviewer</a:t>
            </a:r>
            <a:endParaRPr lang="it-IT" dirty="0"/>
          </a:p>
          <a:p>
            <a:pPr lvl="1"/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2: «Milestone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being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pursued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, with key activities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planned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/ under way and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ongoing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work on 19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active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flagship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projects and 7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innovation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projects (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exceeding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expectations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).»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5E855-F5BE-402F-603E-7A9F38258C5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In generale, unico punto non perfettamente ok: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«Are the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values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of the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achieved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intermediate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objectives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in line with the schedule set out in the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approved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project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documents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?»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 «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Delays with procurement of </a:t>
            </a:r>
            <a:r>
              <a:rPr lang="it-IT" dirty="0" err="1">
                <a:solidFill>
                  <a:srgbClr val="FF0000"/>
                </a:solidFill>
                <a:sym typeface="Wingdings" pitchFamily="2" charset="2"/>
              </a:rPr>
              <a:t>equipment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it-IT" dirty="0" err="1">
                <a:solidFill>
                  <a:srgbClr val="FF0000"/>
                </a:solidFill>
                <a:sym typeface="Wingdings" pitchFamily="2" charset="2"/>
              </a:rPr>
              <a:t>staffing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.»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3DCE8-5CF3-696D-18E5-5CC107AF79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23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35B2-6C19-A8C5-2D31-A5BE5615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MS7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0FBB2-1DA4-0290-5219-E25B164EC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Richiesta verifica ai PI tramite i WP leaders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Non ci sono arrivate notizie di delays o problemi</a:t>
            </a:r>
          </a:p>
          <a:p>
            <a:r>
              <a:rPr lang="it-IT" dirty="0"/>
              <a:t>Chiesto a tutti i PI di compilare i report per il 15 Marzo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3E3F8-CE64-6E6A-1B2A-CB519F9E87A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Living Doc</a:t>
            </a:r>
            <a:endParaRPr lang="it-IT" dirty="0"/>
          </a:p>
          <a:p>
            <a:pPr lvl="1"/>
            <a:r>
              <a:rPr lang="it-IT" dirty="0"/>
              <a:t>Questo </a:t>
            </a:r>
            <a:r>
              <a:rPr lang="it-IT" dirty="0" err="1"/>
              <a:t>conterra’</a:t>
            </a:r>
            <a:r>
              <a:rPr lang="it-IT" dirty="0"/>
              <a:t> i target</a:t>
            </a:r>
          </a:p>
          <a:p>
            <a:r>
              <a:rPr lang="it-IT" dirty="0"/>
              <a:t>Ogni </a:t>
            </a:r>
            <a:r>
              <a:rPr lang="it-IT" dirty="0" err="1"/>
              <a:t>Flagship</a:t>
            </a:r>
            <a:r>
              <a:rPr lang="it-IT" dirty="0"/>
              <a:t> </a:t>
            </a:r>
            <a:r>
              <a:rPr lang="it-IT" dirty="0" err="1"/>
              <a:t>document</a:t>
            </a:r>
            <a:r>
              <a:rPr lang="it-IT" dirty="0"/>
              <a:t> </a:t>
            </a:r>
            <a:r>
              <a:rPr lang="it-IT" dirty="0" err="1"/>
              <a:t>avra’</a:t>
            </a:r>
            <a:r>
              <a:rPr lang="it-IT" dirty="0"/>
              <a:t> una sezione in fondo su MS7</a:t>
            </a:r>
          </a:p>
          <a:p>
            <a:r>
              <a:rPr lang="it-IT" dirty="0"/>
              <a:t>NOTA IMPORTANTE: 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Serviranno report anche per gli IG, ma sono gestiti dalle industrie</a:t>
            </a:r>
          </a:p>
          <a:p>
            <a:pPr lvl="1"/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972-BA48-0D66-7FF3-8A68C55F34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81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DD3A-50E2-AA57-EA22-F37063FE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MS8, MS9, MS10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86F37-04CA-9A02-39B5-4B2EA697A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 momento abbiamo definito il </a:t>
            </a:r>
            <a:r>
              <a:rPr lang="it-IT" dirty="0" err="1"/>
              <a:t>Research</a:t>
            </a:r>
            <a:r>
              <a:rPr lang="it-IT" dirty="0"/>
              <a:t> Plan (quello che promettiamo)</a:t>
            </a:r>
          </a:p>
          <a:p>
            <a:pPr lvl="1"/>
            <a:r>
              <a:rPr lang="it-IT" dirty="0"/>
              <a:t>Consegnato il 20 Febbraio, abbiamo dovuto implementare qualche cambiamento soprattutto dovuto ai ritardi negli acquisti hardware (la parte FPGA era prevista a Aprile, va probabilmente a Settembre)</a:t>
            </a:r>
          </a:p>
          <a:p>
            <a:r>
              <a:rPr lang="it-IT" dirty="0"/>
              <a:t>Ecco i report </a:t>
            </a:r>
          </a:p>
          <a:p>
            <a:pPr lvl="1"/>
            <a:r>
              <a:rPr lang="it-IT" dirty="0">
                <a:hlinkClick r:id="rId2"/>
              </a:rPr>
              <a:t>MS8</a:t>
            </a:r>
            <a:r>
              <a:rPr lang="it-IT" dirty="0"/>
              <a:t>, </a:t>
            </a:r>
            <a:r>
              <a:rPr lang="it-IT" dirty="0">
                <a:hlinkClick r:id="rId3"/>
              </a:rPr>
              <a:t>MS9</a:t>
            </a:r>
            <a:r>
              <a:rPr lang="it-IT" dirty="0"/>
              <a:t>, </a:t>
            </a:r>
            <a:r>
              <a:rPr lang="it-IT" dirty="0">
                <a:hlinkClick r:id="rId4"/>
              </a:rPr>
              <a:t>MS10</a:t>
            </a:r>
            <a:r>
              <a:rPr lang="it-IT" dirty="0"/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AD9AC-8221-74EE-2CBD-C40DDE6125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53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B8D05-0731-F1F9-D44F-6B1E0ACE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Meeting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3EAE-E48B-8641-2D4C-B3995A5B2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Dobbiamo decidere meetings 2024 della General Assembly</a:t>
            </a:r>
          </a:p>
          <a:p>
            <a:r>
              <a:rPr lang="it-IT" dirty="0"/>
              <a:t>Proponiamo un meeting ogni 2 mesi, online, e ALMENO un meeting in presenza di tutto lo </a:t>
            </a:r>
            <a:r>
              <a:rPr lang="it-IT" dirty="0" err="1"/>
              <a:t>spoke</a:t>
            </a:r>
            <a:r>
              <a:rPr lang="it-IT" dirty="0"/>
              <a:t> in Settembre-Dicembre (da decidere)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12E56-6C39-B39B-73C4-94ECA1ACFE1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Manderemo doodle oggi, idea </a:t>
            </a:r>
            <a:r>
              <a:rPr lang="it-IT" dirty="0" err="1"/>
              <a:t>e’</a:t>
            </a:r>
            <a:r>
              <a:rPr lang="it-IT" dirty="0"/>
              <a:t> ~ 2 ore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Fine Aprile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Fine Giugno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Fine Settembre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Fine Novembre – Dicembre</a:t>
            </a:r>
          </a:p>
          <a:p>
            <a:pPr lvl="2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Questo probabilmente sostituito dal meeting Plenario, o comunque a margine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D5B9D-8FDA-7F25-673D-D4538B5D84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60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/>
              <a:t>outline</a:t>
            </a:r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13538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Lo stato organizzativo dello </a:t>
            </a:r>
            <a:r>
              <a:rPr lang="it-IT" dirty="0" err="1"/>
              <a:t>Spoke</a:t>
            </a:r>
            <a:r>
              <a:rPr lang="it-IT" dirty="0"/>
              <a:t> (personale, istituti, WP, meetings)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dirty="0">
                <a:solidFill>
                  <a:schemeClr val="accent1"/>
                </a:solidFill>
              </a:rPr>
              <a:t>Status report dei 6 WP, e attività prevista 2° anno</a:t>
            </a:r>
          </a:p>
          <a:p>
            <a:pPr marL="685800" lvl="1" indent="-228600">
              <a:spcBef>
                <a:spcPts val="1000"/>
              </a:spcBef>
              <a:buClr>
                <a:schemeClr val="accent1"/>
              </a:buClr>
              <a:buSzPts val="2800"/>
            </a:pPr>
            <a:r>
              <a:rPr lang="en-US" dirty="0"/>
              <a:t>Nota: da Progetto Spoke 2 NON </a:t>
            </a:r>
            <a:r>
              <a:rPr lang="en-US" dirty="0" err="1"/>
              <a:t>aveva</a:t>
            </a:r>
            <a:r>
              <a:rPr lang="en-US" dirty="0"/>
              <a:t> milestones M4 e M5; a posteriori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definito</a:t>
            </a:r>
            <a:r>
              <a:rPr lang="en-US" dirty="0"/>
              <a:t> target per M4 e M5 come </a:t>
            </a:r>
            <a:r>
              <a:rPr lang="en-US" dirty="0" err="1"/>
              <a:t>frazione</a:t>
            </a:r>
            <a:r>
              <a:rPr lang="en-US" dirty="0"/>
              <a:t> di </a:t>
            </a:r>
            <a:r>
              <a:rPr lang="en-US" dirty="0" err="1"/>
              <a:t>completamento</a:t>
            </a:r>
            <a:r>
              <a:rPr lang="en-US" dirty="0"/>
              <a:t> del </a:t>
            </a:r>
            <a:r>
              <a:rPr lang="en-US" dirty="0" err="1"/>
              <a:t>lavoro</a:t>
            </a:r>
            <a:r>
              <a:rPr lang="en-US" dirty="0"/>
              <a:t> di M6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Innovation </a:t>
            </a:r>
            <a:r>
              <a:rPr lang="it-IT" dirty="0" err="1"/>
              <a:t>Grants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dirty="0">
                <a:solidFill>
                  <a:schemeClr val="accent1"/>
                </a:solidFill>
              </a:rPr>
              <a:t>Open Calls/Bandi a Cascata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M6: stato dei deliverables: </a:t>
            </a:r>
            <a:r>
              <a:rPr lang="it-IT" dirty="0" err="1"/>
              <a:t>Flagship</a:t>
            </a:r>
            <a:r>
              <a:rPr lang="it-IT" dirty="0"/>
              <a:t> Projects + altri documenti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dirty="0">
                <a:solidFill>
                  <a:schemeClr val="accent1"/>
                </a:solidFill>
              </a:rPr>
              <a:t>Richieste RAC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Considerazione generali &amp; Conclusioni</a:t>
            </a:r>
            <a:endParaRPr dirty="0"/>
          </a:p>
        </p:txBody>
      </p:sp>
      <p:sp>
        <p:nvSpPr>
          <p:cNvPr id="153" name="Google Shape;153;p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Organizzazione dello </a:t>
            </a:r>
            <a:r>
              <a:rPr lang="it-IT" dirty="0" err="1"/>
              <a:t>Spoke</a:t>
            </a:r>
            <a:endParaRPr dirty="0"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1"/>
          </p:nvPr>
        </p:nvSpPr>
        <p:spPr>
          <a:xfrm>
            <a:off x="446349" y="2123656"/>
            <a:ext cx="5821826" cy="430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dirty="0"/>
              <a:t>Tutti i partner accademici coinvolti nelle </a:t>
            </a:r>
            <a:r>
              <a:rPr lang="it-IT" dirty="0" err="1"/>
              <a:t>attivita’</a:t>
            </a:r>
            <a:r>
              <a:rPr lang="it-IT" dirty="0"/>
              <a:t> (mediante WP e IG)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dirty="0">
                <a:solidFill>
                  <a:schemeClr val="accent1"/>
                </a:solidFill>
              </a:rPr>
              <a:t>Reclutamenti in gran parte effettuati (per il personale «standard», non per IG …)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dirty="0"/>
              <a:t>153 meeting nell’</a:t>
            </a:r>
            <a:r>
              <a:rPr lang="it-IT" dirty="0">
                <a:hlinkClick r:id="rId3"/>
              </a:rPr>
              <a:t>agenda ufficiale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dirty="0">
                <a:solidFill>
                  <a:schemeClr val="accent1"/>
                </a:solidFill>
              </a:rPr>
              <a:t>21 mailing </a:t>
            </a:r>
            <a:r>
              <a:rPr lang="it-IT" dirty="0" err="1">
                <a:solidFill>
                  <a:schemeClr val="accent1"/>
                </a:solidFill>
              </a:rPr>
              <a:t>lists</a:t>
            </a:r>
            <a:endParaRPr dirty="0"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dirty="0"/>
              <a:t>Mailing list Amministrativa gestita dalla FO S. </a:t>
            </a:r>
            <a:r>
              <a:rPr lang="it-IT" dirty="0" err="1"/>
              <a:t>Petronici</a:t>
            </a:r>
            <a:r>
              <a:rPr lang="it-IT" dirty="0"/>
              <a:t> + fantastico team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it-IT" dirty="0">
                <a:solidFill>
                  <a:schemeClr val="accent1"/>
                </a:solidFill>
              </a:rPr>
              <a:t>Rendicontazione mai banale ma siamo a regime: tutti rendicontano</a:t>
            </a:r>
            <a:endParaRPr dirty="0"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2927" y="182790"/>
            <a:ext cx="3124295" cy="419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3614" y="1171388"/>
            <a:ext cx="15621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Divisione Fondi Estern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6750" y="4422588"/>
            <a:ext cx="1474403" cy="15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 descr="Agnese Berretta - Pisa, Toscana, Italia | Profilo professionale | LinkedI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8683" y="5458630"/>
            <a:ext cx="1048732" cy="104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50986" y="306439"/>
            <a:ext cx="1469024" cy="33895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45CAE62-89EB-804C-C36D-2B1FD7101C2B}"/>
              </a:ext>
            </a:extLst>
          </p:cNvPr>
          <p:cNvCxnSpPr/>
          <p:nvPr/>
        </p:nvCxnSpPr>
        <p:spPr>
          <a:xfrm>
            <a:off x="5411972" y="2519916"/>
            <a:ext cx="946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29D910-F0FB-602D-0215-8EB1E8EB2201}"/>
              </a:ext>
            </a:extLst>
          </p:cNvPr>
          <p:cNvCxnSpPr>
            <a:cxnSpLocks/>
          </p:cNvCxnSpPr>
          <p:nvPr/>
        </p:nvCxnSpPr>
        <p:spPr>
          <a:xfrm flipV="1">
            <a:off x="4614530" y="2424223"/>
            <a:ext cx="3546623" cy="100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766E59-51A9-1AB8-D9FF-3C1D4EE0EEDF}"/>
              </a:ext>
            </a:extLst>
          </p:cNvPr>
          <p:cNvCxnSpPr>
            <a:cxnSpLocks/>
          </p:cNvCxnSpPr>
          <p:nvPr/>
        </p:nvCxnSpPr>
        <p:spPr>
          <a:xfrm>
            <a:off x="5305647" y="4082902"/>
            <a:ext cx="3923413" cy="1105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1BBC158-49B8-764B-B955-78D4DBA3D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9502" y="5637414"/>
            <a:ext cx="1140786" cy="1518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0E877-4D3E-7A47-A2F0-02E0F36B0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168" y="5396152"/>
            <a:ext cx="1111778" cy="1335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2D10C-CF8B-42A8-7864-7C7D29CA4A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1374" y="3429000"/>
            <a:ext cx="197285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/>
              <a:t>I WP – il centro dell’attivita’</a:t>
            </a:r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88187" y="1993186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/>
              <a:t>I 6 WP sono quelli inizialmente definiti </a:t>
            </a:r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66876"/>
            <a:ext cx="8193974" cy="341615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/>
          <p:nvPr/>
        </p:nvSpPr>
        <p:spPr>
          <a:xfrm>
            <a:off x="8926775" y="1240794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WP1: tools and algorithms for Th. Physics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8926775" y="2171735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WP2: tools and algorithms for Collider Physics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8926775" y="4925083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WP5: Distributed Datalake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8926775" y="3989859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WP4: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Boosting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</a:t>
            </a: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peformance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8926775" y="3080187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WP1: tools and algorithms for AstroParticle Physics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8926775" y="5860307"/>
            <a:ext cx="2897580" cy="84724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WP6: Cross Domain Initiatives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Siamo al mese 18/36 del progetto</a:t>
            </a:r>
            <a:endParaRPr dirty="0"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293670" y="192126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Primo anno </a:t>
            </a:r>
            <a:r>
              <a:rPr lang="en-US" dirty="0" err="1"/>
              <a:t>inteso</a:t>
            </a:r>
            <a:r>
              <a:rPr lang="en-US" dirty="0"/>
              <a:t> per la </a:t>
            </a:r>
            <a:r>
              <a:rPr lang="en-US" dirty="0" err="1"/>
              <a:t>preparazione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progetti</a:t>
            </a:r>
            <a:r>
              <a:rPr lang="en-US" dirty="0"/>
              <a:t>, il </a:t>
            </a:r>
            <a:r>
              <a:rPr lang="en-US" dirty="0" err="1"/>
              <a:t>reclutamento</a:t>
            </a:r>
            <a:r>
              <a:rPr lang="en-US" dirty="0"/>
              <a:t> del </a:t>
            </a:r>
            <a:r>
              <a:rPr lang="en-US" dirty="0" err="1"/>
              <a:t>personale</a:t>
            </a:r>
            <a:r>
              <a:rPr lang="en-US" dirty="0"/>
              <a:t>, </a:t>
            </a:r>
            <a:r>
              <a:rPr lang="en-US" dirty="0" err="1"/>
              <a:t>selezione</a:t>
            </a:r>
            <a:r>
              <a:rPr lang="en-US" dirty="0"/>
              <a:t> Innovation Grants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Secondo anno </a:t>
            </a:r>
            <a:r>
              <a:rPr lang="en-US" dirty="0" err="1"/>
              <a:t>fase</a:t>
            </a:r>
            <a:r>
              <a:rPr lang="en-US" dirty="0"/>
              <a:t> operative del Progetto, Open Calls, </a:t>
            </a:r>
            <a:r>
              <a:rPr lang="en-US" dirty="0" err="1"/>
              <a:t>aggiudicazione</a:t>
            </a:r>
            <a:r>
              <a:rPr lang="en-US" dirty="0"/>
              <a:t> di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informatiche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Terzo</a:t>
            </a:r>
            <a:r>
              <a:rPr lang="en-US" dirty="0"/>
              <a:t> anno </a:t>
            </a:r>
            <a:r>
              <a:rPr lang="en-US" dirty="0" err="1"/>
              <a:t>esecuzione</a:t>
            </a:r>
            <a:r>
              <a:rPr lang="en-US" dirty="0"/>
              <a:t> e </a:t>
            </a:r>
            <a:r>
              <a:rPr lang="en-US" dirty="0" err="1"/>
              <a:t>alla</a:t>
            </a:r>
            <a:r>
              <a:rPr lang="en-US" dirty="0"/>
              <a:t> fine wrap up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Un piccolo status report ad </a:t>
            </a:r>
            <a:r>
              <a:rPr lang="en-US" dirty="0" err="1"/>
              <a:t>oggi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alcuni</a:t>
            </a:r>
            <a:r>
              <a:rPr lang="en-US" dirty="0"/>
              <a:t> selected items..</a:t>
            </a:r>
          </a:p>
          <a:p>
            <a:pPr marL="685800" lvl="1" indent="-2286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Innovation grants</a:t>
            </a:r>
          </a:p>
          <a:p>
            <a:pPr marL="685800" lvl="1" indent="-2286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Open calls</a:t>
            </a:r>
          </a:p>
          <a:p>
            <a:pPr marL="685800" lvl="1" indent="-2286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Milestones</a:t>
            </a:r>
            <a:endParaRPr dirty="0"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Innovation </a:t>
            </a:r>
            <a:r>
              <a:rPr lang="it-IT" dirty="0" err="1"/>
              <a:t>Grants</a:t>
            </a:r>
            <a:endParaRPr lang="it-IT" dirty="0"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Sono i progetti con le 15 ditte del Centro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it-IT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3 tornate di IG: Maggio 2023 (6+2 progetti), Dicembre 2023 (2 progetti), Febbraio 2024 (2 progetti)</a:t>
            </a:r>
          </a:p>
          <a:p>
            <a:pPr marL="685800" lvl="1" indent="-2286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it-IT" dirty="0" err="1"/>
              <a:t>Gia’</a:t>
            </a:r>
            <a:r>
              <a:rPr lang="it-IT" dirty="0"/>
              <a:t> con la prima tranche abbondantemente sforata la quota di1.8 </a:t>
            </a:r>
            <a:r>
              <a:rPr lang="it-IT" dirty="0" err="1"/>
              <a:t>MEur</a:t>
            </a:r>
            <a:r>
              <a:rPr lang="it-IT" dirty="0"/>
              <a:t> assegnati da decreto, con 40+% SUD</a:t>
            </a:r>
          </a:p>
          <a:p>
            <a:pPr marL="685800" lvl="1" indent="-2286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 err="1"/>
              <a:t>Seconda</a:t>
            </a:r>
            <a:r>
              <a:rPr lang="en-US" dirty="0"/>
              <a:t> e terza tranche da </a:t>
            </a:r>
            <a:r>
              <a:rPr lang="en-US" dirty="0" err="1"/>
              <a:t>fondi</a:t>
            </a:r>
            <a:r>
              <a:rPr lang="en-US" dirty="0"/>
              <a:t> HUB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it-IT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dirty="0"/>
              <a:t>Su una singola slide 🡪 </a:t>
            </a:r>
            <a:r>
              <a:rPr lang="it-IT" dirty="0">
                <a:sym typeface="Wingdings" pitchFamily="2" charset="2"/>
              </a:rPr>
              <a:t> </a:t>
            </a:r>
            <a:endParaRPr dirty="0"/>
          </a:p>
        </p:txBody>
      </p:sp>
      <p:sp>
        <p:nvSpPr>
          <p:cNvPr id="196" name="Google Shape;196;p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12	Innovation </a:t>
            </a:r>
            <a:r>
              <a:rPr lang="it-IT" dirty="0" err="1"/>
              <a:t>grants</a:t>
            </a:r>
            <a:endParaRPr dirty="0"/>
          </a:p>
        </p:txBody>
      </p:sp>
      <p:sp>
        <p:nvSpPr>
          <p:cNvPr id="202" name="Google Shape;202;p9"/>
          <p:cNvSpPr txBox="1">
            <a:spLocks noGrp="1"/>
          </p:cNvSpPr>
          <p:nvPr>
            <p:ph type="body" idx="1"/>
          </p:nvPr>
        </p:nvSpPr>
        <p:spPr>
          <a:xfrm>
            <a:off x="222607" y="1818526"/>
            <a:ext cx="5797193" cy="435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ENI: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0)</a:t>
            </a:r>
            <a:r>
              <a:rPr lang="it-IT" dirty="0"/>
              <a:t>: test degli use </a:t>
            </a:r>
            <a:r>
              <a:rPr lang="it-IT" dirty="0" err="1"/>
              <a:t>cases</a:t>
            </a:r>
            <a:r>
              <a:rPr lang="it-IT" dirty="0"/>
              <a:t> di Spoke2 sul Centro Green Di Ferrera Erbognone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it-IT" dirty="0" err="1"/>
              <a:t>Predictive</a:t>
            </a:r>
            <a:r>
              <a:rPr lang="it-IT" dirty="0"/>
              <a:t> </a:t>
            </a:r>
            <a:r>
              <a:rPr lang="it-IT" dirty="0" err="1"/>
              <a:t>maintenance</a:t>
            </a:r>
            <a:r>
              <a:rPr lang="it-IT" dirty="0"/>
              <a:t> on </a:t>
            </a:r>
            <a:r>
              <a:rPr lang="it-IT" dirty="0" err="1"/>
              <a:t>ENI’s</a:t>
            </a:r>
            <a:r>
              <a:rPr lang="it-IT" dirty="0"/>
              <a:t> industrial </a:t>
            </a:r>
            <a:r>
              <a:rPr lang="it-IT" dirty="0" err="1"/>
              <a:t>plants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Inspired</a:t>
            </a:r>
            <a:r>
              <a:rPr lang="it-IT" dirty="0"/>
              <a:t> ML per l’utilizzo di risorse naturali</a:t>
            </a:r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GB" dirty="0"/>
              <a:t>(con Spoke 7) </a:t>
            </a:r>
            <a:r>
              <a:rPr lang="en-GB" dirty="0" err="1"/>
              <a:t>ELectrode</a:t>
            </a:r>
            <a:r>
              <a:rPr lang="en-GB" dirty="0"/>
              <a:t>-electrolyte Interface in Operando, a mul7scale </a:t>
            </a:r>
            <a:r>
              <a:rPr lang="en-GB" dirty="0" err="1"/>
              <a:t>modeling</a:t>
            </a:r>
            <a:r>
              <a:rPr lang="en-GB" dirty="0"/>
              <a:t> approach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Leonardo + TASI: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ystem Font Regular"/>
              <a:buChar char="5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3)</a:t>
            </a:r>
            <a:r>
              <a:rPr lang="it-IT" dirty="0"/>
              <a:t>: </a:t>
            </a:r>
            <a:r>
              <a:rPr lang="it-IT" dirty="0" err="1"/>
              <a:t>Interoperable</a:t>
            </a:r>
            <a:r>
              <a:rPr lang="it-IT" dirty="0"/>
              <a:t> </a:t>
            </a:r>
            <a:r>
              <a:rPr lang="it-IT" dirty="0" err="1"/>
              <a:t>Datalake</a:t>
            </a:r>
            <a:r>
              <a:rPr lang="it-IT" dirty="0"/>
              <a:t>: Data management + Block Chain pilot per dati da </a:t>
            </a:r>
            <a:r>
              <a:rPr lang="it-IT" dirty="0" err="1"/>
              <a:t>space</a:t>
            </a:r>
            <a:r>
              <a:rPr lang="it-IT" dirty="0"/>
              <a:t> economy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03" name="Google Shape;203;p9"/>
          <p:cNvSpPr txBox="1">
            <a:spLocks noGrp="1"/>
          </p:cNvSpPr>
          <p:nvPr>
            <p:ph type="body" idx="2"/>
          </p:nvPr>
        </p:nvSpPr>
        <p:spPr>
          <a:xfrm>
            <a:off x="6172199" y="1818526"/>
            <a:ext cx="5797193" cy="435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b="1" dirty="0" err="1">
                <a:solidFill>
                  <a:schemeClr val="accent1"/>
                </a:solidFill>
              </a:rPr>
              <a:t>UnipolSAI</a:t>
            </a:r>
            <a:r>
              <a:rPr lang="it-IT" b="1" dirty="0">
                <a:solidFill>
                  <a:schemeClr val="accent1"/>
                </a:solidFill>
              </a:rPr>
              <a:t> + SOGEI: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ystem Font Regular"/>
              <a:buChar char="6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0, 1, 3, 4, 5)</a:t>
            </a:r>
            <a:r>
              <a:rPr lang="it-IT" dirty="0"/>
              <a:t>: monitoring delle situazioni di pericolo e di </a:t>
            </a:r>
            <a:r>
              <a:rPr lang="it-IT" dirty="0" err="1"/>
              <a:t>vulnerabilita’</a:t>
            </a:r>
            <a:r>
              <a:rPr lang="it-IT" dirty="0"/>
              <a:t> a fini di prevenzione e assicurativi</a:t>
            </a:r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 startAt="7"/>
            </a:pPr>
            <a:r>
              <a:rPr lang="it-IT" dirty="0"/>
              <a:t>Versione –EQ potenziata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Intesa Sanpaolo: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 startAt="8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5 e TASI)</a:t>
            </a:r>
            <a:r>
              <a:rPr lang="it-IT" dirty="0"/>
              <a:t>: Correlazione fra immagini satellitare e budget per aziende agricole</a:t>
            </a:r>
            <a:endParaRPr dirty="0"/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rabicPeriod" startAt="8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3 e 10)</a:t>
            </a:r>
            <a:r>
              <a:rPr lang="it-IT" dirty="0"/>
              <a:t>: </a:t>
            </a:r>
            <a:r>
              <a:rPr lang="it-IT" dirty="0" err="1"/>
              <a:t>Fraud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su flussi finanziari </a:t>
            </a:r>
          </a:p>
          <a:p>
            <a:pPr lvl="1" indent="-457200">
              <a:buSzPts val="2400"/>
              <a:buFont typeface="+mj-lt"/>
              <a:buAutoNum type="arabicPeriod" startAt="8"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(Con </a:t>
            </a:r>
            <a:r>
              <a:rPr lang="it-IT" dirty="0" err="1">
                <a:solidFill>
                  <a:schemeClr val="accent4">
                    <a:lumMod val="50000"/>
                  </a:schemeClr>
                </a:solidFill>
              </a:rPr>
              <a:t>Spoke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1)</a:t>
            </a:r>
            <a:r>
              <a:rPr lang="it-IT" dirty="0"/>
              <a:t>: </a:t>
            </a:r>
            <a:r>
              <a:rPr lang="it-IT" dirty="0" err="1"/>
              <a:t>Federated</a:t>
            </a:r>
            <a:r>
              <a:rPr lang="it-IT" dirty="0"/>
              <a:t> Learning Finance 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en-US" b="1" dirty="0">
                <a:solidFill>
                  <a:schemeClr val="accent1"/>
                </a:solidFill>
              </a:rPr>
              <a:t>IFAB, SECO, </a:t>
            </a:r>
            <a:r>
              <a:rPr lang="en-US" b="1" dirty="0" err="1">
                <a:solidFill>
                  <a:schemeClr val="accent1"/>
                </a:solidFill>
              </a:rPr>
              <a:t>Coldiretti</a:t>
            </a:r>
            <a:r>
              <a:rPr lang="en-US" b="1" dirty="0">
                <a:solidFill>
                  <a:schemeClr val="accent1"/>
                </a:solidFill>
              </a:rPr>
              <a:t>, …</a:t>
            </a:r>
          </a:p>
          <a:p>
            <a:pPr lvl="1" indent="-457200">
              <a:buSzPts val="2400"/>
              <a:buFont typeface="+mj-lt"/>
              <a:buAutoNum type="arabicPeriod" startAt="11"/>
            </a:pPr>
            <a:r>
              <a:rPr lang="en-US" dirty="0"/>
              <a:t>Digital Twins for Precision </a:t>
            </a:r>
            <a:r>
              <a:rPr lang="en-US" dirty="0" err="1"/>
              <a:t>Agricolture</a:t>
            </a:r>
            <a:endParaRPr lang="en-US" dirty="0"/>
          </a:p>
          <a:p>
            <a:pPr marL="228600" indent="-228600">
              <a:buSzPts val="2400"/>
            </a:pPr>
            <a:r>
              <a:rPr lang="en-US" b="1" dirty="0">
                <a:solidFill>
                  <a:schemeClr val="accent1"/>
                </a:solidFill>
              </a:rPr>
              <a:t>IFAB, </a:t>
            </a:r>
            <a:r>
              <a:rPr lang="en-US" b="1" dirty="0" err="1">
                <a:solidFill>
                  <a:schemeClr val="accent1"/>
                </a:solidFill>
              </a:rPr>
              <a:t>Bonfiglioli</a:t>
            </a:r>
            <a:r>
              <a:rPr lang="en-US" b="1" dirty="0">
                <a:solidFill>
                  <a:schemeClr val="accent1"/>
                </a:solidFill>
              </a:rPr>
              <a:t>, </a:t>
            </a:r>
            <a:r>
              <a:rPr lang="en-US" b="1" dirty="0" err="1">
                <a:solidFill>
                  <a:schemeClr val="accent1"/>
                </a:solidFill>
              </a:rPr>
              <a:t>Tampieri</a:t>
            </a:r>
            <a:r>
              <a:rPr lang="en-US" b="1" dirty="0">
                <a:solidFill>
                  <a:schemeClr val="accent1"/>
                </a:solidFill>
              </a:rPr>
              <a:t>, SECO, …</a:t>
            </a:r>
          </a:p>
          <a:p>
            <a:pPr lvl="1" indent="-457200">
              <a:buSzPts val="2400"/>
              <a:buFont typeface="+mj-lt"/>
              <a:buAutoNum type="arabicPeriod" startAt="12"/>
            </a:pPr>
            <a:r>
              <a:rPr lang="en-US" dirty="0"/>
              <a:t>Edge AI Anomaly Detection System for Critical Environments</a:t>
            </a:r>
            <a:endParaRPr lang="it-IT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it-IT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04" name="Google Shape;204;p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B7DBE-23C3-01C3-B61B-57B61E54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Progetti del primo giro tutti partiti (chi prima chi dopo) – ma la macchina </a:t>
            </a:r>
            <a:r>
              <a:rPr lang="it-IT" dirty="0" err="1"/>
              <a:t>e’</a:t>
            </a:r>
            <a:r>
              <a:rPr lang="it-IT" dirty="0"/>
              <a:t> partita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EBB21-D539-669A-0265-1A331327E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Problemi non banali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Firma degli accordi (abbiamo cominciato, ma manca ancora un template NDA dall’HUB)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Erogazione fondi (rimodulazione non effettuata, in attesa di MUR)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17DA79-7705-218F-B105-24F03F5F1F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/>
              <a:t>Rendicontazione / milestones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Alcuni progetti IG con milestones in MS7 (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Feb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2024) – poca roba, eravamo stati previdenti</a:t>
            </a:r>
          </a:p>
          <a:p>
            <a:pPr lvl="1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Ricordiamo che i progetti sono a guida industriale</a:t>
            </a:r>
          </a:p>
          <a:p>
            <a:pPr lvl="2"/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E tale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e’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 la reportistica, ka gestione delle milestones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</a:rPr>
              <a:t>etc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EFE7C-71D2-73E6-3D0E-BEEE6031EB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59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1562</Words>
  <Application>Microsoft Macintosh PowerPoint</Application>
  <PresentationFormat>Widescreen</PresentationFormat>
  <Paragraphs>201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Wingdings</vt:lpstr>
      <vt:lpstr>Titillium Web</vt:lpstr>
      <vt:lpstr>System Font Regular</vt:lpstr>
      <vt:lpstr>Roboto</vt:lpstr>
      <vt:lpstr>Lobster</vt:lpstr>
      <vt:lpstr>Arial</vt:lpstr>
      <vt:lpstr>Titillium Web SemiBold</vt:lpstr>
      <vt:lpstr>Calibri</vt:lpstr>
      <vt:lpstr>Tema di Office</vt:lpstr>
      <vt:lpstr>PowerPoint Presentation</vt:lpstr>
      <vt:lpstr>Lo Spoke 2 in ICSC – dove eravamo</vt:lpstr>
      <vt:lpstr>outline</vt:lpstr>
      <vt:lpstr>Organizzazione dello Spoke</vt:lpstr>
      <vt:lpstr>I WP – il centro dell’attivita’</vt:lpstr>
      <vt:lpstr>Siamo al mese 18/36 del progetto</vt:lpstr>
      <vt:lpstr>Innovation Grants</vt:lpstr>
      <vt:lpstr>12 Innovation grants</vt:lpstr>
      <vt:lpstr>Progetti del primo giro tutti partiti (chi prima chi dopo) – ma la macchina e’ partita</vt:lpstr>
      <vt:lpstr>Open calls</vt:lpstr>
      <vt:lpstr>Questo 2 mesi fa ---- Open Calls – 3.2 Meur di fondi da distribuire</vt:lpstr>
      <vt:lpstr>Adesso</vt:lpstr>
      <vt:lpstr>Da qui  - https://www.supercomputing-icsc.it/bandi-a-cascata/</vt:lpstr>
      <vt:lpstr>PowerPoint Presentation</vt:lpstr>
      <vt:lpstr>Un po’ di spiegazione</vt:lpstr>
      <vt:lpstr>Come possono spendere i soldi i proponenti?</vt:lpstr>
      <vt:lpstr>Costo, agevolazione, etc</vt:lpstr>
      <vt:lpstr>Mezzi di diffusione</vt:lpstr>
      <vt:lpstr>Milestones etc</vt:lpstr>
      <vt:lpstr>Come sta andando</vt:lpstr>
      <vt:lpstr>MS7</vt:lpstr>
      <vt:lpstr>MS8, MS9, MS10</vt:lpstr>
      <vt:lpstr>Meeting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44</cp:revision>
  <dcterms:created xsi:type="dcterms:W3CDTF">2022-10-26T09:11:02Z</dcterms:created>
  <dcterms:modified xsi:type="dcterms:W3CDTF">2024-02-27T09:10:54Z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