
<file path=[Content_Types].xml><?xml version="1.0" encoding="utf-8"?>
<Types xmlns="http://schemas.openxmlformats.org/package/2006/content-types">
  <Default Extension="avi" ContentType="video/x-msvideo"/>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77" r:id="rId3"/>
  </p:sldMasterIdLst>
  <p:notesMasterIdLst>
    <p:notesMasterId r:id="rId36"/>
  </p:notesMasterIdLst>
  <p:sldIdLst>
    <p:sldId id="258" r:id="rId4"/>
    <p:sldId id="279" r:id="rId5"/>
    <p:sldId id="261" r:id="rId6"/>
    <p:sldId id="262" r:id="rId7"/>
    <p:sldId id="300" r:id="rId8"/>
    <p:sldId id="266" r:id="rId9"/>
    <p:sldId id="295" r:id="rId10"/>
    <p:sldId id="308" r:id="rId11"/>
    <p:sldId id="263" r:id="rId12"/>
    <p:sldId id="285" r:id="rId13"/>
    <p:sldId id="299" r:id="rId14"/>
    <p:sldId id="310" r:id="rId15"/>
    <p:sldId id="256" r:id="rId16"/>
    <p:sldId id="259" r:id="rId17"/>
    <p:sldId id="284" r:id="rId18"/>
    <p:sldId id="311" r:id="rId19"/>
    <p:sldId id="312" r:id="rId20"/>
    <p:sldId id="265" r:id="rId21"/>
    <p:sldId id="264" r:id="rId22"/>
    <p:sldId id="286" r:id="rId23"/>
    <p:sldId id="289" r:id="rId24"/>
    <p:sldId id="280" r:id="rId25"/>
    <p:sldId id="282" r:id="rId26"/>
    <p:sldId id="283" r:id="rId27"/>
    <p:sldId id="288" r:id="rId28"/>
    <p:sldId id="281" r:id="rId29"/>
    <p:sldId id="301" r:id="rId30"/>
    <p:sldId id="290" r:id="rId31"/>
    <p:sldId id="287" r:id="rId32"/>
    <p:sldId id="291" r:id="rId33"/>
    <p:sldId id="293" r:id="rId34"/>
    <p:sldId id="3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BDD"/>
    <a:srgbClr val="203864"/>
    <a:srgbClr val="F8F8F8"/>
    <a:srgbClr val="FF9900"/>
    <a:srgbClr val="0051AA"/>
    <a:srgbClr val="004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E49D0-1C75-44D1-A59E-97E6752FACBC}" type="datetimeFigureOut">
              <a:rPr lang="en-US" smtClean="0"/>
              <a:t>4/6/2024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C198E-2F39-44BC-958E-89B4AD62A8E2}" type="slidenum">
              <a:rPr lang="en-US" smtClean="0"/>
              <a:t>‹#›</a:t>
            </a:fld>
            <a:endParaRPr lang="en-US" dirty="0"/>
          </a:p>
        </p:txBody>
      </p:sp>
    </p:spTree>
    <p:extLst>
      <p:ext uri="{BB962C8B-B14F-4D97-AF65-F5344CB8AC3E}">
        <p14:creationId xmlns:p14="http://schemas.microsoft.com/office/powerpoint/2010/main" val="3117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0EEF-E2D6-EE0B-1AB9-A08A00AD1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B2A54B-2652-5541-2F42-C056CDD239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4ED2D0-AFD3-BEE4-D19A-2155C8EB253A}"/>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5" name="Footer Placeholder 4">
            <a:extLst>
              <a:ext uri="{FF2B5EF4-FFF2-40B4-BE49-F238E27FC236}">
                <a16:creationId xmlns:a16="http://schemas.microsoft.com/office/drawing/2014/main" id="{B49CF4F5-28AE-7C17-7A7B-EE69D2F822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3D8578-4397-1B19-32B8-D73484B3B04F}"/>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922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3F09-919F-4089-49D7-3D9E51EEC1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F82344-C429-8244-0FF3-65AA5EB41D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FE701-A9BC-8840-6C8D-28E69E7757C6}"/>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5" name="Footer Placeholder 4">
            <a:extLst>
              <a:ext uri="{FF2B5EF4-FFF2-40B4-BE49-F238E27FC236}">
                <a16:creationId xmlns:a16="http://schemas.microsoft.com/office/drawing/2014/main" id="{FA2D1481-AF68-7168-A1F6-2619057D95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8D45CA-C92B-49A6-7AFA-FD8DF685CD74}"/>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35936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77AA9-6307-8672-9FB9-C509E5855F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20AA6C-04FB-0359-FA5F-AC13F8AC86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43928-653E-DDF0-3D12-EE178949818B}"/>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5" name="Footer Placeholder 4">
            <a:extLst>
              <a:ext uri="{FF2B5EF4-FFF2-40B4-BE49-F238E27FC236}">
                <a16:creationId xmlns:a16="http://schemas.microsoft.com/office/drawing/2014/main" id="{8AA11A78-8B70-5B22-AD25-D90C3D1C62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E80C76-B65F-7BB0-23FB-D4B60E6E5E70}"/>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1262786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F6F14D-7DCF-667F-BC61-C990FB53BD7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24B6ED-1415-E750-1EC6-25B15752831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A1BBFC0-B455-C426-6556-249DCB477E29}"/>
              </a:ext>
            </a:extLst>
          </p:cNvPr>
          <p:cNvSpPr>
            <a:spLocks noGrp="1"/>
          </p:cNvSpPr>
          <p:nvPr>
            <p:ph type="dt" sz="half" idx="10"/>
          </p:nvPr>
        </p:nvSpPr>
        <p:spPr/>
        <p:txBody>
          <a:bodyPr/>
          <a:lstStyle/>
          <a:p>
            <a:fld id="{FC91076C-6CE6-401F-9D20-E4B0B8974E75}" type="datetime1">
              <a:rPr lang="it-IT" smtClean="0"/>
              <a:t>06/04/2024</a:t>
            </a:fld>
            <a:endParaRPr lang="it-IT" dirty="0"/>
          </a:p>
        </p:txBody>
      </p:sp>
      <p:sp>
        <p:nvSpPr>
          <p:cNvPr id="5" name="Segnaposto piè di pagina 4">
            <a:extLst>
              <a:ext uri="{FF2B5EF4-FFF2-40B4-BE49-F238E27FC236}">
                <a16:creationId xmlns:a16="http://schemas.microsoft.com/office/drawing/2014/main" id="{72EAA27F-F0D0-75CB-FD2D-2D25395DBF75}"/>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DDEDC621-64E6-6AD1-D7B3-64F4A2BE0A08}"/>
              </a:ext>
            </a:extLst>
          </p:cNvPr>
          <p:cNvSpPr>
            <a:spLocks noGrp="1"/>
          </p:cNvSpPr>
          <p:nvPr>
            <p:ph type="sldNum" sz="quarter" idx="12"/>
          </p:nvPr>
        </p:nvSpPr>
        <p:spPr/>
        <p:txBody>
          <a:bodyPr/>
          <a:lstStyle/>
          <a:p>
            <a:fld id="{D22B44DC-9131-48F2-B386-2012B4CD158A}" type="slidenum">
              <a:rPr lang="it-IT" smtClean="0"/>
              <a:t>‹#›</a:t>
            </a:fld>
            <a:endParaRPr lang="it-IT" dirty="0"/>
          </a:p>
        </p:txBody>
      </p:sp>
    </p:spTree>
    <p:extLst>
      <p:ext uri="{BB962C8B-B14F-4D97-AF65-F5344CB8AC3E}">
        <p14:creationId xmlns:p14="http://schemas.microsoft.com/office/powerpoint/2010/main" val="3665861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AE1BCE4-3D6E-AE6C-EB75-D111F8D9F768}"/>
              </a:ext>
            </a:extLst>
          </p:cNvPr>
          <p:cNvSpPr>
            <a:spLocks noGrp="1"/>
          </p:cNvSpPr>
          <p:nvPr>
            <p:ph type="dt" sz="half" idx="10"/>
          </p:nvPr>
        </p:nvSpPr>
        <p:spPr/>
        <p:txBody>
          <a:bodyPr/>
          <a:lstStyle/>
          <a:p>
            <a:fld id="{1ACC9D2C-9964-4AAE-9C82-5552CD683903}" type="datetime1">
              <a:rPr lang="it-IT" smtClean="0"/>
              <a:t>06/04/2024</a:t>
            </a:fld>
            <a:endParaRPr lang="it-IT" dirty="0"/>
          </a:p>
        </p:txBody>
      </p:sp>
      <p:sp>
        <p:nvSpPr>
          <p:cNvPr id="3" name="Segnaposto piè di pagina 2">
            <a:extLst>
              <a:ext uri="{FF2B5EF4-FFF2-40B4-BE49-F238E27FC236}">
                <a16:creationId xmlns:a16="http://schemas.microsoft.com/office/drawing/2014/main" id="{7163AB9E-B859-7970-55A7-2D9710B2F866}"/>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DBEAD11E-7203-A01B-57D6-2F1764738CB8}"/>
              </a:ext>
            </a:extLst>
          </p:cNvPr>
          <p:cNvSpPr>
            <a:spLocks noGrp="1"/>
          </p:cNvSpPr>
          <p:nvPr>
            <p:ph type="sldNum" sz="quarter" idx="12"/>
          </p:nvPr>
        </p:nvSpPr>
        <p:spPr/>
        <p:txBody>
          <a:bodyPr/>
          <a:lstStyle/>
          <a:p>
            <a:fld id="{D22B44DC-9131-48F2-B386-2012B4CD158A}" type="slidenum">
              <a:rPr lang="it-IT" smtClean="0"/>
              <a:t>‹#›</a:t>
            </a:fld>
            <a:endParaRPr lang="it-IT" dirty="0"/>
          </a:p>
        </p:txBody>
      </p:sp>
    </p:spTree>
    <p:extLst>
      <p:ext uri="{BB962C8B-B14F-4D97-AF65-F5344CB8AC3E}">
        <p14:creationId xmlns:p14="http://schemas.microsoft.com/office/powerpoint/2010/main" val="3372089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660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2064" indent="0" algn="ctr">
              <a:buNone/>
              <a:defRPr>
                <a:solidFill>
                  <a:schemeClr val="tx1">
                    <a:tint val="75000"/>
                  </a:schemeClr>
                </a:solidFill>
              </a:defRPr>
            </a:lvl2pPr>
            <a:lvl3pPr marL="904089" indent="0" algn="ctr">
              <a:buNone/>
              <a:defRPr>
                <a:solidFill>
                  <a:schemeClr val="tx1">
                    <a:tint val="75000"/>
                  </a:schemeClr>
                </a:solidFill>
              </a:defRPr>
            </a:lvl3pPr>
            <a:lvl4pPr marL="1356181" indent="0" algn="ctr">
              <a:buNone/>
              <a:defRPr>
                <a:solidFill>
                  <a:schemeClr val="tx1">
                    <a:tint val="75000"/>
                  </a:schemeClr>
                </a:solidFill>
              </a:defRPr>
            </a:lvl4pPr>
            <a:lvl5pPr marL="1808238" indent="0" algn="ctr">
              <a:buNone/>
              <a:defRPr>
                <a:solidFill>
                  <a:schemeClr val="tx1">
                    <a:tint val="75000"/>
                  </a:schemeClr>
                </a:solidFill>
              </a:defRPr>
            </a:lvl5pPr>
            <a:lvl6pPr marL="2260311" indent="0" algn="ctr">
              <a:buNone/>
              <a:defRPr>
                <a:solidFill>
                  <a:schemeClr val="tx1">
                    <a:tint val="75000"/>
                  </a:schemeClr>
                </a:solidFill>
              </a:defRPr>
            </a:lvl6pPr>
            <a:lvl7pPr marL="2712344" indent="0" algn="ctr">
              <a:buNone/>
              <a:defRPr>
                <a:solidFill>
                  <a:schemeClr val="tx1">
                    <a:tint val="75000"/>
                  </a:schemeClr>
                </a:solidFill>
              </a:defRPr>
            </a:lvl7pPr>
            <a:lvl8pPr marL="3164400" indent="0" algn="ctr">
              <a:buNone/>
              <a:defRPr>
                <a:solidFill>
                  <a:schemeClr val="tx1">
                    <a:tint val="75000"/>
                  </a:schemeClr>
                </a:solidFill>
              </a:defRPr>
            </a:lvl8pPr>
            <a:lvl9pPr marL="36164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1779A4D7-972E-A742-8D9F-E802DA14EE82}"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DA02BAC4-EC4F-B243-8A04-48736EBDB3D5}"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364844360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FF305EA3-BAEC-E74B-AF47-4EF2EF48722C}"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9B8D71CB-B80D-834A-841D-917FD3F1A684}"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51216945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1327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831"/>
            <a:ext cx="10363200" cy="1500187"/>
          </a:xfrm>
        </p:spPr>
        <p:txBody>
          <a:bodyPr anchor="b"/>
          <a:lstStyle>
            <a:lvl1pPr marL="0" indent="0">
              <a:buNone/>
              <a:defRPr sz="2000">
                <a:solidFill>
                  <a:schemeClr val="tx1">
                    <a:tint val="75000"/>
                  </a:schemeClr>
                </a:solidFill>
              </a:defRPr>
            </a:lvl1pPr>
            <a:lvl2pPr marL="452064" indent="0">
              <a:buNone/>
              <a:defRPr sz="1800">
                <a:solidFill>
                  <a:schemeClr val="tx1">
                    <a:tint val="75000"/>
                  </a:schemeClr>
                </a:solidFill>
              </a:defRPr>
            </a:lvl2pPr>
            <a:lvl3pPr marL="904089" indent="0">
              <a:buNone/>
              <a:defRPr sz="1600">
                <a:solidFill>
                  <a:schemeClr val="tx1">
                    <a:tint val="75000"/>
                  </a:schemeClr>
                </a:solidFill>
              </a:defRPr>
            </a:lvl3pPr>
            <a:lvl4pPr marL="1356181" indent="0">
              <a:buNone/>
              <a:defRPr sz="1400">
                <a:solidFill>
                  <a:schemeClr val="tx1">
                    <a:tint val="75000"/>
                  </a:schemeClr>
                </a:solidFill>
              </a:defRPr>
            </a:lvl4pPr>
            <a:lvl5pPr marL="1808238" indent="0">
              <a:buNone/>
              <a:defRPr sz="1400">
                <a:solidFill>
                  <a:schemeClr val="tx1">
                    <a:tint val="75000"/>
                  </a:schemeClr>
                </a:solidFill>
              </a:defRPr>
            </a:lvl5pPr>
            <a:lvl6pPr marL="2260311" indent="0">
              <a:buNone/>
              <a:defRPr sz="1400">
                <a:solidFill>
                  <a:schemeClr val="tx1">
                    <a:tint val="75000"/>
                  </a:schemeClr>
                </a:solidFill>
              </a:defRPr>
            </a:lvl6pPr>
            <a:lvl7pPr marL="2712344" indent="0">
              <a:buNone/>
              <a:defRPr sz="1400">
                <a:solidFill>
                  <a:schemeClr val="tx1">
                    <a:tint val="75000"/>
                  </a:schemeClr>
                </a:solidFill>
              </a:defRPr>
            </a:lvl7pPr>
            <a:lvl8pPr marL="3164400" indent="0">
              <a:buNone/>
              <a:defRPr sz="1400">
                <a:solidFill>
                  <a:schemeClr val="tx1">
                    <a:tint val="75000"/>
                  </a:schemeClr>
                </a:solidFill>
              </a:defRPr>
            </a:lvl8pPr>
            <a:lvl9pPr marL="361646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CA899CBB-965B-C141-A456-A85D27DB2AC0}"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027207C1-1447-3544-94AF-D26B9CADB471}"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333098678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4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4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050AC122-A59D-0845-A91C-61DBBE32ED21}"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685653A2-3A7B-AA4B-B201-4F44DE728172}"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234000972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2064" indent="0">
              <a:buNone/>
              <a:defRPr sz="2000" b="1"/>
            </a:lvl2pPr>
            <a:lvl3pPr marL="904089" indent="0">
              <a:buNone/>
              <a:defRPr sz="1800" b="1"/>
            </a:lvl3pPr>
            <a:lvl4pPr marL="1356181" indent="0">
              <a:buNone/>
              <a:defRPr sz="1600" b="1"/>
            </a:lvl4pPr>
            <a:lvl5pPr marL="1808238" indent="0">
              <a:buNone/>
              <a:defRPr sz="1600" b="1"/>
            </a:lvl5pPr>
            <a:lvl6pPr marL="2260311" indent="0">
              <a:buNone/>
              <a:defRPr sz="1600" b="1"/>
            </a:lvl6pPr>
            <a:lvl7pPr marL="2712344" indent="0">
              <a:buNone/>
              <a:defRPr sz="1600" b="1"/>
            </a:lvl7pPr>
            <a:lvl8pPr marL="3164400" indent="0">
              <a:buNone/>
              <a:defRPr sz="1600" b="1"/>
            </a:lvl8pPr>
            <a:lvl9pPr marL="36164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4"/>
            <a:ext cx="5389033" cy="639762"/>
          </a:xfrm>
        </p:spPr>
        <p:txBody>
          <a:bodyPr anchor="b"/>
          <a:lstStyle>
            <a:lvl1pPr marL="0" indent="0">
              <a:buNone/>
              <a:defRPr sz="2400" b="1"/>
            </a:lvl1pPr>
            <a:lvl2pPr marL="452064" indent="0">
              <a:buNone/>
              <a:defRPr sz="2000" b="1"/>
            </a:lvl2pPr>
            <a:lvl3pPr marL="904089" indent="0">
              <a:buNone/>
              <a:defRPr sz="1800" b="1"/>
            </a:lvl3pPr>
            <a:lvl4pPr marL="1356181" indent="0">
              <a:buNone/>
              <a:defRPr sz="1600" b="1"/>
            </a:lvl4pPr>
            <a:lvl5pPr marL="1808238" indent="0">
              <a:buNone/>
              <a:defRPr sz="1600" b="1"/>
            </a:lvl5pPr>
            <a:lvl6pPr marL="2260311" indent="0">
              <a:buNone/>
              <a:defRPr sz="1600" b="1"/>
            </a:lvl6pPr>
            <a:lvl7pPr marL="2712344" indent="0">
              <a:buNone/>
              <a:defRPr sz="1600" b="1"/>
            </a:lvl7pPr>
            <a:lvl8pPr marL="3164400" indent="0">
              <a:buNone/>
              <a:defRPr sz="1600" b="1"/>
            </a:lvl8pPr>
            <a:lvl9pPr marL="36164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16E01931-85A4-2B4B-86F6-884EAF673122}"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8" name="Footer Placeholder 7"/>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9" name="Slide Number Placeholder 8"/>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96F3462E-55BD-2E47-B136-94F38F09C27B}"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339879461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226FBE88-DEA1-7F45-8FEB-16DA1F72441D}"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4" name="Footer Placeholder 3"/>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5" name="Slide Number Placeholder 4"/>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65AD3248-2C08-B048-A1C9-8FC9E5B9C1CC}"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28378966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F6F8-840B-960E-E459-8A41AAB0A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A1D30-4114-80E4-AEC8-E45C583A28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D66B5-33AB-9887-6301-A26D8FAF398C}"/>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5" name="Footer Placeholder 4">
            <a:extLst>
              <a:ext uri="{FF2B5EF4-FFF2-40B4-BE49-F238E27FC236}">
                <a16:creationId xmlns:a16="http://schemas.microsoft.com/office/drawing/2014/main" id="{223910A0-1EBC-84CA-8BB0-A11F99719E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10E227-B293-15F9-24C1-2132722C3E70}"/>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2233908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F2CBBC61-90A0-5D46-B3F6-7A8D33C69720}"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3" name="Footer Placeholder 2"/>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4" name="Slide Number Placeholder 3"/>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EF94070A-78B1-394E-B7BA-0A91542E1BE0}"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133688889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69" y="279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42"/>
            <a:ext cx="4011084" cy="4691063"/>
          </a:xfrm>
        </p:spPr>
        <p:txBody>
          <a:bodyPr/>
          <a:lstStyle>
            <a:lvl1pPr marL="0" indent="0">
              <a:buNone/>
              <a:defRPr sz="1400"/>
            </a:lvl1pPr>
            <a:lvl2pPr marL="452064" indent="0">
              <a:buNone/>
              <a:defRPr sz="1200"/>
            </a:lvl2pPr>
            <a:lvl3pPr marL="904089" indent="0">
              <a:buNone/>
              <a:defRPr sz="1000"/>
            </a:lvl3pPr>
            <a:lvl4pPr marL="1356181" indent="0">
              <a:buNone/>
              <a:defRPr sz="900"/>
            </a:lvl4pPr>
            <a:lvl5pPr marL="1808238" indent="0">
              <a:buNone/>
              <a:defRPr sz="900"/>
            </a:lvl5pPr>
            <a:lvl6pPr marL="2260311" indent="0">
              <a:buNone/>
              <a:defRPr sz="900"/>
            </a:lvl6pPr>
            <a:lvl7pPr marL="2712344" indent="0">
              <a:buNone/>
              <a:defRPr sz="900"/>
            </a:lvl7pPr>
            <a:lvl8pPr marL="3164400" indent="0">
              <a:buNone/>
              <a:defRPr sz="900"/>
            </a:lvl8pPr>
            <a:lvl9pPr marL="361646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73D81109-3F26-8347-98DF-B491F3D7F004}"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79F9746E-DAF4-C645-B507-798038BCC363}"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169684541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3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31" y="612775"/>
            <a:ext cx="7315200" cy="4114800"/>
          </a:xfrm>
        </p:spPr>
        <p:txBody>
          <a:bodyPr rtlCol="0">
            <a:normAutofit/>
          </a:bodyPr>
          <a:lstStyle>
            <a:lvl1pPr marL="0" indent="0">
              <a:buNone/>
              <a:defRPr sz="3200"/>
            </a:lvl1pPr>
            <a:lvl2pPr marL="452064" indent="0">
              <a:buNone/>
              <a:defRPr sz="2800"/>
            </a:lvl2pPr>
            <a:lvl3pPr marL="904089" indent="0">
              <a:buNone/>
              <a:defRPr sz="2400"/>
            </a:lvl3pPr>
            <a:lvl4pPr marL="1356181" indent="0">
              <a:buNone/>
              <a:defRPr sz="2000"/>
            </a:lvl4pPr>
            <a:lvl5pPr marL="1808238" indent="0">
              <a:buNone/>
              <a:defRPr sz="2000"/>
            </a:lvl5pPr>
            <a:lvl6pPr marL="2260311" indent="0">
              <a:buNone/>
              <a:defRPr sz="2000"/>
            </a:lvl6pPr>
            <a:lvl7pPr marL="2712344" indent="0">
              <a:buNone/>
              <a:defRPr sz="2000"/>
            </a:lvl7pPr>
            <a:lvl8pPr marL="3164400" indent="0">
              <a:buNone/>
              <a:defRPr sz="2000"/>
            </a:lvl8pPr>
            <a:lvl9pPr marL="3616464" indent="0">
              <a:buNone/>
              <a:defRPr sz="2000"/>
            </a:lvl9pPr>
          </a:lstStyle>
          <a:p>
            <a:pPr lvl="0"/>
            <a:endParaRPr lang="en-US" noProof="0"/>
          </a:p>
        </p:txBody>
      </p:sp>
      <p:sp>
        <p:nvSpPr>
          <p:cNvPr id="4" name="Text Placeholder 3"/>
          <p:cNvSpPr>
            <a:spLocks noGrp="1"/>
          </p:cNvSpPr>
          <p:nvPr>
            <p:ph type="body" sz="half" idx="2"/>
          </p:nvPr>
        </p:nvSpPr>
        <p:spPr>
          <a:xfrm>
            <a:off x="2389731" y="5367338"/>
            <a:ext cx="7315200" cy="804862"/>
          </a:xfrm>
        </p:spPr>
        <p:txBody>
          <a:bodyPr/>
          <a:lstStyle>
            <a:lvl1pPr marL="0" indent="0">
              <a:buNone/>
              <a:defRPr sz="1400"/>
            </a:lvl1pPr>
            <a:lvl2pPr marL="452064" indent="0">
              <a:buNone/>
              <a:defRPr sz="1200"/>
            </a:lvl2pPr>
            <a:lvl3pPr marL="904089" indent="0">
              <a:buNone/>
              <a:defRPr sz="1000"/>
            </a:lvl3pPr>
            <a:lvl4pPr marL="1356181" indent="0">
              <a:buNone/>
              <a:defRPr sz="900"/>
            </a:lvl4pPr>
            <a:lvl5pPr marL="1808238" indent="0">
              <a:buNone/>
              <a:defRPr sz="900"/>
            </a:lvl5pPr>
            <a:lvl6pPr marL="2260311" indent="0">
              <a:buNone/>
              <a:defRPr sz="900"/>
            </a:lvl6pPr>
            <a:lvl7pPr marL="2712344" indent="0">
              <a:buNone/>
              <a:defRPr sz="900"/>
            </a:lvl7pPr>
            <a:lvl8pPr marL="3164400" indent="0">
              <a:buNone/>
              <a:defRPr sz="900"/>
            </a:lvl8pPr>
            <a:lvl9pPr marL="361646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A9D08907-B575-E54F-A572-6BF33E2E32F1}"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85219662-8964-D64D-9609-B8C22C08E86B}"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289023997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25B2E757-6677-684E-994C-F37DFDF9F875}"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BA1C86AC-D615-DD47-B869-24038C046A46}"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143397570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8101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8101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l" defTabSz="635681" rtl="0" eaLnBrk="1" fontAlgn="base" latinLnBrk="0" hangingPunct="1">
              <a:lnSpc>
                <a:spcPct val="100000"/>
              </a:lnSpc>
              <a:spcBef>
                <a:spcPct val="0"/>
              </a:spcBef>
              <a:spcAft>
                <a:spcPct val="0"/>
              </a:spcAft>
              <a:buClrTx/>
              <a:buSzTx/>
              <a:buFontTx/>
              <a:buNone/>
              <a:tabLst/>
              <a:defRPr/>
            </a:pPr>
            <a:fld id="{DCB42EB6-F47C-034F-AEAC-33F5843836DB}" type="datetimeFigureOut">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l" defTabSz="635681" rtl="0" eaLnBrk="1" fontAlgn="base" latinLnBrk="0" hangingPunct="1">
                <a:lnSpc>
                  <a:spcPct val="100000"/>
                </a:lnSpc>
                <a:spcBef>
                  <a:spcPct val="0"/>
                </a:spcBef>
                <a:spcAft>
                  <a:spcPct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ctr" defTabSz="63568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rPr>
              <a:t>A. Del Dotto</a:t>
            </a:r>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marL="0" marR="0" lvl="0" indent="0" algn="r" defTabSz="635681" rtl="0" eaLnBrk="1" fontAlgn="base" latinLnBrk="0" hangingPunct="1">
              <a:lnSpc>
                <a:spcPct val="100000"/>
              </a:lnSpc>
              <a:spcBef>
                <a:spcPct val="0"/>
              </a:spcBef>
              <a:spcAft>
                <a:spcPct val="0"/>
              </a:spcAft>
              <a:buClrTx/>
              <a:buSzTx/>
              <a:buFontTx/>
              <a:buNone/>
              <a:tabLst/>
              <a:defRPr/>
            </a:pPr>
            <a:fld id="{3681498D-A66B-0F4E-9C53-64B9C6F7BE67}" type="slidenum">
              <a:rPr kumimoji="0" lang="en-US" sz="1200" b="0" i="0" u="none" strike="noStrike" kern="1200" cap="none" spc="0" normalizeH="0" baseline="0" noProof="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237054156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8392-931B-3D1B-F5A2-1F79EFC8C1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C4579D-BB42-62C2-BA36-E08C72EDD5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ADB4D-3264-9C62-8766-9F4C193F3402}"/>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5" name="Footer Placeholder 4">
            <a:extLst>
              <a:ext uri="{FF2B5EF4-FFF2-40B4-BE49-F238E27FC236}">
                <a16:creationId xmlns:a16="http://schemas.microsoft.com/office/drawing/2014/main" id="{60532C07-CCFF-2A30-B7CA-69D90BE469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7635D8-34AB-F79A-2E05-564800EDFDCC}"/>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393330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E9BB-BF56-F2FA-DE8F-88596A51B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A8B96C-326E-A271-6193-30E8853B54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E4865-F3AB-800C-6092-978EC5E8B9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1C215B-162C-B804-8DFF-0D1104BFB19C}"/>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6" name="Footer Placeholder 5">
            <a:extLst>
              <a:ext uri="{FF2B5EF4-FFF2-40B4-BE49-F238E27FC236}">
                <a16:creationId xmlns:a16="http://schemas.microsoft.com/office/drawing/2014/main" id="{C838336E-037C-2599-18A2-46C1237CD5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6B144A-855E-9E28-B38D-966ED6546909}"/>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245454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D239-E2F0-2E6A-F18C-F332BCFC1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7F6960-CE66-7BF5-209B-E348A42E6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4C4FD4-1FAF-4170-ABD7-D44779EDA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48393-E594-0FB4-5997-E3C586A04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CD860-29F0-0479-D3A7-C903105F4A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028A-DDC6-02F3-1227-C09C8D8C7803}"/>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8" name="Footer Placeholder 7">
            <a:extLst>
              <a:ext uri="{FF2B5EF4-FFF2-40B4-BE49-F238E27FC236}">
                <a16:creationId xmlns:a16="http://schemas.microsoft.com/office/drawing/2014/main" id="{3F90D88F-814E-FD5D-37C9-7C5BAF73E1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86420F-6A9F-953E-57CB-7D9A890FFB9E}"/>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31874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C715-5186-FEA8-78C9-4D526F071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B7E64D-E652-E7BE-02FD-08019C513C65}"/>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4" name="Footer Placeholder 3">
            <a:extLst>
              <a:ext uri="{FF2B5EF4-FFF2-40B4-BE49-F238E27FC236}">
                <a16:creationId xmlns:a16="http://schemas.microsoft.com/office/drawing/2014/main" id="{4A90DBEF-97EB-1C9D-9CF5-72FDE8AA522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B33530A-0EF9-C2B9-4A4D-12DA510D6719}"/>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52357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29CB44-2F73-38CC-08BC-25C8CAB444A0}"/>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3" name="Footer Placeholder 2">
            <a:extLst>
              <a:ext uri="{FF2B5EF4-FFF2-40B4-BE49-F238E27FC236}">
                <a16:creationId xmlns:a16="http://schemas.microsoft.com/office/drawing/2014/main" id="{63F50EDB-A2B9-8303-76C6-07E77EE9DD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B2D9548-DF34-E236-AD7E-5BF042F763AF}"/>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322921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FEEE-76FF-78C0-F61A-03097DF62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83E40E-1542-2318-6F05-2E1A984C4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D2D7C-CEB3-D3B5-F77C-8616CA789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D1AB6-FA0F-2113-16F6-8B9BF3A0F325}"/>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6" name="Footer Placeholder 5">
            <a:extLst>
              <a:ext uri="{FF2B5EF4-FFF2-40B4-BE49-F238E27FC236}">
                <a16:creationId xmlns:a16="http://schemas.microsoft.com/office/drawing/2014/main" id="{F65B94F5-372E-CCD5-F100-330A93CD86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98C88-53E6-4342-7E85-D8732FA3ED2D}"/>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270646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CA08-4255-96A3-B1EF-B0FACFAC2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7ABEC-5E7A-72BB-3D88-A88321335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C8E99B-94E9-C1E1-C300-F515A68F0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1873B-D493-89BF-7F5B-38698C9E939A}"/>
              </a:ext>
            </a:extLst>
          </p:cNvPr>
          <p:cNvSpPr>
            <a:spLocks noGrp="1"/>
          </p:cNvSpPr>
          <p:nvPr>
            <p:ph type="dt" sz="half" idx="10"/>
          </p:nvPr>
        </p:nvSpPr>
        <p:spPr/>
        <p:txBody>
          <a:bodyPr/>
          <a:lstStyle/>
          <a:p>
            <a:fld id="{C3974F2E-F523-4954-8BE5-AA21DB4EC9DE}" type="datetimeFigureOut">
              <a:rPr lang="en-US" smtClean="0"/>
              <a:t>4/6/2024</a:t>
            </a:fld>
            <a:endParaRPr lang="en-US" dirty="0"/>
          </a:p>
        </p:txBody>
      </p:sp>
      <p:sp>
        <p:nvSpPr>
          <p:cNvPr id="6" name="Footer Placeholder 5">
            <a:extLst>
              <a:ext uri="{FF2B5EF4-FFF2-40B4-BE49-F238E27FC236}">
                <a16:creationId xmlns:a16="http://schemas.microsoft.com/office/drawing/2014/main" id="{85A05FE8-DD85-E15D-675B-67DCBAE6BB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D4CBD1-50DB-1192-7791-0DF25ECB4B14}"/>
              </a:ext>
            </a:extLst>
          </p:cNvPr>
          <p:cNvSpPr>
            <a:spLocks noGrp="1"/>
          </p:cNvSpPr>
          <p:nvPr>
            <p:ph type="sldNum" sz="quarter" idx="12"/>
          </p:nvPr>
        </p:nvSpPr>
        <p:spPr/>
        <p:txBody>
          <a:bodyPr/>
          <a:lstStyle/>
          <a:p>
            <a:fld id="{37F48605-7463-4B7E-A85A-732EBD60B56E}" type="slidenum">
              <a:rPr lang="en-US" smtClean="0"/>
              <a:t>‹#›</a:t>
            </a:fld>
            <a:endParaRPr lang="en-US" dirty="0"/>
          </a:p>
        </p:txBody>
      </p:sp>
    </p:spTree>
    <p:extLst>
      <p:ext uri="{BB962C8B-B14F-4D97-AF65-F5344CB8AC3E}">
        <p14:creationId xmlns:p14="http://schemas.microsoft.com/office/powerpoint/2010/main" val="159578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37C9A-B6CD-DEB7-A417-E328B82E7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83F4D9-8E69-03C6-AD4E-68AAA40B0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49C79-6D0B-8D37-2EB7-85870FCB5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74F2E-F523-4954-8BE5-AA21DB4EC9DE}" type="datetimeFigureOut">
              <a:rPr lang="en-US" smtClean="0"/>
              <a:t>4/6/2024</a:t>
            </a:fld>
            <a:endParaRPr lang="en-US" dirty="0"/>
          </a:p>
        </p:txBody>
      </p:sp>
      <p:sp>
        <p:nvSpPr>
          <p:cNvPr id="5" name="Footer Placeholder 4">
            <a:extLst>
              <a:ext uri="{FF2B5EF4-FFF2-40B4-BE49-F238E27FC236}">
                <a16:creationId xmlns:a16="http://schemas.microsoft.com/office/drawing/2014/main" id="{6AB9E45C-5439-290D-9CB7-67855173DB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8494DD4-8B9A-66B1-2CC1-B0A49B82D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48605-7463-4B7E-A85A-732EBD60B56E}" type="slidenum">
              <a:rPr lang="en-US" smtClean="0"/>
              <a:t>‹#›</a:t>
            </a:fld>
            <a:endParaRPr lang="en-US" dirty="0"/>
          </a:p>
        </p:txBody>
      </p:sp>
    </p:spTree>
    <p:extLst>
      <p:ext uri="{BB962C8B-B14F-4D97-AF65-F5344CB8AC3E}">
        <p14:creationId xmlns:p14="http://schemas.microsoft.com/office/powerpoint/2010/main" val="1108520281"/>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51" r:id="rId3"/>
    <p:sldLayoutId id="2147483652" r:id="rId4"/>
    <p:sldLayoutId id="2147483653" r:id="rId5"/>
    <p:sldLayoutId id="2147483654" r:id="rId6"/>
    <p:sldLayoutId id="214748366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38794FB-A9B3-F479-0FC7-7B7DA183E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394AA9F-7542-4156-F001-C659C067C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E374E7E-46C3-F5E5-0B64-007613F79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7BCF8-0BB8-4432-B9B1-465C2744E049}" type="datetime1">
              <a:rPr lang="it-IT" smtClean="0"/>
              <a:t>06/04/2024</a:t>
            </a:fld>
            <a:endParaRPr lang="it-IT" dirty="0"/>
          </a:p>
        </p:txBody>
      </p:sp>
      <p:sp>
        <p:nvSpPr>
          <p:cNvPr id="5" name="Segnaposto piè di pagina 4">
            <a:extLst>
              <a:ext uri="{FF2B5EF4-FFF2-40B4-BE49-F238E27FC236}">
                <a16:creationId xmlns:a16="http://schemas.microsoft.com/office/drawing/2014/main" id="{AF647E66-CCFE-9226-E669-45F20996D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a:extLst>
              <a:ext uri="{FF2B5EF4-FFF2-40B4-BE49-F238E27FC236}">
                <a16:creationId xmlns:a16="http://schemas.microsoft.com/office/drawing/2014/main" id="{434706AC-DE82-988E-2514-2B95A9C05A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B44DC-9131-48F2-B386-2012B4CD158A}" type="slidenum">
              <a:rPr lang="it-IT" smtClean="0"/>
              <a:t>‹#›</a:t>
            </a:fld>
            <a:endParaRPr lang="it-IT" dirty="0"/>
          </a:p>
        </p:txBody>
      </p:sp>
    </p:spTree>
    <p:extLst>
      <p:ext uri="{BB962C8B-B14F-4D97-AF65-F5344CB8AC3E}">
        <p14:creationId xmlns:p14="http://schemas.microsoft.com/office/powerpoint/2010/main" val="694262278"/>
      </p:ext>
    </p:extLst>
  </p:cSld>
  <p:clrMap bg1="lt1" tx1="dk1" bg2="lt2" tx2="dk2" accent1="accent1" accent2="accent2" accent3="accent3" accent4="accent4" accent5="accent5" accent6="accent6" hlink="hlink" folHlink="folHlink"/>
  <p:sldLayoutIdLst>
    <p:sldLayoutId id="2147483650" r:id="rId1"/>
    <p:sldLayoutId id="214748365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12062" y="274588"/>
            <a:ext cx="10971609"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93" tIns="45197" rIns="90393" bIns="4519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12062" y="1600864"/>
            <a:ext cx="10971609" cy="452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93" tIns="45197" rIns="90393" bIns="451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209" y="6363185"/>
            <a:ext cx="2844105" cy="365001"/>
          </a:xfrm>
          <a:prstGeom prst="rect">
            <a:avLst/>
          </a:prstGeom>
        </p:spPr>
        <p:txBody>
          <a:bodyPr vert="horz" lIns="90393" tIns="45197" rIns="90393" bIns="45197" rtlCol="0" anchor="ctr"/>
          <a:lstStyle>
            <a:lvl1pPr algn="l" defTabSz="452064" fontAlgn="auto">
              <a:spcBef>
                <a:spcPts val="0"/>
              </a:spcBef>
              <a:spcAft>
                <a:spcPts val="0"/>
              </a:spcAft>
              <a:defRPr sz="1200">
                <a:solidFill>
                  <a:prstClr val="black">
                    <a:tint val="75000"/>
                  </a:prstClr>
                </a:solidFill>
                <a:latin typeface="Calibri"/>
                <a:ea typeface="+mn-ea"/>
                <a:cs typeface="+mn-cs"/>
              </a:defRPr>
            </a:lvl1pPr>
          </a:lstStyle>
          <a:p>
            <a:pPr marL="0" marR="0" lvl="0" indent="0" algn="l" defTabSz="452064" rtl="0" eaLnBrk="1" fontAlgn="auto" latinLnBrk="0" hangingPunct="1">
              <a:lnSpc>
                <a:spcPct val="100000"/>
              </a:lnSpc>
              <a:spcBef>
                <a:spcPts val="0"/>
              </a:spcBef>
              <a:spcAft>
                <a:spcPts val="0"/>
              </a:spcAft>
              <a:buClrTx/>
              <a:buSzTx/>
              <a:buFontTx/>
              <a:buNone/>
              <a:tabLst/>
              <a:defRPr/>
            </a:pPr>
            <a:fld id="{3B77227C-E1A5-C94E-A11B-A53C0F90F11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sym typeface="American Typewriter" charset="0"/>
              </a:rPr>
              <a:pPr marL="0" marR="0" lvl="0" indent="0" algn="l" defTabSz="452064" rtl="0" eaLnBrk="1" fontAlgn="auto" latinLnBrk="0" hangingPunct="1">
                <a:lnSpc>
                  <a:spcPct val="100000"/>
                </a:lnSpc>
                <a:spcBef>
                  <a:spcPts val="0"/>
                </a:spcBef>
                <a:spcAft>
                  <a:spcPts val="0"/>
                </a:spcAft>
                <a:buClrTx/>
                <a:buSzTx/>
                <a:buFontTx/>
                <a:buNone/>
                <a:tabLst/>
                <a:defRPr/>
              </a:pPr>
              <a:t>4/6/2024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sym typeface="American Typewriter" charset="0"/>
            </a:endParaRPr>
          </a:p>
        </p:txBody>
      </p:sp>
      <p:sp>
        <p:nvSpPr>
          <p:cNvPr id="5" name="Footer Placeholder 4"/>
          <p:cNvSpPr>
            <a:spLocks noGrp="1"/>
          </p:cNvSpPr>
          <p:nvPr>
            <p:ph type="ftr" sz="quarter" idx="3"/>
          </p:nvPr>
        </p:nvSpPr>
        <p:spPr>
          <a:xfrm>
            <a:off x="4167859" y="6363185"/>
            <a:ext cx="3860601" cy="365001"/>
          </a:xfrm>
          <a:prstGeom prst="rect">
            <a:avLst/>
          </a:prstGeom>
        </p:spPr>
        <p:txBody>
          <a:bodyPr vert="horz" lIns="90393" tIns="45197" rIns="90393" bIns="45197" rtlCol="0" anchor="ctr"/>
          <a:lstStyle>
            <a:lvl1pPr algn="ctr" defTabSz="452064" fontAlgn="auto">
              <a:spcBef>
                <a:spcPts val="0"/>
              </a:spcBef>
              <a:spcAft>
                <a:spcPts val="0"/>
              </a:spcAft>
              <a:defRPr sz="1200">
                <a:solidFill>
                  <a:prstClr val="black">
                    <a:tint val="75000"/>
                  </a:prstClr>
                </a:solidFill>
                <a:latin typeface="Calibri"/>
                <a:ea typeface="+mn-ea"/>
                <a:cs typeface="+mn-cs"/>
              </a:defRPr>
            </a:lvl1pPr>
          </a:lstStyle>
          <a:p>
            <a:pPr marL="0" marR="0" lvl="0" indent="0" algn="ctr" defTabSz="4520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sym typeface="American Typewriter" charset="0"/>
              </a:rPr>
              <a:t>A. Del Dotto</a:t>
            </a:r>
          </a:p>
        </p:txBody>
      </p:sp>
      <p:sp>
        <p:nvSpPr>
          <p:cNvPr id="6" name="Slide Number Placeholder 5"/>
          <p:cNvSpPr>
            <a:spLocks noGrp="1"/>
          </p:cNvSpPr>
          <p:nvPr>
            <p:ph type="sldNum" sz="quarter" idx="4"/>
          </p:nvPr>
        </p:nvSpPr>
        <p:spPr>
          <a:xfrm>
            <a:off x="8737710" y="6363185"/>
            <a:ext cx="2844105" cy="365001"/>
          </a:xfrm>
          <a:prstGeom prst="rect">
            <a:avLst/>
          </a:prstGeom>
        </p:spPr>
        <p:txBody>
          <a:bodyPr vert="horz" lIns="90393" tIns="45197" rIns="90393" bIns="45197" rtlCol="0" anchor="ctr"/>
          <a:lstStyle>
            <a:lvl1pPr algn="r" defTabSz="452064" fontAlgn="auto">
              <a:spcBef>
                <a:spcPts val="0"/>
              </a:spcBef>
              <a:spcAft>
                <a:spcPts val="0"/>
              </a:spcAft>
              <a:defRPr sz="1200">
                <a:solidFill>
                  <a:prstClr val="black">
                    <a:tint val="75000"/>
                  </a:prstClr>
                </a:solidFill>
                <a:latin typeface="Calibri"/>
                <a:ea typeface="+mn-ea"/>
                <a:cs typeface="+mn-cs"/>
              </a:defRPr>
            </a:lvl1pPr>
          </a:lstStyle>
          <a:p>
            <a:pPr marL="0" marR="0" lvl="0" indent="0" algn="r" defTabSz="452064" rtl="0" eaLnBrk="1" fontAlgn="auto" latinLnBrk="0" hangingPunct="1">
              <a:lnSpc>
                <a:spcPct val="100000"/>
              </a:lnSpc>
              <a:spcBef>
                <a:spcPts val="0"/>
              </a:spcBef>
              <a:spcAft>
                <a:spcPts val="0"/>
              </a:spcAft>
              <a:buClrTx/>
              <a:buSzTx/>
              <a:buFontTx/>
              <a:buNone/>
              <a:tabLst/>
              <a:defRPr/>
            </a:pPr>
            <a:fld id="{C1D6A0A6-D210-6A49-8CDA-5719406FFB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sym typeface="American Typewriter" charset="0"/>
              </a:rPr>
              <a:pPr marL="0" marR="0" lvl="0" indent="0" algn="r" defTabSz="45206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sym typeface="American Typewriter" charset="0"/>
            </a:endParaRPr>
          </a:p>
        </p:txBody>
      </p:sp>
    </p:spTree>
    <p:extLst>
      <p:ext uri="{BB962C8B-B14F-4D97-AF65-F5344CB8AC3E}">
        <p14:creationId xmlns:p14="http://schemas.microsoft.com/office/powerpoint/2010/main" val="4370561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ctr" defTabSz="4514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317831"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635681"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953575"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271424"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8846" indent="-338846" algn="l" defTabSz="4514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3920" indent="-281476" algn="l" defTabSz="4514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29062" indent="-225102" algn="l" defTabSz="4514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81581" indent="-225102" algn="l" defTabSz="4514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34085" indent="-225102" algn="l" defTabSz="4514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486294" indent="-225990" algn="l" defTabSz="452064" rtl="0" eaLnBrk="1" latinLnBrk="0" hangingPunct="1">
        <a:spcBef>
          <a:spcPct val="20000"/>
        </a:spcBef>
        <a:buFont typeface="Arial"/>
        <a:buChar char="•"/>
        <a:defRPr sz="2000" kern="1200">
          <a:solidFill>
            <a:schemeClr val="tx1"/>
          </a:solidFill>
          <a:latin typeface="+mn-lt"/>
          <a:ea typeface="+mn-ea"/>
          <a:cs typeface="+mn-cs"/>
        </a:defRPr>
      </a:lvl6pPr>
      <a:lvl7pPr marL="2938369" indent="-225990" algn="l" defTabSz="452064" rtl="0" eaLnBrk="1" latinLnBrk="0" hangingPunct="1">
        <a:spcBef>
          <a:spcPct val="20000"/>
        </a:spcBef>
        <a:buFont typeface="Arial"/>
        <a:buChar char="•"/>
        <a:defRPr sz="2000" kern="1200">
          <a:solidFill>
            <a:schemeClr val="tx1"/>
          </a:solidFill>
          <a:latin typeface="+mn-lt"/>
          <a:ea typeface="+mn-ea"/>
          <a:cs typeface="+mn-cs"/>
        </a:defRPr>
      </a:lvl7pPr>
      <a:lvl8pPr marL="3390424" indent="-225990" algn="l" defTabSz="452064" rtl="0" eaLnBrk="1" latinLnBrk="0" hangingPunct="1">
        <a:spcBef>
          <a:spcPct val="20000"/>
        </a:spcBef>
        <a:buFont typeface="Arial"/>
        <a:buChar char="•"/>
        <a:defRPr sz="2000" kern="1200">
          <a:solidFill>
            <a:schemeClr val="tx1"/>
          </a:solidFill>
          <a:latin typeface="+mn-lt"/>
          <a:ea typeface="+mn-ea"/>
          <a:cs typeface="+mn-cs"/>
        </a:defRPr>
      </a:lvl8pPr>
      <a:lvl9pPr marL="3842501" indent="-225990" algn="l" defTabSz="452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064" rtl="0" eaLnBrk="1" latinLnBrk="0" hangingPunct="1">
        <a:defRPr sz="1800" kern="1200">
          <a:solidFill>
            <a:schemeClr val="tx1"/>
          </a:solidFill>
          <a:latin typeface="+mn-lt"/>
          <a:ea typeface="+mn-ea"/>
          <a:cs typeface="+mn-cs"/>
        </a:defRPr>
      </a:lvl1pPr>
      <a:lvl2pPr marL="452064" algn="l" defTabSz="452064" rtl="0" eaLnBrk="1" latinLnBrk="0" hangingPunct="1">
        <a:defRPr sz="1800" kern="1200">
          <a:solidFill>
            <a:schemeClr val="tx1"/>
          </a:solidFill>
          <a:latin typeface="+mn-lt"/>
          <a:ea typeface="+mn-ea"/>
          <a:cs typeface="+mn-cs"/>
        </a:defRPr>
      </a:lvl2pPr>
      <a:lvl3pPr marL="904089" algn="l" defTabSz="452064" rtl="0" eaLnBrk="1" latinLnBrk="0" hangingPunct="1">
        <a:defRPr sz="1800" kern="1200">
          <a:solidFill>
            <a:schemeClr val="tx1"/>
          </a:solidFill>
          <a:latin typeface="+mn-lt"/>
          <a:ea typeface="+mn-ea"/>
          <a:cs typeface="+mn-cs"/>
        </a:defRPr>
      </a:lvl3pPr>
      <a:lvl4pPr marL="1356181" algn="l" defTabSz="452064" rtl="0" eaLnBrk="1" latinLnBrk="0" hangingPunct="1">
        <a:defRPr sz="1800" kern="1200">
          <a:solidFill>
            <a:schemeClr val="tx1"/>
          </a:solidFill>
          <a:latin typeface="+mn-lt"/>
          <a:ea typeface="+mn-ea"/>
          <a:cs typeface="+mn-cs"/>
        </a:defRPr>
      </a:lvl4pPr>
      <a:lvl5pPr marL="1808238" algn="l" defTabSz="452064" rtl="0" eaLnBrk="1" latinLnBrk="0" hangingPunct="1">
        <a:defRPr sz="1800" kern="1200">
          <a:solidFill>
            <a:schemeClr val="tx1"/>
          </a:solidFill>
          <a:latin typeface="+mn-lt"/>
          <a:ea typeface="+mn-ea"/>
          <a:cs typeface="+mn-cs"/>
        </a:defRPr>
      </a:lvl5pPr>
      <a:lvl6pPr marL="2260311" algn="l" defTabSz="452064" rtl="0" eaLnBrk="1" latinLnBrk="0" hangingPunct="1">
        <a:defRPr sz="1800" kern="1200">
          <a:solidFill>
            <a:schemeClr val="tx1"/>
          </a:solidFill>
          <a:latin typeface="+mn-lt"/>
          <a:ea typeface="+mn-ea"/>
          <a:cs typeface="+mn-cs"/>
        </a:defRPr>
      </a:lvl6pPr>
      <a:lvl7pPr marL="2712344" algn="l" defTabSz="452064" rtl="0" eaLnBrk="1" latinLnBrk="0" hangingPunct="1">
        <a:defRPr sz="1800" kern="1200">
          <a:solidFill>
            <a:schemeClr val="tx1"/>
          </a:solidFill>
          <a:latin typeface="+mn-lt"/>
          <a:ea typeface="+mn-ea"/>
          <a:cs typeface="+mn-cs"/>
        </a:defRPr>
      </a:lvl7pPr>
      <a:lvl8pPr marL="3164400" algn="l" defTabSz="452064" rtl="0" eaLnBrk="1" latinLnBrk="0" hangingPunct="1">
        <a:defRPr sz="1800" kern="1200">
          <a:solidFill>
            <a:schemeClr val="tx1"/>
          </a:solidFill>
          <a:latin typeface="+mn-lt"/>
          <a:ea typeface="+mn-ea"/>
          <a:cs typeface="+mn-cs"/>
        </a:defRPr>
      </a:lvl8pPr>
      <a:lvl9pPr marL="3616464" algn="l" defTabSz="4520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png"/><Relationship Id="rId7" Type="http://schemas.openxmlformats.org/officeDocument/2006/relationships/oleObject" Target="../embeddings/oleObject4.bin"/><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5.gif"/><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0.JPG"/><Relationship Id="rId7" Type="http://schemas.openxmlformats.org/officeDocument/2006/relationships/image" Target="../media/image33.wmf"/><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gif"/><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jpeg"/><Relationship Id="rId3" Type="http://schemas.openxmlformats.org/officeDocument/2006/relationships/slideLayout" Target="../slideLayouts/slideLayout7.xml"/><Relationship Id="rId7" Type="http://schemas.openxmlformats.org/officeDocument/2006/relationships/image" Target="../media/image41.jpeg"/><Relationship Id="rId12" Type="http://schemas.openxmlformats.org/officeDocument/2006/relationships/image" Target="../media/image45.w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jpg"/><Relationship Id="rId11" Type="http://schemas.openxmlformats.org/officeDocument/2006/relationships/oleObject" Target="../embeddings/oleObject6.bin"/><Relationship Id="rId5" Type="http://schemas.openxmlformats.org/officeDocument/2006/relationships/image" Target="../media/image2.png"/><Relationship Id="rId10" Type="http://schemas.openxmlformats.org/officeDocument/2006/relationships/image" Target="../media/image44.png"/><Relationship Id="rId4" Type="http://schemas.openxmlformats.org/officeDocument/2006/relationships/image" Target="../media/image3.jpeg"/><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8.jp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image" Target="../media/image59.gif"/><Relationship Id="rId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gif"/><Relationship Id="rId5" Type="http://schemas.openxmlformats.org/officeDocument/2006/relationships/image" Target="../media/image2.png"/><Relationship Id="rId10" Type="http://schemas.openxmlformats.org/officeDocument/2006/relationships/image" Target="../media/image69.png"/><Relationship Id="rId4" Type="http://schemas.openxmlformats.org/officeDocument/2006/relationships/image" Target="../media/image3.jpeg"/><Relationship Id="rId9" Type="http://schemas.openxmlformats.org/officeDocument/2006/relationships/image" Target="../media/image17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49.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media" Target="../media/media4.avi"/><Relationship Id="rId7" Type="http://schemas.openxmlformats.org/officeDocument/2006/relationships/image" Target="../media/image2.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video" Target="../media/media4.avi"/></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7.jpe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3.wmf"/><Relationship Id="rId3" Type="http://schemas.openxmlformats.org/officeDocument/2006/relationships/image" Target="../media/image2.png"/><Relationship Id="rId7" Type="http://schemas.openxmlformats.org/officeDocument/2006/relationships/image" Target="../media/image17.wmf"/><Relationship Id="rId12" Type="http://schemas.openxmlformats.org/officeDocument/2006/relationships/oleObject" Target="../embeddings/oleObject3.bin"/><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6">
            <a:extLst>
              <a:ext uri="{FF2B5EF4-FFF2-40B4-BE49-F238E27FC236}">
                <a16:creationId xmlns:a16="http://schemas.microsoft.com/office/drawing/2014/main" id="{064E3930-831D-A66B-8237-40B6BDAD1831}"/>
              </a:ext>
            </a:extLst>
          </p:cNvPr>
          <p:cNvSpPr/>
          <p:nvPr/>
        </p:nvSpPr>
        <p:spPr>
          <a:xfrm>
            <a:off x="-4998" y="6418475"/>
            <a:ext cx="12192001" cy="439525"/>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Segnaposto contenuto 5" descr="Immagine che contiene microonde, interni, forno, viola&#10;&#10;Descrizione generata automaticamente">
            <a:extLst>
              <a:ext uri="{FF2B5EF4-FFF2-40B4-BE49-F238E27FC236}">
                <a16:creationId xmlns:a16="http://schemas.microsoft.com/office/drawing/2014/main" id="{96E07F86-E8F2-68BC-4408-088B2A3FE9F3}"/>
              </a:ext>
            </a:extLst>
          </p:cNvPr>
          <p:cNvPicPr>
            <a:picLocks noChangeAspect="1"/>
          </p:cNvPicPr>
          <p:nvPr/>
        </p:nvPicPr>
        <p:blipFill rotWithShape="1">
          <a:blip r:embed="rId2">
            <a:alphaModFix amt="89000"/>
            <a:extLst>
              <a:ext uri="{BEBA8EAE-BF5A-486C-A8C5-ECC9F3942E4B}">
                <a14:imgProps xmlns:a14="http://schemas.microsoft.com/office/drawing/2010/main">
                  <a14:imgLayer r:embed="rId3">
                    <a14:imgEffect>
                      <a14:brightnessContrast bright="-25000" contrast="18000"/>
                    </a14:imgEffect>
                  </a14:imgLayer>
                </a14:imgProps>
              </a:ext>
              <a:ext uri="{28A0092B-C50C-407E-A947-70E740481C1C}">
                <a14:useLocalDpi xmlns:a14="http://schemas.microsoft.com/office/drawing/2010/main" val="0"/>
              </a:ext>
            </a:extLst>
          </a:blip>
          <a:srcRect t="26388" b="41404"/>
          <a:stretch/>
        </p:blipFill>
        <p:spPr>
          <a:xfrm>
            <a:off x="0" y="4230"/>
            <a:ext cx="12192000" cy="3326799"/>
          </a:xfrm>
          <a:prstGeom prst="rect">
            <a:avLst/>
          </a:prstGeom>
        </p:spPr>
      </p:pic>
      <p:sp>
        <p:nvSpPr>
          <p:cNvPr id="3" name="Titolo 1">
            <a:extLst>
              <a:ext uri="{FF2B5EF4-FFF2-40B4-BE49-F238E27FC236}">
                <a16:creationId xmlns:a16="http://schemas.microsoft.com/office/drawing/2014/main" id="{6FB3BCE4-BCD2-F38A-67D7-CDBD0919B3C0}"/>
              </a:ext>
            </a:extLst>
          </p:cNvPr>
          <p:cNvSpPr txBox="1">
            <a:spLocks/>
          </p:cNvSpPr>
          <p:nvPr/>
        </p:nvSpPr>
        <p:spPr>
          <a:xfrm>
            <a:off x="501773" y="3439986"/>
            <a:ext cx="10575957" cy="1326866"/>
          </a:xfrm>
          <a:prstGeom prst="rect">
            <a:avLst/>
          </a:prstGeom>
          <a:noFill/>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Plasma sources design for plasma-based accelerators</a:t>
            </a:r>
            <a:endParaRPr lang="it-IT" sz="4000" b="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Sottotitolo 2">
            <a:extLst>
              <a:ext uri="{FF2B5EF4-FFF2-40B4-BE49-F238E27FC236}">
                <a16:creationId xmlns:a16="http://schemas.microsoft.com/office/drawing/2014/main" id="{A1EBB5E8-C57A-F680-00B7-7843DE58ABF8}"/>
              </a:ext>
            </a:extLst>
          </p:cNvPr>
          <p:cNvSpPr txBox="1">
            <a:spLocks/>
          </p:cNvSpPr>
          <p:nvPr/>
        </p:nvSpPr>
        <p:spPr>
          <a:xfrm>
            <a:off x="653164" y="4701575"/>
            <a:ext cx="3220293" cy="155565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200" i="1" dirty="0">
                <a:solidFill>
                  <a:srgbClr val="002060"/>
                </a:solidFill>
              </a:rPr>
              <a:t>Angelo Biagioni</a:t>
            </a:r>
          </a:p>
          <a:p>
            <a:pPr marL="0" indent="0">
              <a:buNone/>
            </a:pPr>
            <a:r>
              <a:rPr lang="it-IT" sz="3200" i="1" dirty="0">
                <a:solidFill>
                  <a:srgbClr val="002060"/>
                </a:solidFill>
              </a:rPr>
              <a:t>Lucio Crincoli</a:t>
            </a:r>
          </a:p>
        </p:txBody>
      </p:sp>
      <p:pic>
        <p:nvPicPr>
          <p:cNvPr id="6" name="Picture 425" descr="http://www.lnf.infn.it/logo/logo_infn_lnf_1_sigla_lnf.png">
            <a:extLst>
              <a:ext uri="{FF2B5EF4-FFF2-40B4-BE49-F238E27FC236}">
                <a16:creationId xmlns:a16="http://schemas.microsoft.com/office/drawing/2014/main" id="{99F5C32B-93FD-FD3D-FAE2-167DDF492B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5862" y="4875810"/>
            <a:ext cx="2111128" cy="132686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7">
            <a:extLst>
              <a:ext uri="{FF2B5EF4-FFF2-40B4-BE49-F238E27FC236}">
                <a16:creationId xmlns:a16="http://schemas.microsoft.com/office/drawing/2014/main" id="{10C5DC86-2BAF-D20C-14F9-D575E25EA8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5755470" y="5078482"/>
            <a:ext cx="3220294" cy="1124194"/>
          </a:xfrm>
          <a:prstGeom prst="rect">
            <a:avLst/>
          </a:prstGeom>
          <a:ln w="19050">
            <a:noFill/>
          </a:ln>
        </p:spPr>
      </p:pic>
      <p:sp>
        <p:nvSpPr>
          <p:cNvPr id="5" name="Rectangle 4">
            <a:extLst>
              <a:ext uri="{FF2B5EF4-FFF2-40B4-BE49-F238E27FC236}">
                <a16:creationId xmlns:a16="http://schemas.microsoft.com/office/drawing/2014/main" id="{DA395ABA-4A20-E8B5-A51F-8E7377984409}"/>
              </a:ext>
            </a:extLst>
          </p:cNvPr>
          <p:cNvSpPr/>
          <p:nvPr/>
        </p:nvSpPr>
        <p:spPr>
          <a:xfrm>
            <a:off x="9311083" y="6460804"/>
            <a:ext cx="2880917" cy="369332"/>
          </a:xfrm>
          <a:prstGeom prst="rect">
            <a:avLst/>
          </a:prstGeom>
        </p:spPr>
        <p:txBody>
          <a:bodyPr wrap="none">
            <a:spAutoFit/>
          </a:bodyPr>
          <a:lstStyle/>
          <a:p>
            <a:r>
              <a:rPr lang="en-GB" dirty="0">
                <a:solidFill>
                  <a:schemeClr val="bg1"/>
                </a:solidFill>
                <a:latin typeface="Arial" pitchFamily="34" charset="0"/>
                <a:cs typeface="Arial" pitchFamily="34" charset="0"/>
              </a:rPr>
              <a:t>Angelo.Biagioni@lnf.infn.it</a:t>
            </a:r>
            <a:endParaRPr lang="it-IT" dirty="0">
              <a:solidFill>
                <a:schemeClr val="bg1"/>
              </a:solidFill>
            </a:endParaRPr>
          </a:p>
        </p:txBody>
      </p:sp>
      <p:sp>
        <p:nvSpPr>
          <p:cNvPr id="11" name="TextBox 10">
            <a:extLst>
              <a:ext uri="{FF2B5EF4-FFF2-40B4-BE49-F238E27FC236}">
                <a16:creationId xmlns:a16="http://schemas.microsoft.com/office/drawing/2014/main" id="{B1AD981D-BC36-8E8B-6389-C9E7A8BCE1BB}"/>
              </a:ext>
            </a:extLst>
          </p:cNvPr>
          <p:cNvSpPr txBox="1"/>
          <p:nvPr/>
        </p:nvSpPr>
        <p:spPr>
          <a:xfrm>
            <a:off x="66703" y="6457890"/>
            <a:ext cx="6588930" cy="369332"/>
          </a:xfrm>
          <a:prstGeom prst="rect">
            <a:avLst/>
          </a:prstGeom>
          <a:noFill/>
        </p:spPr>
        <p:txBody>
          <a:bodyPr wrap="square">
            <a:spAutoFit/>
          </a:bodyPr>
          <a:lstStyle/>
          <a:p>
            <a:r>
              <a:rPr lang="it-IT"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Laboratori Nazionali di Frascati INFN, 6 Aprile 2024</a:t>
            </a:r>
            <a:endParaRPr lang="en-US"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41554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nature&#10;&#10;Description automatically generated">
            <a:extLst>
              <a:ext uri="{FF2B5EF4-FFF2-40B4-BE49-F238E27FC236}">
                <a16:creationId xmlns:a16="http://schemas.microsoft.com/office/drawing/2014/main" id="{86EFEDAD-EDF6-3D67-5E1D-535FB875F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93" y="2215958"/>
            <a:ext cx="5424415" cy="3562032"/>
          </a:xfrm>
          <a:prstGeom prst="rect">
            <a:avLst/>
          </a:prstGeom>
        </p:spPr>
      </p:pic>
      <p:sp>
        <p:nvSpPr>
          <p:cNvPr id="20" name="TextBox 19">
            <a:extLst>
              <a:ext uri="{FF2B5EF4-FFF2-40B4-BE49-F238E27FC236}">
                <a16:creationId xmlns:a16="http://schemas.microsoft.com/office/drawing/2014/main" id="{C7E52F71-9430-32F2-887A-9F89C0B81A7C}"/>
              </a:ext>
            </a:extLst>
          </p:cNvPr>
          <p:cNvSpPr txBox="1"/>
          <p:nvPr/>
        </p:nvSpPr>
        <p:spPr>
          <a:xfrm>
            <a:off x="450538" y="1519347"/>
            <a:ext cx="6885164" cy="923330"/>
          </a:xfrm>
          <a:prstGeom prst="rect">
            <a:avLst/>
          </a:prstGeom>
          <a:solidFill>
            <a:schemeClr val="accent5">
              <a:lumMod val="40000"/>
              <a:lumOff val="60000"/>
            </a:schemeClr>
          </a:solidFill>
          <a:ln>
            <a:solidFill>
              <a:srgbClr val="203864"/>
            </a:solidFill>
          </a:ln>
        </p:spPr>
        <p:txBody>
          <a:bodyPr wrap="square">
            <a:spAutoFit/>
          </a:bodyPr>
          <a:lstStyle/>
          <a:p>
            <a:r>
              <a:rPr lang="en-US" i="1" dirty="0">
                <a:latin typeface="+mj-lt"/>
              </a:rPr>
              <a:t>An intense laser beam is used to drive a relativistic plasma wave, within which are formed strong longitudinal electric fields able to accelerate beams of charged particles.</a:t>
            </a:r>
          </a:p>
        </p:txBody>
      </p:sp>
      <p:sp>
        <p:nvSpPr>
          <p:cNvPr id="22" name="TextBox 21">
            <a:extLst>
              <a:ext uri="{FF2B5EF4-FFF2-40B4-BE49-F238E27FC236}">
                <a16:creationId xmlns:a16="http://schemas.microsoft.com/office/drawing/2014/main" id="{62048F26-132E-F2E7-18F2-4D5CAAA16014}"/>
              </a:ext>
            </a:extLst>
          </p:cNvPr>
          <p:cNvSpPr txBox="1"/>
          <p:nvPr/>
        </p:nvSpPr>
        <p:spPr>
          <a:xfrm>
            <a:off x="450537" y="5777990"/>
            <a:ext cx="6885163" cy="646331"/>
          </a:xfrm>
          <a:prstGeom prst="rect">
            <a:avLst/>
          </a:prstGeom>
          <a:solidFill>
            <a:schemeClr val="accent5">
              <a:lumMod val="40000"/>
              <a:lumOff val="60000"/>
            </a:schemeClr>
          </a:solidFill>
          <a:ln>
            <a:solidFill>
              <a:srgbClr val="203864"/>
            </a:solidFill>
          </a:ln>
        </p:spPr>
        <p:txBody>
          <a:bodyPr wrap="square">
            <a:spAutoFit/>
          </a:bodyPr>
          <a:lstStyle/>
          <a:p>
            <a:r>
              <a:rPr lang="en-US" i="1" dirty="0">
                <a:latin typeface="+mj-lt"/>
              </a:rPr>
              <a:t>A driver bunch of ultra-relativistic electrons or protons are sent through a stationary plasma</a:t>
            </a:r>
          </a:p>
        </p:txBody>
      </p:sp>
      <p:grpSp>
        <p:nvGrpSpPr>
          <p:cNvPr id="23" name="Group 22">
            <a:extLst>
              <a:ext uri="{FF2B5EF4-FFF2-40B4-BE49-F238E27FC236}">
                <a16:creationId xmlns:a16="http://schemas.microsoft.com/office/drawing/2014/main" id="{57284143-547A-A1BA-8BF2-E17E2609B793}"/>
              </a:ext>
            </a:extLst>
          </p:cNvPr>
          <p:cNvGrpSpPr/>
          <p:nvPr/>
        </p:nvGrpSpPr>
        <p:grpSpPr>
          <a:xfrm>
            <a:off x="7204008" y="1918673"/>
            <a:ext cx="4537454" cy="4257040"/>
            <a:chOff x="2064066" y="3095870"/>
            <a:chExt cx="4312040" cy="3762130"/>
          </a:xfrm>
        </p:grpSpPr>
        <p:pic>
          <p:nvPicPr>
            <p:cNvPr id="24" name="Picture 23">
              <a:extLst>
                <a:ext uri="{FF2B5EF4-FFF2-40B4-BE49-F238E27FC236}">
                  <a16:creationId xmlns:a16="http://schemas.microsoft.com/office/drawing/2014/main" id="{45E22DBD-AED9-B798-BD42-CA03B753C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892" y="3150962"/>
              <a:ext cx="3608214" cy="3707038"/>
            </a:xfrm>
            <a:prstGeom prst="rect">
              <a:avLst/>
            </a:prstGeom>
            <a:ln w="31750">
              <a:solidFill>
                <a:srgbClr val="FF0000"/>
              </a:solidFill>
            </a:ln>
          </p:spPr>
        </p:pic>
        <p:sp>
          <p:nvSpPr>
            <p:cNvPr id="25" name="Rectangle 24">
              <a:extLst>
                <a:ext uri="{FF2B5EF4-FFF2-40B4-BE49-F238E27FC236}">
                  <a16:creationId xmlns:a16="http://schemas.microsoft.com/office/drawing/2014/main" id="{B4DD663D-A583-EE69-2828-1E2EF2086CC6}"/>
                </a:ext>
              </a:extLst>
            </p:cNvPr>
            <p:cNvSpPr/>
            <p:nvPr/>
          </p:nvSpPr>
          <p:spPr>
            <a:xfrm>
              <a:off x="5489454" y="3150962"/>
              <a:ext cx="846707" cy="369332"/>
            </a:xfrm>
            <a:prstGeom prst="rect">
              <a:avLst/>
            </a:prstGeom>
            <a:solidFill>
              <a:srgbClr val="FFFF00"/>
            </a:solidFill>
            <a:ln w="6350">
              <a:solidFill>
                <a:schemeClr val="tx1"/>
              </a:solidFill>
            </a:ln>
          </p:spPr>
          <p:txBody>
            <a:bodyPr wrap="none">
              <a:spAutoFit/>
            </a:bodyPr>
            <a:lstStyle/>
            <a:p>
              <a:r>
                <a:rPr lang="en-US" b="1" i="1" dirty="0">
                  <a:latin typeface="+mj-lt"/>
                  <a:ea typeface="Yu Gothic UI Semilight" panose="020B0400000000000000" pitchFamily="34" charset="-128"/>
                  <a:cs typeface="Arial" panose="020B0604020202020204" pitchFamily="34" charset="0"/>
                </a:rPr>
                <a:t>Plasma</a:t>
              </a:r>
              <a:endParaRPr lang="it-IT" i="1" dirty="0">
                <a:latin typeface="+mj-lt"/>
              </a:endParaRPr>
            </a:p>
          </p:txBody>
        </p:sp>
        <p:sp>
          <p:nvSpPr>
            <p:cNvPr id="26" name="Rectangle 25">
              <a:extLst>
                <a:ext uri="{FF2B5EF4-FFF2-40B4-BE49-F238E27FC236}">
                  <a16:creationId xmlns:a16="http://schemas.microsoft.com/office/drawing/2014/main" id="{454B4928-6334-A440-A435-1BAD26521C01}"/>
                </a:ext>
              </a:extLst>
            </p:cNvPr>
            <p:cNvSpPr/>
            <p:nvPr/>
          </p:nvSpPr>
          <p:spPr>
            <a:xfrm>
              <a:off x="2957747" y="3095870"/>
              <a:ext cx="420308" cy="461665"/>
            </a:xfrm>
            <a:prstGeom prst="rect">
              <a:avLst/>
            </a:prstGeom>
          </p:spPr>
          <p:txBody>
            <a:bodyPr wrap="none">
              <a:spAutoFit/>
            </a:bodyPr>
            <a:lstStyle/>
            <a:p>
              <a:r>
                <a:rPr lang="en-US" sz="2400" b="1" i="1" dirty="0">
                  <a:latin typeface="+mj-lt"/>
                  <a:ea typeface="Yu Gothic UI Semilight" panose="020B0400000000000000" pitchFamily="34" charset="-128"/>
                  <a:cs typeface="Arial" panose="020B0604020202020204" pitchFamily="34" charset="0"/>
                </a:rPr>
                <a:t>e</a:t>
              </a:r>
              <a:r>
                <a:rPr lang="en-US" sz="3600" b="1" i="1" baseline="12000" dirty="0">
                  <a:latin typeface="+mj-lt"/>
                  <a:ea typeface="Yu Gothic UI Semilight" panose="020B0400000000000000" pitchFamily="34" charset="-128"/>
                  <a:cs typeface="Arial" panose="020B0604020202020204" pitchFamily="34" charset="0"/>
                </a:rPr>
                <a:t>-</a:t>
              </a:r>
              <a:endParaRPr lang="it-IT" sz="2400" i="1" baseline="12000" dirty="0">
                <a:latin typeface="+mj-lt"/>
                <a:cs typeface="Arial" panose="020B0604020202020204" pitchFamily="34" charset="0"/>
              </a:endParaRPr>
            </a:p>
          </p:txBody>
        </p:sp>
        <p:sp>
          <p:nvSpPr>
            <p:cNvPr id="27" name="Right Arrow 28">
              <a:extLst>
                <a:ext uri="{FF2B5EF4-FFF2-40B4-BE49-F238E27FC236}">
                  <a16:creationId xmlns:a16="http://schemas.microsoft.com/office/drawing/2014/main" id="{2B31EE79-B296-B46B-E9A5-FD5065BB6C43}"/>
                </a:ext>
              </a:extLst>
            </p:cNvPr>
            <p:cNvSpPr/>
            <p:nvPr/>
          </p:nvSpPr>
          <p:spPr>
            <a:xfrm>
              <a:off x="2064066" y="4900817"/>
              <a:ext cx="893681" cy="22565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30" name="TextBox 29">
            <a:extLst>
              <a:ext uri="{FF2B5EF4-FFF2-40B4-BE49-F238E27FC236}">
                <a16:creationId xmlns:a16="http://schemas.microsoft.com/office/drawing/2014/main" id="{2FE7E86B-190E-127B-3750-12AD1EC2BB28}"/>
              </a:ext>
            </a:extLst>
          </p:cNvPr>
          <p:cNvSpPr txBox="1"/>
          <p:nvPr/>
        </p:nvSpPr>
        <p:spPr>
          <a:xfrm>
            <a:off x="6107958" y="3873331"/>
            <a:ext cx="1108332" cy="461665"/>
          </a:xfrm>
          <a:prstGeom prst="rect">
            <a:avLst/>
          </a:prstGeom>
          <a:noFill/>
        </p:spPr>
        <p:txBody>
          <a:bodyPr wrap="square">
            <a:spAutoFit/>
          </a:bodyPr>
          <a:lstStyle/>
          <a:p>
            <a:r>
              <a:rPr lang="en-US" sz="2400" i="1" dirty="0">
                <a:latin typeface="+mj-lt"/>
              </a:rPr>
              <a:t>DRIVER</a:t>
            </a:r>
            <a:endParaRPr lang="en-US" sz="2400" dirty="0"/>
          </a:p>
        </p:txBody>
      </p:sp>
      <p:sp>
        <p:nvSpPr>
          <p:cNvPr id="3" name="TextBox 2">
            <a:extLst>
              <a:ext uri="{FF2B5EF4-FFF2-40B4-BE49-F238E27FC236}">
                <a16:creationId xmlns:a16="http://schemas.microsoft.com/office/drawing/2014/main" id="{5616366E-F3E8-3D66-0E64-8747080556CF}"/>
              </a:ext>
            </a:extLst>
          </p:cNvPr>
          <p:cNvSpPr txBox="1"/>
          <p:nvPr/>
        </p:nvSpPr>
        <p:spPr>
          <a:xfrm>
            <a:off x="53816" y="-9009"/>
            <a:ext cx="7795878" cy="523220"/>
          </a:xfrm>
          <a:prstGeom prst="rect">
            <a:avLst/>
          </a:prstGeom>
          <a:noFill/>
        </p:spPr>
        <p:txBody>
          <a:bodyPr wrap="square">
            <a:spAutoFit/>
          </a:bodyPr>
          <a:lstStyle/>
          <a:p>
            <a:r>
              <a:rPr lang="en-US" sz="2800" b="1" dirty="0">
                <a:solidFill>
                  <a:schemeClr val="bg1"/>
                </a:solidFill>
                <a:latin typeface="+mj-lt"/>
              </a:rPr>
              <a:t>Plasma Wakefield acceleration</a:t>
            </a:r>
            <a:endParaRPr lang="en-US" sz="2800" dirty="0">
              <a:solidFill>
                <a:schemeClr val="bg1"/>
              </a:solidFill>
            </a:endParaRPr>
          </a:p>
        </p:txBody>
      </p:sp>
    </p:spTree>
    <p:extLst>
      <p:ext uri="{BB962C8B-B14F-4D97-AF65-F5344CB8AC3E}">
        <p14:creationId xmlns:p14="http://schemas.microsoft.com/office/powerpoint/2010/main" val="118727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6">
            <a:extLst>
              <a:ext uri="{FF2B5EF4-FFF2-40B4-BE49-F238E27FC236}">
                <a16:creationId xmlns:a16="http://schemas.microsoft.com/office/drawing/2014/main" id="{1200D37F-742D-A8F6-EAD8-2F1BB6E0E4D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Immagine 7">
            <a:extLst>
              <a:ext uri="{FF2B5EF4-FFF2-40B4-BE49-F238E27FC236}">
                <a16:creationId xmlns:a16="http://schemas.microsoft.com/office/drawing/2014/main" id="{E1EBA787-2ED8-6C9C-BC60-3E76F154DC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34" name="Picture 425" descr="http://www.lnf.infn.it/logo/logo_infn_lnf_1_sigla_lnf.png">
            <a:extLst>
              <a:ext uri="{FF2B5EF4-FFF2-40B4-BE49-F238E27FC236}">
                <a16:creationId xmlns:a16="http://schemas.microsoft.com/office/drawing/2014/main" id="{5BABD8AC-CB5E-4AD6-4C37-FCBA536B39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3AEAEBA-C680-08D8-6BFC-46D2DF12DD1E}"/>
              </a:ext>
            </a:extLst>
          </p:cNvPr>
          <p:cNvGrpSpPr/>
          <p:nvPr/>
        </p:nvGrpSpPr>
        <p:grpSpPr>
          <a:xfrm>
            <a:off x="1234869" y="3067423"/>
            <a:ext cx="9330854" cy="3686474"/>
            <a:chOff x="1560666" y="2683846"/>
            <a:chExt cx="8827519" cy="3686474"/>
          </a:xfrm>
        </p:grpSpPr>
        <p:grpSp>
          <p:nvGrpSpPr>
            <p:cNvPr id="3" name="Group 2">
              <a:extLst>
                <a:ext uri="{FF2B5EF4-FFF2-40B4-BE49-F238E27FC236}">
                  <a16:creationId xmlns:a16="http://schemas.microsoft.com/office/drawing/2014/main" id="{8BF9A517-486E-E55C-D068-9E5665C22B92}"/>
                </a:ext>
              </a:extLst>
            </p:cNvPr>
            <p:cNvGrpSpPr/>
            <p:nvPr/>
          </p:nvGrpSpPr>
          <p:grpSpPr>
            <a:xfrm>
              <a:off x="1560666" y="3163798"/>
              <a:ext cx="8827519" cy="3206522"/>
              <a:chOff x="599726" y="3945749"/>
              <a:chExt cx="7640078" cy="2732856"/>
            </a:xfrm>
          </p:grpSpPr>
          <p:grpSp>
            <p:nvGrpSpPr>
              <p:cNvPr id="9" name="Group 8">
                <a:extLst>
                  <a:ext uri="{FF2B5EF4-FFF2-40B4-BE49-F238E27FC236}">
                    <a16:creationId xmlns:a16="http://schemas.microsoft.com/office/drawing/2014/main" id="{27CB7120-F71B-5DE8-6B4B-5C36E60A0D32}"/>
                  </a:ext>
                </a:extLst>
              </p:cNvPr>
              <p:cNvGrpSpPr/>
              <p:nvPr/>
            </p:nvGrpSpPr>
            <p:grpSpPr>
              <a:xfrm>
                <a:off x="608815" y="3955001"/>
                <a:ext cx="7630989" cy="2723604"/>
                <a:chOff x="282607" y="3890221"/>
                <a:chExt cx="7630989" cy="2723604"/>
              </a:xfrm>
            </p:grpSpPr>
            <p:pic>
              <p:nvPicPr>
                <p:cNvPr id="13" name="Picture 12">
                  <a:extLst>
                    <a:ext uri="{FF2B5EF4-FFF2-40B4-BE49-F238E27FC236}">
                      <a16:creationId xmlns:a16="http://schemas.microsoft.com/office/drawing/2014/main" id="{F0F3A206-B4EA-4ED4-40A0-4C638EC9A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07" y="3890221"/>
                  <a:ext cx="2632986" cy="2705100"/>
                </a:xfrm>
                <a:prstGeom prst="rect">
                  <a:avLst/>
                </a:prstGeom>
              </p:spPr>
            </p:pic>
            <p:pic>
              <p:nvPicPr>
                <p:cNvPr id="14" name="Picture 13">
                  <a:extLst>
                    <a:ext uri="{FF2B5EF4-FFF2-40B4-BE49-F238E27FC236}">
                      <a16:creationId xmlns:a16="http://schemas.microsoft.com/office/drawing/2014/main" id="{2C0213EA-C33A-CF44-C5EF-43EF2CFBB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8" y="3899473"/>
                  <a:ext cx="2632986" cy="2705100"/>
                </a:xfrm>
                <a:prstGeom prst="rect">
                  <a:avLst/>
                </a:prstGeom>
              </p:spPr>
            </p:pic>
            <p:pic>
              <p:nvPicPr>
                <p:cNvPr id="15" name="Picture 14">
                  <a:extLst>
                    <a:ext uri="{FF2B5EF4-FFF2-40B4-BE49-F238E27FC236}">
                      <a16:creationId xmlns:a16="http://schemas.microsoft.com/office/drawing/2014/main" id="{CD88C306-EF29-DCC1-CE45-E972968E559F}"/>
                    </a:ext>
                  </a:extLst>
                </p:cNvPr>
                <p:cNvPicPr>
                  <a:picLocks noChangeAspect="1"/>
                </p:cNvPicPr>
                <p:nvPr/>
              </p:nvPicPr>
              <p:blipFill rotWithShape="1">
                <a:blip r:embed="rId6">
                  <a:extLst>
                    <a:ext uri="{28A0092B-C50C-407E-A947-70E740481C1C}">
                      <a14:useLocalDpi xmlns:a14="http://schemas.microsoft.com/office/drawing/2010/main" val="0"/>
                    </a:ext>
                  </a:extLst>
                </a:blip>
                <a:srcRect r="3975"/>
                <a:stretch/>
              </p:blipFill>
              <p:spPr>
                <a:xfrm>
                  <a:off x="5385290" y="3908725"/>
                  <a:ext cx="2528306" cy="2705100"/>
                </a:xfrm>
                <a:prstGeom prst="rect">
                  <a:avLst/>
                </a:prstGeom>
              </p:spPr>
            </p:pic>
          </p:grpSp>
          <p:sp>
            <p:nvSpPr>
              <p:cNvPr id="10" name="Rectangle 9">
                <a:extLst>
                  <a:ext uri="{FF2B5EF4-FFF2-40B4-BE49-F238E27FC236}">
                    <a16:creationId xmlns:a16="http://schemas.microsoft.com/office/drawing/2014/main" id="{4A5831E7-6AA7-F378-F98D-D8584893DA03}"/>
                  </a:ext>
                </a:extLst>
              </p:cNvPr>
              <p:cNvSpPr/>
              <p:nvPr/>
            </p:nvSpPr>
            <p:spPr>
              <a:xfrm>
                <a:off x="599726" y="3964253"/>
                <a:ext cx="243068" cy="341006"/>
              </a:xfrm>
              <a:prstGeom prst="rect">
                <a:avLst/>
              </a:prstGeom>
              <a:solidFill>
                <a:srgbClr val="FFFF00"/>
              </a:solidFill>
              <a:ln>
                <a:solidFill>
                  <a:schemeClr val="tx1"/>
                </a:solidFill>
              </a:ln>
            </p:spPr>
            <p:txBody>
              <a:bodyPr wrap="none">
                <a:spAutoFit/>
              </a:bodyPr>
              <a:lstStyle/>
              <a:p>
                <a:r>
                  <a:rPr lang="en-US" sz="2000" dirty="0">
                    <a:latin typeface="Yu Gothic UI Semilight" panose="020B0400000000000000" pitchFamily="34" charset="-128"/>
                    <a:ea typeface="Yu Gothic UI Semilight" panose="020B0400000000000000" pitchFamily="34" charset="-128"/>
                    <a:cs typeface="Arial" panose="020B0604020202020204" pitchFamily="34" charset="0"/>
                  </a:rPr>
                  <a:t>1</a:t>
                </a:r>
                <a:endParaRPr lang="it-IT" sz="2000" dirty="0"/>
              </a:p>
            </p:txBody>
          </p:sp>
          <p:sp>
            <p:nvSpPr>
              <p:cNvPr id="11" name="Rectangle 10">
                <a:extLst>
                  <a:ext uri="{FF2B5EF4-FFF2-40B4-BE49-F238E27FC236}">
                    <a16:creationId xmlns:a16="http://schemas.microsoft.com/office/drawing/2014/main" id="{C97C6374-4216-8FD2-91DE-758CE474A674}"/>
                  </a:ext>
                </a:extLst>
              </p:cNvPr>
              <p:cNvSpPr/>
              <p:nvPr/>
            </p:nvSpPr>
            <p:spPr>
              <a:xfrm>
                <a:off x="3148939" y="3945749"/>
                <a:ext cx="276365" cy="341006"/>
              </a:xfrm>
              <a:prstGeom prst="rect">
                <a:avLst/>
              </a:prstGeom>
              <a:solidFill>
                <a:srgbClr val="FFFF00"/>
              </a:solidFill>
              <a:ln>
                <a:solidFill>
                  <a:schemeClr val="tx1"/>
                </a:solidFill>
              </a:ln>
            </p:spPr>
            <p:txBody>
              <a:bodyPr wrap="none">
                <a:spAutoFit/>
              </a:bodyPr>
              <a:lstStyle/>
              <a:p>
                <a:r>
                  <a:rPr lang="en-US" sz="2000" dirty="0">
                    <a:latin typeface="Yu Gothic UI Semilight" panose="020B0400000000000000" pitchFamily="34" charset="-128"/>
                    <a:ea typeface="Yu Gothic UI Semilight" panose="020B0400000000000000" pitchFamily="34" charset="-128"/>
                    <a:cs typeface="Arial" panose="020B0604020202020204" pitchFamily="34" charset="0"/>
                  </a:rPr>
                  <a:t>2</a:t>
                </a:r>
                <a:endParaRPr lang="it-IT" sz="2000" dirty="0"/>
              </a:p>
            </p:txBody>
          </p:sp>
          <p:sp>
            <p:nvSpPr>
              <p:cNvPr id="12" name="Rectangle 11">
                <a:extLst>
                  <a:ext uri="{FF2B5EF4-FFF2-40B4-BE49-F238E27FC236}">
                    <a16:creationId xmlns:a16="http://schemas.microsoft.com/office/drawing/2014/main" id="{076D2AEF-CE8C-A136-1F41-A78A994CA072}"/>
                  </a:ext>
                </a:extLst>
              </p:cNvPr>
              <p:cNvSpPr/>
              <p:nvPr/>
            </p:nvSpPr>
            <p:spPr>
              <a:xfrm>
                <a:off x="5691967" y="3945749"/>
                <a:ext cx="281914" cy="341006"/>
              </a:xfrm>
              <a:prstGeom prst="rect">
                <a:avLst/>
              </a:prstGeom>
              <a:solidFill>
                <a:srgbClr val="FFFF00"/>
              </a:solidFill>
              <a:ln>
                <a:solidFill>
                  <a:schemeClr val="tx1"/>
                </a:solidFill>
              </a:ln>
            </p:spPr>
            <p:txBody>
              <a:bodyPr wrap="none">
                <a:spAutoFit/>
              </a:bodyPr>
              <a:lstStyle/>
              <a:p>
                <a:r>
                  <a:rPr lang="en-US" sz="2000" dirty="0">
                    <a:latin typeface="Yu Gothic UI Semilight" panose="020B0400000000000000" pitchFamily="34" charset="-128"/>
                    <a:ea typeface="Yu Gothic UI Semilight" panose="020B0400000000000000" pitchFamily="34" charset="-128"/>
                    <a:cs typeface="Arial" panose="020B0604020202020204" pitchFamily="34" charset="0"/>
                  </a:rPr>
                  <a:t>4</a:t>
                </a:r>
                <a:endParaRPr lang="it-IT" sz="2000" dirty="0"/>
              </a:p>
            </p:txBody>
          </p:sp>
        </p:grpSp>
        <p:sp>
          <p:nvSpPr>
            <p:cNvPr id="16" name="Rectangle 15">
              <a:extLst>
                <a:ext uri="{FF2B5EF4-FFF2-40B4-BE49-F238E27FC236}">
                  <a16:creationId xmlns:a16="http://schemas.microsoft.com/office/drawing/2014/main" id="{6059C7C3-0E38-55C8-5129-D4818EFB0144}"/>
                </a:ext>
              </a:extLst>
            </p:cNvPr>
            <p:cNvSpPr/>
            <p:nvPr/>
          </p:nvSpPr>
          <p:spPr>
            <a:xfrm>
              <a:off x="2055853" y="2683848"/>
              <a:ext cx="1866217" cy="461665"/>
            </a:xfrm>
            <a:prstGeom prst="rect">
              <a:avLst/>
            </a:prstGeom>
          </p:spPr>
          <p:txBody>
            <a:bodyPr wrap="none">
              <a:spAutoFit/>
            </a:bodyPr>
            <a:lstStyle/>
            <a:p>
              <a:r>
                <a:rPr lang="en-US" sz="2400" i="1" dirty="0">
                  <a:latin typeface="+mj-lt"/>
                  <a:ea typeface="Yu Gothic UI Semilight" panose="020B0400000000000000" pitchFamily="34" charset="-128"/>
                  <a:cs typeface="Arial" panose="020B0604020202020204" pitchFamily="34" charset="0"/>
                </a:rPr>
                <a:t>Linear regime</a:t>
              </a:r>
            </a:p>
          </p:txBody>
        </p:sp>
        <p:sp>
          <p:nvSpPr>
            <p:cNvPr id="17" name="Rectangle 16">
              <a:extLst>
                <a:ext uri="{FF2B5EF4-FFF2-40B4-BE49-F238E27FC236}">
                  <a16:creationId xmlns:a16="http://schemas.microsoft.com/office/drawing/2014/main" id="{C8C6123F-7FE3-C2C7-F970-1288FFDA88B8}"/>
                </a:ext>
              </a:extLst>
            </p:cNvPr>
            <p:cNvSpPr/>
            <p:nvPr/>
          </p:nvSpPr>
          <p:spPr>
            <a:xfrm>
              <a:off x="4693721" y="2683847"/>
              <a:ext cx="2659702" cy="461665"/>
            </a:xfrm>
            <a:prstGeom prst="rect">
              <a:avLst/>
            </a:prstGeom>
          </p:spPr>
          <p:txBody>
            <a:bodyPr wrap="none">
              <a:spAutoFit/>
            </a:bodyPr>
            <a:lstStyle/>
            <a:p>
              <a:r>
                <a:rPr lang="en-US" sz="2400" i="1" dirty="0">
                  <a:latin typeface="+mj-lt"/>
                  <a:ea typeface="Yu Gothic UI Semilight" panose="020B0400000000000000" pitchFamily="34" charset="-128"/>
                  <a:cs typeface="Arial" panose="020B0604020202020204" pitchFamily="34" charset="0"/>
                </a:rPr>
                <a:t>Quasi-Linear regime</a:t>
              </a:r>
            </a:p>
          </p:txBody>
        </p:sp>
        <p:sp>
          <p:nvSpPr>
            <p:cNvPr id="18" name="Rectangle 17">
              <a:extLst>
                <a:ext uri="{FF2B5EF4-FFF2-40B4-BE49-F238E27FC236}">
                  <a16:creationId xmlns:a16="http://schemas.microsoft.com/office/drawing/2014/main" id="{26E9B365-27E0-1953-7289-9EE82431A6D2}"/>
                </a:ext>
              </a:extLst>
            </p:cNvPr>
            <p:cNvSpPr/>
            <p:nvPr/>
          </p:nvSpPr>
          <p:spPr>
            <a:xfrm>
              <a:off x="7665913" y="2683846"/>
              <a:ext cx="2468946" cy="461665"/>
            </a:xfrm>
            <a:prstGeom prst="rect">
              <a:avLst/>
            </a:prstGeom>
          </p:spPr>
          <p:txBody>
            <a:bodyPr wrap="none">
              <a:spAutoFit/>
            </a:bodyPr>
            <a:lstStyle/>
            <a:p>
              <a:r>
                <a:rPr lang="en-US" sz="2400" i="1" dirty="0">
                  <a:latin typeface="+mj-lt"/>
                  <a:ea typeface="Yu Gothic UI Semilight" panose="020B0400000000000000" pitchFamily="34" charset="-128"/>
                  <a:cs typeface="Arial" panose="020B0604020202020204" pitchFamily="34" charset="0"/>
                </a:rPr>
                <a:t>Non-Linear regime</a:t>
              </a:r>
            </a:p>
          </p:txBody>
        </p:sp>
      </p:grpSp>
      <p:grpSp>
        <p:nvGrpSpPr>
          <p:cNvPr id="25" name="Group 24">
            <a:extLst>
              <a:ext uri="{FF2B5EF4-FFF2-40B4-BE49-F238E27FC236}">
                <a16:creationId xmlns:a16="http://schemas.microsoft.com/office/drawing/2014/main" id="{D98B0448-8472-0B46-A4BE-7E40F5EB2AA8}"/>
              </a:ext>
            </a:extLst>
          </p:cNvPr>
          <p:cNvGrpSpPr/>
          <p:nvPr/>
        </p:nvGrpSpPr>
        <p:grpSpPr>
          <a:xfrm>
            <a:off x="3293907" y="1349908"/>
            <a:ext cx="5212778" cy="1461265"/>
            <a:chOff x="3964467" y="1241282"/>
            <a:chExt cx="5212778" cy="1461265"/>
          </a:xfrm>
        </p:grpSpPr>
        <p:grpSp>
          <p:nvGrpSpPr>
            <p:cNvPr id="21" name="Group 20">
              <a:extLst>
                <a:ext uri="{FF2B5EF4-FFF2-40B4-BE49-F238E27FC236}">
                  <a16:creationId xmlns:a16="http://schemas.microsoft.com/office/drawing/2014/main" id="{76507E26-FB09-5E13-4FBF-2ECF4CE34E9D}"/>
                </a:ext>
              </a:extLst>
            </p:cNvPr>
            <p:cNvGrpSpPr/>
            <p:nvPr/>
          </p:nvGrpSpPr>
          <p:grpSpPr>
            <a:xfrm>
              <a:off x="3964467" y="1241282"/>
              <a:ext cx="5212778" cy="1461265"/>
              <a:chOff x="2063929" y="4201714"/>
              <a:chExt cx="2779835" cy="2429399"/>
            </a:xfrm>
          </p:grpSpPr>
          <p:sp>
            <p:nvSpPr>
              <p:cNvPr id="22" name="Rectangle 21">
                <a:extLst>
                  <a:ext uri="{FF2B5EF4-FFF2-40B4-BE49-F238E27FC236}">
                    <a16:creationId xmlns:a16="http://schemas.microsoft.com/office/drawing/2014/main" id="{754D1FFD-4AF4-F065-0D2A-6B9472F577A5}"/>
                  </a:ext>
                </a:extLst>
              </p:cNvPr>
              <p:cNvSpPr/>
              <p:nvPr/>
            </p:nvSpPr>
            <p:spPr>
              <a:xfrm>
                <a:off x="3161963" y="4627738"/>
                <a:ext cx="1681801" cy="1535065"/>
              </a:xfrm>
              <a:prstGeom prst="rect">
                <a:avLst/>
              </a:prstGeom>
            </p:spPr>
            <p:txBody>
              <a:bodyPr wrap="square">
                <a:spAutoFit/>
              </a:bodyPr>
              <a:lstStyle/>
              <a:p>
                <a:r>
                  <a:rPr lang="en-US" b="1" i="1" dirty="0"/>
                  <a:t>Linear regime 	     (</a:t>
                </a:r>
                <a:r>
                  <a:rPr lang="el-GR" b="1" i="1" dirty="0"/>
                  <a:t>α</a:t>
                </a:r>
                <a:r>
                  <a:rPr lang="it-IT" b="1" i="1" dirty="0"/>
                  <a:t> </a:t>
                </a:r>
                <a:r>
                  <a:rPr lang="en-US" b="1" i="1" dirty="0"/>
                  <a:t>&lt; 1)</a:t>
                </a:r>
              </a:p>
              <a:p>
                <a:r>
                  <a:rPr lang="en-US" b="1" i="1" dirty="0"/>
                  <a:t>Weakly NL regime       (</a:t>
                </a:r>
                <a:r>
                  <a:rPr lang="el-GR" b="1" i="1" dirty="0"/>
                  <a:t>α </a:t>
                </a:r>
                <a:r>
                  <a:rPr lang="en-US" b="1" i="1" dirty="0"/>
                  <a:t>= 1)</a:t>
                </a:r>
              </a:p>
              <a:p>
                <a:r>
                  <a:rPr lang="en-US" b="1" i="1" dirty="0"/>
                  <a:t>Non-linear regime       (</a:t>
                </a:r>
                <a:r>
                  <a:rPr lang="el-GR" b="1" i="1" dirty="0"/>
                  <a:t>α </a:t>
                </a:r>
                <a:r>
                  <a:rPr lang="en-US" b="1" i="1" dirty="0"/>
                  <a:t>&gt; 1)</a:t>
                </a:r>
                <a:endParaRPr lang="it-IT" dirty="0"/>
              </a:p>
            </p:txBody>
          </p:sp>
          <p:sp>
            <p:nvSpPr>
              <p:cNvPr id="23" name="Rounded Rectangle 115">
                <a:extLst>
                  <a:ext uri="{FF2B5EF4-FFF2-40B4-BE49-F238E27FC236}">
                    <a16:creationId xmlns:a16="http://schemas.microsoft.com/office/drawing/2014/main" id="{C7F917A6-2DA2-BB00-C796-18C6BAE5490F}"/>
                  </a:ext>
                </a:extLst>
              </p:cNvPr>
              <p:cNvSpPr/>
              <p:nvPr/>
            </p:nvSpPr>
            <p:spPr>
              <a:xfrm>
                <a:off x="2063929" y="4201714"/>
                <a:ext cx="2779835" cy="2429399"/>
              </a:xfrm>
              <a:prstGeom prst="roundRect">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aphicFrame>
          <p:nvGraphicFramePr>
            <p:cNvPr id="24" name="Object 23">
              <a:extLst>
                <a:ext uri="{FF2B5EF4-FFF2-40B4-BE49-F238E27FC236}">
                  <a16:creationId xmlns:a16="http://schemas.microsoft.com/office/drawing/2014/main" id="{503DF581-1FAB-6EC7-B8ED-679D43C680A2}"/>
                </a:ext>
              </a:extLst>
            </p:cNvPr>
            <p:cNvGraphicFramePr>
              <a:graphicFrameLocks noChangeAspect="1"/>
            </p:cNvGraphicFramePr>
            <p:nvPr>
              <p:extLst>
                <p:ext uri="{D42A27DB-BD31-4B8C-83A1-F6EECF244321}">
                  <p14:modId xmlns:p14="http://schemas.microsoft.com/office/powerpoint/2010/main" val="2579299828"/>
                </p:ext>
              </p:extLst>
            </p:nvPr>
          </p:nvGraphicFramePr>
          <p:xfrm>
            <a:off x="4342115" y="1511832"/>
            <a:ext cx="1303750" cy="894730"/>
          </p:xfrm>
          <a:graphic>
            <a:graphicData uri="http://schemas.openxmlformats.org/presentationml/2006/ole">
              <mc:AlternateContent xmlns:mc="http://schemas.openxmlformats.org/markup-compatibility/2006">
                <mc:Choice xmlns:v="urn:schemas-microsoft-com:vml" Requires="v">
                  <p:oleObj name="Equation" r:id="rId7" imgW="647419" imgH="444307" progId="Equation.3">
                    <p:embed/>
                  </p:oleObj>
                </mc:Choice>
                <mc:Fallback>
                  <p:oleObj name="Equation" r:id="rId7" imgW="647419" imgH="444307" progId="Equation.3">
                    <p:embed/>
                    <p:pic>
                      <p:nvPicPr>
                        <p:cNvPr id="24" name="Object 23">
                          <a:extLst>
                            <a:ext uri="{FF2B5EF4-FFF2-40B4-BE49-F238E27FC236}">
                              <a16:creationId xmlns:a16="http://schemas.microsoft.com/office/drawing/2014/main" id="{503DF581-1FAB-6EC7-B8ED-679D43C68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2115" y="1511832"/>
                          <a:ext cx="1303750" cy="894730"/>
                        </a:xfrm>
                        <a:prstGeom prst="rect">
                          <a:avLst/>
                        </a:prstGeom>
                        <a:noFill/>
                      </p:spPr>
                    </p:pic>
                  </p:oleObj>
                </mc:Fallback>
              </mc:AlternateContent>
            </a:graphicData>
          </a:graphic>
        </p:graphicFrame>
      </p:grpSp>
      <p:sp>
        <p:nvSpPr>
          <p:cNvPr id="2" name="TextBox 1">
            <a:extLst>
              <a:ext uri="{FF2B5EF4-FFF2-40B4-BE49-F238E27FC236}">
                <a16:creationId xmlns:a16="http://schemas.microsoft.com/office/drawing/2014/main" id="{F9B20D70-5C11-2CA5-6613-C743DDBC6866}"/>
              </a:ext>
            </a:extLst>
          </p:cNvPr>
          <p:cNvSpPr txBox="1"/>
          <p:nvPr/>
        </p:nvSpPr>
        <p:spPr>
          <a:xfrm>
            <a:off x="53816" y="-9009"/>
            <a:ext cx="7795878" cy="523220"/>
          </a:xfrm>
          <a:prstGeom prst="rect">
            <a:avLst/>
          </a:prstGeom>
          <a:noFill/>
        </p:spPr>
        <p:txBody>
          <a:bodyPr wrap="square">
            <a:spAutoFit/>
          </a:bodyPr>
          <a:lstStyle/>
          <a:p>
            <a:r>
              <a:rPr lang="en-US" sz="2800" b="1" dirty="0">
                <a:solidFill>
                  <a:schemeClr val="bg1"/>
                </a:solidFill>
                <a:latin typeface="+mj-lt"/>
              </a:rPr>
              <a:t>Plasma Wakefield acceleration</a:t>
            </a:r>
            <a:endParaRPr lang="en-US" sz="2800" dirty="0">
              <a:solidFill>
                <a:schemeClr val="bg1"/>
              </a:solidFill>
            </a:endParaRPr>
          </a:p>
        </p:txBody>
      </p:sp>
    </p:spTree>
    <p:extLst>
      <p:ext uri="{BB962C8B-B14F-4D97-AF65-F5344CB8AC3E}">
        <p14:creationId xmlns:p14="http://schemas.microsoft.com/office/powerpoint/2010/main" val="3896216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72652-7D6D-0785-4D33-5AB81B52F22B}"/>
              </a:ext>
            </a:extLst>
          </p:cNvPr>
          <p:cNvPicPr>
            <a:picLocks noChangeAspect="1"/>
          </p:cNvPicPr>
          <p:nvPr/>
        </p:nvPicPr>
        <p:blipFill rotWithShape="1">
          <a:blip r:embed="rId2">
            <a:extLst>
              <a:ext uri="{28A0092B-C50C-407E-A947-70E740481C1C}">
                <a14:useLocalDpi xmlns:a14="http://schemas.microsoft.com/office/drawing/2010/main" val="0"/>
              </a:ext>
            </a:extLst>
          </a:blip>
          <a:srcRect l="630" t="505"/>
          <a:stretch/>
        </p:blipFill>
        <p:spPr>
          <a:xfrm>
            <a:off x="823252" y="2345528"/>
            <a:ext cx="5949203" cy="3838003"/>
          </a:xfrm>
          <a:prstGeom prst="rect">
            <a:avLst/>
          </a:prstGeom>
        </p:spPr>
      </p:pic>
      <p:pic>
        <p:nvPicPr>
          <p:cNvPr id="3" name="Picture 2">
            <a:extLst>
              <a:ext uri="{FF2B5EF4-FFF2-40B4-BE49-F238E27FC236}">
                <a16:creationId xmlns:a16="http://schemas.microsoft.com/office/drawing/2014/main" id="{02740B1A-9924-3A71-CD90-6465446D6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245" y="1423546"/>
            <a:ext cx="3799559" cy="1010943"/>
          </a:xfrm>
          <a:prstGeom prst="rect">
            <a:avLst/>
          </a:prstGeom>
        </p:spPr>
      </p:pic>
      <p:sp>
        <p:nvSpPr>
          <p:cNvPr id="6" name="Rectangle 5">
            <a:extLst>
              <a:ext uri="{FF2B5EF4-FFF2-40B4-BE49-F238E27FC236}">
                <a16:creationId xmlns:a16="http://schemas.microsoft.com/office/drawing/2014/main" id="{C9C4DD4E-26B1-BA87-9F27-E05B1D2C98A4}"/>
              </a:ext>
            </a:extLst>
          </p:cNvPr>
          <p:cNvSpPr/>
          <p:nvPr/>
        </p:nvSpPr>
        <p:spPr>
          <a:xfrm>
            <a:off x="704500" y="912034"/>
            <a:ext cx="4796890" cy="707886"/>
          </a:xfrm>
          <a:prstGeom prst="rect">
            <a:avLst/>
          </a:prstGeom>
          <a:noFill/>
          <a:ln w="38100">
            <a:noFill/>
          </a:ln>
        </p:spPr>
        <p:txBody>
          <a:bodyPr wrap="square">
            <a:spAutoFit/>
          </a:bodyPr>
          <a:lstStyle/>
          <a:p>
            <a:r>
              <a:rPr lang="it-IT" sz="4000" dirty="0">
                <a:solidFill>
                  <a:srgbClr val="002060"/>
                </a:solidFill>
              </a:rPr>
              <a:t>Active Plasma </a:t>
            </a:r>
            <a:r>
              <a:rPr lang="it-IT" sz="4000" dirty="0" err="1">
                <a:solidFill>
                  <a:srgbClr val="002060"/>
                </a:solidFill>
              </a:rPr>
              <a:t>Lenses</a:t>
            </a:r>
            <a:endParaRPr lang="it-IT" sz="4000" dirty="0">
              <a:solidFill>
                <a:srgbClr val="002060"/>
              </a:solidFill>
            </a:endParaRPr>
          </a:p>
        </p:txBody>
      </p:sp>
      <p:grpSp>
        <p:nvGrpSpPr>
          <p:cNvPr id="7" name="Group 6">
            <a:extLst>
              <a:ext uri="{FF2B5EF4-FFF2-40B4-BE49-F238E27FC236}">
                <a16:creationId xmlns:a16="http://schemas.microsoft.com/office/drawing/2014/main" id="{90C46345-135F-0BD8-E72D-43DB852A54D0}"/>
              </a:ext>
            </a:extLst>
          </p:cNvPr>
          <p:cNvGrpSpPr/>
          <p:nvPr/>
        </p:nvGrpSpPr>
        <p:grpSpPr>
          <a:xfrm>
            <a:off x="7731814" y="4561229"/>
            <a:ext cx="2121350" cy="1941946"/>
            <a:chOff x="7052070" y="4932231"/>
            <a:chExt cx="1805558" cy="1412238"/>
          </a:xfrm>
        </p:grpSpPr>
        <p:pic>
          <p:nvPicPr>
            <p:cNvPr id="8" name="Picture 7">
              <a:extLst>
                <a:ext uri="{FF2B5EF4-FFF2-40B4-BE49-F238E27FC236}">
                  <a16:creationId xmlns:a16="http://schemas.microsoft.com/office/drawing/2014/main" id="{6EAD7229-C5D7-13C3-34DD-4FC1132A9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070" y="4932231"/>
              <a:ext cx="1805558" cy="1412238"/>
            </a:xfrm>
            <a:prstGeom prst="rect">
              <a:avLst/>
            </a:prstGeom>
          </p:spPr>
        </p:pic>
        <p:sp>
          <p:nvSpPr>
            <p:cNvPr id="9" name="TextBox 8">
              <a:extLst>
                <a:ext uri="{FF2B5EF4-FFF2-40B4-BE49-F238E27FC236}">
                  <a16:creationId xmlns:a16="http://schemas.microsoft.com/office/drawing/2014/main" id="{79BA9BB3-39AC-0D3B-0993-53913F377A3D}"/>
                </a:ext>
              </a:extLst>
            </p:cNvPr>
            <p:cNvSpPr txBox="1"/>
            <p:nvPr/>
          </p:nvSpPr>
          <p:spPr>
            <a:xfrm>
              <a:off x="7542973" y="4935523"/>
              <a:ext cx="823751" cy="307777"/>
            </a:xfrm>
            <a:prstGeom prst="rect">
              <a:avLst/>
            </a:prstGeom>
            <a:solidFill>
              <a:srgbClr val="282B78"/>
            </a:solidFill>
          </p:spPr>
          <p:txBody>
            <a:bodyPr wrap="square" rtlCol="0">
              <a:spAutoFit/>
            </a:bodyPr>
            <a:lstStyle/>
            <a:p>
              <a:r>
                <a:rPr lang="it-IT" sz="1400" b="1" dirty="0">
                  <a:solidFill>
                    <a:schemeClr val="bg1"/>
                  </a:solidFill>
                </a:rPr>
                <a:t>90 </a:t>
              </a:r>
              <a:r>
                <a:rPr lang="el-GR" sz="1400" b="1" dirty="0">
                  <a:solidFill>
                    <a:schemeClr val="bg1"/>
                  </a:solidFill>
                </a:rPr>
                <a:t>μ</a:t>
              </a:r>
              <a:r>
                <a:rPr lang="it-IT" sz="1400" b="1" dirty="0">
                  <a:solidFill>
                    <a:schemeClr val="bg1"/>
                  </a:solidFill>
                </a:rPr>
                <a:t>m </a:t>
              </a:r>
            </a:p>
          </p:txBody>
        </p:sp>
      </p:grpSp>
      <p:grpSp>
        <p:nvGrpSpPr>
          <p:cNvPr id="10" name="Group 9">
            <a:extLst>
              <a:ext uri="{FF2B5EF4-FFF2-40B4-BE49-F238E27FC236}">
                <a16:creationId xmlns:a16="http://schemas.microsoft.com/office/drawing/2014/main" id="{0BF06A0B-1DE6-CBEE-B127-C8697BB0465A}"/>
              </a:ext>
            </a:extLst>
          </p:cNvPr>
          <p:cNvGrpSpPr/>
          <p:nvPr/>
        </p:nvGrpSpPr>
        <p:grpSpPr>
          <a:xfrm>
            <a:off x="9643107" y="4561229"/>
            <a:ext cx="2107413" cy="1941946"/>
            <a:chOff x="5092739" y="4909611"/>
            <a:chExt cx="1793696" cy="1434858"/>
          </a:xfrm>
        </p:grpSpPr>
        <p:pic>
          <p:nvPicPr>
            <p:cNvPr id="11" name="Picture 10">
              <a:extLst>
                <a:ext uri="{FF2B5EF4-FFF2-40B4-BE49-F238E27FC236}">
                  <a16:creationId xmlns:a16="http://schemas.microsoft.com/office/drawing/2014/main" id="{9CE1494B-4E00-18B9-C29A-0B6C194367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739" y="4909611"/>
              <a:ext cx="1793696" cy="1434858"/>
            </a:xfrm>
            <a:prstGeom prst="rect">
              <a:avLst/>
            </a:prstGeom>
          </p:spPr>
        </p:pic>
        <p:sp>
          <p:nvSpPr>
            <p:cNvPr id="12" name="TextBox 11">
              <a:extLst>
                <a:ext uri="{FF2B5EF4-FFF2-40B4-BE49-F238E27FC236}">
                  <a16:creationId xmlns:a16="http://schemas.microsoft.com/office/drawing/2014/main" id="{51F49A02-33AB-A56C-7885-0A25C3B1436F}"/>
                </a:ext>
              </a:extLst>
            </p:cNvPr>
            <p:cNvSpPr txBox="1"/>
            <p:nvPr/>
          </p:nvSpPr>
          <p:spPr>
            <a:xfrm>
              <a:off x="5577711" y="5007178"/>
              <a:ext cx="823751" cy="307777"/>
            </a:xfrm>
            <a:prstGeom prst="rect">
              <a:avLst/>
            </a:prstGeom>
            <a:solidFill>
              <a:srgbClr val="282B78"/>
            </a:solidFill>
          </p:spPr>
          <p:txBody>
            <a:bodyPr wrap="square" rtlCol="0">
              <a:spAutoFit/>
            </a:bodyPr>
            <a:lstStyle/>
            <a:p>
              <a:r>
                <a:rPr lang="it-IT" sz="1400" b="1" dirty="0">
                  <a:solidFill>
                    <a:schemeClr val="bg1"/>
                  </a:solidFill>
                </a:rPr>
                <a:t>25 </a:t>
              </a:r>
              <a:r>
                <a:rPr lang="el-GR" sz="1400" b="1" dirty="0">
                  <a:solidFill>
                    <a:schemeClr val="bg1"/>
                  </a:solidFill>
                </a:rPr>
                <a:t>μ</a:t>
              </a:r>
              <a:r>
                <a:rPr lang="it-IT" sz="1400" b="1" dirty="0">
                  <a:solidFill>
                    <a:schemeClr val="bg1"/>
                  </a:solidFill>
                </a:rPr>
                <a:t>m </a:t>
              </a:r>
            </a:p>
          </p:txBody>
        </p:sp>
      </p:grpSp>
      <p:sp>
        <p:nvSpPr>
          <p:cNvPr id="13" name="Rectangle 12">
            <a:extLst>
              <a:ext uri="{FF2B5EF4-FFF2-40B4-BE49-F238E27FC236}">
                <a16:creationId xmlns:a16="http://schemas.microsoft.com/office/drawing/2014/main" id="{9983246F-CCB7-381B-AE95-E0A3BF249661}"/>
              </a:ext>
            </a:extLst>
          </p:cNvPr>
          <p:cNvSpPr/>
          <p:nvPr/>
        </p:nvSpPr>
        <p:spPr>
          <a:xfrm>
            <a:off x="7944446" y="3864303"/>
            <a:ext cx="3236279" cy="461665"/>
          </a:xfrm>
          <a:prstGeom prst="rect">
            <a:avLst/>
          </a:prstGeom>
          <a:noFill/>
          <a:ln w="38100">
            <a:solidFill>
              <a:srgbClr val="FF0000"/>
            </a:solidFill>
          </a:ln>
        </p:spPr>
        <p:txBody>
          <a:bodyPr wrap="square">
            <a:spAutoFit/>
          </a:bodyPr>
          <a:lstStyle/>
          <a:p>
            <a:r>
              <a:rPr lang="it-IT" sz="2400" b="1" dirty="0"/>
              <a:t>Focusing (Compactness)</a:t>
            </a:r>
          </a:p>
        </p:txBody>
      </p:sp>
      <p:sp>
        <p:nvSpPr>
          <p:cNvPr id="14" name="Rectangle 13">
            <a:extLst>
              <a:ext uri="{FF2B5EF4-FFF2-40B4-BE49-F238E27FC236}">
                <a16:creationId xmlns:a16="http://schemas.microsoft.com/office/drawing/2014/main" id="{CF04F5B1-4E8C-8F42-CA5C-8977A1719606}"/>
              </a:ext>
            </a:extLst>
          </p:cNvPr>
          <p:cNvSpPr/>
          <p:nvPr/>
        </p:nvSpPr>
        <p:spPr>
          <a:xfrm>
            <a:off x="703017" y="5572124"/>
            <a:ext cx="2336860" cy="523220"/>
          </a:xfrm>
          <a:prstGeom prst="rect">
            <a:avLst/>
          </a:prstGeom>
          <a:noFill/>
          <a:ln w="38100">
            <a:solidFill>
              <a:srgbClr val="FF0000"/>
            </a:solidFill>
          </a:ln>
        </p:spPr>
        <p:txBody>
          <a:bodyPr wrap="square">
            <a:spAutoFit/>
          </a:bodyPr>
          <a:lstStyle/>
          <a:p>
            <a:r>
              <a:rPr lang="it-IT" sz="2800" b="1" i="1" dirty="0"/>
              <a:t>B</a:t>
            </a:r>
            <a:r>
              <a:rPr lang="el-GR" sz="2800" b="1" i="1" baseline="-25000" dirty="0"/>
              <a:t>φ</a:t>
            </a:r>
            <a:r>
              <a:rPr lang="it-IT" sz="2800" b="1" i="1" dirty="0"/>
              <a:t> &gt; 500 T/m</a:t>
            </a:r>
            <a:endParaRPr lang="it-IT" sz="2800" dirty="0"/>
          </a:p>
        </p:txBody>
      </p:sp>
      <p:graphicFrame>
        <p:nvGraphicFramePr>
          <p:cNvPr id="17" name="Object 16">
            <a:extLst>
              <a:ext uri="{FF2B5EF4-FFF2-40B4-BE49-F238E27FC236}">
                <a16:creationId xmlns:a16="http://schemas.microsoft.com/office/drawing/2014/main" id="{AD05AF24-CCF6-ADE1-731B-7016FF0D4B23}"/>
              </a:ext>
            </a:extLst>
          </p:cNvPr>
          <p:cNvGraphicFramePr>
            <a:graphicFrameLocks noChangeAspect="1"/>
          </p:cNvGraphicFramePr>
          <p:nvPr>
            <p:extLst>
              <p:ext uri="{D42A27DB-BD31-4B8C-83A1-F6EECF244321}">
                <p14:modId xmlns:p14="http://schemas.microsoft.com/office/powerpoint/2010/main" val="2738821260"/>
              </p:ext>
            </p:extLst>
          </p:nvPr>
        </p:nvGraphicFramePr>
        <p:xfrm>
          <a:off x="8265080" y="2564703"/>
          <a:ext cx="2641887" cy="1064339"/>
        </p:xfrm>
        <a:graphic>
          <a:graphicData uri="http://schemas.openxmlformats.org/presentationml/2006/ole">
            <mc:AlternateContent xmlns:mc="http://schemas.openxmlformats.org/markup-compatibility/2006">
              <mc:Choice xmlns:v="urn:schemas-microsoft-com:vml" Requires="v">
                <p:oleObj name="Equation" r:id="rId6" imgW="977760" imgH="393480" progId="Equation.3">
                  <p:embed/>
                </p:oleObj>
              </mc:Choice>
              <mc:Fallback>
                <p:oleObj name="Equation" r:id="rId6" imgW="977760" imgH="393480" progId="Equation.3">
                  <p:embed/>
                  <p:pic>
                    <p:nvPicPr>
                      <p:cNvPr id="40" name="Object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5080" y="2564703"/>
                        <a:ext cx="2641887" cy="1064339"/>
                      </a:xfrm>
                      <a:prstGeom prst="rect">
                        <a:avLst/>
                      </a:prstGeom>
                      <a:noFill/>
                    </p:spPr>
                  </p:pic>
                </p:oleObj>
              </mc:Fallback>
            </mc:AlternateContent>
          </a:graphicData>
        </a:graphic>
      </p:graphicFrame>
      <p:sp>
        <p:nvSpPr>
          <p:cNvPr id="20" name="Rettangolo 6">
            <a:extLst>
              <a:ext uri="{FF2B5EF4-FFF2-40B4-BE49-F238E27FC236}">
                <a16:creationId xmlns:a16="http://schemas.microsoft.com/office/drawing/2014/main" id="{4FF09903-6D78-29BA-FCC6-C1E20CC2DBC8}"/>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1" name="Immagine 7">
            <a:extLst>
              <a:ext uri="{FF2B5EF4-FFF2-40B4-BE49-F238E27FC236}">
                <a16:creationId xmlns:a16="http://schemas.microsoft.com/office/drawing/2014/main" id="{100E7C6E-D7EE-6018-FE73-A48ECC3754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22" name="Picture 425" descr="http://www.lnf.infn.it/logo/logo_infn_lnf_1_sigla_lnf.png">
            <a:extLst>
              <a:ext uri="{FF2B5EF4-FFF2-40B4-BE49-F238E27FC236}">
                <a16:creationId xmlns:a16="http://schemas.microsoft.com/office/drawing/2014/main" id="{1B6A0A8C-1270-8D3B-ACED-C426093D70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3CA8849-E84F-6E56-19AC-C94F7EFBEB84}"/>
              </a:ext>
            </a:extLst>
          </p:cNvPr>
          <p:cNvSpPr txBox="1"/>
          <p:nvPr/>
        </p:nvSpPr>
        <p:spPr>
          <a:xfrm>
            <a:off x="53816" y="-9009"/>
            <a:ext cx="7795878" cy="523220"/>
          </a:xfrm>
          <a:prstGeom prst="rect">
            <a:avLst/>
          </a:prstGeom>
          <a:noFill/>
        </p:spPr>
        <p:txBody>
          <a:bodyPr wrap="square">
            <a:spAutoFit/>
          </a:bodyPr>
          <a:lstStyle/>
          <a:p>
            <a:r>
              <a:rPr lang="en-US" sz="2800" b="1" dirty="0">
                <a:solidFill>
                  <a:schemeClr val="bg1"/>
                </a:solidFill>
                <a:latin typeface="+mj-lt"/>
              </a:rPr>
              <a:t>Plasma-based focusing</a:t>
            </a:r>
            <a:endParaRPr lang="en-US" sz="2800" dirty="0">
              <a:solidFill>
                <a:schemeClr val="bg1"/>
              </a:solidFill>
            </a:endParaRPr>
          </a:p>
        </p:txBody>
      </p:sp>
    </p:spTree>
    <p:extLst>
      <p:ext uri="{BB962C8B-B14F-4D97-AF65-F5344CB8AC3E}">
        <p14:creationId xmlns:p14="http://schemas.microsoft.com/office/powerpoint/2010/main" val="1410832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8291CD-94E2-6024-8A46-80430727C2D6}"/>
              </a:ext>
            </a:extLst>
          </p:cNvPr>
          <p:cNvSpPr/>
          <p:nvPr/>
        </p:nvSpPr>
        <p:spPr>
          <a:xfrm>
            <a:off x="7668701" y="863225"/>
            <a:ext cx="4295915" cy="1569660"/>
          </a:xfrm>
          <a:prstGeom prst="rect">
            <a:avLst/>
          </a:prstGeom>
        </p:spPr>
        <p:txBody>
          <a:bodyPr wrap="square">
            <a:spAutoFit/>
          </a:bodyPr>
          <a:lstStyle/>
          <a:p>
            <a:pPr>
              <a:buClr>
                <a:srgbClr val="4F81BD"/>
              </a:buClr>
            </a:pPr>
            <a:r>
              <a:rPr lang="en-US" sz="1600" b="1" i="1" dirty="0">
                <a:latin typeface="Arial" panose="020B0604020202020204" pitchFamily="34" charset="0"/>
                <a:cs typeface="Arial" panose="020B0604020202020204" pitchFamily="34" charset="0"/>
              </a:rPr>
              <a:t>Advantages of plasma accelerators:</a:t>
            </a:r>
          </a:p>
          <a:p>
            <a:pPr marL="285750" indent="-285750">
              <a:buClr>
                <a:srgbClr val="4F81BD"/>
              </a:buClr>
              <a:buFont typeface="Arial" panose="020B0604020202020204" pitchFamily="34" charset="0"/>
              <a:buChar char="•"/>
            </a:pPr>
            <a:r>
              <a:rPr lang="en-US" sz="1600" b="1" i="1" dirty="0">
                <a:latin typeface="Arial" panose="020B0604020202020204" pitchFamily="34" charset="0"/>
                <a:cs typeface="Arial" panose="020B0604020202020204" pitchFamily="34" charset="0"/>
              </a:rPr>
              <a:t>Compactness</a:t>
            </a:r>
          </a:p>
          <a:p>
            <a:pPr marL="285750" indent="-285750">
              <a:buClr>
                <a:srgbClr val="4F81BD"/>
              </a:buClr>
              <a:buFont typeface="Arial" panose="020B0604020202020204" pitchFamily="34" charset="0"/>
              <a:buChar char="•"/>
            </a:pPr>
            <a:r>
              <a:rPr lang="en-US" sz="1600" b="1" i="1" dirty="0">
                <a:latin typeface="Arial" panose="020B0604020202020204" pitchFamily="34" charset="0"/>
                <a:cs typeface="Arial" panose="020B0604020202020204" pitchFamily="34" charset="0"/>
              </a:rPr>
              <a:t>Accelerating gradient</a:t>
            </a:r>
          </a:p>
          <a:p>
            <a:pPr>
              <a:buClr>
                <a:srgbClr val="4F81BD"/>
              </a:buClr>
            </a:pPr>
            <a:endParaRPr lang="en-US" sz="1600" b="1" i="1" dirty="0">
              <a:latin typeface="Arial" panose="020B0604020202020204" pitchFamily="34" charset="0"/>
              <a:cs typeface="Arial" panose="020B0604020202020204" pitchFamily="34" charset="0"/>
            </a:endParaRPr>
          </a:p>
          <a:p>
            <a:pPr>
              <a:buClr>
                <a:srgbClr val="4F81BD"/>
              </a:buClr>
            </a:pPr>
            <a:r>
              <a:rPr lang="en-US" sz="1600" dirty="0">
                <a:latin typeface="Arial" panose="020B0604020202020204" pitchFamily="34" charset="0"/>
                <a:cs typeface="Arial" panose="020B0604020202020204" pitchFamily="34" charset="0"/>
              </a:rPr>
              <a:t>S-band accelerating structures(2): </a:t>
            </a:r>
            <a:r>
              <a:rPr lang="en-US" sz="1600" b="1" dirty="0">
                <a:latin typeface="Arial" panose="020B0604020202020204" pitchFamily="34" charset="0"/>
                <a:cs typeface="Arial" panose="020B0604020202020204" pitchFamily="34" charset="0"/>
              </a:rPr>
              <a:t>20 MV/m</a:t>
            </a:r>
          </a:p>
          <a:p>
            <a:pPr>
              <a:buClr>
                <a:srgbClr val="4F81BD"/>
              </a:buClr>
            </a:pPr>
            <a:r>
              <a:rPr lang="en-US" sz="1600" dirty="0">
                <a:latin typeface="Arial" panose="020B0604020202020204" pitchFamily="34" charset="0"/>
                <a:cs typeface="Arial" panose="020B0604020202020204" pitchFamily="34" charset="0"/>
              </a:rPr>
              <a:t>C-band accelerating structures(3): </a:t>
            </a:r>
            <a:r>
              <a:rPr lang="en-US" sz="1600" b="1" dirty="0">
                <a:latin typeface="Arial" panose="020B0604020202020204" pitchFamily="34" charset="0"/>
                <a:cs typeface="Arial" panose="020B0604020202020204" pitchFamily="34" charset="0"/>
              </a:rPr>
              <a:t>35 MV/m</a:t>
            </a:r>
          </a:p>
        </p:txBody>
      </p:sp>
      <p:sp>
        <p:nvSpPr>
          <p:cNvPr id="7" name="Rectangle 6">
            <a:extLst>
              <a:ext uri="{FF2B5EF4-FFF2-40B4-BE49-F238E27FC236}">
                <a16:creationId xmlns:a16="http://schemas.microsoft.com/office/drawing/2014/main" id="{8A9C4CC7-E016-A6E7-CB72-C593528F8C94}"/>
              </a:ext>
            </a:extLst>
          </p:cNvPr>
          <p:cNvSpPr/>
          <p:nvPr/>
        </p:nvSpPr>
        <p:spPr>
          <a:xfrm>
            <a:off x="7668701" y="2496265"/>
            <a:ext cx="4112283" cy="646331"/>
          </a:xfrm>
          <a:prstGeom prst="rect">
            <a:avLst/>
          </a:prstGeom>
          <a:solidFill>
            <a:srgbClr val="FFFF00"/>
          </a:solidFill>
          <a:ln>
            <a:solidFill>
              <a:schemeClr val="tx1"/>
            </a:solidFill>
          </a:ln>
        </p:spPr>
        <p:txBody>
          <a:bodyPr wrap="square">
            <a:spAutoFit/>
          </a:bodyPr>
          <a:lstStyle/>
          <a:p>
            <a:pPr>
              <a:buClr>
                <a:srgbClr val="4F81BD"/>
              </a:buClr>
            </a:pPr>
            <a:r>
              <a:rPr lang="en-US" dirty="0">
                <a:latin typeface="Arial" panose="020B0604020202020204" pitchFamily="34" charset="0"/>
                <a:cs typeface="Arial" panose="020B0604020202020204" pitchFamily="34" charset="0"/>
              </a:rPr>
              <a:t>Up to </a:t>
            </a:r>
            <a:r>
              <a:rPr lang="en-US" b="1" dirty="0">
                <a:latin typeface="Arial" panose="020B0604020202020204" pitchFamily="34" charset="0"/>
                <a:cs typeface="Arial" panose="020B0604020202020204" pitchFamily="34" charset="0"/>
              </a:rPr>
              <a:t>10-100 GV/m</a:t>
            </a:r>
            <a:r>
              <a:rPr lang="en-US" dirty="0">
                <a:latin typeface="Arial" panose="020B0604020202020204" pitchFamily="34" charset="0"/>
                <a:cs typeface="Arial" panose="020B0604020202020204" pitchFamily="34" charset="0"/>
              </a:rPr>
              <a:t> for Plasma-based</a:t>
            </a:r>
          </a:p>
          <a:p>
            <a:pPr>
              <a:buClr>
                <a:srgbClr val="4F81BD"/>
              </a:buClr>
            </a:pPr>
            <a:r>
              <a:rPr lang="en-US" dirty="0">
                <a:latin typeface="Arial" panose="020B0604020202020204" pitchFamily="34" charset="0"/>
                <a:cs typeface="Arial" panose="020B0604020202020204" pitchFamily="34" charset="0"/>
              </a:rPr>
              <a:t>accelerating structures</a:t>
            </a:r>
          </a:p>
        </p:txBody>
      </p:sp>
      <p:sp>
        <p:nvSpPr>
          <p:cNvPr id="11" name="Rettangolo 6">
            <a:extLst>
              <a:ext uri="{FF2B5EF4-FFF2-40B4-BE49-F238E27FC236}">
                <a16:creationId xmlns:a16="http://schemas.microsoft.com/office/drawing/2014/main" id="{8ED49370-07D9-FAC7-5C8D-4889E85F64CD}"/>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Immagine 7">
            <a:extLst>
              <a:ext uri="{FF2B5EF4-FFF2-40B4-BE49-F238E27FC236}">
                <a16:creationId xmlns:a16="http://schemas.microsoft.com/office/drawing/2014/main" id="{A82905A6-E78C-A3F4-68A3-0F458C6BF1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14" name="Picture 425" descr="http://www.lnf.infn.it/logo/logo_infn_lnf_1_sigla_lnf.png">
            <a:extLst>
              <a:ext uri="{FF2B5EF4-FFF2-40B4-BE49-F238E27FC236}">
                <a16:creationId xmlns:a16="http://schemas.microsoft.com/office/drawing/2014/main" id="{913C7EFF-246D-5F40-0E32-10DBB128CB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3465C75-673E-68CA-9BD2-55EFA1B2117B}"/>
              </a:ext>
            </a:extLst>
          </p:cNvPr>
          <p:cNvGrpSpPr/>
          <p:nvPr/>
        </p:nvGrpSpPr>
        <p:grpSpPr>
          <a:xfrm>
            <a:off x="53847" y="1423815"/>
            <a:ext cx="7372748" cy="4161515"/>
            <a:chOff x="129890" y="1272670"/>
            <a:chExt cx="7372748" cy="4161515"/>
          </a:xfrm>
        </p:grpSpPr>
        <p:pic>
          <p:nvPicPr>
            <p:cNvPr id="4" name="Immagine 114">
              <a:extLst>
                <a:ext uri="{FF2B5EF4-FFF2-40B4-BE49-F238E27FC236}">
                  <a16:creationId xmlns:a16="http://schemas.microsoft.com/office/drawing/2014/main" id="{003332A6-ABE7-4612-C626-25DC3EBFB41D}"/>
                </a:ext>
              </a:extLst>
            </p:cNvPr>
            <p:cNvPicPr>
              <a:picLocks noChangeAspect="1"/>
            </p:cNvPicPr>
            <p:nvPr/>
          </p:nvPicPr>
          <p:blipFill>
            <a:blip r:embed="rId4"/>
            <a:stretch>
              <a:fillRect/>
            </a:stretch>
          </p:blipFill>
          <p:spPr>
            <a:xfrm>
              <a:off x="129890" y="1272670"/>
              <a:ext cx="7372748" cy="4161515"/>
            </a:xfrm>
            <a:prstGeom prst="rect">
              <a:avLst/>
            </a:prstGeom>
          </p:spPr>
        </p:pic>
        <p:sp>
          <p:nvSpPr>
            <p:cNvPr id="2" name="Rectangle 1">
              <a:extLst>
                <a:ext uri="{FF2B5EF4-FFF2-40B4-BE49-F238E27FC236}">
                  <a16:creationId xmlns:a16="http://schemas.microsoft.com/office/drawing/2014/main" id="{A2694DB7-2EB0-3538-EAEE-E7E68012F8CC}"/>
                </a:ext>
              </a:extLst>
            </p:cNvPr>
            <p:cNvSpPr/>
            <p:nvPr/>
          </p:nvSpPr>
          <p:spPr>
            <a:xfrm>
              <a:off x="5186504" y="4571052"/>
              <a:ext cx="2232000" cy="828000"/>
            </a:xfrm>
            <a:prstGeom prst="rect">
              <a:avLst/>
            </a:prstGeom>
            <a:solidFill>
              <a:srgbClr val="0051AA"/>
            </a:solidFill>
            <a:ln>
              <a:solidFill>
                <a:srgbClr val="005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CasellaDiTesto 23">
            <a:extLst>
              <a:ext uri="{FF2B5EF4-FFF2-40B4-BE49-F238E27FC236}">
                <a16:creationId xmlns:a16="http://schemas.microsoft.com/office/drawing/2014/main" id="{40041674-177E-4377-32F5-ABCD46C96F58}"/>
              </a:ext>
            </a:extLst>
          </p:cNvPr>
          <p:cNvSpPr txBox="1"/>
          <p:nvPr/>
        </p:nvSpPr>
        <p:spPr>
          <a:xfrm>
            <a:off x="167444" y="5423747"/>
            <a:ext cx="2631354" cy="323165"/>
          </a:xfrm>
          <a:prstGeom prst="rect">
            <a:avLst/>
          </a:prstGeom>
          <a:solidFill>
            <a:srgbClr val="FFFF00"/>
          </a:solidFill>
          <a:ln>
            <a:solidFill>
              <a:schemeClr val="tx1"/>
            </a:solidFill>
          </a:ln>
        </p:spPr>
        <p:txBody>
          <a:bodyPr wrap="square" rtlCol="0">
            <a:spAutoFit/>
          </a:bodyPr>
          <a:lstStyle/>
          <a:p>
            <a:r>
              <a:rPr lang="it-IT" sz="1500" b="1" i="1" dirty="0">
                <a:latin typeface="Arial" panose="020B0604020202020204" pitchFamily="34" charset="0"/>
                <a:cs typeface="Arial" panose="020B0604020202020204" pitchFamily="34" charset="0"/>
              </a:rPr>
              <a:t>Sparc_lab test facility</a:t>
            </a:r>
          </a:p>
        </p:txBody>
      </p:sp>
      <p:sp>
        <p:nvSpPr>
          <p:cNvPr id="9" name="TextBox 8">
            <a:extLst>
              <a:ext uri="{FF2B5EF4-FFF2-40B4-BE49-F238E27FC236}">
                <a16:creationId xmlns:a16="http://schemas.microsoft.com/office/drawing/2014/main" id="{3FDA0ADE-B13C-5E93-26FE-F56ED1E01CB4}"/>
              </a:ext>
            </a:extLst>
          </p:cNvPr>
          <p:cNvSpPr txBox="1"/>
          <p:nvPr/>
        </p:nvSpPr>
        <p:spPr>
          <a:xfrm>
            <a:off x="205095" y="-36079"/>
            <a:ext cx="6096000" cy="584775"/>
          </a:xfrm>
          <a:prstGeom prst="rect">
            <a:avLst/>
          </a:prstGeom>
          <a:noFill/>
        </p:spPr>
        <p:txBody>
          <a:bodyPr wrap="square">
            <a:spAutoFit/>
          </a:bodyPr>
          <a:lstStyle/>
          <a:p>
            <a:r>
              <a:rPr lang="en-US" sz="3200" b="1" dirty="0">
                <a:solidFill>
                  <a:schemeClr val="bg1"/>
                </a:solidFill>
                <a:latin typeface="+mj-lt"/>
              </a:rPr>
              <a:t>SPARC_LAB test facility</a:t>
            </a:r>
            <a:endParaRPr lang="en-US" sz="3200" dirty="0">
              <a:solidFill>
                <a:schemeClr val="bg1"/>
              </a:solidFill>
            </a:endParaRPr>
          </a:p>
        </p:txBody>
      </p:sp>
      <p:cxnSp>
        <p:nvCxnSpPr>
          <p:cNvPr id="16" name="Straight Connector 15">
            <a:extLst>
              <a:ext uri="{FF2B5EF4-FFF2-40B4-BE49-F238E27FC236}">
                <a16:creationId xmlns:a16="http://schemas.microsoft.com/office/drawing/2014/main" id="{C281720B-19D1-1754-0A98-BF8CF882AD6A}"/>
              </a:ext>
            </a:extLst>
          </p:cNvPr>
          <p:cNvCxnSpPr>
            <a:cxnSpLocks/>
          </p:cNvCxnSpPr>
          <p:nvPr/>
        </p:nvCxnSpPr>
        <p:spPr>
          <a:xfrm flipH="1">
            <a:off x="5273040" y="3576320"/>
            <a:ext cx="1270136" cy="179588"/>
          </a:xfrm>
          <a:prstGeom prst="line">
            <a:avLst/>
          </a:prstGeom>
          <a:ln w="28575">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D26EBF-CB66-EEBE-D8E2-D02153A384B1}"/>
              </a:ext>
            </a:extLst>
          </p:cNvPr>
          <p:cNvCxnSpPr>
            <a:cxnSpLocks/>
          </p:cNvCxnSpPr>
          <p:nvPr/>
        </p:nvCxnSpPr>
        <p:spPr>
          <a:xfrm flipH="1" flipV="1">
            <a:off x="4052702" y="4803677"/>
            <a:ext cx="2490474" cy="1740495"/>
          </a:xfrm>
          <a:prstGeom prst="line">
            <a:avLst/>
          </a:prstGeom>
          <a:ln w="28575">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4786C42-637D-466B-520B-350E5AB0E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176" y="3576320"/>
            <a:ext cx="5481380" cy="2967852"/>
          </a:xfrm>
          <a:prstGeom prst="rect">
            <a:avLst/>
          </a:prstGeom>
          <a:ln w="25400">
            <a:solidFill>
              <a:srgbClr val="FF0000"/>
            </a:solidFill>
          </a:ln>
        </p:spPr>
      </p:pic>
    </p:spTree>
    <p:extLst>
      <p:ext uri="{BB962C8B-B14F-4D97-AF65-F5344CB8AC3E}">
        <p14:creationId xmlns:p14="http://schemas.microsoft.com/office/powerpoint/2010/main" val="1155237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3F40A6-345F-F188-A58C-070F3FFEA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3359" y="3142533"/>
            <a:ext cx="6460411" cy="3497942"/>
          </a:xfrm>
          <a:prstGeom prst="rect">
            <a:avLst/>
          </a:prstGeom>
          <a:ln w="25400">
            <a:solidFill>
              <a:srgbClr val="FF0000"/>
            </a:solidFill>
          </a:ln>
        </p:spPr>
      </p:pic>
      <p:pic>
        <p:nvPicPr>
          <p:cNvPr id="22" name="Picture 21">
            <a:extLst>
              <a:ext uri="{FF2B5EF4-FFF2-40B4-BE49-F238E27FC236}">
                <a16:creationId xmlns:a16="http://schemas.microsoft.com/office/drawing/2014/main" id="{8263EF75-6FF3-18C7-655B-D162B285C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088" y="3532977"/>
            <a:ext cx="3832955" cy="1435186"/>
          </a:xfrm>
          <a:prstGeom prst="rect">
            <a:avLst/>
          </a:prstGeom>
          <a:ln w="3175">
            <a:solidFill>
              <a:schemeClr val="tx1"/>
            </a:solidFill>
          </a:ln>
        </p:spPr>
      </p:pic>
      <p:pic>
        <p:nvPicPr>
          <p:cNvPr id="23" name="Picture 22">
            <a:extLst>
              <a:ext uri="{FF2B5EF4-FFF2-40B4-BE49-F238E27FC236}">
                <a16:creationId xmlns:a16="http://schemas.microsoft.com/office/drawing/2014/main" id="{A8BDB2D8-0889-A190-6717-330058BA33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715" b="19725"/>
          <a:stretch/>
        </p:blipFill>
        <p:spPr>
          <a:xfrm>
            <a:off x="510088" y="5137304"/>
            <a:ext cx="3852261" cy="1540131"/>
          </a:xfrm>
          <a:prstGeom prst="rect">
            <a:avLst/>
          </a:prstGeom>
        </p:spPr>
      </p:pic>
      <p:grpSp>
        <p:nvGrpSpPr>
          <p:cNvPr id="21" name="Group 20">
            <a:extLst>
              <a:ext uri="{FF2B5EF4-FFF2-40B4-BE49-F238E27FC236}">
                <a16:creationId xmlns:a16="http://schemas.microsoft.com/office/drawing/2014/main" id="{44E828AE-DF24-22F2-F73A-EA0E767D4D18}"/>
              </a:ext>
            </a:extLst>
          </p:cNvPr>
          <p:cNvGrpSpPr/>
          <p:nvPr/>
        </p:nvGrpSpPr>
        <p:grpSpPr>
          <a:xfrm>
            <a:off x="1905875" y="1029369"/>
            <a:ext cx="8137102" cy="1823088"/>
            <a:chOff x="3632374" y="782774"/>
            <a:chExt cx="8137102" cy="1823088"/>
          </a:xfrm>
        </p:grpSpPr>
        <p:sp>
          <p:nvSpPr>
            <p:cNvPr id="7" name="Rectangle 6">
              <a:extLst>
                <a:ext uri="{FF2B5EF4-FFF2-40B4-BE49-F238E27FC236}">
                  <a16:creationId xmlns:a16="http://schemas.microsoft.com/office/drawing/2014/main" id="{14D741C6-3B37-E8CD-2363-C26E61E7FEE6}"/>
                </a:ext>
              </a:extLst>
            </p:cNvPr>
            <p:cNvSpPr/>
            <p:nvPr/>
          </p:nvSpPr>
          <p:spPr>
            <a:xfrm>
              <a:off x="3632374" y="1671908"/>
              <a:ext cx="2924777" cy="923330"/>
            </a:xfrm>
            <a:prstGeom prst="rect">
              <a:avLst/>
            </a:prstGeom>
            <a:solidFill>
              <a:schemeClr val="bg1"/>
            </a:solidFill>
            <a:ln>
              <a:solidFill>
                <a:schemeClr val="tx1"/>
              </a:solidFill>
            </a:ln>
          </p:spPr>
          <p:txBody>
            <a:bodyPr wrap="square">
              <a:spAutoFit/>
            </a:bodyPr>
            <a:lstStyle/>
            <a:p>
              <a:pPr algn="ctr">
                <a:buClr>
                  <a:srgbClr val="4F81BD"/>
                </a:buClr>
              </a:pPr>
              <a:r>
                <a:rPr lang="en-US" i="1" dirty="0">
                  <a:latin typeface="+mj-lt"/>
                  <a:cs typeface="Arial" panose="020B0604020202020204" pitchFamily="34" charset="0"/>
                </a:rPr>
                <a:t>e-beams have to be produced and prepared for plasma modules (hundreds of MV/m)</a:t>
              </a:r>
            </a:p>
          </p:txBody>
        </p:sp>
        <p:grpSp>
          <p:nvGrpSpPr>
            <p:cNvPr id="8" name="Group 7">
              <a:extLst>
                <a:ext uri="{FF2B5EF4-FFF2-40B4-BE49-F238E27FC236}">
                  <a16:creationId xmlns:a16="http://schemas.microsoft.com/office/drawing/2014/main" id="{D06F48EE-DD20-B48D-26B4-C787CD7C6A6C}"/>
                </a:ext>
              </a:extLst>
            </p:cNvPr>
            <p:cNvGrpSpPr/>
            <p:nvPr/>
          </p:nvGrpSpPr>
          <p:grpSpPr>
            <a:xfrm>
              <a:off x="3726486" y="782774"/>
              <a:ext cx="7879650" cy="646331"/>
              <a:chOff x="592592" y="4289283"/>
              <a:chExt cx="7879650" cy="646331"/>
            </a:xfrm>
          </p:grpSpPr>
          <p:sp>
            <p:nvSpPr>
              <p:cNvPr id="9" name="Rectangle 8">
                <a:extLst>
                  <a:ext uri="{FF2B5EF4-FFF2-40B4-BE49-F238E27FC236}">
                    <a16:creationId xmlns:a16="http://schemas.microsoft.com/office/drawing/2014/main" id="{A09B8D3F-B91F-54B0-3BA5-573FD78EAFBD}"/>
                  </a:ext>
                </a:extLst>
              </p:cNvPr>
              <p:cNvSpPr/>
              <p:nvPr/>
            </p:nvSpPr>
            <p:spPr>
              <a:xfrm>
                <a:off x="592592" y="4433778"/>
                <a:ext cx="1129908" cy="369332"/>
              </a:xfrm>
              <a:prstGeom prst="rect">
                <a:avLst/>
              </a:prstGeom>
              <a:solidFill>
                <a:schemeClr val="accent1">
                  <a:lumMod val="20000"/>
                  <a:lumOff val="80000"/>
                </a:schemeClr>
              </a:solidFill>
              <a:ln>
                <a:solidFill>
                  <a:schemeClr val="accent1">
                    <a:shade val="50000"/>
                  </a:schemeClr>
                </a:solidFill>
              </a:ln>
            </p:spPr>
            <p:txBody>
              <a:bodyPr wrap="square">
                <a:spAutoFit/>
              </a:bodyPr>
              <a:lstStyle/>
              <a:p>
                <a:pPr>
                  <a:buClr>
                    <a:srgbClr val="4F81BD"/>
                  </a:buClr>
                </a:pPr>
                <a:r>
                  <a:rPr lang="en-US" b="1" i="1" dirty="0">
                    <a:latin typeface="Arial" panose="020B0604020202020204" pitchFamily="34" charset="0"/>
                    <a:cs typeface="Arial" panose="020B0604020202020204" pitchFamily="34" charset="0"/>
                  </a:rPr>
                  <a:t>RF-Gun </a:t>
                </a:r>
              </a:p>
            </p:txBody>
          </p:sp>
          <p:sp>
            <p:nvSpPr>
              <p:cNvPr id="10" name="Rectangle 9">
                <a:extLst>
                  <a:ext uri="{FF2B5EF4-FFF2-40B4-BE49-F238E27FC236}">
                    <a16:creationId xmlns:a16="http://schemas.microsoft.com/office/drawing/2014/main" id="{52082DA9-EAC7-0476-EC1A-820AB4627895}"/>
                  </a:ext>
                </a:extLst>
              </p:cNvPr>
              <p:cNvSpPr/>
              <p:nvPr/>
            </p:nvSpPr>
            <p:spPr>
              <a:xfrm>
                <a:off x="2244869" y="4433778"/>
                <a:ext cx="1129908" cy="369332"/>
              </a:xfrm>
              <a:prstGeom prst="rect">
                <a:avLst/>
              </a:prstGeom>
              <a:solidFill>
                <a:schemeClr val="accent1">
                  <a:lumMod val="20000"/>
                  <a:lumOff val="80000"/>
                </a:schemeClr>
              </a:solidFill>
              <a:ln>
                <a:solidFill>
                  <a:schemeClr val="accent1">
                    <a:shade val="50000"/>
                  </a:schemeClr>
                </a:solidFill>
              </a:ln>
            </p:spPr>
            <p:txBody>
              <a:bodyPr wrap="square">
                <a:spAutoFit/>
              </a:bodyPr>
              <a:lstStyle/>
              <a:p>
                <a:pPr>
                  <a:buClr>
                    <a:srgbClr val="4F81BD"/>
                  </a:buClr>
                </a:pPr>
                <a:r>
                  <a:rPr lang="en-US" b="1" i="1" dirty="0">
                    <a:latin typeface="Arial" panose="020B0604020202020204" pitchFamily="34" charset="0"/>
                    <a:cs typeface="Arial" panose="020B0604020202020204" pitchFamily="34" charset="0"/>
                  </a:rPr>
                  <a:t>RF-band </a:t>
                </a:r>
              </a:p>
            </p:txBody>
          </p:sp>
          <p:cxnSp>
            <p:nvCxnSpPr>
              <p:cNvPr id="11" name="Straight Arrow Connector 10">
                <a:extLst>
                  <a:ext uri="{FF2B5EF4-FFF2-40B4-BE49-F238E27FC236}">
                    <a16:creationId xmlns:a16="http://schemas.microsoft.com/office/drawing/2014/main" id="{358F76F1-4893-DFD3-62C3-E0CF44171E13}"/>
                  </a:ext>
                </a:extLst>
              </p:cNvPr>
              <p:cNvCxnSpPr/>
              <p:nvPr/>
            </p:nvCxnSpPr>
            <p:spPr>
              <a:xfrm>
                <a:off x="1775498" y="4612449"/>
                <a:ext cx="416373"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6921786-CDA5-1D2F-C411-DDFED8C4119E}"/>
                  </a:ext>
                </a:extLst>
              </p:cNvPr>
              <p:cNvCxnSpPr/>
              <p:nvPr/>
            </p:nvCxnSpPr>
            <p:spPr>
              <a:xfrm>
                <a:off x="3466432" y="4612449"/>
                <a:ext cx="416373"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48EC6B-9413-5797-5250-E256713F05EC}"/>
                  </a:ext>
                </a:extLst>
              </p:cNvPr>
              <p:cNvSpPr/>
              <p:nvPr/>
            </p:nvSpPr>
            <p:spPr>
              <a:xfrm>
                <a:off x="3974460" y="4289283"/>
                <a:ext cx="1129908" cy="646331"/>
              </a:xfrm>
              <a:prstGeom prst="rect">
                <a:avLst/>
              </a:prstGeom>
              <a:solidFill>
                <a:schemeClr val="accent1">
                  <a:lumMod val="20000"/>
                  <a:lumOff val="80000"/>
                </a:schemeClr>
              </a:solidFill>
              <a:ln>
                <a:solidFill>
                  <a:schemeClr val="accent1">
                    <a:shade val="50000"/>
                  </a:schemeClr>
                </a:solidFill>
              </a:ln>
            </p:spPr>
            <p:txBody>
              <a:bodyPr wrap="square">
                <a:spAutoFit/>
              </a:bodyPr>
              <a:lstStyle/>
              <a:p>
                <a:pPr>
                  <a:buClr>
                    <a:srgbClr val="4F81BD"/>
                  </a:buClr>
                </a:pPr>
                <a:r>
                  <a:rPr lang="en-US" b="1" i="1" dirty="0">
                    <a:latin typeface="Arial" panose="020B0604020202020204" pitchFamily="34" charset="0"/>
                    <a:cs typeface="Arial" panose="020B0604020202020204" pitchFamily="34" charset="0"/>
                  </a:rPr>
                  <a:t>Plasma module </a:t>
                </a:r>
              </a:p>
            </p:txBody>
          </p:sp>
          <p:sp>
            <p:nvSpPr>
              <p:cNvPr id="14" name="Rectangle 13">
                <a:extLst>
                  <a:ext uri="{FF2B5EF4-FFF2-40B4-BE49-F238E27FC236}">
                    <a16:creationId xmlns:a16="http://schemas.microsoft.com/office/drawing/2014/main" id="{A118780A-E483-D208-1465-C336F59A998B}"/>
                  </a:ext>
                </a:extLst>
              </p:cNvPr>
              <p:cNvSpPr/>
              <p:nvPr/>
            </p:nvSpPr>
            <p:spPr>
              <a:xfrm>
                <a:off x="5706819" y="4433778"/>
                <a:ext cx="1129908" cy="369332"/>
              </a:xfrm>
              <a:prstGeom prst="rect">
                <a:avLst/>
              </a:prstGeom>
              <a:solidFill>
                <a:schemeClr val="accent1">
                  <a:lumMod val="20000"/>
                  <a:lumOff val="80000"/>
                </a:schemeClr>
              </a:solidFill>
              <a:ln>
                <a:solidFill>
                  <a:schemeClr val="accent1">
                    <a:shade val="50000"/>
                  </a:schemeClr>
                </a:solidFill>
              </a:ln>
            </p:spPr>
            <p:txBody>
              <a:bodyPr wrap="square">
                <a:spAutoFit/>
              </a:bodyPr>
              <a:lstStyle/>
              <a:p>
                <a:pPr>
                  <a:buClr>
                    <a:srgbClr val="4F81BD"/>
                  </a:buClr>
                </a:pPr>
                <a:r>
                  <a:rPr lang="en-US" b="1" i="1" dirty="0">
                    <a:latin typeface="Arial" panose="020B0604020202020204" pitchFamily="34" charset="0"/>
                    <a:cs typeface="Arial" panose="020B0604020202020204" pitchFamily="34" charset="0"/>
                  </a:rPr>
                  <a:t>FEL </a:t>
                </a:r>
              </a:p>
            </p:txBody>
          </p:sp>
          <p:cxnSp>
            <p:nvCxnSpPr>
              <p:cNvPr id="15" name="Straight Arrow Connector 14">
                <a:extLst>
                  <a:ext uri="{FF2B5EF4-FFF2-40B4-BE49-F238E27FC236}">
                    <a16:creationId xmlns:a16="http://schemas.microsoft.com/office/drawing/2014/main" id="{6157F219-BACA-F60E-1B51-AF360AEA27B4}"/>
                  </a:ext>
                </a:extLst>
              </p:cNvPr>
              <p:cNvCxnSpPr/>
              <p:nvPr/>
            </p:nvCxnSpPr>
            <p:spPr>
              <a:xfrm>
                <a:off x="5192963" y="4612449"/>
                <a:ext cx="416373"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F77AE8-73EE-444A-66C5-82515C0F63C3}"/>
                  </a:ext>
                </a:extLst>
              </p:cNvPr>
              <p:cNvCxnSpPr/>
              <p:nvPr/>
            </p:nvCxnSpPr>
            <p:spPr>
              <a:xfrm>
                <a:off x="6941818" y="4612681"/>
                <a:ext cx="416373"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6DD26C-A32C-0193-365D-506A28EEED77}"/>
                  </a:ext>
                </a:extLst>
              </p:cNvPr>
              <p:cNvSpPr/>
              <p:nvPr/>
            </p:nvSpPr>
            <p:spPr>
              <a:xfrm>
                <a:off x="7463282" y="4442130"/>
                <a:ext cx="1008960" cy="369332"/>
              </a:xfrm>
              <a:prstGeom prst="rect">
                <a:avLst/>
              </a:prstGeom>
              <a:solidFill>
                <a:schemeClr val="accent1">
                  <a:lumMod val="20000"/>
                  <a:lumOff val="80000"/>
                </a:schemeClr>
              </a:solidFill>
              <a:ln>
                <a:solidFill>
                  <a:schemeClr val="accent1">
                    <a:shade val="50000"/>
                  </a:schemeClr>
                </a:solidFill>
              </a:ln>
            </p:spPr>
            <p:txBody>
              <a:bodyPr wrap="square">
                <a:spAutoFit/>
              </a:bodyPr>
              <a:lstStyle/>
              <a:p>
                <a:pPr>
                  <a:buClr>
                    <a:srgbClr val="4F81BD"/>
                  </a:buClr>
                </a:pPr>
                <a:r>
                  <a:rPr lang="en-US" b="1" i="1" dirty="0">
                    <a:latin typeface="Arial" panose="020B0604020202020204" pitchFamily="34" charset="0"/>
                    <a:cs typeface="Arial" panose="020B0604020202020204" pitchFamily="34" charset="0"/>
                  </a:rPr>
                  <a:t>Users </a:t>
                </a:r>
              </a:p>
            </p:txBody>
          </p:sp>
        </p:grpSp>
        <p:sp>
          <p:nvSpPr>
            <p:cNvPr id="18" name="Right Brace 17">
              <a:extLst>
                <a:ext uri="{FF2B5EF4-FFF2-40B4-BE49-F238E27FC236}">
                  <a16:creationId xmlns:a16="http://schemas.microsoft.com/office/drawing/2014/main" id="{431F7D96-9ECF-A84D-8F1C-E133ABDB48CE}"/>
                </a:ext>
              </a:extLst>
            </p:cNvPr>
            <p:cNvSpPr/>
            <p:nvPr/>
          </p:nvSpPr>
          <p:spPr>
            <a:xfrm rot="5400000">
              <a:off x="5001314" y="46563"/>
              <a:ext cx="215311" cy="2953188"/>
            </a:xfrm>
            <a:prstGeom prst="rightBrace">
              <a:avLst>
                <a:gd name="adj1" fmla="val 8333"/>
                <a:gd name="adj2" fmla="val 5073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19" name="Rectangle 18">
              <a:extLst>
                <a:ext uri="{FF2B5EF4-FFF2-40B4-BE49-F238E27FC236}">
                  <a16:creationId xmlns:a16="http://schemas.microsoft.com/office/drawing/2014/main" id="{CCC7B7DE-7BE7-E9C5-802C-6E7AC3A5EA0D}"/>
                </a:ext>
              </a:extLst>
            </p:cNvPr>
            <p:cNvSpPr/>
            <p:nvPr/>
          </p:nvSpPr>
          <p:spPr>
            <a:xfrm>
              <a:off x="6735484" y="1528644"/>
              <a:ext cx="1875648" cy="1077218"/>
            </a:xfrm>
            <a:prstGeom prst="rect">
              <a:avLst/>
            </a:prstGeom>
            <a:solidFill>
              <a:schemeClr val="bg1"/>
            </a:solidFill>
            <a:ln>
              <a:solidFill>
                <a:schemeClr val="tx1"/>
              </a:solidFill>
            </a:ln>
          </p:spPr>
          <p:txBody>
            <a:bodyPr wrap="square">
              <a:spAutoFit/>
            </a:bodyPr>
            <a:lstStyle/>
            <a:p>
              <a:pPr algn="ctr">
                <a:buClr>
                  <a:srgbClr val="4F81BD"/>
                </a:buClr>
              </a:pPr>
              <a:r>
                <a:rPr lang="en-US" sz="1600" i="1" dirty="0">
                  <a:latin typeface="+mj-lt"/>
                  <a:cs typeface="Arial" panose="020B0604020202020204" pitchFamily="34" charset="0"/>
                </a:rPr>
                <a:t>Energy increasing up to several GV/m:</a:t>
              </a:r>
            </a:p>
            <a:p>
              <a:pPr algn="ctr">
                <a:buClr>
                  <a:srgbClr val="4F81BD"/>
                </a:buClr>
              </a:pPr>
              <a:r>
                <a:rPr lang="en-US" sz="1600" i="1" dirty="0">
                  <a:latin typeface="+mj-lt"/>
                  <a:cs typeface="Arial" panose="020B0604020202020204" pitchFamily="34" charset="0"/>
                </a:rPr>
                <a:t>PWFA</a:t>
              </a:r>
            </a:p>
            <a:p>
              <a:pPr algn="ctr">
                <a:buClr>
                  <a:srgbClr val="4F81BD"/>
                </a:buClr>
              </a:pPr>
              <a:r>
                <a:rPr lang="en-US" sz="1600" i="1" dirty="0">
                  <a:latin typeface="+mj-lt"/>
                  <a:cs typeface="Arial" panose="020B0604020202020204" pitchFamily="34" charset="0"/>
                </a:rPr>
                <a:t>LWFA</a:t>
              </a:r>
            </a:p>
          </p:txBody>
        </p:sp>
        <p:sp>
          <p:nvSpPr>
            <p:cNvPr id="20" name="Right Brace 19">
              <a:extLst>
                <a:ext uri="{FF2B5EF4-FFF2-40B4-BE49-F238E27FC236}">
                  <a16:creationId xmlns:a16="http://schemas.microsoft.com/office/drawing/2014/main" id="{EEA44C34-5EAE-D6C9-3AA8-4BAA5D8CF7F4}"/>
                </a:ext>
              </a:extLst>
            </p:cNvPr>
            <p:cNvSpPr/>
            <p:nvPr/>
          </p:nvSpPr>
          <p:spPr>
            <a:xfrm rot="5400000">
              <a:off x="10171814" y="22497"/>
              <a:ext cx="215313" cy="2980011"/>
            </a:xfrm>
            <a:prstGeom prst="rightBrace">
              <a:avLst>
                <a:gd name="adj1" fmla="val 8333"/>
                <a:gd name="adj2" fmla="val 5073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24" name="Rectangle 23">
              <a:extLst>
                <a:ext uri="{FF2B5EF4-FFF2-40B4-BE49-F238E27FC236}">
                  <a16:creationId xmlns:a16="http://schemas.microsoft.com/office/drawing/2014/main" id="{0A4C63FC-D4C0-B4FC-594B-C14B36193E3C}"/>
                </a:ext>
              </a:extLst>
            </p:cNvPr>
            <p:cNvSpPr/>
            <p:nvPr/>
          </p:nvSpPr>
          <p:spPr>
            <a:xfrm>
              <a:off x="8789466" y="1680362"/>
              <a:ext cx="2980010" cy="925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latin typeface="+mj-lt"/>
                  <a:cs typeface="Arial" panose="020B0604020202020204" pitchFamily="34" charset="0"/>
                </a:rPr>
                <a:t>At EuPRAXIA@SPARC_LAB user facility</a:t>
              </a:r>
            </a:p>
          </p:txBody>
        </p:sp>
      </p:grpSp>
      <p:cxnSp>
        <p:nvCxnSpPr>
          <p:cNvPr id="26" name="Straight Arrow Connector 25">
            <a:extLst>
              <a:ext uri="{FF2B5EF4-FFF2-40B4-BE49-F238E27FC236}">
                <a16:creationId xmlns:a16="http://schemas.microsoft.com/office/drawing/2014/main" id="{150AC103-CE66-558F-0236-5F8EBF88BEAC}"/>
              </a:ext>
            </a:extLst>
          </p:cNvPr>
          <p:cNvCxnSpPr>
            <a:cxnSpLocks/>
            <a:stCxn id="22" idx="3"/>
          </p:cNvCxnSpPr>
          <p:nvPr/>
        </p:nvCxnSpPr>
        <p:spPr>
          <a:xfrm>
            <a:off x="4343043" y="4250570"/>
            <a:ext cx="101749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8F89383-7599-4DB2-63A8-4ED7C87EC950}"/>
              </a:ext>
            </a:extLst>
          </p:cNvPr>
          <p:cNvCxnSpPr>
            <a:cxnSpLocks/>
            <a:stCxn id="23" idx="3"/>
          </p:cNvCxnSpPr>
          <p:nvPr/>
        </p:nvCxnSpPr>
        <p:spPr>
          <a:xfrm flipV="1">
            <a:off x="4362349" y="5100344"/>
            <a:ext cx="4898315" cy="807026"/>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84DA2A-5898-F96F-AEEE-FA6037BA82DB}"/>
              </a:ext>
            </a:extLst>
          </p:cNvPr>
          <p:cNvSpPr txBox="1"/>
          <p:nvPr/>
        </p:nvSpPr>
        <p:spPr>
          <a:xfrm>
            <a:off x="205095" y="-36079"/>
            <a:ext cx="6096000" cy="584775"/>
          </a:xfrm>
          <a:prstGeom prst="rect">
            <a:avLst/>
          </a:prstGeom>
          <a:noFill/>
        </p:spPr>
        <p:txBody>
          <a:bodyPr wrap="square">
            <a:spAutoFit/>
          </a:bodyPr>
          <a:lstStyle/>
          <a:p>
            <a:r>
              <a:rPr lang="en-US" sz="3200" b="1" dirty="0">
                <a:solidFill>
                  <a:schemeClr val="bg1"/>
                </a:solidFill>
                <a:latin typeface="+mj-lt"/>
              </a:rPr>
              <a:t>SPARC_LAB test facility</a:t>
            </a:r>
            <a:endParaRPr lang="en-US" sz="3200" dirty="0">
              <a:solidFill>
                <a:schemeClr val="bg1"/>
              </a:solidFill>
            </a:endParaRPr>
          </a:p>
        </p:txBody>
      </p:sp>
    </p:spTree>
    <p:extLst>
      <p:ext uri="{BB962C8B-B14F-4D97-AF65-F5344CB8AC3E}">
        <p14:creationId xmlns:p14="http://schemas.microsoft.com/office/powerpoint/2010/main" val="44409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07C006-46C5-73EE-7EA3-1A2C4A9BB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538" y="1101738"/>
            <a:ext cx="7986490" cy="3745513"/>
          </a:xfrm>
          <a:prstGeom prst="rect">
            <a:avLst/>
          </a:prstGeom>
        </p:spPr>
      </p:pic>
      <p:grpSp>
        <p:nvGrpSpPr>
          <p:cNvPr id="6" name="Group 5">
            <a:extLst>
              <a:ext uri="{FF2B5EF4-FFF2-40B4-BE49-F238E27FC236}">
                <a16:creationId xmlns:a16="http://schemas.microsoft.com/office/drawing/2014/main" id="{4FC27D52-519F-54C3-09FC-BCA9400E91BD}"/>
              </a:ext>
            </a:extLst>
          </p:cNvPr>
          <p:cNvGrpSpPr/>
          <p:nvPr/>
        </p:nvGrpSpPr>
        <p:grpSpPr>
          <a:xfrm>
            <a:off x="3886426" y="3599705"/>
            <a:ext cx="7986491" cy="3048179"/>
            <a:chOff x="212631" y="3120413"/>
            <a:chExt cx="8751858" cy="3486558"/>
          </a:xfrm>
        </p:grpSpPr>
        <p:grpSp>
          <p:nvGrpSpPr>
            <p:cNvPr id="8" name="Group 7">
              <a:extLst>
                <a:ext uri="{FF2B5EF4-FFF2-40B4-BE49-F238E27FC236}">
                  <a16:creationId xmlns:a16="http://schemas.microsoft.com/office/drawing/2014/main" id="{312FF329-6668-8D59-BD98-897D743B1A3C}"/>
                </a:ext>
              </a:extLst>
            </p:cNvPr>
            <p:cNvGrpSpPr/>
            <p:nvPr/>
          </p:nvGrpSpPr>
          <p:grpSpPr>
            <a:xfrm>
              <a:off x="212631" y="3120413"/>
              <a:ext cx="8751858" cy="3486558"/>
              <a:chOff x="212631" y="3120413"/>
              <a:chExt cx="8751858" cy="3486558"/>
            </a:xfrm>
          </p:grpSpPr>
          <p:pic>
            <p:nvPicPr>
              <p:cNvPr id="13" name="Picture 12">
                <a:extLst>
                  <a:ext uri="{FF2B5EF4-FFF2-40B4-BE49-F238E27FC236}">
                    <a16:creationId xmlns:a16="http://schemas.microsoft.com/office/drawing/2014/main" id="{8E5301AD-3E0C-7FBE-91B4-200DD25231F4}"/>
                  </a:ext>
                </a:extLst>
              </p:cNvPr>
              <p:cNvPicPr/>
              <p:nvPr/>
            </p:nvPicPr>
            <p:blipFill rotWithShape="1">
              <a:blip r:embed="rId5" cstate="print">
                <a:extLst>
                  <a:ext uri="{BEBA8EAE-BF5A-486C-A8C5-ECC9F3942E4B}">
                    <a14:imgProps xmlns:a14="http://schemas.microsoft.com/office/drawing/2010/main">
                      <a14:imgLayer r:embed="rId6">
                        <a14:imgEffect>
                          <a14:sharpenSoften amount="16000"/>
                        </a14:imgEffect>
                        <a14:imgEffect>
                          <a14:brightnessContrast bright="6000" contrast="4000"/>
                        </a14:imgEffect>
                      </a14:imgLayer>
                    </a14:imgProps>
                  </a:ext>
                  <a:ext uri="{28A0092B-C50C-407E-A947-70E740481C1C}">
                    <a14:useLocalDpi xmlns:a14="http://schemas.microsoft.com/office/drawing/2010/main" val="0"/>
                  </a:ext>
                </a:extLst>
              </a:blip>
              <a:srcRect l="16376" t="42268" r="11361" b="40330"/>
              <a:stretch/>
            </p:blipFill>
            <p:spPr bwMode="auto">
              <a:xfrm>
                <a:off x="212631" y="4653136"/>
                <a:ext cx="8751858" cy="1953835"/>
              </a:xfrm>
              <a:prstGeom prst="rect">
                <a:avLst/>
              </a:prstGeom>
              <a:ln w="38100">
                <a:solidFill>
                  <a:schemeClr val="tx1"/>
                </a:solidFill>
              </a:ln>
              <a:extLst>
                <a:ext uri="{53640926-AAD7-44D8-BBD7-CCE9431645EC}">
                  <a14:shadowObscured xmlns:a14="http://schemas.microsoft.com/office/drawing/2010/main"/>
                </a:ext>
              </a:extLst>
            </p:spPr>
          </p:pic>
          <p:sp>
            <p:nvSpPr>
              <p:cNvPr id="14" name="Down Arrow 2">
                <a:extLst>
                  <a:ext uri="{FF2B5EF4-FFF2-40B4-BE49-F238E27FC236}">
                    <a16:creationId xmlns:a16="http://schemas.microsoft.com/office/drawing/2014/main" id="{867BD90B-F33C-601B-CE04-FC18703531F0}"/>
                  </a:ext>
                </a:extLst>
              </p:cNvPr>
              <p:cNvSpPr/>
              <p:nvPr/>
            </p:nvSpPr>
            <p:spPr>
              <a:xfrm rot="19127574">
                <a:off x="3204110" y="3120413"/>
                <a:ext cx="146186" cy="159281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9" name="TextBox 8">
              <a:extLst>
                <a:ext uri="{FF2B5EF4-FFF2-40B4-BE49-F238E27FC236}">
                  <a16:creationId xmlns:a16="http://schemas.microsoft.com/office/drawing/2014/main" id="{152527CD-4DAD-57E9-E859-F70DCCD87BC2}"/>
                </a:ext>
              </a:extLst>
            </p:cNvPr>
            <p:cNvSpPr txBox="1"/>
            <p:nvPr/>
          </p:nvSpPr>
          <p:spPr>
            <a:xfrm>
              <a:off x="6228691" y="4389033"/>
              <a:ext cx="2018700" cy="422448"/>
            </a:xfrm>
            <a:prstGeom prst="rect">
              <a:avLst/>
            </a:prstGeom>
            <a:solidFill>
              <a:srgbClr val="FFFF00"/>
            </a:solidFill>
            <a:ln>
              <a:solidFill>
                <a:schemeClr val="tx1"/>
              </a:solidFill>
            </a:ln>
          </p:spPr>
          <p:txBody>
            <a:bodyPr wrap="square" rtlCol="0">
              <a:spAutoFit/>
            </a:bodyPr>
            <a:lstStyle/>
            <a:p>
              <a:r>
                <a:rPr lang="it-IT" dirty="0"/>
                <a:t>COMB Chamber</a:t>
              </a:r>
            </a:p>
          </p:txBody>
        </p:sp>
        <p:sp>
          <p:nvSpPr>
            <p:cNvPr id="11" name="Rounded Rectangle 1">
              <a:extLst>
                <a:ext uri="{FF2B5EF4-FFF2-40B4-BE49-F238E27FC236}">
                  <a16:creationId xmlns:a16="http://schemas.microsoft.com/office/drawing/2014/main" id="{5E9BD93E-1830-A503-FAB3-3C0E548EEDA1}"/>
                </a:ext>
              </a:extLst>
            </p:cNvPr>
            <p:cNvSpPr/>
            <p:nvPr/>
          </p:nvSpPr>
          <p:spPr>
            <a:xfrm>
              <a:off x="3730888" y="5386006"/>
              <a:ext cx="1368152" cy="864096"/>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7" name="TextBox 6">
            <a:extLst>
              <a:ext uri="{FF2B5EF4-FFF2-40B4-BE49-F238E27FC236}">
                <a16:creationId xmlns:a16="http://schemas.microsoft.com/office/drawing/2014/main" id="{23B90498-ED8A-48ED-5DD7-3B3F6C7F22DF}"/>
              </a:ext>
            </a:extLst>
          </p:cNvPr>
          <p:cNvSpPr txBox="1"/>
          <p:nvPr/>
        </p:nvSpPr>
        <p:spPr>
          <a:xfrm>
            <a:off x="205095" y="-36079"/>
            <a:ext cx="6096000" cy="584775"/>
          </a:xfrm>
          <a:prstGeom prst="rect">
            <a:avLst/>
          </a:prstGeom>
          <a:noFill/>
        </p:spPr>
        <p:txBody>
          <a:bodyPr wrap="square">
            <a:spAutoFit/>
          </a:bodyPr>
          <a:lstStyle/>
          <a:p>
            <a:r>
              <a:rPr lang="en-US" sz="3200" b="1" dirty="0">
                <a:solidFill>
                  <a:schemeClr val="bg1"/>
                </a:solidFill>
                <a:latin typeface="+mj-lt"/>
              </a:rPr>
              <a:t>SPARC_LAB test facility</a:t>
            </a:r>
            <a:endParaRPr lang="en-US" sz="3200" dirty="0">
              <a:solidFill>
                <a:schemeClr val="bg1"/>
              </a:solidFill>
            </a:endParaRPr>
          </a:p>
        </p:txBody>
      </p:sp>
    </p:spTree>
    <p:extLst>
      <p:ext uri="{BB962C8B-B14F-4D97-AF65-F5344CB8AC3E}">
        <p14:creationId xmlns:p14="http://schemas.microsoft.com/office/powerpoint/2010/main" val="2541894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F46CBF-72F5-B1AA-A54C-996DFC905686}"/>
              </a:ext>
            </a:extLst>
          </p:cNvPr>
          <p:cNvSpPr txBox="1"/>
          <p:nvPr/>
        </p:nvSpPr>
        <p:spPr>
          <a:xfrm>
            <a:off x="151453" y="6050"/>
            <a:ext cx="7984458" cy="523220"/>
          </a:xfrm>
          <a:prstGeom prst="rect">
            <a:avLst/>
          </a:prstGeom>
          <a:noFill/>
        </p:spPr>
        <p:txBody>
          <a:bodyPr wrap="square">
            <a:spAutoFit/>
          </a:bodyPr>
          <a:lstStyle/>
          <a:p>
            <a:r>
              <a:rPr lang="en-US" sz="2800" b="1" dirty="0">
                <a:solidFill>
                  <a:schemeClr val="bg1"/>
                </a:solidFill>
                <a:latin typeface="+mj-lt"/>
                <a:cs typeface="Arial" panose="020B0604020202020204" pitchFamily="34" charset="0"/>
              </a:rPr>
              <a:t>Integrated capillary for stage focusing and acceleration</a:t>
            </a:r>
          </a:p>
        </p:txBody>
      </p:sp>
      <p:pic>
        <p:nvPicPr>
          <p:cNvPr id="6" name="Immagine 6">
            <a:extLst>
              <a:ext uri="{FF2B5EF4-FFF2-40B4-BE49-F238E27FC236}">
                <a16:creationId xmlns:a16="http://schemas.microsoft.com/office/drawing/2014/main" id="{C0A67973-36C9-2574-63BF-F368D61883B7}"/>
              </a:ext>
            </a:extLst>
          </p:cNvPr>
          <p:cNvPicPr>
            <a:picLocks noChangeAspect="1"/>
          </p:cNvPicPr>
          <p:nvPr/>
        </p:nvPicPr>
        <p:blipFill>
          <a:blip r:embed="rId6">
            <a:lum/>
            <a:alphaModFix/>
          </a:blip>
          <a:srcRect/>
          <a:stretch>
            <a:fillRect/>
          </a:stretch>
        </p:blipFill>
        <p:spPr>
          <a:xfrm>
            <a:off x="258785" y="918264"/>
            <a:ext cx="5714466" cy="2519922"/>
          </a:xfrm>
          <a:prstGeom prst="rect">
            <a:avLst/>
          </a:prstGeom>
          <a:noFill/>
          <a:ln>
            <a:noFill/>
          </a:ln>
          <a:effectLst>
            <a:outerShdw dist="101823" dir="2700000" sx="1000" sy="1000" algn="tl">
              <a:srgbClr val="808080"/>
            </a:outerShdw>
          </a:effectLst>
        </p:spPr>
      </p:pic>
      <p:grpSp>
        <p:nvGrpSpPr>
          <p:cNvPr id="7" name="Group 6">
            <a:extLst>
              <a:ext uri="{FF2B5EF4-FFF2-40B4-BE49-F238E27FC236}">
                <a16:creationId xmlns:a16="http://schemas.microsoft.com/office/drawing/2014/main" id="{B5C7CA11-AE6B-6A04-03CD-320A5581D7C9}"/>
              </a:ext>
            </a:extLst>
          </p:cNvPr>
          <p:cNvGrpSpPr/>
          <p:nvPr/>
        </p:nvGrpSpPr>
        <p:grpSpPr>
          <a:xfrm>
            <a:off x="284091" y="708394"/>
            <a:ext cx="5687816" cy="2845534"/>
            <a:chOff x="295361" y="455394"/>
            <a:chExt cx="5687816" cy="2845534"/>
          </a:xfrm>
        </p:grpSpPr>
        <p:grpSp>
          <p:nvGrpSpPr>
            <p:cNvPr id="8" name="Group 7">
              <a:extLst>
                <a:ext uri="{FF2B5EF4-FFF2-40B4-BE49-F238E27FC236}">
                  <a16:creationId xmlns:a16="http://schemas.microsoft.com/office/drawing/2014/main" id="{517CD510-472A-A516-DF1F-ACB77C7F9074}"/>
                </a:ext>
              </a:extLst>
            </p:cNvPr>
            <p:cNvGrpSpPr/>
            <p:nvPr/>
          </p:nvGrpSpPr>
          <p:grpSpPr>
            <a:xfrm>
              <a:off x="295361" y="455394"/>
              <a:ext cx="4302760" cy="952500"/>
              <a:chOff x="2006600" y="800100"/>
              <a:chExt cx="4302760" cy="952500"/>
            </a:xfrm>
          </p:grpSpPr>
          <p:sp>
            <p:nvSpPr>
              <p:cNvPr id="13" name="Rectangle 12">
                <a:extLst>
                  <a:ext uri="{FF2B5EF4-FFF2-40B4-BE49-F238E27FC236}">
                    <a16:creationId xmlns:a16="http://schemas.microsoft.com/office/drawing/2014/main" id="{EAA0B31A-CED2-6EE2-6DD2-7DB233150ECC}"/>
                  </a:ext>
                </a:extLst>
              </p:cNvPr>
              <p:cNvSpPr/>
              <p:nvPr/>
            </p:nvSpPr>
            <p:spPr>
              <a:xfrm>
                <a:off x="2006600" y="800100"/>
                <a:ext cx="29210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13">
                <a:extLst>
                  <a:ext uri="{FF2B5EF4-FFF2-40B4-BE49-F238E27FC236}">
                    <a16:creationId xmlns:a16="http://schemas.microsoft.com/office/drawing/2014/main" id="{2BE5AA14-D3D7-7EA2-1F5E-498D02F44BEA}"/>
                  </a:ext>
                </a:extLst>
              </p:cNvPr>
              <p:cNvSpPr/>
              <p:nvPr/>
            </p:nvSpPr>
            <p:spPr>
              <a:xfrm>
                <a:off x="4871801" y="1030389"/>
                <a:ext cx="1437559" cy="42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oup 8">
              <a:extLst>
                <a:ext uri="{FF2B5EF4-FFF2-40B4-BE49-F238E27FC236}">
                  <a16:creationId xmlns:a16="http://schemas.microsoft.com/office/drawing/2014/main" id="{4C0FDAC0-B44D-5FC3-2E7F-40E728EDC644}"/>
                </a:ext>
              </a:extLst>
            </p:cNvPr>
            <p:cNvGrpSpPr/>
            <p:nvPr/>
          </p:nvGrpSpPr>
          <p:grpSpPr>
            <a:xfrm>
              <a:off x="3438137" y="1495448"/>
              <a:ext cx="2545040" cy="1805480"/>
              <a:chOff x="5095280" y="1840039"/>
              <a:chExt cx="2545040" cy="1805480"/>
            </a:xfrm>
          </p:grpSpPr>
          <p:sp>
            <p:nvSpPr>
              <p:cNvPr id="10" name="Rectangle 9">
                <a:extLst>
                  <a:ext uri="{FF2B5EF4-FFF2-40B4-BE49-F238E27FC236}">
                    <a16:creationId xmlns:a16="http://schemas.microsoft.com/office/drawing/2014/main" id="{DA030FC9-BD86-2753-92AF-B92539F5A64C}"/>
                  </a:ext>
                </a:extLst>
              </p:cNvPr>
              <p:cNvSpPr/>
              <p:nvPr/>
            </p:nvSpPr>
            <p:spPr>
              <a:xfrm>
                <a:off x="5461861" y="1840039"/>
                <a:ext cx="990600" cy="180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a:extLst>
                  <a:ext uri="{FF2B5EF4-FFF2-40B4-BE49-F238E27FC236}">
                    <a16:creationId xmlns:a16="http://schemas.microsoft.com/office/drawing/2014/main" id="{1975C22A-BE57-257C-E713-50202BF14DDA}"/>
                  </a:ext>
                </a:extLst>
              </p:cNvPr>
              <p:cNvSpPr/>
              <p:nvPr/>
            </p:nvSpPr>
            <p:spPr>
              <a:xfrm>
                <a:off x="6320970" y="1982357"/>
                <a:ext cx="1319350" cy="1507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26C42622-8DC0-5FEA-5EEC-503F7745A425}"/>
                  </a:ext>
                </a:extLst>
              </p:cNvPr>
              <p:cNvSpPr/>
              <p:nvPr/>
            </p:nvSpPr>
            <p:spPr>
              <a:xfrm>
                <a:off x="5095280" y="3185160"/>
                <a:ext cx="990600"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15" name="Picture 14">
            <a:extLst>
              <a:ext uri="{FF2B5EF4-FFF2-40B4-BE49-F238E27FC236}">
                <a16:creationId xmlns:a16="http://schemas.microsoft.com/office/drawing/2014/main" id="{4034ED49-9A71-15E0-8B23-D3FE7A89B7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650" t="14912" r="30350" b="15614"/>
          <a:stretch/>
        </p:blipFill>
        <p:spPr>
          <a:xfrm rot="594030">
            <a:off x="3895300" y="880135"/>
            <a:ext cx="755755" cy="984470"/>
          </a:xfrm>
          <a:prstGeom prst="rect">
            <a:avLst/>
          </a:prstGeom>
        </p:spPr>
      </p:pic>
      <p:grpSp>
        <p:nvGrpSpPr>
          <p:cNvPr id="16" name="Group 15">
            <a:extLst>
              <a:ext uri="{FF2B5EF4-FFF2-40B4-BE49-F238E27FC236}">
                <a16:creationId xmlns:a16="http://schemas.microsoft.com/office/drawing/2014/main" id="{2EFC99DA-4DA6-8D45-061A-F75A5B3CBF42}"/>
              </a:ext>
            </a:extLst>
          </p:cNvPr>
          <p:cNvGrpSpPr/>
          <p:nvPr/>
        </p:nvGrpSpPr>
        <p:grpSpPr>
          <a:xfrm>
            <a:off x="3751037" y="1380865"/>
            <a:ext cx="1110523" cy="368582"/>
            <a:chOff x="3751037" y="1126865"/>
            <a:chExt cx="1110523" cy="368582"/>
          </a:xfrm>
        </p:grpSpPr>
        <p:cxnSp>
          <p:nvCxnSpPr>
            <p:cNvPr id="17" name="Straight Connector 16">
              <a:extLst>
                <a:ext uri="{FF2B5EF4-FFF2-40B4-BE49-F238E27FC236}">
                  <a16:creationId xmlns:a16="http://schemas.microsoft.com/office/drawing/2014/main" id="{B85FF413-A674-384E-B018-598216B341BE}"/>
                </a:ext>
              </a:extLst>
            </p:cNvPr>
            <p:cNvCxnSpPr/>
            <p:nvPr/>
          </p:nvCxnSpPr>
          <p:spPr>
            <a:xfrm flipV="1">
              <a:off x="4569556" y="1126865"/>
              <a:ext cx="292004" cy="10049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736AD1-F354-BFC9-26F4-BCF5FDDDDC7D}"/>
                </a:ext>
              </a:extLst>
            </p:cNvPr>
            <p:cNvCxnSpPr/>
            <p:nvPr/>
          </p:nvCxnSpPr>
          <p:spPr>
            <a:xfrm flipV="1">
              <a:off x="3751037" y="1400275"/>
              <a:ext cx="310423" cy="95172"/>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D37383EB-849F-F21A-3C78-1C821D71E771}"/>
              </a:ext>
            </a:extLst>
          </p:cNvPr>
          <p:cNvSpPr/>
          <p:nvPr/>
        </p:nvSpPr>
        <p:spPr>
          <a:xfrm>
            <a:off x="3864295" y="1819175"/>
            <a:ext cx="1088760" cy="230832"/>
          </a:xfrm>
          <a:prstGeom prst="rect">
            <a:avLst/>
          </a:prstGeom>
        </p:spPr>
        <p:txBody>
          <a:bodyPr wrap="none">
            <a:spAutoFit/>
          </a:bodyPr>
          <a:lstStyle/>
          <a:p>
            <a:r>
              <a:rPr lang="it-IT" sz="900" b="1" dirty="0">
                <a:latin typeface="Arial" panose="020B0604020202020204" pitchFamily="34" charset="0"/>
                <a:cs typeface="Arial" panose="020B0604020202020204" pitchFamily="34" charset="0"/>
              </a:rPr>
              <a:t>Plasma capillary</a:t>
            </a:r>
            <a:endParaRPr lang="it-IT" sz="900" dirty="0"/>
          </a:p>
        </p:txBody>
      </p:sp>
      <p:grpSp>
        <p:nvGrpSpPr>
          <p:cNvPr id="20" name="Group 19">
            <a:extLst>
              <a:ext uri="{FF2B5EF4-FFF2-40B4-BE49-F238E27FC236}">
                <a16:creationId xmlns:a16="http://schemas.microsoft.com/office/drawing/2014/main" id="{9F4A55DB-2678-67FB-B1B1-09B142D05168}"/>
              </a:ext>
            </a:extLst>
          </p:cNvPr>
          <p:cNvGrpSpPr/>
          <p:nvPr/>
        </p:nvGrpSpPr>
        <p:grpSpPr>
          <a:xfrm>
            <a:off x="2732029" y="488983"/>
            <a:ext cx="9049664" cy="3012222"/>
            <a:chOff x="2731575" y="600524"/>
            <a:chExt cx="9049664" cy="3012222"/>
          </a:xfrm>
        </p:grpSpPr>
        <p:grpSp>
          <p:nvGrpSpPr>
            <p:cNvPr id="22" name="Group 21">
              <a:extLst>
                <a:ext uri="{FF2B5EF4-FFF2-40B4-BE49-F238E27FC236}">
                  <a16:creationId xmlns:a16="http://schemas.microsoft.com/office/drawing/2014/main" id="{F5D5B569-72B0-9457-F271-0DC177561C33}"/>
                </a:ext>
              </a:extLst>
            </p:cNvPr>
            <p:cNvGrpSpPr/>
            <p:nvPr/>
          </p:nvGrpSpPr>
          <p:grpSpPr>
            <a:xfrm>
              <a:off x="2731575" y="600524"/>
              <a:ext cx="9049664" cy="3012222"/>
              <a:chOff x="2731575" y="600524"/>
              <a:chExt cx="9049664" cy="3012222"/>
            </a:xfrm>
          </p:grpSpPr>
          <p:grpSp>
            <p:nvGrpSpPr>
              <p:cNvPr id="25" name="Group 24">
                <a:extLst>
                  <a:ext uri="{FF2B5EF4-FFF2-40B4-BE49-F238E27FC236}">
                    <a16:creationId xmlns:a16="http://schemas.microsoft.com/office/drawing/2014/main" id="{E22724DD-E402-507F-A73D-8987743746EF}"/>
                  </a:ext>
                </a:extLst>
              </p:cNvPr>
              <p:cNvGrpSpPr/>
              <p:nvPr/>
            </p:nvGrpSpPr>
            <p:grpSpPr>
              <a:xfrm>
                <a:off x="5983177" y="600524"/>
                <a:ext cx="5798062" cy="3012222"/>
                <a:chOff x="4716485" y="3285906"/>
                <a:chExt cx="5798062" cy="3012222"/>
              </a:xfrm>
            </p:grpSpPr>
            <p:grpSp>
              <p:nvGrpSpPr>
                <p:cNvPr id="28" name="Group 27">
                  <a:extLst>
                    <a:ext uri="{FF2B5EF4-FFF2-40B4-BE49-F238E27FC236}">
                      <a16:creationId xmlns:a16="http://schemas.microsoft.com/office/drawing/2014/main" id="{F9F491CD-1E85-A071-FEA8-F9328F9010C9}"/>
                    </a:ext>
                  </a:extLst>
                </p:cNvPr>
                <p:cNvGrpSpPr/>
                <p:nvPr/>
              </p:nvGrpSpPr>
              <p:grpSpPr>
                <a:xfrm>
                  <a:off x="4716485" y="3452594"/>
                  <a:ext cx="5724392" cy="2845534"/>
                  <a:chOff x="4716485" y="3452594"/>
                  <a:chExt cx="5724392" cy="2845534"/>
                </a:xfrm>
              </p:grpSpPr>
              <p:pic>
                <p:nvPicPr>
                  <p:cNvPr id="44" name="Immagine 6">
                    <a:extLst>
                      <a:ext uri="{FF2B5EF4-FFF2-40B4-BE49-F238E27FC236}">
                        <a16:creationId xmlns:a16="http://schemas.microsoft.com/office/drawing/2014/main" id="{5D183BE7-75CD-6FFC-6649-B9390BCEB8F8}"/>
                      </a:ext>
                    </a:extLst>
                  </p:cNvPr>
                  <p:cNvPicPr>
                    <a:picLocks noChangeAspect="1"/>
                  </p:cNvPicPr>
                  <p:nvPr/>
                </p:nvPicPr>
                <p:blipFill>
                  <a:blip r:embed="rId6">
                    <a:lum/>
                    <a:alphaModFix/>
                  </a:blip>
                  <a:srcRect/>
                  <a:stretch>
                    <a:fillRect/>
                  </a:stretch>
                </p:blipFill>
                <p:spPr>
                  <a:xfrm>
                    <a:off x="4716485" y="3661464"/>
                    <a:ext cx="5714466" cy="2519922"/>
                  </a:xfrm>
                  <a:prstGeom prst="rect">
                    <a:avLst/>
                  </a:prstGeom>
                  <a:noFill/>
                  <a:ln>
                    <a:noFill/>
                  </a:ln>
                  <a:effectLst>
                    <a:outerShdw dist="101823" dir="2700000" sx="1000" sy="1000" algn="tl">
                      <a:srgbClr val="808080"/>
                    </a:outerShdw>
                  </a:effectLst>
                </p:spPr>
              </p:pic>
              <p:grpSp>
                <p:nvGrpSpPr>
                  <p:cNvPr id="45" name="Group 44">
                    <a:extLst>
                      <a:ext uri="{FF2B5EF4-FFF2-40B4-BE49-F238E27FC236}">
                        <a16:creationId xmlns:a16="http://schemas.microsoft.com/office/drawing/2014/main" id="{179B1E3F-BB85-7313-DF2A-38B32A75F6E4}"/>
                      </a:ext>
                    </a:extLst>
                  </p:cNvPr>
                  <p:cNvGrpSpPr/>
                  <p:nvPr/>
                </p:nvGrpSpPr>
                <p:grpSpPr>
                  <a:xfrm>
                    <a:off x="4753061" y="3452594"/>
                    <a:ext cx="5687816" cy="2845534"/>
                    <a:chOff x="295361" y="455394"/>
                    <a:chExt cx="5687816" cy="2845534"/>
                  </a:xfrm>
                </p:grpSpPr>
                <p:grpSp>
                  <p:nvGrpSpPr>
                    <p:cNvPr id="66" name="Group 65">
                      <a:extLst>
                        <a:ext uri="{FF2B5EF4-FFF2-40B4-BE49-F238E27FC236}">
                          <a16:creationId xmlns:a16="http://schemas.microsoft.com/office/drawing/2014/main" id="{B24BEA7F-8A88-36DB-19A1-0D108D6A575C}"/>
                        </a:ext>
                      </a:extLst>
                    </p:cNvPr>
                    <p:cNvGrpSpPr/>
                    <p:nvPr/>
                  </p:nvGrpSpPr>
                  <p:grpSpPr>
                    <a:xfrm>
                      <a:off x="295361" y="455394"/>
                      <a:ext cx="4302760" cy="952500"/>
                      <a:chOff x="2006600" y="800100"/>
                      <a:chExt cx="4302760" cy="952500"/>
                    </a:xfrm>
                  </p:grpSpPr>
                  <p:sp>
                    <p:nvSpPr>
                      <p:cNvPr id="72" name="Rectangle 71">
                        <a:extLst>
                          <a:ext uri="{FF2B5EF4-FFF2-40B4-BE49-F238E27FC236}">
                            <a16:creationId xmlns:a16="http://schemas.microsoft.com/office/drawing/2014/main" id="{4E97E01B-682C-250F-E208-C55F9C20C0AC}"/>
                          </a:ext>
                        </a:extLst>
                      </p:cNvPr>
                      <p:cNvSpPr/>
                      <p:nvPr/>
                    </p:nvSpPr>
                    <p:spPr>
                      <a:xfrm>
                        <a:off x="2006600" y="800100"/>
                        <a:ext cx="29210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ctangle 72">
                        <a:extLst>
                          <a:ext uri="{FF2B5EF4-FFF2-40B4-BE49-F238E27FC236}">
                            <a16:creationId xmlns:a16="http://schemas.microsoft.com/office/drawing/2014/main" id="{4948748A-334E-5898-CF75-9599F58A1713}"/>
                          </a:ext>
                        </a:extLst>
                      </p:cNvPr>
                      <p:cNvSpPr/>
                      <p:nvPr/>
                    </p:nvSpPr>
                    <p:spPr>
                      <a:xfrm>
                        <a:off x="4871801" y="1030389"/>
                        <a:ext cx="1437559" cy="42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7" name="Group 66">
                      <a:extLst>
                        <a:ext uri="{FF2B5EF4-FFF2-40B4-BE49-F238E27FC236}">
                          <a16:creationId xmlns:a16="http://schemas.microsoft.com/office/drawing/2014/main" id="{F7B2DE9A-C5FD-0C57-1EA5-14031A3F779C}"/>
                        </a:ext>
                      </a:extLst>
                    </p:cNvPr>
                    <p:cNvGrpSpPr/>
                    <p:nvPr/>
                  </p:nvGrpSpPr>
                  <p:grpSpPr>
                    <a:xfrm>
                      <a:off x="3438137" y="1495448"/>
                      <a:ext cx="2545040" cy="1805480"/>
                      <a:chOff x="5095280" y="1840039"/>
                      <a:chExt cx="2545040" cy="1805480"/>
                    </a:xfrm>
                  </p:grpSpPr>
                  <p:sp>
                    <p:nvSpPr>
                      <p:cNvPr id="68" name="Rectangle 67">
                        <a:extLst>
                          <a:ext uri="{FF2B5EF4-FFF2-40B4-BE49-F238E27FC236}">
                            <a16:creationId xmlns:a16="http://schemas.microsoft.com/office/drawing/2014/main" id="{3EA1D0ED-F5CD-5FE6-51F4-F3DE7093D8C6}"/>
                          </a:ext>
                        </a:extLst>
                      </p:cNvPr>
                      <p:cNvSpPr/>
                      <p:nvPr/>
                    </p:nvSpPr>
                    <p:spPr>
                      <a:xfrm>
                        <a:off x="5461861" y="1840039"/>
                        <a:ext cx="990600" cy="180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ctangle 68">
                        <a:extLst>
                          <a:ext uri="{FF2B5EF4-FFF2-40B4-BE49-F238E27FC236}">
                            <a16:creationId xmlns:a16="http://schemas.microsoft.com/office/drawing/2014/main" id="{309376CB-685E-535A-6A63-063F0B0A96C4}"/>
                          </a:ext>
                        </a:extLst>
                      </p:cNvPr>
                      <p:cNvSpPr/>
                      <p:nvPr/>
                    </p:nvSpPr>
                    <p:spPr>
                      <a:xfrm>
                        <a:off x="6320970" y="1982357"/>
                        <a:ext cx="1319350" cy="1507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ctangle 69">
                        <a:extLst>
                          <a:ext uri="{FF2B5EF4-FFF2-40B4-BE49-F238E27FC236}">
                            <a16:creationId xmlns:a16="http://schemas.microsoft.com/office/drawing/2014/main" id="{0F01EA12-F58B-84CD-81AD-54751AB2B7BC}"/>
                          </a:ext>
                        </a:extLst>
                      </p:cNvPr>
                      <p:cNvSpPr/>
                      <p:nvPr/>
                    </p:nvSpPr>
                    <p:spPr>
                      <a:xfrm>
                        <a:off x="5095280" y="3185160"/>
                        <a:ext cx="990600"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46" name="Picture 45">
                    <a:extLst>
                      <a:ext uri="{FF2B5EF4-FFF2-40B4-BE49-F238E27FC236}">
                        <a16:creationId xmlns:a16="http://schemas.microsoft.com/office/drawing/2014/main" id="{D7DE720C-1D07-397E-1C46-50C4725875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650" t="14912" r="30350" b="15614"/>
                  <a:stretch/>
                </p:blipFill>
                <p:spPr>
                  <a:xfrm rot="594030">
                    <a:off x="8353000" y="3623335"/>
                    <a:ext cx="755755" cy="984470"/>
                  </a:xfrm>
                  <a:prstGeom prst="rect">
                    <a:avLst/>
                  </a:prstGeom>
                </p:spPr>
              </p:pic>
              <p:grpSp>
                <p:nvGrpSpPr>
                  <p:cNvPr id="47" name="Group 46">
                    <a:extLst>
                      <a:ext uri="{FF2B5EF4-FFF2-40B4-BE49-F238E27FC236}">
                        <a16:creationId xmlns:a16="http://schemas.microsoft.com/office/drawing/2014/main" id="{3C8076B3-736A-101C-A637-262737E671F0}"/>
                      </a:ext>
                    </a:extLst>
                  </p:cNvPr>
                  <p:cNvGrpSpPr/>
                  <p:nvPr/>
                </p:nvGrpSpPr>
                <p:grpSpPr>
                  <a:xfrm>
                    <a:off x="8208737" y="4124065"/>
                    <a:ext cx="1110523" cy="368582"/>
                    <a:chOff x="3751037" y="1126865"/>
                    <a:chExt cx="1110523" cy="368582"/>
                  </a:xfrm>
                </p:grpSpPr>
                <p:cxnSp>
                  <p:nvCxnSpPr>
                    <p:cNvPr id="64" name="Straight Connector 63">
                      <a:extLst>
                        <a:ext uri="{FF2B5EF4-FFF2-40B4-BE49-F238E27FC236}">
                          <a16:creationId xmlns:a16="http://schemas.microsoft.com/office/drawing/2014/main" id="{09ACDF42-39D3-9139-F780-5B18FA1B8EA4}"/>
                        </a:ext>
                      </a:extLst>
                    </p:cNvPr>
                    <p:cNvCxnSpPr/>
                    <p:nvPr/>
                  </p:nvCxnSpPr>
                  <p:spPr>
                    <a:xfrm flipV="1">
                      <a:off x="4569556" y="1126865"/>
                      <a:ext cx="292004" cy="10049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51AAD6-590B-4043-7E66-63E4ED276D14}"/>
                        </a:ext>
                      </a:extLst>
                    </p:cNvPr>
                    <p:cNvCxnSpPr/>
                    <p:nvPr/>
                  </p:nvCxnSpPr>
                  <p:spPr>
                    <a:xfrm flipV="1">
                      <a:off x="3751037" y="1400275"/>
                      <a:ext cx="310423" cy="95172"/>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565883E-FE3F-04F3-041A-151589868BFC}"/>
                      </a:ext>
                    </a:extLst>
                  </p:cNvPr>
                  <p:cNvGrpSpPr/>
                  <p:nvPr/>
                </p:nvGrpSpPr>
                <p:grpSpPr>
                  <a:xfrm>
                    <a:off x="7231380" y="3612035"/>
                    <a:ext cx="2867054" cy="1381605"/>
                    <a:chOff x="2773680" y="614835"/>
                    <a:chExt cx="2867054" cy="1381605"/>
                  </a:xfrm>
                </p:grpSpPr>
                <p:sp>
                  <p:nvSpPr>
                    <p:cNvPr id="53" name="Rectangle 52">
                      <a:extLst>
                        <a:ext uri="{FF2B5EF4-FFF2-40B4-BE49-F238E27FC236}">
                          <a16:creationId xmlns:a16="http://schemas.microsoft.com/office/drawing/2014/main" id="{C0B89362-A37F-2CD2-67A0-5E9C09094BDF}"/>
                        </a:ext>
                      </a:extLst>
                    </p:cNvPr>
                    <p:cNvSpPr/>
                    <p:nvPr/>
                  </p:nvSpPr>
                  <p:spPr>
                    <a:xfrm>
                      <a:off x="2773680" y="1227355"/>
                      <a:ext cx="1132568"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ctangle 62">
                      <a:extLst>
                        <a:ext uri="{FF2B5EF4-FFF2-40B4-BE49-F238E27FC236}">
                          <a16:creationId xmlns:a16="http://schemas.microsoft.com/office/drawing/2014/main" id="{86292DE4-B403-D323-4932-BB6B9CC2A064}"/>
                        </a:ext>
                      </a:extLst>
                    </p:cNvPr>
                    <p:cNvSpPr/>
                    <p:nvPr/>
                  </p:nvSpPr>
                  <p:spPr>
                    <a:xfrm>
                      <a:off x="4650540" y="614835"/>
                      <a:ext cx="990194"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2" name="Rectangle 51">
                    <a:extLst>
                      <a:ext uri="{FF2B5EF4-FFF2-40B4-BE49-F238E27FC236}">
                        <a16:creationId xmlns:a16="http://schemas.microsoft.com/office/drawing/2014/main" id="{A01BD621-E8E9-831A-AF7B-DB9ADF6495C2}"/>
                      </a:ext>
                    </a:extLst>
                  </p:cNvPr>
                  <p:cNvSpPr/>
                  <p:nvPr/>
                </p:nvSpPr>
                <p:spPr>
                  <a:xfrm>
                    <a:off x="8321995" y="4562375"/>
                    <a:ext cx="1088760" cy="230832"/>
                  </a:xfrm>
                  <a:prstGeom prst="rect">
                    <a:avLst/>
                  </a:prstGeom>
                </p:spPr>
                <p:txBody>
                  <a:bodyPr wrap="none">
                    <a:spAutoFit/>
                  </a:bodyPr>
                  <a:lstStyle/>
                  <a:p>
                    <a:r>
                      <a:rPr lang="it-IT" sz="900" b="1" dirty="0">
                        <a:latin typeface="Arial" panose="020B0604020202020204" pitchFamily="34" charset="0"/>
                        <a:cs typeface="Arial" panose="020B0604020202020204" pitchFamily="34" charset="0"/>
                      </a:rPr>
                      <a:t>Plasma capillary</a:t>
                    </a:r>
                    <a:endParaRPr lang="it-IT" sz="900" dirty="0"/>
                  </a:p>
                </p:txBody>
              </p:sp>
            </p:grpSp>
            <p:grpSp>
              <p:nvGrpSpPr>
                <p:cNvPr id="29" name="Group 28">
                  <a:extLst>
                    <a:ext uri="{FF2B5EF4-FFF2-40B4-BE49-F238E27FC236}">
                      <a16:creationId xmlns:a16="http://schemas.microsoft.com/office/drawing/2014/main" id="{8054CC49-D2FD-D6CB-63C3-B158B3D3AA64}"/>
                    </a:ext>
                  </a:extLst>
                </p:cNvPr>
                <p:cNvGrpSpPr/>
                <p:nvPr/>
              </p:nvGrpSpPr>
              <p:grpSpPr>
                <a:xfrm>
                  <a:off x="7082533" y="3512374"/>
                  <a:ext cx="3337037" cy="1814255"/>
                  <a:chOff x="7082533" y="3512374"/>
                  <a:chExt cx="3337037" cy="1814255"/>
                </a:xfrm>
              </p:grpSpPr>
              <p:sp>
                <p:nvSpPr>
                  <p:cNvPr id="38" name="Rectangle 37">
                    <a:extLst>
                      <a:ext uri="{FF2B5EF4-FFF2-40B4-BE49-F238E27FC236}">
                        <a16:creationId xmlns:a16="http://schemas.microsoft.com/office/drawing/2014/main" id="{B6549C3C-BB13-4247-76E1-2DEA63F74DC0}"/>
                      </a:ext>
                    </a:extLst>
                  </p:cNvPr>
                  <p:cNvSpPr/>
                  <p:nvPr/>
                </p:nvSpPr>
                <p:spPr>
                  <a:xfrm>
                    <a:off x="7082533" y="3512374"/>
                    <a:ext cx="3023521" cy="181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ctangle 38">
                    <a:extLst>
                      <a:ext uri="{FF2B5EF4-FFF2-40B4-BE49-F238E27FC236}">
                        <a16:creationId xmlns:a16="http://schemas.microsoft.com/office/drawing/2014/main" id="{7E6AB41C-B14C-0F9E-6E8B-E6F2D4769835}"/>
                      </a:ext>
                    </a:extLst>
                  </p:cNvPr>
                  <p:cNvSpPr/>
                  <p:nvPr/>
                </p:nvSpPr>
                <p:spPr>
                  <a:xfrm>
                    <a:off x="8651418" y="4264328"/>
                    <a:ext cx="1768152" cy="48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0" name="Group 29">
                  <a:extLst>
                    <a:ext uri="{FF2B5EF4-FFF2-40B4-BE49-F238E27FC236}">
                      <a16:creationId xmlns:a16="http://schemas.microsoft.com/office/drawing/2014/main" id="{E29CC5A8-B530-5553-F18F-4DC387167580}"/>
                    </a:ext>
                  </a:extLst>
                </p:cNvPr>
                <p:cNvGrpSpPr/>
                <p:nvPr/>
              </p:nvGrpSpPr>
              <p:grpSpPr>
                <a:xfrm>
                  <a:off x="7082533" y="3290602"/>
                  <a:ext cx="3245915" cy="2038893"/>
                  <a:chOff x="7082533" y="3290602"/>
                  <a:chExt cx="3245915" cy="2038893"/>
                </a:xfrm>
              </p:grpSpPr>
              <p:pic>
                <p:nvPicPr>
                  <p:cNvPr id="34" name="Picture 33">
                    <a:extLst>
                      <a:ext uri="{FF2B5EF4-FFF2-40B4-BE49-F238E27FC236}">
                        <a16:creationId xmlns:a16="http://schemas.microsoft.com/office/drawing/2014/main" id="{578B17E6-B224-ED98-C51D-97D1686CE9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125" t="5421" r="2630" b="64407"/>
                  <a:stretch/>
                </p:blipFill>
                <p:spPr>
                  <a:xfrm rot="717048">
                    <a:off x="7423077" y="3290602"/>
                    <a:ext cx="2507680" cy="2038893"/>
                  </a:xfrm>
                  <a:prstGeom prst="rect">
                    <a:avLst/>
                  </a:prstGeom>
                </p:spPr>
              </p:pic>
              <p:cxnSp>
                <p:nvCxnSpPr>
                  <p:cNvPr id="35" name="Straight Connector 34">
                    <a:extLst>
                      <a:ext uri="{FF2B5EF4-FFF2-40B4-BE49-F238E27FC236}">
                        <a16:creationId xmlns:a16="http://schemas.microsoft.com/office/drawing/2014/main" id="{6470C4EE-25EC-AF39-39E5-7951FA3F11E4}"/>
                      </a:ext>
                    </a:extLst>
                  </p:cNvPr>
                  <p:cNvCxnSpPr/>
                  <p:nvPr/>
                </p:nvCxnSpPr>
                <p:spPr>
                  <a:xfrm flipV="1">
                    <a:off x="9972873" y="3797460"/>
                    <a:ext cx="355575" cy="12873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BE3AFD-F5C4-4322-E271-F539CB6FFDB3}"/>
                      </a:ext>
                    </a:extLst>
                  </p:cNvPr>
                  <p:cNvCxnSpPr/>
                  <p:nvPr/>
                </p:nvCxnSpPr>
                <p:spPr>
                  <a:xfrm flipV="1">
                    <a:off x="7082533" y="4734028"/>
                    <a:ext cx="385861" cy="13037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DA2674-3FF8-25B1-5902-D5638A987F15}"/>
                      </a:ext>
                    </a:extLst>
                  </p:cNvPr>
                  <p:cNvCxnSpPr/>
                  <p:nvPr/>
                </p:nvCxnSpPr>
                <p:spPr>
                  <a:xfrm flipV="1">
                    <a:off x="7446115" y="3924377"/>
                    <a:ext cx="2544948" cy="817243"/>
                  </a:xfrm>
                  <a:prstGeom prst="line">
                    <a:avLst/>
                  </a:prstGeom>
                  <a:ln w="9525">
                    <a:solidFill>
                      <a:schemeClr val="accent1">
                        <a:lumMod val="75000"/>
                      </a:schemeClr>
                    </a:solidFill>
                  </a:ln>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6A65915F-5B52-EF96-0B53-1629F1E1B9D0}"/>
                    </a:ext>
                  </a:extLst>
                </p:cNvPr>
                <p:cNvSpPr/>
                <p:nvPr/>
              </p:nvSpPr>
              <p:spPr>
                <a:xfrm>
                  <a:off x="9536394" y="4236232"/>
                  <a:ext cx="978153" cy="523220"/>
                </a:xfrm>
                <a:prstGeom prst="rect">
                  <a:avLst/>
                </a:prstGeom>
              </p:spPr>
              <p:txBody>
                <a:bodyPr wrap="none">
                  <a:spAutoFit/>
                </a:bodyPr>
                <a:lstStyle/>
                <a:p>
                  <a:r>
                    <a:rPr lang="it-IT" sz="1400" b="1" i="1" dirty="0">
                      <a:latin typeface="Arial" panose="020B0604020202020204" pitchFamily="34" charset="0"/>
                      <a:cs typeface="Arial" panose="020B0604020202020204" pitchFamily="34" charset="0"/>
                    </a:rPr>
                    <a:t>Focusing</a:t>
                  </a:r>
                </a:p>
                <a:p>
                  <a:r>
                    <a:rPr lang="it-IT" sz="1400" b="1" i="1" dirty="0">
                      <a:latin typeface="Arial" panose="020B0604020202020204" pitchFamily="34" charset="0"/>
                      <a:cs typeface="Arial" panose="020B0604020202020204" pitchFamily="34" charset="0"/>
                    </a:rPr>
                    <a:t>lens</a:t>
                  </a:r>
                  <a:endParaRPr lang="it-IT" sz="1400" dirty="0"/>
                </a:p>
              </p:txBody>
            </p:sp>
            <p:sp>
              <p:nvSpPr>
                <p:cNvPr id="32" name="Rectangle 31">
                  <a:extLst>
                    <a:ext uri="{FF2B5EF4-FFF2-40B4-BE49-F238E27FC236}">
                      <a16:creationId xmlns:a16="http://schemas.microsoft.com/office/drawing/2014/main" id="{EF870867-FE6D-5114-07F3-CC04929654DC}"/>
                    </a:ext>
                  </a:extLst>
                </p:cNvPr>
                <p:cNvSpPr/>
                <p:nvPr/>
              </p:nvSpPr>
              <p:spPr>
                <a:xfrm>
                  <a:off x="8363306" y="3285906"/>
                  <a:ext cx="1159292" cy="523220"/>
                </a:xfrm>
                <a:prstGeom prst="rect">
                  <a:avLst/>
                </a:prstGeom>
              </p:spPr>
              <p:txBody>
                <a:bodyPr wrap="none">
                  <a:spAutoFit/>
                </a:bodyPr>
                <a:lstStyle/>
                <a:p>
                  <a:r>
                    <a:rPr lang="it-IT" sz="1400" b="1" i="1" dirty="0">
                      <a:latin typeface="Arial" panose="020B0604020202020204" pitchFamily="34" charset="0"/>
                      <a:cs typeface="Arial" panose="020B0604020202020204" pitchFamily="34" charset="0"/>
                    </a:rPr>
                    <a:t>Acelerating</a:t>
                  </a:r>
                </a:p>
                <a:p>
                  <a:r>
                    <a:rPr lang="it-IT" sz="1400" b="1" i="1" dirty="0">
                      <a:latin typeface="Arial" panose="020B0604020202020204" pitchFamily="34" charset="0"/>
                      <a:cs typeface="Arial" panose="020B0604020202020204" pitchFamily="34" charset="0"/>
                    </a:rPr>
                    <a:t>section</a:t>
                  </a:r>
                  <a:endParaRPr lang="it-IT" sz="1400" dirty="0"/>
                </a:p>
              </p:txBody>
            </p:sp>
            <p:sp>
              <p:nvSpPr>
                <p:cNvPr id="33" name="Rectangle 32">
                  <a:extLst>
                    <a:ext uri="{FF2B5EF4-FFF2-40B4-BE49-F238E27FC236}">
                      <a16:creationId xmlns:a16="http://schemas.microsoft.com/office/drawing/2014/main" id="{D6866F0D-AB51-8979-4DCA-4BF78956B8C2}"/>
                    </a:ext>
                  </a:extLst>
                </p:cNvPr>
                <p:cNvSpPr/>
                <p:nvPr/>
              </p:nvSpPr>
              <p:spPr>
                <a:xfrm>
                  <a:off x="7425919" y="4897076"/>
                  <a:ext cx="1059906" cy="523220"/>
                </a:xfrm>
                <a:prstGeom prst="rect">
                  <a:avLst/>
                </a:prstGeom>
              </p:spPr>
              <p:txBody>
                <a:bodyPr wrap="none">
                  <a:spAutoFit/>
                </a:bodyPr>
                <a:lstStyle/>
                <a:p>
                  <a:r>
                    <a:rPr lang="it-IT" sz="1400" b="1" i="1" dirty="0">
                      <a:latin typeface="Arial" panose="020B0604020202020204" pitchFamily="34" charset="0"/>
                      <a:cs typeface="Arial" panose="020B0604020202020204" pitchFamily="34" charset="0"/>
                    </a:rPr>
                    <a:t>Extraction</a:t>
                  </a:r>
                </a:p>
                <a:p>
                  <a:r>
                    <a:rPr lang="it-IT" sz="1400" b="1" i="1" dirty="0">
                      <a:latin typeface="Arial" panose="020B0604020202020204" pitchFamily="34" charset="0"/>
                      <a:cs typeface="Arial" panose="020B0604020202020204" pitchFamily="34" charset="0"/>
                    </a:rPr>
                    <a:t>lens</a:t>
                  </a:r>
                  <a:endParaRPr lang="it-IT" sz="1400" dirty="0"/>
                </a:p>
              </p:txBody>
            </p:sp>
          </p:grpSp>
          <p:sp>
            <p:nvSpPr>
              <p:cNvPr id="26" name="Rectangle 25">
                <a:extLst>
                  <a:ext uri="{FF2B5EF4-FFF2-40B4-BE49-F238E27FC236}">
                    <a16:creationId xmlns:a16="http://schemas.microsoft.com/office/drawing/2014/main" id="{DAEE8F8A-14F6-72DE-094A-2529768EFEC4}"/>
                  </a:ext>
                </a:extLst>
              </p:cNvPr>
              <p:cNvSpPr/>
              <p:nvPr/>
            </p:nvSpPr>
            <p:spPr>
              <a:xfrm>
                <a:off x="2731575" y="670080"/>
                <a:ext cx="3037833" cy="1859759"/>
              </a:xfrm>
              <a:prstGeom prst="rect">
                <a:avLst/>
              </a:prstGeom>
              <a:solidFill>
                <a:schemeClr val="accent4">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ight Arrow 83">
                <a:extLst>
                  <a:ext uri="{FF2B5EF4-FFF2-40B4-BE49-F238E27FC236}">
                    <a16:creationId xmlns:a16="http://schemas.microsoft.com/office/drawing/2014/main" id="{D318A41A-7B90-E6E6-D37F-627BA91E54CB}"/>
                  </a:ext>
                </a:extLst>
              </p:cNvPr>
              <p:cNvSpPr/>
              <p:nvPr/>
            </p:nvSpPr>
            <p:spPr>
              <a:xfrm>
                <a:off x="5952799" y="1491589"/>
                <a:ext cx="2357577" cy="300714"/>
              </a:xfrm>
              <a:prstGeom prst="rightArrow">
                <a:avLst>
                  <a:gd name="adj1" fmla="val 50000"/>
                  <a:gd name="adj2" fmla="val 10434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4" name="Rectangle 23">
              <a:extLst>
                <a:ext uri="{FF2B5EF4-FFF2-40B4-BE49-F238E27FC236}">
                  <a16:creationId xmlns:a16="http://schemas.microsoft.com/office/drawing/2014/main" id="{B101C011-F21A-CA04-E5A0-69BEFD960826}"/>
                </a:ext>
              </a:extLst>
            </p:cNvPr>
            <p:cNvSpPr/>
            <p:nvPr/>
          </p:nvSpPr>
          <p:spPr>
            <a:xfrm>
              <a:off x="6070123" y="1197190"/>
              <a:ext cx="3092405" cy="369332"/>
            </a:xfrm>
            <a:prstGeom prst="rect">
              <a:avLst/>
            </a:prstGeom>
          </p:spPr>
          <p:txBody>
            <a:bodyPr wrap="square">
              <a:spAutoFit/>
            </a:bodyPr>
            <a:lstStyle/>
            <a:p>
              <a:r>
                <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rPr>
                <a:t>Integrated plasma module </a:t>
              </a:r>
            </a:p>
          </p:txBody>
        </p:sp>
      </p:grpSp>
      <p:sp>
        <p:nvSpPr>
          <p:cNvPr id="74" name="Rectangle 73">
            <a:extLst>
              <a:ext uri="{FF2B5EF4-FFF2-40B4-BE49-F238E27FC236}">
                <a16:creationId xmlns:a16="http://schemas.microsoft.com/office/drawing/2014/main" id="{3C832BD8-3B1F-8F76-D0AC-0169D69D583F}"/>
              </a:ext>
            </a:extLst>
          </p:cNvPr>
          <p:cNvSpPr/>
          <p:nvPr/>
        </p:nvSpPr>
        <p:spPr>
          <a:xfrm>
            <a:off x="9049183" y="2766463"/>
            <a:ext cx="3016344" cy="1477328"/>
          </a:xfrm>
          <a:prstGeom prst="rect">
            <a:avLst/>
          </a:prstGeom>
          <a:ln>
            <a:solidFill>
              <a:schemeClr val="accent1">
                <a:lumMod val="60000"/>
                <a:lumOff val="40000"/>
              </a:schemeClr>
            </a:solidFill>
          </a:ln>
        </p:spPr>
        <p:txBody>
          <a:bodyPr wrap="square">
            <a:spAutoFit/>
          </a:bodyPr>
          <a:lstStyle/>
          <a:p>
            <a:pPr marL="285750" indent="-285750">
              <a:buFont typeface="Arial" panose="020B0604020202020204" pitchFamily="34" charset="0"/>
              <a:buChar char="•"/>
            </a:pPr>
            <a:r>
              <a:rPr lang="it-IT" dirty="0">
                <a:solidFill>
                  <a:prstClr val="black"/>
                </a:solidFill>
              </a:rPr>
              <a:t>Alinegment issues</a:t>
            </a:r>
          </a:p>
          <a:p>
            <a:pPr marL="285750" indent="-285750">
              <a:buFont typeface="Arial" panose="020B0604020202020204" pitchFamily="34" charset="0"/>
              <a:buChar char="•"/>
            </a:pPr>
            <a:r>
              <a:rPr lang="it-IT" dirty="0">
                <a:solidFill>
                  <a:prstClr val="black"/>
                </a:solidFill>
              </a:rPr>
              <a:t>Compactness (20 cm)</a:t>
            </a:r>
          </a:p>
          <a:p>
            <a:pPr marL="285750" indent="-285750">
              <a:buFont typeface="Arial" panose="020B0604020202020204" pitchFamily="34" charset="0"/>
              <a:buChar char="•"/>
            </a:pPr>
            <a:r>
              <a:rPr lang="it-IT" dirty="0">
                <a:solidFill>
                  <a:prstClr val="black"/>
                </a:solidFill>
              </a:rPr>
              <a:t>No motors to move PMQs</a:t>
            </a:r>
          </a:p>
          <a:p>
            <a:pPr marL="285750" indent="-285750">
              <a:buFont typeface="Arial" panose="020B0604020202020204" pitchFamily="34" charset="0"/>
              <a:buChar char="•"/>
            </a:pPr>
            <a:r>
              <a:rPr lang="en-US" dirty="0">
                <a:solidFill>
                  <a:prstClr val="black"/>
                </a:solidFill>
              </a:rPr>
              <a:t>Strong current-modulated magnetic field (1 </a:t>
            </a:r>
            <a:r>
              <a:rPr lang="en-US" dirty="0" err="1">
                <a:solidFill>
                  <a:prstClr val="black"/>
                </a:solidFill>
              </a:rPr>
              <a:t>kT</a:t>
            </a:r>
            <a:r>
              <a:rPr lang="en-US" dirty="0">
                <a:solidFill>
                  <a:prstClr val="black"/>
                </a:solidFill>
              </a:rPr>
              <a:t>/m)</a:t>
            </a:r>
          </a:p>
        </p:txBody>
      </p:sp>
      <p:grpSp>
        <p:nvGrpSpPr>
          <p:cNvPr id="75" name="Group 74">
            <a:extLst>
              <a:ext uri="{FF2B5EF4-FFF2-40B4-BE49-F238E27FC236}">
                <a16:creationId xmlns:a16="http://schemas.microsoft.com/office/drawing/2014/main" id="{28069830-2847-E410-70DF-757F848119AA}"/>
              </a:ext>
            </a:extLst>
          </p:cNvPr>
          <p:cNvGrpSpPr/>
          <p:nvPr/>
        </p:nvGrpSpPr>
        <p:grpSpPr>
          <a:xfrm>
            <a:off x="58399" y="3481861"/>
            <a:ext cx="11536741" cy="3174258"/>
            <a:chOff x="58399" y="3481861"/>
            <a:chExt cx="11536741" cy="3174258"/>
          </a:xfrm>
        </p:grpSpPr>
        <p:grpSp>
          <p:nvGrpSpPr>
            <p:cNvPr id="76" name="Group 75">
              <a:extLst>
                <a:ext uri="{FF2B5EF4-FFF2-40B4-BE49-F238E27FC236}">
                  <a16:creationId xmlns:a16="http://schemas.microsoft.com/office/drawing/2014/main" id="{6A7C3B9F-68A3-0A41-333E-EA41A655B8CD}"/>
                </a:ext>
              </a:extLst>
            </p:cNvPr>
            <p:cNvGrpSpPr/>
            <p:nvPr/>
          </p:nvGrpSpPr>
          <p:grpSpPr>
            <a:xfrm>
              <a:off x="152400" y="3587275"/>
              <a:ext cx="10848064" cy="3068844"/>
              <a:chOff x="152400" y="3587275"/>
              <a:chExt cx="10848064" cy="3068844"/>
            </a:xfrm>
          </p:grpSpPr>
          <p:grpSp>
            <p:nvGrpSpPr>
              <p:cNvPr id="79" name="Group 78">
                <a:extLst>
                  <a:ext uri="{FF2B5EF4-FFF2-40B4-BE49-F238E27FC236}">
                    <a16:creationId xmlns:a16="http://schemas.microsoft.com/office/drawing/2014/main" id="{BC3F8A4E-9368-5113-27AB-4CFEFDA3E10C}"/>
                  </a:ext>
                </a:extLst>
              </p:cNvPr>
              <p:cNvGrpSpPr/>
              <p:nvPr/>
            </p:nvGrpSpPr>
            <p:grpSpPr>
              <a:xfrm>
                <a:off x="152400" y="3587275"/>
                <a:ext cx="7104461" cy="3068843"/>
                <a:chOff x="114492" y="643205"/>
                <a:chExt cx="6352675" cy="2574758"/>
              </a:xfrm>
            </p:grpSpPr>
            <p:pic>
              <p:nvPicPr>
                <p:cNvPr id="86" name="Picture 85">
                  <a:extLst>
                    <a:ext uri="{FF2B5EF4-FFF2-40B4-BE49-F238E27FC236}">
                      <a16:creationId xmlns:a16="http://schemas.microsoft.com/office/drawing/2014/main" id="{0465AE9D-F0E6-506F-FB7B-4C67908698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76" t="19350" r="4035" b="32938"/>
                <a:stretch/>
              </p:blipFill>
              <p:spPr>
                <a:xfrm>
                  <a:off x="114492" y="643205"/>
                  <a:ext cx="6352675" cy="2574758"/>
                </a:xfrm>
                <a:prstGeom prst="rect">
                  <a:avLst/>
                </a:prstGeom>
              </p:spPr>
            </p:pic>
            <p:sp>
              <p:nvSpPr>
                <p:cNvPr id="87" name="Rectangle 86">
                  <a:extLst>
                    <a:ext uri="{FF2B5EF4-FFF2-40B4-BE49-F238E27FC236}">
                      <a16:creationId xmlns:a16="http://schemas.microsoft.com/office/drawing/2014/main" id="{4A2DAFFD-9C31-F77F-234F-A66FCFA371C5}"/>
                    </a:ext>
                  </a:extLst>
                </p:cNvPr>
                <p:cNvSpPr/>
                <p:nvPr/>
              </p:nvSpPr>
              <p:spPr>
                <a:xfrm>
                  <a:off x="1071865" y="1080293"/>
                  <a:ext cx="4450056" cy="309869"/>
                </a:xfrm>
                <a:prstGeom prst="rect">
                  <a:avLst/>
                </a:prstGeom>
                <a:noFill/>
                <a:ln>
                  <a:noFill/>
                </a:ln>
              </p:spPr>
              <p:txBody>
                <a:bodyPr wrap="none">
                  <a:spAutoFit/>
                </a:bodyPr>
                <a:lstStyle/>
                <a:p>
                  <a:r>
                    <a:rPr lang="it-IT" b="1" i="1" dirty="0">
                      <a:solidFill>
                        <a:schemeClr val="bg1"/>
                      </a:solidFill>
                      <a:latin typeface="Arial" panose="020B0604020202020204" pitchFamily="34" charset="0"/>
                      <a:cs typeface="Arial" panose="020B0604020202020204" pitchFamily="34" charset="0"/>
                    </a:rPr>
                    <a:t>Lens ON	Acc ON		</a:t>
                  </a:r>
                  <a:r>
                    <a:rPr lang="it-IT" b="1" i="1">
                      <a:solidFill>
                        <a:schemeClr val="bg1"/>
                      </a:solidFill>
                      <a:latin typeface="Arial" panose="020B0604020202020204" pitchFamily="34" charset="0"/>
                      <a:cs typeface="Arial" panose="020B0604020202020204" pitchFamily="34" charset="0"/>
                    </a:rPr>
                    <a:t>Lens ON</a:t>
                  </a:r>
                  <a:endParaRPr lang="it-IT" dirty="0">
                    <a:solidFill>
                      <a:schemeClr val="bg1"/>
                    </a:solidFill>
                  </a:endParaRPr>
                </a:p>
              </p:txBody>
            </p:sp>
          </p:grpSp>
          <p:grpSp>
            <p:nvGrpSpPr>
              <p:cNvPr id="80" name="Group 79">
                <a:extLst>
                  <a:ext uri="{FF2B5EF4-FFF2-40B4-BE49-F238E27FC236}">
                    <a16:creationId xmlns:a16="http://schemas.microsoft.com/office/drawing/2014/main" id="{B021AA4F-F8B0-CED1-F34C-DA2855E1EEAF}"/>
                  </a:ext>
                </a:extLst>
              </p:cNvPr>
              <p:cNvGrpSpPr/>
              <p:nvPr/>
            </p:nvGrpSpPr>
            <p:grpSpPr>
              <a:xfrm>
                <a:off x="7324593" y="4514525"/>
                <a:ext cx="3675871" cy="2141594"/>
                <a:chOff x="7259337" y="4369007"/>
                <a:chExt cx="3675871" cy="2141594"/>
              </a:xfrm>
            </p:grpSpPr>
            <p:pic>
              <p:nvPicPr>
                <p:cNvPr id="81" name="VID_20230504_174927">
                  <a:hlinkClick r:id="" action="ppaction://media"/>
                  <a:extLst>
                    <a:ext uri="{FF2B5EF4-FFF2-40B4-BE49-F238E27FC236}">
                      <a16:creationId xmlns:a16="http://schemas.microsoft.com/office/drawing/2014/main" id="{0EBAC6BC-A9D4-73CE-5047-0D55E985AF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r="17264" b="14298"/>
                <a:stretch/>
              </p:blipFill>
              <p:spPr>
                <a:xfrm>
                  <a:off x="7259337" y="4369007"/>
                  <a:ext cx="3675871" cy="2141594"/>
                </a:xfrm>
                <a:prstGeom prst="rect">
                  <a:avLst/>
                </a:prstGeom>
              </p:spPr>
            </p:pic>
            <p:cxnSp>
              <p:nvCxnSpPr>
                <p:cNvPr id="82" name="Straight Arrow Connector 81">
                  <a:extLst>
                    <a:ext uri="{FF2B5EF4-FFF2-40B4-BE49-F238E27FC236}">
                      <a16:creationId xmlns:a16="http://schemas.microsoft.com/office/drawing/2014/main" id="{E64B0AFE-C33E-A1D3-CDF3-B9FB380C29D3}"/>
                    </a:ext>
                  </a:extLst>
                </p:cNvPr>
                <p:cNvCxnSpPr/>
                <p:nvPr/>
              </p:nvCxnSpPr>
              <p:spPr>
                <a:xfrm>
                  <a:off x="7876164" y="5317132"/>
                  <a:ext cx="1201470" cy="0"/>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44CBE12-E514-FB58-907A-F726917CA892}"/>
                    </a:ext>
                  </a:extLst>
                </p:cNvPr>
                <p:cNvSpPr/>
                <p:nvPr/>
              </p:nvSpPr>
              <p:spPr>
                <a:xfrm>
                  <a:off x="8106876" y="5306594"/>
                  <a:ext cx="595035" cy="338554"/>
                </a:xfrm>
                <a:prstGeom prst="rect">
                  <a:avLst/>
                </a:prstGeom>
              </p:spPr>
              <p:txBody>
                <a:bodyPr wrap="none">
                  <a:spAutoFit/>
                </a:bodyPr>
                <a:lstStyle/>
                <a:p>
                  <a:r>
                    <a:rPr lang="it-IT" sz="1600" b="1" i="1" dirty="0">
                      <a:solidFill>
                        <a:schemeClr val="bg1"/>
                      </a:solidFill>
                      <a:latin typeface="Arial" panose="020B0604020202020204" pitchFamily="34" charset="0"/>
                      <a:cs typeface="Arial" panose="020B0604020202020204" pitchFamily="34" charset="0"/>
                    </a:rPr>
                    <a:t>3 us</a:t>
                  </a:r>
                  <a:endParaRPr lang="it-IT" sz="1600" dirty="0">
                    <a:solidFill>
                      <a:schemeClr val="bg1"/>
                    </a:solidFill>
                  </a:endParaRPr>
                </a:p>
              </p:txBody>
            </p:sp>
            <p:sp>
              <p:nvSpPr>
                <p:cNvPr id="84" name="Rectangle 83">
                  <a:extLst>
                    <a:ext uri="{FF2B5EF4-FFF2-40B4-BE49-F238E27FC236}">
                      <a16:creationId xmlns:a16="http://schemas.microsoft.com/office/drawing/2014/main" id="{4A47E13E-C44E-8F33-228B-C51616CEF7CE}"/>
                    </a:ext>
                  </a:extLst>
                </p:cNvPr>
                <p:cNvSpPr/>
                <p:nvPr/>
              </p:nvSpPr>
              <p:spPr>
                <a:xfrm>
                  <a:off x="7498904" y="4924421"/>
                  <a:ext cx="1117614" cy="338554"/>
                </a:xfrm>
                <a:prstGeom prst="rect">
                  <a:avLst/>
                </a:prstGeom>
              </p:spPr>
              <p:txBody>
                <a:bodyPr wrap="none">
                  <a:spAutoFit/>
                </a:bodyPr>
                <a:lstStyle/>
                <a:p>
                  <a:r>
                    <a:rPr lang="it-IT" sz="1600" b="1" i="1" dirty="0">
                      <a:solidFill>
                        <a:schemeClr val="bg1"/>
                      </a:solidFill>
                      <a:latin typeface="Arial" panose="020B0604020202020204" pitchFamily="34" charset="0"/>
                      <a:cs typeface="Arial" panose="020B0604020202020204" pitchFamily="34" charset="0"/>
                    </a:rPr>
                    <a:t>Acc-200A</a:t>
                  </a:r>
                  <a:endParaRPr lang="it-IT" sz="1600" dirty="0">
                    <a:solidFill>
                      <a:schemeClr val="bg1"/>
                    </a:solidFill>
                  </a:endParaRPr>
                </a:p>
              </p:txBody>
            </p:sp>
            <p:sp>
              <p:nvSpPr>
                <p:cNvPr id="85" name="Rectangle 84">
                  <a:extLst>
                    <a:ext uri="{FF2B5EF4-FFF2-40B4-BE49-F238E27FC236}">
                      <a16:creationId xmlns:a16="http://schemas.microsoft.com/office/drawing/2014/main" id="{2B3D5C93-981C-E722-46C5-7B6A14C2032F}"/>
                    </a:ext>
                  </a:extLst>
                </p:cNvPr>
                <p:cNvSpPr/>
                <p:nvPr/>
              </p:nvSpPr>
              <p:spPr>
                <a:xfrm>
                  <a:off x="9169437" y="5319954"/>
                  <a:ext cx="1220206" cy="338554"/>
                </a:xfrm>
                <a:prstGeom prst="rect">
                  <a:avLst/>
                </a:prstGeom>
              </p:spPr>
              <p:txBody>
                <a:bodyPr wrap="none">
                  <a:spAutoFit/>
                </a:bodyPr>
                <a:lstStyle/>
                <a:p>
                  <a:r>
                    <a:rPr lang="it-IT" sz="1600" b="1" i="1" dirty="0">
                      <a:solidFill>
                        <a:schemeClr val="bg1"/>
                      </a:solidFill>
                      <a:latin typeface="Arial" panose="020B0604020202020204" pitchFamily="34" charset="0"/>
                      <a:cs typeface="Arial" panose="020B0604020202020204" pitchFamily="34" charset="0"/>
                    </a:rPr>
                    <a:t>Lens-500A</a:t>
                  </a:r>
                  <a:endParaRPr lang="it-IT" sz="1600" dirty="0">
                    <a:solidFill>
                      <a:schemeClr val="bg1"/>
                    </a:solidFill>
                  </a:endParaRPr>
                </a:p>
              </p:txBody>
            </p:sp>
          </p:grpSp>
        </p:grpSp>
        <p:sp>
          <p:nvSpPr>
            <p:cNvPr id="77" name="Rectangle 76">
              <a:extLst>
                <a:ext uri="{FF2B5EF4-FFF2-40B4-BE49-F238E27FC236}">
                  <a16:creationId xmlns:a16="http://schemas.microsoft.com/office/drawing/2014/main" id="{AC39CF53-8CDB-2DA0-2B3B-4194A4111082}"/>
                </a:ext>
              </a:extLst>
            </p:cNvPr>
            <p:cNvSpPr/>
            <p:nvPr/>
          </p:nvSpPr>
          <p:spPr>
            <a:xfrm>
              <a:off x="9785852" y="4596882"/>
              <a:ext cx="1809288" cy="369332"/>
            </a:xfrm>
            <a:prstGeom prst="rect">
              <a:avLst/>
            </a:prstGeom>
            <a:solidFill>
              <a:srgbClr val="FFFF00"/>
            </a:solidFill>
            <a:ln>
              <a:solidFill>
                <a:schemeClr val="tx1"/>
              </a:solidFill>
            </a:ln>
          </p:spPr>
          <p:txBody>
            <a:bodyPr wrap="square">
              <a:spAutoFit/>
            </a:bodyPr>
            <a:lstStyle/>
            <a:p>
              <a:r>
                <a:rPr lang="it-IT" b="1" dirty="0">
                  <a:latin typeface="Arial" panose="020B0604020202020204" pitchFamily="34" charset="0"/>
                  <a:ea typeface="Microsoft JhengHei UI Light" panose="020B0304030504040204" pitchFamily="34" charset="-120"/>
                  <a:cs typeface="Arial" panose="020B0604020202020204" pitchFamily="34" charset="0"/>
                </a:rPr>
                <a:t>Current pulses</a:t>
              </a:r>
            </a:p>
          </p:txBody>
        </p:sp>
        <p:sp>
          <p:nvSpPr>
            <p:cNvPr id="78" name="Rectangle 77">
              <a:extLst>
                <a:ext uri="{FF2B5EF4-FFF2-40B4-BE49-F238E27FC236}">
                  <a16:creationId xmlns:a16="http://schemas.microsoft.com/office/drawing/2014/main" id="{7BCE1CD2-15C3-D1B1-F277-8C55BFD857E5}"/>
                </a:ext>
              </a:extLst>
            </p:cNvPr>
            <p:cNvSpPr/>
            <p:nvPr/>
          </p:nvSpPr>
          <p:spPr>
            <a:xfrm>
              <a:off x="58399" y="3481861"/>
              <a:ext cx="2119820" cy="369332"/>
            </a:xfrm>
            <a:prstGeom prst="rect">
              <a:avLst/>
            </a:prstGeom>
            <a:solidFill>
              <a:srgbClr val="FFFF00"/>
            </a:solidFill>
            <a:ln>
              <a:solidFill>
                <a:schemeClr val="tx1"/>
              </a:solidFill>
            </a:ln>
          </p:spPr>
          <p:txBody>
            <a:bodyPr wrap="square">
              <a:spAutoFit/>
            </a:bodyPr>
            <a:lstStyle/>
            <a:p>
              <a:r>
                <a:rPr lang="it-IT" b="1" dirty="0">
                  <a:latin typeface="Arial" panose="020B0604020202020204" pitchFamily="34" charset="0"/>
                  <a:ea typeface="Microsoft JhengHei UI Light" panose="020B0304030504040204" pitchFamily="34" charset="-120"/>
                  <a:cs typeface="Arial" panose="020B0604020202020204" pitchFamily="34" charset="0"/>
                </a:rPr>
                <a:t>Plasma formation</a:t>
              </a:r>
            </a:p>
          </p:txBody>
        </p:sp>
      </p:grpSp>
      <p:sp>
        <p:nvSpPr>
          <p:cNvPr id="88" name="Rectangle 87">
            <a:extLst>
              <a:ext uri="{FF2B5EF4-FFF2-40B4-BE49-F238E27FC236}">
                <a16:creationId xmlns:a16="http://schemas.microsoft.com/office/drawing/2014/main" id="{CA169AE6-053F-E9CF-EC40-A69AA74AB000}"/>
              </a:ext>
            </a:extLst>
          </p:cNvPr>
          <p:cNvSpPr/>
          <p:nvPr/>
        </p:nvSpPr>
        <p:spPr>
          <a:xfrm>
            <a:off x="2835546" y="2760126"/>
            <a:ext cx="2793914" cy="531193"/>
          </a:xfrm>
          <a:prstGeom prst="rect">
            <a:avLst/>
          </a:prstGeom>
          <a:ln>
            <a:solidFill>
              <a:srgbClr val="FF0000"/>
            </a:solidFill>
          </a:ln>
        </p:spPr>
        <p:txBody>
          <a:bodyPr wrap="square">
            <a:spAutoFit/>
          </a:bodyPr>
          <a:lstStyle/>
          <a:p>
            <a:r>
              <a:rPr lang="en-US" sz="1400" b="1" i="1" dirty="0">
                <a:latin typeface="Arial" panose="020B0604020202020204" pitchFamily="34" charset="0"/>
                <a:ea typeface="Microsoft JhengHei UI Light" panose="020B0304030504040204" pitchFamily="34" charset="-120"/>
                <a:cs typeface="Arial" panose="020B0604020202020204" pitchFamily="34" charset="0"/>
              </a:rPr>
              <a:t>Quadrupoles are essential</a:t>
            </a:r>
          </a:p>
          <a:p>
            <a:r>
              <a:rPr lang="en-US" sz="1400" b="1" i="1" dirty="0">
                <a:latin typeface="Arial" panose="020B0604020202020204" pitchFamily="34" charset="0"/>
                <a:ea typeface="Microsoft JhengHei UI Light" panose="020B0304030504040204" pitchFamily="34" charset="-120"/>
                <a:cs typeface="Arial" panose="020B0604020202020204" pitchFamily="34" charset="0"/>
              </a:rPr>
              <a:t>to achieve plasma acceleration</a:t>
            </a:r>
            <a:r>
              <a:rPr lang="it-IT" sz="1400" b="1" i="1" dirty="0">
                <a:latin typeface="Arial" panose="020B0604020202020204" pitchFamily="34" charset="0"/>
                <a:ea typeface="Microsoft JhengHei UI Light" panose="020B0304030504040204" pitchFamily="34" charset="-120"/>
                <a:cs typeface="Arial" panose="020B0604020202020204" pitchFamily="34" charset="0"/>
              </a:rPr>
              <a:t> </a:t>
            </a:r>
            <a:endParaRPr lang="it-IT" sz="1400" dirty="0">
              <a:latin typeface="Arial" panose="020B0604020202020204" pitchFamily="34" charset="0"/>
              <a:cs typeface="Arial" panose="020B0604020202020204" pitchFamily="34" charset="0"/>
            </a:endParaRPr>
          </a:p>
        </p:txBody>
      </p:sp>
      <p:sp>
        <p:nvSpPr>
          <p:cNvPr id="89" name="Down Arrow 7">
            <a:extLst>
              <a:ext uri="{FF2B5EF4-FFF2-40B4-BE49-F238E27FC236}">
                <a16:creationId xmlns:a16="http://schemas.microsoft.com/office/drawing/2014/main" id="{722BDBCD-5C8D-5CB0-F06B-A05EBD913628}"/>
              </a:ext>
            </a:extLst>
          </p:cNvPr>
          <p:cNvSpPr/>
          <p:nvPr/>
        </p:nvSpPr>
        <p:spPr>
          <a:xfrm>
            <a:off x="3339964" y="2501683"/>
            <a:ext cx="134660" cy="258444"/>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Down Arrow 85">
            <a:extLst>
              <a:ext uri="{FF2B5EF4-FFF2-40B4-BE49-F238E27FC236}">
                <a16:creationId xmlns:a16="http://schemas.microsoft.com/office/drawing/2014/main" id="{695149F1-141C-5A91-47AF-D69CAC045B51}"/>
              </a:ext>
            </a:extLst>
          </p:cNvPr>
          <p:cNvSpPr/>
          <p:nvPr/>
        </p:nvSpPr>
        <p:spPr>
          <a:xfrm>
            <a:off x="5290708" y="1866395"/>
            <a:ext cx="129042" cy="896542"/>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1" name="Group 90">
            <a:extLst>
              <a:ext uri="{FF2B5EF4-FFF2-40B4-BE49-F238E27FC236}">
                <a16:creationId xmlns:a16="http://schemas.microsoft.com/office/drawing/2014/main" id="{3E8C7E31-8C8A-28B1-291A-E040EECF985C}"/>
              </a:ext>
            </a:extLst>
          </p:cNvPr>
          <p:cNvGrpSpPr/>
          <p:nvPr/>
        </p:nvGrpSpPr>
        <p:grpSpPr>
          <a:xfrm>
            <a:off x="623157" y="521587"/>
            <a:ext cx="5071523" cy="1728853"/>
            <a:chOff x="623157" y="521587"/>
            <a:chExt cx="5071523" cy="1728853"/>
          </a:xfrm>
        </p:grpSpPr>
        <p:grpSp>
          <p:nvGrpSpPr>
            <p:cNvPr id="92" name="Group 91">
              <a:extLst>
                <a:ext uri="{FF2B5EF4-FFF2-40B4-BE49-F238E27FC236}">
                  <a16:creationId xmlns:a16="http://schemas.microsoft.com/office/drawing/2014/main" id="{23DC8EE0-7B4A-99FB-6EF9-6378D3F5D496}"/>
                </a:ext>
              </a:extLst>
            </p:cNvPr>
            <p:cNvGrpSpPr/>
            <p:nvPr/>
          </p:nvGrpSpPr>
          <p:grpSpPr>
            <a:xfrm>
              <a:off x="623157" y="521587"/>
              <a:ext cx="5071523" cy="1728853"/>
              <a:chOff x="623157" y="521587"/>
              <a:chExt cx="5071523" cy="1728853"/>
            </a:xfrm>
          </p:grpSpPr>
          <p:grpSp>
            <p:nvGrpSpPr>
              <p:cNvPr id="95" name="Group 94">
                <a:extLst>
                  <a:ext uri="{FF2B5EF4-FFF2-40B4-BE49-F238E27FC236}">
                    <a16:creationId xmlns:a16="http://schemas.microsoft.com/office/drawing/2014/main" id="{4E331F81-A8F8-A6A9-8F82-7DA2628BC2EC}"/>
                  </a:ext>
                </a:extLst>
              </p:cNvPr>
              <p:cNvGrpSpPr/>
              <p:nvPr/>
            </p:nvGrpSpPr>
            <p:grpSpPr>
              <a:xfrm>
                <a:off x="2773680" y="868835"/>
                <a:ext cx="2921000" cy="1381605"/>
                <a:chOff x="2773680" y="614835"/>
                <a:chExt cx="2921000" cy="1381605"/>
              </a:xfrm>
            </p:grpSpPr>
            <p:sp>
              <p:nvSpPr>
                <p:cNvPr id="100" name="Rectangle 99">
                  <a:extLst>
                    <a:ext uri="{FF2B5EF4-FFF2-40B4-BE49-F238E27FC236}">
                      <a16:creationId xmlns:a16="http://schemas.microsoft.com/office/drawing/2014/main" id="{69BA159A-2C47-A0E4-B21E-558A5CD7F014}"/>
                    </a:ext>
                  </a:extLst>
                </p:cNvPr>
                <p:cNvSpPr/>
                <p:nvPr/>
              </p:nvSpPr>
              <p:spPr>
                <a:xfrm>
                  <a:off x="2773680" y="1227355"/>
                  <a:ext cx="1132568"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Rectangle 100">
                  <a:extLst>
                    <a:ext uri="{FF2B5EF4-FFF2-40B4-BE49-F238E27FC236}">
                      <a16:creationId xmlns:a16="http://schemas.microsoft.com/office/drawing/2014/main" id="{67429649-0F43-9D2A-392E-03C579284C81}"/>
                    </a:ext>
                  </a:extLst>
                </p:cNvPr>
                <p:cNvSpPr/>
                <p:nvPr/>
              </p:nvSpPr>
              <p:spPr>
                <a:xfrm>
                  <a:off x="4650540" y="614835"/>
                  <a:ext cx="1044140"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96" name="Elbow Connector 6">
                <a:extLst>
                  <a:ext uri="{FF2B5EF4-FFF2-40B4-BE49-F238E27FC236}">
                    <a16:creationId xmlns:a16="http://schemas.microsoft.com/office/drawing/2014/main" id="{53F30FA8-8C36-0DED-0EAF-425CE779C638}"/>
                  </a:ext>
                </a:extLst>
              </p:cNvPr>
              <p:cNvCxnSpPr>
                <a:stCxn id="100" idx="0"/>
              </p:cNvCxnSpPr>
              <p:nvPr/>
            </p:nvCxnSpPr>
            <p:spPr>
              <a:xfrm rot="16200000" flipV="1">
                <a:off x="2829635" y="971026"/>
                <a:ext cx="227879" cy="792780"/>
              </a:xfrm>
              <a:prstGeom prst="bentConnector2">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97" name="Elbow Connector 30">
                <a:extLst>
                  <a:ext uri="{FF2B5EF4-FFF2-40B4-BE49-F238E27FC236}">
                    <a16:creationId xmlns:a16="http://schemas.microsoft.com/office/drawing/2014/main" id="{6A3FD0C3-6449-2E04-1286-7509880E7213}"/>
                  </a:ext>
                </a:extLst>
              </p:cNvPr>
              <p:cNvCxnSpPr>
                <a:stCxn id="101" idx="0"/>
              </p:cNvCxnSpPr>
              <p:nvPr/>
            </p:nvCxnSpPr>
            <p:spPr>
              <a:xfrm rot="16200000" flipH="1" flipV="1">
                <a:off x="3772289" y="-356271"/>
                <a:ext cx="175216" cy="2625427"/>
              </a:xfrm>
              <a:prstGeom prst="bentConnector4">
                <a:avLst>
                  <a:gd name="adj1" fmla="val -46048"/>
                  <a:gd name="adj2" fmla="val 59943"/>
                </a:avLst>
              </a:prstGeom>
              <a:ln w="12700">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98" name="Object 97">
                <a:extLst>
                  <a:ext uri="{FF2B5EF4-FFF2-40B4-BE49-F238E27FC236}">
                    <a16:creationId xmlns:a16="http://schemas.microsoft.com/office/drawing/2014/main" id="{536EF131-F2D5-94A3-59E7-F0560A81CE8C}"/>
                  </a:ext>
                </a:extLst>
              </p:cNvPr>
              <p:cNvGraphicFramePr>
                <a:graphicFrameLocks noChangeAspect="1"/>
              </p:cNvGraphicFramePr>
              <p:nvPr/>
            </p:nvGraphicFramePr>
            <p:xfrm>
              <a:off x="1146175" y="842963"/>
              <a:ext cx="1384300" cy="622300"/>
            </p:xfrm>
            <a:graphic>
              <a:graphicData uri="http://schemas.openxmlformats.org/presentationml/2006/ole">
                <mc:AlternateContent xmlns:mc="http://schemas.openxmlformats.org/markup-compatibility/2006">
                  <mc:Choice xmlns:v="urn:schemas-microsoft-com:vml" Requires="v">
                    <p:oleObj name="Equation" r:id="rId11" imgW="876240" imgH="393480" progId="Equation.3">
                      <p:embed/>
                    </p:oleObj>
                  </mc:Choice>
                  <mc:Fallback>
                    <p:oleObj name="Equation" r:id="rId11" imgW="876240" imgH="393480" progId="Equation.3">
                      <p:embed/>
                      <p:pic>
                        <p:nvPicPr>
                          <p:cNvPr id="39" name="Object 38"/>
                          <p:cNvPicPr>
                            <a:picLocks noChangeAspect="1" noChangeArrowheads="1"/>
                          </p:cNvPicPr>
                          <p:nvPr/>
                        </p:nvPicPr>
                        <p:blipFill>
                          <a:blip r:embed="rId12"/>
                          <a:srcRect/>
                          <a:stretch>
                            <a:fillRect/>
                          </a:stretch>
                        </p:blipFill>
                        <p:spPr bwMode="auto">
                          <a:xfrm>
                            <a:off x="1146175" y="842963"/>
                            <a:ext cx="1384300" cy="622300"/>
                          </a:xfrm>
                          <a:prstGeom prst="rect">
                            <a:avLst/>
                          </a:prstGeom>
                          <a:solidFill>
                            <a:schemeClr val="accent1">
                              <a:lumMod val="20000"/>
                              <a:lumOff val="80000"/>
                            </a:schemeClr>
                          </a:solidFill>
                          <a:ln w="15875">
                            <a:noFill/>
                          </a:ln>
                        </p:spPr>
                      </p:pic>
                    </p:oleObj>
                  </mc:Fallback>
                </mc:AlternateContent>
              </a:graphicData>
            </a:graphic>
          </p:graphicFrame>
          <p:sp>
            <p:nvSpPr>
              <p:cNvPr id="99" name="Rectangle 98">
                <a:extLst>
                  <a:ext uri="{FF2B5EF4-FFF2-40B4-BE49-F238E27FC236}">
                    <a16:creationId xmlns:a16="http://schemas.microsoft.com/office/drawing/2014/main" id="{2E899DE7-F0A3-C897-7999-1B15700634EE}"/>
                  </a:ext>
                </a:extLst>
              </p:cNvPr>
              <p:cNvSpPr/>
              <p:nvPr/>
            </p:nvSpPr>
            <p:spPr>
              <a:xfrm>
                <a:off x="623157" y="521587"/>
                <a:ext cx="1540412" cy="523220"/>
              </a:xfrm>
              <a:prstGeom prst="rect">
                <a:avLst/>
              </a:prstGeom>
              <a:noFill/>
              <a:ln>
                <a:noFill/>
              </a:ln>
            </p:spPr>
            <p:txBody>
              <a:bodyPr wrap="square">
                <a:spAutoFit/>
              </a:bodyPr>
              <a:lstStyle/>
              <a:p>
                <a:r>
                  <a:rPr lang="it-IT" sz="1400" b="1" i="1" dirty="0">
                    <a:latin typeface="Arial" panose="020B0604020202020204" pitchFamily="34" charset="0"/>
                    <a:ea typeface="Microsoft JhengHei UI Light" panose="020B0304030504040204" pitchFamily="34" charset="-120"/>
                    <a:cs typeface="Arial" panose="020B0604020202020204" pitchFamily="34" charset="0"/>
                  </a:rPr>
                  <a:t>Active plasma</a:t>
                </a:r>
              </a:p>
              <a:p>
                <a:r>
                  <a:rPr lang="it-IT" sz="1400" b="1" i="1" dirty="0">
                    <a:latin typeface="Arial" panose="020B0604020202020204" pitchFamily="34" charset="0"/>
                    <a:ea typeface="Microsoft JhengHei UI Light" panose="020B0304030504040204" pitchFamily="34" charset="-120"/>
                    <a:cs typeface="Arial" panose="020B0604020202020204" pitchFamily="34" charset="0"/>
                  </a:rPr>
                  <a:t>lens</a:t>
                </a:r>
                <a:endParaRPr lang="it-IT" sz="1400" dirty="0">
                  <a:latin typeface="Arial" panose="020B0604020202020204" pitchFamily="34" charset="0"/>
                  <a:cs typeface="Arial" panose="020B0604020202020204" pitchFamily="34" charset="0"/>
                </a:endParaRPr>
              </a:p>
            </p:txBody>
          </p:sp>
        </p:grpSp>
        <p:pic>
          <p:nvPicPr>
            <p:cNvPr id="93" name="Picture 92">
              <a:extLst>
                <a:ext uri="{FF2B5EF4-FFF2-40B4-BE49-F238E27FC236}">
                  <a16:creationId xmlns:a16="http://schemas.microsoft.com/office/drawing/2014/main" id="{97704A90-AECA-8EAB-6A29-0E2112639E5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9650" t="14912" r="30350" b="15614"/>
            <a:stretch/>
          </p:blipFill>
          <p:spPr>
            <a:xfrm rot="594030">
              <a:off x="2856377" y="1084290"/>
              <a:ext cx="269591" cy="334296"/>
            </a:xfrm>
            <a:prstGeom prst="rect">
              <a:avLst/>
            </a:prstGeom>
          </p:spPr>
        </p:pic>
        <p:pic>
          <p:nvPicPr>
            <p:cNvPr id="94" name="Picture 93">
              <a:extLst>
                <a:ext uri="{FF2B5EF4-FFF2-40B4-BE49-F238E27FC236}">
                  <a16:creationId xmlns:a16="http://schemas.microsoft.com/office/drawing/2014/main" id="{6F3EF6E7-7955-6FD2-63DD-E12600B6641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9650" t="14912" r="30350" b="15614"/>
            <a:stretch/>
          </p:blipFill>
          <p:spPr>
            <a:xfrm rot="594030">
              <a:off x="3230925" y="855943"/>
              <a:ext cx="269591" cy="334296"/>
            </a:xfrm>
            <a:prstGeom prst="rect">
              <a:avLst/>
            </a:prstGeom>
          </p:spPr>
        </p:pic>
      </p:grpSp>
    </p:spTree>
    <p:extLst>
      <p:ext uri="{BB962C8B-B14F-4D97-AF65-F5344CB8AC3E}">
        <p14:creationId xmlns:p14="http://schemas.microsoft.com/office/powerpoint/2010/main" val="42778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right)">
                                      <p:cBhvr>
                                        <p:cTn id="7" dur="1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right)">
                                      <p:cBhvr>
                                        <p:cTn id="16" dur="10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wipe(down)">
                                      <p:cBhvr>
                                        <p:cTn id="21"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81"/>
                </p:tgtEl>
              </p:cMediaNode>
            </p:video>
          </p:childTnLst>
        </p:cTn>
      </p:par>
    </p:tnLst>
    <p:bldLst>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F46CBF-72F5-B1AA-A54C-996DFC905686}"/>
              </a:ext>
            </a:extLst>
          </p:cNvPr>
          <p:cNvSpPr txBox="1"/>
          <p:nvPr/>
        </p:nvSpPr>
        <p:spPr>
          <a:xfrm>
            <a:off x="151453" y="6050"/>
            <a:ext cx="7984458" cy="523220"/>
          </a:xfrm>
          <a:prstGeom prst="rect">
            <a:avLst/>
          </a:prstGeom>
          <a:noFill/>
        </p:spPr>
        <p:txBody>
          <a:bodyPr wrap="square">
            <a:spAutoFit/>
          </a:bodyPr>
          <a:lstStyle/>
          <a:p>
            <a:r>
              <a:rPr lang="en-US" sz="2800" b="1" dirty="0">
                <a:solidFill>
                  <a:schemeClr val="bg1"/>
                </a:solidFill>
                <a:latin typeface="+mj-lt"/>
                <a:cs typeface="Arial" panose="020B0604020202020204" pitchFamily="34" charset="0"/>
              </a:rPr>
              <a:t>Integrated capillary for stage focusing and acceleration</a:t>
            </a:r>
          </a:p>
        </p:txBody>
      </p:sp>
      <p:pic>
        <p:nvPicPr>
          <p:cNvPr id="21" name="Picture 20">
            <a:extLst>
              <a:ext uri="{FF2B5EF4-FFF2-40B4-BE49-F238E27FC236}">
                <a16:creationId xmlns:a16="http://schemas.microsoft.com/office/drawing/2014/main" id="{5FD8FDBE-F722-0F7E-A5AC-41AA6E4CFA55}"/>
              </a:ext>
            </a:extLst>
          </p:cNvPr>
          <p:cNvPicPr/>
          <p:nvPr/>
        </p:nvPicPr>
        <p:blipFill rotWithShape="1">
          <a:blip r:embed="rId4" cstate="print">
            <a:extLst>
              <a:ext uri="{28A0092B-C50C-407E-A947-70E740481C1C}">
                <a14:useLocalDpi xmlns:a14="http://schemas.microsoft.com/office/drawing/2010/main" val="0"/>
              </a:ext>
            </a:extLst>
          </a:blip>
          <a:srcRect l="4145" r="8989"/>
          <a:stretch/>
        </p:blipFill>
        <p:spPr bwMode="auto">
          <a:xfrm>
            <a:off x="6836924" y="920132"/>
            <a:ext cx="5198351" cy="4862860"/>
          </a:xfrm>
          <a:prstGeom prst="rect">
            <a:avLst/>
          </a:prstGeom>
          <a:ln>
            <a:noFill/>
          </a:ln>
          <a:extLst>
            <a:ext uri="{53640926-AAD7-44D8-BBD7-CCE9431645EC}">
              <a14:shadowObscured xmlns:a14="http://schemas.microsoft.com/office/drawing/2010/main"/>
            </a:ext>
          </a:extLst>
        </p:spPr>
      </p:pic>
      <p:pic>
        <p:nvPicPr>
          <p:cNvPr id="23" name="Immagine 2">
            <a:extLst>
              <a:ext uri="{FF2B5EF4-FFF2-40B4-BE49-F238E27FC236}">
                <a16:creationId xmlns:a16="http://schemas.microsoft.com/office/drawing/2014/main" id="{AFF18E24-C115-6836-7095-B2E49106A8C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453" y="553402"/>
            <a:ext cx="6654800" cy="3351561"/>
          </a:xfrm>
          <a:prstGeom prst="rect">
            <a:avLst/>
          </a:prstGeom>
          <a:noFill/>
          <a:ln>
            <a:noFill/>
          </a:ln>
        </p:spPr>
      </p:pic>
      <p:sp>
        <p:nvSpPr>
          <p:cNvPr id="40" name="Rectangle 39">
            <a:extLst>
              <a:ext uri="{FF2B5EF4-FFF2-40B4-BE49-F238E27FC236}">
                <a16:creationId xmlns:a16="http://schemas.microsoft.com/office/drawing/2014/main" id="{FF2B457E-E290-8B62-0182-2FCF2AE3645E}"/>
              </a:ext>
            </a:extLst>
          </p:cNvPr>
          <p:cNvSpPr/>
          <p:nvPr/>
        </p:nvSpPr>
        <p:spPr>
          <a:xfrm>
            <a:off x="7356563" y="1350451"/>
            <a:ext cx="851515" cy="369332"/>
          </a:xfrm>
          <a:prstGeom prst="rect">
            <a:avLst/>
          </a:prstGeom>
          <a:ln>
            <a:noFill/>
          </a:ln>
        </p:spPr>
        <p:txBody>
          <a:bodyPr wrap="none">
            <a:spAutoFit/>
          </a:bodyPr>
          <a:lstStyle/>
          <a:p>
            <a:r>
              <a:rPr lang="it-IT" b="1"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Driver</a:t>
            </a:r>
            <a:endParaRPr lang="it-IT"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B715DE82-DC00-0482-24A9-F293BDCBDAC3}"/>
              </a:ext>
            </a:extLst>
          </p:cNvPr>
          <p:cNvSpPr/>
          <p:nvPr/>
        </p:nvSpPr>
        <p:spPr>
          <a:xfrm>
            <a:off x="10967803" y="1304623"/>
            <a:ext cx="1067472" cy="369332"/>
          </a:xfrm>
          <a:prstGeom prst="rect">
            <a:avLst/>
          </a:prstGeom>
          <a:ln>
            <a:noFill/>
          </a:ln>
        </p:spPr>
        <p:txBody>
          <a:bodyPr wrap="none">
            <a:spAutoFit/>
          </a:bodyPr>
          <a:lstStyle/>
          <a:p>
            <a:r>
              <a:rPr lang="it-IT" b="1" dirty="0">
                <a:solidFill>
                  <a:schemeClr val="bg1"/>
                </a:solidFill>
                <a:latin typeface="Arial" panose="020B0604020202020204" pitchFamily="34" charset="0"/>
                <a:cs typeface="Arial" panose="020B0604020202020204" pitchFamily="34" charset="0"/>
              </a:rPr>
              <a:t>Witness</a:t>
            </a:r>
          </a:p>
        </p:txBody>
      </p:sp>
      <p:cxnSp>
        <p:nvCxnSpPr>
          <p:cNvPr id="42" name="Straight Connector 41">
            <a:extLst>
              <a:ext uri="{FF2B5EF4-FFF2-40B4-BE49-F238E27FC236}">
                <a16:creationId xmlns:a16="http://schemas.microsoft.com/office/drawing/2014/main" id="{ACDA27A0-0567-3C77-8C54-AEEEE8775EDD}"/>
              </a:ext>
            </a:extLst>
          </p:cNvPr>
          <p:cNvCxnSpPr/>
          <p:nvPr/>
        </p:nvCxnSpPr>
        <p:spPr>
          <a:xfrm>
            <a:off x="8643142" y="605839"/>
            <a:ext cx="0" cy="479862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57647BB-5A4E-AB87-A531-BA1D5A413750}"/>
              </a:ext>
            </a:extLst>
          </p:cNvPr>
          <p:cNvCxnSpPr/>
          <p:nvPr/>
        </p:nvCxnSpPr>
        <p:spPr>
          <a:xfrm>
            <a:off x="10662442" y="458440"/>
            <a:ext cx="0" cy="479862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8" name="Segnaposto testo 2">
            <a:extLst>
              <a:ext uri="{FF2B5EF4-FFF2-40B4-BE49-F238E27FC236}">
                <a16:creationId xmlns:a16="http://schemas.microsoft.com/office/drawing/2014/main" id="{7F169AB3-8534-2333-20F1-0217152B96A2}"/>
              </a:ext>
            </a:extLst>
          </p:cNvPr>
          <p:cNvSpPr txBox="1">
            <a:spLocks/>
          </p:cNvSpPr>
          <p:nvPr/>
        </p:nvSpPr>
        <p:spPr>
          <a:xfrm>
            <a:off x="233164" y="3962400"/>
            <a:ext cx="6675635" cy="2584568"/>
          </a:xfrm>
          <a:prstGeom prst="rect">
            <a:avLst/>
          </a:prstGeom>
          <a:solidFill>
            <a:schemeClr val="bg1">
              <a:lumMod val="75000"/>
            </a:schemeClr>
          </a:solidFill>
          <a:ln>
            <a:noFill/>
          </a:ln>
          <a:effectLst>
            <a:outerShdw blurRad="50800" dist="165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b="1" i="1" dirty="0"/>
              <a:t>5 MeV/3cm acceleration in 19 cm long integrated plasma module with 200 </a:t>
            </a:r>
            <a:r>
              <a:rPr lang="en-US" sz="2000" b="1" i="1" dirty="0" err="1"/>
              <a:t>pC</a:t>
            </a:r>
            <a:r>
              <a:rPr lang="en-US" sz="2000" b="1" i="1" dirty="0"/>
              <a:t> driver/50 </a:t>
            </a:r>
            <a:r>
              <a:rPr lang="en-US" sz="2000" b="1" i="1" dirty="0" err="1"/>
              <a:t>pC</a:t>
            </a:r>
            <a:r>
              <a:rPr lang="en-US" sz="2000" b="1" i="1" dirty="0"/>
              <a:t> witness</a:t>
            </a:r>
            <a:endParaRPr lang="en-US" sz="2000" i="1" dirty="0"/>
          </a:p>
          <a:p>
            <a:pPr lvl="1"/>
            <a:r>
              <a:rPr lang="en-US" sz="2000" dirty="0"/>
              <a:t>3 cm long accelerator with 200 A ionization current</a:t>
            </a:r>
          </a:p>
          <a:p>
            <a:pPr lvl="1"/>
            <a:r>
              <a:rPr lang="en-US" sz="2000" dirty="0"/>
              <a:t>3 cm long plasma lenses with 500 A ionization current  </a:t>
            </a:r>
          </a:p>
          <a:p>
            <a:pPr lvl="1"/>
            <a:r>
              <a:rPr lang="en-US" sz="2000" dirty="0"/>
              <a:t>Plasma density inside the accelerator set to 2x10</a:t>
            </a:r>
            <a:r>
              <a:rPr lang="en-US" sz="2000" baseline="30000" dirty="0"/>
              <a:t>15</a:t>
            </a:r>
            <a:r>
              <a:rPr lang="en-US" sz="2000" dirty="0"/>
              <a:t> cm</a:t>
            </a:r>
            <a:r>
              <a:rPr lang="en-US" sz="2000" baseline="30000" dirty="0"/>
              <a:t>-3</a:t>
            </a:r>
          </a:p>
          <a:p>
            <a:pPr lvl="1">
              <a:defRPr/>
            </a:pPr>
            <a:r>
              <a:rPr lang="en-US" sz="2000" dirty="0"/>
              <a:t>~150 MV/m accelerating gradient</a:t>
            </a:r>
          </a:p>
          <a:p>
            <a:pPr lvl="1">
              <a:defRPr/>
            </a:pPr>
            <a:r>
              <a:rPr lang="en-US" sz="2000" dirty="0"/>
              <a:t>Stability of the accelerated beam </a:t>
            </a:r>
          </a:p>
        </p:txBody>
      </p:sp>
    </p:spTree>
    <p:extLst>
      <p:ext uri="{BB962C8B-B14F-4D97-AF65-F5344CB8AC3E}">
        <p14:creationId xmlns:p14="http://schemas.microsoft.com/office/powerpoint/2010/main" val="1080917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ABFBB8F-A8E8-67B0-BE01-3467FED53D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21" r="19689" b="23129"/>
          <a:stretch/>
        </p:blipFill>
        <p:spPr>
          <a:xfrm flipH="1">
            <a:off x="8056879" y="1068276"/>
            <a:ext cx="3756886" cy="3164019"/>
          </a:xfrm>
          <a:prstGeom prst="rect">
            <a:avLst/>
          </a:prstGeom>
          <a:ln w="12700">
            <a:noFill/>
          </a:ln>
        </p:spPr>
      </p:pic>
      <p:pic>
        <p:nvPicPr>
          <p:cNvPr id="14" name="Picture 13">
            <a:extLst>
              <a:ext uri="{FF2B5EF4-FFF2-40B4-BE49-F238E27FC236}">
                <a16:creationId xmlns:a16="http://schemas.microsoft.com/office/drawing/2014/main" id="{C439FAA3-F82A-2E59-BEE0-3ECECA3A23CA}"/>
              </a:ext>
            </a:extLst>
          </p:cNvPr>
          <p:cNvPicPr>
            <a:picLocks noChangeAspect="1"/>
          </p:cNvPicPr>
          <p:nvPr/>
        </p:nvPicPr>
        <p:blipFill rotWithShape="1">
          <a:blip r:embed="rId5">
            <a:extLst>
              <a:ext uri="{28A0092B-C50C-407E-A947-70E740481C1C}">
                <a14:useLocalDpi xmlns:a14="http://schemas.microsoft.com/office/drawing/2010/main" val="0"/>
              </a:ext>
            </a:extLst>
          </a:blip>
          <a:srcRect l="19222" t="14553" r="22256" b="25630"/>
          <a:stretch/>
        </p:blipFill>
        <p:spPr>
          <a:xfrm>
            <a:off x="5623587" y="4375452"/>
            <a:ext cx="6190180" cy="2248977"/>
          </a:xfrm>
          <a:prstGeom prst="rect">
            <a:avLst/>
          </a:prstGeom>
        </p:spPr>
      </p:pic>
      <p:sp>
        <p:nvSpPr>
          <p:cNvPr id="16" name="Rectangle 15">
            <a:extLst>
              <a:ext uri="{FF2B5EF4-FFF2-40B4-BE49-F238E27FC236}">
                <a16:creationId xmlns:a16="http://schemas.microsoft.com/office/drawing/2014/main" id="{787AD23B-4DD7-F840-DECE-7B0272A0DB68}"/>
              </a:ext>
            </a:extLst>
          </p:cNvPr>
          <p:cNvSpPr/>
          <p:nvPr/>
        </p:nvSpPr>
        <p:spPr>
          <a:xfrm>
            <a:off x="10651813" y="759528"/>
            <a:ext cx="1313180" cy="646331"/>
          </a:xfrm>
          <a:prstGeom prst="rect">
            <a:avLst/>
          </a:prstGeom>
          <a:solidFill>
            <a:srgbClr val="FFFF00"/>
          </a:solidFill>
          <a:ln>
            <a:solidFill>
              <a:schemeClr val="tx1"/>
            </a:solidFill>
          </a:ln>
        </p:spPr>
        <p:txBody>
          <a:bodyPr wrap="none">
            <a:spAutoFit/>
          </a:bodyPr>
          <a:lstStyle/>
          <a:p>
            <a:r>
              <a:rPr lang="en-US" b="1" i="1" dirty="0">
                <a:latin typeface="Arial" panose="020B0604020202020204" pitchFamily="34" charset="0"/>
                <a:cs typeface="Arial" panose="020B0604020202020204" pitchFamily="34" charset="0"/>
              </a:rPr>
              <a:t>3cmx1mm</a:t>
            </a:r>
          </a:p>
          <a:p>
            <a:r>
              <a:rPr lang="en-US" b="1" i="1" dirty="0">
                <a:latin typeface="Arial" panose="020B0604020202020204" pitchFamily="34" charset="0"/>
                <a:cs typeface="Arial" panose="020B0604020202020204" pitchFamily="34" charset="0"/>
              </a:rPr>
              <a:t>two inlets</a:t>
            </a:r>
            <a:endParaRPr lang="it-IT" dirty="0"/>
          </a:p>
        </p:txBody>
      </p:sp>
      <p:pic>
        <p:nvPicPr>
          <p:cNvPr id="17" name="Picture 16">
            <a:extLst>
              <a:ext uri="{FF2B5EF4-FFF2-40B4-BE49-F238E27FC236}">
                <a16:creationId xmlns:a16="http://schemas.microsoft.com/office/drawing/2014/main" id="{06DFA81D-CD53-9CA5-8E03-99C6DFBDB2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71" t="19260" r="45311" b="51362"/>
          <a:stretch/>
        </p:blipFill>
        <p:spPr>
          <a:xfrm>
            <a:off x="134906" y="1082694"/>
            <a:ext cx="7701280" cy="3149601"/>
          </a:xfrm>
          <a:prstGeom prst="rect">
            <a:avLst/>
          </a:prstGeom>
        </p:spPr>
      </p:pic>
      <p:pic>
        <p:nvPicPr>
          <p:cNvPr id="19" name="Picture 18">
            <a:extLst>
              <a:ext uri="{FF2B5EF4-FFF2-40B4-BE49-F238E27FC236}">
                <a16:creationId xmlns:a16="http://schemas.microsoft.com/office/drawing/2014/main" id="{2418683E-C902-B68E-9C33-30B5F7DD55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235" r="2690" b="13503"/>
          <a:stretch/>
        </p:blipFill>
        <p:spPr>
          <a:xfrm>
            <a:off x="134906" y="4375451"/>
            <a:ext cx="5280206" cy="2248977"/>
          </a:xfrm>
          <a:prstGeom prst="rect">
            <a:avLst/>
          </a:prstGeom>
          <a:ln w="12700">
            <a:noFill/>
          </a:ln>
        </p:spPr>
      </p:pic>
      <p:sp>
        <p:nvSpPr>
          <p:cNvPr id="15" name="Rectangle 14">
            <a:extLst>
              <a:ext uri="{FF2B5EF4-FFF2-40B4-BE49-F238E27FC236}">
                <a16:creationId xmlns:a16="http://schemas.microsoft.com/office/drawing/2014/main" id="{7962FA82-A8CB-7F39-EFF5-4850721D203E}"/>
              </a:ext>
            </a:extLst>
          </p:cNvPr>
          <p:cNvSpPr/>
          <p:nvPr/>
        </p:nvSpPr>
        <p:spPr>
          <a:xfrm>
            <a:off x="5075597" y="6121253"/>
            <a:ext cx="1441420" cy="646331"/>
          </a:xfrm>
          <a:prstGeom prst="rect">
            <a:avLst/>
          </a:prstGeom>
          <a:solidFill>
            <a:srgbClr val="FFFF00"/>
          </a:solidFill>
          <a:ln>
            <a:solidFill>
              <a:schemeClr val="tx1"/>
            </a:solidFill>
          </a:ln>
        </p:spPr>
        <p:txBody>
          <a:bodyPr wrap="none">
            <a:spAutoFit/>
          </a:bodyPr>
          <a:lstStyle/>
          <a:p>
            <a:r>
              <a:rPr lang="en-US" b="1" i="1" dirty="0">
                <a:latin typeface="Arial" panose="020B0604020202020204" pitchFamily="34" charset="0"/>
                <a:cs typeface="Arial" panose="020B0604020202020204" pitchFamily="34" charset="0"/>
              </a:rPr>
              <a:t>10cmx1mm</a:t>
            </a:r>
          </a:p>
          <a:p>
            <a:r>
              <a:rPr lang="en-US" b="1" i="1" dirty="0">
                <a:latin typeface="Arial" panose="020B0604020202020204" pitchFamily="34" charset="0"/>
                <a:cs typeface="Arial" panose="020B0604020202020204" pitchFamily="34" charset="0"/>
              </a:rPr>
              <a:t>single inlet</a:t>
            </a:r>
            <a:endParaRPr lang="it-IT" dirty="0"/>
          </a:p>
        </p:txBody>
      </p:sp>
      <p:sp>
        <p:nvSpPr>
          <p:cNvPr id="20" name="TextBox 19">
            <a:extLst>
              <a:ext uri="{FF2B5EF4-FFF2-40B4-BE49-F238E27FC236}">
                <a16:creationId xmlns:a16="http://schemas.microsoft.com/office/drawing/2014/main" id="{E81F4B21-C10B-E22C-99BC-683B85717B24}"/>
              </a:ext>
            </a:extLst>
          </p:cNvPr>
          <p:cNvSpPr txBox="1"/>
          <p:nvPr/>
        </p:nvSpPr>
        <p:spPr>
          <a:xfrm>
            <a:off x="134906" y="-10602"/>
            <a:ext cx="7795878" cy="523220"/>
          </a:xfrm>
          <a:prstGeom prst="rect">
            <a:avLst/>
          </a:prstGeom>
          <a:noFill/>
        </p:spPr>
        <p:txBody>
          <a:bodyPr wrap="square">
            <a:spAutoFit/>
          </a:bodyPr>
          <a:lstStyle/>
          <a:p>
            <a:r>
              <a:rPr lang="it-IT" sz="2800" b="1" dirty="0">
                <a:solidFill>
                  <a:schemeClr val="bg1"/>
                </a:solidFill>
                <a:latin typeface="+mj-lt"/>
              </a:rPr>
              <a:t>Gas-</a:t>
            </a:r>
            <a:r>
              <a:rPr lang="it-IT" sz="2800" b="1" dirty="0" err="1">
                <a:solidFill>
                  <a:schemeClr val="bg1"/>
                </a:solidFill>
                <a:latin typeface="+mj-lt"/>
              </a:rPr>
              <a:t>filled</a:t>
            </a:r>
            <a:r>
              <a:rPr lang="it-IT" sz="2800" b="1" dirty="0">
                <a:solidFill>
                  <a:schemeClr val="bg1"/>
                </a:solidFill>
                <a:latin typeface="+mj-lt"/>
              </a:rPr>
              <a:t> </a:t>
            </a:r>
            <a:r>
              <a:rPr lang="en-US" sz="2800" b="1" dirty="0">
                <a:solidFill>
                  <a:schemeClr val="bg1"/>
                </a:solidFill>
                <a:latin typeface="+mj-lt"/>
              </a:rPr>
              <a:t>capillary</a:t>
            </a:r>
            <a:r>
              <a:rPr lang="it-IT" sz="2800" b="1" dirty="0">
                <a:solidFill>
                  <a:schemeClr val="bg1"/>
                </a:solidFill>
                <a:latin typeface="+mj-lt"/>
              </a:rPr>
              <a:t> </a:t>
            </a:r>
            <a:r>
              <a:rPr lang="en-US" sz="2800" dirty="0">
                <a:solidFill>
                  <a:schemeClr val="bg1"/>
                </a:solidFill>
                <a:cs typeface="Arial" panose="020B0604020202020204" pitchFamily="34" charset="0"/>
              </a:rPr>
              <a:t>plasma source</a:t>
            </a:r>
            <a:endParaRPr lang="en-US" sz="2800" dirty="0">
              <a:solidFill>
                <a:schemeClr val="bg1"/>
              </a:solidFill>
            </a:endParaRPr>
          </a:p>
        </p:txBody>
      </p:sp>
    </p:spTree>
    <p:extLst>
      <p:ext uri="{BB962C8B-B14F-4D97-AF65-F5344CB8AC3E}">
        <p14:creationId xmlns:p14="http://schemas.microsoft.com/office/powerpoint/2010/main" val="47625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54B5AF8-0893-A954-9807-1E2648455CE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31780" y="738466"/>
            <a:ext cx="10294425" cy="4120979"/>
          </a:xfrm>
          <a:prstGeom prst="rect">
            <a:avLst/>
          </a:prstGeom>
        </p:spPr>
      </p:pic>
      <p:sp>
        <p:nvSpPr>
          <p:cNvPr id="10" name="TextBox 9">
            <a:extLst>
              <a:ext uri="{FF2B5EF4-FFF2-40B4-BE49-F238E27FC236}">
                <a16:creationId xmlns:a16="http://schemas.microsoft.com/office/drawing/2014/main" id="{D770973E-6546-2B10-E122-FF775AB1884C}"/>
              </a:ext>
            </a:extLst>
          </p:cNvPr>
          <p:cNvSpPr txBox="1"/>
          <p:nvPr/>
        </p:nvSpPr>
        <p:spPr>
          <a:xfrm>
            <a:off x="151453" y="6050"/>
            <a:ext cx="7538501" cy="523220"/>
          </a:xfrm>
          <a:prstGeom prst="rect">
            <a:avLst/>
          </a:prstGeom>
          <a:noFill/>
        </p:spPr>
        <p:txBody>
          <a:bodyPr wrap="square">
            <a:spAutoFit/>
          </a:bodyPr>
          <a:lstStyle/>
          <a:p>
            <a:r>
              <a:rPr lang="en-US" sz="2800" b="1" dirty="0">
                <a:solidFill>
                  <a:schemeClr val="bg1"/>
                </a:solidFill>
                <a:latin typeface="+mj-lt"/>
                <a:cs typeface="Arial" panose="020B0604020202020204" pitchFamily="34" charset="0"/>
              </a:rPr>
              <a:t>Plasma module to confine and characterize plasmas</a:t>
            </a:r>
          </a:p>
        </p:txBody>
      </p:sp>
      <p:grpSp>
        <p:nvGrpSpPr>
          <p:cNvPr id="3" name="Group 2">
            <a:extLst>
              <a:ext uri="{FF2B5EF4-FFF2-40B4-BE49-F238E27FC236}">
                <a16:creationId xmlns:a16="http://schemas.microsoft.com/office/drawing/2014/main" id="{81E16E86-4114-DA69-E711-B89C8FBC10CC}"/>
              </a:ext>
            </a:extLst>
          </p:cNvPr>
          <p:cNvGrpSpPr/>
          <p:nvPr/>
        </p:nvGrpSpPr>
        <p:grpSpPr>
          <a:xfrm>
            <a:off x="1237358" y="1831074"/>
            <a:ext cx="4239228" cy="4925290"/>
            <a:chOff x="-139528" y="1191611"/>
            <a:chExt cx="4239228" cy="4925290"/>
          </a:xfrm>
        </p:grpSpPr>
        <p:pic>
          <p:nvPicPr>
            <p:cNvPr id="7" name="Picture 6">
              <a:extLst>
                <a:ext uri="{FF2B5EF4-FFF2-40B4-BE49-F238E27FC236}">
                  <a16:creationId xmlns:a16="http://schemas.microsoft.com/office/drawing/2014/main" id="{FA7292EE-1E95-0C11-E612-F134D4E3E335}"/>
                </a:ext>
              </a:extLst>
            </p:cNvPr>
            <p:cNvPicPr/>
            <p:nvPr/>
          </p:nvPicPr>
          <p:blipFill rotWithShape="1">
            <a:blip r:embed="rId5" cstate="print">
              <a:extLst>
                <a:ext uri="{28A0092B-C50C-407E-A947-70E740481C1C}">
                  <a14:useLocalDpi xmlns:a14="http://schemas.microsoft.com/office/drawing/2010/main" val="0"/>
                </a:ext>
              </a:extLst>
            </a:blip>
            <a:srcRect l="6334" t="5077" r="12868" b="3700"/>
            <a:stretch/>
          </p:blipFill>
          <p:spPr bwMode="auto">
            <a:xfrm>
              <a:off x="-139528" y="3884653"/>
              <a:ext cx="2664296" cy="2232248"/>
            </a:xfrm>
            <a:prstGeom prst="rect">
              <a:avLst/>
            </a:prstGeom>
            <a:ln>
              <a:solidFill>
                <a:srgbClr val="FF0000"/>
              </a:solidFill>
            </a:ln>
            <a:extLst>
              <a:ext uri="{53640926-AAD7-44D8-BBD7-CCE9431645EC}">
                <a14:shadowObscured xmlns:a14="http://schemas.microsoft.com/office/drawing/2010/main"/>
              </a:ext>
            </a:extLst>
          </p:spPr>
        </p:pic>
        <p:cxnSp>
          <p:nvCxnSpPr>
            <p:cNvPr id="8" name="Straight Arrow Connector 7">
              <a:extLst>
                <a:ext uri="{FF2B5EF4-FFF2-40B4-BE49-F238E27FC236}">
                  <a16:creationId xmlns:a16="http://schemas.microsoft.com/office/drawing/2014/main" id="{50E2D4A2-BB0C-980A-614C-96B0A41C6417}"/>
                </a:ext>
              </a:extLst>
            </p:cNvPr>
            <p:cNvCxnSpPr>
              <a:cxnSpLocks/>
            </p:cNvCxnSpPr>
            <p:nvPr/>
          </p:nvCxnSpPr>
          <p:spPr>
            <a:xfrm flipH="1">
              <a:off x="2505154" y="1191611"/>
              <a:ext cx="1594546" cy="28028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4D546F5-59BE-9458-231E-BACD598ABF36}"/>
              </a:ext>
            </a:extLst>
          </p:cNvPr>
          <p:cNvGrpSpPr/>
          <p:nvPr/>
        </p:nvGrpSpPr>
        <p:grpSpPr>
          <a:xfrm>
            <a:off x="4064163" y="2798955"/>
            <a:ext cx="2016224" cy="2815320"/>
            <a:chOff x="3036280" y="2338899"/>
            <a:chExt cx="2016224" cy="2815320"/>
          </a:xfrm>
        </p:grpSpPr>
        <p:sp>
          <p:nvSpPr>
            <p:cNvPr id="12" name="Rectangle 11">
              <a:extLst>
                <a:ext uri="{FF2B5EF4-FFF2-40B4-BE49-F238E27FC236}">
                  <a16:creationId xmlns:a16="http://schemas.microsoft.com/office/drawing/2014/main" id="{BC77648D-9E7A-F95B-75ED-819396E86FD8}"/>
                </a:ext>
              </a:extLst>
            </p:cNvPr>
            <p:cNvSpPr/>
            <p:nvPr/>
          </p:nvSpPr>
          <p:spPr>
            <a:xfrm>
              <a:off x="3036280" y="4294560"/>
              <a:ext cx="2016224" cy="859659"/>
            </a:xfrm>
            <a:prstGeom prst="rect">
              <a:avLst/>
            </a:prstGeom>
            <a:ln w="25400">
              <a:solidFill>
                <a:srgbClr val="FF0000"/>
              </a:solidFill>
            </a:ln>
          </p:spPr>
          <p:txBody>
            <a:bodyPr wrap="square">
              <a:spAutoFit/>
            </a:bodyPr>
            <a:lstStyle/>
            <a:p>
              <a:r>
                <a:rPr lang="it-IT" sz="1662" b="1" dirty="0">
                  <a:solidFill>
                    <a:prstClr val="black"/>
                  </a:solidFill>
                  <a:latin typeface="Calibri"/>
                </a:rPr>
                <a:t>Capillary shapes:</a:t>
              </a:r>
            </a:p>
            <a:p>
              <a:pPr marL="285750" indent="-285750">
                <a:buFont typeface="Arial" panose="020B0604020202020204" pitchFamily="34" charset="0"/>
                <a:buChar char="•"/>
              </a:pPr>
              <a:r>
                <a:rPr lang="it-IT" sz="1662" b="1" dirty="0">
                  <a:solidFill>
                    <a:prstClr val="black"/>
                  </a:solidFill>
                  <a:latin typeface="Calibri"/>
                </a:rPr>
                <a:t>Length (Energy)</a:t>
              </a:r>
            </a:p>
            <a:p>
              <a:pPr marL="285750" indent="-285750">
                <a:buFont typeface="Arial" panose="020B0604020202020204" pitchFamily="34" charset="0"/>
                <a:buChar char="•"/>
              </a:pPr>
              <a:r>
                <a:rPr lang="it-IT" sz="1662" b="1" dirty="0">
                  <a:solidFill>
                    <a:prstClr val="black"/>
                  </a:solidFill>
                  <a:latin typeface="Calibri"/>
                </a:rPr>
                <a:t>Radius (Density)</a:t>
              </a:r>
            </a:p>
          </p:txBody>
        </p:sp>
        <p:cxnSp>
          <p:nvCxnSpPr>
            <p:cNvPr id="13" name="Straight Arrow Connector 12">
              <a:extLst>
                <a:ext uri="{FF2B5EF4-FFF2-40B4-BE49-F238E27FC236}">
                  <a16:creationId xmlns:a16="http://schemas.microsoft.com/office/drawing/2014/main" id="{F00F41FB-7FA5-CDEE-08A1-C4E7298E913A}"/>
                </a:ext>
              </a:extLst>
            </p:cNvPr>
            <p:cNvCxnSpPr>
              <a:cxnSpLocks/>
              <a:endCxn id="12" idx="0"/>
            </p:cNvCxnSpPr>
            <p:nvPr/>
          </p:nvCxnSpPr>
          <p:spPr>
            <a:xfrm flipH="1">
              <a:off x="4044392" y="2338899"/>
              <a:ext cx="404311" cy="195566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325EA13-A135-F16C-887C-D6CFB556C363}"/>
              </a:ext>
            </a:extLst>
          </p:cNvPr>
          <p:cNvGrpSpPr/>
          <p:nvPr/>
        </p:nvGrpSpPr>
        <p:grpSpPr>
          <a:xfrm>
            <a:off x="4830929" y="2166966"/>
            <a:ext cx="4302910" cy="4589398"/>
            <a:chOff x="3446017" y="1744049"/>
            <a:chExt cx="3928776" cy="4372852"/>
          </a:xfrm>
        </p:grpSpPr>
        <p:sp>
          <p:nvSpPr>
            <p:cNvPr id="15" name="Rectangle 14">
              <a:extLst>
                <a:ext uri="{FF2B5EF4-FFF2-40B4-BE49-F238E27FC236}">
                  <a16:creationId xmlns:a16="http://schemas.microsoft.com/office/drawing/2014/main" id="{95D7B9B3-3C41-0A10-D17E-0601D8316E14}"/>
                </a:ext>
              </a:extLst>
            </p:cNvPr>
            <p:cNvSpPr/>
            <p:nvPr/>
          </p:nvSpPr>
          <p:spPr>
            <a:xfrm>
              <a:off x="3446017" y="5257242"/>
              <a:ext cx="2088232" cy="859659"/>
            </a:xfrm>
            <a:prstGeom prst="rect">
              <a:avLst/>
            </a:prstGeom>
            <a:ln w="25400">
              <a:solidFill>
                <a:srgbClr val="FF0000"/>
              </a:solidFill>
            </a:ln>
          </p:spPr>
          <p:txBody>
            <a:bodyPr wrap="square">
              <a:spAutoFit/>
            </a:bodyPr>
            <a:lstStyle/>
            <a:p>
              <a:r>
                <a:rPr lang="it-IT" sz="1662" b="1" dirty="0">
                  <a:solidFill>
                    <a:prstClr val="black"/>
                  </a:solidFill>
                  <a:latin typeface="Calibri"/>
                </a:rPr>
                <a:t>Spectrometer:</a:t>
              </a:r>
            </a:p>
            <a:p>
              <a:pPr marL="285750" indent="-285750">
                <a:buFont typeface="Arial" panose="020B0604020202020204" pitchFamily="34" charset="0"/>
                <a:buChar char="•"/>
              </a:pPr>
              <a:r>
                <a:rPr lang="it-IT" sz="1662" b="1" dirty="0">
                  <a:solidFill>
                    <a:prstClr val="black"/>
                  </a:solidFill>
                  <a:latin typeface="Calibri"/>
                </a:rPr>
                <a:t>Grating</a:t>
              </a:r>
            </a:p>
            <a:p>
              <a:pPr marL="285750" indent="-285750">
                <a:buFont typeface="Arial" panose="020B0604020202020204" pitchFamily="34" charset="0"/>
                <a:buChar char="•"/>
              </a:pPr>
              <a:r>
                <a:rPr lang="it-IT" sz="1662" b="1" dirty="0">
                  <a:solidFill>
                    <a:prstClr val="black"/>
                  </a:solidFill>
                  <a:latin typeface="Calibri"/>
                </a:rPr>
                <a:t>Optical alignment</a:t>
              </a:r>
            </a:p>
          </p:txBody>
        </p:sp>
        <p:cxnSp>
          <p:nvCxnSpPr>
            <p:cNvPr id="16" name="Straight Arrow Connector 15">
              <a:extLst>
                <a:ext uri="{FF2B5EF4-FFF2-40B4-BE49-F238E27FC236}">
                  <a16:creationId xmlns:a16="http://schemas.microsoft.com/office/drawing/2014/main" id="{F8A0469D-EC0B-0C8A-FC1C-1BB6670F5917}"/>
                </a:ext>
              </a:extLst>
            </p:cNvPr>
            <p:cNvCxnSpPr/>
            <p:nvPr/>
          </p:nvCxnSpPr>
          <p:spPr>
            <a:xfrm flipH="1">
              <a:off x="4881792" y="1744049"/>
              <a:ext cx="2493001" cy="351319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9E0555C-2735-01F1-52E1-DE138B8F868A}"/>
              </a:ext>
            </a:extLst>
          </p:cNvPr>
          <p:cNvGrpSpPr/>
          <p:nvPr/>
        </p:nvGrpSpPr>
        <p:grpSpPr>
          <a:xfrm>
            <a:off x="9970578" y="1948721"/>
            <a:ext cx="1665039" cy="4708182"/>
            <a:chOff x="7254421" y="1484245"/>
            <a:chExt cx="1665039" cy="4708182"/>
          </a:xfrm>
        </p:grpSpPr>
        <p:sp>
          <p:nvSpPr>
            <p:cNvPr id="18" name="Rectangle 17">
              <a:extLst>
                <a:ext uri="{FF2B5EF4-FFF2-40B4-BE49-F238E27FC236}">
                  <a16:creationId xmlns:a16="http://schemas.microsoft.com/office/drawing/2014/main" id="{C97E4037-AE5C-D3AD-CC7B-2BF43440910F}"/>
                </a:ext>
              </a:extLst>
            </p:cNvPr>
            <p:cNvSpPr/>
            <p:nvPr/>
          </p:nvSpPr>
          <p:spPr>
            <a:xfrm>
              <a:off x="7254421" y="5332768"/>
              <a:ext cx="1665039" cy="859659"/>
            </a:xfrm>
            <a:prstGeom prst="rect">
              <a:avLst/>
            </a:prstGeom>
            <a:ln w="25400">
              <a:solidFill>
                <a:srgbClr val="FF0000"/>
              </a:solidFill>
            </a:ln>
          </p:spPr>
          <p:txBody>
            <a:bodyPr wrap="square">
              <a:spAutoFit/>
            </a:bodyPr>
            <a:lstStyle/>
            <a:p>
              <a:r>
                <a:rPr lang="it-IT" sz="1662" b="1" dirty="0">
                  <a:solidFill>
                    <a:prstClr val="black"/>
                  </a:solidFill>
                  <a:latin typeface="Calibri"/>
                </a:rPr>
                <a:t>Camera timing:</a:t>
              </a:r>
            </a:p>
            <a:p>
              <a:pPr marL="285750" indent="-285750">
                <a:buFont typeface="Arial" panose="020B0604020202020204" pitchFamily="34" charset="0"/>
                <a:buChar char="•"/>
              </a:pPr>
              <a:r>
                <a:rPr lang="it-IT" sz="1662" b="1" dirty="0">
                  <a:solidFill>
                    <a:prstClr val="black"/>
                  </a:solidFill>
                  <a:latin typeface="Calibri"/>
                </a:rPr>
                <a:t>Delay time</a:t>
              </a:r>
            </a:p>
            <a:p>
              <a:pPr marL="285750" indent="-285750">
                <a:buFont typeface="Arial" panose="020B0604020202020204" pitchFamily="34" charset="0"/>
                <a:buChar char="•"/>
              </a:pPr>
              <a:r>
                <a:rPr lang="it-IT" sz="1662" b="1" dirty="0">
                  <a:solidFill>
                    <a:prstClr val="black"/>
                  </a:solidFill>
                  <a:latin typeface="Calibri"/>
                </a:rPr>
                <a:t>Gate time</a:t>
              </a:r>
            </a:p>
          </p:txBody>
        </p:sp>
        <p:cxnSp>
          <p:nvCxnSpPr>
            <p:cNvPr id="19" name="Straight Arrow Connector 18">
              <a:extLst>
                <a:ext uri="{FF2B5EF4-FFF2-40B4-BE49-F238E27FC236}">
                  <a16:creationId xmlns:a16="http://schemas.microsoft.com/office/drawing/2014/main" id="{06082A16-C5D0-AF2D-36DD-39AD28DC57D9}"/>
                </a:ext>
              </a:extLst>
            </p:cNvPr>
            <p:cNvCxnSpPr>
              <a:cxnSpLocks/>
            </p:cNvCxnSpPr>
            <p:nvPr/>
          </p:nvCxnSpPr>
          <p:spPr>
            <a:xfrm>
              <a:off x="7319600" y="1484245"/>
              <a:ext cx="1315333" cy="38409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ABE8E16-E717-A47E-2B85-7034050C2725}"/>
              </a:ext>
            </a:extLst>
          </p:cNvPr>
          <p:cNvGrpSpPr/>
          <p:nvPr/>
        </p:nvGrpSpPr>
        <p:grpSpPr>
          <a:xfrm>
            <a:off x="7326273" y="4649029"/>
            <a:ext cx="2511783" cy="1491062"/>
            <a:chOff x="5804633" y="3706940"/>
            <a:chExt cx="2511783" cy="1491062"/>
          </a:xfrm>
        </p:grpSpPr>
        <p:sp>
          <p:nvSpPr>
            <p:cNvPr id="21" name="Rectangle 20">
              <a:extLst>
                <a:ext uri="{FF2B5EF4-FFF2-40B4-BE49-F238E27FC236}">
                  <a16:creationId xmlns:a16="http://schemas.microsoft.com/office/drawing/2014/main" id="{22ADDB3C-1921-425A-5849-A99BBDD399AC}"/>
                </a:ext>
              </a:extLst>
            </p:cNvPr>
            <p:cNvSpPr/>
            <p:nvPr/>
          </p:nvSpPr>
          <p:spPr>
            <a:xfrm>
              <a:off x="5804633" y="4082568"/>
              <a:ext cx="2511783" cy="1115434"/>
            </a:xfrm>
            <a:prstGeom prst="rect">
              <a:avLst/>
            </a:prstGeom>
            <a:ln w="25400">
              <a:solidFill>
                <a:srgbClr val="FF0000"/>
              </a:solidFill>
            </a:ln>
          </p:spPr>
          <p:txBody>
            <a:bodyPr wrap="square">
              <a:spAutoFit/>
            </a:bodyPr>
            <a:lstStyle/>
            <a:p>
              <a:r>
                <a:rPr lang="it-IT" sz="1662" b="1" dirty="0">
                  <a:solidFill>
                    <a:prstClr val="black"/>
                  </a:solidFill>
                  <a:latin typeface="Calibri"/>
                </a:rPr>
                <a:t>Timing:</a:t>
              </a:r>
            </a:p>
            <a:p>
              <a:pPr marL="285750" indent="-285750">
                <a:buFont typeface="Arial" panose="020B0604020202020204" pitchFamily="34" charset="0"/>
                <a:buChar char="•"/>
              </a:pPr>
              <a:r>
                <a:rPr lang="it-IT" sz="1662" b="1" dirty="0">
                  <a:solidFill>
                    <a:prstClr val="black"/>
                  </a:solidFill>
                  <a:latin typeface="Calibri"/>
                </a:rPr>
                <a:t>Valve opening time</a:t>
              </a:r>
            </a:p>
            <a:p>
              <a:pPr marL="285750" indent="-285750">
                <a:buFont typeface="Arial" panose="020B0604020202020204" pitchFamily="34" charset="0"/>
                <a:buChar char="•"/>
              </a:pPr>
              <a:r>
                <a:rPr lang="it-IT" sz="1662" b="1" dirty="0">
                  <a:solidFill>
                    <a:prstClr val="black"/>
                  </a:solidFill>
                  <a:latin typeface="Calibri"/>
                </a:rPr>
                <a:t>Voltage delay time</a:t>
              </a:r>
            </a:p>
            <a:p>
              <a:pPr marL="285750" indent="-285750">
                <a:buFont typeface="Arial" panose="020B0604020202020204" pitchFamily="34" charset="0"/>
                <a:buChar char="•"/>
              </a:pPr>
              <a:r>
                <a:rPr lang="it-IT" sz="1662" b="1" dirty="0">
                  <a:solidFill>
                    <a:prstClr val="black"/>
                  </a:solidFill>
                  <a:latin typeface="Calibri"/>
                </a:rPr>
                <a:t>Trigger of ICCD camera</a:t>
              </a:r>
            </a:p>
          </p:txBody>
        </p:sp>
        <p:cxnSp>
          <p:nvCxnSpPr>
            <p:cNvPr id="22" name="Straight Arrow Connector 21">
              <a:extLst>
                <a:ext uri="{FF2B5EF4-FFF2-40B4-BE49-F238E27FC236}">
                  <a16:creationId xmlns:a16="http://schemas.microsoft.com/office/drawing/2014/main" id="{D7CEE3DF-FD5C-36C8-462F-5F8806887EFD}"/>
                </a:ext>
              </a:extLst>
            </p:cNvPr>
            <p:cNvCxnSpPr>
              <a:endCxn id="21" idx="0"/>
            </p:cNvCxnSpPr>
            <p:nvPr/>
          </p:nvCxnSpPr>
          <p:spPr>
            <a:xfrm flipH="1">
              <a:off x="7060525" y="3706940"/>
              <a:ext cx="193898" cy="3756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37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contenuto 1">
            <a:extLst>
              <a:ext uri="{FF2B5EF4-FFF2-40B4-BE49-F238E27FC236}">
                <a16:creationId xmlns:a16="http://schemas.microsoft.com/office/drawing/2014/main" id="{0C524E47-CFE4-8BB2-E659-D8E17E7258BA}"/>
              </a:ext>
            </a:extLst>
          </p:cNvPr>
          <p:cNvSpPr>
            <a:spLocks noGrp="1"/>
          </p:cNvSpPr>
          <p:nvPr/>
        </p:nvSpPr>
        <p:spPr>
          <a:xfrm>
            <a:off x="819629" y="662939"/>
            <a:ext cx="10552742" cy="6006637"/>
          </a:xfrm>
          <a:prstGeom prst="rect">
            <a:avLst/>
          </a:prstGeom>
          <a:ln>
            <a:noFill/>
          </a:ln>
        </p:spPr>
        <p:txBody>
          <a:bodyPr vert="horz">
            <a:normAutofit fontScale="700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Clr>
                <a:srgbClr val="000066"/>
              </a:buClr>
              <a:buNone/>
            </a:pPr>
            <a:endParaRPr lang="en-US" sz="1600" i="1" dirty="0">
              <a:latin typeface="+mj-lt"/>
              <a:cs typeface="Arial" panose="020B0604020202020204" pitchFamily="34" charset="0"/>
            </a:endParaRPr>
          </a:p>
          <a:p>
            <a:pPr>
              <a:buClr>
                <a:srgbClr val="000066"/>
              </a:buClr>
              <a:buFont typeface="Wingdings" panose="05000000000000000000" pitchFamily="2" charset="2"/>
              <a:buChar char="Ø"/>
            </a:pPr>
            <a:r>
              <a:rPr lang="en-US" sz="3800" i="1" dirty="0">
                <a:latin typeface="+mj-lt"/>
                <a:cs typeface="Arial" panose="020B0604020202020204" pitchFamily="34" charset="0"/>
              </a:rPr>
              <a:t>What is a plasma?</a:t>
            </a:r>
          </a:p>
          <a:p>
            <a:pPr marL="0" indent="0">
              <a:buClr>
                <a:srgbClr val="000066"/>
              </a:buClr>
              <a:buNone/>
            </a:pPr>
            <a:endParaRPr lang="en-US" sz="3800" i="1" dirty="0">
              <a:latin typeface="+mj-lt"/>
              <a:cs typeface="Arial" panose="020B0604020202020204" pitchFamily="34" charset="0"/>
            </a:endParaRPr>
          </a:p>
          <a:p>
            <a:pPr>
              <a:buClr>
                <a:srgbClr val="000066"/>
              </a:buClr>
              <a:buFont typeface="Wingdings" panose="05000000000000000000" pitchFamily="2" charset="2"/>
              <a:buChar char="Ø"/>
            </a:pPr>
            <a:r>
              <a:rPr lang="en-US" sz="3800" i="1" dirty="0">
                <a:latin typeface="+mj-lt"/>
                <a:cs typeface="Arial" panose="020B0604020202020204" pitchFamily="34" charset="0"/>
              </a:rPr>
              <a:t>Principles of accelerator physics</a:t>
            </a:r>
          </a:p>
          <a:p>
            <a:pPr>
              <a:buClr>
                <a:srgbClr val="000066"/>
              </a:buClr>
              <a:buFont typeface="Wingdings" panose="05000000000000000000" pitchFamily="2" charset="2"/>
              <a:buChar char="Ø"/>
            </a:pPr>
            <a:endParaRPr lang="en-US" sz="3800" i="1" dirty="0">
              <a:latin typeface="+mj-lt"/>
              <a:cs typeface="Arial" panose="020B0604020202020204" pitchFamily="34" charset="0"/>
            </a:endParaRPr>
          </a:p>
          <a:p>
            <a:pPr>
              <a:buClr>
                <a:srgbClr val="000066"/>
              </a:buClr>
              <a:buFont typeface="Wingdings" panose="05000000000000000000" pitchFamily="2" charset="2"/>
              <a:buChar char="Ø"/>
            </a:pPr>
            <a:r>
              <a:rPr lang="en-US" sz="3800" i="1" dirty="0">
                <a:latin typeface="+mj-lt"/>
                <a:cs typeface="Arial" panose="020B0604020202020204" pitchFamily="34" charset="0"/>
              </a:rPr>
              <a:t>Plasma-based particle acceleration</a:t>
            </a:r>
          </a:p>
          <a:p>
            <a:pPr marL="0" indent="0">
              <a:buClr>
                <a:srgbClr val="000066"/>
              </a:buClr>
              <a:buNone/>
            </a:pPr>
            <a:endParaRPr lang="en-US" sz="3800" i="1" dirty="0">
              <a:latin typeface="+mj-lt"/>
              <a:cs typeface="Arial" panose="020B0604020202020204" pitchFamily="34" charset="0"/>
            </a:endParaRPr>
          </a:p>
          <a:p>
            <a:pPr>
              <a:buClr>
                <a:srgbClr val="000066"/>
              </a:buClr>
              <a:buFont typeface="Wingdings" panose="05000000000000000000" pitchFamily="2" charset="2"/>
              <a:buChar char="Ø"/>
            </a:pPr>
            <a:r>
              <a:rPr lang="en-US" sz="3800" i="1" dirty="0">
                <a:latin typeface="+mj-lt"/>
                <a:cs typeface="Arial" panose="020B0604020202020204" pitchFamily="34" charset="0"/>
              </a:rPr>
              <a:t>SPARC_LAB test facility</a:t>
            </a:r>
          </a:p>
          <a:p>
            <a:pPr lvl="1">
              <a:buClr>
                <a:srgbClr val="000066"/>
              </a:buClr>
              <a:buFont typeface="Wingdings" panose="05000000000000000000" pitchFamily="2" charset="2"/>
              <a:buChar char="Ø"/>
            </a:pPr>
            <a:r>
              <a:rPr lang="en-US" sz="3800" i="1" dirty="0">
                <a:latin typeface="+mj-lt"/>
                <a:cs typeface="Arial" panose="020B0604020202020204" pitchFamily="34" charset="0"/>
              </a:rPr>
              <a:t>Gas-filled capillary plasma source</a:t>
            </a:r>
          </a:p>
          <a:p>
            <a:pPr marL="0" indent="0">
              <a:buClr>
                <a:srgbClr val="000066"/>
              </a:buClr>
              <a:buNone/>
            </a:pPr>
            <a:endParaRPr lang="en-US" sz="3800" i="1" dirty="0">
              <a:latin typeface="+mj-lt"/>
              <a:cs typeface="Arial" panose="020B0604020202020204" pitchFamily="34" charset="0"/>
            </a:endParaRPr>
          </a:p>
          <a:p>
            <a:pPr>
              <a:buClr>
                <a:srgbClr val="000066"/>
              </a:buClr>
              <a:buFont typeface="Wingdings" panose="05000000000000000000" pitchFamily="2" charset="2"/>
              <a:buChar char="Ø"/>
            </a:pPr>
            <a:r>
              <a:rPr lang="en-US" sz="3800" i="1" dirty="0">
                <a:latin typeface="+mj-lt"/>
                <a:cs typeface="Arial" panose="020B0604020202020204" pitchFamily="34" charset="0"/>
              </a:rPr>
              <a:t>Plasma module to confine and characterize plasmas</a:t>
            </a:r>
          </a:p>
          <a:p>
            <a:pPr marL="0" indent="0">
              <a:buClr>
                <a:srgbClr val="000066"/>
              </a:buClr>
              <a:buNone/>
            </a:pPr>
            <a:r>
              <a:rPr lang="en-US" sz="3800" i="1" dirty="0">
                <a:latin typeface="+mj-lt"/>
                <a:cs typeface="Arial" panose="020B0604020202020204" pitchFamily="34" charset="0"/>
              </a:rPr>
              <a:t> </a:t>
            </a:r>
          </a:p>
          <a:p>
            <a:pPr>
              <a:buClr>
                <a:srgbClr val="000066"/>
              </a:buClr>
              <a:buFont typeface="Wingdings" panose="05000000000000000000" pitchFamily="2" charset="2"/>
              <a:buChar char="Ø"/>
            </a:pPr>
            <a:r>
              <a:rPr lang="en-US" sz="3800" i="1" dirty="0">
                <a:latin typeface="+mj-lt"/>
                <a:cs typeface="Arial" panose="020B0604020202020204" pitchFamily="34" charset="0"/>
              </a:rPr>
              <a:t>How is the capillary characterized?</a:t>
            </a:r>
          </a:p>
          <a:p>
            <a:pPr lvl="1">
              <a:buClr>
                <a:srgbClr val="000066"/>
              </a:buClr>
              <a:buFont typeface="Wingdings" panose="05000000000000000000" pitchFamily="2" charset="2"/>
              <a:buChar char="Ø"/>
            </a:pPr>
            <a:r>
              <a:rPr lang="en-US" sz="3800" i="1" dirty="0">
                <a:latin typeface="+mj-lt"/>
                <a:cs typeface="Arial" panose="020B0604020202020204" pitchFamily="34" charset="0"/>
              </a:rPr>
              <a:t>Stark broadening technique</a:t>
            </a:r>
            <a:endParaRPr lang="en-US" sz="3500" i="1" dirty="0">
              <a:latin typeface="+mj-lt"/>
              <a:cs typeface="Arial" panose="020B0604020202020204" pitchFamily="34" charset="0"/>
            </a:endParaRPr>
          </a:p>
          <a:p>
            <a:pPr lvl="1">
              <a:buClr>
                <a:srgbClr val="000066"/>
              </a:buClr>
              <a:buFont typeface="Wingdings" panose="05000000000000000000" pitchFamily="2" charset="2"/>
              <a:buChar char="Ø"/>
            </a:pPr>
            <a:r>
              <a:rPr lang="en-US" sz="3800" i="1" dirty="0">
                <a:latin typeface="+mj-lt"/>
                <a:cs typeface="Arial" panose="020B0604020202020204" pitchFamily="34" charset="0"/>
              </a:rPr>
              <a:t>Outside the capillary</a:t>
            </a:r>
          </a:p>
          <a:p>
            <a:pPr>
              <a:buClr>
                <a:srgbClr val="000066"/>
              </a:buClr>
              <a:buFont typeface="Wingdings" panose="05000000000000000000" pitchFamily="2" charset="2"/>
              <a:buChar char="Ø"/>
            </a:pPr>
            <a:endParaRPr lang="en-US" sz="3800" b="1" i="1" dirty="0">
              <a:latin typeface="+mj-lt"/>
              <a:cs typeface="Arial" panose="020B0604020202020204" pitchFamily="34" charset="0"/>
            </a:endParaRPr>
          </a:p>
          <a:p>
            <a:pPr>
              <a:buClr>
                <a:srgbClr val="000066"/>
              </a:buClr>
              <a:buFont typeface="Wingdings" panose="05000000000000000000" pitchFamily="2" charset="2"/>
              <a:buChar char="Ø"/>
            </a:pPr>
            <a:endParaRPr lang="en-US" sz="3800" b="1" i="1" dirty="0">
              <a:latin typeface="+mj-lt"/>
              <a:cs typeface="Arial" panose="020B0604020202020204" pitchFamily="34" charset="0"/>
            </a:endParaRPr>
          </a:p>
          <a:p>
            <a:pPr>
              <a:buClr>
                <a:srgbClr val="000066"/>
              </a:buClr>
              <a:buFont typeface="Wingdings" panose="05000000000000000000" pitchFamily="2" charset="2"/>
              <a:buChar char="Ø"/>
            </a:pPr>
            <a:endParaRPr lang="en-US" sz="3800" b="1" i="1" dirty="0">
              <a:latin typeface="+mj-lt"/>
              <a:cs typeface="Arial" panose="020B0604020202020204" pitchFamily="34" charset="0"/>
            </a:endParaRPr>
          </a:p>
          <a:p>
            <a:pPr>
              <a:buClr>
                <a:srgbClr val="000066"/>
              </a:buClr>
              <a:buFont typeface="Wingdings" panose="05000000000000000000" pitchFamily="2" charset="2"/>
              <a:buChar char="Ø"/>
            </a:pPr>
            <a:endParaRPr lang="it-IT" sz="3800" b="1" i="1" dirty="0">
              <a:latin typeface="+mj-lt"/>
              <a:cs typeface="Arial" panose="020B0604020202020204" pitchFamily="34" charset="0"/>
            </a:endParaRPr>
          </a:p>
          <a:p>
            <a:pPr>
              <a:buClr>
                <a:srgbClr val="000066"/>
              </a:buClr>
              <a:buFont typeface="Wingdings" panose="05000000000000000000" pitchFamily="2" charset="2"/>
              <a:buChar char="Ø"/>
            </a:pPr>
            <a:endParaRPr lang="it-IT" sz="3800" b="1" i="1" dirty="0">
              <a:solidFill>
                <a:prstClr val="black"/>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E94D93DA-E73B-3084-1688-B4E0CB78560D}"/>
              </a:ext>
            </a:extLst>
          </p:cNvPr>
          <p:cNvSpPr txBox="1"/>
          <p:nvPr/>
        </p:nvSpPr>
        <p:spPr>
          <a:xfrm>
            <a:off x="336526" y="-5301"/>
            <a:ext cx="6588930" cy="523220"/>
          </a:xfrm>
          <a:prstGeom prst="rect">
            <a:avLst/>
          </a:prstGeom>
          <a:noFill/>
        </p:spPr>
        <p:txBody>
          <a:bodyPr wrap="square">
            <a:spAutoFit/>
          </a:bodyPr>
          <a:lstStyle/>
          <a:p>
            <a:r>
              <a:rPr lang="en-U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Contents</a:t>
            </a:r>
          </a:p>
        </p:txBody>
      </p:sp>
    </p:spTree>
    <p:extLst>
      <p:ext uri="{BB962C8B-B14F-4D97-AF65-F5344CB8AC3E}">
        <p14:creationId xmlns:p14="http://schemas.microsoft.com/office/powerpoint/2010/main" val="2254570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901673B-AB77-3632-47B8-454DEEBAE934}"/>
              </a:ext>
            </a:extLst>
          </p:cNvPr>
          <p:cNvGrpSpPr/>
          <p:nvPr/>
        </p:nvGrpSpPr>
        <p:grpSpPr>
          <a:xfrm>
            <a:off x="3185545" y="1050012"/>
            <a:ext cx="8615693" cy="3686066"/>
            <a:chOff x="323528" y="1140372"/>
            <a:chExt cx="8710291" cy="3619671"/>
          </a:xfrm>
        </p:grpSpPr>
        <p:pic>
          <p:nvPicPr>
            <p:cNvPr id="10" name="Picture 9">
              <a:extLst>
                <a:ext uri="{FF2B5EF4-FFF2-40B4-BE49-F238E27FC236}">
                  <a16:creationId xmlns:a16="http://schemas.microsoft.com/office/drawing/2014/main" id="{73D556B9-BB11-CE43-57A8-3A53ED7D47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00" t="32181" r="15350" b="29953"/>
            <a:stretch/>
          </p:blipFill>
          <p:spPr>
            <a:xfrm>
              <a:off x="323528" y="1675868"/>
              <a:ext cx="8345416" cy="3084175"/>
            </a:xfrm>
            <a:prstGeom prst="rect">
              <a:avLst/>
            </a:prstGeom>
          </p:spPr>
        </p:pic>
        <p:sp>
          <p:nvSpPr>
            <p:cNvPr id="11" name="Rectangle 10">
              <a:extLst>
                <a:ext uri="{FF2B5EF4-FFF2-40B4-BE49-F238E27FC236}">
                  <a16:creationId xmlns:a16="http://schemas.microsoft.com/office/drawing/2014/main" id="{7D2D95FF-CD9C-B1E5-83DD-B8EAD2FE9DC2}"/>
                </a:ext>
              </a:extLst>
            </p:cNvPr>
            <p:cNvSpPr/>
            <p:nvPr/>
          </p:nvSpPr>
          <p:spPr>
            <a:xfrm>
              <a:off x="7596336" y="2348880"/>
              <a:ext cx="65690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2" name="Group 11">
              <a:extLst>
                <a:ext uri="{FF2B5EF4-FFF2-40B4-BE49-F238E27FC236}">
                  <a16:creationId xmlns:a16="http://schemas.microsoft.com/office/drawing/2014/main" id="{36FBABB7-CCB2-463D-CE7E-B8396B5C62F3}"/>
                </a:ext>
              </a:extLst>
            </p:cNvPr>
            <p:cNvGrpSpPr/>
            <p:nvPr/>
          </p:nvGrpSpPr>
          <p:grpSpPr>
            <a:xfrm>
              <a:off x="6884475" y="1178548"/>
              <a:ext cx="1584176" cy="1563384"/>
              <a:chOff x="6884475" y="1178548"/>
              <a:chExt cx="1584176" cy="1563384"/>
            </a:xfrm>
          </p:grpSpPr>
          <p:grpSp>
            <p:nvGrpSpPr>
              <p:cNvPr id="19" name="Group 18">
                <a:extLst>
                  <a:ext uri="{FF2B5EF4-FFF2-40B4-BE49-F238E27FC236}">
                    <a16:creationId xmlns:a16="http://schemas.microsoft.com/office/drawing/2014/main" id="{6BEDD278-C838-8D8E-77E0-44B401810BBA}"/>
                  </a:ext>
                </a:extLst>
              </p:cNvPr>
              <p:cNvGrpSpPr/>
              <p:nvPr/>
            </p:nvGrpSpPr>
            <p:grpSpPr>
              <a:xfrm>
                <a:off x="7047155" y="1262069"/>
                <a:ext cx="1421496" cy="954140"/>
                <a:chOff x="7128602" y="1296443"/>
                <a:chExt cx="1421496" cy="954140"/>
              </a:xfrm>
            </p:grpSpPr>
            <p:grpSp>
              <p:nvGrpSpPr>
                <p:cNvPr id="22" name="Group 21">
                  <a:extLst>
                    <a:ext uri="{FF2B5EF4-FFF2-40B4-BE49-F238E27FC236}">
                      <a16:creationId xmlns:a16="http://schemas.microsoft.com/office/drawing/2014/main" id="{BD4DC9CA-9361-777B-1869-EA4244A92331}"/>
                    </a:ext>
                  </a:extLst>
                </p:cNvPr>
                <p:cNvGrpSpPr/>
                <p:nvPr/>
              </p:nvGrpSpPr>
              <p:grpSpPr>
                <a:xfrm>
                  <a:off x="7753551" y="1296443"/>
                  <a:ext cx="796547" cy="498929"/>
                  <a:chOff x="0" y="113953"/>
                  <a:chExt cx="797074" cy="499395"/>
                </a:xfrm>
              </p:grpSpPr>
              <p:sp>
                <p:nvSpPr>
                  <p:cNvPr id="26" name="Text Box 2">
                    <a:extLst>
                      <a:ext uri="{FF2B5EF4-FFF2-40B4-BE49-F238E27FC236}">
                        <a16:creationId xmlns:a16="http://schemas.microsoft.com/office/drawing/2014/main" id="{10F051EE-E3EA-0DE0-53F0-E62C2E10F279}"/>
                      </a:ext>
                    </a:extLst>
                  </p:cNvPr>
                  <p:cNvSpPr txBox="1">
                    <a:spLocks noChangeArrowheads="1"/>
                  </p:cNvSpPr>
                  <p:nvPr/>
                </p:nvSpPr>
                <p:spPr bwMode="auto">
                  <a:xfrm>
                    <a:off x="202959" y="113953"/>
                    <a:ext cx="594115" cy="43751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it-IT" sz="1000" b="1" dirty="0">
                        <a:effectLst/>
                        <a:latin typeface="Calibri" panose="020F0502020204030204" pitchFamily="34" charset="0"/>
                        <a:ea typeface="Calibri" panose="020F0502020204030204" pitchFamily="34" charset="0"/>
                        <a:cs typeface="Times New Roman" panose="02020603050405020304" pitchFamily="18" charset="0"/>
                      </a:rPr>
                      <a:t>ICCD</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it-IT" sz="1000" b="1" dirty="0">
                        <a:effectLst/>
                        <a:latin typeface="Calibri" panose="020F0502020204030204" pitchFamily="34" charset="0"/>
                        <a:ea typeface="Calibri" panose="020F0502020204030204" pitchFamily="34" charset="0"/>
                        <a:cs typeface="Times New Roman" panose="02020603050405020304" pitchFamily="18" charset="0"/>
                      </a:rPr>
                      <a:t>camera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6F9F0441-6753-782E-D17B-928F7B15FFB3}"/>
                      </a:ext>
                    </a:extLst>
                  </p:cNvPr>
                  <p:cNvGrpSpPr/>
                  <p:nvPr/>
                </p:nvGrpSpPr>
                <p:grpSpPr>
                  <a:xfrm>
                    <a:off x="0" y="127950"/>
                    <a:ext cx="252405" cy="485398"/>
                    <a:chOff x="0" y="127950"/>
                    <a:chExt cx="252405" cy="485398"/>
                  </a:xfrm>
                </p:grpSpPr>
                <p:grpSp>
                  <p:nvGrpSpPr>
                    <p:cNvPr id="28" name="Group 27">
                      <a:extLst>
                        <a:ext uri="{FF2B5EF4-FFF2-40B4-BE49-F238E27FC236}">
                          <a16:creationId xmlns:a16="http://schemas.microsoft.com/office/drawing/2014/main" id="{E1015497-1AE4-6B6E-63FC-636E30FC9DF4}"/>
                        </a:ext>
                      </a:extLst>
                    </p:cNvPr>
                    <p:cNvGrpSpPr/>
                    <p:nvPr/>
                  </p:nvGrpSpPr>
                  <p:grpSpPr>
                    <a:xfrm>
                      <a:off x="40808" y="504809"/>
                      <a:ext cx="170180" cy="108539"/>
                      <a:chOff x="0" y="0"/>
                      <a:chExt cx="170180" cy="108539"/>
                    </a:xfrm>
                  </p:grpSpPr>
                  <p:sp>
                    <p:nvSpPr>
                      <p:cNvPr id="30" name="Rectangle 29">
                        <a:extLst>
                          <a:ext uri="{FF2B5EF4-FFF2-40B4-BE49-F238E27FC236}">
                            <a16:creationId xmlns:a16="http://schemas.microsoft.com/office/drawing/2014/main" id="{DD71E0D6-84CA-54ED-8D96-D8A54648AF14}"/>
                          </a:ext>
                        </a:extLst>
                      </p:cNvPr>
                      <p:cNvSpPr/>
                      <p:nvPr/>
                    </p:nvSpPr>
                    <p:spPr>
                      <a:xfrm>
                        <a:off x="7557" y="0"/>
                        <a:ext cx="153581" cy="46659"/>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sp>
                    <p:nvSpPr>
                      <p:cNvPr id="31" name="Rectangle 30">
                        <a:extLst>
                          <a:ext uri="{FF2B5EF4-FFF2-40B4-BE49-F238E27FC236}">
                            <a16:creationId xmlns:a16="http://schemas.microsoft.com/office/drawing/2014/main" id="{E59BDF9F-2712-1CD7-8CA0-555BB161522B}"/>
                          </a:ext>
                        </a:extLst>
                      </p:cNvPr>
                      <p:cNvSpPr/>
                      <p:nvPr/>
                    </p:nvSpPr>
                    <p:spPr>
                      <a:xfrm>
                        <a:off x="0" y="51389"/>
                        <a:ext cx="170180" cy="5715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grpSp>
                <p:sp>
                  <p:nvSpPr>
                    <p:cNvPr id="29" name="Rectangle 28">
                      <a:extLst>
                        <a:ext uri="{FF2B5EF4-FFF2-40B4-BE49-F238E27FC236}">
                          <a16:creationId xmlns:a16="http://schemas.microsoft.com/office/drawing/2014/main" id="{B7251B97-A734-BBC1-5207-E4CF7FB73FB6}"/>
                        </a:ext>
                      </a:extLst>
                    </p:cNvPr>
                    <p:cNvSpPr/>
                    <p:nvPr/>
                  </p:nvSpPr>
                  <p:spPr>
                    <a:xfrm>
                      <a:off x="0" y="127950"/>
                      <a:ext cx="252405" cy="3662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grpSp>
            </p:grpSp>
            <p:sp>
              <p:nvSpPr>
                <p:cNvPr id="23" name="Rectangle 22">
                  <a:extLst>
                    <a:ext uri="{FF2B5EF4-FFF2-40B4-BE49-F238E27FC236}">
                      <a16:creationId xmlns:a16="http://schemas.microsoft.com/office/drawing/2014/main" id="{0A55A0B8-3E90-3CD2-6024-0F67E56B977C}"/>
                    </a:ext>
                  </a:extLst>
                </p:cNvPr>
                <p:cNvSpPr/>
                <p:nvPr/>
              </p:nvSpPr>
              <p:spPr>
                <a:xfrm>
                  <a:off x="7164288" y="1791171"/>
                  <a:ext cx="936104"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Rectangle 23">
                  <a:extLst>
                    <a:ext uri="{FF2B5EF4-FFF2-40B4-BE49-F238E27FC236}">
                      <a16:creationId xmlns:a16="http://schemas.microsoft.com/office/drawing/2014/main" id="{1A417910-50A7-EBB6-CC56-DA969B3A039E}"/>
                    </a:ext>
                  </a:extLst>
                </p:cNvPr>
                <p:cNvSpPr/>
                <p:nvPr/>
              </p:nvSpPr>
              <p:spPr>
                <a:xfrm>
                  <a:off x="7753551" y="2204864"/>
                  <a:ext cx="274833"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Text Box 2">
                  <a:extLst>
                    <a:ext uri="{FF2B5EF4-FFF2-40B4-BE49-F238E27FC236}">
                      <a16:creationId xmlns:a16="http://schemas.microsoft.com/office/drawing/2014/main" id="{6242570F-91A8-BDDE-5BAA-A773C8053E87}"/>
                    </a:ext>
                  </a:extLst>
                </p:cNvPr>
                <p:cNvSpPr txBox="1">
                  <a:spLocks noChangeArrowheads="1"/>
                </p:cNvSpPr>
                <p:nvPr/>
              </p:nvSpPr>
              <p:spPr bwMode="auto">
                <a:xfrm>
                  <a:off x="7128602" y="1788641"/>
                  <a:ext cx="971790" cy="437107"/>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it-IT" sz="1000" b="1" dirty="0">
                      <a:effectLst/>
                      <a:latin typeface="Calibri" panose="020F0502020204030204" pitchFamily="34" charset="0"/>
                      <a:ea typeface="Calibri" panose="020F0502020204030204" pitchFamily="34" charset="0"/>
                      <a:cs typeface="Times New Roman" panose="02020603050405020304" pitchFamily="18" charset="0"/>
                    </a:rPr>
                    <a:t>Spectrometer</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Up Arrow 14">
                <a:extLst>
                  <a:ext uri="{FF2B5EF4-FFF2-40B4-BE49-F238E27FC236}">
                    <a16:creationId xmlns:a16="http://schemas.microsoft.com/office/drawing/2014/main" id="{AFE6064B-074A-0CA1-80F6-F81398C9FD07}"/>
                  </a:ext>
                </a:extLst>
              </p:cNvPr>
              <p:cNvSpPr/>
              <p:nvPr/>
            </p:nvSpPr>
            <p:spPr>
              <a:xfrm>
                <a:off x="7648121" y="2201304"/>
                <a:ext cx="306431" cy="540628"/>
              </a:xfrm>
              <a:prstGeom prst="upArrow">
                <a:avLst/>
              </a:prstGeom>
              <a:solidFill>
                <a:srgbClr val="FFC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ounded Rectangle 16">
                <a:extLst>
                  <a:ext uri="{FF2B5EF4-FFF2-40B4-BE49-F238E27FC236}">
                    <a16:creationId xmlns:a16="http://schemas.microsoft.com/office/drawing/2014/main" id="{0198BAC5-BD36-128C-927F-DE9B3B79A635}"/>
                  </a:ext>
                </a:extLst>
              </p:cNvPr>
              <p:cNvSpPr/>
              <p:nvPr/>
            </p:nvSpPr>
            <p:spPr>
              <a:xfrm>
                <a:off x="6884475" y="1178548"/>
                <a:ext cx="1584176" cy="112118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3" name="Rounded Rectangle 32">
              <a:extLst>
                <a:ext uri="{FF2B5EF4-FFF2-40B4-BE49-F238E27FC236}">
                  <a16:creationId xmlns:a16="http://schemas.microsoft.com/office/drawing/2014/main" id="{8479C04B-A889-A934-221F-F4CCE6B8FEAD}"/>
                </a:ext>
              </a:extLst>
            </p:cNvPr>
            <p:cNvSpPr/>
            <p:nvPr/>
          </p:nvSpPr>
          <p:spPr>
            <a:xfrm>
              <a:off x="7308304" y="2420888"/>
              <a:ext cx="1008112" cy="792088"/>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Text Box 2">
              <a:extLst>
                <a:ext uri="{FF2B5EF4-FFF2-40B4-BE49-F238E27FC236}">
                  <a16:creationId xmlns:a16="http://schemas.microsoft.com/office/drawing/2014/main" id="{107EEEA4-32F4-638D-9E62-9A1498AF7176}"/>
                </a:ext>
              </a:extLst>
            </p:cNvPr>
            <p:cNvSpPr txBox="1">
              <a:spLocks noChangeArrowheads="1"/>
            </p:cNvSpPr>
            <p:nvPr/>
          </p:nvSpPr>
          <p:spPr bwMode="auto">
            <a:xfrm>
              <a:off x="6487723" y="2973346"/>
              <a:ext cx="936105" cy="479559"/>
            </a:xfrm>
            <a:prstGeom prst="rect">
              <a:avLst/>
            </a:prstGeom>
            <a:solidFill>
              <a:srgbClr val="FFFF00"/>
            </a:solidFill>
            <a:ln w="9525">
              <a:solidFill>
                <a:schemeClr val="tx1"/>
              </a:solidFill>
              <a:miter lim="800000"/>
              <a:headEnd/>
              <a:tailEnd/>
            </a:ln>
          </p:spPr>
          <p:txBody>
            <a:bodyPr rot="0" vert="horz" wrap="square" lIns="91440" tIns="45720" rIns="91440" bIns="45720" anchor="t" anchorCtr="0">
              <a:noAutofit/>
            </a:bodyPr>
            <a:lstStyle/>
            <a:p>
              <a:pPr>
                <a:spcAft>
                  <a:spcPts val="0"/>
                </a:spcAft>
              </a:pPr>
              <a:r>
                <a:rPr lang="it-IT" sz="1400" b="1" dirty="0">
                  <a:effectLst/>
                  <a:latin typeface="Calibri" panose="020F0502020204030204" pitchFamily="34" charset="0"/>
                  <a:ea typeface="Calibri" panose="020F0502020204030204" pitchFamily="34" charset="0"/>
                  <a:cs typeface="Times New Roman" panose="02020603050405020304" pitchFamily="18" charset="0"/>
                </a:rPr>
                <a:t>Vacuum</a:t>
              </a:r>
            </a:p>
            <a:p>
              <a:pPr>
                <a:spcAft>
                  <a:spcPts val="0"/>
                </a:spcAft>
              </a:pPr>
              <a:r>
                <a:rPr lang="it-IT" sz="1400" b="1" dirty="0">
                  <a:latin typeface="Calibri" panose="020F0502020204030204" pitchFamily="34" charset="0"/>
                  <a:ea typeface="Calibri" panose="020F0502020204030204" pitchFamily="34" charset="0"/>
                  <a:cs typeface="Times New Roman" panose="02020603050405020304" pitchFamily="18" charset="0"/>
                </a:rPr>
                <a:t>10</a:t>
              </a:r>
              <a:r>
                <a:rPr lang="it-IT" sz="1400" b="1" baseline="30000" dirty="0">
                  <a:latin typeface="Calibri" panose="020F0502020204030204" pitchFamily="34" charset="0"/>
                  <a:ea typeface="Calibri" panose="020F0502020204030204" pitchFamily="34" charset="0"/>
                  <a:cs typeface="Times New Roman" panose="02020603050405020304" pitchFamily="18" charset="0"/>
                </a:rPr>
                <a:t>-7</a:t>
              </a:r>
              <a:r>
                <a:rPr lang="it-IT" sz="1400" b="1" dirty="0">
                  <a:latin typeface="Calibri" panose="020F0502020204030204" pitchFamily="34" charset="0"/>
                  <a:ea typeface="Calibri" panose="020F0502020204030204" pitchFamily="34" charset="0"/>
                  <a:cs typeface="Times New Roman" panose="02020603050405020304" pitchFamily="18" charset="0"/>
                </a:rPr>
                <a:t> mbar</a:t>
              </a:r>
              <a:endParaRPr lang="it-IT"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ACEE2C2C-8312-D931-B0D1-E5B68F5D644A}"/>
                </a:ext>
              </a:extLst>
            </p:cNvPr>
            <p:cNvSpPr txBox="1">
              <a:spLocks noChangeArrowheads="1"/>
            </p:cNvSpPr>
            <p:nvPr/>
          </p:nvSpPr>
          <p:spPr bwMode="auto">
            <a:xfrm>
              <a:off x="5676799" y="1140372"/>
              <a:ext cx="1397812" cy="243393"/>
            </a:xfrm>
            <a:prstGeom prst="rect">
              <a:avLst/>
            </a:prstGeom>
            <a:solidFill>
              <a:srgbClr val="FFFF00"/>
            </a:solidFill>
            <a:ln w="12700">
              <a:solidFill>
                <a:schemeClr val="tx1"/>
              </a:solidFill>
              <a:miter lim="800000"/>
              <a:headEnd/>
              <a:tailEnd/>
            </a:ln>
          </p:spPr>
          <p:txBody>
            <a:bodyPr rot="0" vert="horz" wrap="square" lIns="91440" tIns="45720" rIns="91440" bIns="45720" anchor="t" anchorCtr="0">
              <a:noAutofit/>
            </a:bodyPr>
            <a:lstStyle/>
            <a:p>
              <a:pPr>
                <a:spcAft>
                  <a:spcPts val="0"/>
                </a:spcAft>
              </a:pPr>
              <a:r>
                <a:rPr lang="it-IT" sz="1200" b="1" dirty="0">
                  <a:effectLst/>
                  <a:latin typeface="Calibri" panose="020F0502020204030204" pitchFamily="34" charset="0"/>
                  <a:ea typeface="Calibri" panose="020F0502020204030204" pitchFamily="34" charset="0"/>
                  <a:cs typeface="Times New Roman" panose="02020603050405020304" pitchFamily="18" charset="0"/>
                </a:rPr>
                <a:t>Plasma Diagnostic</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4AC543FA-9EAC-9A84-FC0D-954DA2ABB103}"/>
                </a:ext>
              </a:extLst>
            </p:cNvPr>
            <p:cNvSpPr txBox="1">
              <a:spLocks noChangeArrowheads="1"/>
            </p:cNvSpPr>
            <p:nvPr/>
          </p:nvSpPr>
          <p:spPr bwMode="auto">
            <a:xfrm>
              <a:off x="683568" y="1641990"/>
              <a:ext cx="1800200" cy="274780"/>
            </a:xfrm>
            <a:prstGeom prst="rect">
              <a:avLst/>
            </a:prstGeom>
            <a:solidFill>
              <a:srgbClr val="FFFF00"/>
            </a:solidFill>
            <a:ln w="12700">
              <a:solidFill>
                <a:schemeClr val="tx1"/>
              </a:solidFill>
              <a:miter lim="800000"/>
              <a:headEnd/>
              <a:tailEnd/>
            </a:ln>
          </p:spPr>
          <p:txBody>
            <a:bodyPr rot="0" vert="horz" wrap="square" lIns="91440" tIns="45720" rIns="91440" bIns="45720" anchor="t" anchorCtr="0">
              <a:noAutofit/>
            </a:bodyPr>
            <a:lstStyle/>
            <a:p>
              <a:pPr>
                <a:spcAft>
                  <a:spcPts val="0"/>
                </a:spcAft>
              </a:pPr>
              <a:r>
                <a:rPr lang="it-IT" sz="1200" b="1" dirty="0">
                  <a:effectLst/>
                  <a:latin typeface="Calibri" panose="020F0502020204030204" pitchFamily="34" charset="0"/>
                  <a:ea typeface="Calibri" panose="020F0502020204030204" pitchFamily="34" charset="0"/>
                  <a:cs typeface="Times New Roman" panose="02020603050405020304" pitchFamily="18" charset="0"/>
                </a:rPr>
                <a:t>Discharge circuit – 550 A</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2ACA313F-C224-C31E-52C5-C41CACD9DFED}"/>
                </a:ext>
              </a:extLst>
            </p:cNvPr>
            <p:cNvSpPr txBox="1">
              <a:spLocks noChangeArrowheads="1"/>
            </p:cNvSpPr>
            <p:nvPr/>
          </p:nvSpPr>
          <p:spPr bwMode="auto">
            <a:xfrm>
              <a:off x="8202424" y="2381001"/>
              <a:ext cx="831395" cy="265173"/>
            </a:xfrm>
            <a:prstGeom prst="rect">
              <a:avLst/>
            </a:prstGeom>
            <a:solidFill>
              <a:srgbClr val="FFFF00"/>
            </a:solidFill>
            <a:ln w="9525">
              <a:solidFill>
                <a:schemeClr val="tx1"/>
              </a:solidFill>
              <a:miter lim="800000"/>
              <a:headEnd/>
              <a:tailEnd/>
            </a:ln>
          </p:spPr>
          <p:txBody>
            <a:bodyPr rot="0" vert="horz" wrap="square" lIns="91440" tIns="45720" rIns="91440" bIns="45720" anchor="t" anchorCtr="0">
              <a:noAutofit/>
            </a:bodyPr>
            <a:lstStyle/>
            <a:p>
              <a:pPr>
                <a:spcAft>
                  <a:spcPts val="0"/>
                </a:spcAft>
              </a:pPr>
              <a:r>
                <a:rPr lang="it-IT" sz="1200" b="1" dirty="0">
                  <a:latin typeface="Calibri" panose="020F0502020204030204" pitchFamily="34" charset="0"/>
                  <a:ea typeface="Calibri" panose="020F0502020204030204" pitchFamily="34" charset="0"/>
                  <a:cs typeface="Times New Roman" panose="02020603050405020304" pitchFamily="18" charset="0"/>
                </a:rPr>
                <a:t>Capillary</a:t>
              </a:r>
            </a:p>
          </p:txBody>
        </p:sp>
        <p:sp>
          <p:nvSpPr>
            <p:cNvPr id="18" name="Text Box 2">
              <a:extLst>
                <a:ext uri="{FF2B5EF4-FFF2-40B4-BE49-F238E27FC236}">
                  <a16:creationId xmlns:a16="http://schemas.microsoft.com/office/drawing/2014/main" id="{51FCE1D6-3339-6EA6-D7F9-D8F4D3195F44}"/>
                </a:ext>
              </a:extLst>
            </p:cNvPr>
            <p:cNvSpPr txBox="1">
              <a:spLocks noChangeArrowheads="1"/>
            </p:cNvSpPr>
            <p:nvPr/>
          </p:nvSpPr>
          <p:spPr bwMode="auto">
            <a:xfrm>
              <a:off x="5816258" y="4072765"/>
              <a:ext cx="1258353" cy="518689"/>
            </a:xfrm>
            <a:prstGeom prst="rect">
              <a:avLst/>
            </a:prstGeom>
            <a:solidFill>
              <a:srgbClr val="FFFF00"/>
            </a:solidFill>
            <a:ln w="9525">
              <a:solidFill>
                <a:schemeClr val="tx1"/>
              </a:solidFill>
              <a:miter lim="800000"/>
              <a:headEnd/>
              <a:tailEnd/>
            </a:ln>
          </p:spPr>
          <p:txBody>
            <a:bodyPr rot="0" vert="horz" wrap="square" lIns="91440" tIns="45720" rIns="91440" bIns="45720" anchor="t" anchorCtr="0">
              <a:noAutofit/>
            </a:bodyPr>
            <a:lstStyle/>
            <a:p>
              <a:pPr>
                <a:spcAft>
                  <a:spcPts val="0"/>
                </a:spcAft>
              </a:pPr>
              <a:r>
                <a:rPr lang="it-IT" sz="1400" b="1" dirty="0">
                  <a:effectLst/>
                  <a:latin typeface="Calibri" panose="020F0502020204030204" pitchFamily="34" charset="0"/>
                  <a:ea typeface="Calibri" panose="020F0502020204030204" pitchFamily="34" charset="0"/>
                  <a:cs typeface="Times New Roman" panose="02020603050405020304" pitchFamily="18" charset="0"/>
                </a:rPr>
                <a:t>Gas injection system – 3 ms</a:t>
              </a:r>
            </a:p>
          </p:txBody>
        </p:sp>
      </p:grpSp>
      <p:grpSp>
        <p:nvGrpSpPr>
          <p:cNvPr id="32" name="Group 31">
            <a:extLst>
              <a:ext uri="{FF2B5EF4-FFF2-40B4-BE49-F238E27FC236}">
                <a16:creationId xmlns:a16="http://schemas.microsoft.com/office/drawing/2014/main" id="{2006B6DB-D599-48F6-78E8-404EE32AE9D5}"/>
              </a:ext>
            </a:extLst>
          </p:cNvPr>
          <p:cNvGrpSpPr/>
          <p:nvPr/>
        </p:nvGrpSpPr>
        <p:grpSpPr>
          <a:xfrm>
            <a:off x="390762" y="4036193"/>
            <a:ext cx="3107065" cy="2764093"/>
            <a:chOff x="8581326" y="860047"/>
            <a:chExt cx="3107065" cy="2764093"/>
          </a:xfrm>
        </p:grpSpPr>
        <p:pic>
          <p:nvPicPr>
            <p:cNvPr id="3" name="Picture 2">
              <a:extLst>
                <a:ext uri="{FF2B5EF4-FFF2-40B4-BE49-F238E27FC236}">
                  <a16:creationId xmlns:a16="http://schemas.microsoft.com/office/drawing/2014/main" id="{A08C35D8-39B7-2EB1-044C-A862A74696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42" t="10706" r="13267"/>
            <a:stretch/>
          </p:blipFill>
          <p:spPr>
            <a:xfrm>
              <a:off x="8581326" y="1255100"/>
              <a:ext cx="3107065" cy="2369040"/>
            </a:xfrm>
            <a:prstGeom prst="rect">
              <a:avLst/>
            </a:prstGeom>
          </p:spPr>
        </p:pic>
        <p:sp>
          <p:nvSpPr>
            <p:cNvPr id="6" name="CasellaDiTesto 23">
              <a:extLst>
                <a:ext uri="{FF2B5EF4-FFF2-40B4-BE49-F238E27FC236}">
                  <a16:creationId xmlns:a16="http://schemas.microsoft.com/office/drawing/2014/main" id="{C5937E89-94CB-7836-F95E-ECBAA69DA30E}"/>
                </a:ext>
              </a:extLst>
            </p:cNvPr>
            <p:cNvSpPr txBox="1"/>
            <p:nvPr/>
          </p:nvSpPr>
          <p:spPr>
            <a:xfrm>
              <a:off x="9076135" y="860047"/>
              <a:ext cx="1459199" cy="323165"/>
            </a:xfrm>
            <a:prstGeom prst="rect">
              <a:avLst/>
            </a:prstGeom>
            <a:solidFill>
              <a:srgbClr val="FFFF00"/>
            </a:solidFill>
            <a:ln>
              <a:solidFill>
                <a:schemeClr val="tx1"/>
              </a:solidFill>
            </a:ln>
          </p:spPr>
          <p:txBody>
            <a:bodyPr wrap="square" rtlCol="0">
              <a:spAutoFit/>
            </a:bodyPr>
            <a:lstStyle/>
            <a:p>
              <a:pPr algn="ctr"/>
              <a:r>
                <a:rPr lang="it-IT" sz="1500" b="1" i="1" dirty="0">
                  <a:latin typeface="Arial" panose="020B0604020202020204" pitchFamily="34" charset="0"/>
                  <a:cs typeface="Arial" panose="020B0604020202020204" pitchFamily="34" charset="0"/>
                </a:rPr>
                <a:t>Current pulse</a:t>
              </a:r>
            </a:p>
          </p:txBody>
        </p:sp>
      </p:grpSp>
      <p:sp>
        <p:nvSpPr>
          <p:cNvPr id="33" name="CasellaDiTesto 23">
            <a:extLst>
              <a:ext uri="{FF2B5EF4-FFF2-40B4-BE49-F238E27FC236}">
                <a16:creationId xmlns:a16="http://schemas.microsoft.com/office/drawing/2014/main" id="{8670DF4E-D4F5-21E5-B8D9-B1FD1501BF8E}"/>
              </a:ext>
            </a:extLst>
          </p:cNvPr>
          <p:cNvSpPr txBox="1"/>
          <p:nvPr/>
        </p:nvSpPr>
        <p:spPr>
          <a:xfrm>
            <a:off x="4287148" y="5058880"/>
            <a:ext cx="2949380" cy="1477328"/>
          </a:xfrm>
          <a:prstGeom prst="rect">
            <a:avLst/>
          </a:prstGeom>
          <a:solidFill>
            <a:schemeClr val="accent5">
              <a:lumMod val="40000"/>
              <a:lumOff val="60000"/>
            </a:schemeClr>
          </a:solidFill>
          <a:ln>
            <a:solidFill>
              <a:srgbClr val="203864"/>
            </a:solidFill>
          </a:ln>
        </p:spPr>
        <p:txBody>
          <a:bodyPr wrap="square" rtlCol="0">
            <a:spAutoFit/>
          </a:bodyPr>
          <a:lstStyle/>
          <a:p>
            <a:r>
              <a:rPr lang="it-IT" i="1" dirty="0">
                <a:solidFill>
                  <a:prstClr val="black"/>
                </a:solidFill>
                <a:latin typeface="+mj-lt"/>
                <a:cs typeface="Arial" panose="020B0604020202020204" pitchFamily="34" charset="0"/>
              </a:rPr>
              <a:t>Our chamber is an experimental chamber that is a little bit different from the real COMB chamber used on the accelerator machine </a:t>
            </a:r>
          </a:p>
        </p:txBody>
      </p:sp>
      <p:sp>
        <p:nvSpPr>
          <p:cNvPr id="34" name="Rectangle 33">
            <a:extLst>
              <a:ext uri="{FF2B5EF4-FFF2-40B4-BE49-F238E27FC236}">
                <a16:creationId xmlns:a16="http://schemas.microsoft.com/office/drawing/2014/main" id="{7EEFAE99-CA65-2C55-578E-E737C06F581D}"/>
              </a:ext>
            </a:extLst>
          </p:cNvPr>
          <p:cNvSpPr/>
          <p:nvPr/>
        </p:nvSpPr>
        <p:spPr>
          <a:xfrm>
            <a:off x="8099807" y="4845720"/>
            <a:ext cx="1633781" cy="369332"/>
          </a:xfrm>
          <a:prstGeom prst="rect">
            <a:avLst/>
          </a:prstGeom>
          <a:solidFill>
            <a:srgbClr val="FFFF00"/>
          </a:solidFill>
          <a:ln w="12700">
            <a:solidFill>
              <a:schemeClr val="tx1"/>
            </a:solidFill>
          </a:ln>
        </p:spPr>
        <p:txBody>
          <a:bodyPr wrap="none">
            <a:spAutoFit/>
          </a:bodyPr>
          <a:lstStyle/>
          <a:p>
            <a:r>
              <a:rPr lang="en-US" b="1" dirty="0">
                <a:latin typeface="Arial" panose="020B0604020202020204" pitchFamily="34" charset="0"/>
                <a:cs typeface="Arial" panose="020B0604020202020204" pitchFamily="34" charset="0"/>
              </a:rPr>
              <a:t>Gas injection</a:t>
            </a:r>
            <a:endParaRPr lang="it-IT" dirty="0"/>
          </a:p>
        </p:txBody>
      </p:sp>
      <p:sp>
        <p:nvSpPr>
          <p:cNvPr id="35" name="Rectangle 34">
            <a:extLst>
              <a:ext uri="{FF2B5EF4-FFF2-40B4-BE49-F238E27FC236}">
                <a16:creationId xmlns:a16="http://schemas.microsoft.com/office/drawing/2014/main" id="{51E8B877-F44B-3B1A-C052-7B6FF5BFA3E3}"/>
              </a:ext>
            </a:extLst>
          </p:cNvPr>
          <p:cNvSpPr/>
          <p:nvPr/>
        </p:nvSpPr>
        <p:spPr>
          <a:xfrm>
            <a:off x="8032750" y="4765435"/>
            <a:ext cx="3829050" cy="1770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36" name="Table 35">
            <a:extLst>
              <a:ext uri="{FF2B5EF4-FFF2-40B4-BE49-F238E27FC236}">
                <a16:creationId xmlns:a16="http://schemas.microsoft.com/office/drawing/2014/main" id="{F49CABD0-E1AC-CBAA-B8D5-BE9320104EEF}"/>
              </a:ext>
            </a:extLst>
          </p:cNvPr>
          <p:cNvGraphicFramePr>
            <a:graphicFrameLocks noGrp="1"/>
          </p:cNvGraphicFramePr>
          <p:nvPr>
            <p:extLst>
              <p:ext uri="{D42A27DB-BD31-4B8C-83A1-F6EECF244321}">
                <p14:modId xmlns:p14="http://schemas.microsoft.com/office/powerpoint/2010/main" val="3829732888"/>
              </p:ext>
            </p:extLst>
          </p:nvPr>
        </p:nvGraphicFramePr>
        <p:xfrm>
          <a:off x="8097986" y="5242521"/>
          <a:ext cx="3703252" cy="1235350"/>
        </p:xfrm>
        <a:graphic>
          <a:graphicData uri="http://schemas.openxmlformats.org/drawingml/2006/table">
            <a:tbl>
              <a:tblPr firstRow="1" firstCol="1" bandRow="1">
                <a:tableStyleId>{5C22544A-7EE6-4342-B048-85BDC9FD1C3A}</a:tableStyleId>
              </a:tblPr>
              <a:tblGrid>
                <a:gridCol w="1318647">
                  <a:extLst>
                    <a:ext uri="{9D8B030D-6E8A-4147-A177-3AD203B41FA5}">
                      <a16:colId xmlns:a16="http://schemas.microsoft.com/office/drawing/2014/main" val="114824"/>
                    </a:ext>
                  </a:extLst>
                </a:gridCol>
                <a:gridCol w="834047">
                  <a:extLst>
                    <a:ext uri="{9D8B030D-6E8A-4147-A177-3AD203B41FA5}">
                      <a16:colId xmlns:a16="http://schemas.microsoft.com/office/drawing/2014/main" val="1308307589"/>
                    </a:ext>
                  </a:extLst>
                </a:gridCol>
                <a:gridCol w="802847">
                  <a:extLst>
                    <a:ext uri="{9D8B030D-6E8A-4147-A177-3AD203B41FA5}">
                      <a16:colId xmlns:a16="http://schemas.microsoft.com/office/drawing/2014/main" val="1511995567"/>
                    </a:ext>
                  </a:extLst>
                </a:gridCol>
                <a:gridCol w="747711">
                  <a:extLst>
                    <a:ext uri="{9D8B030D-6E8A-4147-A177-3AD203B41FA5}">
                      <a16:colId xmlns:a16="http://schemas.microsoft.com/office/drawing/2014/main" val="1673114105"/>
                    </a:ext>
                  </a:extLst>
                </a:gridCol>
              </a:tblGrid>
              <a:tr h="546708">
                <a:tc>
                  <a:txBody>
                    <a:bodyPr/>
                    <a:lstStyle/>
                    <a:p>
                      <a:pPr algn="l">
                        <a:lnSpc>
                          <a:spcPct val="107000"/>
                        </a:lnSpc>
                        <a:spcAft>
                          <a:spcPts val="0"/>
                        </a:spcAft>
                      </a:pPr>
                      <a:r>
                        <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Capillary</a:t>
                      </a:r>
                    </a:p>
                    <a:p>
                      <a:pPr algn="l">
                        <a:lnSpc>
                          <a:spcPct val="107000"/>
                        </a:lnSpc>
                        <a:spcAft>
                          <a:spcPts val="0"/>
                        </a:spcAft>
                      </a:pPr>
                      <a:r>
                        <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shape</a:t>
                      </a: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l">
                        <a:lnSpc>
                          <a:spcPct val="107000"/>
                        </a:lnSpc>
                        <a:spcAft>
                          <a:spcPts val="0"/>
                        </a:spcAft>
                      </a:pPr>
                      <a:r>
                        <a:rPr lang="it-IT" sz="1600" dirty="0">
                          <a:solidFill>
                            <a:schemeClr val="tx1"/>
                          </a:solidFill>
                          <a:effectLst/>
                        </a:rPr>
                        <a:t>3 cm</a:t>
                      </a:r>
                    </a:p>
                    <a:p>
                      <a:pPr algn="l">
                        <a:lnSpc>
                          <a:spcPct val="107000"/>
                        </a:lnSpc>
                        <a:spcAft>
                          <a:spcPts val="0"/>
                        </a:spcAft>
                      </a:pPr>
                      <a:r>
                        <a:rPr lang="it-IT" sz="1600" dirty="0">
                          <a:solidFill>
                            <a:schemeClr val="tx1"/>
                          </a:solidFill>
                          <a:effectLst/>
                        </a:rPr>
                        <a:t>1mm</a:t>
                      </a:r>
                      <a:endPar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l">
                        <a:lnSpc>
                          <a:spcPct val="107000"/>
                        </a:lnSpc>
                        <a:spcAft>
                          <a:spcPts val="0"/>
                        </a:spcAft>
                      </a:pPr>
                      <a:r>
                        <a:rPr lang="it-IT" sz="1600" dirty="0">
                          <a:solidFill>
                            <a:schemeClr val="tx1"/>
                          </a:solidFill>
                          <a:effectLst/>
                          <a:latin typeface="+mn-lt"/>
                          <a:ea typeface="+mn-ea"/>
                          <a:cs typeface="+mn-cs"/>
                        </a:rPr>
                        <a:t>10</a:t>
                      </a:r>
                      <a:r>
                        <a:rPr lang="it-IT" sz="1600" baseline="0" dirty="0">
                          <a:solidFill>
                            <a:schemeClr val="tx1"/>
                          </a:solidFill>
                          <a:effectLst/>
                          <a:latin typeface="+mn-lt"/>
                          <a:ea typeface="+mn-ea"/>
                          <a:cs typeface="+mn-cs"/>
                        </a:rPr>
                        <a:t> cm</a:t>
                      </a:r>
                    </a:p>
                    <a:p>
                      <a:pPr algn="l">
                        <a:lnSpc>
                          <a:spcPct val="107000"/>
                        </a:lnSpc>
                        <a:spcAft>
                          <a:spcPts val="0"/>
                        </a:spcAft>
                      </a:pPr>
                      <a:r>
                        <a:rPr lang="it-IT" sz="1600" baseline="0" dirty="0">
                          <a:solidFill>
                            <a:schemeClr val="tx1"/>
                          </a:solidFill>
                          <a:effectLst/>
                          <a:latin typeface="+mn-lt"/>
                          <a:ea typeface="+mn-ea"/>
                          <a:cs typeface="+mn-cs"/>
                        </a:rPr>
                        <a:t>1mm</a:t>
                      </a:r>
                      <a:endPar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l">
                        <a:lnSpc>
                          <a:spcPct val="107000"/>
                        </a:lnSpc>
                        <a:spcAft>
                          <a:spcPts val="0"/>
                        </a:spcAft>
                      </a:pPr>
                      <a:r>
                        <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40 cm</a:t>
                      </a:r>
                    </a:p>
                    <a:p>
                      <a:pPr algn="l">
                        <a:lnSpc>
                          <a:spcPct val="107000"/>
                        </a:lnSpc>
                        <a:spcAft>
                          <a:spcPts val="0"/>
                        </a:spcAft>
                      </a:pPr>
                      <a:r>
                        <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1mm</a:t>
                      </a: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998714255"/>
                  </a:ext>
                </a:extLst>
              </a:tr>
              <a:tr h="344321">
                <a:tc>
                  <a:txBody>
                    <a:bodyPr/>
                    <a:lstStyle/>
                    <a:p>
                      <a:pPr algn="l">
                        <a:lnSpc>
                          <a:spcPct val="107000"/>
                        </a:lnSpc>
                        <a:spcAft>
                          <a:spcPts val="0"/>
                        </a:spcAft>
                      </a:pPr>
                      <a:r>
                        <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Opening time</a:t>
                      </a: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l">
                        <a:lnSpc>
                          <a:spcPct val="107000"/>
                        </a:lnSpc>
                        <a:spcAft>
                          <a:spcPts val="0"/>
                        </a:spcAft>
                      </a:pPr>
                      <a:r>
                        <a:rPr lang="it-IT" sz="1600" b="0" dirty="0">
                          <a:solidFill>
                            <a:schemeClr val="tx1"/>
                          </a:solidFill>
                          <a:effectLst/>
                          <a:latin typeface="+mn-lt"/>
                          <a:ea typeface="+mn-ea"/>
                          <a:cs typeface="+mn-cs"/>
                        </a:rPr>
                        <a:t>5</a:t>
                      </a:r>
                      <a:r>
                        <a:rPr lang="it-IT" sz="1600" b="0" baseline="0" dirty="0">
                          <a:solidFill>
                            <a:schemeClr val="tx1"/>
                          </a:solidFill>
                          <a:effectLst/>
                          <a:latin typeface="+mn-lt"/>
                          <a:ea typeface="+mn-ea"/>
                          <a:cs typeface="+mn-cs"/>
                        </a:rPr>
                        <a:t> ms</a:t>
                      </a:r>
                      <a:endParaRPr lang="it-IT"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l">
                        <a:lnSpc>
                          <a:spcPct val="107000"/>
                        </a:lnSpc>
                        <a:spcAft>
                          <a:spcPts val="0"/>
                        </a:spcAft>
                      </a:pPr>
                      <a:r>
                        <a:rPr lang="it-IT" sz="1600" b="0" baseline="0" dirty="0">
                          <a:solidFill>
                            <a:schemeClr val="tx1"/>
                          </a:solidFill>
                          <a:effectLst/>
                          <a:latin typeface="+mn-lt"/>
                          <a:ea typeface="+mn-ea"/>
                          <a:cs typeface="+mn-cs"/>
                        </a:rPr>
                        <a:t>14 ms</a:t>
                      </a:r>
                      <a:endParaRPr lang="it-IT"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l">
                        <a:lnSpc>
                          <a:spcPct val="107000"/>
                        </a:lnSpc>
                        <a:spcAft>
                          <a:spcPts val="0"/>
                        </a:spcAft>
                      </a:pPr>
                      <a:r>
                        <a:rPr lang="it-IT"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48 ms</a:t>
                      </a: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97346017"/>
                  </a:ext>
                </a:extLst>
              </a:tr>
              <a:tr h="344321">
                <a:tc>
                  <a:txBody>
                    <a:bodyPr/>
                    <a:lstStyle/>
                    <a:p>
                      <a:pPr algn="l">
                        <a:lnSpc>
                          <a:spcPct val="107000"/>
                        </a:lnSpc>
                        <a:spcAft>
                          <a:spcPts val="0"/>
                        </a:spcAft>
                      </a:pPr>
                      <a:r>
                        <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Voltage</a:t>
                      </a: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a:lnSpc>
                          <a:spcPct val="107000"/>
                        </a:lnSpc>
                        <a:spcAft>
                          <a:spcPts val="0"/>
                        </a:spcAft>
                      </a:pPr>
                      <a:r>
                        <a:rPr lang="it-IT"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r>
                        <a:rPr lang="it-IT" sz="16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kV</a:t>
                      </a:r>
                      <a:endParaRPr lang="it-IT"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a:lnSpc>
                          <a:spcPct val="107000"/>
                        </a:lnSpc>
                        <a:spcAft>
                          <a:spcPts val="0"/>
                        </a:spcAft>
                      </a:pPr>
                      <a:r>
                        <a:rPr lang="it-IT"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 kV</a:t>
                      </a: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a:lnSpc>
                          <a:spcPct val="107000"/>
                        </a:lnSpc>
                        <a:spcAft>
                          <a:spcPts val="0"/>
                        </a:spcAft>
                      </a:pPr>
                      <a:r>
                        <a:rPr lang="it-IT"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 kV</a:t>
                      </a: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43872238"/>
                  </a:ext>
                </a:extLst>
              </a:tr>
            </a:tbl>
          </a:graphicData>
        </a:graphic>
      </p:graphicFrame>
      <p:graphicFrame>
        <p:nvGraphicFramePr>
          <p:cNvPr id="37" name="Table 36">
            <a:extLst>
              <a:ext uri="{FF2B5EF4-FFF2-40B4-BE49-F238E27FC236}">
                <a16:creationId xmlns:a16="http://schemas.microsoft.com/office/drawing/2014/main" id="{4845F381-A090-CF4C-F72F-545CF5AA1E42}"/>
              </a:ext>
            </a:extLst>
          </p:cNvPr>
          <p:cNvGraphicFramePr>
            <a:graphicFrameLocks noGrp="1"/>
          </p:cNvGraphicFramePr>
          <p:nvPr>
            <p:extLst>
              <p:ext uri="{D42A27DB-BD31-4B8C-83A1-F6EECF244321}">
                <p14:modId xmlns:p14="http://schemas.microsoft.com/office/powerpoint/2010/main" val="1722466089"/>
              </p:ext>
            </p:extLst>
          </p:nvPr>
        </p:nvGraphicFramePr>
        <p:xfrm>
          <a:off x="489316" y="2033120"/>
          <a:ext cx="2262836" cy="1543378"/>
        </p:xfrm>
        <a:graphic>
          <a:graphicData uri="http://schemas.openxmlformats.org/drawingml/2006/table">
            <a:tbl>
              <a:tblPr firstRow="1" firstCol="1" bandRow="1">
                <a:tableStyleId>{5C22544A-7EE6-4342-B048-85BDC9FD1C3A}</a:tableStyleId>
              </a:tblPr>
              <a:tblGrid>
                <a:gridCol w="1244533">
                  <a:extLst>
                    <a:ext uri="{9D8B030D-6E8A-4147-A177-3AD203B41FA5}">
                      <a16:colId xmlns:a16="http://schemas.microsoft.com/office/drawing/2014/main" val="2126566085"/>
                    </a:ext>
                  </a:extLst>
                </a:gridCol>
                <a:gridCol w="1018303">
                  <a:extLst>
                    <a:ext uri="{9D8B030D-6E8A-4147-A177-3AD203B41FA5}">
                      <a16:colId xmlns:a16="http://schemas.microsoft.com/office/drawing/2014/main" val="2000306000"/>
                    </a:ext>
                  </a:extLst>
                </a:gridCol>
              </a:tblGrid>
              <a:tr h="255261">
                <a:tc gridSpan="2">
                  <a:txBody>
                    <a:bodyPr/>
                    <a:lstStyle/>
                    <a:p>
                      <a:pPr algn="ctr">
                        <a:lnSpc>
                          <a:spcPct val="107000"/>
                        </a:lnSpc>
                        <a:spcAft>
                          <a:spcPts val="0"/>
                        </a:spcAft>
                      </a:pPr>
                      <a:r>
                        <a:rPr lang="en-US" sz="1400" b="1" dirty="0">
                          <a:solidFill>
                            <a:schemeClr val="tx1"/>
                          </a:solidFill>
                          <a:effectLst/>
                        </a:rPr>
                        <a:t>Parameters: 10 Hz/3 ms</a:t>
                      </a:r>
                      <a:endParaRPr lang="it-IT"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it-IT"/>
                    </a:p>
                  </a:txBody>
                  <a:tcPr/>
                </a:tc>
                <a:extLst>
                  <a:ext uri="{0D108BD9-81ED-4DB2-BD59-A6C34878D82A}">
                    <a16:rowId xmlns:a16="http://schemas.microsoft.com/office/drawing/2014/main" val="3468750487"/>
                  </a:ext>
                </a:extLst>
              </a:tr>
              <a:tr h="522334">
                <a:tc>
                  <a:txBody>
                    <a:bodyPr/>
                    <a:lstStyle/>
                    <a:p>
                      <a:pPr algn="l">
                        <a:lnSpc>
                          <a:spcPct val="107000"/>
                        </a:lnSpc>
                        <a:spcAft>
                          <a:spcPts val="0"/>
                        </a:spcAft>
                      </a:pPr>
                      <a:r>
                        <a:rPr lang="en-US" sz="1400" i="0" dirty="0">
                          <a:solidFill>
                            <a:schemeClr val="tx1"/>
                          </a:solidFill>
                          <a:effectLst/>
                        </a:rPr>
                        <a:t>Duration</a:t>
                      </a:r>
                      <a:endParaRPr lang="it-IT" sz="14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a:lnSpc>
                          <a:spcPct val="107000"/>
                        </a:lnSpc>
                        <a:spcAft>
                          <a:spcPts val="0"/>
                        </a:spcAft>
                      </a:pPr>
                      <a:r>
                        <a:rPr lang="it-IT" sz="1400" b="1" i="0" dirty="0">
                          <a:solidFill>
                            <a:schemeClr val="tx1"/>
                          </a:solidFill>
                          <a:effectLst/>
                        </a:rPr>
                        <a:t>Vacuum</a:t>
                      </a:r>
                      <a:r>
                        <a:rPr lang="it-IT" sz="1400" b="1" i="0" baseline="0" dirty="0">
                          <a:solidFill>
                            <a:schemeClr val="tx1"/>
                          </a:solidFill>
                          <a:effectLst/>
                        </a:rPr>
                        <a:t> </a:t>
                      </a:r>
                      <a:r>
                        <a:rPr lang="en-US" sz="1400" b="1" i="0" dirty="0">
                          <a:solidFill>
                            <a:schemeClr val="tx1"/>
                          </a:solidFill>
                          <a:effectLst/>
                        </a:rPr>
                        <a:t>(mbar)</a:t>
                      </a:r>
                      <a:endParaRPr lang="it-IT"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619320014"/>
                  </a:ext>
                </a:extLst>
              </a:tr>
              <a:tr h="255261">
                <a:tc>
                  <a:txBody>
                    <a:bodyPr/>
                    <a:lstStyle/>
                    <a:p>
                      <a:pPr algn="l">
                        <a:lnSpc>
                          <a:spcPct val="107000"/>
                        </a:lnSpc>
                        <a:spcAft>
                          <a:spcPts val="0"/>
                        </a:spcAft>
                      </a:pPr>
                      <a:r>
                        <a:rPr lang="en-US" sz="1400" i="1" dirty="0">
                          <a:solidFill>
                            <a:schemeClr val="tx1"/>
                          </a:solidFill>
                          <a:effectLst/>
                        </a:rPr>
                        <a:t>Starting values</a:t>
                      </a:r>
                      <a:endParaRPr lang="it-IT" sz="1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a:lnSpc>
                          <a:spcPct val="107000"/>
                        </a:lnSpc>
                        <a:spcAft>
                          <a:spcPts val="0"/>
                        </a:spcAft>
                      </a:pPr>
                      <a:r>
                        <a:rPr lang="en-US" sz="1400" b="1" dirty="0">
                          <a:effectLst/>
                        </a:rPr>
                        <a:t>1.3x10</a:t>
                      </a:r>
                      <a:r>
                        <a:rPr lang="en-US" sz="1400" b="1" baseline="30000" dirty="0">
                          <a:effectLst/>
                        </a:rPr>
                        <a:t>-9</a:t>
                      </a:r>
                      <a:endParaRPr lang="it-I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277891534"/>
                  </a:ext>
                </a:extLst>
              </a:tr>
              <a:tr h="255261">
                <a:tc>
                  <a:txBody>
                    <a:bodyPr/>
                    <a:lstStyle/>
                    <a:p>
                      <a:pPr algn="l">
                        <a:lnSpc>
                          <a:spcPct val="107000"/>
                        </a:lnSpc>
                        <a:spcAft>
                          <a:spcPts val="0"/>
                        </a:spcAft>
                      </a:pPr>
                      <a:r>
                        <a:rPr lang="en-US" sz="1400" i="1" dirty="0">
                          <a:solidFill>
                            <a:schemeClr val="tx1"/>
                          </a:solidFill>
                          <a:effectLst/>
                        </a:rPr>
                        <a:t>t</a:t>
                      </a:r>
                      <a:r>
                        <a:rPr lang="en-US" sz="1400" i="1" baseline="-25000" dirty="0">
                          <a:solidFill>
                            <a:schemeClr val="tx1"/>
                          </a:solidFill>
                          <a:effectLst/>
                        </a:rPr>
                        <a:t>0</a:t>
                      </a:r>
                      <a:endParaRPr lang="it-IT" sz="1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a:lnSpc>
                          <a:spcPct val="107000"/>
                        </a:lnSpc>
                        <a:spcAft>
                          <a:spcPts val="0"/>
                        </a:spcAft>
                      </a:pPr>
                      <a:r>
                        <a:rPr lang="en-US" sz="1400" b="1" dirty="0">
                          <a:effectLst/>
                        </a:rPr>
                        <a:t>4.3x10</a:t>
                      </a:r>
                      <a:r>
                        <a:rPr lang="en-US" sz="1400" b="1" baseline="30000" dirty="0">
                          <a:effectLst/>
                        </a:rPr>
                        <a:t>-8</a:t>
                      </a:r>
                      <a:endParaRPr lang="it-I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93813251"/>
                  </a:ext>
                </a:extLst>
              </a:tr>
              <a:tr h="255261">
                <a:tc>
                  <a:txBody>
                    <a:bodyPr/>
                    <a:lstStyle/>
                    <a:p>
                      <a:pPr algn="l">
                        <a:lnSpc>
                          <a:spcPct val="107000"/>
                        </a:lnSpc>
                        <a:spcAft>
                          <a:spcPts val="0"/>
                        </a:spcAft>
                      </a:pPr>
                      <a:r>
                        <a:rPr lang="en-US" sz="1400" i="1" dirty="0">
                          <a:solidFill>
                            <a:schemeClr val="tx1"/>
                          </a:solidFill>
                          <a:effectLst/>
                        </a:rPr>
                        <a:t>60 min</a:t>
                      </a:r>
                      <a:endParaRPr lang="it-IT" sz="1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a:lnSpc>
                          <a:spcPct val="107000"/>
                        </a:lnSpc>
                        <a:spcAft>
                          <a:spcPts val="0"/>
                        </a:spcAft>
                      </a:pPr>
                      <a:r>
                        <a:rPr lang="en-US" sz="1400" b="1" dirty="0">
                          <a:effectLst/>
                        </a:rPr>
                        <a:t>6.4x10</a:t>
                      </a:r>
                      <a:r>
                        <a:rPr lang="en-US" sz="1400" b="1" baseline="30000" dirty="0">
                          <a:effectLst/>
                        </a:rPr>
                        <a:t>-8</a:t>
                      </a:r>
                      <a:r>
                        <a:rPr lang="en-US" sz="1400" b="1" baseline="0" dirty="0">
                          <a:effectLst/>
                        </a:rPr>
                        <a:t> </a:t>
                      </a:r>
                      <a:endParaRPr lang="it-I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102265"/>
                  </a:ext>
                </a:extLst>
              </a:tr>
            </a:tbl>
          </a:graphicData>
        </a:graphic>
      </p:graphicFrame>
      <p:sp>
        <p:nvSpPr>
          <p:cNvPr id="38" name="Rectangle 37">
            <a:extLst>
              <a:ext uri="{FF2B5EF4-FFF2-40B4-BE49-F238E27FC236}">
                <a16:creationId xmlns:a16="http://schemas.microsoft.com/office/drawing/2014/main" id="{AAB000DC-2143-D51A-7B2A-436945EBC29E}"/>
              </a:ext>
            </a:extLst>
          </p:cNvPr>
          <p:cNvSpPr/>
          <p:nvPr/>
        </p:nvSpPr>
        <p:spPr>
          <a:xfrm>
            <a:off x="494041" y="1634468"/>
            <a:ext cx="1069588" cy="369332"/>
          </a:xfrm>
          <a:prstGeom prst="rect">
            <a:avLst/>
          </a:prstGeom>
          <a:solidFill>
            <a:srgbClr val="FFFF00"/>
          </a:solidFill>
          <a:ln w="12700">
            <a:solidFill>
              <a:schemeClr val="tx1"/>
            </a:solidFill>
          </a:ln>
        </p:spPr>
        <p:txBody>
          <a:bodyPr wrap="none">
            <a:spAutoFit/>
          </a:bodyPr>
          <a:lstStyle/>
          <a:p>
            <a:r>
              <a:rPr lang="en-US" b="1" dirty="0">
                <a:latin typeface="Arial" panose="020B0604020202020204" pitchFamily="34" charset="0"/>
                <a:cs typeface="Arial" panose="020B0604020202020204" pitchFamily="34" charset="0"/>
              </a:rPr>
              <a:t>Vacuum</a:t>
            </a:r>
            <a:endParaRPr lang="it-IT" dirty="0"/>
          </a:p>
        </p:txBody>
      </p:sp>
      <p:sp>
        <p:nvSpPr>
          <p:cNvPr id="39" name="Rectangle 38">
            <a:extLst>
              <a:ext uri="{FF2B5EF4-FFF2-40B4-BE49-F238E27FC236}">
                <a16:creationId xmlns:a16="http://schemas.microsoft.com/office/drawing/2014/main" id="{0D758A6E-2F1E-08A6-1E15-EA5BDB843B3D}"/>
              </a:ext>
            </a:extLst>
          </p:cNvPr>
          <p:cNvSpPr/>
          <p:nvPr/>
        </p:nvSpPr>
        <p:spPr>
          <a:xfrm>
            <a:off x="390762" y="1559030"/>
            <a:ext cx="2448818" cy="2109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TextBox 6">
            <a:extLst>
              <a:ext uri="{FF2B5EF4-FFF2-40B4-BE49-F238E27FC236}">
                <a16:creationId xmlns:a16="http://schemas.microsoft.com/office/drawing/2014/main" id="{BC970536-D21B-6235-937A-4B45CD9D5307}"/>
              </a:ext>
            </a:extLst>
          </p:cNvPr>
          <p:cNvSpPr txBox="1"/>
          <p:nvPr/>
        </p:nvSpPr>
        <p:spPr>
          <a:xfrm>
            <a:off x="151453" y="6050"/>
            <a:ext cx="7538501" cy="523220"/>
          </a:xfrm>
          <a:prstGeom prst="rect">
            <a:avLst/>
          </a:prstGeom>
          <a:noFill/>
        </p:spPr>
        <p:txBody>
          <a:bodyPr wrap="square">
            <a:spAutoFit/>
          </a:bodyPr>
          <a:lstStyle/>
          <a:p>
            <a:r>
              <a:rPr lang="en-US" sz="2800" b="1" dirty="0">
                <a:solidFill>
                  <a:schemeClr val="bg1"/>
                </a:solidFill>
                <a:latin typeface="+mj-lt"/>
                <a:cs typeface="Arial" panose="020B0604020202020204" pitchFamily="34" charset="0"/>
              </a:rPr>
              <a:t>Plasma module to confine and characterize plasmas</a:t>
            </a:r>
          </a:p>
        </p:txBody>
      </p:sp>
    </p:spTree>
    <p:extLst>
      <p:ext uri="{BB962C8B-B14F-4D97-AF65-F5344CB8AC3E}">
        <p14:creationId xmlns:p14="http://schemas.microsoft.com/office/powerpoint/2010/main" val="1909565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D88FE57-8A6E-217E-7A09-C2485F69E80C}"/>
              </a:ext>
            </a:extLst>
          </p:cNvPr>
          <p:cNvSpPr txBox="1"/>
          <p:nvPr/>
        </p:nvSpPr>
        <p:spPr>
          <a:xfrm>
            <a:off x="2242670" y="5311377"/>
            <a:ext cx="3804883" cy="1015663"/>
          </a:xfrm>
          <a:prstGeom prst="rect">
            <a:avLst/>
          </a:prstGeom>
          <a:solidFill>
            <a:schemeClr val="accent5">
              <a:lumMod val="40000"/>
              <a:lumOff val="60000"/>
            </a:schemeClr>
          </a:solidFill>
          <a:ln>
            <a:solidFill>
              <a:srgbClr val="203864"/>
            </a:solidFill>
          </a:ln>
        </p:spPr>
        <p:txBody>
          <a:bodyPr wrap="square">
            <a:spAutoFit/>
          </a:bodyPr>
          <a:lstStyle/>
          <a:p>
            <a:r>
              <a:rPr lang="en-US" sz="2000" b="0" i="1" dirty="0">
                <a:effectLst/>
                <a:latin typeface="+mj-lt"/>
              </a:rPr>
              <a:t>Using Paschen curves it is possible to determine the minimum HV to apply for producing plasma</a:t>
            </a:r>
            <a:endParaRPr lang="en-US" sz="2000" i="1" dirty="0">
              <a:latin typeface="+mj-lt"/>
            </a:endParaRPr>
          </a:p>
        </p:txBody>
      </p:sp>
      <p:sp>
        <p:nvSpPr>
          <p:cNvPr id="23" name="TextBox 22">
            <a:extLst>
              <a:ext uri="{FF2B5EF4-FFF2-40B4-BE49-F238E27FC236}">
                <a16:creationId xmlns:a16="http://schemas.microsoft.com/office/drawing/2014/main" id="{C6D50D4E-ABB3-C2A9-2E89-58477654F38C}"/>
              </a:ext>
            </a:extLst>
          </p:cNvPr>
          <p:cNvSpPr txBox="1"/>
          <p:nvPr/>
        </p:nvSpPr>
        <p:spPr>
          <a:xfrm>
            <a:off x="316043" y="816569"/>
            <a:ext cx="4718731" cy="523220"/>
          </a:xfrm>
          <a:prstGeom prst="rect">
            <a:avLst/>
          </a:prstGeom>
          <a:noFill/>
        </p:spPr>
        <p:txBody>
          <a:bodyPr wrap="square">
            <a:spAutoFit/>
          </a:bodyPr>
          <a:lstStyle/>
          <a:p>
            <a:r>
              <a:rPr lang="en-US" sz="2800" b="1" dirty="0">
                <a:effectLst/>
                <a:latin typeface="+mj-lt"/>
              </a:rPr>
              <a:t>First step: producing the plasma</a:t>
            </a:r>
            <a:endParaRPr lang="en-US" sz="2800" b="1" dirty="0">
              <a:latin typeface="+mj-lt"/>
            </a:endParaRPr>
          </a:p>
        </p:txBody>
      </p:sp>
      <p:grpSp>
        <p:nvGrpSpPr>
          <p:cNvPr id="40" name="Group 39">
            <a:extLst>
              <a:ext uri="{FF2B5EF4-FFF2-40B4-BE49-F238E27FC236}">
                <a16:creationId xmlns:a16="http://schemas.microsoft.com/office/drawing/2014/main" id="{62C800CC-0211-7F2B-CDFD-B295E385F425}"/>
              </a:ext>
            </a:extLst>
          </p:cNvPr>
          <p:cNvGrpSpPr/>
          <p:nvPr/>
        </p:nvGrpSpPr>
        <p:grpSpPr>
          <a:xfrm>
            <a:off x="172027" y="1958642"/>
            <a:ext cx="5677226" cy="2448272"/>
            <a:chOff x="179512" y="4101404"/>
            <a:chExt cx="5677226" cy="2448272"/>
          </a:xfrm>
        </p:grpSpPr>
        <p:pic>
          <p:nvPicPr>
            <p:cNvPr id="41" name="Picture 40">
              <a:extLst>
                <a:ext uri="{FF2B5EF4-FFF2-40B4-BE49-F238E27FC236}">
                  <a16:creationId xmlns:a16="http://schemas.microsoft.com/office/drawing/2014/main" id="{E4AAFDC1-6EF4-0972-0700-9BCFA06D7E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563" r="5571" b="19141"/>
            <a:stretch/>
          </p:blipFill>
          <p:spPr>
            <a:xfrm flipH="1">
              <a:off x="179512" y="4101404"/>
              <a:ext cx="5677226" cy="2448272"/>
            </a:xfrm>
            <a:prstGeom prst="rect">
              <a:avLst/>
            </a:prstGeom>
            <a:ln w="15875">
              <a:solidFill>
                <a:schemeClr val="tx1"/>
              </a:solidFill>
            </a:ln>
          </p:spPr>
        </p:pic>
        <p:sp>
          <p:nvSpPr>
            <p:cNvPr id="42" name="Rectangle 41">
              <a:extLst>
                <a:ext uri="{FF2B5EF4-FFF2-40B4-BE49-F238E27FC236}">
                  <a16:creationId xmlns:a16="http://schemas.microsoft.com/office/drawing/2014/main" id="{06A00F39-8036-23F0-EAA9-3EBED2380B27}"/>
                </a:ext>
              </a:extLst>
            </p:cNvPr>
            <p:cNvSpPr/>
            <p:nvPr/>
          </p:nvSpPr>
          <p:spPr>
            <a:xfrm>
              <a:off x="3178114" y="4152310"/>
              <a:ext cx="1476686" cy="369332"/>
            </a:xfrm>
            <a:prstGeom prst="rect">
              <a:avLst/>
            </a:prstGeom>
          </p:spPr>
          <p:txBody>
            <a:bodyPr wrap="none">
              <a:spAutoFit/>
            </a:bodyPr>
            <a:lstStyle/>
            <a:p>
              <a:pPr>
                <a:spcAft>
                  <a:spcPts val="0"/>
                </a:spcAft>
              </a:pPr>
              <a:r>
                <a:rPr lang="it-IT"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10 cm - 1 mm</a:t>
              </a:r>
              <a:endParaRPr lang="it-IT"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5A6886C9-9039-7CF6-7F99-FA148EC294D8}"/>
                </a:ext>
              </a:extLst>
            </p:cNvPr>
            <p:cNvSpPr/>
            <p:nvPr/>
          </p:nvSpPr>
          <p:spPr>
            <a:xfrm>
              <a:off x="323528" y="4210688"/>
              <a:ext cx="1359668" cy="369332"/>
            </a:xfrm>
            <a:prstGeom prst="rect">
              <a:avLst/>
            </a:prstGeom>
          </p:spPr>
          <p:txBody>
            <a:bodyPr wrap="none">
              <a:spAutoFit/>
            </a:bodyPr>
            <a:lstStyle/>
            <a:p>
              <a:pPr>
                <a:spcAft>
                  <a:spcPts val="0"/>
                </a:spcAft>
              </a:pPr>
              <a:r>
                <a:rPr lang="it-IT" b="1" dirty="0">
                  <a:solidFill>
                    <a:schemeClr val="bg1"/>
                  </a:solidFill>
                  <a:latin typeface="Calibri" panose="020F0502020204030204" pitchFamily="34" charset="0"/>
                  <a:ea typeface="Calibri" panose="020F0502020204030204" pitchFamily="34" charset="0"/>
                  <a:cs typeface="Times New Roman" panose="02020603050405020304" pitchFamily="18" charset="0"/>
                </a:rPr>
                <a:t>3 cm - 1 mm</a:t>
              </a:r>
              <a:endParaRPr lang="it-IT"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8" name="Rectangle 47">
            <a:extLst>
              <a:ext uri="{FF2B5EF4-FFF2-40B4-BE49-F238E27FC236}">
                <a16:creationId xmlns:a16="http://schemas.microsoft.com/office/drawing/2014/main" id="{946F9306-7DAC-C2A6-F8C3-19EA927E7F75}"/>
              </a:ext>
            </a:extLst>
          </p:cNvPr>
          <p:cNvSpPr/>
          <p:nvPr/>
        </p:nvSpPr>
        <p:spPr>
          <a:xfrm>
            <a:off x="233286" y="2393100"/>
            <a:ext cx="1656184" cy="19223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1" name="Rectangle 50">
            <a:extLst>
              <a:ext uri="{FF2B5EF4-FFF2-40B4-BE49-F238E27FC236}">
                <a16:creationId xmlns:a16="http://schemas.microsoft.com/office/drawing/2014/main" id="{CB329353-21AC-88DB-B848-D5102C791A3C}"/>
              </a:ext>
            </a:extLst>
          </p:cNvPr>
          <p:cNvSpPr/>
          <p:nvPr/>
        </p:nvSpPr>
        <p:spPr>
          <a:xfrm>
            <a:off x="381545" y="5130116"/>
            <a:ext cx="1359668" cy="1200329"/>
          </a:xfrm>
          <a:prstGeom prst="rect">
            <a:avLst/>
          </a:prstGeom>
          <a:ln w="25400">
            <a:solidFill>
              <a:srgbClr val="FF0000"/>
            </a:solidFill>
          </a:ln>
        </p:spPr>
        <p:txBody>
          <a:bodyPr wrap="none">
            <a:spAutoFit/>
          </a:bodyPr>
          <a:lstStyle/>
          <a:p>
            <a:pPr>
              <a:spcAft>
                <a:spcPts val="0"/>
              </a:spcAft>
            </a:pPr>
            <a:r>
              <a:rPr lang="it-IT" b="1" dirty="0">
                <a:latin typeface="Calibri" panose="020F0502020204030204" pitchFamily="34" charset="0"/>
                <a:ea typeface="Calibri" panose="020F0502020204030204" pitchFamily="34" charset="0"/>
                <a:cs typeface="Times New Roman" panose="02020603050405020304" pitchFamily="18" charset="0"/>
              </a:rPr>
              <a:t>3 cm - 1 mm</a:t>
            </a:r>
          </a:p>
          <a:p>
            <a:r>
              <a:rPr lang="it-IT" b="1" dirty="0">
                <a:latin typeface="Calibri" panose="020F0502020204030204" pitchFamily="34" charset="0"/>
                <a:ea typeface="Calibri" panose="020F0502020204030204" pitchFamily="34" charset="0"/>
                <a:cs typeface="Times New Roman" panose="02020603050405020304" pitchFamily="18" charset="0"/>
              </a:rPr>
              <a:t>3 cm - 2 mm</a:t>
            </a:r>
          </a:p>
          <a:p>
            <a:r>
              <a:rPr lang="it-IT" b="1" dirty="0">
                <a:latin typeface="Calibri" panose="020F0502020204030204" pitchFamily="34" charset="0"/>
                <a:ea typeface="Calibri" panose="020F0502020204030204" pitchFamily="34" charset="0"/>
                <a:cs typeface="Times New Roman" panose="02020603050405020304" pitchFamily="18" charset="0"/>
              </a:rPr>
              <a:t>1 cm - 1 mm</a:t>
            </a:r>
          </a:p>
          <a:p>
            <a:r>
              <a:rPr lang="it-IT" b="1" dirty="0">
                <a:latin typeface="Calibri" panose="020F0502020204030204" pitchFamily="34" charset="0"/>
                <a:ea typeface="Calibri" panose="020F0502020204030204" pitchFamily="34" charset="0"/>
                <a:cs typeface="Times New Roman" panose="02020603050405020304" pitchFamily="18" charset="0"/>
              </a:rPr>
              <a:t>2 cm - 1 mm</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Right Arrow 22">
            <a:extLst>
              <a:ext uri="{FF2B5EF4-FFF2-40B4-BE49-F238E27FC236}">
                <a16:creationId xmlns:a16="http://schemas.microsoft.com/office/drawing/2014/main" id="{EBAE5EE1-349D-8DAA-E7FA-F4664101E1FA}"/>
              </a:ext>
            </a:extLst>
          </p:cNvPr>
          <p:cNvSpPr/>
          <p:nvPr/>
        </p:nvSpPr>
        <p:spPr>
          <a:xfrm rot="5400000">
            <a:off x="654035" y="4489480"/>
            <a:ext cx="814685" cy="4665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54" name="Group 53">
            <a:extLst>
              <a:ext uri="{FF2B5EF4-FFF2-40B4-BE49-F238E27FC236}">
                <a16:creationId xmlns:a16="http://schemas.microsoft.com/office/drawing/2014/main" id="{678B6035-334C-B818-DA7F-AC5C85884112}"/>
              </a:ext>
            </a:extLst>
          </p:cNvPr>
          <p:cNvGrpSpPr/>
          <p:nvPr/>
        </p:nvGrpSpPr>
        <p:grpSpPr>
          <a:xfrm>
            <a:off x="6265674" y="998117"/>
            <a:ext cx="5340811" cy="3894734"/>
            <a:chOff x="3783035" y="686394"/>
            <a:chExt cx="5340811" cy="3894734"/>
          </a:xfrm>
        </p:grpSpPr>
        <p:pic>
          <p:nvPicPr>
            <p:cNvPr id="55" name="Picture 54">
              <a:extLst>
                <a:ext uri="{FF2B5EF4-FFF2-40B4-BE49-F238E27FC236}">
                  <a16:creationId xmlns:a16="http://schemas.microsoft.com/office/drawing/2014/main" id="{1C2B3070-B51A-5A49-DB54-0B2B4284BC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035" y="753503"/>
              <a:ext cx="5340811" cy="3827625"/>
            </a:xfrm>
            <a:prstGeom prst="rect">
              <a:avLst/>
            </a:prstGeom>
          </p:spPr>
        </p:pic>
        <p:cxnSp>
          <p:nvCxnSpPr>
            <p:cNvPr id="56" name="Straight Connector 55">
              <a:extLst>
                <a:ext uri="{FF2B5EF4-FFF2-40B4-BE49-F238E27FC236}">
                  <a16:creationId xmlns:a16="http://schemas.microsoft.com/office/drawing/2014/main" id="{7076D1BE-E2EE-2DC2-FAD7-15DAF451323B}"/>
                </a:ext>
              </a:extLst>
            </p:cNvPr>
            <p:cNvCxnSpPr>
              <a:cxnSpLocks/>
            </p:cNvCxnSpPr>
            <p:nvPr/>
          </p:nvCxnSpPr>
          <p:spPr>
            <a:xfrm flipV="1">
              <a:off x="6259535" y="3164241"/>
              <a:ext cx="0" cy="87207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F43D70-C0FD-A145-8D62-F6CA1FE56FDC}"/>
                </a:ext>
              </a:extLst>
            </p:cNvPr>
            <p:cNvCxnSpPr>
              <a:cxnSpLocks/>
            </p:cNvCxnSpPr>
            <p:nvPr/>
          </p:nvCxnSpPr>
          <p:spPr>
            <a:xfrm>
              <a:off x="4268170" y="3164241"/>
              <a:ext cx="199136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7CB9DDB-69A5-C517-704B-95A9EBA7B354}"/>
                </a:ext>
              </a:extLst>
            </p:cNvPr>
            <p:cNvCxnSpPr>
              <a:cxnSpLocks/>
            </p:cNvCxnSpPr>
            <p:nvPr/>
          </p:nvCxnSpPr>
          <p:spPr>
            <a:xfrm>
              <a:off x="4268170" y="2543680"/>
              <a:ext cx="294525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C5DDA94-2351-3F2B-32A0-EE81F6ACF51E}"/>
                </a:ext>
              </a:extLst>
            </p:cNvPr>
            <p:cNvCxnSpPr>
              <a:cxnSpLocks/>
            </p:cNvCxnSpPr>
            <p:nvPr/>
          </p:nvCxnSpPr>
          <p:spPr>
            <a:xfrm flipV="1">
              <a:off x="7213426" y="2543681"/>
              <a:ext cx="0" cy="14875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DE74A05-17C2-74B8-BE8E-F1A6F9804805}"/>
                </a:ext>
              </a:extLst>
            </p:cNvPr>
            <p:cNvCxnSpPr>
              <a:cxnSpLocks/>
            </p:cNvCxnSpPr>
            <p:nvPr/>
          </p:nvCxnSpPr>
          <p:spPr>
            <a:xfrm flipV="1">
              <a:off x="7504896" y="2313761"/>
              <a:ext cx="0" cy="171567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A3CEC1A-7989-22AE-C61E-D526F42A30A4}"/>
                </a:ext>
              </a:extLst>
            </p:cNvPr>
            <p:cNvCxnSpPr>
              <a:cxnSpLocks/>
            </p:cNvCxnSpPr>
            <p:nvPr/>
          </p:nvCxnSpPr>
          <p:spPr>
            <a:xfrm>
              <a:off x="4268681" y="2313761"/>
              <a:ext cx="3276855" cy="263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4D2F46A2-6836-2D07-4D26-81D4AAD4DA48}"/>
                </a:ext>
              </a:extLst>
            </p:cNvPr>
            <p:cNvSpPr/>
            <p:nvPr/>
          </p:nvSpPr>
          <p:spPr>
            <a:xfrm>
              <a:off x="3783035" y="686394"/>
              <a:ext cx="816249" cy="400110"/>
            </a:xfrm>
            <a:prstGeom prst="rect">
              <a:avLst/>
            </a:prstGeom>
          </p:spPr>
          <p:txBody>
            <a:bodyPr wrap="none">
              <a:spAutoFit/>
            </a:bodyPr>
            <a:lstStyle/>
            <a:p>
              <a:r>
                <a:rPr lang="en-US" sz="2000" dirty="0">
                  <a:cs typeface="Arial" panose="020B0604020202020204" pitchFamily="34" charset="0"/>
                </a:rPr>
                <a:t>V</a:t>
              </a:r>
              <a:r>
                <a:rPr lang="en-US" sz="2800" baseline="-18000" dirty="0">
                  <a:cs typeface="Arial" panose="020B0604020202020204" pitchFamily="34" charset="0"/>
                </a:rPr>
                <a:t>b</a:t>
              </a:r>
              <a:r>
                <a:rPr lang="en-US" sz="2000" dirty="0">
                  <a:cs typeface="Arial" panose="020B0604020202020204" pitchFamily="34" charset="0"/>
                </a:rPr>
                <a:t> (V)</a:t>
              </a:r>
              <a:endParaRPr lang="it-IT" sz="2000" dirty="0"/>
            </a:p>
          </p:txBody>
        </p:sp>
      </p:grpSp>
      <p:graphicFrame>
        <p:nvGraphicFramePr>
          <p:cNvPr id="71" name="Table 71">
            <a:extLst>
              <a:ext uri="{FF2B5EF4-FFF2-40B4-BE49-F238E27FC236}">
                <a16:creationId xmlns:a16="http://schemas.microsoft.com/office/drawing/2014/main" id="{BE058F51-032A-34B6-1AF6-61CD1222B47F}"/>
              </a:ext>
            </a:extLst>
          </p:cNvPr>
          <p:cNvGraphicFramePr>
            <a:graphicFrameLocks noGrp="1"/>
          </p:cNvGraphicFramePr>
          <p:nvPr>
            <p:extLst>
              <p:ext uri="{D42A27DB-BD31-4B8C-83A1-F6EECF244321}">
                <p14:modId xmlns:p14="http://schemas.microsoft.com/office/powerpoint/2010/main" val="1025872461"/>
              </p:ext>
            </p:extLst>
          </p:nvPr>
        </p:nvGraphicFramePr>
        <p:xfrm>
          <a:off x="6675673" y="4936009"/>
          <a:ext cx="4625992" cy="1569720"/>
        </p:xfrm>
        <a:graphic>
          <a:graphicData uri="http://schemas.openxmlformats.org/drawingml/2006/table">
            <a:tbl>
              <a:tblPr firstRow="1" bandRow="1">
                <a:tableStyleId>{0660B408-B3CF-4A94-85FC-2B1E0A45F4A2}</a:tableStyleId>
              </a:tblPr>
              <a:tblGrid>
                <a:gridCol w="1156498">
                  <a:extLst>
                    <a:ext uri="{9D8B030D-6E8A-4147-A177-3AD203B41FA5}">
                      <a16:colId xmlns:a16="http://schemas.microsoft.com/office/drawing/2014/main" val="1954429839"/>
                    </a:ext>
                  </a:extLst>
                </a:gridCol>
                <a:gridCol w="1156498">
                  <a:extLst>
                    <a:ext uri="{9D8B030D-6E8A-4147-A177-3AD203B41FA5}">
                      <a16:colId xmlns:a16="http://schemas.microsoft.com/office/drawing/2014/main" val="3531912021"/>
                    </a:ext>
                  </a:extLst>
                </a:gridCol>
                <a:gridCol w="1156498">
                  <a:extLst>
                    <a:ext uri="{9D8B030D-6E8A-4147-A177-3AD203B41FA5}">
                      <a16:colId xmlns:a16="http://schemas.microsoft.com/office/drawing/2014/main" val="2943687508"/>
                    </a:ext>
                  </a:extLst>
                </a:gridCol>
                <a:gridCol w="1156498">
                  <a:extLst>
                    <a:ext uri="{9D8B030D-6E8A-4147-A177-3AD203B41FA5}">
                      <a16:colId xmlns:a16="http://schemas.microsoft.com/office/drawing/2014/main" val="2212112960"/>
                    </a:ext>
                  </a:extLst>
                </a:gridCol>
              </a:tblGrid>
              <a:tr h="0">
                <a:tc>
                  <a:txBody>
                    <a:bodyPr/>
                    <a:lstStyle/>
                    <a:p>
                      <a:pPr algn="l"/>
                      <a:r>
                        <a:rPr lang="it-IT" sz="1200" b="0" i="1" dirty="0">
                          <a:solidFill>
                            <a:schemeClr val="tx1"/>
                          </a:solidFill>
                          <a:latin typeface="+mj-lt"/>
                        </a:rPr>
                        <a:t>          PRESSURE</a:t>
                      </a:r>
                    </a:p>
                    <a:p>
                      <a:pPr algn="l"/>
                      <a:r>
                        <a:rPr lang="it-IT" sz="1200" b="0" i="1" dirty="0">
                          <a:solidFill>
                            <a:schemeClr val="tx1"/>
                          </a:solidFill>
                          <a:latin typeface="+mj-lt"/>
                        </a:rPr>
                        <a:t>LENGTH</a:t>
                      </a:r>
                      <a:endParaRPr lang="en-US" sz="1200" b="0" i="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it-IT" b="0" i="1" dirty="0">
                          <a:solidFill>
                            <a:schemeClr val="tx1"/>
                          </a:solidFill>
                          <a:latin typeface="+mj-lt"/>
                        </a:rPr>
                        <a:t>600mbar</a:t>
                      </a:r>
                      <a:endParaRPr lang="en-US" b="0" i="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it-IT" b="0" i="1" dirty="0">
                          <a:solidFill>
                            <a:schemeClr val="tx1"/>
                          </a:solidFill>
                          <a:latin typeface="+mj-lt"/>
                        </a:rPr>
                        <a:t>800mbar</a:t>
                      </a:r>
                      <a:endParaRPr lang="en-US" b="0" i="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it-IT" b="0" i="1" dirty="0">
                          <a:solidFill>
                            <a:schemeClr val="tx1"/>
                          </a:solidFill>
                          <a:latin typeface="+mj-lt"/>
                        </a:rPr>
                        <a:t>1000mbar</a:t>
                      </a:r>
                      <a:endParaRPr lang="en-US" b="0" i="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506162248"/>
                  </a:ext>
                </a:extLst>
              </a:tr>
              <a:tr h="370840">
                <a:tc>
                  <a:txBody>
                    <a:bodyPr/>
                    <a:lstStyle/>
                    <a:p>
                      <a:r>
                        <a:rPr lang="it-IT" i="1" dirty="0">
                          <a:latin typeface="+mj-lt"/>
                        </a:rPr>
                        <a:t>1cm</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it-IT" i="1" dirty="0">
                          <a:latin typeface="+mj-lt"/>
                        </a:rPr>
                        <a:t>600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it-IT" i="1" dirty="0">
                          <a:latin typeface="+mj-lt"/>
                        </a:rPr>
                        <a:t>800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it-IT" i="1" dirty="0">
                          <a:latin typeface="+mj-lt"/>
                        </a:rPr>
                        <a:t>1000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321040191"/>
                  </a:ext>
                </a:extLst>
              </a:tr>
              <a:tr h="370840">
                <a:tc>
                  <a:txBody>
                    <a:bodyPr/>
                    <a:lstStyle/>
                    <a:p>
                      <a:r>
                        <a:rPr lang="it-IT" i="1" dirty="0">
                          <a:latin typeface="+mj-lt"/>
                        </a:rPr>
                        <a:t>3cm</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it-IT" i="1" dirty="0">
                          <a:latin typeface="+mj-lt"/>
                        </a:rPr>
                        <a:t>1800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it-IT" i="1" dirty="0">
                          <a:latin typeface="+mj-lt"/>
                        </a:rPr>
                        <a:t>2400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it-IT" i="1" dirty="0">
                          <a:latin typeface="+mj-lt"/>
                        </a:rPr>
                        <a:t>3000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85491067"/>
                  </a:ext>
                </a:extLst>
              </a:tr>
              <a:tr h="370840">
                <a:tc>
                  <a:txBody>
                    <a:bodyPr/>
                    <a:lstStyle/>
                    <a:p>
                      <a:r>
                        <a:rPr lang="it-IT" i="1" dirty="0">
                          <a:latin typeface="+mj-lt"/>
                        </a:rPr>
                        <a:t>10cm</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it-IT" i="1" dirty="0">
                          <a:latin typeface="+mj-lt"/>
                        </a:rPr>
                        <a:t>6000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it-IT" i="1" dirty="0">
                          <a:latin typeface="+mj-lt"/>
                        </a:rPr>
                        <a:t>8000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it-IT" i="1" dirty="0">
                          <a:latin typeface="+mj-lt"/>
                        </a:rPr>
                        <a:t>10 000</a:t>
                      </a:r>
                      <a:endParaRPr lang="en-US" i="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037145026"/>
                  </a:ext>
                </a:extLst>
              </a:tr>
            </a:tbl>
          </a:graphicData>
        </a:graphic>
      </p:graphicFrame>
      <p:sp>
        <p:nvSpPr>
          <p:cNvPr id="3" name="TextBox 2">
            <a:extLst>
              <a:ext uri="{FF2B5EF4-FFF2-40B4-BE49-F238E27FC236}">
                <a16:creationId xmlns:a16="http://schemas.microsoft.com/office/drawing/2014/main" id="{15F46CBF-72F5-B1AA-A54C-996DFC905686}"/>
              </a:ext>
            </a:extLst>
          </p:cNvPr>
          <p:cNvSpPr txBox="1"/>
          <p:nvPr/>
        </p:nvSpPr>
        <p:spPr>
          <a:xfrm>
            <a:off x="151453" y="6050"/>
            <a:ext cx="7538501" cy="523220"/>
          </a:xfrm>
          <a:prstGeom prst="rect">
            <a:avLst/>
          </a:prstGeom>
          <a:noFill/>
        </p:spPr>
        <p:txBody>
          <a:bodyPr wrap="square">
            <a:spAutoFit/>
          </a:bodyPr>
          <a:lstStyle/>
          <a:p>
            <a:r>
              <a:rPr lang="en-US" sz="2800" b="1" dirty="0">
                <a:solidFill>
                  <a:schemeClr val="bg1"/>
                </a:solidFill>
                <a:latin typeface="+mj-lt"/>
                <a:cs typeface="Arial" panose="020B0604020202020204" pitchFamily="34" charset="0"/>
              </a:rPr>
              <a:t>Plasma module to confine and characterize plasmas</a:t>
            </a:r>
          </a:p>
        </p:txBody>
      </p:sp>
    </p:spTree>
    <p:extLst>
      <p:ext uri="{BB962C8B-B14F-4D97-AF65-F5344CB8AC3E}">
        <p14:creationId xmlns:p14="http://schemas.microsoft.com/office/powerpoint/2010/main" val="543605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indoor, projector&#10;&#10;Description automatically generated">
            <a:extLst>
              <a:ext uri="{FF2B5EF4-FFF2-40B4-BE49-F238E27FC236}">
                <a16:creationId xmlns:a16="http://schemas.microsoft.com/office/drawing/2014/main" id="{5D4B84F5-620B-53CC-C18A-D1B162AA8F32}"/>
              </a:ext>
            </a:extLst>
          </p:cNvPr>
          <p:cNvPicPr>
            <a:picLocks noChangeAspect="1"/>
          </p:cNvPicPr>
          <p:nvPr/>
        </p:nvPicPr>
        <p:blipFill rotWithShape="1">
          <a:blip r:embed="rId4">
            <a:extLst>
              <a:ext uri="{28A0092B-C50C-407E-A947-70E740481C1C}">
                <a14:useLocalDpi xmlns:a14="http://schemas.microsoft.com/office/drawing/2010/main" val="0"/>
              </a:ext>
            </a:extLst>
          </a:blip>
          <a:srcRect l="3248" r="7122"/>
          <a:stretch/>
        </p:blipFill>
        <p:spPr>
          <a:xfrm>
            <a:off x="135567" y="1236040"/>
            <a:ext cx="4731059" cy="3803382"/>
          </a:xfrm>
          <a:prstGeom prst="rect">
            <a:avLst/>
          </a:prstGeom>
        </p:spPr>
      </p:pic>
      <p:sp>
        <p:nvSpPr>
          <p:cNvPr id="31" name="TextBox 30">
            <a:extLst>
              <a:ext uri="{FF2B5EF4-FFF2-40B4-BE49-F238E27FC236}">
                <a16:creationId xmlns:a16="http://schemas.microsoft.com/office/drawing/2014/main" id="{2BFE5366-E5AD-96B8-49EB-0FEA352E20D3}"/>
              </a:ext>
            </a:extLst>
          </p:cNvPr>
          <p:cNvSpPr txBox="1"/>
          <p:nvPr/>
        </p:nvSpPr>
        <p:spPr>
          <a:xfrm>
            <a:off x="277818" y="5344045"/>
            <a:ext cx="3027680" cy="1477328"/>
          </a:xfrm>
          <a:prstGeom prst="rect">
            <a:avLst/>
          </a:prstGeom>
          <a:noFill/>
        </p:spPr>
        <p:txBody>
          <a:bodyPr wrap="square" numCol="2" rtlCol="0">
            <a:spAutoFit/>
          </a:bodyPr>
          <a:lstStyle/>
          <a:p>
            <a:pPr marL="342900" indent="-342900" algn="ctr">
              <a:buAutoNum type="alphaUcPeriod"/>
            </a:pPr>
            <a:r>
              <a:rPr lang="it-IT" i="1" dirty="0">
                <a:latin typeface="+mj-lt"/>
              </a:rPr>
              <a:t>Mirror</a:t>
            </a:r>
            <a:r>
              <a:rPr lang="en-US" i="1" dirty="0">
                <a:latin typeface="+mj-lt"/>
              </a:rPr>
              <a:t> 1</a:t>
            </a:r>
          </a:p>
          <a:p>
            <a:pPr marL="342900" indent="-342900" algn="ctr">
              <a:buAutoNum type="alphaUcPeriod"/>
            </a:pPr>
            <a:r>
              <a:rPr lang="en-US" i="1" dirty="0">
                <a:latin typeface="+mj-lt"/>
              </a:rPr>
              <a:t>Mirror 2</a:t>
            </a:r>
          </a:p>
          <a:p>
            <a:pPr marL="342900" indent="-342900" algn="ctr">
              <a:buAutoNum type="alphaUcPeriod"/>
            </a:pPr>
            <a:r>
              <a:rPr lang="en-US" i="1" dirty="0">
                <a:latin typeface="+mj-lt"/>
              </a:rPr>
              <a:t>Mirror 3</a:t>
            </a:r>
          </a:p>
          <a:p>
            <a:pPr marL="342900" indent="-342900" algn="ctr">
              <a:buAutoNum type="alphaUcPeriod"/>
            </a:pPr>
            <a:endParaRPr lang="en-US" i="1" dirty="0">
              <a:latin typeface="+mj-lt"/>
            </a:endParaRPr>
          </a:p>
          <a:p>
            <a:pPr algn="ctr"/>
            <a:endParaRPr lang="en-US" i="1" dirty="0">
              <a:latin typeface="+mj-lt"/>
            </a:endParaRPr>
          </a:p>
          <a:p>
            <a:pPr marL="342900" indent="-342900" algn="ctr">
              <a:buAutoNum type="arabicPeriod"/>
            </a:pPr>
            <a:r>
              <a:rPr lang="en-US" i="1" dirty="0">
                <a:latin typeface="+mj-lt"/>
              </a:rPr>
              <a:t>Lens 1</a:t>
            </a:r>
          </a:p>
          <a:p>
            <a:pPr marL="342900" indent="-342900" algn="ctr">
              <a:buAutoNum type="arabicPeriod"/>
            </a:pPr>
            <a:r>
              <a:rPr lang="en-US" i="1" dirty="0">
                <a:latin typeface="+mj-lt"/>
              </a:rPr>
              <a:t>Lens 2</a:t>
            </a:r>
          </a:p>
        </p:txBody>
      </p:sp>
      <p:grpSp>
        <p:nvGrpSpPr>
          <p:cNvPr id="49" name="Group 48">
            <a:extLst>
              <a:ext uri="{FF2B5EF4-FFF2-40B4-BE49-F238E27FC236}">
                <a16:creationId xmlns:a16="http://schemas.microsoft.com/office/drawing/2014/main" id="{C0F4203C-0615-D37F-B7DB-2959E0FBF304}"/>
              </a:ext>
            </a:extLst>
          </p:cNvPr>
          <p:cNvGrpSpPr/>
          <p:nvPr/>
        </p:nvGrpSpPr>
        <p:grpSpPr>
          <a:xfrm>
            <a:off x="6096000" y="1236040"/>
            <a:ext cx="5130800" cy="3259000"/>
            <a:chOff x="6311414" y="1872705"/>
            <a:chExt cx="4876800" cy="3106187"/>
          </a:xfrm>
        </p:grpSpPr>
        <p:pic>
          <p:nvPicPr>
            <p:cNvPr id="2050" name="Picture 2">
              <a:extLst>
                <a:ext uri="{FF2B5EF4-FFF2-40B4-BE49-F238E27FC236}">
                  <a16:creationId xmlns:a16="http://schemas.microsoft.com/office/drawing/2014/main" id="{E693ACA9-E5D7-9C91-906F-F943A5A98D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34"/>
            <a:stretch/>
          </p:blipFill>
          <p:spPr bwMode="auto">
            <a:xfrm>
              <a:off x="6311414" y="1872705"/>
              <a:ext cx="4876800" cy="2607855"/>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EF8FF940-220D-8AF8-0662-B13C12F3B52A}"/>
                </a:ext>
              </a:extLst>
            </p:cNvPr>
            <p:cNvCxnSpPr>
              <a:cxnSpLocks/>
            </p:cNvCxnSpPr>
            <p:nvPr/>
          </p:nvCxnSpPr>
          <p:spPr>
            <a:xfrm>
              <a:off x="7020560" y="4654473"/>
              <a:ext cx="320573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6FF457-7DA3-19F1-7D63-6B530C0DC4A6}"/>
                </a:ext>
              </a:extLst>
            </p:cNvPr>
            <p:cNvCxnSpPr>
              <a:cxnSpLocks/>
            </p:cNvCxnSpPr>
            <p:nvPr/>
          </p:nvCxnSpPr>
          <p:spPr>
            <a:xfrm>
              <a:off x="7010400" y="3728720"/>
              <a:ext cx="0" cy="92575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A08044-1477-94FB-A633-99406846C867}"/>
                </a:ext>
              </a:extLst>
            </p:cNvPr>
            <p:cNvCxnSpPr>
              <a:cxnSpLocks/>
            </p:cNvCxnSpPr>
            <p:nvPr/>
          </p:nvCxnSpPr>
          <p:spPr>
            <a:xfrm>
              <a:off x="10226299" y="3764720"/>
              <a:ext cx="0" cy="88975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387EE3-8CF9-BEF1-E80F-586B635966C1}"/>
                </a:ext>
              </a:extLst>
            </p:cNvPr>
            <p:cNvCxnSpPr>
              <a:cxnSpLocks/>
            </p:cNvCxnSpPr>
            <p:nvPr/>
          </p:nvCxnSpPr>
          <p:spPr>
            <a:xfrm>
              <a:off x="8703530" y="3817760"/>
              <a:ext cx="0" cy="83671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988771C-D31B-17D4-5D87-6749BCB06E42}"/>
                </a:ext>
              </a:extLst>
            </p:cNvPr>
            <p:cNvSpPr txBox="1"/>
            <p:nvPr/>
          </p:nvSpPr>
          <p:spPr>
            <a:xfrm>
              <a:off x="7689415" y="4517227"/>
              <a:ext cx="580825" cy="461665"/>
            </a:xfrm>
            <a:prstGeom prst="rect">
              <a:avLst/>
            </a:prstGeom>
            <a:noFill/>
          </p:spPr>
          <p:txBody>
            <a:bodyPr wrap="square">
              <a:spAutoFit/>
            </a:bodyPr>
            <a:lstStyle/>
            <a:p>
              <a:pPr algn="ctr"/>
              <a:r>
                <a:rPr lang="it-IT" sz="2400" b="1" i="1" dirty="0">
                  <a:latin typeface="+mj-lt"/>
                </a:rPr>
                <a:t>p</a:t>
              </a:r>
              <a:endParaRPr lang="en-US" sz="2400" b="1" i="1" dirty="0">
                <a:latin typeface="+mj-lt"/>
              </a:endParaRPr>
            </a:p>
          </p:txBody>
        </p:sp>
        <p:sp>
          <p:nvSpPr>
            <p:cNvPr id="47" name="TextBox 46">
              <a:extLst>
                <a:ext uri="{FF2B5EF4-FFF2-40B4-BE49-F238E27FC236}">
                  <a16:creationId xmlns:a16="http://schemas.microsoft.com/office/drawing/2014/main" id="{4702F7A4-E2D6-D3BD-CAF3-31A83DF137E2}"/>
                </a:ext>
              </a:extLst>
            </p:cNvPr>
            <p:cNvSpPr txBox="1"/>
            <p:nvPr/>
          </p:nvSpPr>
          <p:spPr>
            <a:xfrm>
              <a:off x="9144396" y="4517227"/>
              <a:ext cx="580825" cy="461665"/>
            </a:xfrm>
            <a:prstGeom prst="rect">
              <a:avLst/>
            </a:prstGeom>
            <a:noFill/>
          </p:spPr>
          <p:txBody>
            <a:bodyPr wrap="square">
              <a:spAutoFit/>
            </a:bodyPr>
            <a:lstStyle/>
            <a:p>
              <a:pPr algn="ctr"/>
              <a:r>
                <a:rPr lang="it-IT" sz="2400" b="1" i="1" dirty="0">
                  <a:latin typeface="+mj-lt"/>
                </a:rPr>
                <a:t>q</a:t>
              </a:r>
              <a:endParaRPr lang="en-US" sz="2400" b="1" i="1" dirty="0">
                <a:latin typeface="+mj-lt"/>
              </a:endParaRPr>
            </a:p>
          </p:txBody>
        </p:sp>
        <p:sp>
          <p:nvSpPr>
            <p:cNvPr id="48" name="TextBox 47">
              <a:extLst>
                <a:ext uri="{FF2B5EF4-FFF2-40B4-BE49-F238E27FC236}">
                  <a16:creationId xmlns:a16="http://schemas.microsoft.com/office/drawing/2014/main" id="{2763816A-7639-59CF-3C79-23619BA91002}"/>
                </a:ext>
              </a:extLst>
            </p:cNvPr>
            <p:cNvSpPr txBox="1"/>
            <p:nvPr/>
          </p:nvSpPr>
          <p:spPr>
            <a:xfrm>
              <a:off x="8423565" y="1897768"/>
              <a:ext cx="580825" cy="461665"/>
            </a:xfrm>
            <a:prstGeom prst="rect">
              <a:avLst/>
            </a:prstGeom>
            <a:noFill/>
          </p:spPr>
          <p:txBody>
            <a:bodyPr wrap="square">
              <a:spAutoFit/>
            </a:bodyPr>
            <a:lstStyle/>
            <a:p>
              <a:pPr algn="ctr"/>
              <a:r>
                <a:rPr lang="it-IT" sz="2400" b="1" i="1" dirty="0">
                  <a:solidFill>
                    <a:schemeClr val="bg1"/>
                  </a:solidFill>
                  <a:latin typeface="+mj-lt"/>
                </a:rPr>
                <a:t>f</a:t>
              </a:r>
              <a:endParaRPr lang="en-US" sz="2400" b="1" i="1" dirty="0">
                <a:solidFill>
                  <a:schemeClr val="bg1"/>
                </a:solidFill>
                <a:latin typeface="+mj-lt"/>
              </a:endParaRPr>
            </a:p>
          </p:txBody>
        </p:sp>
      </p:grpSp>
      <p:sp>
        <p:nvSpPr>
          <p:cNvPr id="50" name="TextBox 49">
            <a:extLst>
              <a:ext uri="{FF2B5EF4-FFF2-40B4-BE49-F238E27FC236}">
                <a16:creationId xmlns:a16="http://schemas.microsoft.com/office/drawing/2014/main" id="{F36045C9-573B-E6AB-7E55-39FCFD2468E9}"/>
              </a:ext>
            </a:extLst>
          </p:cNvPr>
          <p:cNvSpPr txBox="1"/>
          <p:nvPr/>
        </p:nvSpPr>
        <p:spPr>
          <a:xfrm>
            <a:off x="2790985" y="6256017"/>
            <a:ext cx="6366882" cy="369332"/>
          </a:xfrm>
          <a:prstGeom prst="rect">
            <a:avLst/>
          </a:prstGeom>
          <a:solidFill>
            <a:srgbClr val="FFFF00"/>
          </a:solidFill>
          <a:ln>
            <a:solidFill>
              <a:schemeClr val="tx1"/>
            </a:solidFill>
          </a:ln>
        </p:spPr>
        <p:txBody>
          <a:bodyPr wrap="square">
            <a:spAutoFit/>
          </a:bodyPr>
          <a:lstStyle/>
          <a:p>
            <a:pPr algn="ctr"/>
            <a:r>
              <a:rPr lang="it-IT" i="1" dirty="0">
                <a:latin typeface="+mj-lt"/>
              </a:rPr>
              <a:t>In case of two lenses, there will be p1 and p2, q1 and q2, f1 and f2</a:t>
            </a:r>
            <a:endParaRPr lang="en-US" i="1" dirty="0">
              <a:latin typeface="+mj-lt"/>
            </a:endParaRP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C1FD5692-F5AA-156C-3238-0558BAA846C7}"/>
                  </a:ext>
                </a:extLst>
              </p:cNvPr>
              <p:cNvSpPr txBox="1"/>
              <p:nvPr/>
            </p:nvSpPr>
            <p:spPr>
              <a:xfrm>
                <a:off x="8549528" y="4608000"/>
                <a:ext cx="3506905" cy="1156407"/>
              </a:xfrm>
              <a:prstGeom prst="rect">
                <a:avLst/>
              </a:prstGeom>
              <a:noFill/>
            </p:spPr>
            <p:txBody>
              <a:bodyPr wrap="square">
                <a:spAutoFit/>
              </a:bodyPr>
              <a:lstStyle/>
              <a:p>
                <a:pPr algn="ctr"/>
                <a:r>
                  <a:rPr lang="it-IT" sz="2400" i="1" dirty="0">
                    <a:latin typeface="+mj-lt"/>
                  </a:rPr>
                  <a:t>MAGNIFICATION FACTOR:</a:t>
                </a:r>
              </a:p>
              <a:p>
                <a:pPr algn="ct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𝑀</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𝑞</m:t>
                          </m:r>
                        </m:num>
                        <m:den>
                          <m:r>
                            <a:rPr lang="it-IT" sz="2400" b="0" i="1" smtClean="0">
                              <a:latin typeface="Cambria Math" panose="02040503050406030204" pitchFamily="18" charset="0"/>
                            </a:rPr>
                            <m:t>𝑝</m:t>
                          </m:r>
                        </m:den>
                      </m:f>
                    </m:oMath>
                  </m:oMathPara>
                </a14:m>
                <a:endParaRPr lang="en-US" sz="2400" i="1" dirty="0">
                  <a:latin typeface="+mj-lt"/>
                </a:endParaRPr>
              </a:p>
            </p:txBody>
          </p:sp>
        </mc:Choice>
        <mc:Fallback xmlns="">
          <p:sp>
            <p:nvSpPr>
              <p:cNvPr id="63" name="TextBox 62">
                <a:extLst>
                  <a:ext uri="{FF2B5EF4-FFF2-40B4-BE49-F238E27FC236}">
                    <a16:creationId xmlns:a16="http://schemas.microsoft.com/office/drawing/2014/main" id="{C1FD5692-F5AA-156C-3238-0558BAA846C7}"/>
                  </a:ext>
                </a:extLst>
              </p:cNvPr>
              <p:cNvSpPr txBox="1">
                <a:spLocks noRot="1" noChangeAspect="1" noMove="1" noResize="1" noEditPoints="1" noAdjustHandles="1" noChangeArrowheads="1" noChangeShapeType="1" noTextEdit="1"/>
              </p:cNvSpPr>
              <p:nvPr/>
            </p:nvSpPr>
            <p:spPr>
              <a:xfrm>
                <a:off x="8549528" y="4608000"/>
                <a:ext cx="3506905" cy="1156407"/>
              </a:xfrm>
              <a:prstGeom prst="rect">
                <a:avLst/>
              </a:prstGeom>
              <a:blipFill>
                <a:blip r:embed="rId6"/>
                <a:stretch>
                  <a:fillRect t="-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8" name="TextBox 2047">
                <a:extLst>
                  <a:ext uri="{FF2B5EF4-FFF2-40B4-BE49-F238E27FC236}">
                    <a16:creationId xmlns:a16="http://schemas.microsoft.com/office/drawing/2014/main" id="{D4772D74-8196-DAA1-FA44-CB5CF2A6BECE}"/>
                  </a:ext>
                </a:extLst>
              </p:cNvPr>
              <p:cNvSpPr txBox="1"/>
              <p:nvPr/>
            </p:nvSpPr>
            <p:spPr>
              <a:xfrm>
                <a:off x="5077939" y="4608000"/>
                <a:ext cx="3506905" cy="1220270"/>
              </a:xfrm>
              <a:prstGeom prst="rect">
                <a:avLst/>
              </a:prstGeom>
              <a:noFill/>
            </p:spPr>
            <p:txBody>
              <a:bodyPr wrap="square">
                <a:spAutoFit/>
              </a:bodyPr>
              <a:lstStyle/>
              <a:p>
                <a:pPr algn="ctr"/>
                <a:r>
                  <a:rPr lang="en-US" sz="2400" i="1" dirty="0">
                    <a:latin typeface="+mj-lt"/>
                  </a:rPr>
                  <a:t>LENSMAKER’S EQUATION:</a:t>
                </a:r>
              </a:p>
              <a:p>
                <a:pPr algn="ctr"/>
                <a14:m>
                  <m:oMathPara xmlns:m="http://schemas.openxmlformats.org/officeDocument/2006/math">
                    <m:oMathParaPr>
                      <m:jc m:val="centerGroup"/>
                    </m:oMathParaPr>
                    <m:oMath xmlns:m="http://schemas.openxmlformats.org/officeDocument/2006/math">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1</m:t>
                          </m:r>
                        </m:num>
                        <m:den>
                          <m:r>
                            <a:rPr lang="it-IT" sz="2400" b="0" i="1" smtClean="0">
                              <a:latin typeface="Cambria Math" panose="02040503050406030204" pitchFamily="18" charset="0"/>
                            </a:rPr>
                            <m:t>𝑓</m:t>
                          </m:r>
                        </m:den>
                      </m:f>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1</m:t>
                          </m:r>
                        </m:num>
                        <m:den>
                          <m:r>
                            <a:rPr lang="it-IT" sz="2400" b="0" i="1" smtClean="0">
                              <a:latin typeface="Cambria Math" panose="02040503050406030204" pitchFamily="18" charset="0"/>
                            </a:rPr>
                            <m:t>𝑝</m:t>
                          </m:r>
                        </m:den>
                      </m:f>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1</m:t>
                          </m:r>
                        </m:num>
                        <m:den>
                          <m:r>
                            <a:rPr lang="it-IT" sz="2400" b="0" i="1" smtClean="0">
                              <a:latin typeface="Cambria Math" panose="02040503050406030204" pitchFamily="18" charset="0"/>
                            </a:rPr>
                            <m:t>𝑞</m:t>
                          </m:r>
                        </m:den>
                      </m:f>
                    </m:oMath>
                  </m:oMathPara>
                </a14:m>
                <a:endParaRPr lang="en-US" sz="2400" i="1" dirty="0">
                  <a:latin typeface="+mj-lt"/>
                </a:endParaRPr>
              </a:p>
            </p:txBody>
          </p:sp>
        </mc:Choice>
        <mc:Fallback xmlns="">
          <p:sp>
            <p:nvSpPr>
              <p:cNvPr id="2048" name="TextBox 2047">
                <a:extLst>
                  <a:ext uri="{FF2B5EF4-FFF2-40B4-BE49-F238E27FC236}">
                    <a16:creationId xmlns:a16="http://schemas.microsoft.com/office/drawing/2014/main" id="{D4772D74-8196-DAA1-FA44-CB5CF2A6BECE}"/>
                  </a:ext>
                </a:extLst>
              </p:cNvPr>
              <p:cNvSpPr txBox="1">
                <a:spLocks noRot="1" noChangeAspect="1" noMove="1" noResize="1" noEditPoints="1" noAdjustHandles="1" noChangeArrowheads="1" noChangeShapeType="1" noTextEdit="1"/>
              </p:cNvSpPr>
              <p:nvPr/>
            </p:nvSpPr>
            <p:spPr>
              <a:xfrm>
                <a:off x="5077939" y="4608000"/>
                <a:ext cx="3506905" cy="1220270"/>
              </a:xfrm>
              <a:prstGeom prst="rect">
                <a:avLst/>
              </a:prstGeom>
              <a:blipFill>
                <a:blip r:embed="rId7"/>
                <a:stretch>
                  <a:fillRect l="-174" t="-4000" r="-17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4487474-49F8-5858-8A56-CF052ED30E7C}"/>
              </a:ext>
            </a:extLst>
          </p:cNvPr>
          <p:cNvSpPr txBox="1"/>
          <p:nvPr/>
        </p:nvSpPr>
        <p:spPr>
          <a:xfrm>
            <a:off x="151453" y="6050"/>
            <a:ext cx="7538501" cy="523220"/>
          </a:xfrm>
          <a:prstGeom prst="rect">
            <a:avLst/>
          </a:prstGeom>
          <a:noFill/>
        </p:spPr>
        <p:txBody>
          <a:bodyPr wrap="square">
            <a:spAutoFit/>
          </a:bodyPr>
          <a:lstStyle/>
          <a:p>
            <a:r>
              <a:rPr lang="it-IT" sz="2800" b="1" dirty="0">
                <a:solidFill>
                  <a:schemeClr val="bg1"/>
                </a:solidFill>
                <a:latin typeface="+mj-lt"/>
                <a:cs typeface="Arial" panose="020B0604020202020204" pitchFamily="34" charset="0"/>
              </a:rPr>
              <a:t>Plasma</a:t>
            </a:r>
            <a:r>
              <a:rPr lang="en-US" sz="2800" b="1" dirty="0">
                <a:solidFill>
                  <a:schemeClr val="bg1"/>
                </a:solidFill>
                <a:latin typeface="+mj-lt"/>
                <a:cs typeface="Arial" panose="020B0604020202020204" pitchFamily="34" charset="0"/>
              </a:rPr>
              <a:t> discharge capillary characterization</a:t>
            </a:r>
          </a:p>
        </p:txBody>
      </p:sp>
    </p:spTree>
    <p:extLst>
      <p:ext uri="{BB962C8B-B14F-4D97-AF65-F5344CB8AC3E}">
        <p14:creationId xmlns:p14="http://schemas.microsoft.com/office/powerpoint/2010/main" val="203724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with medium confidence">
            <a:extLst>
              <a:ext uri="{FF2B5EF4-FFF2-40B4-BE49-F238E27FC236}">
                <a16:creationId xmlns:a16="http://schemas.microsoft.com/office/drawing/2014/main" id="{900B71DD-F2D7-2116-7156-143B262C3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921" y="5048931"/>
            <a:ext cx="9203005" cy="1381125"/>
          </a:xfrm>
          <a:prstGeom prst="rect">
            <a:avLst/>
          </a:prstGeom>
        </p:spPr>
      </p:pic>
      <p:sp>
        <p:nvSpPr>
          <p:cNvPr id="11" name="TextBox 10">
            <a:extLst>
              <a:ext uri="{FF2B5EF4-FFF2-40B4-BE49-F238E27FC236}">
                <a16:creationId xmlns:a16="http://schemas.microsoft.com/office/drawing/2014/main" id="{EE219CC4-9246-7CA6-70F7-031B43F2F421}"/>
              </a:ext>
            </a:extLst>
          </p:cNvPr>
          <p:cNvSpPr txBox="1"/>
          <p:nvPr/>
        </p:nvSpPr>
        <p:spPr>
          <a:xfrm>
            <a:off x="2832227" y="6266582"/>
            <a:ext cx="917761" cy="369332"/>
          </a:xfrm>
          <a:prstGeom prst="rect">
            <a:avLst/>
          </a:prstGeom>
          <a:solidFill>
            <a:srgbClr val="FFFF00"/>
          </a:solidFill>
          <a:ln>
            <a:solidFill>
              <a:schemeClr val="tx1"/>
            </a:solidFill>
          </a:ln>
        </p:spPr>
        <p:txBody>
          <a:bodyPr wrap="square">
            <a:spAutoFit/>
          </a:bodyPr>
          <a:lstStyle/>
          <a:p>
            <a:pPr algn="ctr"/>
            <a:r>
              <a:rPr lang="it-IT" i="1" dirty="0">
                <a:latin typeface="+mj-lt"/>
              </a:rPr>
              <a:t>434nm</a:t>
            </a:r>
            <a:endParaRPr lang="en-US" i="1" dirty="0">
              <a:latin typeface="+mj-lt"/>
            </a:endParaRPr>
          </a:p>
        </p:txBody>
      </p:sp>
      <p:sp>
        <p:nvSpPr>
          <p:cNvPr id="12" name="TextBox 11">
            <a:extLst>
              <a:ext uri="{FF2B5EF4-FFF2-40B4-BE49-F238E27FC236}">
                <a16:creationId xmlns:a16="http://schemas.microsoft.com/office/drawing/2014/main" id="{2D105786-2429-7812-AB31-AB8551E1B4EC}"/>
              </a:ext>
            </a:extLst>
          </p:cNvPr>
          <p:cNvSpPr txBox="1"/>
          <p:nvPr/>
        </p:nvSpPr>
        <p:spPr>
          <a:xfrm>
            <a:off x="4147099" y="6266582"/>
            <a:ext cx="917761" cy="369332"/>
          </a:xfrm>
          <a:prstGeom prst="rect">
            <a:avLst/>
          </a:prstGeom>
          <a:solidFill>
            <a:srgbClr val="FFFF00"/>
          </a:solidFill>
          <a:ln>
            <a:solidFill>
              <a:schemeClr val="tx1"/>
            </a:solidFill>
          </a:ln>
        </p:spPr>
        <p:txBody>
          <a:bodyPr wrap="square">
            <a:spAutoFit/>
          </a:bodyPr>
          <a:lstStyle/>
          <a:p>
            <a:pPr algn="ctr"/>
            <a:r>
              <a:rPr lang="it-IT" i="1" dirty="0">
                <a:latin typeface="+mj-lt"/>
              </a:rPr>
              <a:t>488nm</a:t>
            </a:r>
            <a:endParaRPr lang="en-US" i="1" dirty="0">
              <a:latin typeface="+mj-lt"/>
            </a:endParaRPr>
          </a:p>
        </p:txBody>
      </p:sp>
      <p:sp>
        <p:nvSpPr>
          <p:cNvPr id="13" name="TextBox 12">
            <a:extLst>
              <a:ext uri="{FF2B5EF4-FFF2-40B4-BE49-F238E27FC236}">
                <a16:creationId xmlns:a16="http://schemas.microsoft.com/office/drawing/2014/main" id="{73CB1A6A-DADF-6CBA-460F-6752C1F1353F}"/>
              </a:ext>
            </a:extLst>
          </p:cNvPr>
          <p:cNvSpPr txBox="1"/>
          <p:nvPr/>
        </p:nvSpPr>
        <p:spPr>
          <a:xfrm>
            <a:off x="7671867" y="6266582"/>
            <a:ext cx="917761" cy="369332"/>
          </a:xfrm>
          <a:prstGeom prst="rect">
            <a:avLst/>
          </a:prstGeom>
          <a:solidFill>
            <a:srgbClr val="FFFF00"/>
          </a:solidFill>
          <a:ln>
            <a:solidFill>
              <a:schemeClr val="tx1"/>
            </a:solidFill>
          </a:ln>
        </p:spPr>
        <p:txBody>
          <a:bodyPr wrap="square">
            <a:spAutoFit/>
          </a:bodyPr>
          <a:lstStyle/>
          <a:p>
            <a:pPr algn="ctr"/>
            <a:r>
              <a:rPr lang="it-IT" i="1" dirty="0">
                <a:latin typeface="+mj-lt"/>
              </a:rPr>
              <a:t>656nm</a:t>
            </a:r>
            <a:endParaRPr lang="en-US" i="1" dirty="0">
              <a:latin typeface="+mj-lt"/>
            </a:endParaRPr>
          </a:p>
        </p:txBody>
      </p:sp>
      <p:pic>
        <p:nvPicPr>
          <p:cNvPr id="3074" name="Picture 2">
            <a:extLst>
              <a:ext uri="{FF2B5EF4-FFF2-40B4-BE49-F238E27FC236}">
                <a16:creationId xmlns:a16="http://schemas.microsoft.com/office/drawing/2014/main" id="{BEBF3987-DDFB-1C2D-A3DA-B1406985C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93" y="1620849"/>
            <a:ext cx="6798485" cy="2719394"/>
          </a:xfrm>
          <a:prstGeom prst="rect">
            <a:avLst/>
          </a:prstGeom>
          <a:noFill/>
          <a:ln w="19050">
            <a:solidFill>
              <a:srgbClr val="203864"/>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AFC399A-52C3-5471-B1C0-E2CB969BF1B5}"/>
              </a:ext>
            </a:extLst>
          </p:cNvPr>
          <p:cNvSpPr txBox="1"/>
          <p:nvPr/>
        </p:nvSpPr>
        <p:spPr>
          <a:xfrm>
            <a:off x="7978709" y="1615882"/>
            <a:ext cx="3488077" cy="2554545"/>
          </a:xfrm>
          <a:prstGeom prst="rect">
            <a:avLst/>
          </a:prstGeom>
          <a:solidFill>
            <a:schemeClr val="accent5">
              <a:lumMod val="40000"/>
              <a:lumOff val="60000"/>
            </a:schemeClr>
          </a:solidFill>
          <a:ln>
            <a:solidFill>
              <a:srgbClr val="203864"/>
            </a:solidFill>
          </a:ln>
        </p:spPr>
        <p:txBody>
          <a:bodyPr wrap="square">
            <a:spAutoFit/>
          </a:bodyPr>
          <a:lstStyle/>
          <a:p>
            <a:pPr algn="ctr"/>
            <a:r>
              <a:rPr lang="it-IT" sz="2000" b="1" i="1" dirty="0">
                <a:latin typeface="+mj-lt"/>
              </a:rPr>
              <a:t>L</a:t>
            </a:r>
            <a:r>
              <a:rPr lang="en-US" sz="2000" b="1" i="1" dirty="0">
                <a:latin typeface="+mj-lt"/>
              </a:rPr>
              <a:t>yman Series</a:t>
            </a:r>
            <a:r>
              <a:rPr lang="en-US" sz="2000" i="1" dirty="0">
                <a:latin typeface="+mj-lt"/>
              </a:rPr>
              <a:t>: </a:t>
            </a:r>
          </a:p>
          <a:p>
            <a:pPr algn="ctr"/>
            <a:r>
              <a:rPr lang="en-US" sz="2000" i="1" dirty="0">
                <a:latin typeface="+mj-lt"/>
              </a:rPr>
              <a:t>91-121 nm -&gt; UV region</a:t>
            </a:r>
          </a:p>
          <a:p>
            <a:pPr algn="ctr"/>
            <a:endParaRPr lang="en-US" sz="2000" i="1" dirty="0">
              <a:latin typeface="+mj-lt"/>
            </a:endParaRPr>
          </a:p>
          <a:p>
            <a:pPr algn="ctr"/>
            <a:r>
              <a:rPr lang="en-US" sz="2000" b="1" i="1" dirty="0">
                <a:latin typeface="+mj-lt"/>
              </a:rPr>
              <a:t>Balmer Series: </a:t>
            </a:r>
          </a:p>
          <a:p>
            <a:pPr algn="ctr"/>
            <a:r>
              <a:rPr lang="en-US" sz="2000" b="0" i="1" dirty="0">
                <a:solidFill>
                  <a:srgbClr val="202122"/>
                </a:solidFill>
                <a:effectLst/>
                <a:latin typeface="+mj-lt"/>
              </a:rPr>
              <a:t>364.6- 656 nm -&gt; visible region</a:t>
            </a:r>
          </a:p>
          <a:p>
            <a:pPr algn="ctr"/>
            <a:endParaRPr lang="en-US" sz="2000" b="0" i="1" dirty="0">
              <a:solidFill>
                <a:srgbClr val="202122"/>
              </a:solidFill>
              <a:effectLst/>
              <a:latin typeface="+mj-lt"/>
            </a:endParaRPr>
          </a:p>
          <a:p>
            <a:pPr algn="ctr"/>
            <a:r>
              <a:rPr lang="en-US" sz="2000" b="1" i="1" dirty="0">
                <a:solidFill>
                  <a:srgbClr val="000000"/>
                </a:solidFill>
                <a:effectLst/>
                <a:latin typeface="+mj-lt"/>
              </a:rPr>
              <a:t>Paschen Series: </a:t>
            </a:r>
          </a:p>
          <a:p>
            <a:pPr algn="ctr"/>
            <a:r>
              <a:rPr lang="en-US" sz="2000" i="1" dirty="0">
                <a:solidFill>
                  <a:srgbClr val="000000"/>
                </a:solidFill>
                <a:effectLst/>
                <a:latin typeface="+mj-lt"/>
              </a:rPr>
              <a:t>1458-4051 nm -&gt; IR region</a:t>
            </a:r>
          </a:p>
        </p:txBody>
      </p:sp>
      <p:cxnSp>
        <p:nvCxnSpPr>
          <p:cNvPr id="3" name="Straight Connector 2">
            <a:extLst>
              <a:ext uri="{FF2B5EF4-FFF2-40B4-BE49-F238E27FC236}">
                <a16:creationId xmlns:a16="http://schemas.microsoft.com/office/drawing/2014/main" id="{48D4FA5D-AD56-8699-2C06-F242C0B977E2}"/>
              </a:ext>
            </a:extLst>
          </p:cNvPr>
          <p:cNvCxnSpPr>
            <a:cxnSpLocks/>
          </p:cNvCxnSpPr>
          <p:nvPr/>
        </p:nvCxnSpPr>
        <p:spPr>
          <a:xfrm flipH="1">
            <a:off x="1372921" y="3820160"/>
            <a:ext cx="1319479" cy="1228771"/>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9D40505-7B11-B32A-E45A-5BAC4C29F4AA}"/>
              </a:ext>
            </a:extLst>
          </p:cNvPr>
          <p:cNvCxnSpPr>
            <a:cxnSpLocks/>
          </p:cNvCxnSpPr>
          <p:nvPr/>
        </p:nvCxnSpPr>
        <p:spPr>
          <a:xfrm>
            <a:off x="3511258" y="3829635"/>
            <a:ext cx="7064668" cy="1218474"/>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026948B-3451-6426-EFDE-A20BBE4C950B}"/>
              </a:ext>
            </a:extLst>
          </p:cNvPr>
          <p:cNvSpPr txBox="1"/>
          <p:nvPr/>
        </p:nvSpPr>
        <p:spPr>
          <a:xfrm>
            <a:off x="5064860" y="4754037"/>
            <a:ext cx="5045949" cy="369332"/>
          </a:xfrm>
          <a:prstGeom prst="rect">
            <a:avLst/>
          </a:prstGeom>
          <a:solidFill>
            <a:srgbClr val="FFFF00"/>
          </a:solidFill>
          <a:ln>
            <a:solidFill>
              <a:schemeClr val="tx1"/>
            </a:solidFill>
          </a:ln>
        </p:spPr>
        <p:txBody>
          <a:bodyPr wrap="square">
            <a:spAutoFit/>
          </a:bodyPr>
          <a:lstStyle/>
          <a:p>
            <a:pPr algn="ctr"/>
            <a:r>
              <a:rPr lang="it-IT" i="1" dirty="0">
                <a:latin typeface="+mj-lt"/>
              </a:rPr>
              <a:t>Hydrogen Balmer series spectral lines of emission</a:t>
            </a:r>
            <a:endParaRPr lang="en-US" i="1" dirty="0">
              <a:latin typeface="+mj-lt"/>
            </a:endParaRPr>
          </a:p>
        </p:txBody>
      </p:sp>
      <p:sp>
        <p:nvSpPr>
          <p:cNvPr id="7" name="TextBox 6">
            <a:extLst>
              <a:ext uri="{FF2B5EF4-FFF2-40B4-BE49-F238E27FC236}">
                <a16:creationId xmlns:a16="http://schemas.microsoft.com/office/drawing/2014/main" id="{146929E2-0D80-AEB2-B70B-4E0CBD2BDDFB}"/>
              </a:ext>
            </a:extLst>
          </p:cNvPr>
          <p:cNvSpPr txBox="1"/>
          <p:nvPr/>
        </p:nvSpPr>
        <p:spPr>
          <a:xfrm>
            <a:off x="271375" y="6918"/>
            <a:ext cx="7538501" cy="523220"/>
          </a:xfrm>
          <a:prstGeom prst="rect">
            <a:avLst/>
          </a:prstGeom>
          <a:noFill/>
        </p:spPr>
        <p:txBody>
          <a:bodyPr wrap="square">
            <a:spAutoFit/>
          </a:bodyPr>
          <a:lstStyle/>
          <a:p>
            <a:r>
              <a:rPr lang="it-IT" sz="2800" b="1" dirty="0">
                <a:solidFill>
                  <a:schemeClr val="bg1"/>
                </a:solidFill>
                <a:latin typeface="+mj-lt"/>
                <a:cs typeface="Arial" panose="020B0604020202020204" pitchFamily="34" charset="0"/>
              </a:rPr>
              <a:t>Stark </a:t>
            </a:r>
            <a:r>
              <a:rPr lang="it-IT" sz="2800" b="1" dirty="0" err="1">
                <a:solidFill>
                  <a:schemeClr val="bg1"/>
                </a:solidFill>
                <a:latin typeface="+mj-lt"/>
                <a:cs typeface="Arial" panose="020B0604020202020204" pitchFamily="34" charset="0"/>
              </a:rPr>
              <a:t>broadening</a:t>
            </a:r>
            <a:r>
              <a:rPr lang="it-IT" sz="2800" b="1" dirty="0">
                <a:solidFill>
                  <a:schemeClr val="bg1"/>
                </a:solidFill>
                <a:latin typeface="+mj-lt"/>
                <a:cs typeface="Arial" panose="020B0604020202020204" pitchFamily="34" charset="0"/>
              </a:rPr>
              <a:t> technique</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864566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10;&#10;Description automatically generated with medium confidence">
            <a:extLst>
              <a:ext uri="{FF2B5EF4-FFF2-40B4-BE49-F238E27FC236}">
                <a16:creationId xmlns:a16="http://schemas.microsoft.com/office/drawing/2014/main" id="{C1D63E67-1D28-1D7C-66A9-E98950303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145" y="1643580"/>
            <a:ext cx="9203005" cy="1381125"/>
          </a:xfrm>
          <a:prstGeom prst="rect">
            <a:avLst/>
          </a:prstGeom>
        </p:spPr>
      </p:pic>
      <p:cxnSp>
        <p:nvCxnSpPr>
          <p:cNvPr id="9" name="Straight Arrow Connector 8">
            <a:extLst>
              <a:ext uri="{FF2B5EF4-FFF2-40B4-BE49-F238E27FC236}">
                <a16:creationId xmlns:a16="http://schemas.microsoft.com/office/drawing/2014/main" id="{815C6B68-7AD8-426C-8464-115F6C12083F}"/>
              </a:ext>
            </a:extLst>
          </p:cNvPr>
          <p:cNvCxnSpPr/>
          <p:nvPr/>
        </p:nvCxnSpPr>
        <p:spPr>
          <a:xfrm>
            <a:off x="1137145" y="3163613"/>
            <a:ext cx="9816662"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F582CD-EAB0-6614-C5B3-1DB25CBAB28D}"/>
              </a:ext>
            </a:extLst>
          </p:cNvPr>
          <p:cNvCxnSpPr>
            <a:cxnSpLocks/>
          </p:cNvCxnSpPr>
          <p:nvPr/>
        </p:nvCxnSpPr>
        <p:spPr>
          <a:xfrm>
            <a:off x="7904436" y="3097486"/>
            <a:ext cx="0" cy="661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BE10F1-AB1E-982E-40AE-0CFEB64DF562}"/>
              </a:ext>
            </a:extLst>
          </p:cNvPr>
          <p:cNvCxnSpPr>
            <a:cxnSpLocks/>
          </p:cNvCxnSpPr>
          <p:nvPr/>
        </p:nvCxnSpPr>
        <p:spPr>
          <a:xfrm>
            <a:off x="4194000" y="3106415"/>
            <a:ext cx="0" cy="661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173674-EA6B-7B92-14CF-EAF45001EA41}"/>
              </a:ext>
            </a:extLst>
          </p:cNvPr>
          <p:cNvCxnSpPr>
            <a:cxnSpLocks/>
          </p:cNvCxnSpPr>
          <p:nvPr/>
        </p:nvCxnSpPr>
        <p:spPr>
          <a:xfrm>
            <a:off x="3042000" y="3097485"/>
            <a:ext cx="0" cy="661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3C9D1FC-BE93-1D23-7D42-008B8D603580}"/>
              </a:ext>
            </a:extLst>
          </p:cNvPr>
          <p:cNvSpPr txBox="1"/>
          <p:nvPr/>
        </p:nvSpPr>
        <p:spPr>
          <a:xfrm>
            <a:off x="2654427" y="3200122"/>
            <a:ext cx="738167" cy="313257"/>
          </a:xfrm>
          <a:prstGeom prst="rect">
            <a:avLst/>
          </a:prstGeom>
          <a:solidFill>
            <a:srgbClr val="FFFF00"/>
          </a:solidFill>
          <a:ln>
            <a:solidFill>
              <a:schemeClr val="tx1"/>
            </a:solidFill>
          </a:ln>
        </p:spPr>
        <p:txBody>
          <a:bodyPr wrap="square">
            <a:spAutoFit/>
          </a:bodyPr>
          <a:lstStyle/>
          <a:p>
            <a:pPr algn="ctr"/>
            <a:r>
              <a:rPr lang="it-IT" sz="1400" i="1" dirty="0">
                <a:latin typeface="+mj-lt"/>
              </a:rPr>
              <a:t>434nm</a:t>
            </a:r>
            <a:endParaRPr lang="en-US" sz="1400" i="1" dirty="0">
              <a:latin typeface="+mj-lt"/>
            </a:endParaRPr>
          </a:p>
        </p:txBody>
      </p:sp>
      <p:sp>
        <p:nvSpPr>
          <p:cNvPr id="18" name="TextBox 17">
            <a:extLst>
              <a:ext uri="{FF2B5EF4-FFF2-40B4-BE49-F238E27FC236}">
                <a16:creationId xmlns:a16="http://schemas.microsoft.com/office/drawing/2014/main" id="{79CB096E-535C-8EC7-0835-465CE9865D3A}"/>
              </a:ext>
            </a:extLst>
          </p:cNvPr>
          <p:cNvSpPr txBox="1"/>
          <p:nvPr/>
        </p:nvSpPr>
        <p:spPr>
          <a:xfrm>
            <a:off x="3824916" y="3189188"/>
            <a:ext cx="738167" cy="313257"/>
          </a:xfrm>
          <a:prstGeom prst="rect">
            <a:avLst/>
          </a:prstGeom>
          <a:solidFill>
            <a:srgbClr val="FFFF00"/>
          </a:solidFill>
          <a:ln>
            <a:solidFill>
              <a:schemeClr val="tx1"/>
            </a:solidFill>
          </a:ln>
        </p:spPr>
        <p:txBody>
          <a:bodyPr wrap="square">
            <a:spAutoFit/>
          </a:bodyPr>
          <a:lstStyle/>
          <a:p>
            <a:pPr algn="ctr"/>
            <a:r>
              <a:rPr lang="it-IT" sz="1400" i="1" dirty="0">
                <a:latin typeface="+mj-lt"/>
              </a:rPr>
              <a:t>488nm</a:t>
            </a:r>
            <a:endParaRPr lang="en-US" sz="1400" i="1" dirty="0">
              <a:latin typeface="+mj-lt"/>
            </a:endParaRPr>
          </a:p>
        </p:txBody>
      </p:sp>
      <p:sp>
        <p:nvSpPr>
          <p:cNvPr id="19" name="TextBox 18">
            <a:extLst>
              <a:ext uri="{FF2B5EF4-FFF2-40B4-BE49-F238E27FC236}">
                <a16:creationId xmlns:a16="http://schemas.microsoft.com/office/drawing/2014/main" id="{FC78227A-6A39-AB26-0B0C-F3FDC939821F}"/>
              </a:ext>
            </a:extLst>
          </p:cNvPr>
          <p:cNvSpPr txBox="1"/>
          <p:nvPr/>
        </p:nvSpPr>
        <p:spPr>
          <a:xfrm>
            <a:off x="7535352" y="3200122"/>
            <a:ext cx="738167" cy="313257"/>
          </a:xfrm>
          <a:prstGeom prst="rect">
            <a:avLst/>
          </a:prstGeom>
          <a:solidFill>
            <a:srgbClr val="FFFF00"/>
          </a:solidFill>
          <a:ln>
            <a:solidFill>
              <a:schemeClr val="tx1"/>
            </a:solidFill>
          </a:ln>
        </p:spPr>
        <p:txBody>
          <a:bodyPr wrap="square">
            <a:spAutoFit/>
          </a:bodyPr>
          <a:lstStyle/>
          <a:p>
            <a:pPr algn="ctr"/>
            <a:r>
              <a:rPr lang="it-IT" sz="1400" i="1" dirty="0">
                <a:latin typeface="+mj-lt"/>
              </a:rPr>
              <a:t>656nm</a:t>
            </a:r>
            <a:endParaRPr lang="en-US" sz="1400" i="1" dirty="0">
              <a:latin typeface="+mj-lt"/>
            </a:endParaRPr>
          </a:p>
        </p:txBody>
      </p:sp>
      <p:pic>
        <p:nvPicPr>
          <p:cNvPr id="23" name="Picture 22" descr="A bright light in the dark&#10;&#10;Description automatically generated with low confidence">
            <a:extLst>
              <a:ext uri="{FF2B5EF4-FFF2-40B4-BE49-F238E27FC236}">
                <a16:creationId xmlns:a16="http://schemas.microsoft.com/office/drawing/2014/main" id="{6309751F-8DD7-C568-8BAD-0E7982AF25FA}"/>
              </a:ext>
            </a:extLst>
          </p:cNvPr>
          <p:cNvPicPr>
            <a:picLocks noChangeAspect="1"/>
          </p:cNvPicPr>
          <p:nvPr/>
        </p:nvPicPr>
        <p:blipFill rotWithShape="1">
          <a:blip r:embed="rId5">
            <a:extLst>
              <a:ext uri="{28A0092B-C50C-407E-A947-70E740481C1C}">
                <a14:useLocalDpi xmlns:a14="http://schemas.microsoft.com/office/drawing/2010/main" val="0"/>
              </a:ext>
            </a:extLst>
          </a:blip>
          <a:srcRect l="27604" r="30617"/>
          <a:stretch/>
        </p:blipFill>
        <p:spPr>
          <a:xfrm>
            <a:off x="986064" y="4142865"/>
            <a:ext cx="4074891" cy="2428875"/>
          </a:xfrm>
          <a:prstGeom prst="rect">
            <a:avLst/>
          </a:prstGeom>
        </p:spPr>
      </p:pic>
      <p:pic>
        <p:nvPicPr>
          <p:cNvPr id="24" name="Picture 23">
            <a:extLst>
              <a:ext uri="{FF2B5EF4-FFF2-40B4-BE49-F238E27FC236}">
                <a16:creationId xmlns:a16="http://schemas.microsoft.com/office/drawing/2014/main" id="{E23AF6D7-4687-A739-C730-66EFB8457B7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l="21895" r="36327"/>
          <a:stretch/>
        </p:blipFill>
        <p:spPr>
          <a:xfrm>
            <a:off x="6878916" y="4142864"/>
            <a:ext cx="4074891" cy="2428875"/>
          </a:xfrm>
          <a:prstGeom prst="rect">
            <a:avLst/>
          </a:prstGeom>
        </p:spPr>
      </p:pic>
      <p:cxnSp>
        <p:nvCxnSpPr>
          <p:cNvPr id="26" name="Straight Connector 25">
            <a:extLst>
              <a:ext uri="{FF2B5EF4-FFF2-40B4-BE49-F238E27FC236}">
                <a16:creationId xmlns:a16="http://schemas.microsoft.com/office/drawing/2014/main" id="{00086CDE-8CEB-5484-4877-78BC54AD1099}"/>
              </a:ext>
            </a:extLst>
          </p:cNvPr>
          <p:cNvCxnSpPr/>
          <p:nvPr/>
        </p:nvCxnSpPr>
        <p:spPr>
          <a:xfrm flipH="1">
            <a:off x="6878916" y="3513379"/>
            <a:ext cx="741084" cy="629485"/>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A39C9C-F9C9-BCCE-0E42-215E80EF698C}"/>
              </a:ext>
            </a:extLst>
          </p:cNvPr>
          <p:cNvCxnSpPr>
            <a:cxnSpLocks/>
          </p:cNvCxnSpPr>
          <p:nvPr/>
        </p:nvCxnSpPr>
        <p:spPr>
          <a:xfrm>
            <a:off x="8273519" y="3513379"/>
            <a:ext cx="2680288" cy="629485"/>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F47024-A85F-E2BA-F906-617F7B067A59}"/>
              </a:ext>
            </a:extLst>
          </p:cNvPr>
          <p:cNvCxnSpPr>
            <a:cxnSpLocks/>
          </p:cNvCxnSpPr>
          <p:nvPr/>
        </p:nvCxnSpPr>
        <p:spPr>
          <a:xfrm flipH="1">
            <a:off x="986064" y="3496474"/>
            <a:ext cx="2838852" cy="64639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A9324B4-B122-7655-FCC6-559E9BC059DD}"/>
              </a:ext>
            </a:extLst>
          </p:cNvPr>
          <p:cNvCxnSpPr>
            <a:cxnSpLocks/>
          </p:cNvCxnSpPr>
          <p:nvPr/>
        </p:nvCxnSpPr>
        <p:spPr>
          <a:xfrm>
            <a:off x="4538360" y="3496474"/>
            <a:ext cx="477459" cy="64639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A0475A-D575-A666-831F-5CEE018EC82B}"/>
              </a:ext>
            </a:extLst>
          </p:cNvPr>
          <p:cNvSpPr txBox="1"/>
          <p:nvPr/>
        </p:nvSpPr>
        <p:spPr>
          <a:xfrm>
            <a:off x="9670366" y="3130309"/>
            <a:ext cx="1384489" cy="369332"/>
          </a:xfrm>
          <a:prstGeom prst="rect">
            <a:avLst/>
          </a:prstGeom>
          <a:noFill/>
        </p:spPr>
        <p:txBody>
          <a:bodyPr wrap="square" rtlCol="0">
            <a:spAutoFit/>
          </a:bodyPr>
          <a:lstStyle/>
          <a:p>
            <a:r>
              <a:rPr lang="it-IT" i="1" dirty="0">
                <a:latin typeface="+mj-lt"/>
              </a:rPr>
              <a:t>wavelength</a:t>
            </a:r>
            <a:endParaRPr lang="en-US" i="1" dirty="0">
              <a:latin typeface="+mj-lt"/>
            </a:endParaRPr>
          </a:p>
        </p:txBody>
      </p:sp>
      <p:sp>
        <p:nvSpPr>
          <p:cNvPr id="10" name="TextBox 9">
            <a:extLst>
              <a:ext uri="{FF2B5EF4-FFF2-40B4-BE49-F238E27FC236}">
                <a16:creationId xmlns:a16="http://schemas.microsoft.com/office/drawing/2014/main" id="{9ED27A59-CB4A-33BF-6849-B8B5AAC26F5B}"/>
              </a:ext>
            </a:extLst>
          </p:cNvPr>
          <p:cNvSpPr txBox="1"/>
          <p:nvPr/>
        </p:nvSpPr>
        <p:spPr>
          <a:xfrm>
            <a:off x="4811830" y="4403017"/>
            <a:ext cx="2467291" cy="369332"/>
          </a:xfrm>
          <a:prstGeom prst="rect">
            <a:avLst/>
          </a:prstGeom>
          <a:solidFill>
            <a:srgbClr val="FFFF00"/>
          </a:solidFill>
          <a:ln>
            <a:solidFill>
              <a:schemeClr val="tx1"/>
            </a:solidFill>
          </a:ln>
        </p:spPr>
        <p:txBody>
          <a:bodyPr wrap="square">
            <a:spAutoFit/>
          </a:bodyPr>
          <a:lstStyle/>
          <a:p>
            <a:pPr algn="ctr"/>
            <a:r>
              <a:rPr lang="it-IT" i="1" dirty="0">
                <a:latin typeface="+mj-lt"/>
              </a:rPr>
              <a:t>Stark broadening effect</a:t>
            </a:r>
            <a:endParaRPr lang="en-US" i="1" dirty="0">
              <a:latin typeface="+mj-lt"/>
            </a:endParaRPr>
          </a:p>
        </p:txBody>
      </p:sp>
      <p:sp>
        <p:nvSpPr>
          <p:cNvPr id="7" name="TextBox 6">
            <a:extLst>
              <a:ext uri="{FF2B5EF4-FFF2-40B4-BE49-F238E27FC236}">
                <a16:creationId xmlns:a16="http://schemas.microsoft.com/office/drawing/2014/main" id="{5B754E83-C701-5F79-D85D-6FC3E2893A5F}"/>
              </a:ext>
            </a:extLst>
          </p:cNvPr>
          <p:cNvSpPr txBox="1"/>
          <p:nvPr/>
        </p:nvSpPr>
        <p:spPr>
          <a:xfrm>
            <a:off x="271375" y="6918"/>
            <a:ext cx="7538501" cy="523220"/>
          </a:xfrm>
          <a:prstGeom prst="rect">
            <a:avLst/>
          </a:prstGeom>
          <a:noFill/>
        </p:spPr>
        <p:txBody>
          <a:bodyPr wrap="square">
            <a:spAutoFit/>
          </a:bodyPr>
          <a:lstStyle/>
          <a:p>
            <a:r>
              <a:rPr lang="it-IT" sz="2800" b="1" dirty="0">
                <a:solidFill>
                  <a:schemeClr val="bg1"/>
                </a:solidFill>
                <a:latin typeface="+mj-lt"/>
                <a:cs typeface="Arial" panose="020B0604020202020204" pitchFamily="34" charset="0"/>
              </a:rPr>
              <a:t>Stark </a:t>
            </a:r>
            <a:r>
              <a:rPr lang="it-IT" sz="2800" b="1" dirty="0" err="1">
                <a:solidFill>
                  <a:schemeClr val="bg1"/>
                </a:solidFill>
                <a:latin typeface="+mj-lt"/>
                <a:cs typeface="Arial" panose="020B0604020202020204" pitchFamily="34" charset="0"/>
              </a:rPr>
              <a:t>broadening</a:t>
            </a:r>
            <a:r>
              <a:rPr lang="it-IT" sz="2800" b="1" dirty="0">
                <a:solidFill>
                  <a:schemeClr val="bg1"/>
                </a:solidFill>
                <a:latin typeface="+mj-lt"/>
                <a:cs typeface="Arial" panose="020B0604020202020204" pitchFamily="34" charset="0"/>
              </a:rPr>
              <a:t> technique</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93276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B165D41-DAB0-5B0F-8E7F-30CF6660ABC3}"/>
              </a:ext>
            </a:extLst>
          </p:cNvPr>
          <p:cNvSpPr/>
          <p:nvPr/>
        </p:nvSpPr>
        <p:spPr>
          <a:xfrm>
            <a:off x="370334" y="853426"/>
            <a:ext cx="4943345" cy="1938992"/>
          </a:xfrm>
          <a:prstGeom prst="rect">
            <a:avLst/>
          </a:prstGeom>
        </p:spPr>
        <p:txBody>
          <a:bodyPr wrap="square">
            <a:spAutoFit/>
          </a:bodyPr>
          <a:lstStyle/>
          <a:p>
            <a:r>
              <a:rPr lang="it-IT" sz="2400" i="1" dirty="0">
                <a:solidFill>
                  <a:prstClr val="black"/>
                </a:solidFill>
                <a:latin typeface="+mj-lt"/>
              </a:rPr>
              <a:t>By using the Stark broadening method to measure the plasma density, we obtain the following results:</a:t>
            </a:r>
          </a:p>
          <a:p>
            <a:r>
              <a:rPr lang="it-IT" sz="2400" i="1" dirty="0">
                <a:solidFill>
                  <a:prstClr val="black"/>
                </a:solidFill>
                <a:latin typeface="+mj-lt"/>
              </a:rPr>
              <a:t>the larger is the Balmer line (</a:t>
            </a:r>
            <a:r>
              <a:rPr lang="el-GR" sz="2400" i="1" dirty="0">
                <a:solidFill>
                  <a:prstClr val="black"/>
                </a:solidFill>
                <a:latin typeface="+mj-lt"/>
              </a:rPr>
              <a:t>Δλ</a:t>
            </a:r>
            <a:r>
              <a:rPr lang="it-IT" sz="2400" i="1" dirty="0">
                <a:solidFill>
                  <a:prstClr val="black"/>
                </a:solidFill>
                <a:latin typeface="+mj-lt"/>
              </a:rPr>
              <a:t>), the higher is the electron density of plasma </a:t>
            </a:r>
          </a:p>
        </p:txBody>
      </p:sp>
      <p:pic>
        <p:nvPicPr>
          <p:cNvPr id="20" name="Picture 19" descr="Table&#10;&#10;Description automatically generated">
            <a:extLst>
              <a:ext uri="{FF2B5EF4-FFF2-40B4-BE49-F238E27FC236}">
                <a16:creationId xmlns:a16="http://schemas.microsoft.com/office/drawing/2014/main" id="{F2130462-EA86-B4B8-9E47-243E513C5D90}"/>
              </a:ext>
            </a:extLst>
          </p:cNvPr>
          <p:cNvPicPr>
            <a:picLocks noChangeAspect="1"/>
          </p:cNvPicPr>
          <p:nvPr/>
        </p:nvPicPr>
        <p:blipFill rotWithShape="1">
          <a:blip r:embed="rId4">
            <a:extLst>
              <a:ext uri="{28A0092B-C50C-407E-A947-70E740481C1C}">
                <a14:useLocalDpi xmlns:a14="http://schemas.microsoft.com/office/drawing/2010/main" val="0"/>
              </a:ext>
            </a:extLst>
          </a:blip>
          <a:srcRect l="1539" r="2896" b="48569"/>
          <a:stretch/>
        </p:blipFill>
        <p:spPr>
          <a:xfrm>
            <a:off x="5974426" y="1134601"/>
            <a:ext cx="5812768" cy="3555094"/>
          </a:xfrm>
          <a:prstGeom prst="rect">
            <a:avLst/>
          </a:prstGeom>
        </p:spPr>
      </p:pic>
      <p:sp>
        <p:nvSpPr>
          <p:cNvPr id="21" name="TextBox 20">
            <a:extLst>
              <a:ext uri="{FF2B5EF4-FFF2-40B4-BE49-F238E27FC236}">
                <a16:creationId xmlns:a16="http://schemas.microsoft.com/office/drawing/2014/main" id="{4E41F14C-109B-8128-7DA1-94F15513A6C6}"/>
              </a:ext>
            </a:extLst>
          </p:cNvPr>
          <p:cNvSpPr txBox="1"/>
          <p:nvPr/>
        </p:nvSpPr>
        <p:spPr>
          <a:xfrm>
            <a:off x="7702434" y="769597"/>
            <a:ext cx="2467291" cy="369332"/>
          </a:xfrm>
          <a:prstGeom prst="rect">
            <a:avLst/>
          </a:prstGeom>
          <a:solidFill>
            <a:srgbClr val="FFFF00"/>
          </a:solidFill>
          <a:ln>
            <a:solidFill>
              <a:schemeClr val="tx1"/>
            </a:solidFill>
          </a:ln>
        </p:spPr>
        <p:txBody>
          <a:bodyPr wrap="square">
            <a:spAutoFit/>
          </a:bodyPr>
          <a:lstStyle/>
          <a:p>
            <a:pPr algn="ctr"/>
            <a:r>
              <a:rPr lang="it-IT" i="1" dirty="0">
                <a:latin typeface="+mj-lt"/>
              </a:rPr>
              <a:t>Tabulated </a:t>
            </a:r>
            <a:r>
              <a:rPr lang="el-GR" i="1" dirty="0">
                <a:latin typeface="+mj-lt"/>
              </a:rPr>
              <a:t>α</a:t>
            </a:r>
            <a:r>
              <a:rPr lang="it-IT" i="1" dirty="0">
                <a:latin typeface="+mj-lt"/>
              </a:rPr>
              <a:t> values</a:t>
            </a:r>
            <a:endParaRPr lang="en-US" i="1" dirty="0">
              <a:latin typeface="+mj-lt"/>
            </a:endParaRPr>
          </a:p>
        </p:txBody>
      </p:sp>
      <p:pic>
        <p:nvPicPr>
          <p:cNvPr id="25" name="Immagine 69">
            <a:extLst>
              <a:ext uri="{FF2B5EF4-FFF2-40B4-BE49-F238E27FC236}">
                <a16:creationId xmlns:a16="http://schemas.microsoft.com/office/drawing/2014/main" id="{B5645FEC-DBF7-A4AC-8716-57148CFC280A}"/>
              </a:ext>
            </a:extLst>
          </p:cNvPr>
          <p:cNvPicPr>
            <a:picLocks noChangeAspect="1"/>
          </p:cNvPicPr>
          <p:nvPr/>
        </p:nvPicPr>
        <p:blipFill rotWithShape="1">
          <a:blip r:embed="rId5">
            <a:extLst>
              <a:ext uri="{28A0092B-C50C-407E-A947-70E740481C1C}">
                <a14:useLocalDpi xmlns:a14="http://schemas.microsoft.com/office/drawing/2010/main" val="0"/>
              </a:ext>
            </a:extLst>
          </a:blip>
          <a:srcRect l="-17" r="2940"/>
          <a:stretch/>
        </p:blipFill>
        <p:spPr>
          <a:xfrm>
            <a:off x="4798022" y="5054699"/>
            <a:ext cx="6530377" cy="1600267"/>
          </a:xfrm>
          <a:prstGeom prst="rect">
            <a:avLst/>
          </a:prstGeom>
        </p:spPr>
      </p:pic>
      <p:cxnSp>
        <p:nvCxnSpPr>
          <p:cNvPr id="28" name="Straight Connector 27">
            <a:extLst>
              <a:ext uri="{FF2B5EF4-FFF2-40B4-BE49-F238E27FC236}">
                <a16:creationId xmlns:a16="http://schemas.microsoft.com/office/drawing/2014/main" id="{D58E3850-6188-3025-6DDA-EF94134D64B0}"/>
              </a:ext>
            </a:extLst>
          </p:cNvPr>
          <p:cNvCxnSpPr>
            <a:cxnSpLocks/>
          </p:cNvCxnSpPr>
          <p:nvPr/>
        </p:nvCxnSpPr>
        <p:spPr>
          <a:xfrm>
            <a:off x="7380000" y="5847344"/>
            <a:ext cx="497840"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F16BD7D-A759-5FFC-52A9-E97677A6261F}"/>
              </a:ext>
            </a:extLst>
          </p:cNvPr>
          <p:cNvCxnSpPr>
            <a:cxnSpLocks/>
          </p:cNvCxnSpPr>
          <p:nvPr/>
        </p:nvCxnSpPr>
        <p:spPr>
          <a:xfrm>
            <a:off x="4391622" y="5847344"/>
            <a:ext cx="2844000" cy="74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206F998-EF25-98DB-A031-E09C5B7F1442}"/>
                  </a:ext>
                </a:extLst>
              </p:cNvPr>
              <p:cNvSpPr txBox="1"/>
              <p:nvPr/>
            </p:nvSpPr>
            <p:spPr>
              <a:xfrm>
                <a:off x="3693123" y="5662678"/>
                <a:ext cx="9017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400" b="0" i="1" smtClean="0">
                          <a:solidFill>
                            <a:srgbClr val="000000"/>
                          </a:solidFill>
                          <a:latin typeface="Cambria Math" panose="02040503050406030204" pitchFamily="18" charset="0"/>
                          <a:ea typeface="Cambria Math" panose="02040503050406030204" pitchFamily="18" charset="0"/>
                        </a:rPr>
                        <m:t>∆</m:t>
                      </m:r>
                      <m:r>
                        <a:rPr lang="it-IT" sz="2400" b="0" i="1" smtClean="0">
                          <a:solidFill>
                            <a:srgbClr val="000000"/>
                          </a:solidFill>
                          <a:latin typeface="Cambria Math" panose="02040503050406030204" pitchFamily="18" charset="0"/>
                          <a:ea typeface="Cambria Math" panose="02040503050406030204" pitchFamily="18" charset="0"/>
                        </a:rPr>
                        <m:t>𝜆</m:t>
                      </m:r>
                    </m:oMath>
                  </m:oMathPara>
                </a14:m>
                <a:endParaRPr lang="en-US" sz="2400" dirty="0"/>
              </a:p>
            </p:txBody>
          </p:sp>
        </mc:Choice>
        <mc:Fallback xmlns="">
          <p:sp>
            <p:nvSpPr>
              <p:cNvPr id="36" name="TextBox 35">
                <a:extLst>
                  <a:ext uri="{FF2B5EF4-FFF2-40B4-BE49-F238E27FC236}">
                    <a16:creationId xmlns:a16="http://schemas.microsoft.com/office/drawing/2014/main" id="{2206F998-EF25-98DB-A031-E09C5B7F1442}"/>
                  </a:ext>
                </a:extLst>
              </p:cNvPr>
              <p:cNvSpPr txBox="1">
                <a:spLocks noRot="1" noChangeAspect="1" noMove="1" noResize="1" noEditPoints="1" noAdjustHandles="1" noChangeArrowheads="1" noChangeShapeType="1" noTextEdit="1"/>
              </p:cNvSpPr>
              <p:nvPr/>
            </p:nvSpPr>
            <p:spPr>
              <a:xfrm>
                <a:off x="3693123" y="5662678"/>
                <a:ext cx="901700" cy="461665"/>
              </a:xfrm>
              <a:prstGeom prst="rect">
                <a:avLst/>
              </a:prstGeom>
              <a:blipFill>
                <a:blip r:embed="rId7"/>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269C930-0801-17CA-D784-D38B1B5E75A3}"/>
              </a:ext>
            </a:extLst>
          </p:cNvPr>
          <p:cNvSpPr txBox="1"/>
          <p:nvPr/>
        </p:nvSpPr>
        <p:spPr>
          <a:xfrm>
            <a:off x="1347464" y="5570344"/>
            <a:ext cx="2345660" cy="830997"/>
          </a:xfrm>
          <a:prstGeom prst="rect">
            <a:avLst/>
          </a:prstGeom>
          <a:solidFill>
            <a:schemeClr val="accent5">
              <a:lumMod val="40000"/>
              <a:lumOff val="60000"/>
            </a:schemeClr>
          </a:solidFill>
          <a:ln>
            <a:solidFill>
              <a:srgbClr val="203864"/>
            </a:solidFill>
          </a:ln>
        </p:spPr>
        <p:txBody>
          <a:bodyPr wrap="square" rtlCol="0">
            <a:spAutoFit/>
          </a:bodyPr>
          <a:lstStyle/>
          <a:p>
            <a:pPr algn="ctr"/>
            <a:r>
              <a:rPr lang="it-IT" sz="2400" i="1" dirty="0">
                <a:latin typeface="+mj-lt"/>
              </a:rPr>
              <a:t>Broadening of </a:t>
            </a:r>
          </a:p>
          <a:p>
            <a:pPr algn="ctr"/>
            <a:r>
              <a:rPr lang="it-IT" sz="2400" i="1" dirty="0">
                <a:latin typeface="+mj-lt"/>
              </a:rPr>
              <a:t>the spectral line</a:t>
            </a:r>
            <a:endParaRPr lang="en-US" sz="2400" i="1" dirty="0">
              <a:latin typeface="+mj-lt"/>
            </a:endParaRPr>
          </a:p>
        </p:txBody>
      </p:sp>
      <p:sp>
        <p:nvSpPr>
          <p:cNvPr id="3" name="TextBox 2">
            <a:extLst>
              <a:ext uri="{FF2B5EF4-FFF2-40B4-BE49-F238E27FC236}">
                <a16:creationId xmlns:a16="http://schemas.microsoft.com/office/drawing/2014/main" id="{4F92334F-CDB1-428C-D95A-0D5BA7B66B1A}"/>
              </a:ext>
            </a:extLst>
          </p:cNvPr>
          <p:cNvSpPr txBox="1"/>
          <p:nvPr/>
        </p:nvSpPr>
        <p:spPr>
          <a:xfrm>
            <a:off x="271375" y="6918"/>
            <a:ext cx="7538501" cy="523220"/>
          </a:xfrm>
          <a:prstGeom prst="rect">
            <a:avLst/>
          </a:prstGeom>
          <a:noFill/>
        </p:spPr>
        <p:txBody>
          <a:bodyPr wrap="square">
            <a:spAutoFit/>
          </a:bodyPr>
          <a:lstStyle/>
          <a:p>
            <a:r>
              <a:rPr lang="it-IT" sz="2800" b="1" dirty="0">
                <a:solidFill>
                  <a:schemeClr val="bg1"/>
                </a:solidFill>
                <a:latin typeface="+mj-lt"/>
                <a:cs typeface="Arial" panose="020B0604020202020204" pitchFamily="34" charset="0"/>
              </a:rPr>
              <a:t>Stark </a:t>
            </a:r>
            <a:r>
              <a:rPr lang="it-IT" sz="2800" b="1" dirty="0" err="1">
                <a:solidFill>
                  <a:schemeClr val="bg1"/>
                </a:solidFill>
                <a:latin typeface="+mj-lt"/>
                <a:cs typeface="Arial" panose="020B0604020202020204" pitchFamily="34" charset="0"/>
              </a:rPr>
              <a:t>broadening</a:t>
            </a:r>
            <a:r>
              <a:rPr lang="it-IT" sz="2800" b="1" dirty="0">
                <a:solidFill>
                  <a:schemeClr val="bg1"/>
                </a:solidFill>
                <a:latin typeface="+mj-lt"/>
                <a:cs typeface="Arial" panose="020B0604020202020204" pitchFamily="34" charset="0"/>
              </a:rPr>
              <a:t> technique</a:t>
            </a:r>
            <a:endParaRPr lang="en-US" sz="2800" b="1" dirty="0">
              <a:solidFill>
                <a:schemeClr val="bg1"/>
              </a:solidFill>
              <a:latin typeface="+mj-lt"/>
              <a:cs typeface="Arial" panose="020B0604020202020204" pitchFamily="34" charset="0"/>
            </a:endParaRPr>
          </a:p>
        </p:txBody>
      </p:sp>
      <p:pic>
        <p:nvPicPr>
          <p:cNvPr id="6" name="Picture 5">
            <a:extLst>
              <a:ext uri="{FF2B5EF4-FFF2-40B4-BE49-F238E27FC236}">
                <a16:creationId xmlns:a16="http://schemas.microsoft.com/office/drawing/2014/main" id="{372805B0-5A3B-59FA-4114-2DEA93CD06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691" y="3190840"/>
            <a:ext cx="4596988" cy="1081010"/>
          </a:xfrm>
          <a:prstGeom prst="rect">
            <a:avLst/>
          </a:prstGeom>
          <a:ln w="38100">
            <a:solidFill>
              <a:srgbClr val="FF0000"/>
            </a:solidFill>
          </a:ln>
        </p:spPr>
      </p:pic>
    </p:spTree>
    <p:extLst>
      <p:ext uri="{BB962C8B-B14F-4D97-AF65-F5344CB8AC3E}">
        <p14:creationId xmlns:p14="http://schemas.microsoft.com/office/powerpoint/2010/main" val="4031853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6AC4E76-5A03-C511-A8CF-418195083E11}"/>
              </a:ext>
            </a:extLst>
          </p:cNvPr>
          <p:cNvGrpSpPr/>
          <p:nvPr/>
        </p:nvGrpSpPr>
        <p:grpSpPr>
          <a:xfrm>
            <a:off x="7182095" y="962376"/>
            <a:ext cx="4401325" cy="3604716"/>
            <a:chOff x="7018063" y="864557"/>
            <a:chExt cx="4401325" cy="3604716"/>
          </a:xfrm>
        </p:grpSpPr>
        <p:grpSp>
          <p:nvGrpSpPr>
            <p:cNvPr id="11" name="Group 15">
              <a:extLst>
                <a:ext uri="{FF2B5EF4-FFF2-40B4-BE49-F238E27FC236}">
                  <a16:creationId xmlns:a16="http://schemas.microsoft.com/office/drawing/2014/main" id="{5678B053-5801-81F7-0C8F-E4499DAAF426}"/>
                </a:ext>
              </a:extLst>
            </p:cNvPr>
            <p:cNvGrpSpPr/>
            <p:nvPr/>
          </p:nvGrpSpPr>
          <p:grpSpPr>
            <a:xfrm>
              <a:off x="7018063" y="864557"/>
              <a:ext cx="4401325" cy="3604716"/>
              <a:chOff x="107504" y="955814"/>
              <a:chExt cx="6550205" cy="4768130"/>
            </a:xfrm>
          </p:grpSpPr>
          <p:grpSp>
            <p:nvGrpSpPr>
              <p:cNvPr id="13" name="Group 13">
                <a:extLst>
                  <a:ext uri="{FF2B5EF4-FFF2-40B4-BE49-F238E27FC236}">
                    <a16:creationId xmlns:a16="http://schemas.microsoft.com/office/drawing/2014/main" id="{3770B321-4F50-1077-C56C-87C4011907C5}"/>
                  </a:ext>
                </a:extLst>
              </p:cNvPr>
              <p:cNvGrpSpPr/>
              <p:nvPr/>
            </p:nvGrpSpPr>
            <p:grpSpPr>
              <a:xfrm>
                <a:off x="107504" y="955814"/>
                <a:ext cx="6550205" cy="4768130"/>
                <a:chOff x="251520" y="1435021"/>
                <a:chExt cx="6402309" cy="4471887"/>
              </a:xfrm>
            </p:grpSpPr>
            <p:pic>
              <p:nvPicPr>
                <p:cNvPr id="33" name="Picture 1">
                  <a:extLst>
                    <a:ext uri="{FF2B5EF4-FFF2-40B4-BE49-F238E27FC236}">
                      <a16:creationId xmlns:a16="http://schemas.microsoft.com/office/drawing/2014/main" id="{FC67811E-006A-720E-D6CE-69B44069D9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489944"/>
                  <a:ext cx="6227007" cy="4362041"/>
                </a:xfrm>
                <a:prstGeom prst="rect">
                  <a:avLst/>
                </a:prstGeom>
              </p:spPr>
            </p:pic>
            <p:sp>
              <p:nvSpPr>
                <p:cNvPr id="34" name="Rectangle 59">
                  <a:extLst>
                    <a:ext uri="{FF2B5EF4-FFF2-40B4-BE49-F238E27FC236}">
                      <a16:creationId xmlns:a16="http://schemas.microsoft.com/office/drawing/2014/main" id="{0CBB2840-2EDF-BD8D-68B3-D426521B4386}"/>
                    </a:ext>
                  </a:extLst>
                </p:cNvPr>
                <p:cNvSpPr/>
                <p:nvPr/>
              </p:nvSpPr>
              <p:spPr>
                <a:xfrm>
                  <a:off x="276170" y="1439101"/>
                  <a:ext cx="1770985" cy="443166"/>
                </a:xfrm>
                <a:prstGeom prst="rect">
                  <a:avLst/>
                </a:prstGeom>
              </p:spPr>
              <p:txBody>
                <a:bodyPr wrap="none">
                  <a:spAutoFit/>
                </a:bodyPr>
                <a:lstStyle/>
                <a:p>
                  <a:r>
                    <a:rPr lang="it-IT" sz="1477" b="1" dirty="0">
                      <a:solidFill>
                        <a:prstClr val="black"/>
                      </a:solidFill>
                      <a:latin typeface="Calibri"/>
                    </a:rPr>
                    <a:t>Position (mm)</a:t>
                  </a:r>
                  <a:endParaRPr lang="it-IT" sz="1477" dirty="0">
                    <a:solidFill>
                      <a:prstClr val="black"/>
                    </a:solidFill>
                    <a:latin typeface="Calibri"/>
                  </a:endParaRPr>
                </a:p>
              </p:txBody>
            </p:sp>
            <p:sp>
              <p:nvSpPr>
                <p:cNvPr id="35" name="Rectangle 60">
                  <a:extLst>
                    <a:ext uri="{FF2B5EF4-FFF2-40B4-BE49-F238E27FC236}">
                      <a16:creationId xmlns:a16="http://schemas.microsoft.com/office/drawing/2014/main" id="{87F863F3-1A93-4E5B-737A-D364A56F5EE2}"/>
                    </a:ext>
                  </a:extLst>
                </p:cNvPr>
                <p:cNvSpPr/>
                <p:nvPr/>
              </p:nvSpPr>
              <p:spPr>
                <a:xfrm>
                  <a:off x="5704506" y="5463742"/>
                  <a:ext cx="949323" cy="443166"/>
                </a:xfrm>
                <a:prstGeom prst="rect">
                  <a:avLst/>
                </a:prstGeom>
              </p:spPr>
              <p:txBody>
                <a:bodyPr wrap="none">
                  <a:spAutoFit/>
                </a:bodyPr>
                <a:lstStyle/>
                <a:p>
                  <a:r>
                    <a:rPr lang="el-GR" sz="1477" b="1">
                      <a:solidFill>
                        <a:prstClr val="black"/>
                      </a:solidFill>
                      <a:latin typeface="Calibri"/>
                    </a:rPr>
                    <a:t>λ</a:t>
                  </a:r>
                  <a:r>
                    <a:rPr lang="it-IT" sz="1477" b="1" dirty="0">
                      <a:solidFill>
                        <a:prstClr val="black"/>
                      </a:solidFill>
                      <a:latin typeface="Calibri"/>
                    </a:rPr>
                    <a:t> (nm)</a:t>
                  </a:r>
                  <a:endParaRPr lang="it-IT" sz="1477" dirty="0">
                    <a:solidFill>
                      <a:prstClr val="black"/>
                    </a:solidFill>
                    <a:latin typeface="Calibri"/>
                  </a:endParaRPr>
                </a:p>
              </p:txBody>
            </p:sp>
            <p:grpSp>
              <p:nvGrpSpPr>
                <p:cNvPr id="36" name="Group 12">
                  <a:extLst>
                    <a:ext uri="{FF2B5EF4-FFF2-40B4-BE49-F238E27FC236}">
                      <a16:creationId xmlns:a16="http://schemas.microsoft.com/office/drawing/2014/main" id="{69EC1CEF-116A-CA3D-7ABF-9AEF8E3E0C5C}"/>
                    </a:ext>
                  </a:extLst>
                </p:cNvPr>
                <p:cNvGrpSpPr/>
                <p:nvPr/>
              </p:nvGrpSpPr>
              <p:grpSpPr>
                <a:xfrm>
                  <a:off x="2511595" y="2220833"/>
                  <a:ext cx="3146675" cy="2865031"/>
                  <a:chOff x="2511595" y="2220833"/>
                  <a:chExt cx="3146675" cy="2865031"/>
                </a:xfrm>
              </p:grpSpPr>
              <p:sp>
                <p:nvSpPr>
                  <p:cNvPr id="38" name="Rectangle 32">
                    <a:extLst>
                      <a:ext uri="{FF2B5EF4-FFF2-40B4-BE49-F238E27FC236}">
                        <a16:creationId xmlns:a16="http://schemas.microsoft.com/office/drawing/2014/main" id="{1433B422-D5CF-CA50-D35B-54254090EFA7}"/>
                      </a:ext>
                    </a:extLst>
                  </p:cNvPr>
                  <p:cNvSpPr/>
                  <p:nvPr/>
                </p:nvSpPr>
                <p:spPr>
                  <a:xfrm>
                    <a:off x="4327380" y="2842591"/>
                    <a:ext cx="966157" cy="548443"/>
                  </a:xfrm>
                  <a:prstGeom prst="rect">
                    <a:avLst/>
                  </a:prstGeom>
                </p:spPr>
                <p:txBody>
                  <a:bodyPr wrap="none">
                    <a:spAutoFit/>
                  </a:bodyPr>
                  <a:lstStyle/>
                  <a:p>
                    <a:r>
                      <a:rPr lang="it-IT" sz="1600" b="1" dirty="0">
                        <a:solidFill>
                          <a:prstClr val="white"/>
                        </a:solidFill>
                        <a:latin typeface="Calibri"/>
                      </a:rPr>
                      <a:t>Electrode</a:t>
                    </a:r>
                  </a:p>
                  <a:p>
                    <a:r>
                      <a:rPr lang="it-IT" sz="1600" b="1" dirty="0">
                        <a:solidFill>
                          <a:prstClr val="white"/>
                        </a:solidFill>
                        <a:latin typeface="Calibri"/>
                      </a:rPr>
                      <a:t>shadow</a:t>
                    </a:r>
                  </a:p>
                </p:txBody>
              </p:sp>
              <p:cxnSp>
                <p:nvCxnSpPr>
                  <p:cNvPr id="39" name="Straight Arrow Connector 33">
                    <a:extLst>
                      <a:ext uri="{FF2B5EF4-FFF2-40B4-BE49-F238E27FC236}">
                        <a16:creationId xmlns:a16="http://schemas.microsoft.com/office/drawing/2014/main" id="{C29FA428-7FED-9AB2-DBE8-1E0B6C8B12B4}"/>
                      </a:ext>
                    </a:extLst>
                  </p:cNvPr>
                  <p:cNvCxnSpPr/>
                  <p:nvPr/>
                </p:nvCxnSpPr>
                <p:spPr>
                  <a:xfrm flipH="1">
                    <a:off x="3241337" y="3011769"/>
                    <a:ext cx="1115656" cy="2424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49">
                    <a:extLst>
                      <a:ext uri="{FF2B5EF4-FFF2-40B4-BE49-F238E27FC236}">
                        <a16:creationId xmlns:a16="http://schemas.microsoft.com/office/drawing/2014/main" id="{7D32CA0E-24C9-370A-A137-648BEFA55608}"/>
                      </a:ext>
                    </a:extLst>
                  </p:cNvPr>
                  <p:cNvSpPr/>
                  <p:nvPr/>
                </p:nvSpPr>
                <p:spPr>
                  <a:xfrm>
                    <a:off x="4801946" y="3494693"/>
                    <a:ext cx="856324" cy="584775"/>
                  </a:xfrm>
                  <a:prstGeom prst="rect">
                    <a:avLst/>
                  </a:prstGeom>
                </p:spPr>
                <p:txBody>
                  <a:bodyPr wrap="none">
                    <a:spAutoFit/>
                  </a:bodyPr>
                  <a:lstStyle/>
                  <a:p>
                    <a:r>
                      <a:rPr lang="it-IT" sz="1600" b="1" dirty="0">
                        <a:solidFill>
                          <a:prstClr val="white"/>
                        </a:solidFill>
                        <a:latin typeface="Calibri"/>
                      </a:rPr>
                      <a:t>Plasma</a:t>
                    </a:r>
                  </a:p>
                  <a:p>
                    <a:r>
                      <a:rPr lang="it-IT" sz="1600" b="1" dirty="0">
                        <a:solidFill>
                          <a:prstClr val="white"/>
                        </a:solidFill>
                        <a:latin typeface="Calibri"/>
                      </a:rPr>
                      <a:t>channel</a:t>
                    </a:r>
                    <a:endParaRPr lang="it-IT" sz="1600" dirty="0">
                      <a:solidFill>
                        <a:prstClr val="white"/>
                      </a:solidFill>
                      <a:latin typeface="Calibri"/>
                    </a:endParaRPr>
                  </a:p>
                </p:txBody>
              </p:sp>
              <p:sp>
                <p:nvSpPr>
                  <p:cNvPr id="41" name="Rectangle 50">
                    <a:extLst>
                      <a:ext uri="{FF2B5EF4-FFF2-40B4-BE49-F238E27FC236}">
                        <a16:creationId xmlns:a16="http://schemas.microsoft.com/office/drawing/2014/main" id="{C79FB613-52AF-E809-43AC-24CAAC443FCD}"/>
                      </a:ext>
                    </a:extLst>
                  </p:cNvPr>
                  <p:cNvSpPr/>
                  <p:nvPr/>
                </p:nvSpPr>
                <p:spPr>
                  <a:xfrm>
                    <a:off x="3369681" y="4747310"/>
                    <a:ext cx="1380506" cy="338554"/>
                  </a:xfrm>
                  <a:prstGeom prst="rect">
                    <a:avLst/>
                  </a:prstGeom>
                </p:spPr>
                <p:txBody>
                  <a:bodyPr wrap="none">
                    <a:spAutoFit/>
                  </a:bodyPr>
                  <a:lstStyle/>
                  <a:p>
                    <a:r>
                      <a:rPr lang="it-IT" sz="1600" b="1" dirty="0">
                        <a:solidFill>
                          <a:prstClr val="white"/>
                        </a:solidFill>
                        <a:latin typeface="Calibri"/>
                      </a:rPr>
                      <a:t>Plasma plume</a:t>
                    </a:r>
                    <a:endParaRPr lang="it-IT" sz="1600" dirty="0">
                      <a:solidFill>
                        <a:prstClr val="white"/>
                      </a:solidFill>
                      <a:latin typeface="Calibri"/>
                    </a:endParaRPr>
                  </a:p>
                </p:txBody>
              </p:sp>
              <p:cxnSp>
                <p:nvCxnSpPr>
                  <p:cNvPr id="42" name="Straight Connector 64">
                    <a:extLst>
                      <a:ext uri="{FF2B5EF4-FFF2-40B4-BE49-F238E27FC236}">
                        <a16:creationId xmlns:a16="http://schemas.microsoft.com/office/drawing/2014/main" id="{08C9FED8-DC7D-0FB1-3BDF-A8F203A0BD04}"/>
                      </a:ext>
                    </a:extLst>
                  </p:cNvPr>
                  <p:cNvCxnSpPr/>
                  <p:nvPr/>
                </p:nvCxnSpPr>
                <p:spPr>
                  <a:xfrm>
                    <a:off x="2511595" y="2420888"/>
                    <a:ext cx="0" cy="146686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7">
                    <a:extLst>
                      <a:ext uri="{FF2B5EF4-FFF2-40B4-BE49-F238E27FC236}">
                        <a16:creationId xmlns:a16="http://schemas.microsoft.com/office/drawing/2014/main" id="{518B6AB5-441D-4125-8CF6-7971357A6374}"/>
                      </a:ext>
                    </a:extLst>
                  </p:cNvPr>
                  <p:cNvCxnSpPr/>
                  <p:nvPr/>
                </p:nvCxnSpPr>
                <p:spPr>
                  <a:xfrm flipH="1">
                    <a:off x="3778557" y="2420888"/>
                    <a:ext cx="1355" cy="146686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68">
                    <a:extLst>
                      <a:ext uri="{FF2B5EF4-FFF2-40B4-BE49-F238E27FC236}">
                        <a16:creationId xmlns:a16="http://schemas.microsoft.com/office/drawing/2014/main" id="{5D084508-7EF8-A72E-380C-04F8FF770FB5}"/>
                      </a:ext>
                    </a:extLst>
                  </p:cNvPr>
                  <p:cNvCxnSpPr>
                    <a:cxnSpLocks/>
                  </p:cNvCxnSpPr>
                  <p:nvPr/>
                </p:nvCxnSpPr>
                <p:spPr>
                  <a:xfrm>
                    <a:off x="2511595" y="2589528"/>
                    <a:ext cx="1266963" cy="4916"/>
                  </a:xfrm>
                  <a:prstGeom prst="line">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5" name="Rectangle 69">
                    <a:extLst>
                      <a:ext uri="{FF2B5EF4-FFF2-40B4-BE49-F238E27FC236}">
                        <a16:creationId xmlns:a16="http://schemas.microsoft.com/office/drawing/2014/main" id="{F871B695-3230-8440-83E7-BEF092B457A8}"/>
                      </a:ext>
                    </a:extLst>
                  </p:cNvPr>
                  <p:cNvSpPr/>
                  <p:nvPr/>
                </p:nvSpPr>
                <p:spPr>
                  <a:xfrm>
                    <a:off x="3251035" y="2220833"/>
                    <a:ext cx="457176" cy="400110"/>
                  </a:xfrm>
                  <a:prstGeom prst="rect">
                    <a:avLst/>
                  </a:prstGeom>
                </p:spPr>
                <p:txBody>
                  <a:bodyPr wrap="none">
                    <a:spAutoFit/>
                  </a:bodyPr>
                  <a:lstStyle/>
                  <a:p>
                    <a:r>
                      <a:rPr lang="el-GR" sz="2000" b="1" i="1">
                        <a:solidFill>
                          <a:prstClr val="white"/>
                        </a:solidFill>
                        <a:latin typeface="Calibri"/>
                      </a:rPr>
                      <a:t>Δλ</a:t>
                    </a:r>
                    <a:endParaRPr lang="it-IT" sz="2000" i="1" dirty="0">
                      <a:solidFill>
                        <a:prstClr val="black"/>
                      </a:solidFill>
                      <a:latin typeface="Calibri"/>
                    </a:endParaRPr>
                  </a:p>
                </p:txBody>
              </p:sp>
              <p:cxnSp>
                <p:nvCxnSpPr>
                  <p:cNvPr id="46" name="Straight Arrow Connector 39">
                    <a:extLst>
                      <a:ext uri="{FF2B5EF4-FFF2-40B4-BE49-F238E27FC236}">
                        <a16:creationId xmlns:a16="http://schemas.microsoft.com/office/drawing/2014/main" id="{D520D15C-9924-D5CC-7C02-0CF6EE7356AF}"/>
                      </a:ext>
                    </a:extLst>
                  </p:cNvPr>
                  <p:cNvCxnSpPr/>
                  <p:nvPr/>
                </p:nvCxnSpPr>
                <p:spPr>
                  <a:xfrm flipH="1">
                    <a:off x="3489862" y="3697055"/>
                    <a:ext cx="1331756" cy="972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Rectangle 10">
                  <a:extLst>
                    <a:ext uri="{FF2B5EF4-FFF2-40B4-BE49-F238E27FC236}">
                      <a16:creationId xmlns:a16="http://schemas.microsoft.com/office/drawing/2014/main" id="{81723B1C-92D6-66D3-06C8-9E5FAF0FE4CF}"/>
                    </a:ext>
                  </a:extLst>
                </p:cNvPr>
                <p:cNvSpPr/>
                <p:nvPr/>
              </p:nvSpPr>
              <p:spPr>
                <a:xfrm>
                  <a:off x="4852608" y="1435021"/>
                  <a:ext cx="1452642" cy="369332"/>
                </a:xfrm>
                <a:prstGeom prst="rect">
                  <a:avLst/>
                </a:prstGeom>
              </p:spPr>
              <p:txBody>
                <a:bodyPr wrap="none">
                  <a:spAutoFit/>
                </a:bodyPr>
                <a:lstStyle/>
                <a:p>
                  <a:r>
                    <a:rPr lang="it-IT" b="1" dirty="0">
                      <a:solidFill>
                        <a:prstClr val="black"/>
                      </a:solidFill>
                    </a:rPr>
                    <a:t>Balmer </a:t>
                  </a:r>
                  <a:r>
                    <a:rPr lang="el-GR" b="1">
                      <a:solidFill>
                        <a:prstClr val="black"/>
                      </a:solidFill>
                    </a:rPr>
                    <a:t>β</a:t>
                  </a:r>
                  <a:r>
                    <a:rPr lang="it-IT" b="1" dirty="0">
                      <a:solidFill>
                        <a:prstClr val="black"/>
                      </a:solidFill>
                    </a:rPr>
                    <a:t> line</a:t>
                  </a:r>
                  <a:endParaRPr lang="it-IT" dirty="0"/>
                </a:p>
              </p:txBody>
            </p:sp>
          </p:grpSp>
          <p:grpSp>
            <p:nvGrpSpPr>
              <p:cNvPr id="14" name="Group 95">
                <a:extLst>
                  <a:ext uri="{FF2B5EF4-FFF2-40B4-BE49-F238E27FC236}">
                    <a16:creationId xmlns:a16="http://schemas.microsoft.com/office/drawing/2014/main" id="{3D3631AA-3FA2-92A9-311B-1FC8F5FB8AAB}"/>
                  </a:ext>
                </a:extLst>
              </p:cNvPr>
              <p:cNvGrpSpPr/>
              <p:nvPr/>
            </p:nvGrpSpPr>
            <p:grpSpPr>
              <a:xfrm rot="16200000">
                <a:off x="1219762" y="2837727"/>
                <a:ext cx="1245681" cy="1218290"/>
                <a:chOff x="623626" y="1878538"/>
                <a:chExt cx="1324478" cy="1244077"/>
              </a:xfrm>
            </p:grpSpPr>
            <p:grpSp>
              <p:nvGrpSpPr>
                <p:cNvPr id="20" name="Group 96">
                  <a:extLst>
                    <a:ext uri="{FF2B5EF4-FFF2-40B4-BE49-F238E27FC236}">
                      <a16:creationId xmlns:a16="http://schemas.microsoft.com/office/drawing/2014/main" id="{5FF62CE6-838A-81A6-3DCD-1E9C27AFF2E4}"/>
                    </a:ext>
                  </a:extLst>
                </p:cNvPr>
                <p:cNvGrpSpPr/>
                <p:nvPr/>
              </p:nvGrpSpPr>
              <p:grpSpPr>
                <a:xfrm>
                  <a:off x="623626" y="1878538"/>
                  <a:ext cx="1204054" cy="1049325"/>
                  <a:chOff x="780923" y="1946382"/>
                  <a:chExt cx="992941" cy="797669"/>
                </a:xfrm>
              </p:grpSpPr>
              <p:sp>
                <p:nvSpPr>
                  <p:cNvPr id="26" name="Rectangle 102">
                    <a:extLst>
                      <a:ext uri="{FF2B5EF4-FFF2-40B4-BE49-F238E27FC236}">
                        <a16:creationId xmlns:a16="http://schemas.microsoft.com/office/drawing/2014/main" id="{8E0B2F0A-1DD2-8336-9676-A47123C30654}"/>
                      </a:ext>
                    </a:extLst>
                  </p:cNvPr>
                  <p:cNvSpPr/>
                  <p:nvPr/>
                </p:nvSpPr>
                <p:spPr>
                  <a:xfrm>
                    <a:off x="780923" y="2562650"/>
                    <a:ext cx="992851" cy="181401"/>
                  </a:xfrm>
                  <a:prstGeom prst="rect">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sp>
                <p:nvSpPr>
                  <p:cNvPr id="27" name="Round Same Side Corner Rectangle 103">
                    <a:extLst>
                      <a:ext uri="{FF2B5EF4-FFF2-40B4-BE49-F238E27FC236}">
                        <a16:creationId xmlns:a16="http://schemas.microsoft.com/office/drawing/2014/main" id="{5365A6AB-F801-F10B-B7DB-3C8EF8352C99}"/>
                      </a:ext>
                    </a:extLst>
                  </p:cNvPr>
                  <p:cNvSpPr/>
                  <p:nvPr/>
                </p:nvSpPr>
                <p:spPr>
                  <a:xfrm>
                    <a:off x="781359" y="2084779"/>
                    <a:ext cx="992505" cy="393065"/>
                  </a:xfrm>
                  <a:prstGeom prst="round2Same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sp>
                <p:nvSpPr>
                  <p:cNvPr id="28" name="Rectangle 104">
                    <a:extLst>
                      <a:ext uri="{FF2B5EF4-FFF2-40B4-BE49-F238E27FC236}">
                        <a16:creationId xmlns:a16="http://schemas.microsoft.com/office/drawing/2014/main" id="{DD3AEB99-A4BC-3FFD-7427-F671523713FC}"/>
                      </a:ext>
                    </a:extLst>
                  </p:cNvPr>
                  <p:cNvSpPr/>
                  <p:nvPr/>
                </p:nvSpPr>
                <p:spPr>
                  <a:xfrm>
                    <a:off x="1008475" y="1946382"/>
                    <a:ext cx="514350" cy="6540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sp>
                <p:nvSpPr>
                  <p:cNvPr id="29" name="Rectangle 105">
                    <a:extLst>
                      <a:ext uri="{FF2B5EF4-FFF2-40B4-BE49-F238E27FC236}">
                        <a16:creationId xmlns:a16="http://schemas.microsoft.com/office/drawing/2014/main" id="{F7CF1CB8-E203-407F-382A-E710FCC7BFF6}"/>
                      </a:ext>
                    </a:extLst>
                  </p:cNvPr>
                  <p:cNvSpPr/>
                  <p:nvPr/>
                </p:nvSpPr>
                <p:spPr>
                  <a:xfrm>
                    <a:off x="1194109" y="2013024"/>
                    <a:ext cx="146050" cy="6985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grpSp>
                <p:nvGrpSpPr>
                  <p:cNvPr id="30" name="Group 106">
                    <a:extLst>
                      <a:ext uri="{FF2B5EF4-FFF2-40B4-BE49-F238E27FC236}">
                        <a16:creationId xmlns:a16="http://schemas.microsoft.com/office/drawing/2014/main" id="{09F82A20-E0C8-68BE-A0B7-BA7088831FF8}"/>
                      </a:ext>
                    </a:extLst>
                  </p:cNvPr>
                  <p:cNvGrpSpPr/>
                  <p:nvPr/>
                </p:nvGrpSpPr>
                <p:grpSpPr>
                  <a:xfrm>
                    <a:off x="1069649" y="1983179"/>
                    <a:ext cx="398781" cy="499110"/>
                    <a:chOff x="0" y="0"/>
                    <a:chExt cx="399216" cy="499669"/>
                  </a:xfrm>
                </p:grpSpPr>
                <p:sp>
                  <p:nvSpPr>
                    <p:cNvPr id="31" name="Freeform 107">
                      <a:extLst>
                        <a:ext uri="{FF2B5EF4-FFF2-40B4-BE49-F238E27FC236}">
                          <a16:creationId xmlns:a16="http://schemas.microsoft.com/office/drawing/2014/main" id="{D66ED662-3C4F-1BC1-F1A9-5242C9221ECE}"/>
                        </a:ext>
                      </a:extLst>
                    </p:cNvPr>
                    <p:cNvSpPr/>
                    <p:nvPr/>
                  </p:nvSpPr>
                  <p:spPr>
                    <a:xfrm rot="5400000" flipV="1">
                      <a:off x="-149225" y="154229"/>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32" name="Freeform 108">
                      <a:extLst>
                        <a:ext uri="{FF2B5EF4-FFF2-40B4-BE49-F238E27FC236}">
                          <a16:creationId xmlns:a16="http://schemas.microsoft.com/office/drawing/2014/main" id="{C8AEA807-F2F8-E07C-E4EC-223862C87A7F}"/>
                        </a:ext>
                      </a:extLst>
                    </p:cNvPr>
                    <p:cNvSpPr/>
                    <p:nvPr/>
                  </p:nvSpPr>
                  <p:spPr>
                    <a:xfrm rot="5400000">
                      <a:off x="49966" y="147955"/>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grpSp>
            </p:grpSp>
            <p:grpSp>
              <p:nvGrpSpPr>
                <p:cNvPr id="21" name="Group 97">
                  <a:extLst>
                    <a:ext uri="{FF2B5EF4-FFF2-40B4-BE49-F238E27FC236}">
                      <a16:creationId xmlns:a16="http://schemas.microsoft.com/office/drawing/2014/main" id="{3BA74EE0-DF78-CFAC-5567-85439C1854F8}"/>
                    </a:ext>
                  </a:extLst>
                </p:cNvPr>
                <p:cNvGrpSpPr/>
                <p:nvPr/>
              </p:nvGrpSpPr>
              <p:grpSpPr>
                <a:xfrm>
                  <a:off x="1847601" y="2141474"/>
                  <a:ext cx="100503" cy="981141"/>
                  <a:chOff x="2031271" y="2145662"/>
                  <a:chExt cx="100503" cy="981141"/>
                </a:xfrm>
              </p:grpSpPr>
              <p:sp>
                <p:nvSpPr>
                  <p:cNvPr id="22" name="Rectangle 98">
                    <a:extLst>
                      <a:ext uri="{FF2B5EF4-FFF2-40B4-BE49-F238E27FC236}">
                        <a16:creationId xmlns:a16="http://schemas.microsoft.com/office/drawing/2014/main" id="{027872BF-D342-4523-C65D-5DD94279ECB1}"/>
                      </a:ext>
                    </a:extLst>
                  </p:cNvPr>
                  <p:cNvSpPr/>
                  <p:nvPr/>
                </p:nvSpPr>
                <p:spPr>
                  <a:xfrm>
                    <a:off x="2031271" y="2145662"/>
                    <a:ext cx="45719" cy="43214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3" name="Group 99">
                    <a:extLst>
                      <a:ext uri="{FF2B5EF4-FFF2-40B4-BE49-F238E27FC236}">
                        <a16:creationId xmlns:a16="http://schemas.microsoft.com/office/drawing/2014/main" id="{5577DEFB-077F-B2E2-4F2B-CD077B48189E}"/>
                      </a:ext>
                    </a:extLst>
                  </p:cNvPr>
                  <p:cNvGrpSpPr/>
                  <p:nvPr/>
                </p:nvGrpSpPr>
                <p:grpSpPr>
                  <a:xfrm>
                    <a:off x="2031271" y="2697246"/>
                    <a:ext cx="100503" cy="429557"/>
                    <a:chOff x="2031271" y="2697246"/>
                    <a:chExt cx="100503" cy="429557"/>
                  </a:xfrm>
                </p:grpSpPr>
                <p:sp>
                  <p:nvSpPr>
                    <p:cNvPr id="24" name="Rectangle 100">
                      <a:extLst>
                        <a:ext uri="{FF2B5EF4-FFF2-40B4-BE49-F238E27FC236}">
                          <a16:creationId xmlns:a16="http://schemas.microsoft.com/office/drawing/2014/main" id="{BA367D7D-9293-CF9D-E110-F71882DD0B95}"/>
                        </a:ext>
                      </a:extLst>
                    </p:cNvPr>
                    <p:cNvSpPr/>
                    <p:nvPr/>
                  </p:nvSpPr>
                  <p:spPr>
                    <a:xfrm>
                      <a:off x="2031271" y="2697246"/>
                      <a:ext cx="45719" cy="42926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ctangle 101">
                      <a:extLst>
                        <a:ext uri="{FF2B5EF4-FFF2-40B4-BE49-F238E27FC236}">
                          <a16:creationId xmlns:a16="http://schemas.microsoft.com/office/drawing/2014/main" id="{47C35611-06D5-59E9-EB6F-729CC7948240}"/>
                        </a:ext>
                      </a:extLst>
                    </p:cNvPr>
                    <p:cNvSpPr/>
                    <p:nvPr/>
                  </p:nvSpPr>
                  <p:spPr>
                    <a:xfrm>
                      <a:off x="2044464" y="2887213"/>
                      <a:ext cx="87310" cy="23959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grpSp>
          <p:grpSp>
            <p:nvGrpSpPr>
              <p:cNvPr id="15" name="Group 14">
                <a:extLst>
                  <a:ext uri="{FF2B5EF4-FFF2-40B4-BE49-F238E27FC236}">
                    <a16:creationId xmlns:a16="http://schemas.microsoft.com/office/drawing/2014/main" id="{1E6B4BF9-7C90-9C75-3F29-5507037BDEC0}"/>
                  </a:ext>
                </a:extLst>
              </p:cNvPr>
              <p:cNvGrpSpPr/>
              <p:nvPr/>
            </p:nvGrpSpPr>
            <p:grpSpPr>
              <a:xfrm flipV="1">
                <a:off x="1490654" y="4085079"/>
                <a:ext cx="960804" cy="108357"/>
                <a:chOff x="1433321" y="4186976"/>
                <a:chExt cx="960804" cy="94524"/>
              </a:xfrm>
            </p:grpSpPr>
            <p:sp>
              <p:nvSpPr>
                <p:cNvPr id="17" name="Rectangle 109">
                  <a:extLst>
                    <a:ext uri="{FF2B5EF4-FFF2-40B4-BE49-F238E27FC236}">
                      <a16:creationId xmlns:a16="http://schemas.microsoft.com/office/drawing/2014/main" id="{72A03052-E231-BD0E-4B9D-163BC6439351}"/>
                    </a:ext>
                  </a:extLst>
                </p:cNvPr>
                <p:cNvSpPr/>
                <p:nvPr/>
              </p:nvSpPr>
              <p:spPr>
                <a:xfrm rot="16200000">
                  <a:off x="1623415" y="4048407"/>
                  <a:ext cx="42999" cy="42318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ectangle 110">
                  <a:extLst>
                    <a:ext uri="{FF2B5EF4-FFF2-40B4-BE49-F238E27FC236}">
                      <a16:creationId xmlns:a16="http://schemas.microsoft.com/office/drawing/2014/main" id="{F4B8C2CC-2CF6-2E43-A00B-6A9A19E561D2}"/>
                    </a:ext>
                  </a:extLst>
                </p:cNvPr>
                <p:cNvSpPr/>
                <p:nvPr/>
              </p:nvSpPr>
              <p:spPr>
                <a:xfrm rot="16200000">
                  <a:off x="2162154" y="4049817"/>
                  <a:ext cx="42999" cy="42036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Rectangle 111">
                  <a:extLst>
                    <a:ext uri="{FF2B5EF4-FFF2-40B4-BE49-F238E27FC236}">
                      <a16:creationId xmlns:a16="http://schemas.microsoft.com/office/drawing/2014/main" id="{C7DB822A-C88F-EC88-2368-40B822572DCE}"/>
                    </a:ext>
                  </a:extLst>
                </p:cNvPr>
                <p:cNvSpPr/>
                <p:nvPr/>
              </p:nvSpPr>
              <p:spPr>
                <a:xfrm rot="16200000">
                  <a:off x="2235755" y="4110722"/>
                  <a:ext cx="82116" cy="234624"/>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6" name="Rectangle 112">
                <a:extLst>
                  <a:ext uri="{FF2B5EF4-FFF2-40B4-BE49-F238E27FC236}">
                    <a16:creationId xmlns:a16="http://schemas.microsoft.com/office/drawing/2014/main" id="{F38C1E28-DF1F-89FA-0A99-C398D0EC35C0}"/>
                  </a:ext>
                </a:extLst>
              </p:cNvPr>
              <p:cNvSpPr/>
              <p:nvPr/>
            </p:nvSpPr>
            <p:spPr>
              <a:xfrm>
                <a:off x="1102683" y="2434365"/>
                <a:ext cx="927754" cy="338554"/>
              </a:xfrm>
              <a:prstGeom prst="rect">
                <a:avLst/>
              </a:prstGeom>
            </p:spPr>
            <p:txBody>
              <a:bodyPr wrap="none">
                <a:spAutoFit/>
              </a:bodyPr>
              <a:lstStyle/>
              <a:p>
                <a:r>
                  <a:rPr lang="it-IT" sz="1600" b="1" dirty="0">
                    <a:solidFill>
                      <a:prstClr val="white"/>
                    </a:solidFill>
                    <a:latin typeface="Calibri"/>
                  </a:rPr>
                  <a:t>Capillary</a:t>
                </a:r>
              </a:p>
            </p:txBody>
          </p:sp>
        </p:grpSp>
        <p:cxnSp>
          <p:nvCxnSpPr>
            <p:cNvPr id="12" name="Connettore diritto 62">
              <a:extLst>
                <a:ext uri="{FF2B5EF4-FFF2-40B4-BE49-F238E27FC236}">
                  <a16:creationId xmlns:a16="http://schemas.microsoft.com/office/drawing/2014/main" id="{2645FC04-663F-C037-6261-1D0A5AD31708}"/>
                </a:ext>
              </a:extLst>
            </p:cNvPr>
            <p:cNvCxnSpPr>
              <a:cxnSpLocks/>
            </p:cNvCxnSpPr>
            <p:nvPr/>
          </p:nvCxnSpPr>
          <p:spPr>
            <a:xfrm flipH="1">
              <a:off x="8571772" y="2856387"/>
              <a:ext cx="870984" cy="0"/>
            </a:xfrm>
            <a:prstGeom prst="line">
              <a:avLst/>
            </a:prstGeom>
            <a:ln w="19050">
              <a:solidFill>
                <a:schemeClr val="tx1">
                  <a:lumMod val="95000"/>
                  <a:lumOff val="5000"/>
                </a:schemeClr>
              </a:solidFill>
              <a:prstDash val="lgDashDot"/>
            </a:ln>
          </p:spPr>
          <p:style>
            <a:lnRef idx="1">
              <a:schemeClr val="accent1"/>
            </a:lnRef>
            <a:fillRef idx="0">
              <a:schemeClr val="accent1"/>
            </a:fillRef>
            <a:effectRef idx="0">
              <a:schemeClr val="accent1"/>
            </a:effectRef>
            <a:fontRef idx="minor">
              <a:schemeClr val="tx1"/>
            </a:fontRef>
          </p:style>
        </p:cxnSp>
      </p:grpSp>
      <p:cxnSp>
        <p:nvCxnSpPr>
          <p:cNvPr id="47" name="Connettore diritto 47">
            <a:extLst>
              <a:ext uri="{FF2B5EF4-FFF2-40B4-BE49-F238E27FC236}">
                <a16:creationId xmlns:a16="http://schemas.microsoft.com/office/drawing/2014/main" id="{A9277C5B-E946-B4D0-97E0-A10E0F1839F4}"/>
              </a:ext>
            </a:extLst>
          </p:cNvPr>
          <p:cNvCxnSpPr>
            <a:cxnSpLocks/>
          </p:cNvCxnSpPr>
          <p:nvPr/>
        </p:nvCxnSpPr>
        <p:spPr>
          <a:xfrm flipH="1" flipV="1">
            <a:off x="5682566" y="1768486"/>
            <a:ext cx="3053238" cy="1185157"/>
          </a:xfrm>
          <a:prstGeom prst="line">
            <a:avLst/>
          </a:prstGeom>
          <a:ln w="1905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8" name="Connettore diritto 48">
            <a:extLst>
              <a:ext uri="{FF2B5EF4-FFF2-40B4-BE49-F238E27FC236}">
                <a16:creationId xmlns:a16="http://schemas.microsoft.com/office/drawing/2014/main" id="{C4F7F839-02ED-AE0F-5BBF-243E46CB833C}"/>
              </a:ext>
            </a:extLst>
          </p:cNvPr>
          <p:cNvCxnSpPr>
            <a:cxnSpLocks/>
          </p:cNvCxnSpPr>
          <p:nvPr/>
        </p:nvCxnSpPr>
        <p:spPr>
          <a:xfrm flipH="1">
            <a:off x="5682566" y="2960241"/>
            <a:ext cx="3924222" cy="2327159"/>
          </a:xfrm>
          <a:prstGeom prst="line">
            <a:avLst/>
          </a:prstGeom>
          <a:ln w="19050">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CE6DE75-8A10-4882-03E2-308EEA46A81C}"/>
              </a:ext>
            </a:extLst>
          </p:cNvPr>
          <p:cNvGrpSpPr/>
          <p:nvPr/>
        </p:nvGrpSpPr>
        <p:grpSpPr>
          <a:xfrm>
            <a:off x="391548" y="1757067"/>
            <a:ext cx="5291018" cy="3516170"/>
            <a:chOff x="173701" y="1933131"/>
            <a:chExt cx="5291018" cy="3516170"/>
          </a:xfrm>
        </p:grpSpPr>
        <p:pic>
          <p:nvPicPr>
            <p:cNvPr id="50" name="Picture 12">
              <a:extLst>
                <a:ext uri="{FF2B5EF4-FFF2-40B4-BE49-F238E27FC236}">
                  <a16:creationId xmlns:a16="http://schemas.microsoft.com/office/drawing/2014/main" id="{05F1763D-52A7-1E12-299A-0D425CDB5FC8}"/>
                </a:ext>
              </a:extLst>
            </p:cNvPr>
            <p:cNvPicPr>
              <a:picLocks noChangeAspect="1"/>
            </p:cNvPicPr>
            <p:nvPr/>
          </p:nvPicPr>
          <p:blipFill>
            <a:blip r:embed="rId7"/>
            <a:stretch>
              <a:fillRect/>
            </a:stretch>
          </p:blipFill>
          <p:spPr>
            <a:xfrm>
              <a:off x="173701" y="1933131"/>
              <a:ext cx="5291018" cy="3516170"/>
            </a:xfrm>
            <a:prstGeom prst="rect">
              <a:avLst/>
            </a:prstGeom>
            <a:ln>
              <a:solidFill>
                <a:schemeClr val="bg2">
                  <a:lumMod val="10000"/>
                </a:schemeClr>
              </a:solidFill>
            </a:ln>
          </p:spPr>
        </p:pic>
        <p:cxnSp>
          <p:nvCxnSpPr>
            <p:cNvPr id="51" name="Straight Arrow Connector 14">
              <a:extLst>
                <a:ext uri="{FF2B5EF4-FFF2-40B4-BE49-F238E27FC236}">
                  <a16:creationId xmlns:a16="http://schemas.microsoft.com/office/drawing/2014/main" id="{377F6513-F416-F9B7-40BF-2F15BED213BC}"/>
                </a:ext>
              </a:extLst>
            </p:cNvPr>
            <p:cNvCxnSpPr>
              <a:cxnSpLocks/>
            </p:cNvCxnSpPr>
            <p:nvPr/>
          </p:nvCxnSpPr>
          <p:spPr>
            <a:xfrm>
              <a:off x="2009553" y="3722728"/>
              <a:ext cx="1435396" cy="0"/>
            </a:xfrm>
            <a:prstGeom prst="straightConnector1">
              <a:avLst/>
            </a:prstGeom>
            <a:ln w="44450">
              <a:headEnd type="triangle"/>
              <a:tailEnd type="triangle"/>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52" name="CasellaDiTesto 53">
                  <a:extLst>
                    <a:ext uri="{FF2B5EF4-FFF2-40B4-BE49-F238E27FC236}">
                      <a16:creationId xmlns:a16="http://schemas.microsoft.com/office/drawing/2014/main" id="{F2AF841F-AF37-105E-C38B-92DCECD0DDE1}"/>
                    </a:ext>
                  </a:extLst>
                </p:cNvPr>
                <p:cNvSpPr txBox="1"/>
                <p:nvPr/>
              </p:nvSpPr>
              <p:spPr>
                <a:xfrm>
                  <a:off x="2274676" y="3776531"/>
                  <a:ext cx="949135"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i="1">
                            <a:solidFill>
                              <a:srgbClr val="000000"/>
                            </a:solidFill>
                            <a:latin typeface="Cambria Math" panose="02040503050406030204" pitchFamily="18" charset="0"/>
                            <a:ea typeface="Cambria Math" panose="02040503050406030204" pitchFamily="18" charset="0"/>
                          </a:rPr>
                          <m:t>∆</m:t>
                        </m:r>
                        <m:r>
                          <a:rPr lang="it-IT" i="1">
                            <a:solidFill>
                              <a:srgbClr val="000000"/>
                            </a:solidFill>
                            <a:latin typeface="Cambria Math" panose="02040503050406030204" pitchFamily="18" charset="0"/>
                            <a:ea typeface="Cambria Math" panose="02040503050406030204" pitchFamily="18" charset="0"/>
                          </a:rPr>
                          <m:t>𝜆</m:t>
                        </m:r>
                      </m:oMath>
                    </m:oMathPara>
                  </a14:m>
                  <a:endParaRPr lang="it-IT" dirty="0"/>
                </a:p>
              </p:txBody>
            </p:sp>
          </mc:Choice>
          <mc:Fallback xmlns="">
            <p:sp>
              <p:nvSpPr>
                <p:cNvPr id="80" name="CasellaDiTesto 53">
                  <a:extLst>
                    <a:ext uri="{FF2B5EF4-FFF2-40B4-BE49-F238E27FC236}">
                      <a16:creationId xmlns:a16="http://schemas.microsoft.com/office/drawing/2014/main" id="{64DF4382-0B45-9ABD-065F-43432EDD58F9}"/>
                    </a:ext>
                  </a:extLst>
                </p:cNvPr>
                <p:cNvSpPr txBox="1">
                  <a:spLocks noRot="1" noChangeAspect="1" noMove="1" noResize="1" noEditPoints="1" noAdjustHandles="1" noChangeArrowheads="1" noChangeShapeType="1" noTextEdit="1"/>
                </p:cNvSpPr>
                <p:nvPr/>
              </p:nvSpPr>
              <p:spPr>
                <a:xfrm>
                  <a:off x="2274676" y="3776531"/>
                  <a:ext cx="949135" cy="369332"/>
                </a:xfrm>
                <a:prstGeom prst="rect">
                  <a:avLst/>
                </a:prstGeom>
                <a:blipFill>
                  <a:blip r:embed="rId9"/>
                  <a:stretch>
                    <a:fillRect/>
                  </a:stretch>
                </a:blipFill>
              </p:spPr>
              <p:txBody>
                <a:bodyPr/>
                <a:lstStyle/>
                <a:p>
                  <a:r>
                    <a:rPr lang="en-US">
                      <a:noFill/>
                    </a:rPr>
                    <a:t> </a:t>
                  </a:r>
                </a:p>
              </p:txBody>
            </p:sp>
          </mc:Fallback>
        </mc:AlternateContent>
      </p:grpSp>
      <p:pic>
        <p:nvPicPr>
          <p:cNvPr id="58" name="video plasma capillary">
            <a:hlinkClick r:id="" action="ppaction://media"/>
            <a:extLst>
              <a:ext uri="{FF2B5EF4-FFF2-40B4-BE49-F238E27FC236}">
                <a16:creationId xmlns:a16="http://schemas.microsoft.com/office/drawing/2014/main" id="{3C9619B4-248A-1B70-337B-74B241A758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lum contrast="20000"/>
          </a:blip>
          <a:srcRect l="7999" t="30908" r="15947" b="25834"/>
          <a:stretch/>
        </p:blipFill>
        <p:spPr>
          <a:xfrm>
            <a:off x="7787871" y="4755669"/>
            <a:ext cx="3226825" cy="1867665"/>
          </a:xfrm>
          <a:prstGeom prst="rect">
            <a:avLst/>
          </a:prstGeom>
        </p:spPr>
      </p:pic>
      <p:sp>
        <p:nvSpPr>
          <p:cNvPr id="3" name="TextBox 2">
            <a:extLst>
              <a:ext uri="{FF2B5EF4-FFF2-40B4-BE49-F238E27FC236}">
                <a16:creationId xmlns:a16="http://schemas.microsoft.com/office/drawing/2014/main" id="{800E15A2-384C-B5B7-0923-2A0318D57963}"/>
              </a:ext>
            </a:extLst>
          </p:cNvPr>
          <p:cNvSpPr txBox="1"/>
          <p:nvPr/>
        </p:nvSpPr>
        <p:spPr>
          <a:xfrm>
            <a:off x="2967090" y="5412910"/>
            <a:ext cx="4382086" cy="1200329"/>
          </a:xfrm>
          <a:prstGeom prst="rect">
            <a:avLst/>
          </a:prstGeom>
          <a:solidFill>
            <a:srgbClr val="FFFF00"/>
          </a:solidFill>
          <a:ln>
            <a:solidFill>
              <a:schemeClr val="tx1"/>
            </a:solidFill>
          </a:ln>
        </p:spPr>
        <p:txBody>
          <a:bodyPr wrap="square" rtlCol="0">
            <a:spAutoFit/>
          </a:bodyPr>
          <a:lstStyle/>
          <a:p>
            <a:r>
              <a:rPr lang="it-IT" i="1" dirty="0">
                <a:solidFill>
                  <a:prstClr val="black"/>
                </a:solidFill>
                <a:latin typeface="+mj-lt"/>
              </a:rPr>
              <a:t>Images acquired by using an ICCD camera:</a:t>
            </a:r>
          </a:p>
          <a:p>
            <a:r>
              <a:rPr lang="it-IT" b="1" i="1" dirty="0">
                <a:solidFill>
                  <a:prstClr val="black"/>
                </a:solidFill>
                <a:latin typeface="+mj-lt"/>
              </a:rPr>
              <a:t> Gate:   100 ns</a:t>
            </a:r>
          </a:p>
          <a:p>
            <a:r>
              <a:rPr lang="it-IT" b="1" i="1" dirty="0">
                <a:solidFill>
                  <a:prstClr val="black"/>
                </a:solidFill>
                <a:latin typeface="+mj-lt"/>
              </a:rPr>
              <a:t> Delay: 500-2500 ns</a:t>
            </a:r>
          </a:p>
          <a:p>
            <a:r>
              <a:rPr lang="it-IT" b="1" i="1" dirty="0">
                <a:solidFill>
                  <a:prstClr val="black"/>
                </a:solidFill>
                <a:latin typeface="+mj-lt"/>
              </a:rPr>
              <a:t> Area: 1024 x 255 pixel </a:t>
            </a:r>
          </a:p>
        </p:txBody>
      </p:sp>
      <p:sp>
        <p:nvSpPr>
          <p:cNvPr id="6" name="TextBox 5">
            <a:extLst>
              <a:ext uri="{FF2B5EF4-FFF2-40B4-BE49-F238E27FC236}">
                <a16:creationId xmlns:a16="http://schemas.microsoft.com/office/drawing/2014/main" id="{289D0B5C-3F4C-548F-DCF1-C05664C57923}"/>
              </a:ext>
            </a:extLst>
          </p:cNvPr>
          <p:cNvSpPr txBox="1"/>
          <p:nvPr/>
        </p:nvSpPr>
        <p:spPr>
          <a:xfrm>
            <a:off x="271375" y="6918"/>
            <a:ext cx="7538501" cy="523220"/>
          </a:xfrm>
          <a:prstGeom prst="rect">
            <a:avLst/>
          </a:prstGeom>
          <a:noFill/>
        </p:spPr>
        <p:txBody>
          <a:bodyPr wrap="square">
            <a:spAutoFit/>
          </a:bodyPr>
          <a:lstStyle/>
          <a:p>
            <a:r>
              <a:rPr lang="it-IT" sz="2800" b="1" dirty="0">
                <a:solidFill>
                  <a:schemeClr val="bg1"/>
                </a:solidFill>
                <a:latin typeface="+mj-lt"/>
                <a:cs typeface="Arial" panose="020B0604020202020204" pitchFamily="34" charset="0"/>
              </a:rPr>
              <a:t>Stark </a:t>
            </a:r>
            <a:r>
              <a:rPr lang="it-IT" sz="2800" b="1" dirty="0" err="1">
                <a:solidFill>
                  <a:schemeClr val="bg1"/>
                </a:solidFill>
                <a:latin typeface="+mj-lt"/>
                <a:cs typeface="Arial" panose="020B0604020202020204" pitchFamily="34" charset="0"/>
              </a:rPr>
              <a:t>broadening</a:t>
            </a:r>
            <a:r>
              <a:rPr lang="it-IT" sz="2800" b="1" dirty="0">
                <a:solidFill>
                  <a:schemeClr val="bg1"/>
                </a:solidFill>
                <a:latin typeface="+mj-lt"/>
                <a:cs typeface="Arial" panose="020B0604020202020204" pitchFamily="34" charset="0"/>
              </a:rPr>
              <a:t> technique</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57272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7"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58"/>
                </p:tgtEl>
              </p:cMediaNode>
            </p:video>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8"/>
                                        </p:tgtEl>
                                      </p:cBhvr>
                                    </p:cmd>
                                  </p:childTnLst>
                                </p:cTn>
                              </p:par>
                            </p:childTnLst>
                          </p:cTn>
                        </p:par>
                      </p:childTnLst>
                    </p:cTn>
                  </p:par>
                </p:childTnLst>
              </p:cTn>
              <p:nextCondLst>
                <p:cond evt="onClick" delay="0">
                  <p:tgtEl>
                    <p:spTgt spid="5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738EAD-2B36-086D-51A2-BFF7B0F7A08D}"/>
              </a:ext>
            </a:extLst>
          </p:cNvPr>
          <p:cNvSpPr txBox="1"/>
          <p:nvPr/>
        </p:nvSpPr>
        <p:spPr>
          <a:xfrm>
            <a:off x="1034528" y="1434247"/>
            <a:ext cx="4407297" cy="523220"/>
          </a:xfrm>
          <a:prstGeom prst="rect">
            <a:avLst/>
          </a:prstGeom>
          <a:noFill/>
          <a:ln w="28575">
            <a:solidFill>
              <a:srgbClr val="FF0000"/>
            </a:solidFill>
          </a:ln>
        </p:spPr>
        <p:txBody>
          <a:bodyPr wrap="none" rtlCol="0">
            <a:spAutoFit/>
          </a:bodyPr>
          <a:lstStyle/>
          <a:p>
            <a:r>
              <a:rPr lang="it-IT" sz="2800" dirty="0" err="1">
                <a:solidFill>
                  <a:prstClr val="black"/>
                </a:solidFill>
                <a:latin typeface="Calibri"/>
              </a:rPr>
              <a:t>Longitudinal</a:t>
            </a:r>
            <a:r>
              <a:rPr lang="it-IT" sz="2800" dirty="0">
                <a:solidFill>
                  <a:prstClr val="black"/>
                </a:solidFill>
                <a:latin typeface="Calibri"/>
              </a:rPr>
              <a:t> characterization</a:t>
            </a:r>
          </a:p>
        </p:txBody>
      </p:sp>
      <p:sp>
        <p:nvSpPr>
          <p:cNvPr id="19" name="TextBox 18">
            <a:extLst>
              <a:ext uri="{FF2B5EF4-FFF2-40B4-BE49-F238E27FC236}">
                <a16:creationId xmlns:a16="http://schemas.microsoft.com/office/drawing/2014/main" id="{5669A318-9134-E6A0-4F9D-E2A486376D23}"/>
              </a:ext>
            </a:extLst>
          </p:cNvPr>
          <p:cNvSpPr txBox="1"/>
          <p:nvPr/>
        </p:nvSpPr>
        <p:spPr>
          <a:xfrm>
            <a:off x="7047666" y="1434246"/>
            <a:ext cx="3962431" cy="523220"/>
          </a:xfrm>
          <a:prstGeom prst="rect">
            <a:avLst/>
          </a:prstGeom>
          <a:noFill/>
          <a:ln w="28575">
            <a:solidFill>
              <a:srgbClr val="FF0000"/>
            </a:solidFill>
          </a:ln>
        </p:spPr>
        <p:txBody>
          <a:bodyPr wrap="none" rtlCol="0">
            <a:spAutoFit/>
          </a:bodyPr>
          <a:lstStyle/>
          <a:p>
            <a:r>
              <a:rPr lang="it-IT" sz="2800" dirty="0" err="1">
                <a:solidFill>
                  <a:prstClr val="black"/>
                </a:solidFill>
                <a:latin typeface="Calibri"/>
              </a:rPr>
              <a:t>Temporal</a:t>
            </a:r>
            <a:r>
              <a:rPr lang="it-IT" sz="2800" dirty="0">
                <a:solidFill>
                  <a:prstClr val="black"/>
                </a:solidFill>
                <a:latin typeface="Calibri"/>
              </a:rPr>
              <a:t> characterization</a:t>
            </a:r>
          </a:p>
        </p:txBody>
      </p:sp>
      <p:pic>
        <p:nvPicPr>
          <p:cNvPr id="7" name="Picture 6" descr="A graph of a diagram&#10;&#10;Description automatically generated with medium confidence">
            <a:extLst>
              <a:ext uri="{FF2B5EF4-FFF2-40B4-BE49-F238E27FC236}">
                <a16:creationId xmlns:a16="http://schemas.microsoft.com/office/drawing/2014/main" id="{02043C99-13CE-4B38-31CA-B1FF22D1A250}"/>
              </a:ext>
            </a:extLst>
          </p:cNvPr>
          <p:cNvPicPr>
            <a:picLocks noChangeAspect="1"/>
          </p:cNvPicPr>
          <p:nvPr/>
        </p:nvPicPr>
        <p:blipFill rotWithShape="1">
          <a:blip r:embed="rId4">
            <a:extLst>
              <a:ext uri="{28A0092B-C50C-407E-A947-70E740481C1C}">
                <a14:useLocalDpi xmlns:a14="http://schemas.microsoft.com/office/drawing/2010/main" val="0"/>
              </a:ext>
            </a:extLst>
          </a:blip>
          <a:srcRect l="4219" t="6514" r="6433"/>
          <a:stretch/>
        </p:blipFill>
        <p:spPr>
          <a:xfrm>
            <a:off x="171903" y="2259719"/>
            <a:ext cx="5781359" cy="4234429"/>
          </a:xfrm>
          <a:prstGeom prst="rect">
            <a:avLst/>
          </a:prstGeom>
        </p:spPr>
      </p:pic>
      <p:pic>
        <p:nvPicPr>
          <p:cNvPr id="11" name="Picture 10" descr="A graph of a graph showing a number of different colored lines&#10;&#10;Description automatically generated with medium confidence">
            <a:extLst>
              <a:ext uri="{FF2B5EF4-FFF2-40B4-BE49-F238E27FC236}">
                <a16:creationId xmlns:a16="http://schemas.microsoft.com/office/drawing/2014/main" id="{C244B499-0975-085F-887C-8BAC04AC715D}"/>
              </a:ext>
            </a:extLst>
          </p:cNvPr>
          <p:cNvPicPr>
            <a:picLocks noChangeAspect="1"/>
          </p:cNvPicPr>
          <p:nvPr/>
        </p:nvPicPr>
        <p:blipFill rotWithShape="1">
          <a:blip r:embed="rId5">
            <a:extLst>
              <a:ext uri="{28A0092B-C50C-407E-A947-70E740481C1C}">
                <a14:useLocalDpi xmlns:a14="http://schemas.microsoft.com/office/drawing/2010/main" val="0"/>
              </a:ext>
            </a:extLst>
          </a:blip>
          <a:srcRect t="5990"/>
          <a:stretch/>
        </p:blipFill>
        <p:spPr>
          <a:xfrm>
            <a:off x="5933259" y="2178435"/>
            <a:ext cx="6086838" cy="4291681"/>
          </a:xfrm>
          <a:prstGeom prst="rect">
            <a:avLst/>
          </a:prstGeom>
        </p:spPr>
      </p:pic>
      <p:sp>
        <p:nvSpPr>
          <p:cNvPr id="3" name="TextBox 2">
            <a:extLst>
              <a:ext uri="{FF2B5EF4-FFF2-40B4-BE49-F238E27FC236}">
                <a16:creationId xmlns:a16="http://schemas.microsoft.com/office/drawing/2014/main" id="{A41D144D-57A6-B0C3-A2C8-DAC52C211A85}"/>
              </a:ext>
            </a:extLst>
          </p:cNvPr>
          <p:cNvSpPr txBox="1"/>
          <p:nvPr/>
        </p:nvSpPr>
        <p:spPr>
          <a:xfrm>
            <a:off x="271375" y="6918"/>
            <a:ext cx="7538501" cy="523220"/>
          </a:xfrm>
          <a:prstGeom prst="rect">
            <a:avLst/>
          </a:prstGeom>
          <a:noFill/>
        </p:spPr>
        <p:txBody>
          <a:bodyPr wrap="square">
            <a:spAutoFit/>
          </a:bodyPr>
          <a:lstStyle/>
          <a:p>
            <a:r>
              <a:rPr lang="it-IT" sz="2800" b="1" dirty="0">
                <a:solidFill>
                  <a:schemeClr val="bg1"/>
                </a:solidFill>
                <a:latin typeface="+mj-lt"/>
                <a:cs typeface="Arial" panose="020B0604020202020204" pitchFamily="34" charset="0"/>
              </a:rPr>
              <a:t>Stark </a:t>
            </a:r>
            <a:r>
              <a:rPr lang="it-IT" sz="2800" b="1" dirty="0" err="1">
                <a:solidFill>
                  <a:schemeClr val="bg1"/>
                </a:solidFill>
                <a:latin typeface="+mj-lt"/>
                <a:cs typeface="Arial" panose="020B0604020202020204" pitchFamily="34" charset="0"/>
              </a:rPr>
              <a:t>broadening</a:t>
            </a:r>
            <a:r>
              <a:rPr lang="it-IT" sz="2800" b="1" dirty="0">
                <a:solidFill>
                  <a:schemeClr val="bg1"/>
                </a:solidFill>
                <a:latin typeface="+mj-lt"/>
                <a:cs typeface="Arial" panose="020B0604020202020204" pitchFamily="34" charset="0"/>
              </a:rPr>
              <a:t> technique</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375529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0F945E6-BAF1-DC79-992E-9E73C84004D5}"/>
              </a:ext>
            </a:extLst>
          </p:cNvPr>
          <p:cNvSpPr/>
          <p:nvPr/>
        </p:nvSpPr>
        <p:spPr>
          <a:xfrm>
            <a:off x="232444" y="1578023"/>
            <a:ext cx="6453017" cy="2052421"/>
          </a:xfrm>
          <a:prstGeom prst="rect">
            <a:avLst/>
          </a:prstGeom>
        </p:spPr>
        <p:txBody>
          <a:bodyPr wrap="square">
            <a:spAutoFit/>
          </a:bodyPr>
          <a:lstStyle/>
          <a:p>
            <a:r>
              <a:rPr lang="it-IT" sz="2215" i="1" dirty="0">
                <a:solidFill>
                  <a:prstClr val="black"/>
                </a:solidFill>
                <a:latin typeface="+mj-lt"/>
              </a:rPr>
              <a:t>In order to understand what happens to the electron beam outside of the capillary we have studied the plasma parameters in such areas:</a:t>
            </a:r>
            <a:endParaRPr lang="it-IT" sz="1662" i="1" dirty="0">
              <a:solidFill>
                <a:prstClr val="black"/>
              </a:solidFill>
              <a:latin typeface="+mj-lt"/>
            </a:endParaRPr>
          </a:p>
          <a:p>
            <a:pPr marL="263776" indent="-263776">
              <a:buFont typeface="Arial" panose="020B0604020202020204" pitchFamily="34" charset="0"/>
              <a:buChar char="•"/>
            </a:pPr>
            <a:r>
              <a:rPr lang="it-IT" sz="2215" b="1" i="1" dirty="0">
                <a:solidFill>
                  <a:prstClr val="black"/>
                </a:solidFill>
                <a:latin typeface="+mj-lt"/>
              </a:rPr>
              <a:t>Plasma density</a:t>
            </a:r>
          </a:p>
          <a:p>
            <a:pPr marL="263776" indent="-263776">
              <a:buFont typeface="Arial" panose="020B0604020202020204" pitchFamily="34" charset="0"/>
              <a:buChar char="•"/>
            </a:pPr>
            <a:r>
              <a:rPr lang="it-IT" sz="2215" b="1" i="1" dirty="0">
                <a:solidFill>
                  <a:prstClr val="black"/>
                </a:solidFill>
                <a:latin typeface="+mj-lt"/>
              </a:rPr>
              <a:t>Velocity of plasma</a:t>
            </a:r>
          </a:p>
          <a:p>
            <a:r>
              <a:rPr lang="it-IT" sz="1662" i="1" dirty="0">
                <a:solidFill>
                  <a:prstClr val="black"/>
                </a:solidFill>
                <a:latin typeface="+mj-lt"/>
              </a:rPr>
              <a:t>		  </a:t>
            </a:r>
          </a:p>
        </p:txBody>
      </p:sp>
      <p:grpSp>
        <p:nvGrpSpPr>
          <p:cNvPr id="23" name="Group 22">
            <a:extLst>
              <a:ext uri="{FF2B5EF4-FFF2-40B4-BE49-F238E27FC236}">
                <a16:creationId xmlns:a16="http://schemas.microsoft.com/office/drawing/2014/main" id="{2DE132F5-8F7A-0340-42B5-43270921B40C}"/>
              </a:ext>
            </a:extLst>
          </p:cNvPr>
          <p:cNvGrpSpPr/>
          <p:nvPr/>
        </p:nvGrpSpPr>
        <p:grpSpPr>
          <a:xfrm>
            <a:off x="7096299" y="1107572"/>
            <a:ext cx="4320767" cy="5298054"/>
            <a:chOff x="6512842" y="971765"/>
            <a:chExt cx="3819842" cy="4832616"/>
          </a:xfrm>
        </p:grpSpPr>
        <p:pic>
          <p:nvPicPr>
            <p:cNvPr id="3" name="Picture 2">
              <a:extLst>
                <a:ext uri="{FF2B5EF4-FFF2-40B4-BE49-F238E27FC236}">
                  <a16:creationId xmlns:a16="http://schemas.microsoft.com/office/drawing/2014/main" id="{8A089200-584C-6606-4162-8BB2E939AFDE}"/>
                </a:ext>
              </a:extLst>
            </p:cNvPr>
            <p:cNvPicPr>
              <a:picLocks noChangeAspect="1"/>
            </p:cNvPicPr>
            <p:nvPr/>
          </p:nvPicPr>
          <p:blipFill rotWithShape="1">
            <a:blip r:embed="rId4">
              <a:extLst>
                <a:ext uri="{28A0092B-C50C-407E-A947-70E740481C1C}">
                  <a14:useLocalDpi xmlns:a14="http://schemas.microsoft.com/office/drawing/2010/main" val="0"/>
                </a:ext>
              </a:extLst>
            </a:blip>
            <a:srcRect l="33343" t="-83" r="44483" b="2808"/>
            <a:stretch/>
          </p:blipFill>
          <p:spPr>
            <a:xfrm rot="16200000">
              <a:off x="6793865" y="2266742"/>
              <a:ext cx="3256615" cy="3818662"/>
            </a:xfrm>
            <a:prstGeom prst="rect">
              <a:avLst/>
            </a:prstGeom>
          </p:spPr>
        </p:pic>
        <p:pic>
          <p:nvPicPr>
            <p:cNvPr id="6" name="Picture 5">
              <a:extLst>
                <a:ext uri="{FF2B5EF4-FFF2-40B4-BE49-F238E27FC236}">
                  <a16:creationId xmlns:a16="http://schemas.microsoft.com/office/drawing/2014/main" id="{02776084-ECC1-05D0-8C44-1B505BE73D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38" t="37083" r="49005" b="18749"/>
            <a:stretch/>
          </p:blipFill>
          <p:spPr>
            <a:xfrm rot="5400000">
              <a:off x="7858642" y="15434"/>
              <a:ext cx="1129846" cy="3818239"/>
            </a:xfrm>
            <a:prstGeom prst="rect">
              <a:avLst/>
            </a:prstGeom>
          </p:spPr>
        </p:pic>
        <p:sp>
          <p:nvSpPr>
            <p:cNvPr id="8" name="Rectangle 7">
              <a:extLst>
                <a:ext uri="{FF2B5EF4-FFF2-40B4-BE49-F238E27FC236}">
                  <a16:creationId xmlns:a16="http://schemas.microsoft.com/office/drawing/2014/main" id="{17168C3A-9372-8F6C-BB14-4E1DFB792252}"/>
                </a:ext>
              </a:extLst>
            </p:cNvPr>
            <p:cNvSpPr/>
            <p:nvPr/>
          </p:nvSpPr>
          <p:spPr>
            <a:xfrm>
              <a:off x="7619637" y="971765"/>
              <a:ext cx="2197024" cy="376385"/>
            </a:xfrm>
            <a:prstGeom prst="rect">
              <a:avLst/>
            </a:prstGeom>
          </p:spPr>
          <p:txBody>
            <a:bodyPr wrap="square">
              <a:spAutoFit/>
            </a:bodyPr>
            <a:lstStyle/>
            <a:p>
              <a:r>
                <a:rPr lang="it-IT" sz="1846" b="1" dirty="0">
                  <a:solidFill>
                    <a:prstClr val="black"/>
                  </a:solidFill>
                  <a:latin typeface="Calibri"/>
                </a:rPr>
                <a:t>Dielectric capillary </a:t>
              </a:r>
            </a:p>
          </p:txBody>
        </p:sp>
        <p:cxnSp>
          <p:nvCxnSpPr>
            <p:cNvPr id="9" name="Straight Connector 8">
              <a:extLst>
                <a:ext uri="{FF2B5EF4-FFF2-40B4-BE49-F238E27FC236}">
                  <a16:creationId xmlns:a16="http://schemas.microsoft.com/office/drawing/2014/main" id="{E058FE6A-2E2A-577D-D93D-CBFE820A184C}"/>
                </a:ext>
              </a:extLst>
            </p:cNvPr>
            <p:cNvCxnSpPr>
              <a:cxnSpLocks/>
            </p:cNvCxnSpPr>
            <p:nvPr/>
          </p:nvCxnSpPr>
          <p:spPr>
            <a:xfrm>
              <a:off x="8036205" y="1906750"/>
              <a:ext cx="0" cy="2127006"/>
            </a:xfrm>
            <a:prstGeom prst="line">
              <a:avLst/>
            </a:prstGeom>
            <a:ln w="50800">
              <a:solidFill>
                <a:schemeClr val="tx2">
                  <a:lumMod val="60000"/>
                  <a:lumOff val="40000"/>
                </a:schemeClr>
              </a:solidFill>
              <a:prstDash val="sysDash"/>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997344-828B-5F2D-0E56-83F1F8C58042}"/>
                </a:ext>
              </a:extLst>
            </p:cNvPr>
            <p:cNvCxnSpPr>
              <a:cxnSpLocks/>
            </p:cNvCxnSpPr>
            <p:nvPr/>
          </p:nvCxnSpPr>
          <p:spPr>
            <a:xfrm>
              <a:off x="9188333" y="1906750"/>
              <a:ext cx="0" cy="2127006"/>
            </a:xfrm>
            <a:prstGeom prst="line">
              <a:avLst/>
            </a:prstGeom>
            <a:ln w="50800">
              <a:solidFill>
                <a:schemeClr val="tx2">
                  <a:lumMod val="60000"/>
                  <a:lumOff val="40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787C7E-F128-AEFB-5497-2B453D20B519}"/>
                </a:ext>
              </a:extLst>
            </p:cNvPr>
            <p:cNvSpPr/>
            <p:nvPr/>
          </p:nvSpPr>
          <p:spPr>
            <a:xfrm>
              <a:off x="6515396" y="5427996"/>
              <a:ext cx="2197024" cy="376385"/>
            </a:xfrm>
            <a:prstGeom prst="rect">
              <a:avLst/>
            </a:prstGeom>
          </p:spPr>
          <p:txBody>
            <a:bodyPr wrap="square">
              <a:spAutoFit/>
            </a:bodyPr>
            <a:lstStyle/>
            <a:p>
              <a:r>
                <a:rPr lang="it-IT" sz="1846" b="1" dirty="0">
                  <a:solidFill>
                    <a:prstClr val="white"/>
                  </a:solidFill>
                  <a:latin typeface="Calibri"/>
                </a:rPr>
                <a:t>Plasma discharge</a:t>
              </a:r>
            </a:p>
          </p:txBody>
        </p:sp>
        <p:sp>
          <p:nvSpPr>
            <p:cNvPr id="12" name="Rectangle 11">
              <a:extLst>
                <a:ext uri="{FF2B5EF4-FFF2-40B4-BE49-F238E27FC236}">
                  <a16:creationId xmlns:a16="http://schemas.microsoft.com/office/drawing/2014/main" id="{2A017704-191F-C8D6-4F3B-89754741BB55}"/>
                </a:ext>
              </a:extLst>
            </p:cNvPr>
            <p:cNvSpPr/>
            <p:nvPr/>
          </p:nvSpPr>
          <p:spPr>
            <a:xfrm>
              <a:off x="7746579" y="2873732"/>
              <a:ext cx="2197024" cy="376385"/>
            </a:xfrm>
            <a:prstGeom prst="rect">
              <a:avLst/>
            </a:prstGeom>
          </p:spPr>
          <p:txBody>
            <a:bodyPr wrap="square">
              <a:spAutoFit/>
            </a:bodyPr>
            <a:lstStyle/>
            <a:p>
              <a:r>
                <a:rPr lang="it-IT" sz="1846" b="1" dirty="0">
                  <a:solidFill>
                    <a:prstClr val="white"/>
                  </a:solidFill>
                  <a:latin typeface="Calibri"/>
                </a:rPr>
                <a:t>Electrode shadows</a:t>
              </a:r>
            </a:p>
          </p:txBody>
        </p:sp>
        <p:sp>
          <p:nvSpPr>
            <p:cNvPr id="18" name="Rectangle 17">
              <a:extLst>
                <a:ext uri="{FF2B5EF4-FFF2-40B4-BE49-F238E27FC236}">
                  <a16:creationId xmlns:a16="http://schemas.microsoft.com/office/drawing/2014/main" id="{F6B65D55-77AC-4056-4CD8-BD10D0E92061}"/>
                </a:ext>
              </a:extLst>
            </p:cNvPr>
            <p:cNvSpPr/>
            <p:nvPr/>
          </p:nvSpPr>
          <p:spPr>
            <a:xfrm>
              <a:off x="8027155" y="3332979"/>
              <a:ext cx="417347" cy="348109"/>
            </a:xfrm>
            <a:prstGeom prst="rect">
              <a:avLst/>
            </a:prstGeom>
          </p:spPr>
          <p:txBody>
            <a:bodyPr wrap="square">
              <a:spAutoFit/>
            </a:bodyPr>
            <a:lstStyle/>
            <a:p>
              <a:r>
                <a:rPr lang="it-IT" sz="1662" b="1" dirty="0">
                  <a:solidFill>
                    <a:prstClr val="white"/>
                  </a:solidFill>
                  <a:latin typeface="Calibri"/>
                </a:rPr>
                <a:t>+V</a:t>
              </a:r>
              <a:endParaRPr lang="it-IT" sz="1662" dirty="0">
                <a:solidFill>
                  <a:prstClr val="white"/>
                </a:solidFill>
                <a:latin typeface="Calibri"/>
              </a:endParaRPr>
            </a:p>
          </p:txBody>
        </p:sp>
        <p:sp>
          <p:nvSpPr>
            <p:cNvPr id="19" name="Rectangle 18">
              <a:extLst>
                <a:ext uri="{FF2B5EF4-FFF2-40B4-BE49-F238E27FC236}">
                  <a16:creationId xmlns:a16="http://schemas.microsoft.com/office/drawing/2014/main" id="{4251A224-C081-83C7-1B37-9D2119A0A13F}"/>
                </a:ext>
              </a:extLst>
            </p:cNvPr>
            <p:cNvSpPr/>
            <p:nvPr/>
          </p:nvSpPr>
          <p:spPr>
            <a:xfrm>
              <a:off x="8795006" y="3359797"/>
              <a:ext cx="377247" cy="348109"/>
            </a:xfrm>
            <a:prstGeom prst="rect">
              <a:avLst/>
            </a:prstGeom>
          </p:spPr>
          <p:txBody>
            <a:bodyPr wrap="square">
              <a:spAutoFit/>
            </a:bodyPr>
            <a:lstStyle/>
            <a:p>
              <a:r>
                <a:rPr lang="it-IT" sz="1662" b="1" dirty="0">
                  <a:solidFill>
                    <a:prstClr val="white"/>
                  </a:solidFill>
                  <a:latin typeface="Calibri"/>
                </a:rPr>
                <a:t>-V</a:t>
              </a:r>
              <a:endParaRPr lang="it-IT" sz="1662" dirty="0">
                <a:solidFill>
                  <a:prstClr val="white"/>
                </a:solidFill>
                <a:latin typeface="Calibri"/>
              </a:endParaRPr>
            </a:p>
          </p:txBody>
        </p:sp>
      </p:grpSp>
      <p:sp>
        <p:nvSpPr>
          <p:cNvPr id="24" name="Oval 23">
            <a:extLst>
              <a:ext uri="{FF2B5EF4-FFF2-40B4-BE49-F238E27FC236}">
                <a16:creationId xmlns:a16="http://schemas.microsoft.com/office/drawing/2014/main" id="{73E56A96-383E-4694-D11A-494D934A1556}"/>
              </a:ext>
            </a:extLst>
          </p:cNvPr>
          <p:cNvSpPr/>
          <p:nvPr/>
        </p:nvSpPr>
        <p:spPr>
          <a:xfrm>
            <a:off x="7020911" y="3634428"/>
            <a:ext cx="2015366" cy="1571899"/>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5" name="Group 24">
            <a:extLst>
              <a:ext uri="{FF2B5EF4-FFF2-40B4-BE49-F238E27FC236}">
                <a16:creationId xmlns:a16="http://schemas.microsoft.com/office/drawing/2014/main" id="{1B091561-8C31-1C2F-8E17-3C8F689B1C61}"/>
              </a:ext>
            </a:extLst>
          </p:cNvPr>
          <p:cNvGrpSpPr/>
          <p:nvPr/>
        </p:nvGrpSpPr>
        <p:grpSpPr>
          <a:xfrm>
            <a:off x="547819" y="3515252"/>
            <a:ext cx="4887811" cy="2890374"/>
            <a:chOff x="87289" y="899129"/>
            <a:chExt cx="4549572" cy="2817904"/>
          </a:xfrm>
        </p:grpSpPr>
        <p:pic>
          <p:nvPicPr>
            <p:cNvPr id="26" name="Picture 25">
              <a:extLst>
                <a:ext uri="{FF2B5EF4-FFF2-40B4-BE49-F238E27FC236}">
                  <a16:creationId xmlns:a16="http://schemas.microsoft.com/office/drawing/2014/main" id="{00A55ED7-EF44-D48A-70E9-1E6A073B1A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34733"/>
            <a:stretch/>
          </p:blipFill>
          <p:spPr>
            <a:xfrm>
              <a:off x="87289" y="899129"/>
              <a:ext cx="4518529" cy="2817904"/>
            </a:xfrm>
            <a:prstGeom prst="rect">
              <a:avLst/>
            </a:prstGeom>
          </p:spPr>
        </p:pic>
        <p:grpSp>
          <p:nvGrpSpPr>
            <p:cNvPr id="27" name="Group 26">
              <a:extLst>
                <a:ext uri="{FF2B5EF4-FFF2-40B4-BE49-F238E27FC236}">
                  <a16:creationId xmlns:a16="http://schemas.microsoft.com/office/drawing/2014/main" id="{FCF65A4F-4682-B770-EFB0-E5DC957B335F}"/>
                </a:ext>
              </a:extLst>
            </p:cNvPr>
            <p:cNvGrpSpPr/>
            <p:nvPr/>
          </p:nvGrpSpPr>
          <p:grpSpPr>
            <a:xfrm>
              <a:off x="454771" y="1104619"/>
              <a:ext cx="3790503" cy="2169407"/>
              <a:chOff x="514673" y="1180965"/>
              <a:chExt cx="3790503" cy="2169407"/>
            </a:xfrm>
          </p:grpSpPr>
          <p:cxnSp>
            <p:nvCxnSpPr>
              <p:cNvPr id="55" name="Elbow Connector 2">
                <a:extLst>
                  <a:ext uri="{FF2B5EF4-FFF2-40B4-BE49-F238E27FC236}">
                    <a16:creationId xmlns:a16="http://schemas.microsoft.com/office/drawing/2014/main" id="{4F9D8F79-FFFD-BAF0-9B55-818610D825A1}"/>
                  </a:ext>
                </a:extLst>
              </p:cNvPr>
              <p:cNvCxnSpPr/>
              <p:nvPr/>
            </p:nvCxnSpPr>
            <p:spPr>
              <a:xfrm rot="5400000" flipH="1" flipV="1">
                <a:off x="1100920" y="2378042"/>
                <a:ext cx="946326" cy="246435"/>
              </a:xfrm>
              <a:prstGeom prst="bentConnector3">
                <a:avLst>
                  <a:gd name="adj1" fmla="val -699"/>
                </a:avLst>
              </a:prstGeom>
              <a:ln w="190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6DB983C-E666-D8F8-C7CB-F291476EF8E3}"/>
                  </a:ext>
                </a:extLst>
              </p:cNvPr>
              <p:cNvSpPr txBox="1"/>
              <p:nvPr/>
            </p:nvSpPr>
            <p:spPr>
              <a:xfrm>
                <a:off x="1984970" y="1180965"/>
                <a:ext cx="1055097" cy="338554"/>
              </a:xfrm>
              <a:prstGeom prst="rect">
                <a:avLst/>
              </a:prstGeom>
              <a:noFill/>
            </p:spPr>
            <p:txBody>
              <a:bodyPr wrap="none" rtlCol="0">
                <a:spAutoFit/>
              </a:bodyPr>
              <a:lstStyle/>
              <a:p>
                <a:r>
                  <a:rPr lang="it-IT" sz="1600" b="1" dirty="0">
                    <a:solidFill>
                      <a:schemeClr val="bg1"/>
                    </a:solidFill>
                  </a:rPr>
                  <a:t>L = 30 mm</a:t>
                </a:r>
                <a:endParaRPr lang="it-IT" sz="1400" b="1" dirty="0">
                  <a:solidFill>
                    <a:schemeClr val="bg1"/>
                  </a:solidFill>
                </a:endParaRPr>
              </a:p>
            </p:txBody>
          </p:sp>
          <p:sp>
            <p:nvSpPr>
              <p:cNvPr id="57" name="TextBox 56">
                <a:extLst>
                  <a:ext uri="{FF2B5EF4-FFF2-40B4-BE49-F238E27FC236}">
                    <a16:creationId xmlns:a16="http://schemas.microsoft.com/office/drawing/2014/main" id="{B60907E7-D7A6-4A88-BA82-D1A12397C232}"/>
                  </a:ext>
                </a:extLst>
              </p:cNvPr>
              <p:cNvSpPr txBox="1"/>
              <p:nvPr/>
            </p:nvSpPr>
            <p:spPr>
              <a:xfrm>
                <a:off x="3316700" y="3011818"/>
                <a:ext cx="988476" cy="338554"/>
              </a:xfrm>
              <a:prstGeom prst="rect">
                <a:avLst/>
              </a:prstGeom>
              <a:noFill/>
            </p:spPr>
            <p:txBody>
              <a:bodyPr wrap="none" rtlCol="0">
                <a:spAutoFit/>
              </a:bodyPr>
              <a:lstStyle/>
              <a:p>
                <a:r>
                  <a:rPr lang="it-IT" sz="1600" b="1" dirty="0">
                    <a:solidFill>
                      <a:schemeClr val="bg1"/>
                    </a:solidFill>
                  </a:rPr>
                  <a:t>Electrode</a:t>
                </a:r>
              </a:p>
            </p:txBody>
          </p:sp>
          <p:sp>
            <p:nvSpPr>
              <p:cNvPr id="58" name="TextBox 57">
                <a:extLst>
                  <a:ext uri="{FF2B5EF4-FFF2-40B4-BE49-F238E27FC236}">
                    <a16:creationId xmlns:a16="http://schemas.microsoft.com/office/drawing/2014/main" id="{E24519AE-BC2E-BF3F-F941-4B1605CD81DB}"/>
                  </a:ext>
                </a:extLst>
              </p:cNvPr>
              <p:cNvSpPr txBox="1"/>
              <p:nvPr/>
            </p:nvSpPr>
            <p:spPr>
              <a:xfrm>
                <a:off x="2103300" y="2640589"/>
                <a:ext cx="855106" cy="338554"/>
              </a:xfrm>
              <a:prstGeom prst="rect">
                <a:avLst/>
              </a:prstGeom>
              <a:noFill/>
            </p:spPr>
            <p:txBody>
              <a:bodyPr wrap="none" rtlCol="0">
                <a:spAutoFit/>
              </a:bodyPr>
              <a:lstStyle/>
              <a:p>
                <a:r>
                  <a:rPr lang="it-IT" sz="1600" b="1" dirty="0">
                    <a:solidFill>
                      <a:schemeClr val="bg1"/>
                    </a:solidFill>
                  </a:rPr>
                  <a:t>H</a:t>
                </a:r>
                <a:r>
                  <a:rPr lang="it-IT" sz="1400" b="1" dirty="0">
                    <a:solidFill>
                      <a:schemeClr val="bg1"/>
                    </a:solidFill>
                  </a:rPr>
                  <a:t>2 inlets</a:t>
                </a:r>
              </a:p>
            </p:txBody>
          </p:sp>
          <p:cxnSp>
            <p:nvCxnSpPr>
              <p:cNvPr id="59" name="Straight Arrow Connector 58">
                <a:extLst>
                  <a:ext uri="{FF2B5EF4-FFF2-40B4-BE49-F238E27FC236}">
                    <a16:creationId xmlns:a16="http://schemas.microsoft.com/office/drawing/2014/main" id="{43B62B79-58DC-2229-A665-D3A6AD233C06}"/>
                  </a:ext>
                </a:extLst>
              </p:cNvPr>
              <p:cNvCxnSpPr/>
              <p:nvPr/>
            </p:nvCxnSpPr>
            <p:spPr>
              <a:xfrm flipH="1" flipV="1">
                <a:off x="2038146" y="2405879"/>
                <a:ext cx="268761" cy="308852"/>
              </a:xfrm>
              <a:prstGeom prst="straightConnector1">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0BEC34C-490F-C8F4-F90A-51A74D976161}"/>
                  </a:ext>
                </a:extLst>
              </p:cNvPr>
              <p:cNvCxnSpPr/>
              <p:nvPr/>
            </p:nvCxnSpPr>
            <p:spPr>
              <a:xfrm flipV="1">
                <a:off x="2512519" y="2366651"/>
                <a:ext cx="326547" cy="361862"/>
              </a:xfrm>
              <a:prstGeom prst="straightConnector1">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AC9C22E-653E-748B-0D85-8F4102E7FCA9}"/>
                  </a:ext>
                </a:extLst>
              </p:cNvPr>
              <p:cNvCxnSpPr/>
              <p:nvPr/>
            </p:nvCxnSpPr>
            <p:spPr>
              <a:xfrm>
                <a:off x="1593614" y="1503433"/>
                <a:ext cx="1741086" cy="93299"/>
              </a:xfrm>
              <a:prstGeom prst="straightConnector1">
                <a:avLst/>
              </a:prstGeom>
              <a:ln w="19050">
                <a:solidFill>
                  <a:schemeClr val="bg1"/>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C0223DA-1907-3A74-D767-93EDB2E9A658}"/>
                  </a:ext>
                </a:extLst>
              </p:cNvPr>
              <p:cNvSpPr txBox="1"/>
              <p:nvPr/>
            </p:nvSpPr>
            <p:spPr>
              <a:xfrm>
                <a:off x="514673" y="2788264"/>
                <a:ext cx="1003801" cy="338554"/>
              </a:xfrm>
              <a:prstGeom prst="rect">
                <a:avLst/>
              </a:prstGeom>
              <a:noFill/>
            </p:spPr>
            <p:txBody>
              <a:bodyPr wrap="none" rtlCol="0">
                <a:spAutoFit/>
              </a:bodyPr>
              <a:lstStyle/>
              <a:p>
                <a:pPr algn="just"/>
                <a:r>
                  <a:rPr lang="it-IT" sz="1600" b="1" dirty="0">
                    <a:solidFill>
                      <a:schemeClr val="bg1"/>
                    </a:solidFill>
                  </a:rPr>
                  <a:t>Ø = 1 mm</a:t>
                </a:r>
              </a:p>
            </p:txBody>
          </p:sp>
        </p:grpSp>
        <p:grpSp>
          <p:nvGrpSpPr>
            <p:cNvPr id="28" name="Group 27">
              <a:extLst>
                <a:ext uri="{FF2B5EF4-FFF2-40B4-BE49-F238E27FC236}">
                  <a16:creationId xmlns:a16="http://schemas.microsoft.com/office/drawing/2014/main" id="{5E6F0644-FEC5-6890-3007-FDA4561C4790}"/>
                </a:ext>
              </a:extLst>
            </p:cNvPr>
            <p:cNvGrpSpPr/>
            <p:nvPr/>
          </p:nvGrpSpPr>
          <p:grpSpPr>
            <a:xfrm>
              <a:off x="147560" y="1675265"/>
              <a:ext cx="4489301" cy="720577"/>
              <a:chOff x="179512" y="1800526"/>
              <a:chExt cx="4489301" cy="720577"/>
            </a:xfrm>
          </p:grpSpPr>
          <p:grpSp>
            <p:nvGrpSpPr>
              <p:cNvPr id="44" name="Group 43">
                <a:extLst>
                  <a:ext uri="{FF2B5EF4-FFF2-40B4-BE49-F238E27FC236}">
                    <a16:creationId xmlns:a16="http://schemas.microsoft.com/office/drawing/2014/main" id="{F4AE13A8-57C0-38C7-FD7D-A0900CC3CFA2}"/>
                  </a:ext>
                </a:extLst>
              </p:cNvPr>
              <p:cNvGrpSpPr/>
              <p:nvPr/>
            </p:nvGrpSpPr>
            <p:grpSpPr>
              <a:xfrm>
                <a:off x="179512" y="1800526"/>
                <a:ext cx="4321642" cy="373456"/>
                <a:chOff x="4572061" y="2971482"/>
                <a:chExt cx="4321642" cy="373456"/>
              </a:xfrm>
            </p:grpSpPr>
            <p:grpSp>
              <p:nvGrpSpPr>
                <p:cNvPr id="46" name="Group 45">
                  <a:extLst>
                    <a:ext uri="{FF2B5EF4-FFF2-40B4-BE49-F238E27FC236}">
                      <a16:creationId xmlns:a16="http://schemas.microsoft.com/office/drawing/2014/main" id="{F4A6515E-2AFA-8D2C-EDEC-A76AB9158302}"/>
                    </a:ext>
                  </a:extLst>
                </p:cNvPr>
                <p:cNvGrpSpPr/>
                <p:nvPr/>
              </p:nvGrpSpPr>
              <p:grpSpPr>
                <a:xfrm>
                  <a:off x="7743557" y="3263456"/>
                  <a:ext cx="1150146" cy="81482"/>
                  <a:chOff x="7703194" y="3276835"/>
                  <a:chExt cx="922097" cy="47358"/>
                </a:xfrm>
              </p:grpSpPr>
              <p:cxnSp>
                <p:nvCxnSpPr>
                  <p:cNvPr id="53" name="Straight Connector 52">
                    <a:extLst>
                      <a:ext uri="{FF2B5EF4-FFF2-40B4-BE49-F238E27FC236}">
                        <a16:creationId xmlns:a16="http://schemas.microsoft.com/office/drawing/2014/main" id="{8448B3AB-AED6-0BC1-0DE3-32C921E1ADDC}"/>
                      </a:ext>
                    </a:extLst>
                  </p:cNvPr>
                  <p:cNvCxnSpPr/>
                  <p:nvPr/>
                </p:nvCxnSpPr>
                <p:spPr>
                  <a:xfrm>
                    <a:off x="7703194" y="3276835"/>
                    <a:ext cx="871108" cy="34215"/>
                  </a:xfrm>
                  <a:prstGeom prst="line">
                    <a:avLst/>
                  </a:prstGeom>
                  <a:ln w="3175">
                    <a:solidFill>
                      <a:srgbClr val="D3C9EF"/>
                    </a:solidFill>
                    <a:headEnd type="none"/>
                    <a:tailEnd type="none" w="med" len="med"/>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2B515367-09A1-2119-63EF-288ED1797ECF}"/>
                      </a:ext>
                    </a:extLst>
                  </p:cNvPr>
                  <p:cNvSpPr/>
                  <p:nvPr/>
                </p:nvSpPr>
                <p:spPr>
                  <a:xfrm rot="114832">
                    <a:off x="8543284" y="3297260"/>
                    <a:ext cx="82007" cy="26933"/>
                  </a:xfrm>
                  <a:prstGeom prst="ellipse">
                    <a:avLst/>
                  </a:prstGeom>
                  <a:gradFill flip="none" rotWithShape="1">
                    <a:gsLst>
                      <a:gs pos="0">
                        <a:schemeClr val="accent1">
                          <a:tint val="44500"/>
                          <a:satMod val="160000"/>
                        </a:schemeClr>
                      </a:gs>
                      <a:gs pos="74000">
                        <a:schemeClr val="tx2">
                          <a:lumMod val="60000"/>
                          <a:lumOff val="40000"/>
                        </a:schemeClr>
                      </a:gs>
                    </a:gsLst>
                    <a:path path="shape">
                      <a:fillToRect l="50000" t="50000" r="50000" b="50000"/>
                    </a:path>
                    <a:tileRect/>
                  </a:gradFill>
                  <a:ln>
                    <a:noFill/>
                  </a:ln>
                  <a:effectLst>
                    <a:glow rad="139700">
                      <a:schemeClr val="accent5">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47" name="Group 46">
                  <a:extLst>
                    <a:ext uri="{FF2B5EF4-FFF2-40B4-BE49-F238E27FC236}">
                      <a16:creationId xmlns:a16="http://schemas.microsoft.com/office/drawing/2014/main" id="{4587D871-25F7-3D35-7CFA-206593274976}"/>
                    </a:ext>
                  </a:extLst>
                </p:cNvPr>
                <p:cNvGrpSpPr/>
                <p:nvPr/>
              </p:nvGrpSpPr>
              <p:grpSpPr>
                <a:xfrm>
                  <a:off x="4572061" y="3087788"/>
                  <a:ext cx="1232118" cy="121890"/>
                  <a:chOff x="4634253" y="1967016"/>
                  <a:chExt cx="1232118" cy="121890"/>
                </a:xfrm>
              </p:grpSpPr>
              <p:cxnSp>
                <p:nvCxnSpPr>
                  <p:cNvPr id="51" name="Straight Connector 50">
                    <a:extLst>
                      <a:ext uri="{FF2B5EF4-FFF2-40B4-BE49-F238E27FC236}">
                        <a16:creationId xmlns:a16="http://schemas.microsoft.com/office/drawing/2014/main" id="{523AE6B5-84FF-B7B5-6245-ACC01CD81448}"/>
                      </a:ext>
                    </a:extLst>
                  </p:cNvPr>
                  <p:cNvCxnSpPr/>
                  <p:nvPr/>
                </p:nvCxnSpPr>
                <p:spPr>
                  <a:xfrm rot="497786" flipV="1">
                    <a:off x="4634253" y="1967016"/>
                    <a:ext cx="1217881" cy="121890"/>
                  </a:xfrm>
                  <a:prstGeom prst="line">
                    <a:avLst/>
                  </a:prstGeom>
                  <a:ln w="3175">
                    <a:solidFill>
                      <a:srgbClr val="D3C9EF"/>
                    </a:solidFill>
                    <a:tailEnd w="med" len="med"/>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A99D8B7F-48EE-5CB8-EE7E-32A9C10434E8}"/>
                      </a:ext>
                    </a:extLst>
                  </p:cNvPr>
                  <p:cNvSpPr/>
                  <p:nvPr/>
                </p:nvSpPr>
                <p:spPr>
                  <a:xfrm rot="114832">
                    <a:off x="5763318" y="2023366"/>
                    <a:ext cx="103053" cy="52725"/>
                  </a:xfrm>
                  <a:prstGeom prst="ellipse">
                    <a:avLst/>
                  </a:prstGeom>
                  <a:gradFill flip="none" rotWithShape="1">
                    <a:gsLst>
                      <a:gs pos="0">
                        <a:schemeClr val="accent1">
                          <a:tint val="44500"/>
                          <a:satMod val="160000"/>
                        </a:schemeClr>
                      </a:gs>
                      <a:gs pos="74000">
                        <a:schemeClr val="tx2">
                          <a:lumMod val="60000"/>
                          <a:lumOff val="40000"/>
                        </a:schemeClr>
                      </a:gs>
                    </a:gsLst>
                    <a:path path="shape">
                      <a:fillToRect l="50000" t="50000" r="50000" b="50000"/>
                    </a:path>
                    <a:tileRect/>
                  </a:gradFill>
                  <a:ln>
                    <a:noFill/>
                  </a:ln>
                  <a:effectLst>
                    <a:glow rad="139700">
                      <a:schemeClr val="accent5">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48" name="Group 47">
                  <a:extLst>
                    <a:ext uri="{FF2B5EF4-FFF2-40B4-BE49-F238E27FC236}">
                      <a16:creationId xmlns:a16="http://schemas.microsoft.com/office/drawing/2014/main" id="{51C37753-A3DD-F95D-0D6F-336CF93AF233}"/>
                    </a:ext>
                  </a:extLst>
                </p:cNvPr>
                <p:cNvGrpSpPr/>
                <p:nvPr/>
              </p:nvGrpSpPr>
              <p:grpSpPr>
                <a:xfrm>
                  <a:off x="5883073" y="2971482"/>
                  <a:ext cx="1713323" cy="291191"/>
                  <a:chOff x="6050838" y="1780170"/>
                  <a:chExt cx="1737042" cy="441598"/>
                </a:xfrm>
              </p:grpSpPr>
              <p:cxnSp>
                <p:nvCxnSpPr>
                  <p:cNvPr id="49" name="Straight Connector 48">
                    <a:extLst>
                      <a:ext uri="{FF2B5EF4-FFF2-40B4-BE49-F238E27FC236}">
                        <a16:creationId xmlns:a16="http://schemas.microsoft.com/office/drawing/2014/main" id="{8CAEE702-C758-597F-4D72-999723DB130C}"/>
                      </a:ext>
                    </a:extLst>
                  </p:cNvPr>
                  <p:cNvCxnSpPr/>
                  <p:nvPr/>
                </p:nvCxnSpPr>
                <p:spPr>
                  <a:xfrm>
                    <a:off x="6050838" y="2079536"/>
                    <a:ext cx="1737042" cy="142232"/>
                  </a:xfrm>
                  <a:prstGeom prst="line">
                    <a:avLst/>
                  </a:prstGeom>
                  <a:ln w="6350">
                    <a:solidFill>
                      <a:srgbClr val="D3C9EF"/>
                    </a:solidFill>
                    <a:prstDash val="solid"/>
                    <a:tailEnd w="med" len="med"/>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5D2B4F92-1CF9-EED7-EC1A-72A19C06DA1D}"/>
                      </a:ext>
                    </a:extLst>
                  </p:cNvPr>
                  <p:cNvSpPr/>
                  <p:nvPr/>
                </p:nvSpPr>
                <p:spPr>
                  <a:xfrm rot="114832">
                    <a:off x="7635779" y="1780170"/>
                    <a:ext cx="103053" cy="52725"/>
                  </a:xfrm>
                  <a:prstGeom prst="ellipse">
                    <a:avLst/>
                  </a:prstGeom>
                  <a:gradFill flip="none" rotWithShape="1">
                    <a:gsLst>
                      <a:gs pos="0">
                        <a:schemeClr val="accent1">
                          <a:tint val="44500"/>
                          <a:satMod val="160000"/>
                        </a:schemeClr>
                      </a:gs>
                      <a:gs pos="74000">
                        <a:schemeClr val="tx2">
                          <a:lumMod val="60000"/>
                          <a:lumOff val="40000"/>
                        </a:schemeClr>
                      </a:gs>
                    </a:gsLst>
                    <a:path path="shape">
                      <a:fillToRect l="50000" t="50000" r="50000" b="50000"/>
                    </a:path>
                    <a:tileRect/>
                  </a:gradFill>
                  <a:ln>
                    <a:noFill/>
                  </a:ln>
                  <a:effectLst>
                    <a:glow rad="139700">
                      <a:schemeClr val="accent5">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
            <p:nvSpPr>
              <p:cNvPr id="45" name="Rectangle 44">
                <a:extLst>
                  <a:ext uri="{FF2B5EF4-FFF2-40B4-BE49-F238E27FC236}">
                    <a16:creationId xmlns:a16="http://schemas.microsoft.com/office/drawing/2014/main" id="{ECF5BCE9-2FBE-04F6-8157-B747D337CD2F}"/>
                  </a:ext>
                </a:extLst>
              </p:cNvPr>
              <p:cNvSpPr/>
              <p:nvPr/>
            </p:nvSpPr>
            <p:spPr>
              <a:xfrm>
                <a:off x="4315831" y="2151771"/>
                <a:ext cx="352982" cy="369332"/>
              </a:xfrm>
              <a:prstGeom prst="rect">
                <a:avLst/>
              </a:prstGeom>
            </p:spPr>
            <p:txBody>
              <a:bodyPr wrap="none">
                <a:spAutoFit/>
              </a:bodyPr>
              <a:lstStyle/>
              <a:p>
                <a:r>
                  <a:rPr lang="it-IT" b="1" dirty="0">
                    <a:solidFill>
                      <a:schemeClr val="bg1"/>
                    </a:solidFill>
                  </a:rPr>
                  <a:t>e</a:t>
                </a:r>
                <a:r>
                  <a:rPr lang="it-IT" sz="2000" b="1" baseline="30000" dirty="0">
                    <a:solidFill>
                      <a:schemeClr val="bg1"/>
                    </a:solidFill>
                  </a:rPr>
                  <a:t>-</a:t>
                </a:r>
                <a:endParaRPr lang="it-IT" sz="2000" baseline="30000" dirty="0"/>
              </a:p>
            </p:txBody>
          </p:sp>
        </p:grpSp>
        <p:grpSp>
          <p:nvGrpSpPr>
            <p:cNvPr id="29" name="Group 28">
              <a:extLst>
                <a:ext uri="{FF2B5EF4-FFF2-40B4-BE49-F238E27FC236}">
                  <a16:creationId xmlns:a16="http://schemas.microsoft.com/office/drawing/2014/main" id="{588717AD-4D99-CC3C-085A-D8E94F3512CF}"/>
                </a:ext>
              </a:extLst>
            </p:cNvPr>
            <p:cNvGrpSpPr/>
            <p:nvPr/>
          </p:nvGrpSpPr>
          <p:grpSpPr>
            <a:xfrm>
              <a:off x="512415" y="1368055"/>
              <a:ext cx="3683964" cy="1131298"/>
              <a:chOff x="544367" y="1493316"/>
              <a:chExt cx="3683964" cy="1131298"/>
            </a:xfrm>
          </p:grpSpPr>
          <p:sp>
            <p:nvSpPr>
              <p:cNvPr id="42" name="Oval 41">
                <a:extLst>
                  <a:ext uri="{FF2B5EF4-FFF2-40B4-BE49-F238E27FC236}">
                    <a16:creationId xmlns:a16="http://schemas.microsoft.com/office/drawing/2014/main" id="{F3D31C79-86CB-CB68-04CB-38AEC5E3AAD9}"/>
                  </a:ext>
                </a:extLst>
              </p:cNvPr>
              <p:cNvSpPr/>
              <p:nvPr/>
            </p:nvSpPr>
            <p:spPr>
              <a:xfrm>
                <a:off x="544367" y="1493316"/>
                <a:ext cx="868725" cy="980936"/>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3" name="Oval 42">
                <a:extLst>
                  <a:ext uri="{FF2B5EF4-FFF2-40B4-BE49-F238E27FC236}">
                    <a16:creationId xmlns:a16="http://schemas.microsoft.com/office/drawing/2014/main" id="{DEBD95CE-AF15-DBE0-9215-2903AD274067}"/>
                  </a:ext>
                </a:extLst>
              </p:cNvPr>
              <p:cNvSpPr/>
              <p:nvPr/>
            </p:nvSpPr>
            <p:spPr>
              <a:xfrm>
                <a:off x="3359606" y="1643678"/>
                <a:ext cx="868725" cy="980936"/>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30" name="Group 29">
              <a:extLst>
                <a:ext uri="{FF2B5EF4-FFF2-40B4-BE49-F238E27FC236}">
                  <a16:creationId xmlns:a16="http://schemas.microsoft.com/office/drawing/2014/main" id="{0E7552F3-B52F-B048-9708-114BC3B2BCC1}"/>
                </a:ext>
              </a:extLst>
            </p:cNvPr>
            <p:cNvGrpSpPr/>
            <p:nvPr/>
          </p:nvGrpSpPr>
          <p:grpSpPr>
            <a:xfrm rot="11214305">
              <a:off x="521662" y="1498705"/>
              <a:ext cx="840883" cy="669939"/>
              <a:chOff x="0" y="0"/>
              <a:chExt cx="604585" cy="615539"/>
            </a:xfrm>
            <a:noFill/>
          </p:grpSpPr>
          <p:cxnSp>
            <p:nvCxnSpPr>
              <p:cNvPr id="37" name="Straight Connector 36">
                <a:extLst>
                  <a:ext uri="{FF2B5EF4-FFF2-40B4-BE49-F238E27FC236}">
                    <a16:creationId xmlns:a16="http://schemas.microsoft.com/office/drawing/2014/main" id="{45C99A70-60B0-6453-637A-492E9ED3259F}"/>
                  </a:ext>
                </a:extLst>
              </p:cNvPr>
              <p:cNvCxnSpPr/>
              <p:nvPr/>
            </p:nvCxnSpPr>
            <p:spPr>
              <a:xfrm flipV="1">
                <a:off x="10860" y="251948"/>
                <a:ext cx="593725" cy="59690"/>
              </a:xfrm>
              <a:prstGeom prst="line">
                <a:avLst/>
              </a:prstGeom>
              <a:grpFill/>
              <a:ln w="25400">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Freeform 28">
                <a:extLst>
                  <a:ext uri="{FF2B5EF4-FFF2-40B4-BE49-F238E27FC236}">
                    <a16:creationId xmlns:a16="http://schemas.microsoft.com/office/drawing/2014/main" id="{FBE78499-AF18-2F93-CF25-03015FECA4CE}"/>
                  </a:ext>
                </a:extLst>
              </p:cNvPr>
              <p:cNvSpPr/>
              <p:nvPr/>
            </p:nvSpPr>
            <p:spPr>
              <a:xfrm rot="21324477">
                <a:off x="4344" y="105340"/>
                <a:ext cx="511810" cy="17208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39" name="Freeform 30">
                <a:extLst>
                  <a:ext uri="{FF2B5EF4-FFF2-40B4-BE49-F238E27FC236}">
                    <a16:creationId xmlns:a16="http://schemas.microsoft.com/office/drawing/2014/main" id="{082DE7B7-F342-83A0-66EB-507EE05C177F}"/>
                  </a:ext>
                </a:extLst>
              </p:cNvPr>
              <p:cNvSpPr/>
              <p:nvPr/>
            </p:nvSpPr>
            <p:spPr>
              <a:xfrm rot="21318246">
                <a:off x="0" y="0"/>
                <a:ext cx="335318" cy="274953"/>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40" name="Freeform 31">
                <a:extLst>
                  <a:ext uri="{FF2B5EF4-FFF2-40B4-BE49-F238E27FC236}">
                    <a16:creationId xmlns:a16="http://schemas.microsoft.com/office/drawing/2014/main" id="{50944D39-E3B4-1696-3271-9C5959BE5695}"/>
                  </a:ext>
                </a:extLst>
              </p:cNvPr>
              <p:cNvSpPr/>
              <p:nvPr/>
            </p:nvSpPr>
            <p:spPr>
              <a:xfrm rot="21213641" flipV="1">
                <a:off x="19548" y="296474"/>
                <a:ext cx="500380" cy="18669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41" name="Freeform 32">
                <a:extLst>
                  <a:ext uri="{FF2B5EF4-FFF2-40B4-BE49-F238E27FC236}">
                    <a16:creationId xmlns:a16="http://schemas.microsoft.com/office/drawing/2014/main" id="{50CCA098-4564-4F85-D5A1-A7E22793F182}"/>
                  </a:ext>
                </a:extLst>
              </p:cNvPr>
              <p:cNvSpPr/>
              <p:nvPr/>
            </p:nvSpPr>
            <p:spPr>
              <a:xfrm rot="21426913" flipV="1">
                <a:off x="17376" y="324709"/>
                <a:ext cx="340360" cy="29083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grpSp>
        <p:grpSp>
          <p:nvGrpSpPr>
            <p:cNvPr id="31" name="Group 30">
              <a:extLst>
                <a:ext uri="{FF2B5EF4-FFF2-40B4-BE49-F238E27FC236}">
                  <a16:creationId xmlns:a16="http://schemas.microsoft.com/office/drawing/2014/main" id="{84AD3617-9E92-F50E-9ACC-DD1697C379C0}"/>
                </a:ext>
              </a:extLst>
            </p:cNvPr>
            <p:cNvGrpSpPr/>
            <p:nvPr/>
          </p:nvGrpSpPr>
          <p:grpSpPr>
            <a:xfrm rot="458102">
              <a:off x="3292119" y="1674719"/>
              <a:ext cx="819863" cy="698834"/>
              <a:chOff x="0" y="0"/>
              <a:chExt cx="604585" cy="615539"/>
            </a:xfrm>
          </p:grpSpPr>
          <p:cxnSp>
            <p:nvCxnSpPr>
              <p:cNvPr id="32" name="Straight Connector 31">
                <a:extLst>
                  <a:ext uri="{FF2B5EF4-FFF2-40B4-BE49-F238E27FC236}">
                    <a16:creationId xmlns:a16="http://schemas.microsoft.com/office/drawing/2014/main" id="{4CE0E82D-E1CC-798F-3650-4D3B607D1EEA}"/>
                  </a:ext>
                </a:extLst>
              </p:cNvPr>
              <p:cNvCxnSpPr/>
              <p:nvPr/>
            </p:nvCxnSpPr>
            <p:spPr>
              <a:xfrm flipV="1">
                <a:off x="10860" y="251948"/>
                <a:ext cx="593725" cy="59690"/>
              </a:xfrm>
              <a:prstGeom prst="line">
                <a:avLst/>
              </a:prstGeom>
              <a:ln w="25400">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Freeform 34">
                <a:extLst>
                  <a:ext uri="{FF2B5EF4-FFF2-40B4-BE49-F238E27FC236}">
                    <a16:creationId xmlns:a16="http://schemas.microsoft.com/office/drawing/2014/main" id="{585D1552-51CE-D3AD-07FC-EFAFB52ACAB1}"/>
                  </a:ext>
                </a:extLst>
              </p:cNvPr>
              <p:cNvSpPr/>
              <p:nvPr/>
            </p:nvSpPr>
            <p:spPr>
              <a:xfrm rot="21324477">
                <a:off x="4344" y="105340"/>
                <a:ext cx="511810" cy="17208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34" name="Freeform 35">
                <a:extLst>
                  <a:ext uri="{FF2B5EF4-FFF2-40B4-BE49-F238E27FC236}">
                    <a16:creationId xmlns:a16="http://schemas.microsoft.com/office/drawing/2014/main" id="{EE00AC36-06FB-F4FD-5440-8A2F2878E0F3}"/>
                  </a:ext>
                </a:extLst>
              </p:cNvPr>
              <p:cNvSpPr/>
              <p:nvPr/>
            </p:nvSpPr>
            <p:spPr>
              <a:xfrm rot="21318246">
                <a:off x="0" y="0"/>
                <a:ext cx="335318" cy="274953"/>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35" name="Freeform 36">
                <a:extLst>
                  <a:ext uri="{FF2B5EF4-FFF2-40B4-BE49-F238E27FC236}">
                    <a16:creationId xmlns:a16="http://schemas.microsoft.com/office/drawing/2014/main" id="{D8681041-1FD9-8BC0-6580-CA72609064D4}"/>
                  </a:ext>
                </a:extLst>
              </p:cNvPr>
              <p:cNvSpPr/>
              <p:nvPr/>
            </p:nvSpPr>
            <p:spPr>
              <a:xfrm rot="21213641" flipV="1">
                <a:off x="19548" y="296474"/>
                <a:ext cx="500380" cy="18669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36" name="Freeform 37">
                <a:extLst>
                  <a:ext uri="{FF2B5EF4-FFF2-40B4-BE49-F238E27FC236}">
                    <a16:creationId xmlns:a16="http://schemas.microsoft.com/office/drawing/2014/main" id="{B6B6E815-40CC-33B3-3E2A-EDAA7D46619D}"/>
                  </a:ext>
                </a:extLst>
              </p:cNvPr>
              <p:cNvSpPr/>
              <p:nvPr/>
            </p:nvSpPr>
            <p:spPr>
              <a:xfrm rot="21426913" flipV="1">
                <a:off x="17376" y="324709"/>
                <a:ext cx="340360" cy="29083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grpSp>
      </p:grpSp>
      <p:sp>
        <p:nvSpPr>
          <p:cNvPr id="14" name="Rectangle 13">
            <a:extLst>
              <a:ext uri="{FF2B5EF4-FFF2-40B4-BE49-F238E27FC236}">
                <a16:creationId xmlns:a16="http://schemas.microsoft.com/office/drawing/2014/main" id="{FE0A505F-632D-E7DF-6014-618A36FCB506}"/>
              </a:ext>
            </a:extLst>
          </p:cNvPr>
          <p:cNvSpPr/>
          <p:nvPr/>
        </p:nvSpPr>
        <p:spPr>
          <a:xfrm>
            <a:off x="4679037" y="3416977"/>
            <a:ext cx="2638458" cy="830997"/>
          </a:xfrm>
          <a:prstGeom prst="rect">
            <a:avLst/>
          </a:prstGeom>
          <a:solidFill>
            <a:schemeClr val="accent5">
              <a:lumMod val="40000"/>
              <a:lumOff val="60000"/>
            </a:schemeClr>
          </a:solidFill>
          <a:ln>
            <a:solidFill>
              <a:srgbClr val="203864"/>
            </a:solidFill>
          </a:ln>
        </p:spPr>
        <p:txBody>
          <a:bodyPr wrap="square">
            <a:spAutoFit/>
          </a:bodyPr>
          <a:lstStyle/>
          <a:p>
            <a:r>
              <a:rPr lang="it-IT" sz="2400" b="1" i="1" dirty="0">
                <a:solidFill>
                  <a:prstClr val="black"/>
                </a:solidFill>
                <a:latin typeface="+mj-lt"/>
              </a:rPr>
              <a:t>Outside capillary:</a:t>
            </a:r>
          </a:p>
          <a:p>
            <a:r>
              <a:rPr lang="it-IT" sz="2400" b="1" i="1" dirty="0">
                <a:solidFill>
                  <a:prstClr val="black"/>
                </a:solidFill>
                <a:latin typeface="+mj-lt"/>
              </a:rPr>
              <a:t>Plasma plumes</a:t>
            </a:r>
          </a:p>
        </p:txBody>
      </p:sp>
      <p:sp>
        <p:nvSpPr>
          <p:cNvPr id="15" name="TextBox 14">
            <a:extLst>
              <a:ext uri="{FF2B5EF4-FFF2-40B4-BE49-F238E27FC236}">
                <a16:creationId xmlns:a16="http://schemas.microsoft.com/office/drawing/2014/main" id="{A2E9C680-C777-EBE6-82A3-C196C5170C33}"/>
              </a:ext>
            </a:extLst>
          </p:cNvPr>
          <p:cNvSpPr txBox="1"/>
          <p:nvPr/>
        </p:nvSpPr>
        <p:spPr>
          <a:xfrm>
            <a:off x="271375" y="6918"/>
            <a:ext cx="7538501" cy="523220"/>
          </a:xfrm>
          <a:prstGeom prst="rect">
            <a:avLst/>
          </a:prstGeom>
          <a:noFill/>
        </p:spPr>
        <p:txBody>
          <a:bodyPr wrap="square">
            <a:spAutoFit/>
          </a:bodyPr>
          <a:lstStyle/>
          <a:p>
            <a:r>
              <a:rPr lang="it-IT" sz="2800" b="1" dirty="0" err="1">
                <a:solidFill>
                  <a:schemeClr val="bg1"/>
                </a:solidFill>
                <a:latin typeface="+mj-lt"/>
                <a:cs typeface="Arial" panose="020B0604020202020204" pitchFamily="34" charset="0"/>
              </a:rPr>
              <a:t>Outside</a:t>
            </a:r>
            <a:r>
              <a:rPr lang="it-IT" sz="2800" b="1" dirty="0">
                <a:solidFill>
                  <a:schemeClr val="bg1"/>
                </a:solidFill>
                <a:latin typeface="+mj-lt"/>
                <a:cs typeface="Arial" panose="020B0604020202020204" pitchFamily="34" charset="0"/>
              </a:rPr>
              <a:t> the </a:t>
            </a:r>
            <a:r>
              <a:rPr lang="it-IT" sz="2800" b="1" dirty="0" err="1">
                <a:solidFill>
                  <a:schemeClr val="bg1"/>
                </a:solidFill>
                <a:latin typeface="+mj-lt"/>
                <a:cs typeface="Arial" panose="020B0604020202020204" pitchFamily="34" charset="0"/>
              </a:rPr>
              <a:t>capillary</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261177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ED8155A-C08E-43A5-FC67-073CB9E6E55B}"/>
              </a:ext>
            </a:extLst>
          </p:cNvPr>
          <p:cNvGrpSpPr/>
          <p:nvPr/>
        </p:nvGrpSpPr>
        <p:grpSpPr>
          <a:xfrm>
            <a:off x="199857" y="1440401"/>
            <a:ext cx="5521389" cy="3316368"/>
            <a:chOff x="87289" y="899129"/>
            <a:chExt cx="4549572" cy="2817904"/>
          </a:xfrm>
        </p:grpSpPr>
        <p:pic>
          <p:nvPicPr>
            <p:cNvPr id="6" name="Picture 5">
              <a:extLst>
                <a:ext uri="{FF2B5EF4-FFF2-40B4-BE49-F238E27FC236}">
                  <a16:creationId xmlns:a16="http://schemas.microsoft.com/office/drawing/2014/main" id="{3A3CFE11-F3A9-BAFB-E7F7-739BF1617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34733"/>
            <a:stretch/>
          </p:blipFill>
          <p:spPr>
            <a:xfrm>
              <a:off x="87289" y="899129"/>
              <a:ext cx="4518529" cy="2817904"/>
            </a:xfrm>
            <a:prstGeom prst="rect">
              <a:avLst/>
            </a:prstGeom>
          </p:spPr>
        </p:pic>
        <p:grpSp>
          <p:nvGrpSpPr>
            <p:cNvPr id="8" name="Group 7">
              <a:extLst>
                <a:ext uri="{FF2B5EF4-FFF2-40B4-BE49-F238E27FC236}">
                  <a16:creationId xmlns:a16="http://schemas.microsoft.com/office/drawing/2014/main" id="{89D92BD4-9112-6C40-FB64-4A962E5E97BE}"/>
                </a:ext>
              </a:extLst>
            </p:cNvPr>
            <p:cNvGrpSpPr/>
            <p:nvPr/>
          </p:nvGrpSpPr>
          <p:grpSpPr>
            <a:xfrm>
              <a:off x="454771" y="1104619"/>
              <a:ext cx="3790503" cy="2169407"/>
              <a:chOff x="514673" y="1180965"/>
              <a:chExt cx="3790503" cy="2169407"/>
            </a:xfrm>
          </p:grpSpPr>
          <p:cxnSp>
            <p:nvCxnSpPr>
              <p:cNvPr id="37" name="Elbow Connector 2">
                <a:extLst>
                  <a:ext uri="{FF2B5EF4-FFF2-40B4-BE49-F238E27FC236}">
                    <a16:creationId xmlns:a16="http://schemas.microsoft.com/office/drawing/2014/main" id="{E6553995-2883-5D4C-ADEF-088D708D3349}"/>
                  </a:ext>
                </a:extLst>
              </p:cNvPr>
              <p:cNvCxnSpPr/>
              <p:nvPr/>
            </p:nvCxnSpPr>
            <p:spPr>
              <a:xfrm rot="5400000" flipH="1" flipV="1">
                <a:off x="1100920" y="2378042"/>
                <a:ext cx="946326" cy="246435"/>
              </a:xfrm>
              <a:prstGeom prst="bentConnector3">
                <a:avLst>
                  <a:gd name="adj1" fmla="val -699"/>
                </a:avLst>
              </a:prstGeom>
              <a:ln w="190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EDA7E19-5693-8AFB-751F-37839FCF5403}"/>
                  </a:ext>
                </a:extLst>
              </p:cNvPr>
              <p:cNvSpPr txBox="1"/>
              <p:nvPr/>
            </p:nvSpPr>
            <p:spPr>
              <a:xfrm>
                <a:off x="1984970" y="1180965"/>
                <a:ext cx="1055097" cy="338554"/>
              </a:xfrm>
              <a:prstGeom prst="rect">
                <a:avLst/>
              </a:prstGeom>
              <a:noFill/>
            </p:spPr>
            <p:txBody>
              <a:bodyPr wrap="none" rtlCol="0">
                <a:spAutoFit/>
              </a:bodyPr>
              <a:lstStyle/>
              <a:p>
                <a:r>
                  <a:rPr lang="it-IT" sz="1600" b="1" dirty="0">
                    <a:solidFill>
                      <a:schemeClr val="bg1"/>
                    </a:solidFill>
                  </a:rPr>
                  <a:t>L = 30 mm</a:t>
                </a:r>
                <a:endParaRPr lang="it-IT" sz="1400" b="1" dirty="0">
                  <a:solidFill>
                    <a:schemeClr val="bg1"/>
                  </a:solidFill>
                </a:endParaRPr>
              </a:p>
            </p:txBody>
          </p:sp>
          <p:sp>
            <p:nvSpPr>
              <p:cNvPr id="39" name="TextBox 38">
                <a:extLst>
                  <a:ext uri="{FF2B5EF4-FFF2-40B4-BE49-F238E27FC236}">
                    <a16:creationId xmlns:a16="http://schemas.microsoft.com/office/drawing/2014/main" id="{497F245F-37D4-5712-C225-51AF1DC107AD}"/>
                  </a:ext>
                </a:extLst>
              </p:cNvPr>
              <p:cNvSpPr txBox="1"/>
              <p:nvPr/>
            </p:nvSpPr>
            <p:spPr>
              <a:xfrm>
                <a:off x="3316700" y="3011818"/>
                <a:ext cx="988476" cy="338554"/>
              </a:xfrm>
              <a:prstGeom prst="rect">
                <a:avLst/>
              </a:prstGeom>
              <a:noFill/>
            </p:spPr>
            <p:txBody>
              <a:bodyPr wrap="none" rtlCol="0">
                <a:spAutoFit/>
              </a:bodyPr>
              <a:lstStyle/>
              <a:p>
                <a:r>
                  <a:rPr lang="it-IT" sz="1600" b="1" dirty="0">
                    <a:solidFill>
                      <a:schemeClr val="bg1"/>
                    </a:solidFill>
                  </a:rPr>
                  <a:t>Electrode</a:t>
                </a:r>
              </a:p>
            </p:txBody>
          </p:sp>
          <p:sp>
            <p:nvSpPr>
              <p:cNvPr id="40" name="TextBox 39">
                <a:extLst>
                  <a:ext uri="{FF2B5EF4-FFF2-40B4-BE49-F238E27FC236}">
                    <a16:creationId xmlns:a16="http://schemas.microsoft.com/office/drawing/2014/main" id="{E77C3B28-CB24-30A2-84E4-DDEEAFF223D1}"/>
                  </a:ext>
                </a:extLst>
              </p:cNvPr>
              <p:cNvSpPr txBox="1"/>
              <p:nvPr/>
            </p:nvSpPr>
            <p:spPr>
              <a:xfrm>
                <a:off x="2103300" y="2640589"/>
                <a:ext cx="855106" cy="338554"/>
              </a:xfrm>
              <a:prstGeom prst="rect">
                <a:avLst/>
              </a:prstGeom>
              <a:noFill/>
            </p:spPr>
            <p:txBody>
              <a:bodyPr wrap="none" rtlCol="0">
                <a:spAutoFit/>
              </a:bodyPr>
              <a:lstStyle/>
              <a:p>
                <a:r>
                  <a:rPr lang="it-IT" sz="1600" b="1" dirty="0">
                    <a:solidFill>
                      <a:schemeClr val="bg1"/>
                    </a:solidFill>
                  </a:rPr>
                  <a:t>H</a:t>
                </a:r>
                <a:r>
                  <a:rPr lang="it-IT" sz="1400" b="1" dirty="0">
                    <a:solidFill>
                      <a:schemeClr val="bg1"/>
                    </a:solidFill>
                  </a:rPr>
                  <a:t>2 inlets</a:t>
                </a:r>
              </a:p>
            </p:txBody>
          </p:sp>
          <p:cxnSp>
            <p:nvCxnSpPr>
              <p:cNvPr id="41" name="Straight Arrow Connector 40">
                <a:extLst>
                  <a:ext uri="{FF2B5EF4-FFF2-40B4-BE49-F238E27FC236}">
                    <a16:creationId xmlns:a16="http://schemas.microsoft.com/office/drawing/2014/main" id="{288E7DC8-118E-EA41-AA8F-84C2364A93F4}"/>
                  </a:ext>
                </a:extLst>
              </p:cNvPr>
              <p:cNvCxnSpPr/>
              <p:nvPr/>
            </p:nvCxnSpPr>
            <p:spPr>
              <a:xfrm flipH="1" flipV="1">
                <a:off x="2038146" y="2405879"/>
                <a:ext cx="268761" cy="308852"/>
              </a:xfrm>
              <a:prstGeom prst="straightConnector1">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F289440-3F3B-6AE2-A6A9-896DC73CA1F4}"/>
                  </a:ext>
                </a:extLst>
              </p:cNvPr>
              <p:cNvCxnSpPr/>
              <p:nvPr/>
            </p:nvCxnSpPr>
            <p:spPr>
              <a:xfrm flipV="1">
                <a:off x="2512519" y="2366651"/>
                <a:ext cx="326547" cy="361862"/>
              </a:xfrm>
              <a:prstGeom prst="straightConnector1">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EAAB1A2-9AAE-147B-0AE9-763B288312ED}"/>
                  </a:ext>
                </a:extLst>
              </p:cNvPr>
              <p:cNvCxnSpPr/>
              <p:nvPr/>
            </p:nvCxnSpPr>
            <p:spPr>
              <a:xfrm>
                <a:off x="1593614" y="1503433"/>
                <a:ext cx="1741086" cy="93299"/>
              </a:xfrm>
              <a:prstGeom prst="straightConnector1">
                <a:avLst/>
              </a:prstGeom>
              <a:ln w="19050">
                <a:solidFill>
                  <a:schemeClr val="bg1"/>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94426DC-F3FF-033D-8D82-90189065222E}"/>
                  </a:ext>
                </a:extLst>
              </p:cNvPr>
              <p:cNvSpPr txBox="1"/>
              <p:nvPr/>
            </p:nvSpPr>
            <p:spPr>
              <a:xfrm>
                <a:off x="514673" y="2788264"/>
                <a:ext cx="1003801" cy="338554"/>
              </a:xfrm>
              <a:prstGeom prst="rect">
                <a:avLst/>
              </a:prstGeom>
              <a:noFill/>
            </p:spPr>
            <p:txBody>
              <a:bodyPr wrap="none" rtlCol="0">
                <a:spAutoFit/>
              </a:bodyPr>
              <a:lstStyle/>
              <a:p>
                <a:pPr algn="just"/>
                <a:r>
                  <a:rPr lang="it-IT" sz="1600" b="1" dirty="0">
                    <a:solidFill>
                      <a:schemeClr val="bg1"/>
                    </a:solidFill>
                  </a:rPr>
                  <a:t>Ø = 1 mm</a:t>
                </a:r>
              </a:p>
            </p:txBody>
          </p:sp>
        </p:grpSp>
        <p:grpSp>
          <p:nvGrpSpPr>
            <p:cNvPr id="9" name="Group 8">
              <a:extLst>
                <a:ext uri="{FF2B5EF4-FFF2-40B4-BE49-F238E27FC236}">
                  <a16:creationId xmlns:a16="http://schemas.microsoft.com/office/drawing/2014/main" id="{165B2D2F-277F-F1B2-452D-44597F1C7BF9}"/>
                </a:ext>
              </a:extLst>
            </p:cNvPr>
            <p:cNvGrpSpPr/>
            <p:nvPr/>
          </p:nvGrpSpPr>
          <p:grpSpPr>
            <a:xfrm>
              <a:off x="147560" y="1675265"/>
              <a:ext cx="4489301" cy="720577"/>
              <a:chOff x="179512" y="1800526"/>
              <a:chExt cx="4489301" cy="720577"/>
            </a:xfrm>
          </p:grpSpPr>
          <p:grpSp>
            <p:nvGrpSpPr>
              <p:cNvPr id="26" name="Group 25">
                <a:extLst>
                  <a:ext uri="{FF2B5EF4-FFF2-40B4-BE49-F238E27FC236}">
                    <a16:creationId xmlns:a16="http://schemas.microsoft.com/office/drawing/2014/main" id="{0349103A-1DC0-D594-7A2D-479E1BAEE12A}"/>
                  </a:ext>
                </a:extLst>
              </p:cNvPr>
              <p:cNvGrpSpPr/>
              <p:nvPr/>
            </p:nvGrpSpPr>
            <p:grpSpPr>
              <a:xfrm>
                <a:off x="179512" y="1800526"/>
                <a:ext cx="4321642" cy="373456"/>
                <a:chOff x="4572061" y="2971482"/>
                <a:chExt cx="4321642" cy="373456"/>
              </a:xfrm>
            </p:grpSpPr>
            <p:grpSp>
              <p:nvGrpSpPr>
                <p:cNvPr id="28" name="Group 27">
                  <a:extLst>
                    <a:ext uri="{FF2B5EF4-FFF2-40B4-BE49-F238E27FC236}">
                      <a16:creationId xmlns:a16="http://schemas.microsoft.com/office/drawing/2014/main" id="{C9EF9B5C-BC50-CB9A-941D-175E17C95680}"/>
                    </a:ext>
                  </a:extLst>
                </p:cNvPr>
                <p:cNvGrpSpPr/>
                <p:nvPr/>
              </p:nvGrpSpPr>
              <p:grpSpPr>
                <a:xfrm>
                  <a:off x="7743557" y="3263456"/>
                  <a:ext cx="1150146" cy="81482"/>
                  <a:chOff x="7703194" y="3276835"/>
                  <a:chExt cx="922097" cy="47358"/>
                </a:xfrm>
              </p:grpSpPr>
              <p:cxnSp>
                <p:nvCxnSpPr>
                  <p:cNvPr id="35" name="Straight Connector 34">
                    <a:extLst>
                      <a:ext uri="{FF2B5EF4-FFF2-40B4-BE49-F238E27FC236}">
                        <a16:creationId xmlns:a16="http://schemas.microsoft.com/office/drawing/2014/main" id="{6B3690A6-212C-BB07-0AD4-F36B37BDE07B}"/>
                      </a:ext>
                    </a:extLst>
                  </p:cNvPr>
                  <p:cNvCxnSpPr/>
                  <p:nvPr/>
                </p:nvCxnSpPr>
                <p:spPr>
                  <a:xfrm>
                    <a:off x="7703194" y="3276835"/>
                    <a:ext cx="871108" cy="34215"/>
                  </a:xfrm>
                  <a:prstGeom prst="line">
                    <a:avLst/>
                  </a:prstGeom>
                  <a:ln w="3175">
                    <a:solidFill>
                      <a:srgbClr val="D3C9EF"/>
                    </a:solidFill>
                    <a:headEnd type="none"/>
                    <a:tailEnd type="none" w="med" len="med"/>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8D2E08F7-2A44-77DF-E96F-94021CDF88F6}"/>
                      </a:ext>
                    </a:extLst>
                  </p:cNvPr>
                  <p:cNvSpPr/>
                  <p:nvPr/>
                </p:nvSpPr>
                <p:spPr>
                  <a:xfrm rot="114832">
                    <a:off x="8543284" y="3297260"/>
                    <a:ext cx="82007" cy="26933"/>
                  </a:xfrm>
                  <a:prstGeom prst="ellipse">
                    <a:avLst/>
                  </a:prstGeom>
                  <a:gradFill flip="none" rotWithShape="1">
                    <a:gsLst>
                      <a:gs pos="0">
                        <a:schemeClr val="accent1">
                          <a:tint val="44500"/>
                          <a:satMod val="160000"/>
                        </a:schemeClr>
                      </a:gs>
                      <a:gs pos="74000">
                        <a:schemeClr val="tx2">
                          <a:lumMod val="60000"/>
                          <a:lumOff val="40000"/>
                        </a:schemeClr>
                      </a:gs>
                    </a:gsLst>
                    <a:path path="shape">
                      <a:fillToRect l="50000" t="50000" r="50000" b="50000"/>
                    </a:path>
                    <a:tileRect/>
                  </a:gradFill>
                  <a:ln>
                    <a:noFill/>
                  </a:ln>
                  <a:effectLst>
                    <a:glow rad="139700">
                      <a:schemeClr val="accent5">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29" name="Group 28">
                  <a:extLst>
                    <a:ext uri="{FF2B5EF4-FFF2-40B4-BE49-F238E27FC236}">
                      <a16:creationId xmlns:a16="http://schemas.microsoft.com/office/drawing/2014/main" id="{62E53048-4AC0-19A8-24A4-72E7633A92B6}"/>
                    </a:ext>
                  </a:extLst>
                </p:cNvPr>
                <p:cNvGrpSpPr/>
                <p:nvPr/>
              </p:nvGrpSpPr>
              <p:grpSpPr>
                <a:xfrm>
                  <a:off x="4572061" y="3087788"/>
                  <a:ext cx="1232118" cy="121890"/>
                  <a:chOff x="4634253" y="1967016"/>
                  <a:chExt cx="1232118" cy="121890"/>
                </a:xfrm>
              </p:grpSpPr>
              <p:cxnSp>
                <p:nvCxnSpPr>
                  <p:cNvPr id="33" name="Straight Connector 32">
                    <a:extLst>
                      <a:ext uri="{FF2B5EF4-FFF2-40B4-BE49-F238E27FC236}">
                        <a16:creationId xmlns:a16="http://schemas.microsoft.com/office/drawing/2014/main" id="{B37ED1B1-A003-B718-2517-F0D0E424F3C5}"/>
                      </a:ext>
                    </a:extLst>
                  </p:cNvPr>
                  <p:cNvCxnSpPr/>
                  <p:nvPr/>
                </p:nvCxnSpPr>
                <p:spPr>
                  <a:xfrm rot="497786" flipV="1">
                    <a:off x="4634253" y="1967016"/>
                    <a:ext cx="1217881" cy="121890"/>
                  </a:xfrm>
                  <a:prstGeom prst="line">
                    <a:avLst/>
                  </a:prstGeom>
                  <a:ln w="3175">
                    <a:solidFill>
                      <a:srgbClr val="D3C9EF"/>
                    </a:solidFill>
                    <a:tailEnd w="med" len="med"/>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08D1ABD-B42A-4FA5-DFE1-C801ACFF2086}"/>
                      </a:ext>
                    </a:extLst>
                  </p:cNvPr>
                  <p:cNvSpPr/>
                  <p:nvPr/>
                </p:nvSpPr>
                <p:spPr>
                  <a:xfrm rot="114832">
                    <a:off x="5763318" y="2023366"/>
                    <a:ext cx="103053" cy="52725"/>
                  </a:xfrm>
                  <a:prstGeom prst="ellipse">
                    <a:avLst/>
                  </a:prstGeom>
                  <a:gradFill flip="none" rotWithShape="1">
                    <a:gsLst>
                      <a:gs pos="0">
                        <a:schemeClr val="accent1">
                          <a:tint val="44500"/>
                          <a:satMod val="160000"/>
                        </a:schemeClr>
                      </a:gs>
                      <a:gs pos="74000">
                        <a:schemeClr val="tx2">
                          <a:lumMod val="60000"/>
                          <a:lumOff val="40000"/>
                        </a:schemeClr>
                      </a:gs>
                    </a:gsLst>
                    <a:path path="shape">
                      <a:fillToRect l="50000" t="50000" r="50000" b="50000"/>
                    </a:path>
                    <a:tileRect/>
                  </a:gradFill>
                  <a:ln>
                    <a:noFill/>
                  </a:ln>
                  <a:effectLst>
                    <a:glow rad="139700">
                      <a:schemeClr val="accent5">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30" name="Group 29">
                  <a:extLst>
                    <a:ext uri="{FF2B5EF4-FFF2-40B4-BE49-F238E27FC236}">
                      <a16:creationId xmlns:a16="http://schemas.microsoft.com/office/drawing/2014/main" id="{F1696455-6C6C-DFAF-4436-DBA2831D704A}"/>
                    </a:ext>
                  </a:extLst>
                </p:cNvPr>
                <p:cNvGrpSpPr/>
                <p:nvPr/>
              </p:nvGrpSpPr>
              <p:grpSpPr>
                <a:xfrm>
                  <a:off x="5883073" y="2971482"/>
                  <a:ext cx="1713323" cy="291191"/>
                  <a:chOff x="6050838" y="1780170"/>
                  <a:chExt cx="1737042" cy="441598"/>
                </a:xfrm>
              </p:grpSpPr>
              <p:cxnSp>
                <p:nvCxnSpPr>
                  <p:cNvPr id="31" name="Straight Connector 30">
                    <a:extLst>
                      <a:ext uri="{FF2B5EF4-FFF2-40B4-BE49-F238E27FC236}">
                        <a16:creationId xmlns:a16="http://schemas.microsoft.com/office/drawing/2014/main" id="{7934D2D3-477F-4C97-2E90-237F872F9F08}"/>
                      </a:ext>
                    </a:extLst>
                  </p:cNvPr>
                  <p:cNvCxnSpPr/>
                  <p:nvPr/>
                </p:nvCxnSpPr>
                <p:spPr>
                  <a:xfrm>
                    <a:off x="6050838" y="2079536"/>
                    <a:ext cx="1737042" cy="142232"/>
                  </a:xfrm>
                  <a:prstGeom prst="line">
                    <a:avLst/>
                  </a:prstGeom>
                  <a:ln w="6350">
                    <a:solidFill>
                      <a:srgbClr val="D3C9EF"/>
                    </a:solidFill>
                    <a:prstDash val="solid"/>
                    <a:tailEnd w="med" len="med"/>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196601D-5ECF-8C7E-84F1-4A1FAC54789C}"/>
                      </a:ext>
                    </a:extLst>
                  </p:cNvPr>
                  <p:cNvSpPr/>
                  <p:nvPr/>
                </p:nvSpPr>
                <p:spPr>
                  <a:xfrm rot="114832">
                    <a:off x="7635779" y="1780170"/>
                    <a:ext cx="103053" cy="52725"/>
                  </a:xfrm>
                  <a:prstGeom prst="ellipse">
                    <a:avLst/>
                  </a:prstGeom>
                  <a:gradFill flip="none" rotWithShape="1">
                    <a:gsLst>
                      <a:gs pos="0">
                        <a:schemeClr val="accent1">
                          <a:tint val="44500"/>
                          <a:satMod val="160000"/>
                        </a:schemeClr>
                      </a:gs>
                      <a:gs pos="74000">
                        <a:schemeClr val="tx2">
                          <a:lumMod val="60000"/>
                          <a:lumOff val="40000"/>
                        </a:schemeClr>
                      </a:gs>
                    </a:gsLst>
                    <a:path path="shape">
                      <a:fillToRect l="50000" t="50000" r="50000" b="50000"/>
                    </a:path>
                    <a:tileRect/>
                  </a:gradFill>
                  <a:ln>
                    <a:noFill/>
                  </a:ln>
                  <a:effectLst>
                    <a:glow rad="139700">
                      <a:schemeClr val="accent5">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
            <p:nvSpPr>
              <p:cNvPr id="27" name="Rectangle 26">
                <a:extLst>
                  <a:ext uri="{FF2B5EF4-FFF2-40B4-BE49-F238E27FC236}">
                    <a16:creationId xmlns:a16="http://schemas.microsoft.com/office/drawing/2014/main" id="{4809D5F0-1D22-C4EC-AC2A-F4039110AF4B}"/>
                  </a:ext>
                </a:extLst>
              </p:cNvPr>
              <p:cNvSpPr/>
              <p:nvPr/>
            </p:nvSpPr>
            <p:spPr>
              <a:xfrm>
                <a:off x="4315831" y="2151771"/>
                <a:ext cx="352982" cy="369332"/>
              </a:xfrm>
              <a:prstGeom prst="rect">
                <a:avLst/>
              </a:prstGeom>
            </p:spPr>
            <p:txBody>
              <a:bodyPr wrap="none">
                <a:spAutoFit/>
              </a:bodyPr>
              <a:lstStyle/>
              <a:p>
                <a:r>
                  <a:rPr lang="it-IT" b="1" dirty="0">
                    <a:solidFill>
                      <a:schemeClr val="bg1"/>
                    </a:solidFill>
                  </a:rPr>
                  <a:t>e</a:t>
                </a:r>
                <a:r>
                  <a:rPr lang="it-IT" sz="2000" b="1" baseline="30000" dirty="0">
                    <a:solidFill>
                      <a:schemeClr val="bg1"/>
                    </a:solidFill>
                  </a:rPr>
                  <a:t>-</a:t>
                </a:r>
                <a:endParaRPr lang="it-IT" sz="2000" baseline="30000" dirty="0"/>
              </a:p>
            </p:txBody>
          </p:sp>
        </p:grpSp>
        <p:grpSp>
          <p:nvGrpSpPr>
            <p:cNvPr id="10" name="Group 9">
              <a:extLst>
                <a:ext uri="{FF2B5EF4-FFF2-40B4-BE49-F238E27FC236}">
                  <a16:creationId xmlns:a16="http://schemas.microsoft.com/office/drawing/2014/main" id="{41E6EC98-9DD0-BCE4-75F7-73D2DEFD8E27}"/>
                </a:ext>
              </a:extLst>
            </p:cNvPr>
            <p:cNvGrpSpPr/>
            <p:nvPr/>
          </p:nvGrpSpPr>
          <p:grpSpPr>
            <a:xfrm>
              <a:off x="512415" y="1368055"/>
              <a:ext cx="3683964" cy="1131298"/>
              <a:chOff x="544367" y="1493316"/>
              <a:chExt cx="3683964" cy="1131298"/>
            </a:xfrm>
          </p:grpSpPr>
          <p:sp>
            <p:nvSpPr>
              <p:cNvPr id="24" name="Oval 23">
                <a:extLst>
                  <a:ext uri="{FF2B5EF4-FFF2-40B4-BE49-F238E27FC236}">
                    <a16:creationId xmlns:a16="http://schemas.microsoft.com/office/drawing/2014/main" id="{10684B34-25D6-6DBF-726F-5E76411EE6A0}"/>
                  </a:ext>
                </a:extLst>
              </p:cNvPr>
              <p:cNvSpPr/>
              <p:nvPr/>
            </p:nvSpPr>
            <p:spPr>
              <a:xfrm>
                <a:off x="544367" y="1493316"/>
                <a:ext cx="868725" cy="980936"/>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Oval 24">
                <a:extLst>
                  <a:ext uri="{FF2B5EF4-FFF2-40B4-BE49-F238E27FC236}">
                    <a16:creationId xmlns:a16="http://schemas.microsoft.com/office/drawing/2014/main" id="{871314CE-5E22-84F1-65C8-33DB03A8378C}"/>
                  </a:ext>
                </a:extLst>
              </p:cNvPr>
              <p:cNvSpPr/>
              <p:nvPr/>
            </p:nvSpPr>
            <p:spPr>
              <a:xfrm>
                <a:off x="3359606" y="1643678"/>
                <a:ext cx="868725" cy="980936"/>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11" name="Group 10">
              <a:extLst>
                <a:ext uri="{FF2B5EF4-FFF2-40B4-BE49-F238E27FC236}">
                  <a16:creationId xmlns:a16="http://schemas.microsoft.com/office/drawing/2014/main" id="{AE44941C-1007-394D-0379-F5945C28A0D6}"/>
                </a:ext>
              </a:extLst>
            </p:cNvPr>
            <p:cNvGrpSpPr/>
            <p:nvPr/>
          </p:nvGrpSpPr>
          <p:grpSpPr>
            <a:xfrm rot="11214305">
              <a:off x="521662" y="1498705"/>
              <a:ext cx="840883" cy="669939"/>
              <a:chOff x="0" y="0"/>
              <a:chExt cx="604585" cy="615539"/>
            </a:xfrm>
            <a:noFill/>
          </p:grpSpPr>
          <p:cxnSp>
            <p:nvCxnSpPr>
              <p:cNvPr id="18" name="Straight Connector 17">
                <a:extLst>
                  <a:ext uri="{FF2B5EF4-FFF2-40B4-BE49-F238E27FC236}">
                    <a16:creationId xmlns:a16="http://schemas.microsoft.com/office/drawing/2014/main" id="{FAF1DFBF-578C-C1C5-8D29-C1BD22AA3B2C}"/>
                  </a:ext>
                </a:extLst>
              </p:cNvPr>
              <p:cNvCxnSpPr/>
              <p:nvPr/>
            </p:nvCxnSpPr>
            <p:spPr>
              <a:xfrm flipV="1">
                <a:off x="10860" y="251948"/>
                <a:ext cx="593725" cy="59690"/>
              </a:xfrm>
              <a:prstGeom prst="line">
                <a:avLst/>
              </a:prstGeom>
              <a:grpFill/>
              <a:ln w="25400">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Freeform 28">
                <a:extLst>
                  <a:ext uri="{FF2B5EF4-FFF2-40B4-BE49-F238E27FC236}">
                    <a16:creationId xmlns:a16="http://schemas.microsoft.com/office/drawing/2014/main" id="{BFE3F57A-A9E9-56A2-2430-2FFAA22E92BE}"/>
                  </a:ext>
                </a:extLst>
              </p:cNvPr>
              <p:cNvSpPr/>
              <p:nvPr/>
            </p:nvSpPr>
            <p:spPr>
              <a:xfrm rot="21324477">
                <a:off x="4344" y="105340"/>
                <a:ext cx="511810" cy="17208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20" name="Freeform 30">
                <a:extLst>
                  <a:ext uri="{FF2B5EF4-FFF2-40B4-BE49-F238E27FC236}">
                    <a16:creationId xmlns:a16="http://schemas.microsoft.com/office/drawing/2014/main" id="{5075C3E0-68D2-812F-6F37-16484207EEC9}"/>
                  </a:ext>
                </a:extLst>
              </p:cNvPr>
              <p:cNvSpPr/>
              <p:nvPr/>
            </p:nvSpPr>
            <p:spPr>
              <a:xfrm rot="21318246">
                <a:off x="0" y="0"/>
                <a:ext cx="335318" cy="274953"/>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21" name="Freeform 31">
                <a:extLst>
                  <a:ext uri="{FF2B5EF4-FFF2-40B4-BE49-F238E27FC236}">
                    <a16:creationId xmlns:a16="http://schemas.microsoft.com/office/drawing/2014/main" id="{3CFFC5BC-5974-811F-A068-1FFA8D9694E2}"/>
                  </a:ext>
                </a:extLst>
              </p:cNvPr>
              <p:cNvSpPr/>
              <p:nvPr/>
            </p:nvSpPr>
            <p:spPr>
              <a:xfrm rot="21213641" flipV="1">
                <a:off x="19548" y="296474"/>
                <a:ext cx="500380" cy="18669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22" name="Freeform 32">
                <a:extLst>
                  <a:ext uri="{FF2B5EF4-FFF2-40B4-BE49-F238E27FC236}">
                    <a16:creationId xmlns:a16="http://schemas.microsoft.com/office/drawing/2014/main" id="{41EFD3B5-BA33-4851-EFCE-6AE26D43A3CD}"/>
                  </a:ext>
                </a:extLst>
              </p:cNvPr>
              <p:cNvSpPr/>
              <p:nvPr/>
            </p:nvSpPr>
            <p:spPr>
              <a:xfrm rot="21426913" flipV="1">
                <a:off x="17376" y="324709"/>
                <a:ext cx="340360" cy="29083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grp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grpSp>
        <p:grpSp>
          <p:nvGrpSpPr>
            <p:cNvPr id="12" name="Group 11">
              <a:extLst>
                <a:ext uri="{FF2B5EF4-FFF2-40B4-BE49-F238E27FC236}">
                  <a16:creationId xmlns:a16="http://schemas.microsoft.com/office/drawing/2014/main" id="{0A9CFF2F-334A-4915-9D21-AE19B265537D}"/>
                </a:ext>
              </a:extLst>
            </p:cNvPr>
            <p:cNvGrpSpPr/>
            <p:nvPr/>
          </p:nvGrpSpPr>
          <p:grpSpPr>
            <a:xfrm rot="458102">
              <a:off x="3292119" y="1674719"/>
              <a:ext cx="819863" cy="698834"/>
              <a:chOff x="0" y="0"/>
              <a:chExt cx="604585" cy="615539"/>
            </a:xfrm>
          </p:grpSpPr>
          <p:cxnSp>
            <p:nvCxnSpPr>
              <p:cNvPr id="13" name="Straight Connector 12">
                <a:extLst>
                  <a:ext uri="{FF2B5EF4-FFF2-40B4-BE49-F238E27FC236}">
                    <a16:creationId xmlns:a16="http://schemas.microsoft.com/office/drawing/2014/main" id="{018D2B83-C8C1-E92A-7488-0050794768C5}"/>
                  </a:ext>
                </a:extLst>
              </p:cNvPr>
              <p:cNvCxnSpPr/>
              <p:nvPr/>
            </p:nvCxnSpPr>
            <p:spPr>
              <a:xfrm flipV="1">
                <a:off x="10860" y="251948"/>
                <a:ext cx="593725" cy="59690"/>
              </a:xfrm>
              <a:prstGeom prst="line">
                <a:avLst/>
              </a:prstGeom>
              <a:ln w="25400">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Freeform 34">
                <a:extLst>
                  <a:ext uri="{FF2B5EF4-FFF2-40B4-BE49-F238E27FC236}">
                    <a16:creationId xmlns:a16="http://schemas.microsoft.com/office/drawing/2014/main" id="{23661E78-85F9-62B6-E98C-048EA2A900E2}"/>
                  </a:ext>
                </a:extLst>
              </p:cNvPr>
              <p:cNvSpPr/>
              <p:nvPr/>
            </p:nvSpPr>
            <p:spPr>
              <a:xfrm rot="21324477">
                <a:off x="4344" y="105340"/>
                <a:ext cx="511810" cy="17208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15" name="Freeform 35">
                <a:extLst>
                  <a:ext uri="{FF2B5EF4-FFF2-40B4-BE49-F238E27FC236}">
                    <a16:creationId xmlns:a16="http://schemas.microsoft.com/office/drawing/2014/main" id="{F443908C-9599-1045-1BD4-8FB66AD779EF}"/>
                  </a:ext>
                </a:extLst>
              </p:cNvPr>
              <p:cNvSpPr/>
              <p:nvPr/>
            </p:nvSpPr>
            <p:spPr>
              <a:xfrm rot="21318246">
                <a:off x="0" y="0"/>
                <a:ext cx="335318" cy="274953"/>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16" name="Freeform 36">
                <a:extLst>
                  <a:ext uri="{FF2B5EF4-FFF2-40B4-BE49-F238E27FC236}">
                    <a16:creationId xmlns:a16="http://schemas.microsoft.com/office/drawing/2014/main" id="{1838D941-23AB-AD75-C27E-392281117164}"/>
                  </a:ext>
                </a:extLst>
              </p:cNvPr>
              <p:cNvSpPr/>
              <p:nvPr/>
            </p:nvSpPr>
            <p:spPr>
              <a:xfrm rot="21213641" flipV="1">
                <a:off x="19548" y="296474"/>
                <a:ext cx="500380" cy="18669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17" name="Freeform 37">
                <a:extLst>
                  <a:ext uri="{FF2B5EF4-FFF2-40B4-BE49-F238E27FC236}">
                    <a16:creationId xmlns:a16="http://schemas.microsoft.com/office/drawing/2014/main" id="{B17DD412-72E7-9832-0948-F3E1C254CE4E}"/>
                  </a:ext>
                </a:extLst>
              </p:cNvPr>
              <p:cNvSpPr/>
              <p:nvPr/>
            </p:nvSpPr>
            <p:spPr>
              <a:xfrm rot="21426913" flipV="1">
                <a:off x="17376" y="324709"/>
                <a:ext cx="340360" cy="29083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25400">
                <a:solidFill>
                  <a:schemeClr val="bg1">
                    <a:lumMod val="85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grpSp>
      </p:grpSp>
      <p:sp>
        <p:nvSpPr>
          <p:cNvPr id="45" name="TextBox 44">
            <a:extLst>
              <a:ext uri="{FF2B5EF4-FFF2-40B4-BE49-F238E27FC236}">
                <a16:creationId xmlns:a16="http://schemas.microsoft.com/office/drawing/2014/main" id="{CB38E0CF-0CC5-7F14-7D65-7F75CEC89C83}"/>
              </a:ext>
            </a:extLst>
          </p:cNvPr>
          <p:cNvSpPr txBox="1"/>
          <p:nvPr/>
        </p:nvSpPr>
        <p:spPr>
          <a:xfrm>
            <a:off x="233283" y="4903132"/>
            <a:ext cx="6787373" cy="1754326"/>
          </a:xfrm>
          <a:prstGeom prst="rect">
            <a:avLst/>
          </a:prstGeom>
          <a:noFill/>
        </p:spPr>
        <p:txBody>
          <a:bodyPr wrap="square" rtlCol="0">
            <a:spAutoFit/>
          </a:bodyPr>
          <a:lstStyle/>
          <a:p>
            <a:pPr marL="285750" indent="-285750">
              <a:buFont typeface="Wingdings" panose="05000000000000000000" pitchFamily="2" charset="2"/>
              <a:buChar char="§"/>
            </a:pPr>
            <a:r>
              <a:rPr lang="it-IT" i="1" dirty="0">
                <a:latin typeface="+mj-lt"/>
              </a:rPr>
              <a:t>Plasma plumes depend on different conditions of pressure, temperature and density between inside and outside (vacuum) of the capillary</a:t>
            </a:r>
          </a:p>
          <a:p>
            <a:pPr marL="285750" indent="-285750">
              <a:buFont typeface="Wingdings" panose="05000000000000000000" pitchFamily="2" charset="2"/>
              <a:buChar char="§"/>
            </a:pPr>
            <a:r>
              <a:rPr lang="it-IT" i="1" dirty="0">
                <a:latin typeface="+mj-lt"/>
              </a:rPr>
              <a:t>The expansion velocity and so the plume lengths depends on several terms as the dicharge voltage and the geometric properties of the capillary     </a:t>
            </a:r>
          </a:p>
        </p:txBody>
      </p:sp>
      <p:pic>
        <p:nvPicPr>
          <p:cNvPr id="50" name="Picture 49">
            <a:extLst>
              <a:ext uri="{FF2B5EF4-FFF2-40B4-BE49-F238E27FC236}">
                <a16:creationId xmlns:a16="http://schemas.microsoft.com/office/drawing/2014/main" id="{05DEDA81-3EC3-094C-938A-7D49CC50DE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5" r="12654" b="23129"/>
          <a:stretch/>
        </p:blipFill>
        <p:spPr>
          <a:xfrm>
            <a:off x="7313267" y="3487316"/>
            <a:ext cx="4710880" cy="3123533"/>
          </a:xfrm>
          <a:prstGeom prst="rect">
            <a:avLst/>
          </a:prstGeom>
          <a:ln w="12700">
            <a:noFill/>
          </a:ln>
        </p:spPr>
      </p:pic>
      <p:sp>
        <p:nvSpPr>
          <p:cNvPr id="55" name="Oval 54">
            <a:extLst>
              <a:ext uri="{FF2B5EF4-FFF2-40B4-BE49-F238E27FC236}">
                <a16:creationId xmlns:a16="http://schemas.microsoft.com/office/drawing/2014/main" id="{5DF5AA07-C8F1-29DD-281C-60C4B3D3A1DA}"/>
              </a:ext>
            </a:extLst>
          </p:cNvPr>
          <p:cNvSpPr/>
          <p:nvPr/>
        </p:nvSpPr>
        <p:spPr>
          <a:xfrm>
            <a:off x="8350890" y="4817474"/>
            <a:ext cx="1169851" cy="1232970"/>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3" name="Rectangle 52">
            <a:extLst>
              <a:ext uri="{FF2B5EF4-FFF2-40B4-BE49-F238E27FC236}">
                <a16:creationId xmlns:a16="http://schemas.microsoft.com/office/drawing/2014/main" id="{5C52FA47-9F10-D831-9CD1-83FE1B5A7691}"/>
              </a:ext>
            </a:extLst>
          </p:cNvPr>
          <p:cNvSpPr/>
          <p:nvPr/>
        </p:nvSpPr>
        <p:spPr>
          <a:xfrm>
            <a:off x="10739423" y="5791585"/>
            <a:ext cx="1180528" cy="716432"/>
          </a:xfrm>
          <a:prstGeom prst="rect">
            <a:avLst/>
          </a:prstGeom>
        </p:spPr>
        <p:txBody>
          <a:bodyPr wrap="none">
            <a:spAutoFit/>
          </a:bodyPr>
          <a:lstStyle/>
          <a:p>
            <a:r>
              <a:rPr lang="it-IT" b="1" dirty="0">
                <a:solidFill>
                  <a:schemeClr val="bg1"/>
                </a:solidFill>
              </a:rPr>
              <a:t>Plasma</a:t>
            </a:r>
          </a:p>
          <a:p>
            <a:r>
              <a:rPr lang="it-IT" b="1" dirty="0">
                <a:solidFill>
                  <a:schemeClr val="bg1"/>
                </a:solidFill>
              </a:rPr>
              <a:t>discharge</a:t>
            </a:r>
            <a:endParaRPr lang="it-IT" dirty="0"/>
          </a:p>
        </p:txBody>
      </p:sp>
      <p:cxnSp>
        <p:nvCxnSpPr>
          <p:cNvPr id="54" name="Straight Arrow Connector 53">
            <a:extLst>
              <a:ext uri="{FF2B5EF4-FFF2-40B4-BE49-F238E27FC236}">
                <a16:creationId xmlns:a16="http://schemas.microsoft.com/office/drawing/2014/main" id="{8A545031-ACC4-BE94-C4D5-954BCF39D546}"/>
              </a:ext>
            </a:extLst>
          </p:cNvPr>
          <p:cNvCxnSpPr>
            <a:cxnSpLocks/>
          </p:cNvCxnSpPr>
          <p:nvPr/>
        </p:nvCxnSpPr>
        <p:spPr>
          <a:xfrm flipH="1" flipV="1">
            <a:off x="10052601" y="5522431"/>
            <a:ext cx="745226" cy="573340"/>
          </a:xfrm>
          <a:prstGeom prst="straightConnector1">
            <a:avLst/>
          </a:prstGeom>
          <a:ln w="158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5F26E9BB-CAA9-821C-2784-FC4B0E019D92}"/>
              </a:ext>
            </a:extLst>
          </p:cNvPr>
          <p:cNvPicPr>
            <a:picLocks noChangeAspect="1"/>
          </p:cNvPicPr>
          <p:nvPr/>
        </p:nvPicPr>
        <p:blipFill rotWithShape="1">
          <a:blip r:embed="rId6">
            <a:extLst>
              <a:ext uri="{28A0092B-C50C-407E-A947-70E740481C1C}">
                <a14:useLocalDpi xmlns:a14="http://schemas.microsoft.com/office/drawing/2010/main" val="0"/>
              </a:ext>
            </a:extLst>
          </a:blip>
          <a:srcRect l="16138" t="14553" r="16138" b="25630"/>
          <a:stretch/>
        </p:blipFill>
        <p:spPr>
          <a:xfrm>
            <a:off x="5815199" y="1452495"/>
            <a:ext cx="6241234" cy="1959457"/>
          </a:xfrm>
          <a:prstGeom prst="rect">
            <a:avLst/>
          </a:prstGeom>
        </p:spPr>
      </p:pic>
      <p:sp>
        <p:nvSpPr>
          <p:cNvPr id="58" name="Oval 57">
            <a:extLst>
              <a:ext uri="{FF2B5EF4-FFF2-40B4-BE49-F238E27FC236}">
                <a16:creationId xmlns:a16="http://schemas.microsoft.com/office/drawing/2014/main" id="{68CE82F5-2E5A-1565-2C70-EB495A576FC6}"/>
              </a:ext>
            </a:extLst>
          </p:cNvPr>
          <p:cNvSpPr/>
          <p:nvPr/>
        </p:nvSpPr>
        <p:spPr>
          <a:xfrm>
            <a:off x="6459733" y="2207862"/>
            <a:ext cx="1169851" cy="1232970"/>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61" name="Straight Arrow Connector 60">
            <a:extLst>
              <a:ext uri="{FF2B5EF4-FFF2-40B4-BE49-F238E27FC236}">
                <a16:creationId xmlns:a16="http://schemas.microsoft.com/office/drawing/2014/main" id="{3B1B8B40-B281-8244-0DA9-D9C06D8FCAF2}"/>
              </a:ext>
            </a:extLst>
          </p:cNvPr>
          <p:cNvCxnSpPr>
            <a:cxnSpLocks/>
          </p:cNvCxnSpPr>
          <p:nvPr/>
        </p:nvCxnSpPr>
        <p:spPr>
          <a:xfrm>
            <a:off x="6895108" y="4390376"/>
            <a:ext cx="1450344" cy="65870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5832CAB-FB84-CD3D-33F1-629440377A49}"/>
              </a:ext>
            </a:extLst>
          </p:cNvPr>
          <p:cNvCxnSpPr>
            <a:cxnSpLocks/>
          </p:cNvCxnSpPr>
          <p:nvPr/>
        </p:nvCxnSpPr>
        <p:spPr>
          <a:xfrm flipH="1" flipV="1">
            <a:off x="5089749" y="3225017"/>
            <a:ext cx="917392" cy="543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7969D9B-1D75-5137-97D1-4DE83DEF596B}"/>
              </a:ext>
            </a:extLst>
          </p:cNvPr>
          <p:cNvCxnSpPr>
            <a:cxnSpLocks/>
          </p:cNvCxnSpPr>
          <p:nvPr/>
        </p:nvCxnSpPr>
        <p:spPr>
          <a:xfrm flipV="1">
            <a:off x="6816891" y="3462679"/>
            <a:ext cx="0" cy="34057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0F65CD1B-1001-B5AD-F66F-990675A78221}"/>
              </a:ext>
            </a:extLst>
          </p:cNvPr>
          <p:cNvSpPr/>
          <p:nvPr/>
        </p:nvSpPr>
        <p:spPr>
          <a:xfrm>
            <a:off x="6063044" y="3744045"/>
            <a:ext cx="870751" cy="646331"/>
          </a:xfrm>
          <a:prstGeom prst="rect">
            <a:avLst/>
          </a:prstGeom>
          <a:solidFill>
            <a:srgbClr val="FFFF00"/>
          </a:solidFill>
          <a:ln>
            <a:solidFill>
              <a:srgbClr val="203864"/>
            </a:solidFill>
          </a:ln>
        </p:spPr>
        <p:txBody>
          <a:bodyPr wrap="none">
            <a:spAutoFit/>
          </a:bodyPr>
          <a:lstStyle/>
          <a:p>
            <a:r>
              <a:rPr lang="it-IT" b="1" dirty="0"/>
              <a:t>Plasma</a:t>
            </a:r>
          </a:p>
          <a:p>
            <a:r>
              <a:rPr lang="it-IT" b="1" dirty="0"/>
              <a:t>plume</a:t>
            </a:r>
            <a:endParaRPr lang="it-IT" dirty="0"/>
          </a:p>
        </p:txBody>
      </p:sp>
      <p:sp>
        <p:nvSpPr>
          <p:cNvPr id="23" name="TextBox 22">
            <a:extLst>
              <a:ext uri="{FF2B5EF4-FFF2-40B4-BE49-F238E27FC236}">
                <a16:creationId xmlns:a16="http://schemas.microsoft.com/office/drawing/2014/main" id="{EB27719E-9374-8DB7-53EF-A87E4DEF0E9B}"/>
              </a:ext>
            </a:extLst>
          </p:cNvPr>
          <p:cNvSpPr txBox="1"/>
          <p:nvPr/>
        </p:nvSpPr>
        <p:spPr>
          <a:xfrm>
            <a:off x="271375" y="6918"/>
            <a:ext cx="7538501" cy="523220"/>
          </a:xfrm>
          <a:prstGeom prst="rect">
            <a:avLst/>
          </a:prstGeom>
          <a:noFill/>
        </p:spPr>
        <p:txBody>
          <a:bodyPr wrap="square">
            <a:spAutoFit/>
          </a:bodyPr>
          <a:lstStyle/>
          <a:p>
            <a:r>
              <a:rPr lang="it-IT" sz="2800" b="1" dirty="0" err="1">
                <a:solidFill>
                  <a:schemeClr val="bg1"/>
                </a:solidFill>
                <a:latin typeface="+mj-lt"/>
                <a:cs typeface="Arial" panose="020B0604020202020204" pitchFamily="34" charset="0"/>
              </a:rPr>
              <a:t>Outside</a:t>
            </a:r>
            <a:r>
              <a:rPr lang="it-IT" sz="2800" b="1" dirty="0">
                <a:solidFill>
                  <a:schemeClr val="bg1"/>
                </a:solidFill>
                <a:latin typeface="+mj-lt"/>
                <a:cs typeface="Arial" panose="020B0604020202020204" pitchFamily="34" charset="0"/>
              </a:rPr>
              <a:t> the </a:t>
            </a:r>
            <a:r>
              <a:rPr lang="it-IT" sz="2800" b="1" dirty="0" err="1">
                <a:solidFill>
                  <a:schemeClr val="bg1"/>
                </a:solidFill>
                <a:latin typeface="+mj-lt"/>
                <a:cs typeface="Arial" panose="020B0604020202020204" pitchFamily="34" charset="0"/>
              </a:rPr>
              <a:t>capillary</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6917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C5DFCB7-4E36-6705-8699-F86EC60C6D4A}"/>
              </a:ext>
            </a:extLst>
          </p:cNvPr>
          <p:cNvSpPr/>
          <p:nvPr/>
        </p:nvSpPr>
        <p:spPr>
          <a:xfrm>
            <a:off x="6993327" y="2312770"/>
            <a:ext cx="4542563" cy="1754326"/>
          </a:xfrm>
          <a:prstGeom prst="rect">
            <a:avLst/>
          </a:prstGeom>
          <a:solidFill>
            <a:srgbClr val="FFFF00"/>
          </a:solidFill>
          <a:ln>
            <a:solidFill>
              <a:schemeClr val="tx1"/>
            </a:solidFill>
          </a:ln>
        </p:spPr>
        <p:txBody>
          <a:bodyPr wrap="square">
            <a:spAutoFit/>
          </a:bodyPr>
          <a:lstStyle/>
          <a:p>
            <a:r>
              <a:rPr lang="en-US" b="1" i="1" dirty="0">
                <a:solidFill>
                  <a:srgbClr val="000000"/>
                </a:solidFill>
                <a:latin typeface="+mj-lt"/>
                <a:cs typeface="Arial" panose="020B0604020202020204" pitchFamily="34" charset="0"/>
              </a:rPr>
              <a:t>Cold or non-thermal plasma</a:t>
            </a:r>
            <a:r>
              <a:rPr lang="en-US" dirty="0">
                <a:solidFill>
                  <a:srgbClr val="000000"/>
                </a:solidFill>
                <a:latin typeface="+mj-lt"/>
                <a:cs typeface="Arial" panose="020B0604020202020204" pitchFamily="34" charset="0"/>
              </a:rPr>
              <a:t> is less well ionized:</a:t>
            </a:r>
          </a:p>
          <a:p>
            <a:r>
              <a:rPr lang="en-US" dirty="0">
                <a:solidFill>
                  <a:srgbClr val="000000"/>
                </a:solidFill>
                <a:latin typeface="+mj-lt"/>
                <a:cs typeface="Arial" panose="020B0604020202020204" pitchFamily="34" charset="0"/>
              </a:rPr>
              <a:t>although the electrons are high temperature, the positive ions and neutral particles are at a lower temperature. When a fluorescent lighting tube is switched on, cold plasma (at room temperature) is set up within the tube.</a:t>
            </a:r>
            <a:endParaRPr lang="it-IT" dirty="0">
              <a:latin typeface="+mj-lt"/>
              <a:cs typeface="Arial" panose="020B0604020202020204" pitchFamily="34" charset="0"/>
            </a:endParaRPr>
          </a:p>
        </p:txBody>
      </p:sp>
      <p:pic>
        <p:nvPicPr>
          <p:cNvPr id="7" name="Picture 6">
            <a:extLst>
              <a:ext uri="{FF2B5EF4-FFF2-40B4-BE49-F238E27FC236}">
                <a16:creationId xmlns:a16="http://schemas.microsoft.com/office/drawing/2014/main" id="{2936DCB4-B4F6-1D0B-7B30-58AB19FC6F29}"/>
              </a:ext>
            </a:extLst>
          </p:cNvPr>
          <p:cNvPicPr>
            <a:picLocks noChangeAspect="1"/>
          </p:cNvPicPr>
          <p:nvPr/>
        </p:nvPicPr>
        <p:blipFill rotWithShape="1">
          <a:blip r:embed="rId4">
            <a:extLst>
              <a:ext uri="{28A0092B-C50C-407E-A947-70E740481C1C}">
                <a14:useLocalDpi xmlns:a14="http://schemas.microsoft.com/office/drawing/2010/main" val="0"/>
              </a:ext>
            </a:extLst>
          </a:blip>
          <a:srcRect b="14167"/>
          <a:stretch/>
        </p:blipFill>
        <p:spPr>
          <a:xfrm>
            <a:off x="538481" y="2312770"/>
            <a:ext cx="5794524" cy="4463305"/>
          </a:xfrm>
          <a:prstGeom prst="rect">
            <a:avLst/>
          </a:prstGeom>
        </p:spPr>
      </p:pic>
      <p:sp>
        <p:nvSpPr>
          <p:cNvPr id="9" name="Rectangle 8">
            <a:extLst>
              <a:ext uri="{FF2B5EF4-FFF2-40B4-BE49-F238E27FC236}">
                <a16:creationId xmlns:a16="http://schemas.microsoft.com/office/drawing/2014/main" id="{EDBFE90F-8818-FA68-A1DE-DAE12EEB767B}"/>
              </a:ext>
            </a:extLst>
          </p:cNvPr>
          <p:cNvSpPr/>
          <p:nvPr/>
        </p:nvSpPr>
        <p:spPr>
          <a:xfrm>
            <a:off x="464023" y="779056"/>
            <a:ext cx="11263953" cy="1200329"/>
          </a:xfrm>
          <a:prstGeom prst="rect">
            <a:avLst/>
          </a:prstGeom>
        </p:spPr>
        <p:txBody>
          <a:bodyPr wrap="square">
            <a:spAutoFit/>
          </a:bodyPr>
          <a:lstStyle/>
          <a:p>
            <a:pPr algn="just"/>
            <a:r>
              <a:rPr lang="en-US" b="1" dirty="0">
                <a:solidFill>
                  <a:srgbClr val="000000"/>
                </a:solidFill>
                <a:latin typeface="+mj-lt"/>
              </a:rPr>
              <a:t>The plasma approximation</a:t>
            </a:r>
            <a:r>
              <a:rPr lang="en-US" dirty="0">
                <a:solidFill>
                  <a:srgbClr val="000000"/>
                </a:solidFill>
                <a:latin typeface="+mj-lt"/>
              </a:rPr>
              <a:t>: Charged particles must be close enough together that each particle influences many nearby charged interacting with the closest particle (these collective effects are a distinguishing feature of a plasma). The plasma approximation is valid when the number of electrons within the sphere of influence (called the </a:t>
            </a:r>
            <a:r>
              <a:rPr lang="en-US" i="1" dirty="0">
                <a:solidFill>
                  <a:srgbClr val="000000"/>
                </a:solidFill>
                <a:latin typeface="+mj-lt"/>
              </a:rPr>
              <a:t>Debye sphere</a:t>
            </a:r>
            <a:r>
              <a:rPr lang="en-US" dirty="0">
                <a:solidFill>
                  <a:srgbClr val="000000"/>
                </a:solidFill>
                <a:latin typeface="+mj-lt"/>
              </a:rPr>
              <a:t> whose radius is the Debye (screening) length) of a particular particle is large. </a:t>
            </a:r>
            <a:endParaRPr lang="it-IT" dirty="0">
              <a:latin typeface="+mj-lt"/>
            </a:endParaRPr>
          </a:p>
        </p:txBody>
      </p:sp>
      <p:sp>
        <p:nvSpPr>
          <p:cNvPr id="10" name="Rectangle 9">
            <a:extLst>
              <a:ext uri="{FF2B5EF4-FFF2-40B4-BE49-F238E27FC236}">
                <a16:creationId xmlns:a16="http://schemas.microsoft.com/office/drawing/2014/main" id="{FE67D60A-8DCF-A2E5-59BB-43F5C1C2B890}"/>
              </a:ext>
            </a:extLst>
          </p:cNvPr>
          <p:cNvSpPr/>
          <p:nvPr/>
        </p:nvSpPr>
        <p:spPr>
          <a:xfrm>
            <a:off x="8242951" y="4292254"/>
            <a:ext cx="2043316" cy="369332"/>
          </a:xfrm>
          <a:prstGeom prst="rect">
            <a:avLst/>
          </a:prstGeom>
          <a:ln w="12700">
            <a:solidFill>
              <a:schemeClr val="tx1"/>
            </a:solidFill>
          </a:ln>
        </p:spPr>
        <p:txBody>
          <a:bodyPr wrap="none">
            <a:spAutoFit/>
          </a:bodyPr>
          <a:lstStyle/>
          <a:p>
            <a:r>
              <a:rPr lang="it-IT" b="1" i="1" dirty="0">
                <a:latin typeface="+mj-lt"/>
              </a:rPr>
              <a:t>Examples of plasma:</a:t>
            </a:r>
          </a:p>
        </p:txBody>
      </p:sp>
      <p:pic>
        <p:nvPicPr>
          <p:cNvPr id="12" name="Picture 11" descr="Aurora Borealis over snowy mountains">
            <a:extLst>
              <a:ext uri="{FF2B5EF4-FFF2-40B4-BE49-F238E27FC236}">
                <a16:creationId xmlns:a16="http://schemas.microsoft.com/office/drawing/2014/main" id="{8E493A79-6673-2E3A-0BE6-0B6CA48F7A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81630" y="5187630"/>
            <a:ext cx="2374192" cy="1582176"/>
          </a:xfrm>
          <a:prstGeom prst="rect">
            <a:avLst/>
          </a:prstGeom>
        </p:spPr>
      </p:pic>
      <p:pic>
        <p:nvPicPr>
          <p:cNvPr id="1026" name="Picture 2" descr="What Is the Sun Made Of and When Will It Die? | Quanta Magazine">
            <a:extLst>
              <a:ext uri="{FF2B5EF4-FFF2-40B4-BE49-F238E27FC236}">
                <a16:creationId xmlns:a16="http://schemas.microsoft.com/office/drawing/2014/main" id="{79CA6BBD-16EF-B571-5570-5F667F2F64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08" r="9205"/>
          <a:stretch/>
        </p:blipFill>
        <p:spPr bwMode="auto">
          <a:xfrm>
            <a:off x="9350447" y="5187630"/>
            <a:ext cx="2374192" cy="15821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86BB1E6-9682-63B7-D953-89FCFCEAD69B}"/>
              </a:ext>
            </a:extLst>
          </p:cNvPr>
          <p:cNvSpPr txBox="1"/>
          <p:nvPr/>
        </p:nvSpPr>
        <p:spPr>
          <a:xfrm>
            <a:off x="7526766" y="4820275"/>
            <a:ext cx="883920" cy="367355"/>
          </a:xfrm>
          <a:prstGeom prst="rect">
            <a:avLst/>
          </a:prstGeom>
          <a:noFill/>
        </p:spPr>
        <p:txBody>
          <a:bodyPr wrap="square" rtlCol="0">
            <a:spAutoFit/>
          </a:bodyPr>
          <a:lstStyle/>
          <a:p>
            <a:pPr algn="ctr"/>
            <a:r>
              <a:rPr lang="it-IT" i="1" dirty="0">
                <a:latin typeface="+mj-lt"/>
              </a:rPr>
              <a:t>Aurora</a:t>
            </a:r>
            <a:endParaRPr lang="en-US" i="1" dirty="0">
              <a:latin typeface="+mj-lt"/>
            </a:endParaRPr>
          </a:p>
        </p:txBody>
      </p:sp>
      <p:sp>
        <p:nvSpPr>
          <p:cNvPr id="16" name="TextBox 15">
            <a:extLst>
              <a:ext uri="{FF2B5EF4-FFF2-40B4-BE49-F238E27FC236}">
                <a16:creationId xmlns:a16="http://schemas.microsoft.com/office/drawing/2014/main" id="{E514FEFC-28F8-24D0-5AAD-135256792A9B}"/>
              </a:ext>
            </a:extLst>
          </p:cNvPr>
          <p:cNvSpPr txBox="1"/>
          <p:nvPr/>
        </p:nvSpPr>
        <p:spPr>
          <a:xfrm>
            <a:off x="10095583" y="4785641"/>
            <a:ext cx="883920" cy="367355"/>
          </a:xfrm>
          <a:prstGeom prst="rect">
            <a:avLst/>
          </a:prstGeom>
          <a:noFill/>
        </p:spPr>
        <p:txBody>
          <a:bodyPr wrap="square" rtlCol="0">
            <a:spAutoFit/>
          </a:bodyPr>
          <a:lstStyle/>
          <a:p>
            <a:pPr algn="ctr"/>
            <a:r>
              <a:rPr lang="it-IT" i="1" dirty="0">
                <a:latin typeface="+mj-lt"/>
              </a:rPr>
              <a:t>Sun</a:t>
            </a:r>
            <a:endParaRPr lang="en-US" i="1" dirty="0">
              <a:latin typeface="+mj-lt"/>
            </a:endParaRPr>
          </a:p>
        </p:txBody>
      </p:sp>
      <p:sp>
        <p:nvSpPr>
          <p:cNvPr id="18" name="TextBox 17">
            <a:extLst>
              <a:ext uri="{FF2B5EF4-FFF2-40B4-BE49-F238E27FC236}">
                <a16:creationId xmlns:a16="http://schemas.microsoft.com/office/drawing/2014/main" id="{007991BA-9719-8121-A5B0-B034C210089B}"/>
              </a:ext>
            </a:extLst>
          </p:cNvPr>
          <p:cNvSpPr txBox="1"/>
          <p:nvPr/>
        </p:nvSpPr>
        <p:spPr>
          <a:xfrm>
            <a:off x="387743" y="-5301"/>
            <a:ext cx="6096000" cy="523220"/>
          </a:xfrm>
          <a:prstGeom prst="rect">
            <a:avLst/>
          </a:prstGeom>
          <a:noFill/>
        </p:spPr>
        <p:txBody>
          <a:bodyPr wrap="square">
            <a:spAutoFit/>
          </a:bodyPr>
          <a:lstStyle/>
          <a:p>
            <a:r>
              <a:rPr lang="en-US" sz="2800" b="1" dirty="0">
                <a:solidFill>
                  <a:schemeClr val="bg1"/>
                </a:solidFill>
                <a:latin typeface="+mj-lt"/>
              </a:rPr>
              <a:t>What is a plasma? </a:t>
            </a:r>
            <a:endParaRPr lang="en-US" sz="2800" dirty="0">
              <a:solidFill>
                <a:schemeClr val="bg1"/>
              </a:solidFill>
            </a:endParaRPr>
          </a:p>
        </p:txBody>
      </p:sp>
    </p:spTree>
    <p:extLst>
      <p:ext uri="{BB962C8B-B14F-4D97-AF65-F5344CB8AC3E}">
        <p14:creationId xmlns:p14="http://schemas.microsoft.com/office/powerpoint/2010/main" val="1762897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photoKnegativoAVI">
            <a:hlinkClick r:id="" action="ppaction://media"/>
            <a:extLst>
              <a:ext uri="{FF2B5EF4-FFF2-40B4-BE49-F238E27FC236}">
                <a16:creationId xmlns:a16="http://schemas.microsoft.com/office/drawing/2014/main" id="{CBBE24EF-3C6A-08C8-F34E-F9B98ABDD36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37073" y="4608406"/>
            <a:ext cx="8274706" cy="1901856"/>
          </a:xfrm>
          <a:prstGeom prst="rect">
            <a:avLst/>
          </a:prstGeom>
        </p:spPr>
      </p:pic>
      <p:sp>
        <p:nvSpPr>
          <p:cNvPr id="6" name="TextBox 5">
            <a:extLst>
              <a:ext uri="{FF2B5EF4-FFF2-40B4-BE49-F238E27FC236}">
                <a16:creationId xmlns:a16="http://schemas.microsoft.com/office/drawing/2014/main" id="{4B1A3867-CFDC-AF11-D173-EA28A050D8F6}"/>
              </a:ext>
            </a:extLst>
          </p:cNvPr>
          <p:cNvSpPr txBox="1"/>
          <p:nvPr/>
        </p:nvSpPr>
        <p:spPr>
          <a:xfrm>
            <a:off x="1848918" y="4209593"/>
            <a:ext cx="2693943" cy="348109"/>
          </a:xfrm>
          <a:prstGeom prst="rect">
            <a:avLst/>
          </a:prstGeom>
          <a:solidFill>
            <a:srgbClr val="FFFF00"/>
          </a:solidFill>
          <a:ln w="12700">
            <a:solidFill>
              <a:schemeClr val="tx1"/>
            </a:solidFill>
          </a:ln>
        </p:spPr>
        <p:txBody>
          <a:bodyPr wrap="none" rtlCol="0">
            <a:spAutoFit/>
          </a:bodyPr>
          <a:lstStyle/>
          <a:p>
            <a:r>
              <a:rPr lang="it-IT" sz="1662" dirty="0">
                <a:solidFill>
                  <a:prstClr val="black"/>
                </a:solidFill>
                <a:latin typeface="Calibri"/>
              </a:rPr>
              <a:t>Photocathode side: POSITIVE</a:t>
            </a:r>
          </a:p>
        </p:txBody>
      </p:sp>
      <p:pic>
        <p:nvPicPr>
          <p:cNvPr id="8" name="videoUndulatorNegativeAVI">
            <a:hlinkClick r:id="" action="ppaction://media"/>
            <a:extLst>
              <a:ext uri="{FF2B5EF4-FFF2-40B4-BE49-F238E27FC236}">
                <a16:creationId xmlns:a16="http://schemas.microsoft.com/office/drawing/2014/main" id="{0F84367D-3EB0-5D51-4163-ACCB77F940D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848944" y="2062131"/>
            <a:ext cx="8248825" cy="1895908"/>
          </a:xfrm>
          <a:prstGeom prst="rect">
            <a:avLst/>
          </a:prstGeom>
        </p:spPr>
      </p:pic>
      <p:sp>
        <p:nvSpPr>
          <p:cNvPr id="9" name="TextBox 8">
            <a:extLst>
              <a:ext uri="{FF2B5EF4-FFF2-40B4-BE49-F238E27FC236}">
                <a16:creationId xmlns:a16="http://schemas.microsoft.com/office/drawing/2014/main" id="{2041FC20-6B02-FF01-2966-2162E0863C2D}"/>
              </a:ext>
            </a:extLst>
          </p:cNvPr>
          <p:cNvSpPr txBox="1"/>
          <p:nvPr/>
        </p:nvSpPr>
        <p:spPr>
          <a:xfrm>
            <a:off x="1860763" y="1689061"/>
            <a:ext cx="2431307" cy="348109"/>
          </a:xfrm>
          <a:prstGeom prst="rect">
            <a:avLst/>
          </a:prstGeom>
          <a:solidFill>
            <a:srgbClr val="FFFF00"/>
          </a:solidFill>
          <a:ln w="12700">
            <a:solidFill>
              <a:schemeClr val="tx1"/>
            </a:solidFill>
          </a:ln>
        </p:spPr>
        <p:txBody>
          <a:bodyPr wrap="none" rtlCol="0">
            <a:spAutoFit/>
          </a:bodyPr>
          <a:lstStyle/>
          <a:p>
            <a:r>
              <a:rPr lang="it-IT" sz="1662" dirty="0">
                <a:solidFill>
                  <a:prstClr val="black"/>
                </a:solidFill>
                <a:latin typeface="Calibri"/>
              </a:rPr>
              <a:t>Undulator side: NEGATIVE</a:t>
            </a:r>
          </a:p>
        </p:txBody>
      </p:sp>
      <p:sp>
        <p:nvSpPr>
          <p:cNvPr id="10" name="TextBox 9">
            <a:extLst>
              <a:ext uri="{FF2B5EF4-FFF2-40B4-BE49-F238E27FC236}">
                <a16:creationId xmlns:a16="http://schemas.microsoft.com/office/drawing/2014/main" id="{EDB4CE3A-CF5E-4AC8-1603-64238355A974}"/>
              </a:ext>
            </a:extLst>
          </p:cNvPr>
          <p:cNvSpPr txBox="1"/>
          <p:nvPr/>
        </p:nvSpPr>
        <p:spPr>
          <a:xfrm>
            <a:off x="7483185" y="3853393"/>
            <a:ext cx="4044120" cy="859659"/>
          </a:xfrm>
          <a:prstGeom prst="rect">
            <a:avLst/>
          </a:prstGeom>
          <a:solidFill>
            <a:srgbClr val="FFFF00"/>
          </a:solidFill>
          <a:ln w="12700">
            <a:solidFill>
              <a:schemeClr val="tx1"/>
            </a:solidFill>
          </a:ln>
        </p:spPr>
        <p:txBody>
          <a:bodyPr wrap="none" rtlCol="0">
            <a:spAutoFit/>
          </a:bodyPr>
          <a:lstStyle/>
          <a:p>
            <a:r>
              <a:rPr lang="it-IT" sz="1662" b="1" dirty="0">
                <a:solidFill>
                  <a:prstClr val="black"/>
                </a:solidFill>
                <a:latin typeface="Calibri"/>
              </a:rPr>
              <a:t>Delay: 20 images separated by 100 ns = 2 µs</a:t>
            </a:r>
          </a:p>
          <a:p>
            <a:r>
              <a:rPr lang="it-IT" sz="1662" b="1" dirty="0">
                <a:solidFill>
                  <a:prstClr val="black"/>
                </a:solidFill>
                <a:latin typeface="Calibri"/>
              </a:rPr>
              <a:t>Gate: 10 ns</a:t>
            </a:r>
          </a:p>
          <a:p>
            <a:r>
              <a:rPr lang="it-IT" sz="1662" b="1" dirty="0">
                <a:solidFill>
                  <a:prstClr val="black"/>
                </a:solidFill>
                <a:latin typeface="Calibri"/>
              </a:rPr>
              <a:t>Area: 1000 x 500 pixel </a:t>
            </a:r>
          </a:p>
        </p:txBody>
      </p:sp>
      <p:sp>
        <p:nvSpPr>
          <p:cNvPr id="7" name="TextBox 6">
            <a:extLst>
              <a:ext uri="{FF2B5EF4-FFF2-40B4-BE49-F238E27FC236}">
                <a16:creationId xmlns:a16="http://schemas.microsoft.com/office/drawing/2014/main" id="{C1C370AF-90C1-BC49-C0DA-052DA42DA21E}"/>
              </a:ext>
            </a:extLst>
          </p:cNvPr>
          <p:cNvSpPr txBox="1"/>
          <p:nvPr/>
        </p:nvSpPr>
        <p:spPr>
          <a:xfrm>
            <a:off x="271375" y="6918"/>
            <a:ext cx="7538501" cy="523220"/>
          </a:xfrm>
          <a:prstGeom prst="rect">
            <a:avLst/>
          </a:prstGeom>
          <a:noFill/>
        </p:spPr>
        <p:txBody>
          <a:bodyPr wrap="square">
            <a:spAutoFit/>
          </a:bodyPr>
          <a:lstStyle/>
          <a:p>
            <a:r>
              <a:rPr lang="it-IT" sz="2800" b="1" dirty="0" err="1">
                <a:solidFill>
                  <a:schemeClr val="bg1"/>
                </a:solidFill>
                <a:latin typeface="+mj-lt"/>
                <a:cs typeface="Arial" panose="020B0604020202020204" pitchFamily="34" charset="0"/>
              </a:rPr>
              <a:t>Outside</a:t>
            </a:r>
            <a:r>
              <a:rPr lang="it-IT" sz="2800" b="1" dirty="0">
                <a:solidFill>
                  <a:schemeClr val="bg1"/>
                </a:solidFill>
                <a:latin typeface="+mj-lt"/>
                <a:cs typeface="Arial" panose="020B0604020202020204" pitchFamily="34" charset="0"/>
              </a:rPr>
              <a:t> the </a:t>
            </a:r>
            <a:r>
              <a:rPr lang="it-IT" sz="2800" b="1" dirty="0" err="1">
                <a:solidFill>
                  <a:schemeClr val="bg1"/>
                </a:solidFill>
                <a:latin typeface="+mj-lt"/>
                <a:cs typeface="Arial" panose="020B0604020202020204" pitchFamily="34" charset="0"/>
              </a:rPr>
              <a:t>capillary</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13921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8"/>
                                        </p:tgtEl>
                                      </p:cBhvr>
                                    </p:cmd>
                                  </p:childTnLst>
                                </p:cTn>
                              </p:par>
                            </p:childTnLst>
                          </p:cTn>
                        </p:par>
                        <p:par>
                          <p:cTn id="7" fill="hold">
                            <p:stCondLst>
                              <p:cond delay="3000"/>
                            </p:stCondLst>
                            <p:childTnLst>
                              <p:par>
                                <p:cTn id="8" presetID="1" presetClass="mediacall" presetSubtype="0" fill="hold" nodeType="afterEffect">
                                  <p:stCondLst>
                                    <p:cond delay="0"/>
                                  </p:stCondLst>
                                  <p:childTnLst>
                                    <p:cmd type="call" cmd="playFrom(0.0)">
                                      <p:cBhvr>
                                        <p:cTn id="9" dur="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repeatCount="indefinite" fill="remove" display="0">
                  <p:stCondLst>
                    <p:cond delay="indefinite"/>
                  </p:stCondLst>
                </p:cTn>
                <p:tgtEl>
                  <p:spTgt spid="8"/>
                </p:tgtEl>
              </p:cMediaNode>
            </p:video>
            <p:video>
              <p:cMediaNode vol="80000">
                <p:cTn id="21" repeatCount="indefinite" fill="remove"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FEB314-E582-1CC5-1669-2E2935A5B01F}"/>
              </a:ext>
            </a:extLst>
          </p:cNvPr>
          <p:cNvGrpSpPr/>
          <p:nvPr/>
        </p:nvGrpSpPr>
        <p:grpSpPr>
          <a:xfrm>
            <a:off x="246287" y="1592831"/>
            <a:ext cx="9781611" cy="3292738"/>
            <a:chOff x="22222" y="1265665"/>
            <a:chExt cx="8765289" cy="2461961"/>
          </a:xfrm>
        </p:grpSpPr>
        <p:pic>
          <p:nvPicPr>
            <p:cNvPr id="3" name="film 18kV_GREEN">
              <a:hlinkClick r:id="" action="ppaction://media"/>
              <a:extLst>
                <a:ext uri="{FF2B5EF4-FFF2-40B4-BE49-F238E27FC236}">
                  <a16:creationId xmlns:a16="http://schemas.microsoft.com/office/drawing/2014/main" id="{B79E3AAB-10F1-6251-972E-352EBBDFD7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521" y="1265665"/>
              <a:ext cx="8262990" cy="2057427"/>
            </a:xfrm>
            <a:prstGeom prst="rect">
              <a:avLst/>
            </a:prstGeom>
          </p:spPr>
        </p:pic>
        <p:sp>
          <p:nvSpPr>
            <p:cNvPr id="4" name="Text Box 2">
              <a:extLst>
                <a:ext uri="{FF2B5EF4-FFF2-40B4-BE49-F238E27FC236}">
                  <a16:creationId xmlns:a16="http://schemas.microsoft.com/office/drawing/2014/main" id="{AAA279B4-94DA-3C87-C886-B7E34FDE748D}"/>
                </a:ext>
              </a:extLst>
            </p:cNvPr>
            <p:cNvSpPr txBox="1">
              <a:spLocks noChangeArrowheads="1"/>
            </p:cNvSpPr>
            <p:nvPr/>
          </p:nvSpPr>
          <p:spPr bwMode="auto">
            <a:xfrm>
              <a:off x="5885589" y="1965549"/>
              <a:ext cx="2821228" cy="3306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Discharge voltage 18 kV</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816F6D52-4818-9E32-02EB-7FAE2B92B865}"/>
                </a:ext>
              </a:extLst>
            </p:cNvPr>
            <p:cNvGrpSpPr/>
            <p:nvPr/>
          </p:nvGrpSpPr>
          <p:grpSpPr>
            <a:xfrm>
              <a:off x="22222" y="2075887"/>
              <a:ext cx="2070977" cy="1244083"/>
              <a:chOff x="137051" y="1827037"/>
              <a:chExt cx="2070977" cy="1244083"/>
            </a:xfrm>
          </p:grpSpPr>
          <p:sp>
            <p:nvSpPr>
              <p:cNvPr id="15" name="Text Box 2">
                <a:extLst>
                  <a:ext uri="{FF2B5EF4-FFF2-40B4-BE49-F238E27FC236}">
                    <a16:creationId xmlns:a16="http://schemas.microsoft.com/office/drawing/2014/main" id="{92DAA73E-D122-1989-0606-64D128519953}"/>
                  </a:ext>
                </a:extLst>
              </p:cNvPr>
              <p:cNvSpPr txBox="1">
                <a:spLocks noChangeArrowheads="1"/>
              </p:cNvSpPr>
              <p:nvPr/>
            </p:nvSpPr>
            <p:spPr bwMode="auto">
              <a:xfrm>
                <a:off x="1086408" y="1939626"/>
                <a:ext cx="1057618" cy="27196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Capillary</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B0B78698-0726-FB6F-8186-7F3D8F9011FB}"/>
                  </a:ext>
                </a:extLst>
              </p:cNvPr>
              <p:cNvGrpSpPr/>
              <p:nvPr/>
            </p:nvGrpSpPr>
            <p:grpSpPr>
              <a:xfrm>
                <a:off x="137051" y="1827037"/>
                <a:ext cx="2070977" cy="1244083"/>
                <a:chOff x="624154" y="1878532"/>
                <a:chExt cx="1323950" cy="1244083"/>
              </a:xfrm>
            </p:grpSpPr>
            <p:grpSp>
              <p:nvGrpSpPr>
                <p:cNvPr id="17" name="Group 16">
                  <a:extLst>
                    <a:ext uri="{FF2B5EF4-FFF2-40B4-BE49-F238E27FC236}">
                      <a16:creationId xmlns:a16="http://schemas.microsoft.com/office/drawing/2014/main" id="{3D604E96-2726-722C-3DD0-6202E5156A64}"/>
                    </a:ext>
                  </a:extLst>
                </p:cNvPr>
                <p:cNvGrpSpPr/>
                <p:nvPr/>
              </p:nvGrpSpPr>
              <p:grpSpPr>
                <a:xfrm>
                  <a:off x="624154" y="1878532"/>
                  <a:ext cx="1203525" cy="1022575"/>
                  <a:chOff x="781359" y="1946382"/>
                  <a:chExt cx="992505" cy="777336"/>
                </a:xfrm>
              </p:grpSpPr>
              <p:sp>
                <p:nvSpPr>
                  <p:cNvPr id="23" name="Rectangle 22">
                    <a:extLst>
                      <a:ext uri="{FF2B5EF4-FFF2-40B4-BE49-F238E27FC236}">
                        <a16:creationId xmlns:a16="http://schemas.microsoft.com/office/drawing/2014/main" id="{42A990F8-3079-D881-7965-431C51364042}"/>
                      </a:ext>
                    </a:extLst>
                  </p:cNvPr>
                  <p:cNvSpPr/>
                  <p:nvPr/>
                </p:nvSpPr>
                <p:spPr>
                  <a:xfrm>
                    <a:off x="966831" y="2562651"/>
                    <a:ext cx="806943" cy="161067"/>
                  </a:xfrm>
                  <a:prstGeom prst="rect">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sp>
                <p:nvSpPr>
                  <p:cNvPr id="24" name="Round Same Side Corner Rectangle 38">
                    <a:extLst>
                      <a:ext uri="{FF2B5EF4-FFF2-40B4-BE49-F238E27FC236}">
                        <a16:creationId xmlns:a16="http://schemas.microsoft.com/office/drawing/2014/main" id="{9875BABF-9DE4-714F-48FD-CE8683C3E0B9}"/>
                      </a:ext>
                    </a:extLst>
                  </p:cNvPr>
                  <p:cNvSpPr/>
                  <p:nvPr/>
                </p:nvSpPr>
                <p:spPr>
                  <a:xfrm>
                    <a:off x="781359" y="2084779"/>
                    <a:ext cx="992505" cy="393065"/>
                  </a:xfrm>
                  <a:prstGeom prst="round2Same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sp>
                <p:nvSpPr>
                  <p:cNvPr id="25" name="Rectangle 24">
                    <a:extLst>
                      <a:ext uri="{FF2B5EF4-FFF2-40B4-BE49-F238E27FC236}">
                        <a16:creationId xmlns:a16="http://schemas.microsoft.com/office/drawing/2014/main" id="{8AF3D9E9-A2DC-C3E0-870F-47A57719CE1A}"/>
                      </a:ext>
                    </a:extLst>
                  </p:cNvPr>
                  <p:cNvSpPr/>
                  <p:nvPr/>
                </p:nvSpPr>
                <p:spPr>
                  <a:xfrm>
                    <a:off x="1008475" y="1946382"/>
                    <a:ext cx="514350" cy="6540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sp>
                <p:nvSpPr>
                  <p:cNvPr id="26" name="Rectangle 25">
                    <a:extLst>
                      <a:ext uri="{FF2B5EF4-FFF2-40B4-BE49-F238E27FC236}">
                        <a16:creationId xmlns:a16="http://schemas.microsoft.com/office/drawing/2014/main" id="{C6978364-32CF-E77F-57B7-851E5445DF4E}"/>
                      </a:ext>
                    </a:extLst>
                  </p:cNvPr>
                  <p:cNvSpPr/>
                  <p:nvPr/>
                </p:nvSpPr>
                <p:spPr>
                  <a:xfrm>
                    <a:off x="1194109" y="2013024"/>
                    <a:ext cx="146050" cy="6985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dirty="0"/>
                  </a:p>
                </p:txBody>
              </p:sp>
              <p:grpSp>
                <p:nvGrpSpPr>
                  <p:cNvPr id="27" name="Group 26">
                    <a:extLst>
                      <a:ext uri="{FF2B5EF4-FFF2-40B4-BE49-F238E27FC236}">
                        <a16:creationId xmlns:a16="http://schemas.microsoft.com/office/drawing/2014/main" id="{D2D13AF4-946C-4017-FB14-C321EEFBA2B3}"/>
                      </a:ext>
                    </a:extLst>
                  </p:cNvPr>
                  <p:cNvGrpSpPr/>
                  <p:nvPr/>
                </p:nvGrpSpPr>
                <p:grpSpPr>
                  <a:xfrm>
                    <a:off x="1069649" y="1983179"/>
                    <a:ext cx="398781" cy="499110"/>
                    <a:chOff x="0" y="0"/>
                    <a:chExt cx="399216" cy="499669"/>
                  </a:xfrm>
                </p:grpSpPr>
                <p:sp>
                  <p:nvSpPr>
                    <p:cNvPr id="28" name="Freeform 42">
                      <a:extLst>
                        <a:ext uri="{FF2B5EF4-FFF2-40B4-BE49-F238E27FC236}">
                          <a16:creationId xmlns:a16="http://schemas.microsoft.com/office/drawing/2014/main" id="{55AE1A98-1E93-4B63-47B1-2A1806475CB0}"/>
                        </a:ext>
                      </a:extLst>
                    </p:cNvPr>
                    <p:cNvSpPr/>
                    <p:nvPr/>
                  </p:nvSpPr>
                  <p:spPr>
                    <a:xfrm rot="5400000" flipV="1">
                      <a:off x="-149225" y="154229"/>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29" name="Freeform 43">
                      <a:extLst>
                        <a:ext uri="{FF2B5EF4-FFF2-40B4-BE49-F238E27FC236}">
                          <a16:creationId xmlns:a16="http://schemas.microsoft.com/office/drawing/2014/main" id="{37DABC9E-4ED5-8671-5C5F-3EB2F535C467}"/>
                        </a:ext>
                      </a:extLst>
                    </p:cNvPr>
                    <p:cNvSpPr/>
                    <p:nvPr/>
                  </p:nvSpPr>
                  <p:spPr>
                    <a:xfrm rot="5400000">
                      <a:off x="49966" y="147955"/>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grpSp>
            </p:grpSp>
            <p:grpSp>
              <p:nvGrpSpPr>
                <p:cNvPr id="18" name="Group 17">
                  <a:extLst>
                    <a:ext uri="{FF2B5EF4-FFF2-40B4-BE49-F238E27FC236}">
                      <a16:creationId xmlns:a16="http://schemas.microsoft.com/office/drawing/2014/main" id="{1DC66CAE-C6DB-8B25-FD3B-2AA4C181C8DF}"/>
                    </a:ext>
                  </a:extLst>
                </p:cNvPr>
                <p:cNvGrpSpPr/>
                <p:nvPr/>
              </p:nvGrpSpPr>
              <p:grpSpPr>
                <a:xfrm>
                  <a:off x="1847601" y="2141474"/>
                  <a:ext cx="100503" cy="981141"/>
                  <a:chOff x="2031271" y="2145662"/>
                  <a:chExt cx="100503" cy="981141"/>
                </a:xfrm>
              </p:grpSpPr>
              <p:sp>
                <p:nvSpPr>
                  <p:cNvPr id="19" name="Rectangle 18">
                    <a:extLst>
                      <a:ext uri="{FF2B5EF4-FFF2-40B4-BE49-F238E27FC236}">
                        <a16:creationId xmlns:a16="http://schemas.microsoft.com/office/drawing/2014/main" id="{920847C5-8AA8-DC84-AA17-4AAD76ABADD4}"/>
                      </a:ext>
                    </a:extLst>
                  </p:cNvPr>
                  <p:cNvSpPr/>
                  <p:nvPr/>
                </p:nvSpPr>
                <p:spPr>
                  <a:xfrm>
                    <a:off x="2031271" y="2145662"/>
                    <a:ext cx="45719" cy="43214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0" name="Group 19">
                    <a:extLst>
                      <a:ext uri="{FF2B5EF4-FFF2-40B4-BE49-F238E27FC236}">
                        <a16:creationId xmlns:a16="http://schemas.microsoft.com/office/drawing/2014/main" id="{602770D4-E003-A6A1-80B9-D59DD87ECA42}"/>
                      </a:ext>
                    </a:extLst>
                  </p:cNvPr>
                  <p:cNvGrpSpPr/>
                  <p:nvPr/>
                </p:nvGrpSpPr>
                <p:grpSpPr>
                  <a:xfrm>
                    <a:off x="2031271" y="2697246"/>
                    <a:ext cx="100503" cy="429557"/>
                    <a:chOff x="2031271" y="2697246"/>
                    <a:chExt cx="100503" cy="429557"/>
                  </a:xfrm>
                </p:grpSpPr>
                <p:sp>
                  <p:nvSpPr>
                    <p:cNvPr id="21" name="Rectangle 20">
                      <a:extLst>
                        <a:ext uri="{FF2B5EF4-FFF2-40B4-BE49-F238E27FC236}">
                          <a16:creationId xmlns:a16="http://schemas.microsoft.com/office/drawing/2014/main" id="{BF57E48B-6C0D-026D-C1B0-4A30CC90385D}"/>
                        </a:ext>
                      </a:extLst>
                    </p:cNvPr>
                    <p:cNvSpPr/>
                    <p:nvPr/>
                  </p:nvSpPr>
                  <p:spPr>
                    <a:xfrm>
                      <a:off x="2031271" y="2697246"/>
                      <a:ext cx="45719" cy="42926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ctangle 21">
                      <a:extLst>
                        <a:ext uri="{FF2B5EF4-FFF2-40B4-BE49-F238E27FC236}">
                          <a16:creationId xmlns:a16="http://schemas.microsoft.com/office/drawing/2014/main" id="{C8510810-F07F-8E11-EA2B-9752C9FF9122}"/>
                        </a:ext>
                      </a:extLst>
                    </p:cNvPr>
                    <p:cNvSpPr/>
                    <p:nvPr/>
                  </p:nvSpPr>
                  <p:spPr>
                    <a:xfrm>
                      <a:off x="2044464" y="2887213"/>
                      <a:ext cx="87310" cy="23959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grpSp>
        </p:grpSp>
        <p:grpSp>
          <p:nvGrpSpPr>
            <p:cNvPr id="6" name="Group 5">
              <a:extLst>
                <a:ext uri="{FF2B5EF4-FFF2-40B4-BE49-F238E27FC236}">
                  <a16:creationId xmlns:a16="http://schemas.microsoft.com/office/drawing/2014/main" id="{8C99E5D1-B097-943C-A418-415E692E1A6E}"/>
                </a:ext>
              </a:extLst>
            </p:cNvPr>
            <p:cNvGrpSpPr/>
            <p:nvPr/>
          </p:nvGrpSpPr>
          <p:grpSpPr>
            <a:xfrm>
              <a:off x="317416" y="2849254"/>
              <a:ext cx="3174479" cy="878372"/>
              <a:chOff x="433577" y="2586999"/>
              <a:chExt cx="3174479" cy="878372"/>
            </a:xfrm>
          </p:grpSpPr>
          <p:sp>
            <p:nvSpPr>
              <p:cNvPr id="11" name="Text Box 2">
                <a:extLst>
                  <a:ext uri="{FF2B5EF4-FFF2-40B4-BE49-F238E27FC236}">
                    <a16:creationId xmlns:a16="http://schemas.microsoft.com/office/drawing/2014/main" id="{FBFCD110-96BA-5400-2751-2196FA8C43D9}"/>
                  </a:ext>
                </a:extLst>
              </p:cNvPr>
              <p:cNvSpPr txBox="1">
                <a:spLocks noChangeArrowheads="1"/>
              </p:cNvSpPr>
              <p:nvPr/>
            </p:nvSpPr>
            <p:spPr bwMode="auto">
              <a:xfrm>
                <a:off x="2483768" y="3215407"/>
                <a:ext cx="1124288" cy="24996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Electrode</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94CA5C97-0B07-CBD7-3ECB-93F3614177BD}"/>
                  </a:ext>
                </a:extLst>
              </p:cNvPr>
              <p:cNvSpPr txBox="1">
                <a:spLocks noChangeArrowheads="1"/>
              </p:cNvSpPr>
              <p:nvPr/>
            </p:nvSpPr>
            <p:spPr bwMode="auto">
              <a:xfrm>
                <a:off x="433577" y="2946764"/>
                <a:ext cx="1305661" cy="402573"/>
              </a:xfrm>
              <a:prstGeom prst="rect">
                <a:avLst/>
              </a:prstGeom>
              <a:noFill/>
              <a:ln w="9525">
                <a:noFill/>
                <a:miter lim="800000"/>
                <a:headEnd/>
                <a:tailEnd/>
              </a:ln>
            </p:spPr>
            <p:txBody>
              <a:bodyPr rot="0" vert="horz" wrap="square" lIns="91440" tIns="45720" rIns="91440" bIns="45720" anchor="t" anchorCtr="0">
                <a:noAutofit/>
              </a:bodyPr>
              <a:lstStyle/>
              <a:p>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Plasma channel</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E225C7B3-73A2-361F-A02C-0F35DC329E8F}"/>
                  </a:ext>
                </a:extLst>
              </p:cNvPr>
              <p:cNvCxnSpPr/>
              <p:nvPr/>
            </p:nvCxnSpPr>
            <p:spPr>
              <a:xfrm flipV="1">
                <a:off x="747610" y="2586999"/>
                <a:ext cx="56606" cy="465026"/>
              </a:xfrm>
              <a:prstGeom prst="straightConnector1">
                <a:avLst/>
              </a:prstGeom>
              <a:ln w="15875">
                <a:solidFill>
                  <a:schemeClr val="bg1"/>
                </a:solidFill>
                <a:headEnd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1C6BAA0-1A75-246C-1DF7-660DE0C90D21}"/>
                  </a:ext>
                </a:extLst>
              </p:cNvPr>
              <p:cNvCxnSpPr/>
              <p:nvPr/>
            </p:nvCxnSpPr>
            <p:spPr>
              <a:xfrm flipH="1" flipV="1">
                <a:off x="2141801" y="2989349"/>
                <a:ext cx="415514" cy="342630"/>
              </a:xfrm>
              <a:prstGeom prst="straightConnector1">
                <a:avLst/>
              </a:prstGeom>
              <a:ln w="15875">
                <a:solidFill>
                  <a:schemeClr val="bg1"/>
                </a:solidFill>
                <a:headEnd w="sm" len="sm"/>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B64FE2E-1ED4-B7F8-8470-27719EAF6E44}"/>
                </a:ext>
              </a:extLst>
            </p:cNvPr>
            <p:cNvGrpSpPr/>
            <p:nvPr/>
          </p:nvGrpSpPr>
          <p:grpSpPr>
            <a:xfrm>
              <a:off x="2038836" y="2828108"/>
              <a:ext cx="3543308" cy="403827"/>
              <a:chOff x="2195736" y="2564904"/>
              <a:chExt cx="3543308" cy="229102"/>
            </a:xfrm>
          </p:grpSpPr>
          <p:cxnSp>
            <p:nvCxnSpPr>
              <p:cNvPr id="9" name="Straight Connector 8">
                <a:extLst>
                  <a:ext uri="{FF2B5EF4-FFF2-40B4-BE49-F238E27FC236}">
                    <a16:creationId xmlns:a16="http://schemas.microsoft.com/office/drawing/2014/main" id="{7695212D-E262-A61A-71B3-A9A190F94A6D}"/>
                  </a:ext>
                </a:extLst>
              </p:cNvPr>
              <p:cNvCxnSpPr/>
              <p:nvPr/>
            </p:nvCxnSpPr>
            <p:spPr>
              <a:xfrm>
                <a:off x="2195736" y="2564904"/>
                <a:ext cx="3411525" cy="0"/>
              </a:xfrm>
              <a:prstGeom prst="line">
                <a:avLst/>
              </a:prstGeom>
              <a:ln w="1270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 Box 2">
                <a:extLst>
                  <a:ext uri="{FF2B5EF4-FFF2-40B4-BE49-F238E27FC236}">
                    <a16:creationId xmlns:a16="http://schemas.microsoft.com/office/drawing/2014/main" id="{2B7E6E8D-469A-EE23-F117-B7688932E9E3}"/>
                  </a:ext>
                </a:extLst>
              </p:cNvPr>
              <p:cNvSpPr txBox="1">
                <a:spLocks noChangeArrowheads="1"/>
              </p:cNvSpPr>
              <p:nvPr/>
            </p:nvSpPr>
            <p:spPr bwMode="auto">
              <a:xfrm>
                <a:off x="4352032" y="2564904"/>
                <a:ext cx="1387012" cy="229102"/>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 mm/2 </a:t>
                </a:r>
                <a:r>
                  <a:rPr lang="el-GR"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μ</a:t>
                </a:r>
                <a:r>
                  <a:rPr lang="it-IT"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Rectangle 7">
              <a:extLst>
                <a:ext uri="{FF2B5EF4-FFF2-40B4-BE49-F238E27FC236}">
                  <a16:creationId xmlns:a16="http://schemas.microsoft.com/office/drawing/2014/main" id="{0F430709-D1FF-8C4C-0B23-BD1943756228}"/>
                </a:ext>
              </a:extLst>
            </p:cNvPr>
            <p:cNvSpPr/>
            <p:nvPr/>
          </p:nvSpPr>
          <p:spPr>
            <a:xfrm>
              <a:off x="3016130" y="1944239"/>
              <a:ext cx="1040926" cy="400110"/>
            </a:xfrm>
            <a:prstGeom prst="rect">
              <a:avLst/>
            </a:prstGeom>
          </p:spPr>
          <p:txBody>
            <a:bodyPr wrap="none">
              <a:spAutoFit/>
            </a:bodyPr>
            <a:lstStyle/>
            <a:p>
              <a:r>
                <a:rPr lang="en-US" sz="2000" b="1" dirty="0">
                  <a:solidFill>
                    <a:srgbClr val="FFFFFF"/>
                  </a:solidFill>
                  <a:latin typeface="Calibri" panose="020F0502020204030204" pitchFamily="34" charset="0"/>
                  <a:cs typeface="Times New Roman" panose="02020603050405020304" pitchFamily="18" charset="0"/>
                </a:rPr>
                <a:t>Vacuum</a:t>
              </a:r>
              <a:endParaRPr lang="it-IT" sz="2000" dirty="0"/>
            </a:p>
          </p:txBody>
        </p:sp>
      </p:grpSp>
      <p:sp>
        <p:nvSpPr>
          <p:cNvPr id="30" name="TextBox 29">
            <a:extLst>
              <a:ext uri="{FF2B5EF4-FFF2-40B4-BE49-F238E27FC236}">
                <a16:creationId xmlns:a16="http://schemas.microsoft.com/office/drawing/2014/main" id="{364D6DD5-97F4-45B6-BD56-54AC0938FBF0}"/>
              </a:ext>
            </a:extLst>
          </p:cNvPr>
          <p:cNvSpPr txBox="1"/>
          <p:nvPr/>
        </p:nvSpPr>
        <p:spPr>
          <a:xfrm>
            <a:off x="526380" y="4627726"/>
            <a:ext cx="6062467" cy="1477328"/>
          </a:xfrm>
          <a:prstGeom prst="rect">
            <a:avLst/>
          </a:prstGeom>
          <a:solidFill>
            <a:srgbClr val="FFFF00"/>
          </a:solidFill>
          <a:ln w="12700">
            <a:solidFill>
              <a:schemeClr val="tx1"/>
            </a:solidFill>
          </a:ln>
        </p:spPr>
        <p:txBody>
          <a:bodyPr wrap="square" rtlCol="0">
            <a:spAutoFit/>
          </a:bodyPr>
          <a:lstStyle/>
          <a:p>
            <a:r>
              <a:rPr lang="it-IT" i="1" dirty="0">
                <a:latin typeface="+mj-lt"/>
              </a:rPr>
              <a:t>Plasma density ramps at the ends of the capillary can reach a total expansion length around 40 mm (20 mm each one) that is comparable with the channel length of 30 mm, so they can strongly affect the beam properties that passes through the capillary</a:t>
            </a:r>
          </a:p>
        </p:txBody>
      </p:sp>
      <p:sp>
        <p:nvSpPr>
          <p:cNvPr id="32" name="Rettangolo 6">
            <a:extLst>
              <a:ext uri="{FF2B5EF4-FFF2-40B4-BE49-F238E27FC236}">
                <a16:creationId xmlns:a16="http://schemas.microsoft.com/office/drawing/2014/main" id="{1200D37F-742D-A8F6-EAD8-2F1BB6E0E4D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Immagine 7">
            <a:extLst>
              <a:ext uri="{FF2B5EF4-FFF2-40B4-BE49-F238E27FC236}">
                <a16:creationId xmlns:a16="http://schemas.microsoft.com/office/drawing/2014/main" id="{E1EBA787-2ED8-6C9C-BC60-3E76F154DC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34" name="Picture 425" descr="http://www.lnf.infn.it/logo/logo_infn_lnf_1_sigla_lnf.png">
            <a:extLst>
              <a:ext uri="{FF2B5EF4-FFF2-40B4-BE49-F238E27FC236}">
                <a16:creationId xmlns:a16="http://schemas.microsoft.com/office/drawing/2014/main" id="{5BABD8AC-CB5E-4AD6-4C37-FCBA536B39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C038A49A-3E26-719F-FFE2-5EC2A9B811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00" t="9654" r="3539" b="4050"/>
          <a:stretch/>
        </p:blipFill>
        <p:spPr>
          <a:xfrm>
            <a:off x="7386288" y="3429000"/>
            <a:ext cx="4251242" cy="2846484"/>
          </a:xfrm>
          <a:prstGeom prst="rect">
            <a:avLst/>
          </a:prstGeom>
        </p:spPr>
      </p:pic>
      <p:sp>
        <p:nvSpPr>
          <p:cNvPr id="38" name="Rectangle 37">
            <a:extLst>
              <a:ext uri="{FF2B5EF4-FFF2-40B4-BE49-F238E27FC236}">
                <a16:creationId xmlns:a16="http://schemas.microsoft.com/office/drawing/2014/main" id="{F6A6D686-575C-5A47-77DF-4FB6CAF84D96}"/>
              </a:ext>
            </a:extLst>
          </p:cNvPr>
          <p:cNvSpPr/>
          <p:nvPr/>
        </p:nvSpPr>
        <p:spPr>
          <a:xfrm>
            <a:off x="6789503" y="6519445"/>
            <a:ext cx="5511915" cy="338554"/>
          </a:xfrm>
          <a:prstGeom prst="rect">
            <a:avLst/>
          </a:prstGeom>
        </p:spPr>
        <p:txBody>
          <a:bodyPr wrap="square">
            <a:spAutoFit/>
          </a:bodyPr>
          <a:lstStyle/>
          <a:p>
            <a:r>
              <a:rPr lang="it-IT" sz="1600" b="1" dirty="0"/>
              <a:t>Biagioni et al. (2019), DOI:  10.1088/1748-0221/14/03/C03002</a:t>
            </a:r>
          </a:p>
        </p:txBody>
      </p:sp>
      <p:sp>
        <p:nvSpPr>
          <p:cNvPr id="35" name="TextBox 34">
            <a:extLst>
              <a:ext uri="{FF2B5EF4-FFF2-40B4-BE49-F238E27FC236}">
                <a16:creationId xmlns:a16="http://schemas.microsoft.com/office/drawing/2014/main" id="{9A0F36B2-59C8-5162-D34D-614C5AC4AA0C}"/>
              </a:ext>
            </a:extLst>
          </p:cNvPr>
          <p:cNvSpPr txBox="1"/>
          <p:nvPr/>
        </p:nvSpPr>
        <p:spPr>
          <a:xfrm>
            <a:off x="271375" y="6918"/>
            <a:ext cx="7538501" cy="523220"/>
          </a:xfrm>
          <a:prstGeom prst="rect">
            <a:avLst/>
          </a:prstGeom>
          <a:noFill/>
        </p:spPr>
        <p:txBody>
          <a:bodyPr wrap="square">
            <a:spAutoFit/>
          </a:bodyPr>
          <a:lstStyle/>
          <a:p>
            <a:r>
              <a:rPr lang="it-IT" sz="2800" b="1" dirty="0" err="1">
                <a:solidFill>
                  <a:schemeClr val="bg1"/>
                </a:solidFill>
                <a:latin typeface="+mj-lt"/>
                <a:cs typeface="Arial" panose="020B0604020202020204" pitchFamily="34" charset="0"/>
              </a:rPr>
              <a:t>Outside</a:t>
            </a:r>
            <a:r>
              <a:rPr lang="it-IT" sz="2800" b="1" dirty="0">
                <a:solidFill>
                  <a:schemeClr val="bg1"/>
                </a:solidFill>
                <a:latin typeface="+mj-lt"/>
                <a:cs typeface="Arial" panose="020B0604020202020204" pitchFamily="34" charset="0"/>
              </a:rPr>
              <a:t> the </a:t>
            </a:r>
            <a:r>
              <a:rPr lang="it-IT" sz="2800" b="1" dirty="0" err="1">
                <a:solidFill>
                  <a:schemeClr val="bg1"/>
                </a:solidFill>
                <a:latin typeface="+mj-lt"/>
                <a:cs typeface="Arial" panose="020B0604020202020204" pitchFamily="34" charset="0"/>
              </a:rPr>
              <a:t>capillary</a:t>
            </a:r>
            <a:endParaRPr lang="en-US" sz="2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834200070"/>
      </p:ext>
    </p:extLst>
  </p:cSld>
  <p:clrMapOvr>
    <a:masterClrMapping/>
  </p:clrMapOvr>
  <p:timing>
    <p:tnLst>
      <p:par>
        <p:cTn id="1" dur="indefinite" restart="never" nodeType="tmRoot">
          <p:childTnLst>
            <p:video>
              <p:cMediaNode vol="80000">
                <p:cTn id="2" repeatCount="indefinite" fill="remove"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rotWithShape="1">
          <a:blip r:embed="rId2">
            <a:extLst>
              <a:ext uri="{28A0092B-C50C-407E-A947-70E740481C1C}">
                <a14:useLocalDpi xmlns:a14="http://schemas.microsoft.com/office/drawing/2010/main" val="0"/>
              </a:ext>
            </a:extLst>
          </a:blip>
          <a:srcRect l="3750" t="7720" b="5645"/>
          <a:stretch/>
        </p:blipFill>
        <p:spPr>
          <a:xfrm>
            <a:off x="0" y="0"/>
            <a:ext cx="12192000" cy="7330440"/>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476999" y="4240813"/>
            <a:ext cx="8973305" cy="817072"/>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Calibri"/>
                <a:ea typeface="ヒラギノ明朝 Pro W3" charset="0"/>
                <a:cs typeface="ヒラギノ明朝 Pro W3" charset="0"/>
                <a:sym typeface="American Typewriter" charset="0"/>
              </a:rPr>
              <a:t>Thank for your attention</a:t>
            </a:r>
          </a:p>
        </p:txBody>
      </p:sp>
    </p:spTree>
    <p:extLst>
      <p:ext uri="{BB962C8B-B14F-4D97-AF65-F5344CB8AC3E}">
        <p14:creationId xmlns:p14="http://schemas.microsoft.com/office/powerpoint/2010/main" val="316856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0B8B2CC-4D04-47DD-6FDD-2878BD73601E}"/>
              </a:ext>
            </a:extLst>
          </p:cNvPr>
          <p:cNvSpPr/>
          <p:nvPr/>
        </p:nvSpPr>
        <p:spPr>
          <a:xfrm>
            <a:off x="171775" y="4769787"/>
            <a:ext cx="11605301" cy="2062103"/>
          </a:xfrm>
          <a:prstGeom prst="rect">
            <a:avLst/>
          </a:prstGeom>
        </p:spPr>
        <p:txBody>
          <a:bodyPr wrap="square">
            <a:spAutoFit/>
          </a:bodyPr>
          <a:lstStyle/>
          <a:p>
            <a:pPr>
              <a:buFont typeface="Arial" panose="020B0604020202020204" pitchFamily="34" charset="0"/>
              <a:buChar char="•"/>
            </a:pPr>
            <a:r>
              <a:rPr lang="en-US" b="1" i="1" dirty="0">
                <a:latin typeface="+mj-lt"/>
              </a:rPr>
              <a:t>Bulk interactions</a:t>
            </a:r>
            <a:r>
              <a:rPr lang="en-US" i="1" dirty="0">
                <a:latin typeface="+mj-lt"/>
              </a:rPr>
              <a:t>: The </a:t>
            </a:r>
            <a:r>
              <a:rPr lang="en-US" b="1" i="1" dirty="0">
                <a:latin typeface="+mj-lt"/>
              </a:rPr>
              <a:t>Debye length</a:t>
            </a:r>
            <a:r>
              <a:rPr lang="en-US" i="1" dirty="0">
                <a:latin typeface="+mj-lt"/>
              </a:rPr>
              <a:t> is much smaller than the physical size of the plasma. This criterion means that interactions in the bulk of the plasma are more important than those at its edges, where boundary effects may take place. When this criterion is satisfied, the plasma is quasineutral.</a:t>
            </a:r>
          </a:p>
          <a:p>
            <a:pPr>
              <a:buFont typeface="Arial" panose="020B0604020202020204" pitchFamily="34" charset="0"/>
              <a:buChar char="•"/>
            </a:pPr>
            <a:endParaRPr lang="en-US" b="1" i="1" dirty="0">
              <a:latin typeface="+mj-lt"/>
            </a:endParaRPr>
          </a:p>
          <a:p>
            <a:pPr>
              <a:buFont typeface="Arial" panose="020B0604020202020204" pitchFamily="34" charset="0"/>
              <a:buChar char="•"/>
            </a:pPr>
            <a:r>
              <a:rPr lang="en-US" b="1" i="1" dirty="0">
                <a:latin typeface="+mj-lt"/>
              </a:rPr>
              <a:t>Collisionessless</a:t>
            </a:r>
            <a:r>
              <a:rPr lang="en-US" i="1" dirty="0">
                <a:latin typeface="+mj-lt"/>
              </a:rPr>
              <a:t>: The electron plasma frequency (measuring plasma oscillations of the electrons) is much larger than the electron–neutral collision frequency. When this condition is valid, electrostatic interactions dominate over the processes of ordinary gas kinetics. Such plasmas are called collisionless.</a:t>
            </a:r>
          </a:p>
        </p:txBody>
      </p:sp>
      <p:sp>
        <p:nvSpPr>
          <p:cNvPr id="22" name="Rectangle 21">
            <a:extLst>
              <a:ext uri="{FF2B5EF4-FFF2-40B4-BE49-F238E27FC236}">
                <a16:creationId xmlns:a16="http://schemas.microsoft.com/office/drawing/2014/main" id="{BAF4436D-DF3E-40A5-1E08-879D451FE9CB}"/>
              </a:ext>
            </a:extLst>
          </p:cNvPr>
          <p:cNvSpPr/>
          <p:nvPr/>
        </p:nvSpPr>
        <p:spPr>
          <a:xfrm>
            <a:off x="8262025" y="3188467"/>
            <a:ext cx="2228690" cy="1323439"/>
          </a:xfrm>
          <a:prstGeom prst="rect">
            <a:avLst/>
          </a:prstGeom>
          <a:ln>
            <a:solidFill>
              <a:schemeClr val="tx1"/>
            </a:solidFill>
          </a:ln>
        </p:spPr>
        <p:txBody>
          <a:bodyPr wrap="square">
            <a:spAutoFit/>
          </a:bodyPr>
          <a:lstStyle/>
          <a:p>
            <a:r>
              <a:rPr lang="it-IT" sz="2000" b="1" i="1" dirty="0">
                <a:latin typeface="+mj-lt"/>
              </a:rPr>
              <a:t>Artificial plasmas:</a:t>
            </a:r>
          </a:p>
          <a:p>
            <a:r>
              <a:rPr lang="it-IT" sz="2000" b="1" i="1" dirty="0">
                <a:latin typeface="+mj-lt"/>
              </a:rPr>
              <a:t>Ip = 0.3 – 1 kA</a:t>
            </a:r>
          </a:p>
          <a:p>
            <a:r>
              <a:rPr lang="it-IT" sz="2000" b="1" i="1" dirty="0">
                <a:latin typeface="+mj-lt"/>
              </a:rPr>
              <a:t>Tp ~ 2-10 eV</a:t>
            </a:r>
          </a:p>
          <a:p>
            <a:r>
              <a:rPr lang="it-IT" sz="2000" b="1" i="1" dirty="0">
                <a:latin typeface="+mj-lt"/>
              </a:rPr>
              <a:t>Vp = 5-20 kV</a:t>
            </a:r>
            <a:r>
              <a:rPr lang="it-IT" sz="2000" b="1" i="1" baseline="-25000" dirty="0">
                <a:latin typeface="+mj-lt"/>
              </a:rPr>
              <a:t> </a:t>
            </a:r>
          </a:p>
        </p:txBody>
      </p:sp>
      <p:grpSp>
        <p:nvGrpSpPr>
          <p:cNvPr id="26" name="Group 25">
            <a:extLst>
              <a:ext uri="{FF2B5EF4-FFF2-40B4-BE49-F238E27FC236}">
                <a16:creationId xmlns:a16="http://schemas.microsoft.com/office/drawing/2014/main" id="{91F76C96-5986-7D70-E3E3-F4FC5C1D99DD}"/>
              </a:ext>
            </a:extLst>
          </p:cNvPr>
          <p:cNvGrpSpPr/>
          <p:nvPr/>
        </p:nvGrpSpPr>
        <p:grpSpPr>
          <a:xfrm>
            <a:off x="954919" y="1072522"/>
            <a:ext cx="3610625" cy="3626346"/>
            <a:chOff x="1543316" y="638529"/>
            <a:chExt cx="3672408" cy="3667529"/>
          </a:xfrm>
        </p:grpSpPr>
        <p:grpSp>
          <p:nvGrpSpPr>
            <p:cNvPr id="6" name="Group 5">
              <a:extLst>
                <a:ext uri="{FF2B5EF4-FFF2-40B4-BE49-F238E27FC236}">
                  <a16:creationId xmlns:a16="http://schemas.microsoft.com/office/drawing/2014/main" id="{90C2EADC-5B80-A8B3-F9CC-B4B9AC84E806}"/>
                </a:ext>
              </a:extLst>
            </p:cNvPr>
            <p:cNvGrpSpPr/>
            <p:nvPr/>
          </p:nvGrpSpPr>
          <p:grpSpPr>
            <a:xfrm>
              <a:off x="1543316" y="751133"/>
              <a:ext cx="3672408" cy="3554925"/>
              <a:chOff x="107504" y="810179"/>
              <a:chExt cx="4709160" cy="4436221"/>
            </a:xfrm>
          </p:grpSpPr>
          <p:pic>
            <p:nvPicPr>
              <p:cNvPr id="9" name="Picture 8">
                <a:extLst>
                  <a:ext uri="{FF2B5EF4-FFF2-40B4-BE49-F238E27FC236}">
                    <a16:creationId xmlns:a16="http://schemas.microsoft.com/office/drawing/2014/main" id="{A34D10E0-AC22-CC1C-E958-8A896F073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268760"/>
                <a:ext cx="4709160" cy="3977640"/>
              </a:xfrm>
              <a:prstGeom prst="rect">
                <a:avLst/>
              </a:prstGeom>
            </p:spPr>
          </p:pic>
          <p:sp>
            <p:nvSpPr>
              <p:cNvPr id="8" name="Down Arrow 20">
                <a:extLst>
                  <a:ext uri="{FF2B5EF4-FFF2-40B4-BE49-F238E27FC236}">
                    <a16:creationId xmlns:a16="http://schemas.microsoft.com/office/drawing/2014/main" id="{265448BE-9367-FBE4-CE70-4B489EA05F24}"/>
                  </a:ext>
                </a:extLst>
              </p:cNvPr>
              <p:cNvSpPr/>
              <p:nvPr/>
            </p:nvSpPr>
            <p:spPr>
              <a:xfrm>
                <a:off x="2028689" y="810179"/>
                <a:ext cx="792088" cy="9361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3" name="Rectangle 22">
              <a:extLst>
                <a:ext uri="{FF2B5EF4-FFF2-40B4-BE49-F238E27FC236}">
                  <a16:creationId xmlns:a16="http://schemas.microsoft.com/office/drawing/2014/main" id="{A459D823-D9B2-9F8E-E9B1-19FB782BCA29}"/>
                </a:ext>
              </a:extLst>
            </p:cNvPr>
            <p:cNvSpPr/>
            <p:nvPr/>
          </p:nvSpPr>
          <p:spPr>
            <a:xfrm>
              <a:off x="2514924" y="638529"/>
              <a:ext cx="1729191" cy="369332"/>
            </a:xfrm>
            <a:prstGeom prst="rect">
              <a:avLst/>
            </a:prstGeom>
            <a:solidFill>
              <a:schemeClr val="bg1"/>
            </a:solidFill>
            <a:ln w="12700">
              <a:solidFill>
                <a:schemeClr val="tx1"/>
              </a:solidFill>
            </a:ln>
          </p:spPr>
          <p:txBody>
            <a:bodyPr wrap="none">
              <a:spAutoFit/>
            </a:bodyPr>
            <a:lstStyle/>
            <a:p>
              <a:r>
                <a:rPr lang="it-IT" b="1" dirty="0"/>
                <a:t>Natural plasmas</a:t>
              </a:r>
            </a:p>
          </p:txBody>
        </p:sp>
      </p:grpSp>
      <p:grpSp>
        <p:nvGrpSpPr>
          <p:cNvPr id="27" name="Group 26">
            <a:extLst>
              <a:ext uri="{FF2B5EF4-FFF2-40B4-BE49-F238E27FC236}">
                <a16:creationId xmlns:a16="http://schemas.microsoft.com/office/drawing/2014/main" id="{4F8A4FA7-A754-4FB7-7618-2B5D4748FCC1}"/>
              </a:ext>
            </a:extLst>
          </p:cNvPr>
          <p:cNvGrpSpPr/>
          <p:nvPr/>
        </p:nvGrpSpPr>
        <p:grpSpPr>
          <a:xfrm>
            <a:off x="5888896" y="1054180"/>
            <a:ext cx="4114298" cy="1843911"/>
            <a:chOff x="5749258" y="644142"/>
            <a:chExt cx="4114298" cy="1843911"/>
          </a:xfrm>
        </p:grpSpPr>
        <p:grpSp>
          <p:nvGrpSpPr>
            <p:cNvPr id="15" name="Group 14">
              <a:extLst>
                <a:ext uri="{FF2B5EF4-FFF2-40B4-BE49-F238E27FC236}">
                  <a16:creationId xmlns:a16="http://schemas.microsoft.com/office/drawing/2014/main" id="{CFECDA46-1E5C-6553-2699-6D61AEF128F9}"/>
                </a:ext>
              </a:extLst>
            </p:cNvPr>
            <p:cNvGrpSpPr/>
            <p:nvPr/>
          </p:nvGrpSpPr>
          <p:grpSpPr>
            <a:xfrm>
              <a:off x="5749258" y="699162"/>
              <a:ext cx="4114298" cy="1788891"/>
              <a:chOff x="4493466" y="798714"/>
              <a:chExt cx="4114298" cy="1711149"/>
            </a:xfrm>
          </p:grpSpPr>
          <p:pic>
            <p:nvPicPr>
              <p:cNvPr id="16" name="Picture 15">
                <a:extLst>
                  <a:ext uri="{FF2B5EF4-FFF2-40B4-BE49-F238E27FC236}">
                    <a16:creationId xmlns:a16="http://schemas.microsoft.com/office/drawing/2014/main" id="{364613C5-7E05-EB53-82A7-720E56D7750E}"/>
                  </a:ext>
                </a:extLst>
              </p:cNvPr>
              <p:cNvPicPr>
                <a:picLocks noChangeAspect="1"/>
              </p:cNvPicPr>
              <p:nvPr/>
            </p:nvPicPr>
            <p:blipFill rotWithShape="1">
              <a:blip r:embed="rId5">
                <a:extLst>
                  <a:ext uri="{28A0092B-C50C-407E-A947-70E740481C1C}">
                    <a14:useLocalDpi xmlns:a14="http://schemas.microsoft.com/office/drawing/2010/main" val="0"/>
                  </a:ext>
                </a:extLst>
              </a:blip>
              <a:srcRect l="16138" t="14553" r="16138" b="25630"/>
              <a:stretch/>
            </p:blipFill>
            <p:spPr>
              <a:xfrm>
                <a:off x="4493466" y="1218165"/>
                <a:ext cx="4114298" cy="1291698"/>
              </a:xfrm>
              <a:prstGeom prst="rect">
                <a:avLst/>
              </a:prstGeom>
            </p:spPr>
          </p:pic>
          <p:sp>
            <p:nvSpPr>
              <p:cNvPr id="17" name="Down Arrow 32">
                <a:extLst>
                  <a:ext uri="{FF2B5EF4-FFF2-40B4-BE49-F238E27FC236}">
                    <a16:creationId xmlns:a16="http://schemas.microsoft.com/office/drawing/2014/main" id="{8F68ED18-6196-6C43-7028-932019C2C875}"/>
                  </a:ext>
                </a:extLst>
              </p:cNvPr>
              <p:cNvSpPr/>
              <p:nvPr/>
            </p:nvSpPr>
            <p:spPr>
              <a:xfrm>
                <a:off x="6231027" y="798714"/>
                <a:ext cx="617705" cy="7984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8" name="Straight Arrow Connector 17">
                <a:extLst>
                  <a:ext uri="{FF2B5EF4-FFF2-40B4-BE49-F238E27FC236}">
                    <a16:creationId xmlns:a16="http://schemas.microsoft.com/office/drawing/2014/main" id="{CC99D035-B06B-5F92-7483-85698CD5AB7F}"/>
                  </a:ext>
                </a:extLst>
              </p:cNvPr>
              <p:cNvCxnSpPr/>
              <p:nvPr/>
            </p:nvCxnSpPr>
            <p:spPr>
              <a:xfrm flipV="1">
                <a:off x="5364088" y="2348880"/>
                <a:ext cx="2304256" cy="72008"/>
              </a:xfrm>
              <a:prstGeom prst="straightConnector1">
                <a:avLst/>
              </a:prstGeom>
              <a:ln>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73024528-BE01-8D0D-8118-C157B5CD7362}"/>
                </a:ext>
              </a:extLst>
            </p:cNvPr>
            <p:cNvSpPr/>
            <p:nvPr/>
          </p:nvSpPr>
          <p:spPr>
            <a:xfrm>
              <a:off x="6856952" y="644142"/>
              <a:ext cx="1877437" cy="369332"/>
            </a:xfrm>
            <a:prstGeom prst="rect">
              <a:avLst/>
            </a:prstGeom>
            <a:solidFill>
              <a:schemeClr val="bg1"/>
            </a:solidFill>
            <a:ln w="12700">
              <a:solidFill>
                <a:schemeClr val="tx1"/>
              </a:solidFill>
            </a:ln>
          </p:spPr>
          <p:txBody>
            <a:bodyPr wrap="none">
              <a:spAutoFit/>
            </a:bodyPr>
            <a:lstStyle/>
            <a:p>
              <a:r>
                <a:rPr lang="it-IT" b="1" dirty="0"/>
                <a:t>Artificial plasmas</a:t>
              </a:r>
            </a:p>
          </p:txBody>
        </p:sp>
      </p:grpSp>
      <p:sp>
        <p:nvSpPr>
          <p:cNvPr id="28" name="Rectangle 27">
            <a:extLst>
              <a:ext uri="{FF2B5EF4-FFF2-40B4-BE49-F238E27FC236}">
                <a16:creationId xmlns:a16="http://schemas.microsoft.com/office/drawing/2014/main" id="{23D109C4-6C77-D0B4-295A-F6F50AA53C2A}"/>
              </a:ext>
            </a:extLst>
          </p:cNvPr>
          <p:cNvSpPr/>
          <p:nvPr/>
        </p:nvSpPr>
        <p:spPr>
          <a:xfrm>
            <a:off x="5348443" y="3188466"/>
            <a:ext cx="2035945" cy="1323439"/>
          </a:xfrm>
          <a:prstGeom prst="rect">
            <a:avLst/>
          </a:prstGeom>
          <a:solidFill>
            <a:schemeClr val="bg1"/>
          </a:solidFill>
          <a:ln>
            <a:solidFill>
              <a:schemeClr val="tx1"/>
            </a:solidFill>
          </a:ln>
        </p:spPr>
        <p:txBody>
          <a:bodyPr wrap="square">
            <a:spAutoFit/>
          </a:bodyPr>
          <a:lstStyle/>
          <a:p>
            <a:r>
              <a:rPr lang="it-IT" sz="2000" b="1" i="1" dirty="0">
                <a:latin typeface="+mj-lt"/>
              </a:rPr>
              <a:t>Natural plasma:</a:t>
            </a:r>
          </a:p>
          <a:p>
            <a:r>
              <a:rPr lang="it-IT" sz="2000" b="1" i="1" dirty="0">
                <a:latin typeface="+mj-lt"/>
              </a:rPr>
              <a:t>Ip = 10-200 kA</a:t>
            </a:r>
          </a:p>
          <a:p>
            <a:r>
              <a:rPr lang="it-IT" sz="2000" b="1" i="1" dirty="0">
                <a:latin typeface="+mj-lt"/>
              </a:rPr>
              <a:t>Tp ~ 4-5 eV</a:t>
            </a:r>
          </a:p>
          <a:p>
            <a:r>
              <a:rPr lang="it-IT" sz="2000" b="1" i="1" dirty="0">
                <a:latin typeface="+mj-lt"/>
              </a:rPr>
              <a:t>Vp =10</a:t>
            </a:r>
            <a:r>
              <a:rPr lang="it-IT" sz="2000" b="1" i="1" baseline="30000" dirty="0">
                <a:latin typeface="+mj-lt"/>
              </a:rPr>
              <a:t>6</a:t>
            </a:r>
            <a:r>
              <a:rPr lang="it-IT" sz="2000" b="1" i="1" dirty="0">
                <a:latin typeface="+mj-lt"/>
              </a:rPr>
              <a:t> kV</a:t>
            </a:r>
          </a:p>
        </p:txBody>
      </p:sp>
      <p:sp>
        <p:nvSpPr>
          <p:cNvPr id="7" name="TextBox 6">
            <a:extLst>
              <a:ext uri="{FF2B5EF4-FFF2-40B4-BE49-F238E27FC236}">
                <a16:creationId xmlns:a16="http://schemas.microsoft.com/office/drawing/2014/main" id="{0D4A4CAE-591D-3A4A-0E00-7906721FEDF0}"/>
              </a:ext>
            </a:extLst>
          </p:cNvPr>
          <p:cNvSpPr txBox="1"/>
          <p:nvPr/>
        </p:nvSpPr>
        <p:spPr>
          <a:xfrm>
            <a:off x="387743" y="-5301"/>
            <a:ext cx="6096000" cy="523220"/>
          </a:xfrm>
          <a:prstGeom prst="rect">
            <a:avLst/>
          </a:prstGeom>
          <a:noFill/>
        </p:spPr>
        <p:txBody>
          <a:bodyPr wrap="square">
            <a:spAutoFit/>
          </a:bodyPr>
          <a:lstStyle/>
          <a:p>
            <a:r>
              <a:rPr lang="en-US" sz="2800" b="1" dirty="0">
                <a:solidFill>
                  <a:schemeClr val="bg1"/>
                </a:solidFill>
                <a:latin typeface="+mj-lt"/>
              </a:rPr>
              <a:t>What is a plasma? </a:t>
            </a:r>
            <a:endParaRPr lang="en-US" sz="2800" dirty="0">
              <a:solidFill>
                <a:schemeClr val="bg1"/>
              </a:solidFill>
            </a:endParaRPr>
          </a:p>
        </p:txBody>
      </p:sp>
    </p:spTree>
    <p:extLst>
      <p:ext uri="{BB962C8B-B14F-4D97-AF65-F5344CB8AC3E}">
        <p14:creationId xmlns:p14="http://schemas.microsoft.com/office/powerpoint/2010/main" val="3629422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6">
            <a:extLst>
              <a:ext uri="{FF2B5EF4-FFF2-40B4-BE49-F238E27FC236}">
                <a16:creationId xmlns:a16="http://schemas.microsoft.com/office/drawing/2014/main" id="{1200D37F-742D-A8F6-EAD8-2F1BB6E0E4D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Immagine 7">
            <a:extLst>
              <a:ext uri="{FF2B5EF4-FFF2-40B4-BE49-F238E27FC236}">
                <a16:creationId xmlns:a16="http://schemas.microsoft.com/office/drawing/2014/main" id="{E1EBA787-2ED8-6C9C-BC60-3E76F154DC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34" name="Picture 425" descr="http://www.lnf.infn.it/logo/logo_infn_lnf_1_sigla_lnf.png">
            <a:extLst>
              <a:ext uri="{FF2B5EF4-FFF2-40B4-BE49-F238E27FC236}">
                <a16:creationId xmlns:a16="http://schemas.microsoft.com/office/drawing/2014/main" id="{5BABD8AC-CB5E-4AD6-4C37-FCBA536B39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F663623-381B-AB6C-9276-9A7BE5433029}"/>
              </a:ext>
            </a:extLst>
          </p:cNvPr>
          <p:cNvSpPr/>
          <p:nvPr/>
        </p:nvSpPr>
        <p:spPr>
          <a:xfrm>
            <a:off x="7553349" y="2161818"/>
            <a:ext cx="4031897" cy="3724096"/>
          </a:xfrm>
          <a:prstGeom prst="rect">
            <a:avLst/>
          </a:prstGeom>
          <a:solidFill>
            <a:srgbClr val="FFFF00"/>
          </a:solidFill>
          <a:ln>
            <a:solidFill>
              <a:schemeClr val="tx1"/>
            </a:solidFill>
          </a:ln>
        </p:spPr>
        <p:txBody>
          <a:bodyPr wrap="square">
            <a:spAutoFit/>
          </a:bodyPr>
          <a:lstStyle/>
          <a:p>
            <a:r>
              <a:rPr lang="en-US" sz="2800" b="1" i="1" dirty="0">
                <a:latin typeface="+mj-lt"/>
                <a:ea typeface="Yu Gothic UI Semilight" panose="020B0400000000000000" pitchFamily="34" charset="-128"/>
                <a:cs typeface="Arial" panose="020B0604020202020204" pitchFamily="34" charset="0"/>
              </a:rPr>
              <a:t>Main components of an accelerator:</a:t>
            </a:r>
          </a:p>
          <a:p>
            <a:pPr marL="514350" indent="-514350">
              <a:buAutoNum type="arabicPeriod"/>
            </a:pPr>
            <a:r>
              <a:rPr lang="en-US" sz="2400" b="1" i="1" dirty="0">
                <a:latin typeface="+mj-lt"/>
                <a:ea typeface="Yu Gothic UI Semilight" panose="020B0400000000000000" pitchFamily="34" charset="-128"/>
                <a:cs typeface="Arial" panose="020B0604020202020204" pitchFamily="34" charset="0"/>
              </a:rPr>
              <a:t>Particle source</a:t>
            </a:r>
          </a:p>
          <a:p>
            <a:pPr marL="971550" lvl="1" indent="-514350">
              <a:buFont typeface="Arial" panose="020B0604020202020204" pitchFamily="34" charset="0"/>
              <a:buChar char="•"/>
            </a:pPr>
            <a:r>
              <a:rPr lang="en-US" b="1" i="1" dirty="0" err="1">
                <a:latin typeface="+mj-lt"/>
                <a:ea typeface="Yu Gothic UI Semilight" panose="020B0400000000000000" pitchFamily="34" charset="-128"/>
                <a:cs typeface="Arial" panose="020B0604020202020204" pitchFamily="34" charset="0"/>
              </a:rPr>
              <a:t>Thermoionic</a:t>
            </a:r>
            <a:r>
              <a:rPr lang="en-US" b="1" i="1" dirty="0">
                <a:latin typeface="+mj-lt"/>
                <a:ea typeface="Yu Gothic UI Semilight" panose="020B0400000000000000" pitchFamily="34" charset="-128"/>
                <a:cs typeface="Arial" panose="020B0604020202020204" pitchFamily="34" charset="0"/>
              </a:rPr>
              <a:t> gun</a:t>
            </a:r>
          </a:p>
          <a:p>
            <a:pPr marL="971550" lvl="1" indent="-514350">
              <a:buFont typeface="Arial" panose="020B0604020202020204" pitchFamily="34" charset="0"/>
              <a:buChar char="•"/>
            </a:pPr>
            <a:r>
              <a:rPr lang="en-US" b="1" i="1" dirty="0" err="1">
                <a:latin typeface="+mj-lt"/>
                <a:ea typeface="Yu Gothic UI Semilight" panose="020B0400000000000000" pitchFamily="34" charset="-128"/>
                <a:cs typeface="Arial" panose="020B0604020202020204" pitchFamily="34" charset="0"/>
              </a:rPr>
              <a:t>Photocatode</a:t>
            </a:r>
            <a:endParaRPr lang="en-US" sz="2400" b="1" i="1" dirty="0">
              <a:latin typeface="+mj-lt"/>
              <a:ea typeface="Yu Gothic UI Semilight" panose="020B0400000000000000" pitchFamily="34" charset="-128"/>
              <a:cs typeface="Arial" panose="020B0604020202020204" pitchFamily="34" charset="0"/>
            </a:endParaRPr>
          </a:p>
          <a:p>
            <a:pPr marL="514350" indent="-514350">
              <a:buAutoNum type="arabicPeriod"/>
            </a:pPr>
            <a:r>
              <a:rPr lang="it-IT" sz="2400" b="1" i="1" dirty="0" err="1">
                <a:latin typeface="+mj-lt"/>
                <a:ea typeface="Yu Gothic UI Semilight" panose="020B0400000000000000" pitchFamily="34" charset="-128"/>
                <a:cs typeface="Arial" panose="020B0604020202020204" pitchFamily="34" charset="0"/>
              </a:rPr>
              <a:t>Accelerating</a:t>
            </a:r>
            <a:r>
              <a:rPr lang="it-IT" sz="2400" b="1" i="1" dirty="0">
                <a:latin typeface="+mj-lt"/>
                <a:ea typeface="Yu Gothic UI Semilight" panose="020B0400000000000000" pitchFamily="34" charset="-128"/>
                <a:cs typeface="Arial" panose="020B0604020202020204" pitchFamily="34" charset="0"/>
              </a:rPr>
              <a:t> RF structure</a:t>
            </a:r>
          </a:p>
          <a:p>
            <a:pPr marL="514350" indent="-514350">
              <a:buAutoNum type="arabicPeriod"/>
            </a:pPr>
            <a:endParaRPr lang="it-IT" sz="2400" b="1" i="1" dirty="0">
              <a:latin typeface="+mj-lt"/>
              <a:ea typeface="Yu Gothic UI Semilight" panose="020B0400000000000000" pitchFamily="34" charset="-128"/>
              <a:cs typeface="Arial" panose="020B0604020202020204" pitchFamily="34" charset="0"/>
            </a:endParaRPr>
          </a:p>
          <a:p>
            <a:pPr marL="514350" indent="-514350">
              <a:buAutoNum type="arabicPeriod"/>
            </a:pPr>
            <a:r>
              <a:rPr lang="it-IT" sz="2400" b="1" i="1" dirty="0">
                <a:latin typeface="+mj-lt"/>
                <a:ea typeface="Yu Gothic UI Semilight" panose="020B0400000000000000" pitchFamily="34" charset="-128"/>
                <a:cs typeface="Arial" panose="020B0604020202020204" pitchFamily="34" charset="0"/>
              </a:rPr>
              <a:t>Magnets for beam guiding</a:t>
            </a:r>
          </a:p>
          <a:p>
            <a:pPr marL="514350" indent="-514350">
              <a:buAutoNum type="arabicPeriod"/>
            </a:pPr>
            <a:endParaRPr lang="it-IT" sz="2400" b="1" i="1" dirty="0">
              <a:latin typeface="+mj-lt"/>
              <a:ea typeface="Yu Gothic UI Semilight" panose="020B0400000000000000" pitchFamily="34" charset="-128"/>
              <a:cs typeface="Arial" panose="020B0604020202020204" pitchFamily="34" charset="0"/>
            </a:endParaRPr>
          </a:p>
          <a:p>
            <a:pPr marL="514350" indent="-514350">
              <a:buAutoNum type="arabicPeriod"/>
            </a:pPr>
            <a:r>
              <a:rPr lang="it-IT" sz="2400" b="1" i="1" dirty="0">
                <a:latin typeface="+mj-lt"/>
                <a:ea typeface="Yu Gothic UI Semilight" panose="020B0400000000000000" pitchFamily="34" charset="-128"/>
                <a:cs typeface="Arial" panose="020B0604020202020204" pitchFamily="34" charset="0"/>
              </a:rPr>
              <a:t>Vacuum system</a:t>
            </a:r>
            <a:endParaRPr lang="en-US" sz="2400" b="1" i="1" dirty="0">
              <a:latin typeface="+mj-lt"/>
              <a:ea typeface="Yu Gothic UI Semilight" panose="020B0400000000000000" pitchFamily="34" charset="-128"/>
              <a:cs typeface="Arial" panose="020B0604020202020204" pitchFamily="34" charset="0"/>
            </a:endParaRPr>
          </a:p>
        </p:txBody>
      </p:sp>
      <p:grpSp>
        <p:nvGrpSpPr>
          <p:cNvPr id="37" name="Group 36">
            <a:extLst>
              <a:ext uri="{FF2B5EF4-FFF2-40B4-BE49-F238E27FC236}">
                <a16:creationId xmlns:a16="http://schemas.microsoft.com/office/drawing/2014/main" id="{E66390A9-31D0-4749-A46E-E21484756444}"/>
              </a:ext>
            </a:extLst>
          </p:cNvPr>
          <p:cNvGrpSpPr/>
          <p:nvPr/>
        </p:nvGrpSpPr>
        <p:grpSpPr>
          <a:xfrm>
            <a:off x="866845" y="1352599"/>
            <a:ext cx="6045200" cy="5097966"/>
            <a:chOff x="579120" y="1524000"/>
            <a:chExt cx="6045200" cy="5097966"/>
          </a:xfrm>
        </p:grpSpPr>
        <p:grpSp>
          <p:nvGrpSpPr>
            <p:cNvPr id="2" name="Group 1">
              <a:extLst>
                <a:ext uri="{FF2B5EF4-FFF2-40B4-BE49-F238E27FC236}">
                  <a16:creationId xmlns:a16="http://schemas.microsoft.com/office/drawing/2014/main" id="{D8762B3D-7C4D-AD07-9DFD-AB4ECAF5F159}"/>
                </a:ext>
              </a:extLst>
            </p:cNvPr>
            <p:cNvGrpSpPr/>
            <p:nvPr/>
          </p:nvGrpSpPr>
          <p:grpSpPr>
            <a:xfrm>
              <a:off x="579120" y="1524000"/>
              <a:ext cx="6045200" cy="5097966"/>
              <a:chOff x="0" y="1230012"/>
              <a:chExt cx="6527220" cy="5524034"/>
            </a:xfrm>
          </p:grpSpPr>
          <p:pic>
            <p:nvPicPr>
              <p:cNvPr id="3" name="Picture 2">
                <a:extLst>
                  <a:ext uri="{FF2B5EF4-FFF2-40B4-BE49-F238E27FC236}">
                    <a16:creationId xmlns:a16="http://schemas.microsoft.com/office/drawing/2014/main" id="{01BABA9B-5B17-E09A-CCEA-8E42398FF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0012"/>
                <a:ext cx="6527220" cy="5524034"/>
              </a:xfrm>
              <a:prstGeom prst="rect">
                <a:avLst/>
              </a:prstGeom>
            </p:spPr>
          </p:pic>
          <p:sp>
            <p:nvSpPr>
              <p:cNvPr id="4" name="Right Arrow 6">
                <a:extLst>
                  <a:ext uri="{FF2B5EF4-FFF2-40B4-BE49-F238E27FC236}">
                    <a16:creationId xmlns:a16="http://schemas.microsoft.com/office/drawing/2014/main" id="{91EB72B2-E3A3-0142-A093-1E1781F8E3D7}"/>
                  </a:ext>
                </a:extLst>
              </p:cNvPr>
              <p:cNvSpPr/>
              <p:nvPr/>
            </p:nvSpPr>
            <p:spPr>
              <a:xfrm rot="15197360">
                <a:off x="-323862" y="5251414"/>
                <a:ext cx="1798837" cy="28697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ctangle 4">
                <a:extLst>
                  <a:ext uri="{FF2B5EF4-FFF2-40B4-BE49-F238E27FC236}">
                    <a16:creationId xmlns:a16="http://schemas.microsoft.com/office/drawing/2014/main" id="{F97EE112-3473-86E7-8AD8-A910AB245993}"/>
                  </a:ext>
                </a:extLst>
              </p:cNvPr>
              <p:cNvSpPr/>
              <p:nvPr/>
            </p:nvSpPr>
            <p:spPr>
              <a:xfrm>
                <a:off x="321779" y="6142204"/>
                <a:ext cx="2233105" cy="500249"/>
              </a:xfrm>
              <a:prstGeom prst="rect">
                <a:avLst/>
              </a:prstGeom>
            </p:spPr>
            <p:txBody>
              <a:bodyPr wrap="none">
                <a:spAutoFit/>
              </a:bodyPr>
              <a:lstStyle/>
              <a:p>
                <a:r>
                  <a:rPr lang="it-IT" sz="2400" b="1" i="1" dirty="0">
                    <a:latin typeface="Yu Gothic UI Semilight" panose="020B0400000000000000" pitchFamily="34" charset="-128"/>
                    <a:ea typeface="Yu Gothic UI Semilight" panose="020B0400000000000000" pitchFamily="34" charset="-128"/>
                    <a:cs typeface="Arial" panose="020B0604020202020204" pitchFamily="34" charset="0"/>
                  </a:rPr>
                  <a:t>Particle source</a:t>
                </a:r>
                <a:endParaRPr lang="it-IT" sz="2400" dirty="0"/>
              </a:p>
            </p:txBody>
          </p:sp>
          <p:grpSp>
            <p:nvGrpSpPr>
              <p:cNvPr id="6" name="Group 5">
                <a:extLst>
                  <a:ext uri="{FF2B5EF4-FFF2-40B4-BE49-F238E27FC236}">
                    <a16:creationId xmlns:a16="http://schemas.microsoft.com/office/drawing/2014/main" id="{C1FFDD47-775E-6738-E76A-DB79F17C23DE}"/>
                  </a:ext>
                </a:extLst>
              </p:cNvPr>
              <p:cNvGrpSpPr/>
              <p:nvPr/>
            </p:nvGrpSpPr>
            <p:grpSpPr>
              <a:xfrm>
                <a:off x="60611" y="3074796"/>
                <a:ext cx="1029889" cy="937163"/>
                <a:chOff x="60611" y="3074796"/>
                <a:chExt cx="1029889" cy="937163"/>
              </a:xfrm>
            </p:grpSpPr>
            <p:grpSp>
              <p:nvGrpSpPr>
                <p:cNvPr id="7" name="Group 6">
                  <a:extLst>
                    <a:ext uri="{FF2B5EF4-FFF2-40B4-BE49-F238E27FC236}">
                      <a16:creationId xmlns:a16="http://schemas.microsoft.com/office/drawing/2014/main" id="{4F113A8F-D1FA-AF82-C292-29343D1B1055}"/>
                    </a:ext>
                  </a:extLst>
                </p:cNvPr>
                <p:cNvGrpSpPr/>
                <p:nvPr/>
              </p:nvGrpSpPr>
              <p:grpSpPr>
                <a:xfrm>
                  <a:off x="60611" y="3074796"/>
                  <a:ext cx="1029889" cy="906065"/>
                  <a:chOff x="2089270" y="3422183"/>
                  <a:chExt cx="1029889" cy="906065"/>
                </a:xfrm>
              </p:grpSpPr>
              <p:grpSp>
                <p:nvGrpSpPr>
                  <p:cNvPr id="12" name="Group 11">
                    <a:extLst>
                      <a:ext uri="{FF2B5EF4-FFF2-40B4-BE49-F238E27FC236}">
                        <a16:creationId xmlns:a16="http://schemas.microsoft.com/office/drawing/2014/main" id="{8B2EA22B-858A-95CD-8BB9-6EFEB2CCAF5C}"/>
                      </a:ext>
                    </a:extLst>
                  </p:cNvPr>
                  <p:cNvGrpSpPr/>
                  <p:nvPr/>
                </p:nvGrpSpPr>
                <p:grpSpPr>
                  <a:xfrm rot="1906460">
                    <a:off x="2178067" y="3422183"/>
                    <a:ext cx="941092" cy="816492"/>
                    <a:chOff x="286890" y="1776752"/>
                    <a:chExt cx="941092" cy="816492"/>
                  </a:xfrm>
                </p:grpSpPr>
                <p:sp>
                  <p:nvSpPr>
                    <p:cNvPr id="23" name="Flowchart: Extract 22">
                      <a:extLst>
                        <a:ext uri="{FF2B5EF4-FFF2-40B4-BE49-F238E27FC236}">
                          <a16:creationId xmlns:a16="http://schemas.microsoft.com/office/drawing/2014/main" id="{F59CAE75-B554-DC48-8DC4-70088536A888}"/>
                        </a:ext>
                      </a:extLst>
                    </p:cNvPr>
                    <p:cNvSpPr/>
                    <p:nvPr/>
                  </p:nvSpPr>
                  <p:spPr>
                    <a:xfrm>
                      <a:off x="527572" y="2233204"/>
                      <a:ext cx="433797" cy="360040"/>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Flowchart: Extract 23">
                      <a:extLst>
                        <a:ext uri="{FF2B5EF4-FFF2-40B4-BE49-F238E27FC236}">
                          <a16:creationId xmlns:a16="http://schemas.microsoft.com/office/drawing/2014/main" id="{0B8C48FA-64C5-FC3E-3DDC-E2B9E21649EF}"/>
                        </a:ext>
                      </a:extLst>
                    </p:cNvPr>
                    <p:cNvSpPr/>
                    <p:nvPr/>
                  </p:nvSpPr>
                  <p:spPr>
                    <a:xfrm flipV="1">
                      <a:off x="527573" y="1776752"/>
                      <a:ext cx="433797" cy="348672"/>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Flowchart: Extract 24">
                      <a:extLst>
                        <a:ext uri="{FF2B5EF4-FFF2-40B4-BE49-F238E27FC236}">
                          <a16:creationId xmlns:a16="http://schemas.microsoft.com/office/drawing/2014/main" id="{7525AB57-83C8-D453-E120-2A86C5C782B0}"/>
                        </a:ext>
                      </a:extLst>
                    </p:cNvPr>
                    <p:cNvSpPr/>
                    <p:nvPr/>
                  </p:nvSpPr>
                  <p:spPr>
                    <a:xfrm rot="5400000" flipV="1">
                      <a:off x="810580" y="1979117"/>
                      <a:ext cx="434408" cy="400397"/>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Flowchart: Extract 25">
                      <a:extLst>
                        <a:ext uri="{FF2B5EF4-FFF2-40B4-BE49-F238E27FC236}">
                          <a16:creationId xmlns:a16="http://schemas.microsoft.com/office/drawing/2014/main" id="{17BFF49B-F146-3E19-158B-708448BD5A19}"/>
                        </a:ext>
                      </a:extLst>
                    </p:cNvPr>
                    <p:cNvSpPr/>
                    <p:nvPr/>
                  </p:nvSpPr>
                  <p:spPr>
                    <a:xfrm rot="5400000">
                      <a:off x="253898" y="1994211"/>
                      <a:ext cx="434408" cy="368423"/>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13" name="Group 12">
                    <a:extLst>
                      <a:ext uri="{FF2B5EF4-FFF2-40B4-BE49-F238E27FC236}">
                        <a16:creationId xmlns:a16="http://schemas.microsoft.com/office/drawing/2014/main" id="{37DD4806-B798-C112-14E9-65E499B8460B}"/>
                      </a:ext>
                    </a:extLst>
                  </p:cNvPr>
                  <p:cNvGrpSpPr/>
                  <p:nvPr/>
                </p:nvGrpSpPr>
                <p:grpSpPr>
                  <a:xfrm rot="1906460">
                    <a:off x="2126321" y="3461417"/>
                    <a:ext cx="941092" cy="816492"/>
                    <a:chOff x="286890" y="1776752"/>
                    <a:chExt cx="941092" cy="816492"/>
                  </a:xfrm>
                </p:grpSpPr>
                <p:sp>
                  <p:nvSpPr>
                    <p:cNvPr id="19" name="Flowchart: Extract 18">
                      <a:extLst>
                        <a:ext uri="{FF2B5EF4-FFF2-40B4-BE49-F238E27FC236}">
                          <a16:creationId xmlns:a16="http://schemas.microsoft.com/office/drawing/2014/main" id="{2B3581D4-AECF-A11A-B961-4C71B4670692}"/>
                        </a:ext>
                      </a:extLst>
                    </p:cNvPr>
                    <p:cNvSpPr/>
                    <p:nvPr/>
                  </p:nvSpPr>
                  <p:spPr>
                    <a:xfrm>
                      <a:off x="527572" y="2233204"/>
                      <a:ext cx="433797" cy="360040"/>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Flowchart: Extract 19">
                      <a:extLst>
                        <a:ext uri="{FF2B5EF4-FFF2-40B4-BE49-F238E27FC236}">
                          <a16:creationId xmlns:a16="http://schemas.microsoft.com/office/drawing/2014/main" id="{5A97A995-FCDD-C7DD-D95A-02E5FA1EFE98}"/>
                        </a:ext>
                      </a:extLst>
                    </p:cNvPr>
                    <p:cNvSpPr/>
                    <p:nvPr/>
                  </p:nvSpPr>
                  <p:spPr>
                    <a:xfrm flipV="1">
                      <a:off x="527573" y="1776752"/>
                      <a:ext cx="433797" cy="348672"/>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Flowchart: Extract 20">
                      <a:extLst>
                        <a:ext uri="{FF2B5EF4-FFF2-40B4-BE49-F238E27FC236}">
                          <a16:creationId xmlns:a16="http://schemas.microsoft.com/office/drawing/2014/main" id="{D7DB79BE-84B0-65EE-4E0F-719AB64BC2D1}"/>
                        </a:ext>
                      </a:extLst>
                    </p:cNvPr>
                    <p:cNvSpPr/>
                    <p:nvPr/>
                  </p:nvSpPr>
                  <p:spPr>
                    <a:xfrm rot="5400000" flipV="1">
                      <a:off x="810580" y="1979117"/>
                      <a:ext cx="434408" cy="400397"/>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Flowchart: Extract 21">
                      <a:extLst>
                        <a:ext uri="{FF2B5EF4-FFF2-40B4-BE49-F238E27FC236}">
                          <a16:creationId xmlns:a16="http://schemas.microsoft.com/office/drawing/2014/main" id="{40491759-9E62-C87A-6A54-59F8D3D791B1}"/>
                        </a:ext>
                      </a:extLst>
                    </p:cNvPr>
                    <p:cNvSpPr/>
                    <p:nvPr/>
                  </p:nvSpPr>
                  <p:spPr>
                    <a:xfrm rot="5400000">
                      <a:off x="253898" y="1994211"/>
                      <a:ext cx="434408" cy="368423"/>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14" name="Group 13">
                    <a:extLst>
                      <a:ext uri="{FF2B5EF4-FFF2-40B4-BE49-F238E27FC236}">
                        <a16:creationId xmlns:a16="http://schemas.microsoft.com/office/drawing/2014/main" id="{03D209C7-6D5D-3463-48E5-8950F80E50C1}"/>
                      </a:ext>
                    </a:extLst>
                  </p:cNvPr>
                  <p:cNvGrpSpPr/>
                  <p:nvPr/>
                </p:nvGrpSpPr>
                <p:grpSpPr>
                  <a:xfrm rot="1906460">
                    <a:off x="2089270" y="3511756"/>
                    <a:ext cx="941092" cy="816492"/>
                    <a:chOff x="286890" y="1776752"/>
                    <a:chExt cx="941092" cy="816492"/>
                  </a:xfrm>
                </p:grpSpPr>
                <p:sp>
                  <p:nvSpPr>
                    <p:cNvPr id="15" name="Flowchart: Extract 14">
                      <a:extLst>
                        <a:ext uri="{FF2B5EF4-FFF2-40B4-BE49-F238E27FC236}">
                          <a16:creationId xmlns:a16="http://schemas.microsoft.com/office/drawing/2014/main" id="{77212722-F088-05B8-1A65-67F2D0474B8D}"/>
                        </a:ext>
                      </a:extLst>
                    </p:cNvPr>
                    <p:cNvSpPr/>
                    <p:nvPr/>
                  </p:nvSpPr>
                  <p:spPr>
                    <a:xfrm>
                      <a:off x="527572" y="2233204"/>
                      <a:ext cx="433797" cy="360040"/>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Flowchart: Extract 15">
                      <a:extLst>
                        <a:ext uri="{FF2B5EF4-FFF2-40B4-BE49-F238E27FC236}">
                          <a16:creationId xmlns:a16="http://schemas.microsoft.com/office/drawing/2014/main" id="{0F3F9223-4843-CD00-1330-63183533EE04}"/>
                        </a:ext>
                      </a:extLst>
                    </p:cNvPr>
                    <p:cNvSpPr/>
                    <p:nvPr/>
                  </p:nvSpPr>
                  <p:spPr>
                    <a:xfrm flipV="1">
                      <a:off x="527573" y="1776752"/>
                      <a:ext cx="433797" cy="348672"/>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Flowchart: Extract 16">
                      <a:extLst>
                        <a:ext uri="{FF2B5EF4-FFF2-40B4-BE49-F238E27FC236}">
                          <a16:creationId xmlns:a16="http://schemas.microsoft.com/office/drawing/2014/main" id="{42D3B73E-D99B-D0E6-6C28-94244995B190}"/>
                        </a:ext>
                      </a:extLst>
                    </p:cNvPr>
                    <p:cNvSpPr/>
                    <p:nvPr/>
                  </p:nvSpPr>
                  <p:spPr>
                    <a:xfrm rot="5400000" flipV="1">
                      <a:off x="810580" y="1979117"/>
                      <a:ext cx="434408" cy="400397"/>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Flowchart: Extract 17">
                      <a:extLst>
                        <a:ext uri="{FF2B5EF4-FFF2-40B4-BE49-F238E27FC236}">
                          <a16:creationId xmlns:a16="http://schemas.microsoft.com/office/drawing/2014/main" id="{65A78890-F33A-37C8-527B-D0FC96B3E5CF}"/>
                        </a:ext>
                      </a:extLst>
                    </p:cNvPr>
                    <p:cNvSpPr/>
                    <p:nvPr/>
                  </p:nvSpPr>
                  <p:spPr>
                    <a:xfrm rot="5400000">
                      <a:off x="253898" y="1994211"/>
                      <a:ext cx="434408" cy="368423"/>
                    </a:xfrm>
                    <a:prstGeom prst="flowChartExtra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
              <p:nvSpPr>
                <p:cNvPr id="8" name="Rectangle 7">
                  <a:extLst>
                    <a:ext uri="{FF2B5EF4-FFF2-40B4-BE49-F238E27FC236}">
                      <a16:creationId xmlns:a16="http://schemas.microsoft.com/office/drawing/2014/main" id="{F9BD0F91-D4C2-3760-28D6-ABD5C3C60A46}"/>
                    </a:ext>
                  </a:extLst>
                </p:cNvPr>
                <p:cNvSpPr/>
                <p:nvPr/>
              </p:nvSpPr>
              <p:spPr>
                <a:xfrm>
                  <a:off x="513137" y="3083183"/>
                  <a:ext cx="349776" cy="369332"/>
                </a:xfrm>
                <a:prstGeom prst="rect">
                  <a:avLst/>
                </a:prstGeom>
              </p:spPr>
              <p:txBody>
                <a:bodyPr wrap="none">
                  <a:spAutoFit/>
                </a:bodyPr>
                <a:lstStyle/>
                <a:p>
                  <a:r>
                    <a:rPr lang="en-US" b="1" dirty="0">
                      <a:latin typeface="Yu Gothic UI Semilight" panose="020B0400000000000000" pitchFamily="34" charset="-128"/>
                      <a:ea typeface="Yu Gothic UI Semilight" panose="020B0400000000000000" pitchFamily="34" charset="-128"/>
                      <a:cs typeface="Arial" panose="020B0604020202020204" pitchFamily="34" charset="0"/>
                    </a:rPr>
                    <a:t>N</a:t>
                  </a:r>
                  <a:endParaRPr lang="it-IT" dirty="0"/>
                </a:p>
              </p:txBody>
            </p:sp>
            <p:sp>
              <p:nvSpPr>
                <p:cNvPr id="9" name="Rectangle 8">
                  <a:extLst>
                    <a:ext uri="{FF2B5EF4-FFF2-40B4-BE49-F238E27FC236}">
                      <a16:creationId xmlns:a16="http://schemas.microsoft.com/office/drawing/2014/main" id="{553C6D5C-DD0A-4618-A64E-B89A4DD2DC55}"/>
                    </a:ext>
                  </a:extLst>
                </p:cNvPr>
                <p:cNvSpPr/>
                <p:nvPr/>
              </p:nvSpPr>
              <p:spPr>
                <a:xfrm>
                  <a:off x="175350" y="3642627"/>
                  <a:ext cx="349776" cy="369332"/>
                </a:xfrm>
                <a:prstGeom prst="rect">
                  <a:avLst/>
                </a:prstGeom>
              </p:spPr>
              <p:txBody>
                <a:bodyPr wrap="none">
                  <a:spAutoFit/>
                </a:bodyPr>
                <a:lstStyle/>
                <a:p>
                  <a:r>
                    <a:rPr lang="en-US" b="1" dirty="0">
                      <a:latin typeface="Yu Gothic UI Semilight" panose="020B0400000000000000" pitchFamily="34" charset="-128"/>
                      <a:ea typeface="Yu Gothic UI Semilight" panose="020B0400000000000000" pitchFamily="34" charset="-128"/>
                      <a:cs typeface="Arial" panose="020B0604020202020204" pitchFamily="34" charset="0"/>
                    </a:rPr>
                    <a:t>N</a:t>
                  </a:r>
                  <a:endParaRPr lang="it-IT" dirty="0"/>
                </a:p>
              </p:txBody>
            </p:sp>
            <p:sp>
              <p:nvSpPr>
                <p:cNvPr id="10" name="Rectangle 9">
                  <a:extLst>
                    <a:ext uri="{FF2B5EF4-FFF2-40B4-BE49-F238E27FC236}">
                      <a16:creationId xmlns:a16="http://schemas.microsoft.com/office/drawing/2014/main" id="{683D0882-2E50-C694-2316-CF6CDE76F238}"/>
                    </a:ext>
                  </a:extLst>
                </p:cNvPr>
                <p:cNvSpPr/>
                <p:nvPr/>
              </p:nvSpPr>
              <p:spPr>
                <a:xfrm>
                  <a:off x="152218" y="3178511"/>
                  <a:ext cx="301686" cy="369332"/>
                </a:xfrm>
                <a:prstGeom prst="rect">
                  <a:avLst/>
                </a:prstGeom>
              </p:spPr>
              <p:txBody>
                <a:bodyPr wrap="none">
                  <a:spAutoFit/>
                </a:bodyPr>
                <a:lstStyle/>
                <a:p>
                  <a:r>
                    <a:rPr lang="en-US" b="1" dirty="0">
                      <a:latin typeface="Yu Gothic UI Semilight" panose="020B0400000000000000" pitchFamily="34" charset="-128"/>
                      <a:ea typeface="Yu Gothic UI Semilight" panose="020B0400000000000000" pitchFamily="34" charset="-128"/>
                      <a:cs typeface="Arial" panose="020B0604020202020204" pitchFamily="34" charset="0"/>
                    </a:rPr>
                    <a:t>S</a:t>
                  </a:r>
                  <a:endParaRPr lang="it-IT" dirty="0"/>
                </a:p>
              </p:txBody>
            </p:sp>
            <p:sp>
              <p:nvSpPr>
                <p:cNvPr id="11" name="Rectangle 10">
                  <a:extLst>
                    <a:ext uri="{FF2B5EF4-FFF2-40B4-BE49-F238E27FC236}">
                      <a16:creationId xmlns:a16="http://schemas.microsoft.com/office/drawing/2014/main" id="{A3E9F203-1641-A310-2ECE-25B22118E2BE}"/>
                    </a:ext>
                  </a:extLst>
                </p:cNvPr>
                <p:cNvSpPr/>
                <p:nvPr/>
              </p:nvSpPr>
              <p:spPr>
                <a:xfrm>
                  <a:off x="716194" y="3555695"/>
                  <a:ext cx="301686" cy="369332"/>
                </a:xfrm>
                <a:prstGeom prst="rect">
                  <a:avLst/>
                </a:prstGeom>
              </p:spPr>
              <p:txBody>
                <a:bodyPr wrap="none">
                  <a:spAutoFit/>
                </a:bodyPr>
                <a:lstStyle/>
                <a:p>
                  <a:r>
                    <a:rPr lang="en-US" b="1" dirty="0">
                      <a:latin typeface="Yu Gothic UI Semilight" panose="020B0400000000000000" pitchFamily="34" charset="-128"/>
                      <a:ea typeface="Yu Gothic UI Semilight" panose="020B0400000000000000" pitchFamily="34" charset="-128"/>
                      <a:cs typeface="Arial" panose="020B0604020202020204" pitchFamily="34" charset="0"/>
                    </a:rPr>
                    <a:t>S</a:t>
                  </a:r>
                  <a:endParaRPr lang="it-IT" dirty="0"/>
                </a:p>
              </p:txBody>
            </p:sp>
          </p:grpSp>
        </p:grpSp>
        <p:sp>
          <p:nvSpPr>
            <p:cNvPr id="28" name="Rectangle 27">
              <a:extLst>
                <a:ext uri="{FF2B5EF4-FFF2-40B4-BE49-F238E27FC236}">
                  <a16:creationId xmlns:a16="http://schemas.microsoft.com/office/drawing/2014/main" id="{017A67E1-E259-6DAC-08BB-C1098933B50B}"/>
                </a:ext>
              </a:extLst>
            </p:cNvPr>
            <p:cNvSpPr/>
            <p:nvPr/>
          </p:nvSpPr>
          <p:spPr>
            <a:xfrm>
              <a:off x="3414223" y="1967553"/>
              <a:ext cx="1595120" cy="46593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i="1" dirty="0">
                  <a:solidFill>
                    <a:schemeClr val="tx1"/>
                  </a:solidFill>
                  <a:latin typeface="+mj-lt"/>
                </a:rPr>
                <a:t>Magnet</a:t>
              </a:r>
              <a:endParaRPr lang="en-US" sz="2400" b="1" i="1" dirty="0">
                <a:solidFill>
                  <a:schemeClr val="tx1"/>
                </a:solidFill>
                <a:latin typeface="+mj-lt"/>
              </a:endParaRPr>
            </a:p>
          </p:txBody>
        </p:sp>
        <p:sp>
          <p:nvSpPr>
            <p:cNvPr id="29" name="Rectangle 28">
              <a:extLst>
                <a:ext uri="{FF2B5EF4-FFF2-40B4-BE49-F238E27FC236}">
                  <a16:creationId xmlns:a16="http://schemas.microsoft.com/office/drawing/2014/main" id="{B855B788-E3AE-DBFE-2C4F-0FF765FCD314}"/>
                </a:ext>
              </a:extLst>
            </p:cNvPr>
            <p:cNvSpPr/>
            <p:nvPr/>
          </p:nvSpPr>
          <p:spPr>
            <a:xfrm rot="20897569">
              <a:off x="3488326" y="4075643"/>
              <a:ext cx="1859594" cy="62334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i="1" dirty="0">
                  <a:solidFill>
                    <a:schemeClr val="tx1"/>
                  </a:solidFill>
                  <a:latin typeface="+mj-lt"/>
                </a:rPr>
                <a:t>RF structures</a:t>
              </a:r>
              <a:endParaRPr lang="en-US" sz="2400" b="1" i="1" dirty="0">
                <a:solidFill>
                  <a:schemeClr val="tx1"/>
                </a:solidFill>
                <a:latin typeface="+mj-lt"/>
              </a:endParaRPr>
            </a:p>
          </p:txBody>
        </p:sp>
        <p:sp>
          <p:nvSpPr>
            <p:cNvPr id="30" name="Rectangle 29">
              <a:extLst>
                <a:ext uri="{FF2B5EF4-FFF2-40B4-BE49-F238E27FC236}">
                  <a16:creationId xmlns:a16="http://schemas.microsoft.com/office/drawing/2014/main" id="{1B7138D3-70C1-C193-BB2E-FF1A1ECEB991}"/>
                </a:ext>
              </a:extLst>
            </p:cNvPr>
            <p:cNvSpPr/>
            <p:nvPr/>
          </p:nvSpPr>
          <p:spPr>
            <a:xfrm>
              <a:off x="1481081" y="5416870"/>
              <a:ext cx="526359" cy="426056"/>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a:extLst>
              <a:ext uri="{FF2B5EF4-FFF2-40B4-BE49-F238E27FC236}">
                <a16:creationId xmlns:a16="http://schemas.microsoft.com/office/drawing/2014/main" id="{74350858-E88A-0616-52C5-BC790D14D4E8}"/>
              </a:ext>
            </a:extLst>
          </p:cNvPr>
          <p:cNvSpPr txBox="1"/>
          <p:nvPr/>
        </p:nvSpPr>
        <p:spPr>
          <a:xfrm>
            <a:off x="207921" y="-7724"/>
            <a:ext cx="6096000" cy="523220"/>
          </a:xfrm>
          <a:prstGeom prst="rect">
            <a:avLst/>
          </a:prstGeom>
          <a:noFill/>
        </p:spPr>
        <p:txBody>
          <a:bodyPr wrap="square">
            <a:spAutoFit/>
          </a:bodyPr>
          <a:lstStyle/>
          <a:p>
            <a:r>
              <a:rPr lang="en-US" sz="2800" b="1" dirty="0">
                <a:solidFill>
                  <a:schemeClr val="bg1"/>
                </a:solidFill>
                <a:latin typeface="+mj-lt"/>
              </a:rPr>
              <a:t>Principles of accelerator physics</a:t>
            </a:r>
            <a:endParaRPr lang="en-US" sz="2800" dirty="0">
              <a:solidFill>
                <a:schemeClr val="bg1"/>
              </a:solidFill>
            </a:endParaRPr>
          </a:p>
        </p:txBody>
      </p:sp>
    </p:spTree>
    <p:extLst>
      <p:ext uri="{BB962C8B-B14F-4D97-AF65-F5344CB8AC3E}">
        <p14:creationId xmlns:p14="http://schemas.microsoft.com/office/powerpoint/2010/main" val="2192682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43D745E3-99E7-613E-78F3-75A21A0DC796}"/>
              </a:ext>
            </a:extLst>
          </p:cNvPr>
          <p:cNvGrpSpPr/>
          <p:nvPr/>
        </p:nvGrpSpPr>
        <p:grpSpPr>
          <a:xfrm>
            <a:off x="6438803" y="3902154"/>
            <a:ext cx="4901120" cy="2817944"/>
            <a:chOff x="7859752" y="3106301"/>
            <a:chExt cx="4318644" cy="2265397"/>
          </a:xfrm>
        </p:grpSpPr>
        <p:sp>
          <p:nvSpPr>
            <p:cNvPr id="10" name="TextBox 9">
              <a:extLst>
                <a:ext uri="{FF2B5EF4-FFF2-40B4-BE49-F238E27FC236}">
                  <a16:creationId xmlns:a16="http://schemas.microsoft.com/office/drawing/2014/main" id="{7FE1D59A-12DD-5D98-1962-A3DDBA8B9F4A}"/>
                </a:ext>
              </a:extLst>
            </p:cNvPr>
            <p:cNvSpPr txBox="1"/>
            <p:nvPr/>
          </p:nvSpPr>
          <p:spPr>
            <a:xfrm>
              <a:off x="8658698" y="5056887"/>
              <a:ext cx="1048982" cy="314811"/>
            </a:xfrm>
            <a:prstGeom prst="rect">
              <a:avLst/>
            </a:prstGeom>
            <a:noFill/>
          </p:spPr>
          <p:txBody>
            <a:bodyPr wrap="square">
              <a:spAutoFit/>
            </a:bodyPr>
            <a:lstStyle/>
            <a:p>
              <a:r>
                <a:rPr lang="it-IT" i="1" dirty="0">
                  <a:latin typeface="+mj-lt"/>
                </a:rPr>
                <a:t>Dipole</a:t>
              </a:r>
              <a:endParaRPr lang="it-IT" sz="1400" i="1" dirty="0">
                <a:latin typeface="+mj-lt"/>
              </a:endParaRPr>
            </a:p>
          </p:txBody>
        </p:sp>
        <p:sp>
          <p:nvSpPr>
            <p:cNvPr id="12" name="TextBox 11">
              <a:extLst>
                <a:ext uri="{FF2B5EF4-FFF2-40B4-BE49-F238E27FC236}">
                  <a16:creationId xmlns:a16="http://schemas.microsoft.com/office/drawing/2014/main" id="{066FA592-7796-4F86-B833-35A6C1AE3F01}"/>
                </a:ext>
              </a:extLst>
            </p:cNvPr>
            <p:cNvSpPr txBox="1"/>
            <p:nvPr/>
          </p:nvSpPr>
          <p:spPr>
            <a:xfrm>
              <a:off x="10471688" y="5056887"/>
              <a:ext cx="1706708" cy="314811"/>
            </a:xfrm>
            <a:prstGeom prst="rect">
              <a:avLst/>
            </a:prstGeom>
            <a:noFill/>
          </p:spPr>
          <p:txBody>
            <a:bodyPr wrap="square">
              <a:spAutoFit/>
            </a:bodyPr>
            <a:lstStyle/>
            <a:p>
              <a:r>
                <a:rPr lang="it-IT" i="1" dirty="0">
                  <a:latin typeface="+mj-lt"/>
                </a:rPr>
                <a:t>Quadrupole</a:t>
              </a:r>
              <a:endParaRPr lang="it-IT" sz="1400" i="1" dirty="0">
                <a:latin typeface="+mj-lt"/>
              </a:endParaRPr>
            </a:p>
          </p:txBody>
        </p:sp>
        <p:pic>
          <p:nvPicPr>
            <p:cNvPr id="1026" name="Picture 2" descr="The power of attraction: magnets in particle accelerators">
              <a:extLst>
                <a:ext uri="{FF2B5EF4-FFF2-40B4-BE49-F238E27FC236}">
                  <a16:creationId xmlns:a16="http://schemas.microsoft.com/office/drawing/2014/main" id="{5B837DD9-8554-77BF-522E-46B0D5EAC3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91157" y="3106301"/>
              <a:ext cx="2184186" cy="1950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A7F6884-D5FD-0AEE-5C17-913EEDCD11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859752" y="3110534"/>
              <a:ext cx="2131405" cy="194635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C37F34C7-0AD1-999C-E489-DF69F9B721E9}"/>
              </a:ext>
            </a:extLst>
          </p:cNvPr>
          <p:cNvSpPr txBox="1"/>
          <p:nvPr/>
        </p:nvSpPr>
        <p:spPr>
          <a:xfrm>
            <a:off x="196486" y="1144932"/>
            <a:ext cx="11799027" cy="707886"/>
          </a:xfrm>
          <a:prstGeom prst="rect">
            <a:avLst/>
          </a:prstGeom>
          <a:noFill/>
        </p:spPr>
        <p:txBody>
          <a:bodyPr wrap="square">
            <a:spAutoFit/>
          </a:bodyPr>
          <a:lstStyle/>
          <a:p>
            <a:r>
              <a:rPr lang="en-US" sz="2000" i="1" dirty="0">
                <a:latin typeface="+mj-lt"/>
              </a:rPr>
              <a:t>A particle accelerator is a device that uses electromagnetic fields to propel charged particles to high speeds and to contain them in well-defined beams.</a:t>
            </a:r>
            <a:endParaRPr lang="en-US" sz="2000" dirty="0"/>
          </a:p>
        </p:txBody>
      </p:sp>
      <mc:AlternateContent xmlns:mc="http://schemas.openxmlformats.org/markup-compatibility/2006" xmlns:a14="http://schemas.microsoft.com/office/drawing/2010/main">
        <mc:Choice Requires="a14">
          <p:sp>
            <p:nvSpPr>
              <p:cNvPr id="20" name="Object 42">
                <a:extLst>
                  <a:ext uri="{FF2B5EF4-FFF2-40B4-BE49-F238E27FC236}">
                    <a16:creationId xmlns:a16="http://schemas.microsoft.com/office/drawing/2014/main" id="{CB399763-7E8E-E3CC-88F0-5F64431059F6}"/>
                  </a:ext>
                </a:extLst>
              </p:cNvPr>
              <p:cNvSpPr txBox="1"/>
              <p:nvPr/>
            </p:nvSpPr>
            <p:spPr bwMode="auto">
              <a:xfrm>
                <a:off x="4175760" y="1986900"/>
                <a:ext cx="3088640" cy="922893"/>
              </a:xfrm>
              <a:prstGeom prst="rect">
                <a:avLst/>
              </a:prstGeom>
              <a:noFill/>
              <a:ln w="19050">
                <a:solidFill>
                  <a:srgbClr val="203864"/>
                </a:solidFill>
              </a:ln>
            </p:spPr>
            <p:txBody>
              <a:bodyPr anchor="ctr">
                <a:normAutofit/>
              </a:bodyPr>
              <a:lstStyle/>
              <a:p>
                <a:pPr/>
                <a14:m>
                  <m:oMathPara xmlns:m="http://schemas.openxmlformats.org/officeDocument/2006/math">
                    <m:oMathParaPr>
                      <m:jc m:val="center"/>
                    </m:oMathParaPr>
                    <m:oMath xmlns:m="http://schemas.openxmlformats.org/officeDocument/2006/math">
                      <m:acc>
                        <m:accPr>
                          <m:chr m:val="⃗"/>
                          <m:ctrlPr>
                            <a:rPr lang="en-US" sz="2400" i="1" smtClean="0">
                              <a:solidFill>
                                <a:srgbClr val="000000"/>
                              </a:solidFill>
                              <a:latin typeface="Cambria Math" panose="02040503050406030204" pitchFamily="18" charset="0"/>
                            </a:rPr>
                          </m:ctrlPr>
                        </m:accPr>
                        <m:e>
                          <m:r>
                            <a:rPr lang="it-IT" sz="2400" b="0" i="1" smtClean="0">
                              <a:solidFill>
                                <a:srgbClr val="000000"/>
                              </a:solidFill>
                              <a:latin typeface="Cambria Math" panose="02040503050406030204" pitchFamily="18" charset="0"/>
                            </a:rPr>
                            <m:t>𝐹</m:t>
                          </m:r>
                        </m:e>
                      </m:acc>
                      <m:r>
                        <a:rPr lang="it-IT" sz="2400" b="0" i="1" smtClean="0">
                          <a:solidFill>
                            <a:srgbClr val="000000"/>
                          </a:solidFill>
                          <a:latin typeface="Cambria Math" panose="02040503050406030204" pitchFamily="18" charset="0"/>
                        </a:rPr>
                        <m:t>=</m:t>
                      </m:r>
                      <m:r>
                        <a:rPr lang="it-IT" sz="2400" b="0" i="1" smtClean="0">
                          <a:solidFill>
                            <a:srgbClr val="000000"/>
                          </a:solidFill>
                          <a:latin typeface="Cambria Math" panose="02040503050406030204" pitchFamily="18" charset="0"/>
                        </a:rPr>
                        <m:t>𝑞</m:t>
                      </m:r>
                      <m:d>
                        <m:dPr>
                          <m:begChr m:val="["/>
                          <m:endChr m:val="]"/>
                          <m:ctrlPr>
                            <a:rPr lang="it-IT" sz="2400" b="0" i="1" smtClean="0">
                              <a:solidFill>
                                <a:srgbClr val="000000"/>
                              </a:solidFill>
                              <a:latin typeface="Cambria Math" panose="02040503050406030204" pitchFamily="18" charset="0"/>
                            </a:rPr>
                          </m:ctrlPr>
                        </m:dPr>
                        <m:e>
                          <m:acc>
                            <m:accPr>
                              <m:chr m:val="⃗"/>
                              <m:ctrlPr>
                                <a:rPr lang="en-US" sz="2400" i="1">
                                  <a:solidFill>
                                    <a:srgbClr val="000000"/>
                                  </a:solidFill>
                                  <a:latin typeface="Cambria Math" panose="02040503050406030204" pitchFamily="18" charset="0"/>
                                </a:rPr>
                              </m:ctrlPr>
                            </m:accPr>
                            <m:e>
                              <m:r>
                                <a:rPr lang="it-IT" sz="2400" b="0" i="1" smtClean="0">
                                  <a:solidFill>
                                    <a:srgbClr val="000000"/>
                                  </a:solidFill>
                                  <a:latin typeface="Cambria Math" panose="02040503050406030204" pitchFamily="18" charset="0"/>
                                </a:rPr>
                                <m:t>𝐸</m:t>
                              </m:r>
                            </m:e>
                          </m:acc>
                          <m:r>
                            <a:rPr lang="it-IT" sz="2400" b="0" i="1" smtClean="0">
                              <a:solidFill>
                                <a:srgbClr val="000000"/>
                              </a:solidFill>
                              <a:latin typeface="Cambria Math" panose="02040503050406030204" pitchFamily="18" charset="0"/>
                            </a:rPr>
                            <m:t>+</m:t>
                          </m:r>
                          <m:acc>
                            <m:accPr>
                              <m:chr m:val="⃗"/>
                              <m:ctrlPr>
                                <a:rPr lang="en-US" sz="2400" i="1">
                                  <a:solidFill>
                                    <a:srgbClr val="000000"/>
                                  </a:solidFill>
                                  <a:latin typeface="Cambria Math" panose="02040503050406030204" pitchFamily="18" charset="0"/>
                                </a:rPr>
                              </m:ctrlPr>
                            </m:accPr>
                            <m:e>
                              <m:r>
                                <a:rPr lang="it-IT" sz="2400" b="0" i="1" smtClean="0">
                                  <a:solidFill>
                                    <a:srgbClr val="000000"/>
                                  </a:solidFill>
                                  <a:latin typeface="Cambria Math" panose="02040503050406030204" pitchFamily="18" charset="0"/>
                                </a:rPr>
                                <m:t>𝑣</m:t>
                              </m:r>
                            </m:e>
                          </m:acc>
                          <m:r>
                            <a:rPr lang="it-IT" sz="2400" b="0" i="1" smtClean="0">
                              <a:solidFill>
                                <a:srgbClr val="000000"/>
                              </a:solidFill>
                              <a:latin typeface="Cambria Math" panose="02040503050406030204" pitchFamily="18" charset="0"/>
                            </a:rPr>
                            <m:t> </m:t>
                          </m:r>
                          <m:r>
                            <a:rPr lang="it-IT" sz="2400" b="0" i="1" smtClean="0">
                              <a:solidFill>
                                <a:srgbClr val="000000"/>
                              </a:solidFill>
                              <a:latin typeface="Cambria Math" panose="02040503050406030204" pitchFamily="18" charset="0"/>
                              <a:ea typeface="Cambria Math" panose="02040503050406030204" pitchFamily="18" charset="0"/>
                            </a:rPr>
                            <m:t>×</m:t>
                          </m:r>
                          <m:acc>
                            <m:accPr>
                              <m:chr m:val="⃗"/>
                              <m:ctrlPr>
                                <a:rPr lang="en-US" sz="2400" i="1" smtClean="0">
                                  <a:solidFill>
                                    <a:srgbClr val="000000"/>
                                  </a:solidFill>
                                  <a:latin typeface="Cambria Math" panose="02040503050406030204" pitchFamily="18" charset="0"/>
                                </a:rPr>
                              </m:ctrlPr>
                            </m:accPr>
                            <m:e>
                              <m:r>
                                <a:rPr lang="it-IT" sz="2400" b="0" i="1" smtClean="0">
                                  <a:solidFill>
                                    <a:srgbClr val="000000"/>
                                  </a:solidFill>
                                  <a:latin typeface="Cambria Math" panose="02040503050406030204" pitchFamily="18" charset="0"/>
                                </a:rPr>
                                <m:t>𝐵</m:t>
                              </m:r>
                            </m:e>
                          </m:acc>
                        </m:e>
                      </m:d>
                    </m:oMath>
                  </m:oMathPara>
                </a14:m>
                <a:endParaRPr lang="en-US" sz="2400" dirty="0"/>
              </a:p>
            </p:txBody>
          </p:sp>
        </mc:Choice>
        <mc:Fallback xmlns="">
          <p:sp>
            <p:nvSpPr>
              <p:cNvPr id="20" name="Object 42">
                <a:extLst>
                  <a:ext uri="{FF2B5EF4-FFF2-40B4-BE49-F238E27FC236}">
                    <a16:creationId xmlns:a16="http://schemas.microsoft.com/office/drawing/2014/main" id="{CB399763-7E8E-E3CC-88F0-5F64431059F6}"/>
                  </a:ext>
                </a:extLst>
              </p:cNvPr>
              <p:cNvSpPr txBox="1">
                <a:spLocks noRot="1" noChangeAspect="1" noMove="1" noResize="1" noEditPoints="1" noAdjustHandles="1" noChangeArrowheads="1" noChangeShapeType="1" noTextEdit="1"/>
              </p:cNvSpPr>
              <p:nvPr/>
            </p:nvSpPr>
            <p:spPr bwMode="auto">
              <a:xfrm>
                <a:off x="4175760" y="1986900"/>
                <a:ext cx="3088640" cy="922893"/>
              </a:xfrm>
              <a:prstGeom prst="rect">
                <a:avLst/>
              </a:prstGeom>
              <a:blipFill>
                <a:blip r:embed="rId7"/>
                <a:stretch>
                  <a:fillRect/>
                </a:stretch>
              </a:blipFill>
              <a:ln w="19050">
                <a:solidFill>
                  <a:srgbClr val="203864"/>
                </a:solidFill>
              </a:ln>
            </p:spPr>
            <p:txBody>
              <a:bodyPr/>
              <a:lstStyle/>
              <a:p>
                <a:r>
                  <a:rPr lang="en-US">
                    <a:noFill/>
                  </a:rPr>
                  <a:t> </a:t>
                </a:r>
              </a:p>
            </p:txBody>
          </p:sp>
        </mc:Fallback>
      </mc:AlternateContent>
      <p:sp>
        <p:nvSpPr>
          <p:cNvPr id="23" name="Oval 22">
            <a:extLst>
              <a:ext uri="{FF2B5EF4-FFF2-40B4-BE49-F238E27FC236}">
                <a16:creationId xmlns:a16="http://schemas.microsoft.com/office/drawing/2014/main" id="{C0A31B22-2481-A525-D08C-AB6D3ECA94AF}"/>
              </a:ext>
            </a:extLst>
          </p:cNvPr>
          <p:cNvSpPr/>
          <p:nvPr/>
        </p:nvSpPr>
        <p:spPr>
          <a:xfrm>
            <a:off x="6438803" y="2204677"/>
            <a:ext cx="472638" cy="4873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6422560-768B-6603-EC00-86EC73A38C1E}"/>
              </a:ext>
            </a:extLst>
          </p:cNvPr>
          <p:cNvSpPr/>
          <p:nvPr/>
        </p:nvSpPr>
        <p:spPr>
          <a:xfrm>
            <a:off x="5280561" y="2211712"/>
            <a:ext cx="472638" cy="4873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5CFFE57C-3DCE-A3CF-0301-8DE2517463EC}"/>
              </a:ext>
            </a:extLst>
          </p:cNvPr>
          <p:cNvSpPr txBox="1"/>
          <p:nvPr/>
        </p:nvSpPr>
        <p:spPr>
          <a:xfrm>
            <a:off x="1529935" y="3268985"/>
            <a:ext cx="3164222" cy="646331"/>
          </a:xfrm>
          <a:prstGeom prst="rect">
            <a:avLst/>
          </a:prstGeom>
          <a:noFill/>
        </p:spPr>
        <p:txBody>
          <a:bodyPr wrap="square">
            <a:spAutoFit/>
          </a:bodyPr>
          <a:lstStyle/>
          <a:p>
            <a:pPr algn="ctr"/>
            <a:r>
              <a:rPr lang="en-US" sz="1800" b="1" i="1" dirty="0">
                <a:latin typeface="+mj-lt"/>
              </a:rPr>
              <a:t>ELECTRIC FORCE</a:t>
            </a:r>
            <a:r>
              <a:rPr lang="en-US" sz="1800" i="1" dirty="0">
                <a:latin typeface="+mj-lt"/>
              </a:rPr>
              <a:t>:</a:t>
            </a:r>
          </a:p>
          <a:p>
            <a:pPr algn="ctr"/>
            <a:r>
              <a:rPr lang="en-US" i="1" dirty="0">
                <a:latin typeface="+mj-lt"/>
              </a:rPr>
              <a:t>Used to accelerate the particles</a:t>
            </a:r>
            <a:endParaRPr lang="en-US" dirty="0"/>
          </a:p>
        </p:txBody>
      </p:sp>
      <p:sp>
        <p:nvSpPr>
          <p:cNvPr id="31" name="TextBox 30">
            <a:extLst>
              <a:ext uri="{FF2B5EF4-FFF2-40B4-BE49-F238E27FC236}">
                <a16:creationId xmlns:a16="http://schemas.microsoft.com/office/drawing/2014/main" id="{54865997-5CBB-62EE-70D0-89D729245639}"/>
              </a:ext>
            </a:extLst>
          </p:cNvPr>
          <p:cNvSpPr txBox="1"/>
          <p:nvPr/>
        </p:nvSpPr>
        <p:spPr>
          <a:xfrm>
            <a:off x="7172935" y="3258948"/>
            <a:ext cx="3324004" cy="646331"/>
          </a:xfrm>
          <a:prstGeom prst="rect">
            <a:avLst/>
          </a:prstGeom>
          <a:noFill/>
        </p:spPr>
        <p:txBody>
          <a:bodyPr wrap="square">
            <a:spAutoFit/>
          </a:bodyPr>
          <a:lstStyle/>
          <a:p>
            <a:pPr algn="ctr"/>
            <a:r>
              <a:rPr lang="en-US" sz="1800" b="1" i="1" dirty="0">
                <a:latin typeface="+mj-lt"/>
              </a:rPr>
              <a:t>MAGNETIC FORCE</a:t>
            </a:r>
            <a:r>
              <a:rPr lang="en-US" sz="1800" i="1" dirty="0">
                <a:latin typeface="+mj-lt"/>
              </a:rPr>
              <a:t>:</a:t>
            </a:r>
          </a:p>
          <a:p>
            <a:pPr algn="ctr"/>
            <a:r>
              <a:rPr lang="en-US" i="1" dirty="0">
                <a:latin typeface="+mj-lt"/>
              </a:rPr>
              <a:t>Used to bend and focus the beam</a:t>
            </a:r>
            <a:endParaRPr lang="en-US" dirty="0"/>
          </a:p>
        </p:txBody>
      </p:sp>
      <p:cxnSp>
        <p:nvCxnSpPr>
          <p:cNvPr id="1033" name="Straight Arrow Connector 1032">
            <a:extLst>
              <a:ext uri="{FF2B5EF4-FFF2-40B4-BE49-F238E27FC236}">
                <a16:creationId xmlns:a16="http://schemas.microsoft.com/office/drawing/2014/main" id="{4D96BB46-FB01-796E-E5A6-53DC8F43BF32}"/>
              </a:ext>
            </a:extLst>
          </p:cNvPr>
          <p:cNvCxnSpPr>
            <a:cxnSpLocks/>
          </p:cNvCxnSpPr>
          <p:nvPr/>
        </p:nvCxnSpPr>
        <p:spPr>
          <a:xfrm>
            <a:off x="6799336" y="2652756"/>
            <a:ext cx="641544" cy="801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833EEEBB-54CC-BE2A-BEFE-A8417EE9C6E1}"/>
              </a:ext>
            </a:extLst>
          </p:cNvPr>
          <p:cNvCxnSpPr>
            <a:cxnSpLocks/>
          </p:cNvCxnSpPr>
          <p:nvPr/>
        </p:nvCxnSpPr>
        <p:spPr>
          <a:xfrm flipH="1">
            <a:off x="4749069" y="2676215"/>
            <a:ext cx="641544" cy="801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5443998-8670-74C2-19E1-09A1DA9547B8}"/>
              </a:ext>
            </a:extLst>
          </p:cNvPr>
          <p:cNvGrpSpPr/>
          <p:nvPr/>
        </p:nvGrpSpPr>
        <p:grpSpPr>
          <a:xfrm>
            <a:off x="884323" y="4105179"/>
            <a:ext cx="4455445" cy="2318419"/>
            <a:chOff x="884323" y="4105179"/>
            <a:chExt cx="4455445" cy="2318419"/>
          </a:xfrm>
        </p:grpSpPr>
        <p:pic>
          <p:nvPicPr>
            <p:cNvPr id="1038" name="Picture 8" descr="Come si accelera una particella (carica)? | Borborigmi di un fisico  renitente">
              <a:extLst>
                <a:ext uri="{FF2B5EF4-FFF2-40B4-BE49-F238E27FC236}">
                  <a16:creationId xmlns:a16="http://schemas.microsoft.com/office/drawing/2014/main" id="{4DDC7686-6CE9-309F-707B-4943516256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323" y="4105179"/>
              <a:ext cx="4455445" cy="2318419"/>
            </a:xfrm>
            <a:prstGeom prst="rect">
              <a:avLst/>
            </a:prstGeom>
            <a:noFill/>
            <a:extLst>
              <a:ext uri="{909E8E84-426E-40DD-AFC4-6F175D3DCCD1}">
                <a14:hiddenFill xmlns:a14="http://schemas.microsoft.com/office/drawing/2010/main">
                  <a:solidFill>
                    <a:srgbClr val="FFFFFF"/>
                  </a:solidFill>
                </a14:hiddenFill>
              </a:ext>
            </a:extLst>
          </p:spPr>
        </p:pic>
        <p:grpSp>
          <p:nvGrpSpPr>
            <p:cNvPr id="1045" name="Group 1044">
              <a:extLst>
                <a:ext uri="{FF2B5EF4-FFF2-40B4-BE49-F238E27FC236}">
                  <a16:creationId xmlns:a16="http://schemas.microsoft.com/office/drawing/2014/main" id="{B1313DB1-6E2D-2AA6-9F75-5C89AF6C1CA4}"/>
                </a:ext>
              </a:extLst>
            </p:cNvPr>
            <p:cNvGrpSpPr/>
            <p:nvPr/>
          </p:nvGrpSpPr>
          <p:grpSpPr>
            <a:xfrm>
              <a:off x="4340164" y="4973461"/>
              <a:ext cx="572374" cy="179407"/>
              <a:chOff x="4211783" y="4935922"/>
              <a:chExt cx="572374" cy="179407"/>
            </a:xfrm>
          </p:grpSpPr>
          <p:cxnSp>
            <p:nvCxnSpPr>
              <p:cNvPr id="1041" name="Straight Arrow Connector 1040">
                <a:extLst>
                  <a:ext uri="{FF2B5EF4-FFF2-40B4-BE49-F238E27FC236}">
                    <a16:creationId xmlns:a16="http://schemas.microsoft.com/office/drawing/2014/main" id="{242B98A2-FD8D-527F-27E9-16046E376D2A}"/>
                  </a:ext>
                </a:extLst>
              </p:cNvPr>
              <p:cNvCxnSpPr>
                <a:cxnSpLocks/>
              </p:cNvCxnSpPr>
              <p:nvPr/>
            </p:nvCxnSpPr>
            <p:spPr>
              <a:xfrm flipH="1">
                <a:off x="4211783" y="5025625"/>
                <a:ext cx="392374" cy="0"/>
              </a:xfrm>
              <a:prstGeom prst="straightConnector1">
                <a:avLst/>
              </a:prstGeom>
              <a:ln w="254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1039" name="Oval 1038">
                <a:extLst>
                  <a:ext uri="{FF2B5EF4-FFF2-40B4-BE49-F238E27FC236}">
                    <a16:creationId xmlns:a16="http://schemas.microsoft.com/office/drawing/2014/main" id="{6C47C9FA-0CBD-9FC6-90DC-42A6079562B6}"/>
                  </a:ext>
                </a:extLst>
              </p:cNvPr>
              <p:cNvSpPr/>
              <p:nvPr/>
            </p:nvSpPr>
            <p:spPr>
              <a:xfrm>
                <a:off x="4604157" y="4935922"/>
                <a:ext cx="180000" cy="17940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effectLst>
                      <a:outerShdw blurRad="50800" dist="38100" dir="2700000" algn="tl" rotWithShape="0">
                        <a:prstClr val="black">
                          <a:alpha val="40000"/>
                        </a:prstClr>
                      </a:outerShdw>
                    </a:effectLst>
                  </a:rPr>
                  <a:t>-</a:t>
                </a:r>
                <a:endParaRPr lang="en-US" dirty="0">
                  <a:solidFill>
                    <a:schemeClr val="tx1"/>
                  </a:solidFill>
                  <a:effectLst>
                    <a:outerShdw blurRad="50800" dist="38100" dir="2700000" algn="tl" rotWithShape="0">
                      <a:prstClr val="black">
                        <a:alpha val="40000"/>
                      </a:prstClr>
                    </a:outerShdw>
                  </a:effectLst>
                </a:endParaRPr>
              </a:p>
            </p:txBody>
          </p:sp>
        </p:grpSp>
      </p:grpSp>
      <p:sp>
        <p:nvSpPr>
          <p:cNvPr id="6" name="TextBox 5">
            <a:extLst>
              <a:ext uri="{FF2B5EF4-FFF2-40B4-BE49-F238E27FC236}">
                <a16:creationId xmlns:a16="http://schemas.microsoft.com/office/drawing/2014/main" id="{F42DC6D4-FD19-A216-DE76-DC9245BC193C}"/>
              </a:ext>
            </a:extLst>
          </p:cNvPr>
          <p:cNvSpPr txBox="1"/>
          <p:nvPr/>
        </p:nvSpPr>
        <p:spPr>
          <a:xfrm>
            <a:off x="207921" y="-7724"/>
            <a:ext cx="6096000" cy="523220"/>
          </a:xfrm>
          <a:prstGeom prst="rect">
            <a:avLst/>
          </a:prstGeom>
          <a:noFill/>
        </p:spPr>
        <p:txBody>
          <a:bodyPr wrap="square">
            <a:spAutoFit/>
          </a:bodyPr>
          <a:lstStyle/>
          <a:p>
            <a:r>
              <a:rPr lang="en-US" sz="2800" b="1" dirty="0">
                <a:solidFill>
                  <a:schemeClr val="bg1"/>
                </a:solidFill>
                <a:latin typeface="+mj-lt"/>
              </a:rPr>
              <a:t>Principles of accelerator physics</a:t>
            </a:r>
            <a:endParaRPr lang="en-US" sz="2800" dirty="0">
              <a:solidFill>
                <a:schemeClr val="bg1"/>
              </a:solidFill>
            </a:endParaRPr>
          </a:p>
        </p:txBody>
      </p:sp>
    </p:spTree>
    <p:extLst>
      <p:ext uri="{BB962C8B-B14F-4D97-AF65-F5344CB8AC3E}">
        <p14:creationId xmlns:p14="http://schemas.microsoft.com/office/powerpoint/2010/main" val="2346222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6">
            <a:extLst>
              <a:ext uri="{FF2B5EF4-FFF2-40B4-BE49-F238E27FC236}">
                <a16:creationId xmlns:a16="http://schemas.microsoft.com/office/drawing/2014/main" id="{1200D37F-742D-A8F6-EAD8-2F1BB6E0E4D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Immagine 7">
            <a:extLst>
              <a:ext uri="{FF2B5EF4-FFF2-40B4-BE49-F238E27FC236}">
                <a16:creationId xmlns:a16="http://schemas.microsoft.com/office/drawing/2014/main" id="{E1EBA787-2ED8-6C9C-BC60-3E76F154DC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34" name="Picture 425" descr="http://www.lnf.infn.it/logo/logo_infn_lnf_1_sigla_lnf.png">
            <a:extLst>
              <a:ext uri="{FF2B5EF4-FFF2-40B4-BE49-F238E27FC236}">
                <a16:creationId xmlns:a16="http://schemas.microsoft.com/office/drawing/2014/main" id="{5BABD8AC-CB5E-4AD6-4C37-FCBA536B39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81B1DEE4-A5B8-C916-9258-5E907BE53D83}"/>
              </a:ext>
            </a:extLst>
          </p:cNvPr>
          <p:cNvGrpSpPr/>
          <p:nvPr/>
        </p:nvGrpSpPr>
        <p:grpSpPr>
          <a:xfrm>
            <a:off x="5646885" y="1224310"/>
            <a:ext cx="5887126" cy="5235411"/>
            <a:chOff x="87300" y="1569750"/>
            <a:chExt cx="5887126" cy="5235411"/>
          </a:xfrm>
        </p:grpSpPr>
        <p:grpSp>
          <p:nvGrpSpPr>
            <p:cNvPr id="44" name="Group 43">
              <a:extLst>
                <a:ext uri="{FF2B5EF4-FFF2-40B4-BE49-F238E27FC236}">
                  <a16:creationId xmlns:a16="http://schemas.microsoft.com/office/drawing/2014/main" id="{E01ECF24-D747-4EA5-9995-87C82092FA08}"/>
                </a:ext>
              </a:extLst>
            </p:cNvPr>
            <p:cNvGrpSpPr/>
            <p:nvPr/>
          </p:nvGrpSpPr>
          <p:grpSpPr>
            <a:xfrm>
              <a:off x="87300" y="1569750"/>
              <a:ext cx="5887126" cy="4816144"/>
              <a:chOff x="87300" y="1711990"/>
              <a:chExt cx="5887126" cy="4816144"/>
            </a:xfrm>
          </p:grpSpPr>
          <p:grpSp>
            <p:nvGrpSpPr>
              <p:cNvPr id="40" name="Group 39">
                <a:extLst>
                  <a:ext uri="{FF2B5EF4-FFF2-40B4-BE49-F238E27FC236}">
                    <a16:creationId xmlns:a16="http://schemas.microsoft.com/office/drawing/2014/main" id="{F74DAF3A-4160-AEC8-2D06-6F1E9E330D81}"/>
                  </a:ext>
                </a:extLst>
              </p:cNvPr>
              <p:cNvGrpSpPr/>
              <p:nvPr/>
            </p:nvGrpSpPr>
            <p:grpSpPr>
              <a:xfrm>
                <a:off x="641354" y="1711990"/>
                <a:ext cx="5333072" cy="4816144"/>
                <a:chOff x="641354" y="1711990"/>
                <a:chExt cx="5333072" cy="4816144"/>
              </a:xfrm>
            </p:grpSpPr>
            <p:pic>
              <p:nvPicPr>
                <p:cNvPr id="31" name="Picture 30">
                  <a:extLst>
                    <a:ext uri="{FF2B5EF4-FFF2-40B4-BE49-F238E27FC236}">
                      <a16:creationId xmlns:a16="http://schemas.microsoft.com/office/drawing/2014/main" id="{9C41E62B-EA51-59C2-1ECE-51E29509F177}"/>
                    </a:ext>
                  </a:extLst>
                </p:cNvPr>
                <p:cNvPicPr>
                  <a:picLocks noChangeAspect="1"/>
                </p:cNvPicPr>
                <p:nvPr/>
              </p:nvPicPr>
              <p:blipFill rotWithShape="1">
                <a:blip r:embed="rId4">
                  <a:extLst>
                    <a:ext uri="{28A0092B-C50C-407E-A947-70E740481C1C}">
                      <a14:useLocalDpi xmlns:a14="http://schemas.microsoft.com/office/drawing/2010/main" val="0"/>
                    </a:ext>
                  </a:extLst>
                </a:blip>
                <a:srcRect l="4834" t="1880" r="-182" b="4741"/>
                <a:stretch/>
              </p:blipFill>
              <p:spPr>
                <a:xfrm>
                  <a:off x="641354" y="1717404"/>
                  <a:ext cx="5333072" cy="4810730"/>
                </a:xfrm>
                <a:prstGeom prst="rect">
                  <a:avLst/>
                </a:prstGeom>
              </p:spPr>
            </p:pic>
            <p:sp>
              <p:nvSpPr>
                <p:cNvPr id="39" name="Rectangle 38">
                  <a:extLst>
                    <a:ext uri="{FF2B5EF4-FFF2-40B4-BE49-F238E27FC236}">
                      <a16:creationId xmlns:a16="http://schemas.microsoft.com/office/drawing/2014/main" id="{98058901-04FB-6D7C-7AEA-F9CBA30AC154}"/>
                    </a:ext>
                  </a:extLst>
                </p:cNvPr>
                <p:cNvSpPr/>
                <p:nvPr/>
              </p:nvSpPr>
              <p:spPr>
                <a:xfrm>
                  <a:off x="2580640" y="1711990"/>
                  <a:ext cx="1631143" cy="427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40">
                <a:extLst>
                  <a:ext uri="{FF2B5EF4-FFF2-40B4-BE49-F238E27FC236}">
                    <a16:creationId xmlns:a16="http://schemas.microsoft.com/office/drawing/2014/main" id="{1F59DED1-E8A7-68CF-D84D-909B2C658453}"/>
                  </a:ext>
                </a:extLst>
              </p:cNvPr>
              <p:cNvSpPr/>
              <p:nvPr/>
            </p:nvSpPr>
            <p:spPr>
              <a:xfrm>
                <a:off x="817997" y="1711990"/>
                <a:ext cx="1270000" cy="55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Speed of light (c)</a:t>
                </a:r>
                <a:endParaRPr lang="en-US" dirty="0">
                  <a:solidFill>
                    <a:schemeClr val="tx1"/>
                  </a:solidFill>
                </a:endParaRPr>
              </a:p>
            </p:txBody>
          </p:sp>
          <p:sp>
            <p:nvSpPr>
              <p:cNvPr id="42" name="Rectangle 41">
                <a:extLst>
                  <a:ext uri="{FF2B5EF4-FFF2-40B4-BE49-F238E27FC236}">
                    <a16:creationId xmlns:a16="http://schemas.microsoft.com/office/drawing/2014/main" id="{3F252CC3-D0EE-9AB6-EF2B-01DD007CA484}"/>
                  </a:ext>
                </a:extLst>
              </p:cNvPr>
              <p:cNvSpPr/>
              <p:nvPr/>
            </p:nvSpPr>
            <p:spPr>
              <a:xfrm rot="16200000">
                <a:off x="-270673" y="4099590"/>
                <a:ext cx="1270000" cy="55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Velocity</a:t>
                </a:r>
              </a:p>
            </p:txBody>
          </p:sp>
        </p:grpSp>
        <p:sp>
          <p:nvSpPr>
            <p:cNvPr id="43" name="Rectangle 42">
              <a:extLst>
                <a:ext uri="{FF2B5EF4-FFF2-40B4-BE49-F238E27FC236}">
                  <a16:creationId xmlns:a16="http://schemas.microsoft.com/office/drawing/2014/main" id="{53C2DBE7-5F68-BEF8-C618-8950AE71E7A8}"/>
                </a:ext>
              </a:extLst>
            </p:cNvPr>
            <p:cNvSpPr/>
            <p:nvPr/>
          </p:nvSpPr>
          <p:spPr>
            <a:xfrm>
              <a:off x="2761211" y="6251107"/>
              <a:ext cx="1270000" cy="5540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Energy</a:t>
              </a:r>
              <a:endParaRPr lang="en-US" dirty="0">
                <a:solidFill>
                  <a:schemeClr val="tx1"/>
                </a:solidFill>
              </a:endParaRPr>
            </a:p>
          </p:txBody>
        </p:sp>
      </p:grpSp>
      <p:sp>
        <p:nvSpPr>
          <p:cNvPr id="48" name="TextBox 47">
            <a:extLst>
              <a:ext uri="{FF2B5EF4-FFF2-40B4-BE49-F238E27FC236}">
                <a16:creationId xmlns:a16="http://schemas.microsoft.com/office/drawing/2014/main" id="{9F9FC0D4-4997-FABE-66CD-6686DC77D300}"/>
              </a:ext>
            </a:extLst>
          </p:cNvPr>
          <p:cNvSpPr txBox="1"/>
          <p:nvPr/>
        </p:nvSpPr>
        <p:spPr>
          <a:xfrm>
            <a:off x="853094" y="1570054"/>
            <a:ext cx="4074507" cy="4708981"/>
          </a:xfrm>
          <a:prstGeom prst="rect">
            <a:avLst/>
          </a:prstGeom>
          <a:solidFill>
            <a:srgbClr val="FFFF00"/>
          </a:solidFill>
          <a:ln>
            <a:solidFill>
              <a:schemeClr val="tx1"/>
            </a:solidFill>
          </a:ln>
        </p:spPr>
        <p:txBody>
          <a:bodyPr wrap="square" rtlCol="0">
            <a:spAutoFit/>
          </a:bodyPr>
          <a:lstStyle/>
          <a:p>
            <a:r>
              <a:rPr lang="it-IT" sz="2000" i="1" dirty="0">
                <a:latin typeface="+mj-lt"/>
              </a:rPr>
              <a:t>Energy gain:</a:t>
            </a:r>
          </a:p>
          <a:p>
            <a:r>
              <a:rPr lang="it-IT" sz="2000" i="1" dirty="0">
                <a:latin typeface="+mj-lt"/>
              </a:rPr>
              <a:t>One electron is accelerated with 1V gain an energy of 1eV</a:t>
            </a:r>
          </a:p>
          <a:p>
            <a:endParaRPr lang="it-IT" sz="2000" i="1" dirty="0">
              <a:latin typeface="+mj-lt"/>
            </a:endParaRPr>
          </a:p>
          <a:p>
            <a:r>
              <a:rPr lang="en-GB" sz="2000" i="1" dirty="0">
                <a:latin typeface="+mj-lt"/>
              </a:rPr>
              <a:t>Accelerating</a:t>
            </a:r>
            <a:r>
              <a:rPr lang="it-IT" sz="2000" i="1" dirty="0">
                <a:latin typeface="+mj-lt"/>
              </a:rPr>
              <a:t> a particle does NOT necessarily signify increasing the velocity. What increases is p=mv</a:t>
            </a:r>
          </a:p>
          <a:p>
            <a:endParaRPr lang="it-IT" sz="2000" i="1" dirty="0">
              <a:latin typeface="+mj-lt"/>
            </a:endParaRPr>
          </a:p>
          <a:p>
            <a:r>
              <a:rPr lang="it-IT" sz="2000" i="1" dirty="0">
                <a:latin typeface="+mj-lt"/>
              </a:rPr>
              <a:t>One electron becomes relativistic (velocity close to c) when his energy E&gt;5MeV</a:t>
            </a:r>
          </a:p>
          <a:p>
            <a:endParaRPr lang="it-IT" sz="2000" i="1" dirty="0">
              <a:latin typeface="+mj-lt"/>
            </a:endParaRPr>
          </a:p>
          <a:p>
            <a:r>
              <a:rPr lang="it-IT" sz="2000" i="1" dirty="0">
                <a:latin typeface="+mj-lt"/>
              </a:rPr>
              <a:t>One proton needs an energy 1000 more than an electron to become relativistic. </a:t>
            </a:r>
            <a:endParaRPr lang="en-US" sz="2000" i="1" dirty="0">
              <a:latin typeface="+mj-lt"/>
            </a:endParaRPr>
          </a:p>
        </p:txBody>
      </p:sp>
      <p:sp>
        <p:nvSpPr>
          <p:cNvPr id="49" name="Rectangle 48">
            <a:extLst>
              <a:ext uri="{FF2B5EF4-FFF2-40B4-BE49-F238E27FC236}">
                <a16:creationId xmlns:a16="http://schemas.microsoft.com/office/drawing/2014/main" id="{56A9F786-BCF3-D3A2-5A52-7FA66EB9A92E}"/>
              </a:ext>
            </a:extLst>
          </p:cNvPr>
          <p:cNvSpPr/>
          <p:nvPr/>
        </p:nvSpPr>
        <p:spPr>
          <a:xfrm rot="2330781">
            <a:off x="7612488" y="2782821"/>
            <a:ext cx="1813195" cy="326509"/>
          </a:xfrm>
          <a:prstGeom prst="rect">
            <a:avLst/>
          </a:prstGeom>
          <a:solidFill>
            <a:srgbClr val="E7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Light particles</a:t>
            </a:r>
            <a:endParaRPr lang="en-US" dirty="0">
              <a:solidFill>
                <a:schemeClr val="tx1"/>
              </a:solidFill>
            </a:endParaRPr>
          </a:p>
        </p:txBody>
      </p:sp>
      <p:sp>
        <p:nvSpPr>
          <p:cNvPr id="50" name="Rectangle 49">
            <a:extLst>
              <a:ext uri="{FF2B5EF4-FFF2-40B4-BE49-F238E27FC236}">
                <a16:creationId xmlns:a16="http://schemas.microsoft.com/office/drawing/2014/main" id="{978841DE-C63A-CA92-3CBD-48A1F116895E}"/>
              </a:ext>
            </a:extLst>
          </p:cNvPr>
          <p:cNvSpPr/>
          <p:nvPr/>
        </p:nvSpPr>
        <p:spPr>
          <a:xfrm rot="2344537">
            <a:off x="6872151" y="3509262"/>
            <a:ext cx="1813195" cy="342334"/>
          </a:xfrm>
          <a:prstGeom prst="rect">
            <a:avLst/>
          </a:prstGeom>
          <a:solidFill>
            <a:srgbClr val="E7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Heavy particles</a:t>
            </a:r>
            <a:endParaRPr lang="en-US" dirty="0">
              <a:solidFill>
                <a:schemeClr val="tx1"/>
              </a:solidFill>
            </a:endParaRPr>
          </a:p>
        </p:txBody>
      </p:sp>
      <p:sp>
        <p:nvSpPr>
          <p:cNvPr id="2" name="TextBox 1">
            <a:extLst>
              <a:ext uri="{FF2B5EF4-FFF2-40B4-BE49-F238E27FC236}">
                <a16:creationId xmlns:a16="http://schemas.microsoft.com/office/drawing/2014/main" id="{960680A5-09B0-3984-86D9-4CD431788484}"/>
              </a:ext>
            </a:extLst>
          </p:cNvPr>
          <p:cNvSpPr txBox="1"/>
          <p:nvPr/>
        </p:nvSpPr>
        <p:spPr>
          <a:xfrm>
            <a:off x="207921" y="-7724"/>
            <a:ext cx="6096000" cy="523220"/>
          </a:xfrm>
          <a:prstGeom prst="rect">
            <a:avLst/>
          </a:prstGeom>
          <a:noFill/>
        </p:spPr>
        <p:txBody>
          <a:bodyPr wrap="square">
            <a:spAutoFit/>
          </a:bodyPr>
          <a:lstStyle/>
          <a:p>
            <a:r>
              <a:rPr lang="en-US" sz="2800" b="1" dirty="0">
                <a:solidFill>
                  <a:schemeClr val="bg1"/>
                </a:solidFill>
                <a:latin typeface="+mj-lt"/>
              </a:rPr>
              <a:t>Principles of accelerator physics</a:t>
            </a:r>
            <a:endParaRPr lang="en-US" sz="2800" dirty="0">
              <a:solidFill>
                <a:schemeClr val="bg1"/>
              </a:solidFill>
            </a:endParaRPr>
          </a:p>
        </p:txBody>
      </p:sp>
    </p:spTree>
    <p:extLst>
      <p:ext uri="{BB962C8B-B14F-4D97-AF65-F5344CB8AC3E}">
        <p14:creationId xmlns:p14="http://schemas.microsoft.com/office/powerpoint/2010/main" val="133470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6">
            <a:extLst>
              <a:ext uri="{FF2B5EF4-FFF2-40B4-BE49-F238E27FC236}">
                <a16:creationId xmlns:a16="http://schemas.microsoft.com/office/drawing/2014/main" id="{1200D37F-742D-A8F6-EAD8-2F1BB6E0E4D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Immagine 7">
            <a:extLst>
              <a:ext uri="{FF2B5EF4-FFF2-40B4-BE49-F238E27FC236}">
                <a16:creationId xmlns:a16="http://schemas.microsoft.com/office/drawing/2014/main" id="{E1EBA787-2ED8-6C9C-BC60-3E76F154DC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34" name="Picture 425" descr="http://www.lnf.infn.it/logo/logo_infn_lnf_1_sigla_lnf.png">
            <a:extLst>
              <a:ext uri="{FF2B5EF4-FFF2-40B4-BE49-F238E27FC236}">
                <a16:creationId xmlns:a16="http://schemas.microsoft.com/office/drawing/2014/main" id="{5BABD8AC-CB5E-4AD6-4C37-FCBA536B39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7: Il sincrotrone di CNAO, a Pavia. | Download Scientific Diagram">
            <a:extLst>
              <a:ext uri="{FF2B5EF4-FFF2-40B4-BE49-F238E27FC236}">
                <a16:creationId xmlns:a16="http://schemas.microsoft.com/office/drawing/2014/main" id="{A6B2BB73-EDCA-DC73-79D4-FEF1E79C1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139" y="1032896"/>
            <a:ext cx="5124852" cy="3104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729AF964-07DF-07E4-3116-2576017167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5557" y="4287519"/>
            <a:ext cx="4519739" cy="230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6B80218-D7C4-CC0C-2D24-7AF80F17D84B}"/>
                  </a:ext>
                </a:extLst>
              </p:cNvPr>
              <p:cNvSpPr/>
              <p:nvPr/>
            </p:nvSpPr>
            <p:spPr>
              <a:xfrm>
                <a:off x="599146" y="662940"/>
                <a:ext cx="4314464" cy="6646050"/>
              </a:xfrm>
              <a:prstGeom prst="rect">
                <a:avLst/>
              </a:prstGeom>
              <a:noFill/>
              <a:ln>
                <a:noFill/>
              </a:ln>
            </p:spPr>
            <p:txBody>
              <a:bodyPr wrap="square">
                <a:spAutoFit/>
              </a:bodyPr>
              <a:lstStyle/>
              <a:p>
                <a:r>
                  <a:rPr lang="en-US" sz="3200" b="1" i="1" dirty="0">
                    <a:latin typeface="+mj-lt"/>
                    <a:ea typeface="Yu Gothic UI Semilight" panose="020B0400000000000000" pitchFamily="34" charset="-128"/>
                    <a:cs typeface="Arial" panose="020B0604020202020204" pitchFamily="34" charset="0"/>
                  </a:rPr>
                  <a:t>Main limitations</a:t>
                </a:r>
              </a:p>
              <a:p>
                <a:endParaRPr lang="en-US" sz="1400" b="1" i="1" dirty="0">
                  <a:latin typeface="+mj-lt"/>
                  <a:ea typeface="Yu Gothic UI Semilight" panose="020B0400000000000000" pitchFamily="34" charset="-128"/>
                  <a:cs typeface="Arial" panose="020B0604020202020204" pitchFamily="34" charset="0"/>
                </a:endParaRPr>
              </a:p>
              <a:p>
                <a:r>
                  <a:rPr lang="it-IT" sz="2800" b="1" i="1" dirty="0" err="1">
                    <a:latin typeface="+mj-lt"/>
                    <a:ea typeface="Yu Gothic UI Semilight" panose="020B0400000000000000" pitchFamily="34" charset="-128"/>
                    <a:cs typeface="Arial" panose="020B0604020202020204" pitchFamily="34" charset="0"/>
                  </a:rPr>
                  <a:t>Circular</a:t>
                </a:r>
                <a:r>
                  <a:rPr lang="it-IT" sz="2800" b="1" i="1" dirty="0">
                    <a:latin typeface="+mj-lt"/>
                    <a:ea typeface="Yu Gothic UI Semilight" panose="020B0400000000000000" pitchFamily="34" charset="-128"/>
                    <a:cs typeface="Arial" panose="020B0604020202020204" pitchFamily="34" charset="0"/>
                  </a:rPr>
                  <a:t> </a:t>
                </a:r>
                <a:r>
                  <a:rPr lang="it-IT" sz="2800" b="1" i="1" dirty="0" err="1">
                    <a:latin typeface="+mj-lt"/>
                    <a:ea typeface="Yu Gothic UI Semilight" panose="020B0400000000000000" pitchFamily="34" charset="-128"/>
                    <a:cs typeface="Arial" panose="020B0604020202020204" pitchFamily="34" charset="0"/>
                  </a:rPr>
                  <a:t>accelerators</a:t>
                </a:r>
                <a:r>
                  <a:rPr lang="it-IT" sz="2800" b="1" i="1" dirty="0">
                    <a:latin typeface="+mj-lt"/>
                    <a:ea typeface="Yu Gothic UI Semilight" panose="020B0400000000000000" pitchFamily="34" charset="-128"/>
                    <a:cs typeface="Arial" panose="020B0604020202020204" pitchFamily="34" charset="0"/>
                  </a:rPr>
                  <a:t>:</a:t>
                </a:r>
              </a:p>
              <a:p>
                <a:endParaRPr lang="it-IT" sz="900" b="1" i="1" dirty="0">
                  <a:latin typeface="+mj-lt"/>
                  <a:ea typeface="Yu Gothic UI Semilight" panose="020B0400000000000000" pitchFamily="34" charset="-128"/>
                  <a:cs typeface="Arial" panose="020B0604020202020204" pitchFamily="34" charset="0"/>
                </a:endParaRPr>
              </a:p>
              <a:p>
                <a:pPr marL="742950" lvl="1" indent="-285750">
                  <a:buFont typeface="Arial" panose="020B0604020202020204" pitchFamily="34" charset="0"/>
                  <a:buChar char="•"/>
                </a:pPr>
                <a:r>
                  <a:rPr lang="it-IT" sz="2400" b="1" i="1" dirty="0">
                    <a:latin typeface="+mj-lt"/>
                    <a:ea typeface="Yu Gothic UI Semilight" panose="020B0400000000000000" pitchFamily="34" charset="-128"/>
                    <a:cs typeface="Arial" panose="020B0604020202020204" pitchFamily="34" charset="0"/>
                  </a:rPr>
                  <a:t>Heavy </a:t>
                </a:r>
                <a:r>
                  <a:rPr lang="it-IT" sz="2400" b="1" i="1" dirty="0" err="1">
                    <a:latin typeface="+mj-lt"/>
                    <a:ea typeface="Yu Gothic UI Semilight" panose="020B0400000000000000" pitchFamily="34" charset="-128"/>
                    <a:cs typeface="Arial" panose="020B0604020202020204" pitchFamily="34" charset="0"/>
                  </a:rPr>
                  <a:t>particles</a:t>
                </a:r>
                <a:r>
                  <a:rPr lang="it-IT" sz="2400" b="1" i="1" dirty="0">
                    <a:latin typeface="+mj-lt"/>
                    <a:ea typeface="Yu Gothic UI Semilight" panose="020B0400000000000000" pitchFamily="34" charset="-128"/>
                    <a:cs typeface="Arial" panose="020B0604020202020204" pitchFamily="34" charset="0"/>
                  </a:rPr>
                  <a:t> , strong </a:t>
                </a:r>
                <a:r>
                  <a:rPr lang="it-IT" sz="2400" b="1" i="1" dirty="0" err="1">
                    <a:latin typeface="+mj-lt"/>
                    <a:ea typeface="Yu Gothic UI Semilight" panose="020B0400000000000000" pitchFamily="34" charset="-128"/>
                    <a:cs typeface="Arial" panose="020B0604020202020204" pitchFamily="34" charset="0"/>
                  </a:rPr>
                  <a:t>magnetic</a:t>
                </a:r>
                <a:r>
                  <a:rPr lang="it-IT" sz="2400" b="1" i="1" dirty="0">
                    <a:latin typeface="+mj-lt"/>
                    <a:ea typeface="Yu Gothic UI Semilight" panose="020B0400000000000000" pitchFamily="34" charset="-128"/>
                    <a:cs typeface="Arial" panose="020B0604020202020204" pitchFamily="34" charset="0"/>
                  </a:rPr>
                  <a:t> fields are </a:t>
                </a:r>
                <a:r>
                  <a:rPr lang="it-IT" sz="2400" b="1" i="1" dirty="0" err="1">
                    <a:latin typeface="+mj-lt"/>
                    <a:ea typeface="Yu Gothic UI Semilight" panose="020B0400000000000000" pitchFamily="34" charset="-128"/>
                    <a:cs typeface="Arial" panose="020B0604020202020204" pitchFamily="34" charset="0"/>
                  </a:rPr>
                  <a:t>required</a:t>
                </a:r>
                <a:endParaRPr lang="it-IT" sz="2400" b="1" i="1" dirty="0">
                  <a:latin typeface="+mj-lt"/>
                  <a:ea typeface="Yu Gothic UI Semilight" panose="020B0400000000000000" pitchFamily="34" charset="-128"/>
                  <a:cs typeface="Arial" panose="020B0604020202020204" pitchFamily="34" charset="0"/>
                </a:endParaRPr>
              </a:p>
              <a:p>
                <a:pPr lvl="1"/>
                <a:endParaRPr lang="it-IT" sz="700" b="1" i="1" dirty="0">
                  <a:latin typeface="+mj-lt"/>
                  <a:ea typeface="Yu Gothic UI Semilight" panose="020B0400000000000000" pitchFamily="34" charset="-128"/>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m:t>
                      </m:r>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rPr>
                        <m:t>𝑝</m:t>
                      </m:r>
                      <m:r>
                        <a:rPr lang="it-IT" sz="2400" b="0" i="1" smtClean="0">
                          <a:latin typeface="Cambria Math" panose="02040503050406030204" pitchFamily="18" charset="0"/>
                        </a:rPr>
                        <m:t>=</m:t>
                      </m:r>
                      <m:r>
                        <a:rPr lang="it-IT" sz="2400" b="0" i="1" smtClean="0">
                          <a:latin typeface="Cambria Math" panose="02040503050406030204" pitchFamily="18" charset="0"/>
                        </a:rPr>
                        <m:t>𝑞</m:t>
                      </m:r>
                      <m:r>
                        <a:rPr lang="it-IT" sz="2400" b="0" i="1" smtClean="0">
                          <a:latin typeface="Cambria Math" panose="02040503050406030204" pitchFamily="18" charset="0"/>
                        </a:rPr>
                        <m:t>∗</m:t>
                      </m:r>
                      <m:r>
                        <a:rPr lang="it-IT" sz="2400" b="0" i="1" smtClean="0">
                          <a:latin typeface="Cambria Math" panose="02040503050406030204" pitchFamily="18" charset="0"/>
                        </a:rPr>
                        <m:t>𝑅</m:t>
                      </m:r>
                      <m:r>
                        <a:rPr lang="it-IT" sz="2400" b="0" i="1" smtClean="0">
                          <a:latin typeface="Cambria Math" panose="02040503050406030204" pitchFamily="18" charset="0"/>
                        </a:rPr>
                        <m:t>∗</m:t>
                      </m:r>
                      <m:r>
                        <a:rPr lang="it-IT" sz="2400" b="0" i="1" smtClean="0">
                          <a:latin typeface="Cambria Math" panose="02040503050406030204" pitchFamily="18" charset="0"/>
                        </a:rPr>
                        <m:t>𝐵</m:t>
                      </m:r>
                      <m:r>
                        <a:rPr lang="it-IT" sz="2400" b="0" i="1" smtClean="0">
                          <a:latin typeface="Cambria Math" panose="02040503050406030204" pitchFamily="18" charset="0"/>
                        </a:rPr>
                        <m:t>[</m:t>
                      </m:r>
                      <m:r>
                        <a:rPr lang="it-IT" sz="2400" b="0" i="1" smtClean="0">
                          <a:latin typeface="Cambria Math" panose="02040503050406030204" pitchFamily="18" charset="0"/>
                        </a:rPr>
                        <m:t>𝑇</m:t>
                      </m:r>
                      <m:r>
                        <a:rPr lang="it-IT" sz="2400" b="0" i="1" smtClean="0">
                          <a:latin typeface="Cambria Math" panose="02040503050406030204" pitchFamily="18" charset="0"/>
                        </a:rPr>
                        <m:t>]</m:t>
                      </m:r>
                    </m:oMath>
                  </m:oMathPara>
                </a14:m>
                <a:endParaRPr lang="it-IT" sz="2400" b="1" i="1" dirty="0">
                  <a:latin typeface="+mj-lt"/>
                  <a:ea typeface="Yu Gothic UI Semilight" panose="020B0400000000000000" pitchFamily="34" charset="-128"/>
                  <a:cs typeface="Arial" panose="020B0604020202020204" pitchFamily="34" charset="0"/>
                </a:endParaRPr>
              </a:p>
              <a:p>
                <a:pPr marL="514350" indent="-514350">
                  <a:buFont typeface="Arial" panose="020B0604020202020204" pitchFamily="34" charset="0"/>
                  <a:buChar char="•"/>
                </a:pPr>
                <a:endParaRPr lang="it-IT" sz="800" b="1" i="1" dirty="0">
                  <a:latin typeface="+mj-lt"/>
                  <a:ea typeface="Yu Gothic UI Semilight" panose="020B0400000000000000" pitchFamily="34" charset="-128"/>
                  <a:cs typeface="Arial" panose="020B0604020202020204" pitchFamily="34" charset="0"/>
                </a:endParaRPr>
              </a:p>
              <a:p>
                <a:pPr marL="742950" lvl="1" indent="-285750">
                  <a:buFont typeface="Arial" panose="020B0604020202020204" pitchFamily="34" charset="0"/>
                  <a:buChar char="•"/>
                </a:pPr>
                <a:r>
                  <a:rPr lang="it-IT" sz="2400" b="1" i="1" dirty="0">
                    <a:latin typeface="+mj-lt"/>
                    <a:ea typeface="Yu Gothic UI Semilight" panose="020B0400000000000000" pitchFamily="34" charset="-128"/>
                    <a:cs typeface="Arial" panose="020B0604020202020204" pitchFamily="34" charset="0"/>
                  </a:rPr>
                  <a:t>Light </a:t>
                </a:r>
                <a:r>
                  <a:rPr lang="it-IT" sz="2400" b="1" i="1" dirty="0" err="1">
                    <a:latin typeface="+mj-lt"/>
                    <a:ea typeface="Yu Gothic UI Semilight" panose="020B0400000000000000" pitchFamily="34" charset="-128"/>
                    <a:cs typeface="Arial" panose="020B0604020202020204" pitchFamily="34" charset="0"/>
                  </a:rPr>
                  <a:t>particles</a:t>
                </a:r>
                <a:r>
                  <a:rPr lang="it-IT" sz="2400" b="1" i="1" dirty="0">
                    <a:latin typeface="+mj-lt"/>
                    <a:ea typeface="Yu Gothic UI Semilight" panose="020B0400000000000000" pitchFamily="34" charset="-128"/>
                    <a:cs typeface="Arial" panose="020B0604020202020204" pitchFamily="34" charset="0"/>
                  </a:rPr>
                  <a:t> -&gt; </a:t>
                </a:r>
                <a:r>
                  <a:rPr lang="it-IT" sz="2400" b="1" i="1" dirty="0" err="1">
                    <a:latin typeface="+mj-lt"/>
                    <a:ea typeface="Yu Gothic UI Semilight" panose="020B0400000000000000" pitchFamily="34" charset="-128"/>
                    <a:cs typeface="Arial" panose="020B0604020202020204" pitchFamily="34" charset="0"/>
                  </a:rPr>
                  <a:t>Synchrotron</a:t>
                </a:r>
                <a:r>
                  <a:rPr lang="it-IT" sz="2400" b="1" i="1" dirty="0">
                    <a:latin typeface="+mj-lt"/>
                    <a:ea typeface="Yu Gothic UI Semilight" panose="020B0400000000000000" pitchFamily="34" charset="-128"/>
                    <a:cs typeface="Arial" panose="020B0604020202020204" pitchFamily="34" charset="0"/>
                  </a:rPr>
                  <a:t> </a:t>
                </a:r>
                <a:r>
                  <a:rPr lang="it-IT" sz="2400" b="1" i="1" dirty="0" err="1">
                    <a:latin typeface="+mj-lt"/>
                    <a:ea typeface="Yu Gothic UI Semilight" panose="020B0400000000000000" pitchFamily="34" charset="-128"/>
                    <a:cs typeface="Arial" panose="020B0604020202020204" pitchFamily="34" charset="0"/>
                  </a:rPr>
                  <a:t>radiation</a:t>
                </a:r>
                <a:endParaRPr lang="it-IT" sz="2400" b="1" i="1" dirty="0">
                  <a:latin typeface="+mj-lt"/>
                  <a:ea typeface="Yu Gothic UI Semilight" panose="020B0400000000000000" pitchFamily="34" charset="-128"/>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ea typeface="Cambria Math" panose="02040503050406030204" pitchFamily="18" charset="0"/>
                        </a:rPr>
                        <m:t>𝑈</m:t>
                      </m:r>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sSup>
                            <m:sSupPr>
                              <m:ctrlPr>
                                <a:rPr lang="it-IT" sz="2400" b="0" i="1" smtClean="0">
                                  <a:latin typeface="Cambria Math" panose="02040503050406030204" pitchFamily="18" charset="0"/>
                                  <a:ea typeface="Cambria Math" panose="02040503050406030204" pitchFamily="18" charset="0"/>
                                </a:rPr>
                              </m:ctrlPr>
                            </m:sSupPr>
                            <m:e>
                              <m:r>
                                <a:rPr lang="it-IT" sz="2400" b="0" i="1" smtClean="0">
                                  <a:latin typeface="Cambria Math" panose="02040503050406030204" pitchFamily="18" charset="0"/>
                                  <a:ea typeface="Cambria Math" panose="02040503050406030204" pitchFamily="18" charset="0"/>
                                </a:rPr>
                                <m:t>𝐸</m:t>
                              </m:r>
                            </m:e>
                            <m:sup>
                              <m:r>
                                <a:rPr lang="it-IT" sz="2400" b="0" i="1" smtClean="0">
                                  <a:latin typeface="Cambria Math" panose="02040503050406030204" pitchFamily="18" charset="0"/>
                                  <a:ea typeface="Cambria Math" panose="02040503050406030204" pitchFamily="18" charset="0"/>
                                </a:rPr>
                                <m:t>4</m:t>
                              </m:r>
                            </m:sup>
                          </m:sSup>
                        </m:num>
                        <m:den>
                          <m:sSubSup>
                            <m:sSubSupPr>
                              <m:ctrlPr>
                                <a:rPr lang="it-IT" sz="2400" b="0" i="1" smtClean="0">
                                  <a:latin typeface="Cambria Math" panose="02040503050406030204" pitchFamily="18" charset="0"/>
                                  <a:ea typeface="Cambria Math" panose="02040503050406030204" pitchFamily="18" charset="0"/>
                                </a:rPr>
                              </m:ctrlPr>
                            </m:sSubSupPr>
                            <m:e>
                              <m:r>
                                <a:rPr lang="it-IT" sz="2400" b="0" i="1" smtClean="0">
                                  <a:latin typeface="Cambria Math" panose="02040503050406030204" pitchFamily="18" charset="0"/>
                                  <a:ea typeface="Cambria Math" panose="02040503050406030204" pitchFamily="18" charset="0"/>
                                </a:rPr>
                                <m:t>𝑚</m:t>
                              </m:r>
                            </m:e>
                            <m:sub>
                              <m:r>
                                <a:rPr lang="it-IT" sz="2400" b="0" i="1" smtClean="0">
                                  <a:latin typeface="Cambria Math" panose="02040503050406030204" pitchFamily="18" charset="0"/>
                                  <a:ea typeface="Cambria Math" panose="02040503050406030204" pitchFamily="18" charset="0"/>
                                </a:rPr>
                                <m:t>0</m:t>
                              </m:r>
                            </m:sub>
                            <m:sup>
                              <m:r>
                                <a:rPr lang="it-IT" sz="2400" b="0" i="1" smtClean="0">
                                  <a:latin typeface="Cambria Math" panose="02040503050406030204" pitchFamily="18" charset="0"/>
                                  <a:ea typeface="Cambria Math" panose="02040503050406030204" pitchFamily="18" charset="0"/>
                                </a:rPr>
                                <m:t>4</m:t>
                              </m:r>
                            </m:sup>
                          </m:sSubSup>
                        </m:den>
                      </m:f>
                    </m:oMath>
                  </m:oMathPara>
                </a14:m>
                <a:endParaRPr lang="it-IT" sz="2800" b="1" i="1" dirty="0">
                  <a:latin typeface="+mj-lt"/>
                  <a:ea typeface="Yu Gothic UI Semilight" panose="020B0400000000000000" pitchFamily="34" charset="-128"/>
                  <a:cs typeface="Arial" panose="020B0604020202020204" pitchFamily="34" charset="0"/>
                </a:endParaRPr>
              </a:p>
              <a:p>
                <a:r>
                  <a:rPr lang="it-IT" sz="2800" b="1" i="1" dirty="0">
                    <a:latin typeface="+mj-lt"/>
                    <a:ea typeface="Yu Gothic UI Semilight" panose="020B0400000000000000" pitchFamily="34" charset="-128"/>
                    <a:cs typeface="Arial" panose="020B0604020202020204" pitchFamily="34" charset="0"/>
                  </a:rPr>
                  <a:t>Linear </a:t>
                </a:r>
                <a:r>
                  <a:rPr lang="it-IT" sz="2800" b="1" i="1" dirty="0" err="1">
                    <a:latin typeface="+mj-lt"/>
                    <a:ea typeface="Yu Gothic UI Semilight" panose="020B0400000000000000" pitchFamily="34" charset="-128"/>
                    <a:cs typeface="Arial" panose="020B0604020202020204" pitchFamily="34" charset="0"/>
                  </a:rPr>
                  <a:t>accelerators</a:t>
                </a:r>
                <a:r>
                  <a:rPr lang="it-IT" sz="2800" b="1" i="1" dirty="0">
                    <a:latin typeface="+mj-lt"/>
                    <a:ea typeface="Yu Gothic UI Semilight" panose="020B0400000000000000" pitchFamily="34" charset="-128"/>
                    <a:cs typeface="Arial" panose="020B0604020202020204" pitchFamily="34" charset="0"/>
                  </a:rPr>
                  <a:t>:</a:t>
                </a:r>
              </a:p>
              <a:p>
                <a:pPr marL="971550" lvl="1" indent="-514350">
                  <a:buFont typeface="Arial" panose="020B0604020202020204" pitchFamily="34" charset="0"/>
                  <a:buChar char="•"/>
                </a:pPr>
                <a:r>
                  <a:rPr lang="en-US" sz="2400" b="1" i="1" dirty="0">
                    <a:latin typeface="+mj-lt"/>
                    <a:ea typeface="Yu Gothic UI Semilight" panose="020B0400000000000000" pitchFamily="34" charset="-128"/>
                    <a:cs typeface="Arial" panose="020B0604020202020204" pitchFamily="34" charset="0"/>
                  </a:rPr>
                  <a:t>Limited gradient to avoid discharges</a:t>
                </a:r>
              </a:p>
              <a:p>
                <a:pPr lvl="1"/>
                <a:endParaRPr lang="en-US" sz="600" b="1" i="1" dirty="0">
                  <a:latin typeface="+mj-lt"/>
                  <a:ea typeface="Yu Gothic UI Semilight" panose="020B0400000000000000" pitchFamily="34" charset="-128"/>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m:t>
                      </m:r>
                      <m:r>
                        <a:rPr lang="it-IT" sz="2400" b="0" i="1" smtClean="0">
                          <a:latin typeface="Cambria Math" panose="02040503050406030204" pitchFamily="18" charset="0"/>
                        </a:rPr>
                        <m:t>=</m:t>
                      </m:r>
                      <m:r>
                        <a:rPr lang="it-IT" sz="2400" b="0" i="1" smtClean="0">
                          <a:latin typeface="Cambria Math" panose="02040503050406030204" pitchFamily="18" charset="0"/>
                        </a:rPr>
                        <m:t>𝐿</m:t>
                      </m:r>
                      <m:r>
                        <a:rPr lang="it-IT" sz="2400" b="0" i="1" smtClean="0">
                          <a:latin typeface="Cambria Math" panose="02040503050406030204" pitchFamily="18" charset="0"/>
                        </a:rPr>
                        <m:t>∗</m:t>
                      </m:r>
                      <m:r>
                        <a:rPr lang="it-IT" sz="2400" b="0" i="1" smtClean="0">
                          <a:latin typeface="Cambria Math" panose="02040503050406030204" pitchFamily="18" charset="0"/>
                        </a:rPr>
                        <m:t>𝐺</m:t>
                      </m:r>
                      <m:r>
                        <a:rPr lang="it-IT" sz="2400" b="0" i="1" smtClean="0">
                          <a:latin typeface="Cambria Math" panose="02040503050406030204" pitchFamily="18" charset="0"/>
                        </a:rPr>
                        <m:t>[</m:t>
                      </m:r>
                      <m:f>
                        <m:fPr>
                          <m:type m:val="lin"/>
                          <m:ctrlPr>
                            <a:rPr lang="it-IT" sz="2400" b="0" i="1" smtClean="0">
                              <a:latin typeface="Cambria Math" panose="02040503050406030204" pitchFamily="18" charset="0"/>
                            </a:rPr>
                          </m:ctrlPr>
                        </m:fPr>
                        <m:num>
                          <m:r>
                            <a:rPr lang="it-IT" sz="2400" b="0" i="1" smtClean="0">
                              <a:latin typeface="Cambria Math" panose="02040503050406030204" pitchFamily="18" charset="0"/>
                            </a:rPr>
                            <m:t>𝑒𝑉</m:t>
                          </m:r>
                        </m:num>
                        <m:den>
                          <m:r>
                            <a:rPr lang="it-IT" sz="2400" b="0" i="1" smtClean="0">
                              <a:latin typeface="Cambria Math" panose="02040503050406030204" pitchFamily="18" charset="0"/>
                            </a:rPr>
                            <m:t>𝑚</m:t>
                          </m:r>
                        </m:den>
                      </m:f>
                      <m:r>
                        <a:rPr lang="it-IT" sz="2400" b="0" i="1" smtClean="0">
                          <a:latin typeface="Cambria Math" panose="02040503050406030204" pitchFamily="18" charset="0"/>
                        </a:rPr>
                        <m:t>]</m:t>
                      </m:r>
                    </m:oMath>
                  </m:oMathPara>
                </a14:m>
                <a:endParaRPr lang="en-US" sz="2400" b="1" i="1" dirty="0">
                  <a:latin typeface="+mj-lt"/>
                  <a:ea typeface="Yu Gothic UI Semilight" panose="020B0400000000000000" pitchFamily="34" charset="-128"/>
                  <a:cs typeface="Arial" panose="020B0604020202020204" pitchFamily="34" charset="0"/>
                </a:endParaRPr>
              </a:p>
              <a:p>
                <a:pPr lvl="1"/>
                <a:endParaRPr lang="en-US" sz="2400" b="1" i="1" dirty="0">
                  <a:latin typeface="+mj-lt"/>
                  <a:ea typeface="Yu Gothic UI Semilight" panose="020B0400000000000000" pitchFamily="34" charset="-128"/>
                  <a:cs typeface="Arial" panose="020B0604020202020204" pitchFamily="34" charset="0"/>
                </a:endParaRPr>
              </a:p>
              <a:p>
                <a:pPr marL="971550" lvl="1" indent="-514350">
                  <a:buFont typeface="Arial" panose="020B0604020202020204" pitchFamily="34" charset="0"/>
                  <a:buChar char="•"/>
                </a:pPr>
                <a:endParaRPr lang="en-US" sz="2400" b="1" i="1" dirty="0">
                  <a:latin typeface="+mj-lt"/>
                  <a:ea typeface="Yu Gothic UI Semilight" panose="020B0400000000000000" pitchFamily="34" charset="-128"/>
                  <a:cs typeface="Arial" panose="020B0604020202020204" pitchFamily="34" charset="0"/>
                </a:endParaRPr>
              </a:p>
            </p:txBody>
          </p:sp>
        </mc:Choice>
        <mc:Fallback xmlns="">
          <p:sp>
            <p:nvSpPr>
              <p:cNvPr id="3" name="Rectangle 2">
                <a:extLst>
                  <a:ext uri="{FF2B5EF4-FFF2-40B4-BE49-F238E27FC236}">
                    <a16:creationId xmlns:a16="http://schemas.microsoft.com/office/drawing/2014/main" id="{B6B80218-D7C4-CC0C-2D24-7AF80F17D84B}"/>
                  </a:ext>
                </a:extLst>
              </p:cNvPr>
              <p:cNvSpPr>
                <a:spLocks noRot="1" noChangeAspect="1" noMove="1" noResize="1" noEditPoints="1" noAdjustHandles="1" noChangeArrowheads="1" noChangeShapeType="1" noTextEdit="1"/>
              </p:cNvSpPr>
              <p:nvPr/>
            </p:nvSpPr>
            <p:spPr>
              <a:xfrm>
                <a:off x="599146" y="662940"/>
                <a:ext cx="4314464" cy="6646050"/>
              </a:xfrm>
              <a:prstGeom prst="rect">
                <a:avLst/>
              </a:prstGeom>
              <a:blipFill>
                <a:blip r:embed="rId6"/>
                <a:stretch>
                  <a:fillRect l="-3531" t="-1193" r="-2119" b="-1468"/>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4B380100-00E7-0BB0-AE73-8DF961C90596}"/>
              </a:ext>
            </a:extLst>
          </p:cNvPr>
          <p:cNvSpPr txBox="1"/>
          <p:nvPr/>
        </p:nvSpPr>
        <p:spPr>
          <a:xfrm>
            <a:off x="207921" y="-7724"/>
            <a:ext cx="6096000" cy="523220"/>
          </a:xfrm>
          <a:prstGeom prst="rect">
            <a:avLst/>
          </a:prstGeom>
          <a:noFill/>
        </p:spPr>
        <p:txBody>
          <a:bodyPr wrap="square">
            <a:spAutoFit/>
          </a:bodyPr>
          <a:lstStyle/>
          <a:p>
            <a:r>
              <a:rPr lang="en-US" sz="2800" b="1" dirty="0">
                <a:solidFill>
                  <a:schemeClr val="bg1"/>
                </a:solidFill>
                <a:latin typeface="+mj-lt"/>
              </a:rPr>
              <a:t>Principles of accelerator physics</a:t>
            </a:r>
            <a:endParaRPr lang="en-US" sz="2800" dirty="0">
              <a:solidFill>
                <a:schemeClr val="bg1"/>
              </a:solidFill>
            </a:endParaRPr>
          </a:p>
        </p:txBody>
      </p:sp>
    </p:spTree>
    <p:extLst>
      <p:ext uri="{BB962C8B-B14F-4D97-AF65-F5344CB8AC3E}">
        <p14:creationId xmlns:p14="http://schemas.microsoft.com/office/powerpoint/2010/main" val="116048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23990F63-136C-D892-AFEB-5BE36DF3C5B9}"/>
              </a:ext>
            </a:extLst>
          </p:cNvPr>
          <p:cNvSpPr/>
          <p:nvPr/>
        </p:nvSpPr>
        <p:spPr>
          <a:xfrm>
            <a:off x="1" y="1"/>
            <a:ext cx="8423564" cy="51261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7">
            <a:extLst>
              <a:ext uri="{FF2B5EF4-FFF2-40B4-BE49-F238E27FC236}">
                <a16:creationId xmlns:a16="http://schemas.microsoft.com/office/drawing/2014/main" id="{E46E898A-13D6-197F-930E-4D355A5D1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0134859" y="0"/>
            <a:ext cx="1921574" cy="662940"/>
          </a:xfrm>
          <a:prstGeom prst="rect">
            <a:avLst/>
          </a:prstGeom>
          <a:ln w="19050">
            <a:noFill/>
          </a:ln>
        </p:spPr>
      </p:pic>
      <p:pic>
        <p:nvPicPr>
          <p:cNvPr id="5" name="Picture 425" descr="http://www.lnf.infn.it/logo/logo_infn_lnf_1_sigla_lnf.png">
            <a:extLst>
              <a:ext uri="{FF2B5EF4-FFF2-40B4-BE49-F238E27FC236}">
                <a16:creationId xmlns:a16="http://schemas.microsoft.com/office/drawing/2014/main" id="{62ACD294-B462-A663-6607-BCCBA9FD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080" y="26110"/>
            <a:ext cx="880581" cy="55345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7E5A728-269B-550C-FEB4-96428419089B}"/>
              </a:ext>
            </a:extLst>
          </p:cNvPr>
          <p:cNvSpPr txBox="1"/>
          <p:nvPr/>
        </p:nvSpPr>
        <p:spPr>
          <a:xfrm>
            <a:off x="53816" y="-9009"/>
            <a:ext cx="7795878" cy="523220"/>
          </a:xfrm>
          <a:prstGeom prst="rect">
            <a:avLst/>
          </a:prstGeom>
          <a:noFill/>
        </p:spPr>
        <p:txBody>
          <a:bodyPr wrap="square">
            <a:spAutoFit/>
          </a:bodyPr>
          <a:lstStyle/>
          <a:p>
            <a:r>
              <a:rPr lang="en-US" sz="2800" b="1" dirty="0">
                <a:solidFill>
                  <a:schemeClr val="bg1"/>
                </a:solidFill>
                <a:latin typeface="+mj-lt"/>
              </a:rPr>
              <a:t>Plasma Wakefield acceleration</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42" name="Object 41">
                <a:extLst>
                  <a:ext uri="{FF2B5EF4-FFF2-40B4-BE49-F238E27FC236}">
                    <a16:creationId xmlns:a16="http://schemas.microsoft.com/office/drawing/2014/main" id="{294F4FF2-3F5E-BFCD-7A0E-67C10B605377}"/>
                  </a:ext>
                </a:extLst>
              </p:cNvPr>
              <p:cNvSpPr txBox="1"/>
              <p:nvPr/>
            </p:nvSpPr>
            <p:spPr bwMode="auto">
              <a:xfrm>
                <a:off x="1366619" y="5205326"/>
                <a:ext cx="1929399" cy="1090635"/>
              </a:xfrm>
              <a:prstGeom prst="rect">
                <a:avLst/>
              </a:prstGeom>
              <a:noFill/>
            </p:spPr>
            <p:txBody>
              <a:bodyPr anchor="ctr">
                <a:noAutofit/>
              </a:bodyPr>
              <a:lstStyle/>
              <a:p>
                <a:pPr/>
                <a14:m>
                  <m:oMathPara xmlns:m="http://schemas.openxmlformats.org/officeDocument/2006/math">
                    <m:oMathParaPr>
                      <m:jc m:val="left"/>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𝜔</m:t>
                          </m:r>
                        </m:e>
                        <m:sub>
                          <m:r>
                            <a:rPr lang="en-US" sz="2400" i="1">
                              <a:solidFill>
                                <a:srgbClr val="000000"/>
                              </a:solidFill>
                              <a:latin typeface="Cambria Math" panose="02040503050406030204" pitchFamily="18" charset="0"/>
                            </a:rPr>
                            <m:t>𝑝</m:t>
                          </m:r>
                        </m:sub>
                      </m:sSub>
                      <m:r>
                        <a:rPr lang="en-US" sz="2400" i="1">
                          <a:solidFill>
                            <a:srgbClr val="000000"/>
                          </a:solidFill>
                          <a:latin typeface="Cambria Math" panose="02040503050406030204" pitchFamily="18" charset="0"/>
                        </a:rPr>
                        <m:t>=</m:t>
                      </m:r>
                      <m:rad>
                        <m:radPr>
                          <m:degHide m:val="on"/>
                          <m:ctrlPr>
                            <a:rPr lang="en-US" sz="2400" i="1">
                              <a:solidFill>
                                <a:srgbClr val="000000"/>
                              </a:solidFill>
                              <a:latin typeface="Cambria Math" panose="02040503050406030204" pitchFamily="18" charset="0"/>
                            </a:rPr>
                          </m:ctrlPr>
                        </m:radPr>
                        <m:deg/>
                        <m:e>
                          <m:f>
                            <m:fPr>
                              <m:ctrlPr>
                                <a:rPr lang="en-US" sz="2400" i="1">
                                  <a:solidFill>
                                    <a:srgbClr val="000000"/>
                                  </a:solidFill>
                                  <a:latin typeface="Cambria Math" panose="02040503050406030204" pitchFamily="18" charset="0"/>
                                </a:rPr>
                              </m:ctrlPr>
                            </m:fPr>
                            <m:num>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𝑛</m:t>
                                  </m:r>
                                </m:e>
                                <m:sub>
                                  <m:r>
                                    <a:rPr lang="en-US" sz="2400" i="1">
                                      <a:solidFill>
                                        <a:srgbClr val="000000"/>
                                      </a:solidFill>
                                      <a:latin typeface="Cambria Math" panose="02040503050406030204" pitchFamily="18" charset="0"/>
                                    </a:rPr>
                                    <m:t>𝑝</m:t>
                                  </m:r>
                                </m:sub>
                              </m:sSub>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𝑒</m:t>
                                  </m:r>
                                </m:e>
                                <m:sup>
                                  <m:r>
                                    <a:rPr lang="en-US" sz="2400" i="1">
                                      <a:solidFill>
                                        <a:srgbClr val="000000"/>
                                      </a:solidFill>
                                      <a:latin typeface="Cambria Math" panose="02040503050406030204" pitchFamily="18" charset="0"/>
                                    </a:rPr>
                                    <m:t>2</m:t>
                                  </m:r>
                                </m:sup>
                              </m:sSup>
                            </m:num>
                            <m:den>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𝑚</m:t>
                                  </m:r>
                                </m:e>
                                <m:sub>
                                  <m:r>
                                    <a:rPr lang="en-US" sz="2400" i="1">
                                      <a:solidFill>
                                        <a:srgbClr val="000000"/>
                                      </a:solidFill>
                                      <a:latin typeface="Cambria Math" panose="02040503050406030204" pitchFamily="18" charset="0"/>
                                    </a:rPr>
                                    <m:t>𝑒</m:t>
                                  </m:r>
                                </m:sub>
                              </m:sSub>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𝜀</m:t>
                                  </m:r>
                                </m:e>
                                <m:sub>
                                  <m:r>
                                    <a:rPr lang="en-US" sz="2400" i="1">
                                      <a:solidFill>
                                        <a:srgbClr val="000000"/>
                                      </a:solidFill>
                                      <a:latin typeface="Cambria Math" panose="02040503050406030204" pitchFamily="18" charset="0"/>
                                    </a:rPr>
                                    <m:t>0</m:t>
                                  </m:r>
                                </m:sub>
                              </m:sSub>
                            </m:den>
                          </m:f>
                        </m:e>
                      </m:rad>
                    </m:oMath>
                  </m:oMathPara>
                </a14:m>
                <a:endParaRPr lang="en-US" sz="2400" dirty="0"/>
              </a:p>
            </p:txBody>
          </p:sp>
        </mc:Choice>
        <mc:Fallback xmlns="">
          <p:sp>
            <p:nvSpPr>
              <p:cNvPr id="42" name="Object 41">
                <a:extLst>
                  <a:ext uri="{FF2B5EF4-FFF2-40B4-BE49-F238E27FC236}">
                    <a16:creationId xmlns:a16="http://schemas.microsoft.com/office/drawing/2014/main" id="{294F4FF2-3F5E-BFCD-7A0E-67C10B605377}"/>
                  </a:ext>
                </a:extLst>
              </p:cNvPr>
              <p:cNvSpPr txBox="1">
                <a:spLocks noRot="1" noChangeAspect="1" noMove="1" noResize="1" noEditPoints="1" noAdjustHandles="1" noChangeArrowheads="1" noChangeShapeType="1" noTextEdit="1"/>
              </p:cNvSpPr>
              <p:nvPr/>
            </p:nvSpPr>
            <p:spPr bwMode="auto">
              <a:xfrm>
                <a:off x="1366619" y="5205326"/>
                <a:ext cx="1929399" cy="10906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Object 42">
                <a:extLst>
                  <a:ext uri="{FF2B5EF4-FFF2-40B4-BE49-F238E27FC236}">
                    <a16:creationId xmlns:a16="http://schemas.microsoft.com/office/drawing/2014/main" id="{78EE5F97-2008-D4D0-284F-67FAED93E0F2}"/>
                  </a:ext>
                </a:extLst>
              </p:cNvPr>
              <p:cNvSpPr txBox="1"/>
              <p:nvPr/>
            </p:nvSpPr>
            <p:spPr bwMode="auto">
              <a:xfrm>
                <a:off x="3944166" y="5245312"/>
                <a:ext cx="3220496" cy="1147694"/>
              </a:xfrm>
              <a:prstGeom prst="rect">
                <a:avLst/>
              </a:prstGeom>
              <a:noFill/>
            </p:spPr>
            <p:txBody>
              <a:bodyPr anchor="ctr">
                <a:normAutofit/>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𝜆</m:t>
                          </m:r>
                        </m:e>
                        <m:sub>
                          <m:r>
                            <a:rPr lang="en-US" sz="2400" i="1">
                              <a:solidFill>
                                <a:srgbClr val="000000"/>
                              </a:solidFill>
                              <a:latin typeface="Cambria Math" panose="02040503050406030204" pitchFamily="18" charset="0"/>
                            </a:rPr>
                            <m:t>𝑝</m:t>
                          </m:r>
                        </m:sub>
                      </m:sSub>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𝜋</m:t>
                          </m:r>
                          <m:r>
                            <a:rPr lang="en-US" sz="2400" i="1">
                              <a:solidFill>
                                <a:srgbClr val="000000"/>
                              </a:solidFill>
                              <a:latin typeface="Cambria Math" panose="02040503050406030204" pitchFamily="18" charset="0"/>
                            </a:rPr>
                            <m:t>𝑐</m:t>
                          </m:r>
                        </m:num>
                        <m:den>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𝜔</m:t>
                              </m:r>
                            </m:e>
                            <m:sub>
                              <m:r>
                                <a:rPr lang="en-US" sz="2400" i="1">
                                  <a:solidFill>
                                    <a:srgbClr val="000000"/>
                                  </a:solidFill>
                                  <a:latin typeface="Cambria Math" panose="02040503050406030204" pitchFamily="18" charset="0"/>
                                </a:rPr>
                                <m:t>𝑝</m:t>
                              </m:r>
                            </m:sub>
                          </m:sSub>
                        </m:den>
                      </m:f>
                      <m:r>
                        <a:rPr lang="en-US" sz="2400" i="1" smtClean="0">
                          <a:solidFill>
                            <a:srgbClr val="000000"/>
                          </a:solidFill>
                          <a:latin typeface="Cambria Math" panose="02040503050406030204" pitchFamily="18" charset="0"/>
                          <a:ea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𝜆</m:t>
                          </m:r>
                        </m:e>
                        <m:sub>
                          <m:r>
                            <a:rPr lang="en-US" sz="2400" i="1">
                              <a:solidFill>
                                <a:srgbClr val="000000"/>
                              </a:solidFill>
                              <a:latin typeface="Cambria Math" panose="02040503050406030204" pitchFamily="18" charset="0"/>
                            </a:rPr>
                            <m:t>𝑝</m:t>
                          </m:r>
                        </m:sub>
                      </m:sSub>
                      <m:r>
                        <a:rPr lang="en-US" sz="2400" i="1" smtClean="0">
                          <a:solidFill>
                            <a:srgbClr val="000000"/>
                          </a:solidFill>
                          <a:latin typeface="Cambria Math" panose="02040503050406030204" pitchFamily="18" charset="0"/>
                          <a:ea typeface="Cambria Math" panose="02040503050406030204" pitchFamily="18" charset="0"/>
                        </a:rPr>
                        <m:t>∝</m:t>
                      </m:r>
                      <m:f>
                        <m:fPr>
                          <m:ctrlPr>
                            <a:rPr lang="en-US" sz="2400" i="1">
                              <a:solidFill>
                                <a:srgbClr val="000000"/>
                              </a:solidFill>
                              <a:latin typeface="Cambria Math" panose="02040503050406030204" pitchFamily="18" charset="0"/>
                            </a:rPr>
                          </m:ctrlPr>
                        </m:fPr>
                        <m:num>
                          <m:r>
                            <a:rPr lang="it-IT" sz="2400" b="0" i="1" smtClean="0">
                              <a:solidFill>
                                <a:srgbClr val="000000"/>
                              </a:solidFill>
                              <a:latin typeface="Cambria Math" panose="02040503050406030204" pitchFamily="18" charset="0"/>
                            </a:rPr>
                            <m:t>1</m:t>
                          </m:r>
                        </m:num>
                        <m:den>
                          <m:rad>
                            <m:radPr>
                              <m:degHide m:val="on"/>
                              <m:ctrlPr>
                                <a:rPr lang="en-US" sz="2400" i="1" smtClean="0">
                                  <a:solidFill>
                                    <a:srgbClr val="000000"/>
                                  </a:solidFill>
                                  <a:latin typeface="Cambria Math" panose="02040503050406030204" pitchFamily="18" charset="0"/>
                                </a:rPr>
                              </m:ctrlPr>
                            </m:radPr>
                            <m:deg/>
                            <m:e>
                              <m:sSub>
                                <m:sSubPr>
                                  <m:ctrlPr>
                                    <a:rPr lang="en-US" sz="2400" i="1">
                                      <a:solidFill>
                                        <a:srgbClr val="000000"/>
                                      </a:solidFill>
                                      <a:latin typeface="Cambria Math" panose="02040503050406030204" pitchFamily="18" charset="0"/>
                                    </a:rPr>
                                  </m:ctrlPr>
                                </m:sSubPr>
                                <m:e>
                                  <m:r>
                                    <a:rPr lang="it-IT" sz="2400" i="1">
                                      <a:solidFill>
                                        <a:srgbClr val="000000"/>
                                      </a:solidFill>
                                      <a:latin typeface="Cambria Math" panose="02040503050406030204" pitchFamily="18" charset="0"/>
                                    </a:rPr>
                                    <m:t>𝑛</m:t>
                                  </m:r>
                                </m:e>
                                <m:sub>
                                  <m:r>
                                    <a:rPr lang="en-US" sz="2400" i="1">
                                      <a:solidFill>
                                        <a:srgbClr val="000000"/>
                                      </a:solidFill>
                                      <a:latin typeface="Cambria Math" panose="02040503050406030204" pitchFamily="18" charset="0"/>
                                    </a:rPr>
                                    <m:t>𝑝</m:t>
                                  </m:r>
                                </m:sub>
                              </m:sSub>
                            </m:e>
                          </m:rad>
                        </m:den>
                      </m:f>
                    </m:oMath>
                  </m:oMathPara>
                </a14:m>
                <a:endParaRPr lang="en-US" sz="2400" dirty="0"/>
              </a:p>
            </p:txBody>
          </p:sp>
        </mc:Choice>
        <mc:Fallback xmlns="">
          <p:sp>
            <p:nvSpPr>
              <p:cNvPr id="43" name="Object 42">
                <a:extLst>
                  <a:ext uri="{FF2B5EF4-FFF2-40B4-BE49-F238E27FC236}">
                    <a16:creationId xmlns:a16="http://schemas.microsoft.com/office/drawing/2014/main" id="{78EE5F97-2008-D4D0-284F-67FAED93E0F2}"/>
                  </a:ext>
                </a:extLst>
              </p:cNvPr>
              <p:cNvSpPr txBox="1">
                <a:spLocks noRot="1" noChangeAspect="1" noMove="1" noResize="1" noEditPoints="1" noAdjustHandles="1" noChangeArrowheads="1" noChangeShapeType="1" noTextEdit="1"/>
              </p:cNvSpPr>
              <p:nvPr/>
            </p:nvSpPr>
            <p:spPr bwMode="auto">
              <a:xfrm>
                <a:off x="3944166" y="5245312"/>
                <a:ext cx="3220496" cy="1147694"/>
              </a:xfrm>
              <a:prstGeom prst="rect">
                <a:avLst/>
              </a:prstGeom>
              <a:blipFill>
                <a:blip r:embed="rId5"/>
                <a:stretch>
                  <a:fillRect/>
                </a:stretch>
              </a:blipFill>
            </p:spPr>
            <p:txBody>
              <a:bodyPr/>
              <a:lstStyle/>
              <a:p>
                <a:r>
                  <a:rPr lang="en-US">
                    <a:noFill/>
                  </a:rPr>
                  <a:t> </a:t>
                </a:r>
              </a:p>
            </p:txBody>
          </p:sp>
        </mc:Fallback>
      </mc:AlternateContent>
      <p:graphicFrame>
        <p:nvGraphicFramePr>
          <p:cNvPr id="45" name="Object 44">
            <a:extLst>
              <a:ext uri="{FF2B5EF4-FFF2-40B4-BE49-F238E27FC236}">
                <a16:creationId xmlns:a16="http://schemas.microsoft.com/office/drawing/2014/main" id="{3637167A-3189-5F1F-CDE8-A973E64536B3}"/>
              </a:ext>
            </a:extLst>
          </p:cNvPr>
          <p:cNvGraphicFramePr>
            <a:graphicFrameLocks noChangeAspect="1"/>
          </p:cNvGraphicFramePr>
          <p:nvPr>
            <p:extLst>
              <p:ext uri="{D42A27DB-BD31-4B8C-83A1-F6EECF244321}">
                <p14:modId xmlns:p14="http://schemas.microsoft.com/office/powerpoint/2010/main" val="2433713119"/>
              </p:ext>
            </p:extLst>
          </p:nvPr>
        </p:nvGraphicFramePr>
        <p:xfrm>
          <a:off x="2483646" y="2895881"/>
          <a:ext cx="114300" cy="215900"/>
        </p:xfrm>
        <a:graphic>
          <a:graphicData uri="http://schemas.openxmlformats.org/presentationml/2006/ole">
            <mc:AlternateContent xmlns:mc="http://schemas.openxmlformats.org/markup-compatibility/2006">
              <mc:Choice xmlns:v="urn:schemas-microsoft-com:vml" Requires="v">
                <p:oleObj name="Equation" r:id="rId6" imgW="114120" imgH="215640" progId="Equation.3">
                  <p:embed/>
                </p:oleObj>
              </mc:Choice>
              <mc:Fallback>
                <p:oleObj name="Equation" r:id="rId6" imgW="114120" imgH="215640" progId="Equation.3">
                  <p:embed/>
                  <p:pic>
                    <p:nvPicPr>
                      <p:cNvPr id="45" name="Object 44">
                        <a:extLst>
                          <a:ext uri="{FF2B5EF4-FFF2-40B4-BE49-F238E27FC236}">
                            <a16:creationId xmlns:a16="http://schemas.microsoft.com/office/drawing/2014/main" id="{3637167A-3189-5F1F-CDE8-A973E64536B3}"/>
                          </a:ext>
                        </a:extLst>
                      </p:cNvPr>
                      <p:cNvPicPr/>
                      <p:nvPr/>
                    </p:nvPicPr>
                    <p:blipFill>
                      <a:blip r:embed="rId7"/>
                      <a:stretch>
                        <a:fillRect/>
                      </a:stretch>
                    </p:blipFill>
                    <p:spPr>
                      <a:xfrm>
                        <a:off x="2483646" y="2895881"/>
                        <a:ext cx="114300" cy="21590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DAAA9D0F-2477-229B-8DB2-D33D8F665B39}"/>
              </a:ext>
            </a:extLst>
          </p:cNvPr>
          <p:cNvGraphicFramePr>
            <a:graphicFrameLocks noChangeAspect="1"/>
          </p:cNvGraphicFramePr>
          <p:nvPr>
            <p:extLst>
              <p:ext uri="{D42A27DB-BD31-4B8C-83A1-F6EECF244321}">
                <p14:modId xmlns:p14="http://schemas.microsoft.com/office/powerpoint/2010/main" val="950162320"/>
              </p:ext>
            </p:extLst>
          </p:nvPr>
        </p:nvGraphicFramePr>
        <p:xfrm>
          <a:off x="2483646" y="2895881"/>
          <a:ext cx="114300" cy="215900"/>
        </p:xfrm>
        <a:graphic>
          <a:graphicData uri="http://schemas.openxmlformats.org/presentationml/2006/ole">
            <mc:AlternateContent xmlns:mc="http://schemas.openxmlformats.org/markup-compatibility/2006">
              <mc:Choice xmlns:v="urn:schemas-microsoft-com:vml" Requires="v">
                <p:oleObj name="Equation" r:id="rId8" imgW="114120" imgH="215640" progId="Equation.3">
                  <p:embed/>
                </p:oleObj>
              </mc:Choice>
              <mc:Fallback>
                <p:oleObj name="Equation" r:id="rId8" imgW="114120" imgH="215640" progId="Equation.3">
                  <p:embed/>
                  <p:pic>
                    <p:nvPicPr>
                      <p:cNvPr id="46" name="Object 45">
                        <a:extLst>
                          <a:ext uri="{FF2B5EF4-FFF2-40B4-BE49-F238E27FC236}">
                            <a16:creationId xmlns:a16="http://schemas.microsoft.com/office/drawing/2014/main" id="{DAAA9D0F-2477-229B-8DB2-D33D8F665B39}"/>
                          </a:ext>
                        </a:extLst>
                      </p:cNvPr>
                      <p:cNvPicPr/>
                      <p:nvPr/>
                    </p:nvPicPr>
                    <p:blipFill>
                      <a:blip r:embed="rId7"/>
                      <a:stretch>
                        <a:fillRect/>
                      </a:stretch>
                    </p:blipFill>
                    <p:spPr>
                      <a:xfrm>
                        <a:off x="2483646" y="2895881"/>
                        <a:ext cx="114300" cy="215900"/>
                      </a:xfrm>
                      <a:prstGeom prst="rect">
                        <a:avLst/>
                      </a:prstGeom>
                    </p:spPr>
                  </p:pic>
                </p:oleObj>
              </mc:Fallback>
            </mc:AlternateContent>
          </a:graphicData>
        </a:graphic>
      </p:graphicFrame>
      <p:sp>
        <p:nvSpPr>
          <p:cNvPr id="51" name="Rectangle 50">
            <a:extLst>
              <a:ext uri="{FF2B5EF4-FFF2-40B4-BE49-F238E27FC236}">
                <a16:creationId xmlns:a16="http://schemas.microsoft.com/office/drawing/2014/main" id="{4A07DA8A-99CD-A69B-BD38-50ABF0D38FEE}"/>
              </a:ext>
            </a:extLst>
          </p:cNvPr>
          <p:cNvSpPr/>
          <p:nvPr/>
        </p:nvSpPr>
        <p:spPr>
          <a:xfrm>
            <a:off x="8258824" y="4702970"/>
            <a:ext cx="3455996" cy="1569660"/>
          </a:xfrm>
          <a:prstGeom prst="rect">
            <a:avLst/>
          </a:prstGeom>
          <a:solidFill>
            <a:schemeClr val="accent5">
              <a:lumMod val="40000"/>
              <a:lumOff val="60000"/>
            </a:schemeClr>
          </a:solidFill>
          <a:ln w="12700">
            <a:solidFill>
              <a:schemeClr val="tx1"/>
            </a:solidFill>
          </a:ln>
        </p:spPr>
        <p:txBody>
          <a:bodyPr wrap="square">
            <a:spAutoFit/>
          </a:bodyPr>
          <a:lstStyle/>
          <a:p>
            <a:pPr algn="ctr"/>
            <a:r>
              <a:rPr lang="it-IT" sz="2400" b="1" i="1" dirty="0">
                <a:latin typeface="+mj-lt"/>
              </a:rPr>
              <a:t>Plasma density measurement represents a crucial point to implement plasma-based devices.</a:t>
            </a:r>
          </a:p>
        </p:txBody>
      </p:sp>
      <p:pic>
        <p:nvPicPr>
          <p:cNvPr id="55" name="Picture 54">
            <a:extLst>
              <a:ext uri="{FF2B5EF4-FFF2-40B4-BE49-F238E27FC236}">
                <a16:creationId xmlns:a16="http://schemas.microsoft.com/office/drawing/2014/main" id="{297FC825-79D1-3AB3-17DB-3E1E97C261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825" y="4045331"/>
            <a:ext cx="6121837" cy="955207"/>
          </a:xfrm>
          <a:prstGeom prst="rect">
            <a:avLst/>
          </a:prstGeom>
          <a:ln>
            <a:solidFill>
              <a:schemeClr val="tx1"/>
            </a:solidFill>
          </a:ln>
        </p:spPr>
      </p:pic>
      <p:pic>
        <p:nvPicPr>
          <p:cNvPr id="13" name="Picture 19">
            <a:extLst>
              <a:ext uri="{FF2B5EF4-FFF2-40B4-BE49-F238E27FC236}">
                <a16:creationId xmlns:a16="http://schemas.microsoft.com/office/drawing/2014/main" id="{617F45AC-D2B8-0991-E5A1-A29BFDB4B918}"/>
              </a:ext>
            </a:extLst>
          </p:cNvPr>
          <p:cNvPicPr>
            <a:picLocks noChangeAspect="1"/>
          </p:cNvPicPr>
          <p:nvPr/>
        </p:nvPicPr>
        <p:blipFill>
          <a:blip r:embed="rId10"/>
          <a:stretch>
            <a:fillRect/>
          </a:stretch>
        </p:blipFill>
        <p:spPr>
          <a:xfrm>
            <a:off x="967233" y="916246"/>
            <a:ext cx="7456332" cy="2859824"/>
          </a:xfrm>
          <a:prstGeom prst="rect">
            <a:avLst/>
          </a:prstGeom>
          <a:ln w="12700">
            <a:noFill/>
          </a:ln>
        </p:spPr>
      </p:pic>
      <p:grpSp>
        <p:nvGrpSpPr>
          <p:cNvPr id="15" name="Group 14">
            <a:extLst>
              <a:ext uri="{FF2B5EF4-FFF2-40B4-BE49-F238E27FC236}">
                <a16:creationId xmlns:a16="http://schemas.microsoft.com/office/drawing/2014/main" id="{5DEA8434-A1DD-3431-785F-EB6A80CEFC90}"/>
              </a:ext>
            </a:extLst>
          </p:cNvPr>
          <p:cNvGrpSpPr/>
          <p:nvPr/>
        </p:nvGrpSpPr>
        <p:grpSpPr>
          <a:xfrm>
            <a:off x="1836528" y="2385488"/>
            <a:ext cx="4689772" cy="1266184"/>
            <a:chOff x="2210874" y="1421497"/>
            <a:chExt cx="3905158" cy="1232356"/>
          </a:xfrm>
        </p:grpSpPr>
        <p:grpSp>
          <p:nvGrpSpPr>
            <p:cNvPr id="16" name="Group 15">
              <a:extLst>
                <a:ext uri="{FF2B5EF4-FFF2-40B4-BE49-F238E27FC236}">
                  <a16:creationId xmlns:a16="http://schemas.microsoft.com/office/drawing/2014/main" id="{BB76E911-907F-1B43-4153-1799657E1A45}"/>
                </a:ext>
              </a:extLst>
            </p:cNvPr>
            <p:cNvGrpSpPr/>
            <p:nvPr/>
          </p:nvGrpSpPr>
          <p:grpSpPr>
            <a:xfrm>
              <a:off x="3275856" y="1421497"/>
              <a:ext cx="2840176" cy="1232356"/>
              <a:chOff x="5283278" y="1266837"/>
              <a:chExt cx="4033185" cy="1458623"/>
            </a:xfrm>
          </p:grpSpPr>
          <p:sp>
            <p:nvSpPr>
              <p:cNvPr id="18" name="Freeform 24">
                <a:extLst>
                  <a:ext uri="{FF2B5EF4-FFF2-40B4-BE49-F238E27FC236}">
                    <a16:creationId xmlns:a16="http://schemas.microsoft.com/office/drawing/2014/main" id="{ADBD7004-E40A-CC4F-0DF2-91BCBCBBC6EA}"/>
                  </a:ext>
                </a:extLst>
              </p:cNvPr>
              <p:cNvSpPr/>
              <p:nvPr/>
            </p:nvSpPr>
            <p:spPr>
              <a:xfrm>
                <a:off x="7284463" y="1296240"/>
                <a:ext cx="2032000" cy="1429220"/>
              </a:xfrm>
              <a:custGeom>
                <a:avLst/>
                <a:gdLst>
                  <a:gd name="connsiteX0" fmla="*/ 2032000 w 2032000"/>
                  <a:gd name="connsiteY0" fmla="*/ 327876 h 1429220"/>
                  <a:gd name="connsiteX1" fmla="*/ 1910080 w 2032000"/>
                  <a:gd name="connsiteY1" fmla="*/ 144996 h 1429220"/>
                  <a:gd name="connsiteX2" fmla="*/ 1625600 w 2032000"/>
                  <a:gd name="connsiteY2" fmla="*/ 2756 h 1429220"/>
                  <a:gd name="connsiteX3" fmla="*/ 1330960 w 2032000"/>
                  <a:gd name="connsiteY3" fmla="*/ 63716 h 1429220"/>
                  <a:gd name="connsiteX4" fmla="*/ 1087120 w 2032000"/>
                  <a:gd name="connsiteY4" fmla="*/ 216116 h 1429220"/>
                  <a:gd name="connsiteX5" fmla="*/ 792480 w 2032000"/>
                  <a:gd name="connsiteY5" fmla="*/ 358356 h 1429220"/>
                  <a:gd name="connsiteX6" fmla="*/ 538480 w 2032000"/>
                  <a:gd name="connsiteY6" fmla="*/ 470116 h 1429220"/>
                  <a:gd name="connsiteX7" fmla="*/ 396240 w 2032000"/>
                  <a:gd name="connsiteY7" fmla="*/ 622516 h 1429220"/>
                  <a:gd name="connsiteX8" fmla="*/ 193040 w 2032000"/>
                  <a:gd name="connsiteY8" fmla="*/ 927316 h 1429220"/>
                  <a:gd name="connsiteX9" fmla="*/ 40640 w 2032000"/>
                  <a:gd name="connsiteY9" fmla="*/ 1404836 h 1429220"/>
                  <a:gd name="connsiteX10" fmla="*/ 40640 w 2032000"/>
                  <a:gd name="connsiteY10" fmla="*/ 1364196 h 1429220"/>
                  <a:gd name="connsiteX11" fmla="*/ 40640 w 2032000"/>
                  <a:gd name="connsiteY11" fmla="*/ 449796 h 1429220"/>
                  <a:gd name="connsiteX12" fmla="*/ 0 w 2032000"/>
                  <a:gd name="connsiteY12" fmla="*/ 277076 h 142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000" h="1429220">
                    <a:moveTo>
                      <a:pt x="2032000" y="327876"/>
                    </a:moveTo>
                    <a:cubicBezTo>
                      <a:pt x="2004906" y="263529"/>
                      <a:pt x="1977813" y="199183"/>
                      <a:pt x="1910080" y="144996"/>
                    </a:cubicBezTo>
                    <a:cubicBezTo>
                      <a:pt x="1842347" y="90809"/>
                      <a:pt x="1722120" y="16303"/>
                      <a:pt x="1625600" y="2756"/>
                    </a:cubicBezTo>
                    <a:cubicBezTo>
                      <a:pt x="1529080" y="-10791"/>
                      <a:pt x="1420707" y="28156"/>
                      <a:pt x="1330960" y="63716"/>
                    </a:cubicBezTo>
                    <a:cubicBezTo>
                      <a:pt x="1241213" y="99276"/>
                      <a:pt x="1176867" y="167009"/>
                      <a:pt x="1087120" y="216116"/>
                    </a:cubicBezTo>
                    <a:cubicBezTo>
                      <a:pt x="997373" y="265223"/>
                      <a:pt x="883920" y="316023"/>
                      <a:pt x="792480" y="358356"/>
                    </a:cubicBezTo>
                    <a:cubicBezTo>
                      <a:pt x="701040" y="400689"/>
                      <a:pt x="604520" y="426089"/>
                      <a:pt x="538480" y="470116"/>
                    </a:cubicBezTo>
                    <a:cubicBezTo>
                      <a:pt x="472440" y="514143"/>
                      <a:pt x="453813" y="546316"/>
                      <a:pt x="396240" y="622516"/>
                    </a:cubicBezTo>
                    <a:cubicBezTo>
                      <a:pt x="338667" y="698716"/>
                      <a:pt x="252307" y="796929"/>
                      <a:pt x="193040" y="927316"/>
                    </a:cubicBezTo>
                    <a:cubicBezTo>
                      <a:pt x="133773" y="1057703"/>
                      <a:pt x="66040" y="1332023"/>
                      <a:pt x="40640" y="1404836"/>
                    </a:cubicBezTo>
                    <a:cubicBezTo>
                      <a:pt x="15240" y="1477649"/>
                      <a:pt x="40640" y="1364196"/>
                      <a:pt x="40640" y="1364196"/>
                    </a:cubicBezTo>
                    <a:cubicBezTo>
                      <a:pt x="40640" y="1205023"/>
                      <a:pt x="47413" y="630983"/>
                      <a:pt x="40640" y="449796"/>
                    </a:cubicBezTo>
                    <a:cubicBezTo>
                      <a:pt x="33867" y="268609"/>
                      <a:pt x="16933" y="272842"/>
                      <a:pt x="0" y="277076"/>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sp>
            <p:nvSpPr>
              <p:cNvPr id="19" name="Freeform 27">
                <a:extLst>
                  <a:ext uri="{FF2B5EF4-FFF2-40B4-BE49-F238E27FC236}">
                    <a16:creationId xmlns:a16="http://schemas.microsoft.com/office/drawing/2014/main" id="{2403A9C1-A1C9-71B3-5ABB-859AB23CC071}"/>
                  </a:ext>
                </a:extLst>
              </p:cNvPr>
              <p:cNvSpPr/>
              <p:nvPr/>
            </p:nvSpPr>
            <p:spPr>
              <a:xfrm>
                <a:off x="5283278" y="1266837"/>
                <a:ext cx="2032000" cy="1429220"/>
              </a:xfrm>
              <a:custGeom>
                <a:avLst/>
                <a:gdLst>
                  <a:gd name="connsiteX0" fmla="*/ 2032000 w 2032000"/>
                  <a:gd name="connsiteY0" fmla="*/ 327876 h 1429220"/>
                  <a:gd name="connsiteX1" fmla="*/ 1910080 w 2032000"/>
                  <a:gd name="connsiteY1" fmla="*/ 144996 h 1429220"/>
                  <a:gd name="connsiteX2" fmla="*/ 1625600 w 2032000"/>
                  <a:gd name="connsiteY2" fmla="*/ 2756 h 1429220"/>
                  <a:gd name="connsiteX3" fmla="*/ 1330960 w 2032000"/>
                  <a:gd name="connsiteY3" fmla="*/ 63716 h 1429220"/>
                  <a:gd name="connsiteX4" fmla="*/ 1087120 w 2032000"/>
                  <a:gd name="connsiteY4" fmla="*/ 216116 h 1429220"/>
                  <a:gd name="connsiteX5" fmla="*/ 792480 w 2032000"/>
                  <a:gd name="connsiteY5" fmla="*/ 358356 h 1429220"/>
                  <a:gd name="connsiteX6" fmla="*/ 538480 w 2032000"/>
                  <a:gd name="connsiteY6" fmla="*/ 470116 h 1429220"/>
                  <a:gd name="connsiteX7" fmla="*/ 396240 w 2032000"/>
                  <a:gd name="connsiteY7" fmla="*/ 622516 h 1429220"/>
                  <a:gd name="connsiteX8" fmla="*/ 193040 w 2032000"/>
                  <a:gd name="connsiteY8" fmla="*/ 927316 h 1429220"/>
                  <a:gd name="connsiteX9" fmla="*/ 40640 w 2032000"/>
                  <a:gd name="connsiteY9" fmla="*/ 1404836 h 1429220"/>
                  <a:gd name="connsiteX10" fmla="*/ 40640 w 2032000"/>
                  <a:gd name="connsiteY10" fmla="*/ 1364196 h 1429220"/>
                  <a:gd name="connsiteX11" fmla="*/ 40640 w 2032000"/>
                  <a:gd name="connsiteY11" fmla="*/ 449796 h 1429220"/>
                  <a:gd name="connsiteX12" fmla="*/ 0 w 2032000"/>
                  <a:gd name="connsiteY12" fmla="*/ 277076 h 142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000" h="1429220">
                    <a:moveTo>
                      <a:pt x="2032000" y="327876"/>
                    </a:moveTo>
                    <a:cubicBezTo>
                      <a:pt x="2004906" y="263529"/>
                      <a:pt x="1977813" y="199183"/>
                      <a:pt x="1910080" y="144996"/>
                    </a:cubicBezTo>
                    <a:cubicBezTo>
                      <a:pt x="1842347" y="90809"/>
                      <a:pt x="1722120" y="16303"/>
                      <a:pt x="1625600" y="2756"/>
                    </a:cubicBezTo>
                    <a:cubicBezTo>
                      <a:pt x="1529080" y="-10791"/>
                      <a:pt x="1420707" y="28156"/>
                      <a:pt x="1330960" y="63716"/>
                    </a:cubicBezTo>
                    <a:cubicBezTo>
                      <a:pt x="1241213" y="99276"/>
                      <a:pt x="1176867" y="167009"/>
                      <a:pt x="1087120" y="216116"/>
                    </a:cubicBezTo>
                    <a:cubicBezTo>
                      <a:pt x="997373" y="265223"/>
                      <a:pt x="883920" y="316023"/>
                      <a:pt x="792480" y="358356"/>
                    </a:cubicBezTo>
                    <a:cubicBezTo>
                      <a:pt x="701040" y="400689"/>
                      <a:pt x="604520" y="426089"/>
                      <a:pt x="538480" y="470116"/>
                    </a:cubicBezTo>
                    <a:cubicBezTo>
                      <a:pt x="472440" y="514143"/>
                      <a:pt x="453813" y="546316"/>
                      <a:pt x="396240" y="622516"/>
                    </a:cubicBezTo>
                    <a:cubicBezTo>
                      <a:pt x="338667" y="698716"/>
                      <a:pt x="252307" y="796929"/>
                      <a:pt x="193040" y="927316"/>
                    </a:cubicBezTo>
                    <a:cubicBezTo>
                      <a:pt x="133773" y="1057703"/>
                      <a:pt x="66040" y="1332023"/>
                      <a:pt x="40640" y="1404836"/>
                    </a:cubicBezTo>
                    <a:cubicBezTo>
                      <a:pt x="15240" y="1477649"/>
                      <a:pt x="40640" y="1364196"/>
                      <a:pt x="40640" y="1364196"/>
                    </a:cubicBezTo>
                    <a:cubicBezTo>
                      <a:pt x="40640" y="1205023"/>
                      <a:pt x="47413" y="630983"/>
                      <a:pt x="40640" y="449796"/>
                    </a:cubicBezTo>
                    <a:cubicBezTo>
                      <a:pt x="33867" y="268609"/>
                      <a:pt x="16933" y="272842"/>
                      <a:pt x="0" y="277076"/>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grpSp>
        <p:sp>
          <p:nvSpPr>
            <p:cNvPr id="17" name="Freeform 30">
              <a:extLst>
                <a:ext uri="{FF2B5EF4-FFF2-40B4-BE49-F238E27FC236}">
                  <a16:creationId xmlns:a16="http://schemas.microsoft.com/office/drawing/2014/main" id="{1FF10CFA-DCD6-5874-8EC4-65F887A2C273}"/>
                </a:ext>
              </a:extLst>
            </p:cNvPr>
            <p:cNvSpPr/>
            <p:nvPr/>
          </p:nvSpPr>
          <p:spPr>
            <a:xfrm>
              <a:off x="2210874" y="1430266"/>
              <a:ext cx="1082736" cy="1207514"/>
            </a:xfrm>
            <a:custGeom>
              <a:avLst/>
              <a:gdLst>
                <a:gd name="connsiteX0" fmla="*/ 2032000 w 2032000"/>
                <a:gd name="connsiteY0" fmla="*/ 327876 h 1429220"/>
                <a:gd name="connsiteX1" fmla="*/ 1910080 w 2032000"/>
                <a:gd name="connsiteY1" fmla="*/ 144996 h 1429220"/>
                <a:gd name="connsiteX2" fmla="*/ 1625600 w 2032000"/>
                <a:gd name="connsiteY2" fmla="*/ 2756 h 1429220"/>
                <a:gd name="connsiteX3" fmla="*/ 1330960 w 2032000"/>
                <a:gd name="connsiteY3" fmla="*/ 63716 h 1429220"/>
                <a:gd name="connsiteX4" fmla="*/ 1087120 w 2032000"/>
                <a:gd name="connsiteY4" fmla="*/ 216116 h 1429220"/>
                <a:gd name="connsiteX5" fmla="*/ 792480 w 2032000"/>
                <a:gd name="connsiteY5" fmla="*/ 358356 h 1429220"/>
                <a:gd name="connsiteX6" fmla="*/ 538480 w 2032000"/>
                <a:gd name="connsiteY6" fmla="*/ 470116 h 1429220"/>
                <a:gd name="connsiteX7" fmla="*/ 396240 w 2032000"/>
                <a:gd name="connsiteY7" fmla="*/ 622516 h 1429220"/>
                <a:gd name="connsiteX8" fmla="*/ 193040 w 2032000"/>
                <a:gd name="connsiteY8" fmla="*/ 927316 h 1429220"/>
                <a:gd name="connsiteX9" fmla="*/ 40640 w 2032000"/>
                <a:gd name="connsiteY9" fmla="*/ 1404836 h 1429220"/>
                <a:gd name="connsiteX10" fmla="*/ 40640 w 2032000"/>
                <a:gd name="connsiteY10" fmla="*/ 1364196 h 1429220"/>
                <a:gd name="connsiteX11" fmla="*/ 40640 w 2032000"/>
                <a:gd name="connsiteY11" fmla="*/ 449796 h 1429220"/>
                <a:gd name="connsiteX12" fmla="*/ 0 w 2032000"/>
                <a:gd name="connsiteY12" fmla="*/ 277076 h 142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000" h="1429220">
                  <a:moveTo>
                    <a:pt x="2032000" y="327876"/>
                  </a:moveTo>
                  <a:cubicBezTo>
                    <a:pt x="2004906" y="263529"/>
                    <a:pt x="1977813" y="199183"/>
                    <a:pt x="1910080" y="144996"/>
                  </a:cubicBezTo>
                  <a:cubicBezTo>
                    <a:pt x="1842347" y="90809"/>
                    <a:pt x="1722120" y="16303"/>
                    <a:pt x="1625600" y="2756"/>
                  </a:cubicBezTo>
                  <a:cubicBezTo>
                    <a:pt x="1529080" y="-10791"/>
                    <a:pt x="1420707" y="28156"/>
                    <a:pt x="1330960" y="63716"/>
                  </a:cubicBezTo>
                  <a:cubicBezTo>
                    <a:pt x="1241213" y="99276"/>
                    <a:pt x="1176867" y="167009"/>
                    <a:pt x="1087120" y="216116"/>
                  </a:cubicBezTo>
                  <a:cubicBezTo>
                    <a:pt x="997373" y="265223"/>
                    <a:pt x="883920" y="316023"/>
                    <a:pt x="792480" y="358356"/>
                  </a:cubicBezTo>
                  <a:cubicBezTo>
                    <a:pt x="701040" y="400689"/>
                    <a:pt x="604520" y="426089"/>
                    <a:pt x="538480" y="470116"/>
                  </a:cubicBezTo>
                  <a:cubicBezTo>
                    <a:pt x="472440" y="514143"/>
                    <a:pt x="453813" y="546316"/>
                    <a:pt x="396240" y="622516"/>
                  </a:cubicBezTo>
                  <a:cubicBezTo>
                    <a:pt x="338667" y="698716"/>
                    <a:pt x="252307" y="796929"/>
                    <a:pt x="193040" y="927316"/>
                  </a:cubicBezTo>
                  <a:cubicBezTo>
                    <a:pt x="133773" y="1057703"/>
                    <a:pt x="66040" y="1332023"/>
                    <a:pt x="40640" y="1404836"/>
                  </a:cubicBezTo>
                  <a:cubicBezTo>
                    <a:pt x="15240" y="1477649"/>
                    <a:pt x="40640" y="1364196"/>
                    <a:pt x="40640" y="1364196"/>
                  </a:cubicBezTo>
                  <a:cubicBezTo>
                    <a:pt x="40640" y="1205023"/>
                    <a:pt x="47413" y="630983"/>
                    <a:pt x="40640" y="449796"/>
                  </a:cubicBezTo>
                  <a:cubicBezTo>
                    <a:pt x="33867" y="268609"/>
                    <a:pt x="16933" y="272842"/>
                    <a:pt x="0" y="277076"/>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2CB4315-EB17-4FE4-85E5-BCFB52F92703}"/>
                  </a:ext>
                </a:extLst>
              </p:cNvPr>
              <p:cNvSpPr txBox="1"/>
              <p:nvPr/>
            </p:nvSpPr>
            <p:spPr>
              <a:xfrm>
                <a:off x="2244218" y="3155892"/>
                <a:ext cx="812897" cy="655949"/>
              </a:xfrm>
              <a:prstGeom prst="rect">
                <a:avLst/>
              </a:prstGeom>
              <a:noFill/>
            </p:spPr>
            <p:txBody>
              <a:bodyPr wrap="square" rtlCol="0">
                <a:spAutoFit/>
              </a:bodyPr>
              <a:lstStyle/>
              <a:p>
                <a:pPr algn="ctr">
                  <a:lnSpc>
                    <a:spcPct val="107000"/>
                  </a:lnSpc>
                  <a:spcAft>
                    <a:spcPts val="800"/>
                  </a:spcAft>
                </a:pPr>
                <a14:m>
                  <m:oMathPara xmlns:m="http://schemas.openxmlformats.org/officeDocument/2006/math">
                    <m:oMathParaPr>
                      <m:jc m:val="center"/>
                    </m:oMathParaPr>
                    <m:oMath xmlns:m="http://schemas.openxmlformats.org/officeDocument/2006/math">
                      <m:sSub>
                        <m:sSubPr>
                          <m:ctrlPr>
                            <a:rPr lang="en-US" sz="2800" i="1" kern="100" smtClean="0">
                              <a:solidFill>
                                <a:schemeClr val="accent2"/>
                              </a:solidFill>
                              <a:effectLst/>
                              <a:latin typeface="Cambria Math" panose="02040503050406030204" pitchFamily="18" charset="0"/>
                              <a:ea typeface="Calibri" panose="020F0502020204030204" pitchFamily="34" charset="0"/>
                              <a:cs typeface="Arial" panose="020B0604020202020204" pitchFamily="34" charset="0"/>
                            </a:rPr>
                          </m:ctrlPr>
                        </m:sSubPr>
                        <m:e>
                          <m:r>
                            <a:rPr lang="it-IT" sz="2800" b="0" i="1" kern="100" smtClean="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𝐸</m:t>
                          </m:r>
                        </m:e>
                        <m:sub>
                          <m:r>
                            <a:rPr lang="it-IT" sz="2800" b="0" i="1" kern="100" smtClean="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𝑎𝑐𝑐</m:t>
                          </m:r>
                        </m:sub>
                      </m:sSub>
                    </m:oMath>
                  </m:oMathPara>
                </a14:m>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A2CB4315-EB17-4FE4-85E5-BCFB52F92703}"/>
                  </a:ext>
                </a:extLst>
              </p:cNvPr>
              <p:cNvSpPr txBox="1">
                <a:spLocks noRot="1" noChangeAspect="1" noMove="1" noResize="1" noEditPoints="1" noAdjustHandles="1" noChangeArrowheads="1" noChangeShapeType="1" noTextEdit="1"/>
              </p:cNvSpPr>
              <p:nvPr/>
            </p:nvSpPr>
            <p:spPr>
              <a:xfrm>
                <a:off x="2244218" y="3155892"/>
                <a:ext cx="812897" cy="655949"/>
              </a:xfrm>
              <a:prstGeom prst="rect">
                <a:avLst/>
              </a:prstGeom>
              <a:blipFill>
                <a:blip r:embed="rId11"/>
                <a:stretch>
                  <a:fillRect/>
                </a:stretch>
              </a:blipFill>
            </p:spPr>
            <p:txBody>
              <a:bodyPr/>
              <a:lstStyle/>
              <a:p>
                <a:r>
                  <a:rPr lang="en-US">
                    <a:noFill/>
                  </a:rPr>
                  <a:t> </a:t>
                </a:r>
              </a:p>
            </p:txBody>
          </p:sp>
        </mc:Fallback>
      </mc:AlternateContent>
      <p:graphicFrame>
        <p:nvGraphicFramePr>
          <p:cNvPr id="3" name="Object 2">
            <a:extLst>
              <a:ext uri="{FF2B5EF4-FFF2-40B4-BE49-F238E27FC236}">
                <a16:creationId xmlns:a16="http://schemas.microsoft.com/office/drawing/2014/main" id="{E9C1159A-122E-83D6-EB7D-6317B4D322E5}"/>
              </a:ext>
            </a:extLst>
          </p:cNvPr>
          <p:cNvGraphicFramePr>
            <a:graphicFrameLocks noChangeAspect="1"/>
          </p:cNvGraphicFramePr>
          <p:nvPr>
            <p:extLst>
              <p:ext uri="{D42A27DB-BD31-4B8C-83A1-F6EECF244321}">
                <p14:modId xmlns:p14="http://schemas.microsoft.com/office/powerpoint/2010/main" val="2222418513"/>
              </p:ext>
            </p:extLst>
          </p:nvPr>
        </p:nvGraphicFramePr>
        <p:xfrm>
          <a:off x="9070683" y="1183758"/>
          <a:ext cx="2644137" cy="3261926"/>
        </p:xfrm>
        <a:graphic>
          <a:graphicData uri="http://schemas.openxmlformats.org/presentationml/2006/ole">
            <mc:AlternateContent xmlns:mc="http://schemas.openxmlformats.org/markup-compatibility/2006">
              <mc:Choice xmlns:v="urn:schemas-microsoft-com:vml" Requires="v">
                <p:oleObj name="Equation" r:id="rId12" imgW="1358900" imgH="1676400" progId="Equation.3">
                  <p:embed/>
                </p:oleObj>
              </mc:Choice>
              <mc:Fallback>
                <p:oleObj name="Equation" r:id="rId12" imgW="1358900" imgH="1676400" progId="Equation.3">
                  <p:embed/>
                  <p:pic>
                    <p:nvPicPr>
                      <p:cNvPr id="103" name="Object 1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0683" y="1183758"/>
                        <a:ext cx="2644137" cy="3261926"/>
                      </a:xfrm>
                      <a:prstGeom prst="rect">
                        <a:avLst/>
                      </a:prstGeom>
                      <a:solidFill>
                        <a:srgbClr val="FFFF00"/>
                      </a:solidFill>
                      <a:ln>
                        <a:solidFill>
                          <a:srgbClr val="FF0000"/>
                        </a:solidFill>
                      </a:ln>
                    </p:spPr>
                  </p:pic>
                </p:oleObj>
              </mc:Fallback>
            </mc:AlternateContent>
          </a:graphicData>
        </a:graphic>
      </p:graphicFrame>
    </p:spTree>
    <p:extLst>
      <p:ext uri="{BB962C8B-B14F-4D97-AF65-F5344CB8AC3E}">
        <p14:creationId xmlns:p14="http://schemas.microsoft.com/office/powerpoint/2010/main" val="1041959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1616</Words>
  <Application>Microsoft Office PowerPoint</Application>
  <PresentationFormat>Widescreen</PresentationFormat>
  <Paragraphs>375</Paragraphs>
  <Slides>32</Slides>
  <Notes>0</Notes>
  <HiddenSlides>0</HiddenSlides>
  <MMClips>5</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5" baseType="lpstr">
      <vt:lpstr>Microsoft JhengHei</vt:lpstr>
      <vt:lpstr>Microsoft JhengHei UI Light</vt:lpstr>
      <vt:lpstr>Yu Gothic UI Semilight</vt:lpstr>
      <vt:lpstr>Arial</vt:lpstr>
      <vt:lpstr>Calibri</vt:lpstr>
      <vt:lpstr>Calibri Light</vt:lpstr>
      <vt:lpstr>Cambria Math</vt:lpstr>
      <vt:lpstr>Wingdings</vt:lpstr>
      <vt:lpstr>ヒラギノ明朝 Pro W3</vt:lpstr>
      <vt:lpstr>Office Theme</vt:lpstr>
      <vt:lpstr>Tema di Office</vt:lpstr>
      <vt:lpstr>37_Office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Mariani</dc:creator>
  <cp:lastModifiedBy>Lucio Crincoli</cp:lastModifiedBy>
  <cp:revision>38</cp:revision>
  <dcterms:created xsi:type="dcterms:W3CDTF">2023-03-27T15:13:24Z</dcterms:created>
  <dcterms:modified xsi:type="dcterms:W3CDTF">2024-04-06T11:37:58Z</dcterms:modified>
</cp:coreProperties>
</file>