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79"/>
    <a:srgbClr val="064268"/>
    <a:srgbClr val="1C4A73"/>
    <a:srgbClr val="280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57CBF-51CD-2C9D-D9D8-B2350428EA68}" v="667" dt="2024-03-13T17:26:57.515"/>
    <p1510:client id="{7922898B-4EF3-55EF-5F2D-CFD95555C9C1}" v="138" dt="2024-03-14T13:56:38.523"/>
    <p1510:client id="{91CAC090-F0EB-F483-9EE0-EFE8E470B2E4}" v="252" dt="2024-03-14T13:08:01.358"/>
    <p1510:client id="{E97CE3BA-EB69-B0FB-4213-158DDDAC9FF0}" v="660" dt="2024-03-14T10:46:15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8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B3045E3-6B0E-455C-97CD-E148D3CDF3AB}" type="slidenum">
              <a:rPr lang="en-US" sz="1400" b="0" strike="noStrike" spc="-1">
                <a:latin typeface="Times New Roman"/>
              </a:rPr>
              <a:t>‹N›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11"/>
          </p:nvPr>
        </p:nvSpPr>
        <p:spPr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D08A85-9C99-4387-A682-B38A98F7CC5E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8" name="Text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4F23C51-3408-403F-9A63-97620AAD7DBB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1" name="Text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76F0982-26D8-4DE7-83DC-A6BB604F0A5E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CA06D67-1E1C-4B10-85E3-DACA3AD5264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4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0DC45A0-65AC-493F-B7EF-9F16B009CD1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5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A9D66F6-0585-47C4-81E1-0C44A9BE5B2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8C817EF-0461-40E7-999E-5498CE18CAC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D174248-52EA-40C0-8ECB-D0AE575F7E8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5B95B3-0C79-409C-A5A4-32D76ED3B00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265DD3-380A-45B6-8261-1568641260B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6896B8-950F-4000-9E31-833828A5322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2377F6-0D75-490E-991A-6AED752931C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8E0A1F-324D-4A65-B78E-5DBE50BC6E7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8BADBF-37F0-4E2B-8EDC-F2245A6383B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C32B21F-FD93-4ED3-ADB3-E1730DEF474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C3C66A7-03B1-46CA-810D-A1D39B5D061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D30DD61-9CBC-4FC1-AAD9-D266C85854C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F000F6-C0B0-494D-9191-650ADB8D729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9588CC0-8C95-408F-A9FA-13A410F4573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0CF5DC-628B-43F5-9C42-46B4A9409FC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B1165-E230-4CF5-8100-3814CB4560C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44ECFF-36BD-474D-AE3E-7059E1CC953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C76C240-E037-40E0-A13A-06E40D74EF7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6DE9ED2-D042-499F-9E7D-3499BAE81C1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461FCE6-301E-49AB-9903-5D611758137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16CAC00-CA84-4F21-B80F-97AE7CA0249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46D8353-2A53-4101-A4EF-01E412889A6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AAEB84-0057-49D1-B28B-3CD1025E833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3A5DFDD-286A-454A-BE04-E679EE70788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CBFFE1C-3830-46B9-A211-FF58A611FA07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3"/>
          <p:cNvSpPr/>
          <p:nvPr/>
        </p:nvSpPr>
        <p:spPr>
          <a:xfrm>
            <a:off x="0" y="4667400"/>
            <a:ext cx="9141840" cy="34560"/>
          </a:xfrm>
          <a:prstGeom prst="rect">
            <a:avLst/>
          </a:prstGeom>
          <a:gradFill rotWithShape="0">
            <a:gsLst>
              <a:gs pos="0">
                <a:srgbClr val="184D7E"/>
              </a:gs>
              <a:gs pos="100000">
                <a:srgbClr val="2065A4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Google Shape;72;p39"/>
          <p:cNvPicPr/>
          <p:nvPr/>
        </p:nvPicPr>
        <p:blipFill>
          <a:blip r:embed="rId14"/>
          <a:stretch/>
        </p:blipFill>
        <p:spPr>
          <a:xfrm>
            <a:off x="71640" y="101520"/>
            <a:ext cx="1784520" cy="428760"/>
          </a:xfrm>
          <a:prstGeom prst="rect">
            <a:avLst/>
          </a:prstGeom>
          <a:ln w="0">
            <a:noFill/>
          </a:ln>
        </p:spPr>
      </p:pic>
      <p:sp>
        <p:nvSpPr>
          <p:cNvPr id="41" name="CustomShape 4"/>
          <p:cNvSpPr/>
          <p:nvPr/>
        </p:nvSpPr>
        <p:spPr>
          <a:xfrm>
            <a:off x="6098400" y="4767120"/>
            <a:ext cx="205524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5"/>
          <p:cNvSpPr/>
          <p:nvPr/>
        </p:nvSpPr>
        <p:spPr>
          <a:xfrm>
            <a:off x="966960" y="4767120"/>
            <a:ext cx="205524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" name="Google Shape;76;p39"/>
          <p:cNvPicPr/>
          <p:nvPr/>
        </p:nvPicPr>
        <p:blipFill>
          <a:blip r:embed="rId15"/>
          <a:stretch/>
        </p:blipFill>
        <p:spPr>
          <a:xfrm>
            <a:off x="8179560" y="0"/>
            <a:ext cx="962280" cy="53316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73D1A4A-3E9D-4490-B171-1FCD41426461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2492280"/>
            <a:ext cx="9141840" cy="2648880"/>
          </a:xfrm>
          <a:prstGeom prst="rect">
            <a:avLst/>
          </a:prstGeom>
          <a:gradFill rotWithShape="0">
            <a:gsLst>
              <a:gs pos="0">
                <a:srgbClr val="E3F1FE"/>
              </a:gs>
              <a:gs pos="100000">
                <a:srgbClr val="83B9EB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1141237" y="2915359"/>
            <a:ext cx="6847488" cy="5861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14999"/>
              </a:lnSpc>
              <a:tabLst>
                <a:tab pos="0" algn="l"/>
              </a:tabLst>
            </a:pPr>
            <a:r>
              <a:rPr lang="it" sz="2600" b="1" spc="-1" dirty="0" err="1">
                <a:solidFill>
                  <a:srgbClr val="1E4E79"/>
                </a:solidFill>
                <a:latin typeface="Calibri"/>
                <a:ea typeface="+mn-lt"/>
                <a:cs typeface="+mn-lt"/>
              </a:rPr>
              <a:t>Pre</a:t>
            </a:r>
            <a:r>
              <a:rPr lang="it" sz="2600" b="1" spc="-1" dirty="0">
                <a:solidFill>
                  <a:srgbClr val="1E4E79"/>
                </a:solidFill>
                <a:latin typeface="Calibri"/>
                <a:ea typeface="+mn-lt"/>
                <a:cs typeface="+mn-lt"/>
              </a:rPr>
              <a:t> clinical </a:t>
            </a:r>
            <a:r>
              <a:rPr lang="it" sz="2600" b="1" spc="-1" dirty="0" err="1">
                <a:solidFill>
                  <a:srgbClr val="1E4E79"/>
                </a:solidFill>
                <a:latin typeface="Calibri"/>
                <a:ea typeface="+mn-lt"/>
                <a:cs typeface="+mn-lt"/>
              </a:rPr>
              <a:t>biodistribution</a:t>
            </a:r>
            <a:r>
              <a:rPr lang="it" sz="2600" b="1" spc="-1" dirty="0">
                <a:solidFill>
                  <a:srgbClr val="1E4E79"/>
                </a:solidFill>
                <a:latin typeface="Calibri"/>
                <a:ea typeface="+mn-lt"/>
                <a:cs typeface="+mn-lt"/>
              </a:rPr>
              <a:t> </a:t>
            </a:r>
            <a:r>
              <a:rPr lang="it" sz="2600" b="1" spc="-1" dirty="0" err="1">
                <a:solidFill>
                  <a:srgbClr val="1E4E79"/>
                </a:solidFill>
                <a:latin typeface="Calibri"/>
                <a:ea typeface="+mn-lt"/>
                <a:cs typeface="+mn-lt"/>
              </a:rPr>
              <a:t>analysis</a:t>
            </a:r>
            <a:r>
              <a:rPr lang="it" sz="2600" b="1" spc="-1" dirty="0">
                <a:solidFill>
                  <a:srgbClr val="1E4E79"/>
                </a:solidFill>
                <a:latin typeface="Calibri"/>
                <a:ea typeface="+mn-lt"/>
                <a:cs typeface="+mn-lt"/>
              </a:rPr>
              <a:t> of </a:t>
            </a:r>
            <a:r>
              <a:rPr lang="it" sz="2600" b="1" spc="-1" baseline="30000" dirty="0">
                <a:solidFill>
                  <a:srgbClr val="1E4E79"/>
                </a:solidFill>
                <a:latin typeface="Calibri"/>
                <a:ea typeface="+mn-lt"/>
                <a:cs typeface="+mn-lt"/>
              </a:rPr>
              <a:t>111</a:t>
            </a:r>
            <a:r>
              <a:rPr lang="it" sz="2600" b="1" spc="-1" dirty="0">
                <a:solidFill>
                  <a:srgbClr val="1E4E79"/>
                </a:solidFill>
                <a:latin typeface="Calibri"/>
                <a:ea typeface="+mn-lt"/>
                <a:cs typeface="+mn-lt"/>
              </a:rPr>
              <a:t>Ag </a:t>
            </a:r>
            <a:r>
              <a:rPr lang="it" sz="2600" b="1" spc="-1" dirty="0" err="1">
                <a:solidFill>
                  <a:srgbClr val="1E4E79"/>
                </a:solidFill>
                <a:latin typeface="Calibri"/>
                <a:ea typeface="+mn-lt"/>
                <a:cs typeface="+mn-lt"/>
              </a:rPr>
              <a:t>ions</a:t>
            </a:r>
            <a:r>
              <a:rPr lang="it" sz="2600" b="1" spc="-1" dirty="0">
                <a:solidFill>
                  <a:srgbClr val="1E4E79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it" sz="2600" b="1" spc="-1" dirty="0">
                <a:solidFill>
                  <a:srgbClr val="064268"/>
                </a:solidFill>
                <a:latin typeface="Calibri"/>
                <a:ea typeface="+mn-lt"/>
                <a:cs typeface="+mn-lt"/>
              </a:rPr>
              <a:t> </a:t>
            </a:r>
            <a:br>
              <a:rPr lang="it" sz="2600" b="1" spc="-1" dirty="0">
                <a:latin typeface="Calibri"/>
                <a:ea typeface="+mn-lt"/>
                <a:cs typeface="+mn-lt"/>
              </a:rPr>
            </a:br>
            <a:endParaRPr lang="it" sz="2600" spc="-1" dirty="0">
              <a:solidFill>
                <a:srgbClr val="064268"/>
              </a:solidFill>
              <a:ea typeface="+mn-lt"/>
              <a:cs typeface="+mn-lt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789200" y="2532600"/>
            <a:ext cx="56520" cy="3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517320" y="407124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it" spc="-1" dirty="0">
                <a:solidFill>
                  <a:srgbClr val="00446D"/>
                </a:solidFill>
                <a:latin typeface="Arial"/>
              </a:rPr>
              <a:t>L. </a:t>
            </a:r>
            <a:r>
              <a:rPr lang="it" spc="-1" dirty="0" err="1">
                <a:solidFill>
                  <a:srgbClr val="00446D"/>
                </a:solidFill>
                <a:latin typeface="Arial"/>
              </a:rPr>
              <a:t>Fogarolo</a:t>
            </a:r>
            <a:endParaRPr lang="it" sz="1800" b="0" strike="noStrike" spc="-1" dirty="0" err="1">
              <a:solidFill>
                <a:srgbClr val="00446D"/>
              </a:solidFill>
              <a:latin typeface="Arial"/>
            </a:endParaRPr>
          </a:p>
        </p:txBody>
      </p:sp>
      <p:pic>
        <p:nvPicPr>
          <p:cNvPr id="93" name="Google Shape;222;p1"/>
          <p:cNvPicPr/>
          <p:nvPr/>
        </p:nvPicPr>
        <p:blipFill>
          <a:blip r:embed="rId3"/>
          <a:stretch/>
        </p:blipFill>
        <p:spPr>
          <a:xfrm>
            <a:off x="6457680" y="76320"/>
            <a:ext cx="2639880" cy="58860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5"/>
          <p:cNvSpPr/>
          <p:nvPr/>
        </p:nvSpPr>
        <p:spPr>
          <a:xfrm>
            <a:off x="517320" y="448776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b="0" strike="noStrike" spc="-1">
                <a:solidFill>
                  <a:srgbClr val="064268"/>
                </a:solidFill>
                <a:latin typeface="Arial"/>
                <a:ea typeface="Arial"/>
              </a:rPr>
              <a:t>March 15</a:t>
            </a:r>
            <a:r>
              <a:rPr lang="it" sz="1400" b="0" strike="noStrike" spc="-1" baseline="30000">
                <a:solidFill>
                  <a:srgbClr val="064268"/>
                </a:solidFill>
                <a:latin typeface="Arial"/>
                <a:ea typeface="Arial"/>
              </a:rPr>
              <a:t>th</a:t>
            </a:r>
            <a:r>
              <a:rPr lang="it" sz="1400" b="0" strike="noStrike" spc="-1">
                <a:solidFill>
                  <a:srgbClr val="064268"/>
                </a:solidFill>
                <a:latin typeface="Arial"/>
                <a:ea typeface="Arial"/>
              </a:rPr>
              <a:t>, 2024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endParaRPr lang="en-US" sz="1100" b="0" strike="noStrike" spc="-1"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sldNum" idx="6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8561165-F51E-499D-9BCE-7B067988B03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96" name="Immagine 95"/>
          <p:cNvPicPr/>
          <p:nvPr/>
        </p:nvPicPr>
        <p:blipFill>
          <a:blip r:embed="rId4"/>
          <a:stretch/>
        </p:blipFill>
        <p:spPr>
          <a:xfrm>
            <a:off x="165600" y="114480"/>
            <a:ext cx="762480" cy="762480"/>
          </a:xfrm>
          <a:prstGeom prst="rect">
            <a:avLst/>
          </a:prstGeom>
          <a:ln w="0">
            <a:noFill/>
          </a:ln>
        </p:spPr>
      </p:pic>
      <p:pic>
        <p:nvPicPr>
          <p:cNvPr id="97" name="Immagine 96"/>
          <p:cNvPicPr/>
          <p:nvPr/>
        </p:nvPicPr>
        <p:blipFill>
          <a:blip r:embed="rId5"/>
          <a:stretch/>
        </p:blipFill>
        <p:spPr>
          <a:xfrm>
            <a:off x="2108160" y="874800"/>
            <a:ext cx="4926960" cy="121968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8"/>
          <p:cNvSpPr/>
          <p:nvPr/>
        </p:nvSpPr>
        <p:spPr>
          <a:xfrm>
            <a:off x="517320" y="237924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b="0" strike="noStrike" spc="-1">
                <a:solidFill>
                  <a:srgbClr val="00446D"/>
                </a:solidFill>
                <a:latin typeface="Arial"/>
                <a:ea typeface="Arial"/>
              </a:rPr>
              <a:t>Laboratori Nazionali di Legnaro – INFN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>
                <a:solidFill>
                  <a:srgbClr val="1E4E79"/>
                </a:solidFill>
                <a:latin typeface="Calibri"/>
                <a:ea typeface="Calibri"/>
              </a:rPr>
              <a:t>Outline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7"/>
          <p:cNvSpPr/>
          <p:nvPr/>
        </p:nvSpPr>
        <p:spPr>
          <a:xfrm>
            <a:off x="524520" y="1243800"/>
            <a:ext cx="8115480" cy="29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marL="571500" indent="-571500" algn="just">
              <a:lnSpc>
                <a:spcPct val="115000"/>
              </a:lnSpc>
              <a:buClr>
                <a:srgbClr val="064268"/>
              </a:buClr>
              <a:buAutoNum type="romanUcPeriod"/>
              <a:tabLst>
                <a:tab pos="0" algn="l"/>
              </a:tabLst>
            </a:pPr>
            <a:r>
              <a:rPr lang="it" sz="3200" b="1" spc="-1" dirty="0">
                <a:solidFill>
                  <a:srgbClr val="064268"/>
                </a:solidFill>
                <a:latin typeface="Calibri"/>
              </a:rPr>
              <a:t>Detector </a:t>
            </a:r>
            <a:r>
              <a:rPr lang="it" sz="3200" b="1" spc="-1" dirty="0" err="1">
                <a:solidFill>
                  <a:srgbClr val="064268"/>
                </a:solidFill>
                <a:latin typeface="Calibri"/>
              </a:rPr>
              <a:t>calibration</a:t>
            </a:r>
            <a:r>
              <a:rPr lang="it" sz="3200" b="1" spc="-1" dirty="0">
                <a:solidFill>
                  <a:srgbClr val="064268"/>
                </a:solidFill>
                <a:latin typeface="Calibri"/>
              </a:rPr>
              <a:t> and </a:t>
            </a:r>
            <a:r>
              <a:rPr lang="it" sz="3200" b="1" spc="-1" dirty="0" err="1">
                <a:solidFill>
                  <a:srgbClr val="064268"/>
                </a:solidFill>
                <a:latin typeface="Calibri"/>
              </a:rPr>
              <a:t>geometrical</a:t>
            </a:r>
            <a:r>
              <a:rPr lang="it" sz="3200" b="1" spc="-1" dirty="0">
                <a:solidFill>
                  <a:srgbClr val="064268"/>
                </a:solidFill>
                <a:latin typeface="Calibri"/>
              </a:rPr>
              <a:t> </a:t>
            </a:r>
            <a:r>
              <a:rPr lang="it" sz="3200" b="1" spc="-1" dirty="0" err="1">
                <a:solidFill>
                  <a:srgbClr val="064268"/>
                </a:solidFill>
                <a:latin typeface="Calibri"/>
              </a:rPr>
              <a:t>efficiency</a:t>
            </a:r>
            <a:r>
              <a:rPr lang="it" sz="3200" b="1" spc="-1" dirty="0">
                <a:solidFill>
                  <a:srgbClr val="064268"/>
                </a:solidFill>
                <a:latin typeface="Calibri"/>
              </a:rPr>
              <a:t> </a:t>
            </a:r>
            <a:r>
              <a:rPr lang="it" sz="3200" b="1" spc="-1" dirty="0" err="1">
                <a:solidFill>
                  <a:srgbClr val="064268"/>
                </a:solidFill>
                <a:latin typeface="Calibri"/>
              </a:rPr>
              <a:t>analysis</a:t>
            </a:r>
            <a:endParaRPr lang="it" sz="3200" b="1" strike="noStrike" spc="-1" dirty="0" err="1">
              <a:solidFill>
                <a:srgbClr val="064268"/>
              </a:solidFill>
              <a:latin typeface="Calibri"/>
            </a:endParaRPr>
          </a:p>
          <a:p>
            <a:pPr marL="571500" indent="-571500" algn="just">
              <a:lnSpc>
                <a:spcPct val="115000"/>
              </a:lnSpc>
              <a:buClr>
                <a:srgbClr val="064268"/>
              </a:buClr>
              <a:buAutoNum type="romanUcPeriod"/>
              <a:tabLst>
                <a:tab pos="0" algn="l"/>
              </a:tabLst>
            </a:pPr>
            <a:r>
              <a:rPr lang="it" sz="3200" b="1" spc="-1" dirty="0" err="1">
                <a:solidFill>
                  <a:srgbClr val="064268"/>
                </a:solidFill>
                <a:latin typeface="Calibri"/>
                <a:cs typeface="Calibri"/>
              </a:rPr>
              <a:t>CAPiR</a:t>
            </a:r>
            <a:r>
              <a:rPr lang="it" sz="3200" b="1" spc="-1" dirty="0">
                <a:solidFill>
                  <a:srgbClr val="064268"/>
                </a:solidFill>
                <a:latin typeface="Calibri"/>
                <a:cs typeface="Calibri"/>
              </a:rPr>
              <a:t> (Catania) </a:t>
            </a:r>
            <a:r>
              <a:rPr lang="it" sz="3200" b="1" spc="-1" dirty="0" err="1">
                <a:solidFill>
                  <a:srgbClr val="064268"/>
                </a:solidFill>
                <a:latin typeface="Calibri"/>
                <a:cs typeface="Calibri"/>
              </a:rPr>
              <a:t>experiment</a:t>
            </a:r>
            <a:endParaRPr lang="it" sz="3200" b="1" strike="noStrike" spc="-1" dirty="0">
              <a:solidFill>
                <a:srgbClr val="064268"/>
              </a:solidFill>
              <a:latin typeface="Calibri"/>
              <a:cs typeface="Calibri"/>
            </a:endParaRPr>
          </a:p>
          <a:p>
            <a:pPr marL="571500" indent="-571500" algn="just">
              <a:lnSpc>
                <a:spcPct val="114999"/>
              </a:lnSpc>
              <a:buClr>
                <a:srgbClr val="064268"/>
              </a:buClr>
              <a:buAutoNum type="romanUcPeriod"/>
              <a:tabLst>
                <a:tab pos="0" algn="l"/>
              </a:tabLst>
            </a:pPr>
            <a:r>
              <a:rPr lang="it" sz="3200" b="1" spc="-1" dirty="0">
                <a:solidFill>
                  <a:srgbClr val="064268"/>
                </a:solidFill>
                <a:latin typeface="Calibri"/>
              </a:rPr>
              <a:t>MOBY</a:t>
            </a:r>
            <a:endParaRPr lang="it" dirty="0"/>
          </a:p>
          <a:p>
            <a:pPr marL="571500" indent="-57150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" sz="3200" b="1" strike="noStrike" spc="-1" dirty="0" err="1">
                <a:solidFill>
                  <a:srgbClr val="064268"/>
                </a:solidFill>
                <a:latin typeface="Calibri"/>
                <a:ea typeface="DejaVu Sans"/>
              </a:rPr>
              <a:t>Conclusions</a:t>
            </a:r>
            <a:endParaRPr lang="en-US" sz="3200" b="0" strike="noStrike" spc="-1" dirty="0" err="1">
              <a:latin typeface="Arial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sldNum" idx="7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B37F823-C9DD-4E27-A8F1-92D23AF098A3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2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it" sz="3000" b="1" spc="-1" dirty="0">
                <a:solidFill>
                  <a:srgbClr val="1C4A73"/>
                </a:solidFill>
                <a:latin typeface="Calibri"/>
              </a:rPr>
              <a:t>Detector </a:t>
            </a:r>
            <a:r>
              <a:rPr lang="it" sz="3000" b="1" spc="-1" err="1">
                <a:solidFill>
                  <a:srgbClr val="1E4E79"/>
                </a:solidFill>
                <a:latin typeface="Calibri"/>
              </a:rPr>
              <a:t>calibration</a:t>
            </a:r>
            <a:r>
              <a:rPr lang="it" sz="3000" b="1" spc="-1" dirty="0">
                <a:solidFill>
                  <a:srgbClr val="1E4E79"/>
                </a:solidFill>
                <a:latin typeface="Calibri"/>
              </a:rPr>
              <a:t> and </a:t>
            </a:r>
            <a:r>
              <a:rPr lang="it" sz="3000" b="1" spc="-1" err="1">
                <a:solidFill>
                  <a:srgbClr val="1E4E79"/>
                </a:solidFill>
                <a:latin typeface="Calibri"/>
              </a:rPr>
              <a:t>efficiency</a:t>
            </a:r>
            <a:endParaRPr lang="it" sz="3000" b="1" strike="noStrike" spc="-1">
              <a:solidFill>
                <a:srgbClr val="1E4E79"/>
              </a:solidFill>
              <a:latin typeface="Calibri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PlaceHolder 1"/>
          <p:cNvSpPr>
            <a:spLocks noGrp="1"/>
          </p:cNvSpPr>
          <p:nvPr>
            <p:ph type="sldNum" idx="8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97D7EDC-E411-4D2E-99BB-2EB5AF999AC1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3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E81415E4-8522-DCBA-BF6A-8DD38F3C1DB3}"/>
              </a:ext>
            </a:extLst>
          </p:cNvPr>
          <p:cNvSpPr txBox="1"/>
          <p:nvPr/>
        </p:nvSpPr>
        <p:spPr>
          <a:xfrm>
            <a:off x="140775" y="2208259"/>
            <a:ext cx="2143123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500" b="1" dirty="0">
                <a:solidFill>
                  <a:srgbClr val="1E4E79"/>
                </a:solidFill>
                <a:latin typeface="Calibri"/>
              </a:rPr>
              <a:t>LBC DETECTOR</a:t>
            </a:r>
            <a:endParaRPr lang="it-IT" sz="2500" b="1">
              <a:solidFill>
                <a:srgbClr val="1E4E79"/>
              </a:solidFill>
            </a:endParaRPr>
          </a:p>
          <a:p>
            <a:pPr algn="ctr"/>
            <a:r>
              <a:rPr lang="it-IT" sz="2000" dirty="0">
                <a:latin typeface="Calibri"/>
              </a:rPr>
              <a:t>for </a:t>
            </a:r>
            <a:r>
              <a:rPr lang="it-IT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γ-rays</a:t>
            </a:r>
            <a:endParaRPr lang="it-IT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270F02A2-CD0B-A477-C4D5-9769B127D4AF}"/>
              </a:ext>
            </a:extLst>
          </p:cNvPr>
          <p:cNvSpPr txBox="1"/>
          <p:nvPr/>
        </p:nvSpPr>
        <p:spPr>
          <a:xfrm>
            <a:off x="2859601" y="3809299"/>
            <a:ext cx="196663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dirty="0">
                <a:latin typeface="Calibri"/>
              </a:rPr>
              <a:t>CALIBRATION</a:t>
            </a:r>
            <a:endParaRPr lang="it-IT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7374228E-E208-B1F0-74F1-665A225E055F}"/>
              </a:ext>
            </a:extLst>
          </p:cNvPr>
          <p:cNvSpPr txBox="1"/>
          <p:nvPr/>
        </p:nvSpPr>
        <p:spPr>
          <a:xfrm>
            <a:off x="2956251" y="939192"/>
            <a:ext cx="17817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dirty="0">
                <a:latin typeface="Calibri"/>
              </a:rPr>
              <a:t>EFFICIENCY</a:t>
            </a:r>
            <a:endParaRPr lang="it-IT"/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9E332A89-116D-7D69-A98E-E6782E9C958B}"/>
              </a:ext>
            </a:extLst>
          </p:cNvPr>
          <p:cNvSpPr txBox="1"/>
          <p:nvPr/>
        </p:nvSpPr>
        <p:spPr>
          <a:xfrm>
            <a:off x="7080716" y="2061180"/>
            <a:ext cx="14182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>
                <a:latin typeface="Calibri"/>
              </a:rPr>
              <a:t>Using:</a:t>
            </a:r>
          </a:p>
          <a:p>
            <a:pPr marL="285750" indent="-285750">
              <a:buFont typeface="Arial"/>
              <a:buChar char="•"/>
            </a:pPr>
            <a:r>
              <a:rPr lang="it-IT" baseline="30000" dirty="0">
                <a:solidFill>
                  <a:srgbClr val="202122"/>
                </a:solidFill>
                <a:latin typeface="Calibri"/>
                <a:ea typeface="+mn-lt"/>
                <a:cs typeface="+mn-lt"/>
              </a:rPr>
              <a:t>137</a:t>
            </a:r>
            <a:r>
              <a:rPr lang="it-IT" dirty="0">
                <a:solidFill>
                  <a:srgbClr val="202122"/>
                </a:solidFill>
                <a:latin typeface="Calibri"/>
                <a:ea typeface="+mn-lt"/>
                <a:cs typeface="+mn-lt"/>
              </a:rPr>
              <a:t>Cs</a:t>
            </a:r>
          </a:p>
          <a:p>
            <a:pPr marL="285750" indent="-285750">
              <a:buFont typeface="Arial"/>
              <a:buChar char="•"/>
            </a:pPr>
            <a:r>
              <a:rPr lang="it-IT" baseline="30000" dirty="0">
                <a:solidFill>
                  <a:srgbClr val="202122"/>
                </a:solidFill>
                <a:latin typeface="Calibri"/>
                <a:ea typeface="+mn-lt"/>
                <a:cs typeface="+mn-lt"/>
              </a:rPr>
              <a:t>241</a:t>
            </a:r>
            <a:r>
              <a:rPr lang="it-IT" dirty="0">
                <a:solidFill>
                  <a:srgbClr val="202122"/>
                </a:solidFill>
                <a:latin typeface="Calibri"/>
                <a:ea typeface="+mn-lt"/>
                <a:cs typeface="+mn-lt"/>
              </a:rPr>
              <a:t>Am</a:t>
            </a:r>
            <a:endParaRPr lang="it-IT"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baseline="30000" dirty="0">
                <a:solidFill>
                  <a:srgbClr val="202122"/>
                </a:solidFill>
                <a:latin typeface="Calibri"/>
                <a:ea typeface="+mn-lt"/>
                <a:cs typeface="+mn-lt"/>
              </a:rPr>
              <a:t>22</a:t>
            </a:r>
            <a:r>
              <a:rPr lang="it-IT" dirty="0">
                <a:solidFill>
                  <a:srgbClr val="202122"/>
                </a:solidFill>
                <a:latin typeface="Calibri"/>
                <a:ea typeface="+mn-lt"/>
                <a:cs typeface="+mn-lt"/>
              </a:rPr>
              <a:t>Na</a:t>
            </a:r>
          </a:p>
        </p:txBody>
      </p:sp>
      <p:pic>
        <p:nvPicPr>
          <p:cNvPr id="86" name="Elemento grafico 85" descr="Freccia a destra contorno">
            <a:extLst>
              <a:ext uri="{FF2B5EF4-FFF2-40B4-BE49-F238E27FC236}">
                <a16:creationId xmlns:a16="http://schemas.microsoft.com/office/drawing/2014/main" id="{460081AF-50AC-39C8-84CD-08AE108A5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00000">
            <a:off x="1579401" y="1162751"/>
            <a:ext cx="1124510" cy="914400"/>
          </a:xfrm>
          <a:prstGeom prst="rect">
            <a:avLst/>
          </a:prstGeom>
        </p:spPr>
      </p:pic>
      <p:pic>
        <p:nvPicPr>
          <p:cNvPr id="87" name="Elemento grafico 86" descr="Freccia a destra contorno">
            <a:extLst>
              <a:ext uri="{FF2B5EF4-FFF2-40B4-BE49-F238E27FC236}">
                <a16:creationId xmlns:a16="http://schemas.microsoft.com/office/drawing/2014/main" id="{78169EA5-2C49-C54B-AA31-5C44B1E30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00000">
            <a:off x="1576736" y="3084695"/>
            <a:ext cx="1132914" cy="905996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1328055-B589-C95E-946F-2B10F2746E7E}"/>
              </a:ext>
            </a:extLst>
          </p:cNvPr>
          <p:cNvCxnSpPr/>
          <p:nvPr/>
        </p:nvCxnSpPr>
        <p:spPr>
          <a:xfrm>
            <a:off x="5392282" y="1140552"/>
            <a:ext cx="23532" cy="2872627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Elemento grafico 4" descr="Freccia a destra contorno">
            <a:extLst>
              <a:ext uri="{FF2B5EF4-FFF2-40B4-BE49-F238E27FC236}">
                <a16:creationId xmlns:a16="http://schemas.microsoft.com/office/drawing/2014/main" id="{3969F96D-1938-6AC9-4D03-80F31EB37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1497" y="2204899"/>
            <a:ext cx="1124510" cy="914400"/>
          </a:xfrm>
          <a:prstGeom prst="rect">
            <a:avLst/>
          </a:prstGeom>
        </p:spPr>
      </p:pic>
      <p:pic>
        <p:nvPicPr>
          <p:cNvPr id="2" name="Immagine 1" descr="Immagine che contiene macchina, interno, strumento, Macchina utensile&#10;&#10;Descrizione generata automaticamente">
            <a:extLst>
              <a:ext uri="{FF2B5EF4-FFF2-40B4-BE49-F238E27FC236}">
                <a16:creationId xmlns:a16="http://schemas.microsoft.com/office/drawing/2014/main" id="{9E408298-7C90-9E9A-7299-AEE4C2C703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rcRect l="11954" r="333" b="690"/>
          <a:stretch/>
        </p:blipFill>
        <p:spPr>
          <a:xfrm>
            <a:off x="2576973" y="1896595"/>
            <a:ext cx="2529998" cy="13585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0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it" sz="3000" b="1" spc="-1" dirty="0" err="1">
                <a:solidFill>
                  <a:srgbClr val="1E4E79"/>
                </a:solidFill>
                <a:latin typeface="Calibri"/>
              </a:rPr>
              <a:t>CAPiR</a:t>
            </a:r>
            <a:r>
              <a:rPr lang="it" sz="3000" b="1" spc="-1" dirty="0">
                <a:solidFill>
                  <a:srgbClr val="1E4E79"/>
                </a:solidFill>
                <a:latin typeface="Calibri"/>
              </a:rPr>
              <a:t> (Catania) </a:t>
            </a:r>
            <a:r>
              <a:rPr lang="it" sz="3000" b="1" spc="-1" dirty="0" err="1">
                <a:solidFill>
                  <a:srgbClr val="1E4E79"/>
                </a:solidFill>
                <a:latin typeface="Calibri"/>
              </a:rPr>
              <a:t>experiment</a:t>
            </a:r>
            <a:endParaRPr lang="it" sz="3000" b="1" strike="noStrike" spc="-1" dirty="0">
              <a:solidFill>
                <a:srgbClr val="1E4E79"/>
              </a:solidFill>
              <a:latin typeface="Calibri"/>
            </a:endParaRPr>
          </a:p>
        </p:txBody>
      </p:sp>
      <p:sp>
        <p:nvSpPr>
          <p:cNvPr id="108" name="CustomShape 6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PlaceHolder 1"/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B574AF6-3076-4A96-8DD6-78C2982A8646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4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401C43-B572-F8EB-EE11-2CEC5AFB92FF}"/>
              </a:ext>
            </a:extLst>
          </p:cNvPr>
          <p:cNvSpPr txBox="1"/>
          <p:nvPr/>
        </p:nvSpPr>
        <p:spPr>
          <a:xfrm>
            <a:off x="2336426" y="760599"/>
            <a:ext cx="4483752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600" b="1" dirty="0" err="1">
                <a:solidFill>
                  <a:srgbClr val="1E4E79"/>
                </a:solidFill>
                <a:latin typeface="Calibri"/>
              </a:rPr>
              <a:t>CAPiR</a:t>
            </a:r>
            <a:endParaRPr lang="it-IT" sz="2600" b="1" dirty="0">
              <a:solidFill>
                <a:srgbClr val="1E4E79"/>
              </a:solidFill>
              <a:latin typeface="Calibri"/>
            </a:endParaRPr>
          </a:p>
          <a:p>
            <a:pPr algn="ctr"/>
            <a:r>
              <a:rPr lang="it-IT" sz="2000" err="1">
                <a:latin typeface="Calibri"/>
              </a:rPr>
              <a:t>Biodistribution</a:t>
            </a:r>
            <a:r>
              <a:rPr lang="it-IT" sz="2000" dirty="0">
                <a:latin typeface="Calibri"/>
              </a:rPr>
              <a:t> </a:t>
            </a:r>
            <a:r>
              <a:rPr lang="it-IT" sz="2000" err="1">
                <a:latin typeface="Calibri"/>
              </a:rPr>
              <a:t>experiment</a:t>
            </a:r>
            <a:r>
              <a:rPr lang="it-IT" sz="2000" dirty="0">
                <a:latin typeface="Calibri"/>
              </a:rPr>
              <a:t> with </a:t>
            </a:r>
            <a:r>
              <a:rPr lang="it" sz="2000" baseline="30000" dirty="0">
                <a:latin typeface="Calibri"/>
                <a:cs typeface="Arial"/>
              </a:rPr>
              <a:t>111</a:t>
            </a:r>
            <a:r>
              <a:rPr lang="it" sz="2000" dirty="0">
                <a:latin typeface="Calibri"/>
                <a:cs typeface="Arial"/>
              </a:rPr>
              <a:t>Ag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5D99F1-731F-58B1-2FB6-2A5966358498}"/>
              </a:ext>
            </a:extLst>
          </p:cNvPr>
          <p:cNvSpPr txBox="1"/>
          <p:nvPr/>
        </p:nvSpPr>
        <p:spPr>
          <a:xfrm>
            <a:off x="2748241" y="2313313"/>
            <a:ext cx="36538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>
                <a:latin typeface="Calibri"/>
              </a:rPr>
              <a:t>Mice </a:t>
            </a:r>
            <a:r>
              <a:rPr lang="it-IT" dirty="0" err="1">
                <a:latin typeface="Calibri"/>
              </a:rPr>
              <a:t>injected</a:t>
            </a:r>
            <a:r>
              <a:rPr lang="it-IT" dirty="0">
                <a:latin typeface="Calibri"/>
              </a:rPr>
              <a:t> with part of the silver-</a:t>
            </a:r>
            <a:r>
              <a:rPr lang="it-IT" dirty="0" err="1">
                <a:latin typeface="Calibri"/>
              </a:rPr>
              <a:t>based</a:t>
            </a:r>
            <a:r>
              <a:rPr lang="it-IT" dirty="0">
                <a:latin typeface="Calibri"/>
              </a:rPr>
              <a:t> </a:t>
            </a:r>
            <a:r>
              <a:rPr lang="it-IT" dirty="0" err="1">
                <a:latin typeface="Calibri"/>
              </a:rPr>
              <a:t>radiopharmaceutical</a:t>
            </a:r>
            <a:endParaRPr lang="it-IT" dirty="0">
              <a:latin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D48127-664C-6480-35E0-504470B67B02}"/>
              </a:ext>
            </a:extLst>
          </p:cNvPr>
          <p:cNvSpPr txBox="1"/>
          <p:nvPr/>
        </p:nvSpPr>
        <p:spPr>
          <a:xfrm>
            <a:off x="1924610" y="3708447"/>
            <a:ext cx="16367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 dirty="0">
                <a:latin typeface="Calibri"/>
              </a:rPr>
              <a:t>In-vivo</a:t>
            </a:r>
            <a:r>
              <a:rPr lang="it-IT" dirty="0">
                <a:latin typeface="Calibri"/>
              </a:rPr>
              <a:t> imaging</a:t>
            </a:r>
            <a:endParaRPr lang="it-IT">
              <a:latin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916E71-0231-AED0-7B40-20E818E4E10B}"/>
              </a:ext>
            </a:extLst>
          </p:cNvPr>
          <p:cNvSpPr txBox="1"/>
          <p:nvPr/>
        </p:nvSpPr>
        <p:spPr>
          <a:xfrm>
            <a:off x="4908176" y="3752569"/>
            <a:ext cx="29919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 dirty="0">
                <a:latin typeface="Calibri"/>
              </a:rPr>
              <a:t>Ex-vivo</a:t>
            </a:r>
            <a:r>
              <a:rPr lang="it-IT" dirty="0">
                <a:latin typeface="Calibri"/>
              </a:rPr>
              <a:t> </a:t>
            </a:r>
            <a:r>
              <a:rPr lang="it-IT" dirty="0" err="1">
                <a:latin typeface="Calibri"/>
              </a:rPr>
              <a:t>measurements</a:t>
            </a:r>
            <a:r>
              <a:rPr lang="it-IT" dirty="0">
                <a:latin typeface="Calibri"/>
              </a:rPr>
              <a:t> of </a:t>
            </a:r>
            <a:r>
              <a:rPr lang="it-IT" dirty="0" err="1">
                <a:latin typeface="Calibri"/>
              </a:rPr>
              <a:t>each</a:t>
            </a:r>
            <a:r>
              <a:rPr lang="it-IT" dirty="0">
                <a:latin typeface="Calibri"/>
              </a:rPr>
              <a:t> </a:t>
            </a:r>
            <a:r>
              <a:rPr lang="it-IT" dirty="0" err="1">
                <a:latin typeface="Calibri"/>
              </a:rPr>
              <a:t>organ's</a:t>
            </a:r>
            <a:r>
              <a:rPr lang="it-IT" dirty="0">
                <a:latin typeface="Calibri"/>
              </a:rPr>
              <a:t> activity</a:t>
            </a:r>
            <a:endParaRPr lang="it-IT">
              <a:latin typeface="Calibri"/>
            </a:endParaRPr>
          </a:p>
        </p:txBody>
      </p:sp>
      <p:pic>
        <p:nvPicPr>
          <p:cNvPr id="9" name="Elemento grafico 8" descr="Freccia a destra contorno">
            <a:extLst>
              <a:ext uri="{FF2B5EF4-FFF2-40B4-BE49-F238E27FC236}">
                <a16:creationId xmlns:a16="http://schemas.microsoft.com/office/drawing/2014/main" id="{3098CF30-0ABC-5C3B-F3E2-D5BAFCF00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00000">
            <a:off x="4913804" y="2870899"/>
            <a:ext cx="1032062" cy="914400"/>
          </a:xfrm>
          <a:prstGeom prst="rect">
            <a:avLst/>
          </a:prstGeom>
        </p:spPr>
      </p:pic>
      <p:pic>
        <p:nvPicPr>
          <p:cNvPr id="11" name="Elemento grafico 10" descr="Freccia a destra contorno">
            <a:extLst>
              <a:ext uri="{FF2B5EF4-FFF2-40B4-BE49-F238E27FC236}">
                <a16:creationId xmlns:a16="http://schemas.microsoft.com/office/drawing/2014/main" id="{06DA09BD-1902-958F-371B-51113E0B3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203820" y="1475955"/>
            <a:ext cx="737907" cy="897591"/>
          </a:xfrm>
          <a:prstGeom prst="rect">
            <a:avLst/>
          </a:prstGeom>
        </p:spPr>
      </p:pic>
      <p:pic>
        <p:nvPicPr>
          <p:cNvPr id="14" name="Elemento grafico 13" descr="Freccia a destra contorno">
            <a:extLst>
              <a:ext uri="{FF2B5EF4-FFF2-40B4-BE49-F238E27FC236}">
                <a16:creationId xmlns:a16="http://schemas.microsoft.com/office/drawing/2014/main" id="{F2A01264-D5B8-AD36-D22D-09AE520D3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00000">
            <a:off x="3329571" y="2860754"/>
            <a:ext cx="1023658" cy="922804"/>
          </a:xfrm>
          <a:prstGeom prst="rect">
            <a:avLst/>
          </a:prstGeom>
        </p:spPr>
      </p:pic>
      <p:pic>
        <p:nvPicPr>
          <p:cNvPr id="7" name="Immagine 6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5A171092-B5C3-DC3F-6E40-0058F339FF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40" t="5467" r="19747" b="15240"/>
          <a:stretch/>
        </p:blipFill>
        <p:spPr>
          <a:xfrm>
            <a:off x="391086" y="3165942"/>
            <a:ext cx="1473367" cy="14605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-3253" y="39240"/>
            <a:ext cx="9149725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it" sz="3000" b="1" spc="-1" dirty="0">
                <a:solidFill>
                  <a:srgbClr val="1E4E79"/>
                </a:solidFill>
                <a:latin typeface="Calibri"/>
              </a:rPr>
              <a:t>MOBY</a:t>
            </a:r>
            <a:endParaRPr lang="it-IT" dirty="0"/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945803-7FB4-4C5F-8CCC-5D66432704A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5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A10A72-EFDE-8049-5A3D-BC048909BDD7}"/>
              </a:ext>
            </a:extLst>
          </p:cNvPr>
          <p:cNvSpPr txBox="1"/>
          <p:nvPr/>
        </p:nvSpPr>
        <p:spPr>
          <a:xfrm>
            <a:off x="2288101" y="918181"/>
            <a:ext cx="4559393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500" b="1" dirty="0">
                <a:solidFill>
                  <a:srgbClr val="1E4E79"/>
                </a:solidFill>
                <a:latin typeface="Calibri"/>
              </a:rPr>
              <a:t>MOBY (</a:t>
            </a:r>
            <a:r>
              <a:rPr lang="it-IT" sz="2500" b="1" err="1">
                <a:solidFill>
                  <a:srgbClr val="1E4E79"/>
                </a:solidFill>
                <a:latin typeface="Calibri"/>
              </a:rPr>
              <a:t>MOuse</a:t>
            </a:r>
            <a:r>
              <a:rPr lang="it-IT" sz="2500" b="1" dirty="0">
                <a:solidFill>
                  <a:srgbClr val="1E4E79"/>
                </a:solidFill>
                <a:latin typeface="Calibri"/>
              </a:rPr>
              <a:t> </a:t>
            </a:r>
            <a:r>
              <a:rPr lang="it-IT" sz="2500" b="1" err="1">
                <a:solidFill>
                  <a:srgbClr val="1E4E79"/>
                </a:solidFill>
                <a:latin typeface="Calibri"/>
              </a:rPr>
              <a:t>whole</a:t>
            </a:r>
            <a:r>
              <a:rPr lang="it-IT" sz="2500" b="1" dirty="0">
                <a:solidFill>
                  <a:srgbClr val="1E4E79"/>
                </a:solidFill>
                <a:latin typeface="Calibri"/>
              </a:rPr>
              <a:t> </a:t>
            </a:r>
            <a:r>
              <a:rPr lang="it-IT" sz="2500" b="1" err="1">
                <a:solidFill>
                  <a:srgbClr val="1E4E79"/>
                </a:solidFill>
                <a:latin typeface="Calibri"/>
              </a:rPr>
              <a:t>BodY</a:t>
            </a:r>
            <a:r>
              <a:rPr lang="it-IT" sz="2500" b="1" dirty="0">
                <a:solidFill>
                  <a:srgbClr val="1E4E79"/>
                </a:solidFill>
                <a:latin typeface="Calibri"/>
              </a:rPr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DDC979-F7DA-3EE8-4CCE-687446F175BD}"/>
              </a:ext>
            </a:extLst>
          </p:cNvPr>
          <p:cNvSpPr txBox="1"/>
          <p:nvPr/>
        </p:nvSpPr>
        <p:spPr>
          <a:xfrm>
            <a:off x="2624278" y="2019159"/>
            <a:ext cx="38933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>
                <a:latin typeface="Calibri"/>
              </a:rPr>
              <a:t>Simulation</a:t>
            </a:r>
            <a:r>
              <a:rPr lang="it-IT" dirty="0">
                <a:latin typeface="Calibri"/>
              </a:rPr>
              <a:t> tool </a:t>
            </a:r>
            <a:r>
              <a:rPr lang="it-IT" dirty="0" err="1">
                <a:latin typeface="Calibri"/>
              </a:rPr>
              <a:t>based</a:t>
            </a:r>
            <a:r>
              <a:rPr lang="it-IT" dirty="0">
                <a:latin typeface="Calibri"/>
              </a:rPr>
              <a:t> on GEANT4</a:t>
            </a:r>
            <a:endParaRPr lang="it-IT">
              <a:latin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57B79A-68BB-949E-4930-954A21EB7A76}"/>
              </a:ext>
            </a:extLst>
          </p:cNvPr>
          <p:cNvSpPr txBox="1"/>
          <p:nvPr/>
        </p:nvSpPr>
        <p:spPr>
          <a:xfrm>
            <a:off x="1346806" y="3115935"/>
            <a:ext cx="25927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>
                <a:latin typeface="Calibri"/>
              </a:rPr>
              <a:t>Creates</a:t>
            </a:r>
            <a:r>
              <a:rPr lang="it-IT" dirty="0">
                <a:latin typeface="Calibri"/>
              </a:rPr>
              <a:t> a 4D </a:t>
            </a:r>
            <a:r>
              <a:rPr lang="it-IT" dirty="0" err="1">
                <a:latin typeface="Calibri"/>
              </a:rPr>
              <a:t>whole</a:t>
            </a:r>
            <a:r>
              <a:rPr lang="it-IT" dirty="0">
                <a:latin typeface="Calibri"/>
              </a:rPr>
              <a:t> body </a:t>
            </a:r>
            <a:r>
              <a:rPr lang="it-IT" dirty="0" err="1">
                <a:latin typeface="Calibri"/>
              </a:rPr>
              <a:t>digital</a:t>
            </a:r>
            <a:r>
              <a:rPr lang="it-IT" dirty="0">
                <a:latin typeface="Calibri"/>
              </a:rPr>
              <a:t> </a:t>
            </a:r>
            <a:r>
              <a:rPr lang="it-IT" dirty="0" err="1">
                <a:latin typeface="Calibri"/>
              </a:rPr>
              <a:t>phantom</a:t>
            </a:r>
            <a:endParaRPr lang="it-IT" dirty="0">
              <a:latin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B01597-0A00-B430-AB81-82DAB735851B}"/>
              </a:ext>
            </a:extLst>
          </p:cNvPr>
          <p:cNvSpPr txBox="1"/>
          <p:nvPr/>
        </p:nvSpPr>
        <p:spPr>
          <a:xfrm>
            <a:off x="5122489" y="2977263"/>
            <a:ext cx="34563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>
                <a:latin typeface="Calibri"/>
              </a:rPr>
              <a:t>Allows</a:t>
            </a:r>
            <a:r>
              <a:rPr lang="it-IT" dirty="0">
                <a:latin typeface="Calibri"/>
              </a:rPr>
              <a:t> to </a:t>
            </a:r>
            <a:r>
              <a:rPr lang="it-IT" dirty="0" err="1">
                <a:latin typeface="Calibri"/>
              </a:rPr>
              <a:t>evaluate</a:t>
            </a:r>
            <a:r>
              <a:rPr lang="it-IT" dirty="0">
                <a:latin typeface="Calibri"/>
              </a:rPr>
              <a:t> dose </a:t>
            </a:r>
            <a:r>
              <a:rPr lang="it-IT" dirty="0" err="1">
                <a:latin typeface="Calibri"/>
              </a:rPr>
              <a:t>local's</a:t>
            </a:r>
            <a:r>
              <a:rPr lang="it-IT" dirty="0">
                <a:latin typeface="Calibri"/>
              </a:rPr>
              <a:t> release </a:t>
            </a:r>
            <a:r>
              <a:rPr lang="it-IT" dirty="0" err="1">
                <a:latin typeface="Calibri"/>
              </a:rPr>
              <a:t>according</a:t>
            </a:r>
            <a:r>
              <a:rPr lang="it-IT" dirty="0">
                <a:latin typeface="Calibri"/>
              </a:rPr>
              <a:t> to </a:t>
            </a:r>
            <a:r>
              <a:rPr lang="it-IT" dirty="0" err="1">
                <a:latin typeface="Calibri"/>
              </a:rPr>
              <a:t>measured</a:t>
            </a:r>
            <a:r>
              <a:rPr lang="it-IT" dirty="0">
                <a:latin typeface="Calibri"/>
              </a:rPr>
              <a:t> activity</a:t>
            </a:r>
            <a:endParaRPr lang="it-IT">
              <a:latin typeface="Calibri"/>
            </a:endParaRPr>
          </a:p>
        </p:txBody>
      </p:sp>
      <p:pic>
        <p:nvPicPr>
          <p:cNvPr id="9" name="Elemento grafico 8" descr="Freccia a destra contorno">
            <a:extLst>
              <a:ext uri="{FF2B5EF4-FFF2-40B4-BE49-F238E27FC236}">
                <a16:creationId xmlns:a16="http://schemas.microsoft.com/office/drawing/2014/main" id="{99E20552-CAC9-4856-AE6F-E57ED8244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00000">
            <a:off x="4465907" y="2288533"/>
            <a:ext cx="1048871" cy="914400"/>
          </a:xfrm>
          <a:prstGeom prst="rect">
            <a:avLst/>
          </a:prstGeom>
        </p:spPr>
      </p:pic>
      <p:pic>
        <p:nvPicPr>
          <p:cNvPr id="11" name="Elemento grafico 10" descr="Freccia a destra contorno">
            <a:extLst>
              <a:ext uri="{FF2B5EF4-FFF2-40B4-BE49-F238E27FC236}">
                <a16:creationId xmlns:a16="http://schemas.microsoft.com/office/drawing/2014/main" id="{4AE87B92-8680-9188-B9A3-6CE6AED0F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250042" y="1278449"/>
            <a:ext cx="653864" cy="889188"/>
          </a:xfrm>
          <a:prstGeom prst="rect">
            <a:avLst/>
          </a:prstGeom>
        </p:spPr>
      </p:pic>
      <p:pic>
        <p:nvPicPr>
          <p:cNvPr id="12" name="Elemento grafico 11" descr="Freccia a destra contorno">
            <a:extLst>
              <a:ext uri="{FF2B5EF4-FFF2-40B4-BE49-F238E27FC236}">
                <a16:creationId xmlns:a16="http://schemas.microsoft.com/office/drawing/2014/main" id="{8A5B82E9-B987-9D1E-B196-6503FF8F2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00000">
            <a:off x="3608656" y="2288533"/>
            <a:ext cx="1048871" cy="914400"/>
          </a:xfrm>
          <a:prstGeom prst="rect">
            <a:avLst/>
          </a:prstGeom>
        </p:spPr>
      </p:pic>
      <p:pic>
        <p:nvPicPr>
          <p:cNvPr id="8" name="Immagine 7" descr="Immagine che contiene cartone animato, arte&#10;&#10;Descrizione generata automaticamente">
            <a:extLst>
              <a:ext uri="{FF2B5EF4-FFF2-40B4-BE49-F238E27FC236}">
                <a16:creationId xmlns:a16="http://schemas.microsoft.com/office/drawing/2014/main" id="{5967BE82-E724-9AD6-F78B-20A2AC9E1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044109" y="1969713"/>
            <a:ext cx="3567393" cy="12040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EC3298-9234-35CF-65FF-2EE8207F00AC}"/>
              </a:ext>
            </a:extLst>
          </p:cNvPr>
          <p:cNvSpPr txBox="1"/>
          <p:nvPr/>
        </p:nvSpPr>
        <p:spPr>
          <a:xfrm>
            <a:off x="2292304" y="0"/>
            <a:ext cx="456989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" sz="3000" b="1" err="1">
                <a:solidFill>
                  <a:srgbClr val="1E4E79"/>
                </a:solidFill>
                <a:latin typeface="Calibri"/>
                <a:cs typeface="Calibri"/>
              </a:rPr>
              <a:t>Conclusions</a:t>
            </a:r>
            <a:endParaRPr lang="it-IT" err="1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99F394-CFF2-806C-6A9F-A4BCD18C0E74}"/>
              </a:ext>
            </a:extLst>
          </p:cNvPr>
          <p:cNvSpPr txBox="1"/>
          <p:nvPr/>
        </p:nvSpPr>
        <p:spPr>
          <a:xfrm>
            <a:off x="321469" y="774074"/>
            <a:ext cx="6536530" cy="2118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Calibri"/>
              </a:rPr>
              <a:t>My </a:t>
            </a:r>
            <a:r>
              <a:rPr lang="it-IT" err="1">
                <a:latin typeface="Calibri"/>
              </a:rPr>
              <a:t>thesis</a:t>
            </a:r>
            <a:r>
              <a:rPr lang="it-IT" dirty="0">
                <a:latin typeface="Calibri"/>
              </a:rPr>
              <a:t>' </a:t>
            </a:r>
            <a:r>
              <a:rPr lang="it-IT" err="1">
                <a:latin typeface="Calibri"/>
              </a:rPr>
              <a:t>structure</a:t>
            </a:r>
            <a:r>
              <a:rPr lang="it-IT" dirty="0">
                <a:latin typeface="Calibri"/>
              </a:rPr>
              <a:t>:</a:t>
            </a:r>
          </a:p>
          <a:p>
            <a:pPr marL="628650" indent="-342900">
              <a:lnSpc>
                <a:spcPct val="150000"/>
              </a:lnSpc>
              <a:buAutoNum type="arabicPeriod"/>
            </a:pPr>
            <a:r>
              <a:rPr lang="it-IT" dirty="0">
                <a:latin typeface="Calibri"/>
              </a:rPr>
              <a:t> detector </a:t>
            </a:r>
            <a:r>
              <a:rPr lang="it-IT" err="1">
                <a:latin typeface="Calibri"/>
              </a:rPr>
              <a:t>calibration</a:t>
            </a:r>
            <a:r>
              <a:rPr lang="it-IT" dirty="0">
                <a:latin typeface="Calibri"/>
              </a:rPr>
              <a:t> and </a:t>
            </a:r>
            <a:r>
              <a:rPr lang="it-IT" err="1">
                <a:latin typeface="Calibri"/>
              </a:rPr>
              <a:t>geometrical</a:t>
            </a:r>
            <a:r>
              <a:rPr lang="it-IT" dirty="0">
                <a:latin typeface="Calibri"/>
              </a:rPr>
              <a:t> </a:t>
            </a:r>
            <a:r>
              <a:rPr lang="it-IT" err="1">
                <a:latin typeface="Calibri"/>
              </a:rPr>
              <a:t>efficiency</a:t>
            </a:r>
            <a:r>
              <a:rPr lang="it-IT" dirty="0">
                <a:latin typeface="Calibri"/>
              </a:rPr>
              <a:t> </a:t>
            </a:r>
            <a:r>
              <a:rPr lang="it-IT" err="1">
                <a:latin typeface="Calibri"/>
              </a:rPr>
              <a:t>analysis</a:t>
            </a:r>
            <a:endParaRPr lang="it-IT">
              <a:latin typeface="Calibri"/>
            </a:endParaRPr>
          </a:p>
          <a:p>
            <a:pPr marL="628650" indent="-342900">
              <a:lnSpc>
                <a:spcPct val="150000"/>
              </a:lnSpc>
              <a:buAutoNum type="arabicPeriod"/>
            </a:pPr>
            <a:r>
              <a:rPr lang="it-IT" dirty="0">
                <a:latin typeface="Calibri"/>
              </a:rPr>
              <a:t> </a:t>
            </a:r>
            <a:r>
              <a:rPr lang="it-IT" err="1">
                <a:latin typeface="Calibri"/>
              </a:rPr>
              <a:t>simulations</a:t>
            </a:r>
            <a:r>
              <a:rPr lang="it-IT" dirty="0">
                <a:latin typeface="Calibri"/>
              </a:rPr>
              <a:t> with GEANT4 and MOBY</a:t>
            </a:r>
          </a:p>
          <a:p>
            <a:pPr marL="628650" indent="-342900">
              <a:lnSpc>
                <a:spcPct val="150000"/>
              </a:lnSpc>
              <a:buAutoNum type="arabicPeriod"/>
            </a:pPr>
            <a:r>
              <a:rPr lang="it-IT" dirty="0">
                <a:latin typeface="Calibri"/>
              </a:rPr>
              <a:t> data </a:t>
            </a:r>
            <a:r>
              <a:rPr lang="it-IT" err="1">
                <a:solidFill>
                  <a:srgbClr val="000000"/>
                </a:solidFill>
                <a:latin typeface="Calibri"/>
              </a:rPr>
              <a:t>analysis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of the </a:t>
            </a:r>
            <a:r>
              <a:rPr lang="it-IT" err="1">
                <a:solidFill>
                  <a:srgbClr val="000000"/>
                </a:solidFill>
                <a:latin typeface="Calibri"/>
              </a:rPr>
              <a:t>CAPiR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err="1">
                <a:solidFill>
                  <a:srgbClr val="000000"/>
                </a:solidFill>
                <a:latin typeface="Calibri"/>
              </a:rPr>
              <a:t>experiment</a:t>
            </a:r>
            <a:endParaRPr lang="it-IT">
              <a:solidFill>
                <a:srgbClr val="000000"/>
              </a:solidFill>
              <a:latin typeface="Calibri"/>
            </a:endParaRPr>
          </a:p>
          <a:p>
            <a:pPr marL="628650" indent="-342900">
              <a:lnSpc>
                <a:spcPct val="150000"/>
              </a:lnSpc>
              <a:buAutoNum type="arabicPeriod"/>
            </a:pPr>
            <a:r>
              <a:rPr lang="it-IT" err="1">
                <a:solidFill>
                  <a:srgbClr val="000000"/>
                </a:solidFill>
                <a:latin typeface="Calibri"/>
              </a:rPr>
              <a:t>comparize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err="1">
                <a:solidFill>
                  <a:srgbClr val="000000"/>
                </a:solidFill>
                <a:latin typeface="Calibri"/>
              </a:rPr>
              <a:t>simulations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and data and </a:t>
            </a:r>
            <a:r>
              <a:rPr lang="it-IT" err="1">
                <a:solidFill>
                  <a:srgbClr val="000000"/>
                </a:solidFill>
                <a:latin typeface="Calibri"/>
              </a:rPr>
              <a:t>draw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 </a:t>
            </a:r>
            <a:r>
              <a:rPr lang="it-IT" err="1">
                <a:solidFill>
                  <a:srgbClr val="000000"/>
                </a:solidFill>
                <a:latin typeface="Calibri"/>
              </a:rPr>
              <a:t>conclusions</a:t>
            </a:r>
            <a:endParaRPr lang="it-IT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16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3461</Words>
  <Application>Microsoft Office PowerPoint</Application>
  <PresentationFormat>Presentazione su schermo (16:9)</PresentationFormat>
  <Paragraphs>565</Paragraphs>
  <Slides>6</Slides>
  <Notes>5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SPES</dc:creator>
  <dc:description/>
  <cp:lastModifiedBy/>
  <cp:revision>678</cp:revision>
  <dcterms:modified xsi:type="dcterms:W3CDTF">2024-03-14T13:57:56Z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