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8" r:id="rId4"/>
    <p:sldId id="260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B3045E3-6B0E-455C-97CD-E148D3CDF3AB}" type="slidenum">
              <a:rPr lang="en-US" sz="1400" b="0" strike="noStrike" spc="-1">
                <a:latin typeface="Times New Roman"/>
              </a:rPr>
              <a:t>‹Nº›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prstGeom prst="rect">
            <a:avLst/>
          </a:prstGeom>
          <a:ln w="0">
            <a:noFill/>
          </a:ln>
        </p:spPr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840" cy="480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sldNum" idx="11"/>
          </p:nvPr>
        </p:nvSpPr>
        <p:spPr>
          <a:xfrm>
            <a:off x="4278960" y="10157400"/>
            <a:ext cx="3278880" cy="53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7D08A85-9C99-4387-A682-B38A98F7CC5E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1" name="TextShape 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76F0982-26D8-4DE7-83DC-A6BB604F0A5E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3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4" name="TextShape 11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5CA06D67-1E1C-4B10-85E3-DACA3AD5264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4</a:t>
            </a:fld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it-IT" sz="2000" b="0" strike="noStrike" spc="-1" dirty="0">
                <a:latin typeface="Arial"/>
              </a:rPr>
              <a:t>Sia rivolta faccia verso l'alto verso il basso, </a:t>
            </a:r>
            <a:r>
              <a:rPr lang="it-IT" sz="3200" dirty="0"/>
              <a:t>asse verticale e orizzontale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5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86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6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324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240" cy="359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27" name="TextShape 13"/>
          <p:cNvSpPr/>
          <p:nvPr/>
        </p:nvSpPr>
        <p:spPr>
          <a:xfrm>
            <a:off x="3884760" y="8685360"/>
            <a:ext cx="2969640" cy="45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0DC45A0-65AC-493F-B7EF-9F16B009CD14}" type="slidenum">
              <a:rPr lang="it" sz="1400" b="0" strike="noStrike" spc="-1">
                <a:solidFill>
                  <a:srgbClr val="000000"/>
                </a:solidFill>
                <a:latin typeface="Arial"/>
                <a:ea typeface="Arial"/>
              </a:rPr>
              <a:t>7</a:t>
            </a:fld>
            <a:endParaRPr lang="en-US" sz="1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87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A9D66F6-0585-47C4-81E1-0C44A9BE5B2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8C817EF-0461-40E7-999E-5498CE18CAC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174248-52EA-40C0-8ECB-D0AE575F7E8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F5B95B3-0C79-409C-A5A4-32D76ED3B00C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265DD3-380A-45B6-8261-1568641260B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76896B8-950F-4000-9E31-833828A53229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2377F6-0D75-490E-991A-6AED752931C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B8E0A1F-324D-4A65-B78E-5DBE50BC6E7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8BADBF-37F0-4E2B-8EDC-F2245A6383B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32B21F-FD93-4ED3-ADB3-E1730DEF474A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3C66A7-03B1-46CA-810D-A1D39B5D061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30DD61-9CBC-4FC1-AAD9-D266C85854C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F000F6-C0B0-494D-9191-650ADB8D7294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9588CC0-8C95-408F-A9FA-13A410F4573D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0CF5DC-628B-43F5-9C42-46B4A9409FC8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B1165-E230-4CF5-8100-3814CB4560C3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D44ECFF-36BD-474D-AE3E-7059E1CC953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C76C240-E037-40E0-A13A-06E40D74EF70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6DE9ED2-D042-499F-9E7D-3499BAE81C1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461FCE6-301E-49AB-9903-5D6117581372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16CAC00-CA84-4F21-B80F-97AE7CA0249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46D8353-2A53-4101-A4EF-01E412889A6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3CAAEB84-0057-49D1-B28B-3CD1025E833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3A5DFDD-286A-454A-BE04-E679EE70788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CBFFE1C-3830-46B9-A211-FF58A611FA07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‹Nº›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3"/>
          <p:cNvSpPr/>
          <p:nvPr/>
        </p:nvSpPr>
        <p:spPr>
          <a:xfrm>
            <a:off x="0" y="4667400"/>
            <a:ext cx="9141840" cy="34560"/>
          </a:xfrm>
          <a:prstGeom prst="rect">
            <a:avLst/>
          </a:prstGeom>
          <a:gradFill rotWithShape="0">
            <a:gsLst>
              <a:gs pos="0">
                <a:srgbClr val="184D7E"/>
              </a:gs>
              <a:gs pos="100000">
                <a:srgbClr val="2065A4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" name="Google Shape;72;p39"/>
          <p:cNvPicPr/>
          <p:nvPr/>
        </p:nvPicPr>
        <p:blipFill>
          <a:blip r:embed="rId14"/>
          <a:stretch/>
        </p:blipFill>
        <p:spPr>
          <a:xfrm>
            <a:off x="71640" y="101520"/>
            <a:ext cx="1784520" cy="428760"/>
          </a:xfrm>
          <a:prstGeom prst="rect">
            <a:avLst/>
          </a:prstGeom>
          <a:ln w="0">
            <a:noFill/>
          </a:ln>
        </p:spPr>
      </p:pic>
      <p:sp>
        <p:nvSpPr>
          <p:cNvPr id="41" name="CustomShape 4"/>
          <p:cNvSpPr/>
          <p:nvPr/>
        </p:nvSpPr>
        <p:spPr>
          <a:xfrm>
            <a:off x="609840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5"/>
          <p:cNvSpPr/>
          <p:nvPr/>
        </p:nvSpPr>
        <p:spPr>
          <a:xfrm>
            <a:off x="966960" y="4767120"/>
            <a:ext cx="2055240" cy="2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" name="Google Shape;76;p39"/>
          <p:cNvPicPr/>
          <p:nvPr/>
        </p:nvPicPr>
        <p:blipFill>
          <a:blip r:embed="rId15"/>
          <a:stretch/>
        </p:blipFill>
        <p:spPr>
          <a:xfrm>
            <a:off x="8179560" y="0"/>
            <a:ext cx="962280" cy="53316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73D1A4A-3E9D-4490-B171-1FCD4142646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‹Nº›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2492280"/>
            <a:ext cx="9141840" cy="2648880"/>
          </a:xfrm>
          <a:prstGeom prst="rect">
            <a:avLst/>
          </a:prstGeom>
          <a:gradFill rotWithShape="0">
            <a:gsLst>
              <a:gs pos="0">
                <a:srgbClr val="E3F1FE"/>
              </a:gs>
              <a:gs pos="100000">
                <a:srgbClr val="83B9EB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0" name="CustomShape 2"/>
          <p:cNvSpPr/>
          <p:nvPr/>
        </p:nvSpPr>
        <p:spPr>
          <a:xfrm>
            <a:off x="384840" y="2764080"/>
            <a:ext cx="8360280" cy="135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W</a:t>
            </a:r>
            <a:r>
              <a:rPr lang="en-US" sz="2600" strike="noStrike" spc="-1" dirty="0">
                <a:solidFill>
                  <a:srgbClr val="064268"/>
                </a:solidFill>
                <a:latin typeface="Calibri"/>
                <a:ea typeface="Calibri"/>
              </a:rPr>
              <a:t>ork</a:t>
            </a: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P</a:t>
            </a:r>
            <a:r>
              <a:rPr lang="en-US" sz="2600" strike="noStrike" spc="-1" dirty="0">
                <a:solidFill>
                  <a:srgbClr val="064268"/>
                </a:solidFill>
                <a:latin typeface="Calibri"/>
                <a:ea typeface="Calibri"/>
              </a:rPr>
              <a:t>ackage</a:t>
            </a: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 2</a:t>
            </a:r>
          </a:p>
          <a:p>
            <a:pPr algn="ctr">
              <a:lnSpc>
                <a:spcPct val="115000"/>
              </a:lnSpc>
              <a:tabLst>
                <a:tab pos="0" algn="l"/>
              </a:tabLst>
            </a:pP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S</a:t>
            </a:r>
            <a:r>
              <a:rPr lang="en-US" sz="2600" strike="noStrike" spc="-1" dirty="0">
                <a:solidFill>
                  <a:srgbClr val="064268"/>
                </a:solidFill>
                <a:latin typeface="Calibri"/>
                <a:ea typeface="Calibri"/>
              </a:rPr>
              <a:t>tatus of </a:t>
            </a: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b</a:t>
            </a:r>
            <a:r>
              <a:rPr lang="en-US" sz="2600" strike="noStrike" spc="-1" dirty="0">
                <a:solidFill>
                  <a:srgbClr val="064268"/>
                </a:solidFill>
                <a:latin typeface="Calibri"/>
                <a:ea typeface="Calibri"/>
              </a:rPr>
              <a:t>eta-</a:t>
            </a: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i</a:t>
            </a:r>
            <a:r>
              <a:rPr lang="en-US" sz="2600" strike="noStrike" spc="-1" dirty="0">
                <a:solidFill>
                  <a:srgbClr val="064268"/>
                </a:solidFill>
                <a:latin typeface="Calibri"/>
                <a:ea typeface="Calibri"/>
              </a:rPr>
              <a:t>maging </a:t>
            </a:r>
            <a:r>
              <a:rPr lang="en-US" sz="2600" b="1" strike="noStrike" spc="-1" dirty="0">
                <a:solidFill>
                  <a:srgbClr val="064268"/>
                </a:solidFill>
                <a:latin typeface="Calibri"/>
                <a:ea typeface="Calibri"/>
              </a:rPr>
              <a:t>d</a:t>
            </a:r>
            <a:r>
              <a:rPr lang="en-US" sz="2600" strike="noStrike" spc="-1" dirty="0">
                <a:solidFill>
                  <a:srgbClr val="064268"/>
                </a:solidFill>
                <a:latin typeface="Calibri"/>
                <a:ea typeface="Calibri"/>
              </a:rPr>
              <a:t>etector</a:t>
            </a:r>
            <a:endParaRPr lang="en-US" sz="260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789200" y="2532600"/>
            <a:ext cx="56520" cy="3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92" name="CustomShape 4"/>
          <p:cNvSpPr/>
          <p:nvPr/>
        </p:nvSpPr>
        <p:spPr>
          <a:xfrm>
            <a:off x="517320" y="4071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pc="-1" dirty="0">
                <a:solidFill>
                  <a:srgbClr val="00446D"/>
                </a:solidFill>
                <a:latin typeface="Arial"/>
                <a:ea typeface="Arial"/>
              </a:rPr>
              <a:t>J</a:t>
            </a:r>
            <a:r>
              <a:rPr lang="it" sz="1800" b="0" strike="noStrike" spc="-1" dirty="0">
                <a:solidFill>
                  <a:srgbClr val="00446D"/>
                </a:solidFill>
                <a:latin typeface="Arial"/>
                <a:ea typeface="Arial"/>
              </a:rPr>
              <a:t>. </a:t>
            </a:r>
            <a:r>
              <a:rPr lang="it" spc="-1" dirty="0">
                <a:solidFill>
                  <a:srgbClr val="00446D"/>
                </a:solidFill>
                <a:latin typeface="Arial"/>
                <a:ea typeface="Arial"/>
              </a:rPr>
              <a:t>Delgado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93" name="Google Shape;222;p1"/>
          <p:cNvPicPr/>
          <p:nvPr/>
        </p:nvPicPr>
        <p:blipFill>
          <a:blip r:embed="rId3"/>
          <a:stretch/>
        </p:blipFill>
        <p:spPr>
          <a:xfrm>
            <a:off x="6457680" y="76320"/>
            <a:ext cx="2639880" cy="588600"/>
          </a:xfrm>
          <a:prstGeom prst="rect">
            <a:avLst/>
          </a:prstGeom>
          <a:ln w="0">
            <a:noFill/>
          </a:ln>
        </p:spPr>
      </p:pic>
      <p:sp>
        <p:nvSpPr>
          <p:cNvPr id="94" name="CustomShape 5"/>
          <p:cNvSpPr/>
          <p:nvPr/>
        </p:nvSpPr>
        <p:spPr>
          <a:xfrm>
            <a:off x="517320" y="448776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March 15</a:t>
            </a:r>
            <a:r>
              <a:rPr lang="it" sz="1400" b="0" strike="noStrike" spc="-1" baseline="30000">
                <a:solidFill>
                  <a:srgbClr val="064268"/>
                </a:solidFill>
                <a:latin typeface="Arial"/>
                <a:ea typeface="Arial"/>
              </a:rPr>
              <a:t>th</a:t>
            </a:r>
            <a:r>
              <a:rPr lang="it" sz="1400" b="0" strike="noStrike" spc="-1">
                <a:solidFill>
                  <a:srgbClr val="064268"/>
                </a:solidFill>
                <a:latin typeface="Arial"/>
                <a:ea typeface="Arial"/>
              </a:rPr>
              <a:t>, 2024</a:t>
            </a:r>
            <a:endParaRPr lang="en-US" sz="1400" b="0" strike="noStrike" spc="-1">
              <a:latin typeface="Arial"/>
            </a:endParaRPr>
          </a:p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endParaRPr lang="en-US" sz="1100" b="0" strike="noStrike" spc="-1">
              <a:latin typeface="Arial"/>
            </a:endParaRPr>
          </a:p>
        </p:txBody>
      </p:sp>
      <p:sp>
        <p:nvSpPr>
          <p:cNvPr id="95" name="PlaceHolder 1"/>
          <p:cNvSpPr>
            <a:spLocks noGrp="1"/>
          </p:cNvSpPr>
          <p:nvPr>
            <p:ph type="sldNum" idx="6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8561165-F51E-499D-9BCE-7B067988B03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96" name="Picture 95"/>
          <p:cNvPicPr/>
          <p:nvPr/>
        </p:nvPicPr>
        <p:blipFill>
          <a:blip r:embed="rId4"/>
          <a:stretch/>
        </p:blipFill>
        <p:spPr>
          <a:xfrm>
            <a:off x="165600" y="114480"/>
            <a:ext cx="762480" cy="76248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96"/>
          <p:cNvPicPr/>
          <p:nvPr/>
        </p:nvPicPr>
        <p:blipFill>
          <a:blip r:embed="rId5"/>
          <a:stretch/>
        </p:blipFill>
        <p:spPr>
          <a:xfrm>
            <a:off x="2108160" y="874800"/>
            <a:ext cx="4926960" cy="1219680"/>
          </a:xfrm>
          <a:prstGeom prst="rect">
            <a:avLst/>
          </a:prstGeom>
          <a:ln w="0">
            <a:noFill/>
          </a:ln>
        </p:spPr>
      </p:pic>
      <p:sp>
        <p:nvSpPr>
          <p:cNvPr id="99" name="CustomShape 8"/>
          <p:cNvSpPr/>
          <p:nvPr/>
        </p:nvSpPr>
        <p:spPr>
          <a:xfrm>
            <a:off x="517320" y="2379240"/>
            <a:ext cx="8107560" cy="49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50000"/>
              </a:lnSpc>
              <a:buNone/>
              <a:tabLst>
                <a:tab pos="0" algn="l"/>
              </a:tabLst>
            </a:pPr>
            <a:r>
              <a:rPr lang="it" sz="1400" b="0" strike="noStrike" spc="-1">
                <a:solidFill>
                  <a:srgbClr val="00446D"/>
                </a:solidFill>
                <a:latin typeface="Arial"/>
                <a:ea typeface="Arial"/>
              </a:rPr>
              <a:t>Laboratori Nazionali di Legnaro – INFN</a:t>
            </a:r>
            <a:endParaRPr lang="en-US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24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Testing the current board+ALPIDE chip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6" name="PlaceHolder 1"/>
          <p:cNvSpPr>
            <a:spLocks noGrp="1"/>
          </p:cNvSpPr>
          <p:nvPr>
            <p:ph type="sldNum" idx="8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7D7EDC-E411-4D2E-99BB-2EB5AF999AC1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2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" name="Picture 2" descr="A close-up of a blue and purple background&#10;&#10;Description automatically generated">
            <a:extLst>
              <a:ext uri="{FF2B5EF4-FFF2-40B4-BE49-F238E27FC236}">
                <a16:creationId xmlns:a16="http://schemas.microsoft.com/office/drawing/2014/main" id="{9E51809B-35B8-1746-09D1-1D405C8CA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87" y="2180113"/>
            <a:ext cx="4879193" cy="23773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9FE5ED1-A130-5650-398B-DBDD85711A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701" t="56896" r="12244" b="5483"/>
          <a:stretch/>
        </p:blipFill>
        <p:spPr>
          <a:xfrm>
            <a:off x="5582991" y="716336"/>
            <a:ext cx="2202287" cy="135872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DB63D40-CEF6-EBA5-9D6D-0E57F326811D}"/>
              </a:ext>
            </a:extLst>
          </p:cNvPr>
          <p:cNvSpPr txBox="1"/>
          <p:nvPr/>
        </p:nvSpPr>
        <p:spPr>
          <a:xfrm>
            <a:off x="385542" y="1089882"/>
            <a:ext cx="3587590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the OS and programs on the new notebook acquired (AlmaLinux9, </a:t>
            </a:r>
            <a:r>
              <a:rPr lang="en-US" sz="1500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OpenFPGALoader</a:t>
            </a: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Python)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 ready for the measurements in April at Pavia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performed with a </a:t>
            </a:r>
            <a:r>
              <a:rPr lang="en-US" sz="1500" baseline="300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 source, activity 1799 </a:t>
            </a:r>
            <a:r>
              <a:rPr lang="en-US" sz="1500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KBq</a:t>
            </a: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(on 26/09/23)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90Sr </a:t>
            </a:r>
            <a:r>
              <a:rPr lang="el-GR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β−→ 90</a:t>
            </a: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 (End point 545.9 keV)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90Y </a:t>
            </a:r>
            <a:r>
              <a:rPr lang="el-GR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β−→ 90</a:t>
            </a: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 (End point 2278.5 keV)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distance between the chip and source 5mm. </a:t>
            </a:r>
            <a:endParaRPr lang="it-IT" sz="1500" dirty="0">
              <a:solidFill>
                <a:srgbClr val="1D5C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Preliminary test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3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AE6E8C-A9B2-2EA8-4A54-421057C10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9" t="5625" r="44286"/>
          <a:stretch/>
        </p:blipFill>
        <p:spPr bwMode="auto">
          <a:xfrm>
            <a:off x="5662124" y="1262235"/>
            <a:ext cx="1088571" cy="28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aspberry Pi Pico">
            <a:extLst>
              <a:ext uri="{FF2B5EF4-FFF2-40B4-BE49-F238E27FC236}">
                <a16:creationId xmlns:a16="http://schemas.microsoft.com/office/drawing/2014/main" id="{DDEB52F0-A687-6A81-D5DE-8F4AEB36C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E3DD2E-72F5-D1B0-83C4-F6E0B1B89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100" y="794635"/>
            <a:ext cx="1819275" cy="72067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B6C1EC-5AF7-FF65-C964-11AD0FE49666}"/>
              </a:ext>
            </a:extLst>
          </p:cNvPr>
          <p:cNvSpPr txBox="1"/>
          <p:nvPr/>
        </p:nvSpPr>
        <p:spPr>
          <a:xfrm>
            <a:off x="587330" y="1449854"/>
            <a:ext cx="3587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current </a:t>
            </a:r>
            <a:r>
              <a:rPr lang="en-US" sz="1500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board+ALPIDE</a:t>
            </a: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chip there is no direct contact with the ALPIDE chip.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facilitate better communication and understanding of the chip, an embedded board will be utilized.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Incorporating two ALPIDE chips as well as the mezzanine board.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7FBD1-7DB1-9879-8261-37E77E595C98}"/>
              </a:ext>
            </a:extLst>
          </p:cNvPr>
          <p:cNvSpPr txBox="1"/>
          <p:nvPr/>
        </p:nvSpPr>
        <p:spPr>
          <a:xfrm>
            <a:off x="4127679" y="464407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proposed by Michele </a:t>
            </a:r>
            <a:r>
              <a:rPr lang="en-US" sz="1400" strike="noStrike" spc="-1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1400" spc="-1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iorato</a:t>
            </a:r>
            <a:endParaRPr lang="en-US" sz="1400" dirty="0"/>
          </a:p>
        </p:txBody>
      </p:sp>
      <p:grpSp>
        <p:nvGrpSpPr>
          <p:cNvPr id="3" name="Grupo 41">
            <a:extLst>
              <a:ext uri="{FF2B5EF4-FFF2-40B4-BE49-F238E27FC236}">
                <a16:creationId xmlns:a16="http://schemas.microsoft.com/office/drawing/2014/main" id="{27D0FADB-00CD-C7FD-58C4-A001572B1074}"/>
              </a:ext>
            </a:extLst>
          </p:cNvPr>
          <p:cNvGrpSpPr/>
          <p:nvPr/>
        </p:nvGrpSpPr>
        <p:grpSpPr>
          <a:xfrm>
            <a:off x="3389673" y="3528637"/>
            <a:ext cx="1582310" cy="862794"/>
            <a:chOff x="1268302" y="3685954"/>
            <a:chExt cx="1582310" cy="862794"/>
          </a:xfrm>
          <a:solidFill>
            <a:schemeClr val="accent1"/>
          </a:solidFill>
        </p:grpSpPr>
        <p:sp>
          <p:nvSpPr>
            <p:cNvPr id="4" name="CuadroTexto 36">
              <a:extLst>
                <a:ext uri="{FF2B5EF4-FFF2-40B4-BE49-F238E27FC236}">
                  <a16:creationId xmlns:a16="http://schemas.microsoft.com/office/drawing/2014/main" id="{69605251-18B1-B0BC-BD66-53DCD1515685}"/>
                </a:ext>
              </a:extLst>
            </p:cNvPr>
            <p:cNvSpPr txBox="1"/>
            <p:nvPr/>
          </p:nvSpPr>
          <p:spPr>
            <a:xfrm>
              <a:off x="1268302" y="3685954"/>
              <a:ext cx="1582310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PCB for chip mounting</a:t>
              </a:r>
              <a:endParaRPr lang="it-IT" sz="1000" dirty="0">
                <a:solidFill>
                  <a:schemeClr val="bg1"/>
                </a:solidFill>
              </a:endParaRPr>
            </a:p>
          </p:txBody>
        </p:sp>
        <p:sp>
          <p:nvSpPr>
            <p:cNvPr id="8" name="CuadroTexto 37">
              <a:extLst>
                <a:ext uri="{FF2B5EF4-FFF2-40B4-BE49-F238E27FC236}">
                  <a16:creationId xmlns:a16="http://schemas.microsoft.com/office/drawing/2014/main" id="{DB729917-75AD-4D05-170B-AAB80009F62B}"/>
                </a:ext>
              </a:extLst>
            </p:cNvPr>
            <p:cNvSpPr txBox="1"/>
            <p:nvPr/>
          </p:nvSpPr>
          <p:spPr>
            <a:xfrm>
              <a:off x="1268302" y="4001203"/>
              <a:ext cx="1582310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mezzanine board</a:t>
              </a:r>
              <a:endParaRPr lang="it-IT" sz="1000" dirty="0">
                <a:solidFill>
                  <a:schemeClr val="bg1"/>
                </a:solidFill>
              </a:endParaRPr>
            </a:p>
          </p:txBody>
        </p:sp>
        <p:sp>
          <p:nvSpPr>
            <p:cNvPr id="9" name="CuadroTexto 38">
              <a:extLst>
                <a:ext uri="{FF2B5EF4-FFF2-40B4-BE49-F238E27FC236}">
                  <a16:creationId xmlns:a16="http://schemas.microsoft.com/office/drawing/2014/main" id="{37DDFEB9-1F5D-ABD5-BB21-91CF89E9C7E8}"/>
                </a:ext>
              </a:extLst>
            </p:cNvPr>
            <p:cNvSpPr txBox="1"/>
            <p:nvPr/>
          </p:nvSpPr>
          <p:spPr>
            <a:xfrm>
              <a:off x="1268302" y="4302527"/>
              <a:ext cx="1582310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FPGA board</a:t>
              </a:r>
              <a:endParaRPr lang="it-IT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0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Final version of the FPGA board 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08" name="CustomShape 6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09" name="PlaceHolder 1"/>
          <p:cNvSpPr>
            <a:spLocks noGrp="1"/>
          </p:cNvSpPr>
          <p:nvPr>
            <p:ph type="sldNum" idx="9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B574AF6-3076-4A96-8DD6-78C2982A8646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4</a:t>
            </a:fld>
            <a:endParaRPr lang="en-US" sz="1000" b="0" strike="noStrike" spc="-1">
              <a:latin typeface="Times New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3E7EAE-C0F2-6184-E4DF-ECE68BBAE229}"/>
              </a:ext>
            </a:extLst>
          </p:cNvPr>
          <p:cNvGrpSpPr/>
          <p:nvPr/>
        </p:nvGrpSpPr>
        <p:grpSpPr>
          <a:xfrm>
            <a:off x="5718220" y="1386817"/>
            <a:ext cx="2271423" cy="1725846"/>
            <a:chOff x="6619299" y="494721"/>
            <a:chExt cx="2082073" cy="145945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9054F4-42AA-4B1B-4AE6-A3612A312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9299" y="494721"/>
              <a:ext cx="1939405" cy="145945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3C4C87-4442-F922-50EC-AEE6114522EB}"/>
                </a:ext>
              </a:extLst>
            </p:cNvPr>
            <p:cNvSpPr txBox="1"/>
            <p:nvPr/>
          </p:nvSpPr>
          <p:spPr>
            <a:xfrm>
              <a:off x="6619299" y="1640297"/>
              <a:ext cx="208207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b="1" i="1" dirty="0"/>
                <a:t>AVNET AES-ULTRA96-V2-G</a:t>
              </a:r>
            </a:p>
          </p:txBody>
        </p:sp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CC6C461E-D2F4-5AE9-69F4-94134DEAEA71}"/>
              </a:ext>
            </a:extLst>
          </p:cNvPr>
          <p:cNvSpPr txBox="1"/>
          <p:nvPr/>
        </p:nvSpPr>
        <p:spPr>
          <a:xfrm>
            <a:off x="604483" y="1055737"/>
            <a:ext cx="3587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performance, low-cost and compact size PCB (dimensions approximately 85 mm x 55 mm)  has been already ordered.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Additionally, USB to JTAG/UART Adapter Module have also been ordered. The interface facilitates program testing and enables communication with the board.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CF19A3-F71A-4BB7-6BFF-1126394F88C0}"/>
              </a:ext>
            </a:extLst>
          </p:cNvPr>
          <p:cNvCxnSpPr>
            <a:cxnSpLocks/>
          </p:cNvCxnSpPr>
          <p:nvPr/>
        </p:nvCxnSpPr>
        <p:spPr>
          <a:xfrm flipV="1">
            <a:off x="4823138" y="2178050"/>
            <a:ext cx="1469712" cy="19164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3F44F72-7431-AFF9-FCA7-0B4C7EE24F3A}"/>
              </a:ext>
            </a:extLst>
          </p:cNvPr>
          <p:cNvSpPr txBox="1"/>
          <p:nvPr/>
        </p:nvSpPr>
        <p:spPr>
          <a:xfrm>
            <a:off x="5364933" y="3247048"/>
            <a:ext cx="12452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pins </a:t>
            </a:r>
          </a:p>
          <a:p>
            <a:pPr algn="just"/>
            <a:r>
              <a:rPr lang="it-IT" sz="1200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(high speed)</a:t>
            </a:r>
          </a:p>
        </p:txBody>
      </p:sp>
      <p:grpSp>
        <p:nvGrpSpPr>
          <p:cNvPr id="11" name="Grupo 41">
            <a:extLst>
              <a:ext uri="{FF2B5EF4-FFF2-40B4-BE49-F238E27FC236}">
                <a16:creationId xmlns:a16="http://schemas.microsoft.com/office/drawing/2014/main" id="{5F835C3B-B63D-1472-B976-3DC73C01ECEC}"/>
              </a:ext>
            </a:extLst>
          </p:cNvPr>
          <p:cNvGrpSpPr/>
          <p:nvPr/>
        </p:nvGrpSpPr>
        <p:grpSpPr>
          <a:xfrm>
            <a:off x="3181527" y="3354771"/>
            <a:ext cx="1582310" cy="862794"/>
            <a:chOff x="1268302" y="3685954"/>
            <a:chExt cx="1582310" cy="862794"/>
          </a:xfrm>
          <a:solidFill>
            <a:schemeClr val="accent1"/>
          </a:solidFill>
        </p:grpSpPr>
        <p:sp>
          <p:nvSpPr>
            <p:cNvPr id="12" name="CuadroTexto 36">
              <a:extLst>
                <a:ext uri="{FF2B5EF4-FFF2-40B4-BE49-F238E27FC236}">
                  <a16:creationId xmlns:a16="http://schemas.microsoft.com/office/drawing/2014/main" id="{6E97D85B-FABA-C1C0-DB55-8DCE06183BE6}"/>
                </a:ext>
              </a:extLst>
            </p:cNvPr>
            <p:cNvSpPr txBox="1"/>
            <p:nvPr/>
          </p:nvSpPr>
          <p:spPr>
            <a:xfrm>
              <a:off x="1268302" y="3685954"/>
              <a:ext cx="1582310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PCB for chip mounting</a:t>
              </a:r>
              <a:endParaRPr lang="it-IT" sz="1000" dirty="0">
                <a:solidFill>
                  <a:schemeClr val="bg1"/>
                </a:solidFill>
              </a:endParaRPr>
            </a:p>
          </p:txBody>
        </p:sp>
        <p:sp>
          <p:nvSpPr>
            <p:cNvPr id="13" name="CuadroTexto 37">
              <a:extLst>
                <a:ext uri="{FF2B5EF4-FFF2-40B4-BE49-F238E27FC236}">
                  <a16:creationId xmlns:a16="http://schemas.microsoft.com/office/drawing/2014/main" id="{B813A60E-8954-216A-A227-5BA2E22A1F25}"/>
                </a:ext>
              </a:extLst>
            </p:cNvPr>
            <p:cNvSpPr txBox="1"/>
            <p:nvPr/>
          </p:nvSpPr>
          <p:spPr>
            <a:xfrm>
              <a:off x="1268302" y="4001203"/>
              <a:ext cx="1582310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mezzanine board</a:t>
              </a:r>
              <a:endParaRPr lang="it-IT" sz="1000" dirty="0">
                <a:solidFill>
                  <a:schemeClr val="bg1"/>
                </a:solidFill>
              </a:endParaRPr>
            </a:p>
          </p:txBody>
        </p:sp>
        <p:sp>
          <p:nvSpPr>
            <p:cNvPr id="14" name="CuadroTexto 38">
              <a:extLst>
                <a:ext uri="{FF2B5EF4-FFF2-40B4-BE49-F238E27FC236}">
                  <a16:creationId xmlns:a16="http://schemas.microsoft.com/office/drawing/2014/main" id="{08704553-7A0A-FFCB-45E6-30EFECF8666B}"/>
                </a:ext>
              </a:extLst>
            </p:cNvPr>
            <p:cNvSpPr txBox="1"/>
            <p:nvPr/>
          </p:nvSpPr>
          <p:spPr>
            <a:xfrm>
              <a:off x="1268302" y="4302527"/>
              <a:ext cx="1582310" cy="24622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FPGA board</a:t>
              </a:r>
              <a:endParaRPr lang="it-IT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1164960" y="39240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Mechanical Design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5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AutoShape 4" descr="Raspberry Pi Pico">
            <a:extLst>
              <a:ext uri="{FF2B5EF4-FFF2-40B4-BE49-F238E27FC236}">
                <a16:creationId xmlns:a16="http://schemas.microsoft.com/office/drawing/2014/main" id="{DDEB52F0-A687-6A81-D5DE-8F4AEB36C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1CFEF300-C2AE-E2BA-9A87-588AF79B4B90}"/>
              </a:ext>
            </a:extLst>
          </p:cNvPr>
          <p:cNvSpPr/>
          <p:nvPr/>
        </p:nvSpPr>
        <p:spPr>
          <a:xfrm>
            <a:off x="582864" y="857229"/>
            <a:ext cx="7673472" cy="1866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b="1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1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ealed box</a:t>
            </a: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strike="noStrike" spc="-1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detector+Electronic</a:t>
            </a: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card, only exposes the sensitive part of the chips, the power supply and data I/O connectors</a:t>
            </a: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to </a:t>
            </a: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sz="1600" b="1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upside down </a:t>
            </a: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sensitive part</a:t>
            </a: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Movements along </a:t>
            </a:r>
            <a:r>
              <a:rPr lang="en-US" sz="1600" b="1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</a:t>
            </a: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600" b="1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horizontal axes </a:t>
            </a: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(exploiting the geometry in scanner mode)</a:t>
            </a:r>
            <a:r>
              <a:rPr lang="en-US" sz="1600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movement will be automated, with micrometric adjustments.</a:t>
            </a:r>
          </a:p>
        </p:txBody>
      </p:sp>
      <p:grpSp>
        <p:nvGrpSpPr>
          <p:cNvPr id="4" name="Grupo 12">
            <a:extLst>
              <a:ext uri="{FF2B5EF4-FFF2-40B4-BE49-F238E27FC236}">
                <a16:creationId xmlns:a16="http://schemas.microsoft.com/office/drawing/2014/main" id="{DB563BA8-663B-7036-02BE-A54409FA69FA}"/>
              </a:ext>
            </a:extLst>
          </p:cNvPr>
          <p:cNvGrpSpPr/>
          <p:nvPr/>
        </p:nvGrpSpPr>
        <p:grpSpPr>
          <a:xfrm>
            <a:off x="1164960" y="3091075"/>
            <a:ext cx="2912013" cy="1402515"/>
            <a:chOff x="3377188" y="1580706"/>
            <a:chExt cx="3299980" cy="1609835"/>
          </a:xfrm>
        </p:grpSpPr>
        <p:pic>
          <p:nvPicPr>
            <p:cNvPr id="7" name="Imagen 7" descr="Diagrama&#10;&#10;Descripción generada automáticamente">
              <a:extLst>
                <a:ext uri="{FF2B5EF4-FFF2-40B4-BE49-F238E27FC236}">
                  <a16:creationId xmlns:a16="http://schemas.microsoft.com/office/drawing/2014/main" id="{B8D87C8E-BA78-F6C9-A55C-1EA3F961D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77188" y="1580706"/>
              <a:ext cx="3299980" cy="1609835"/>
            </a:xfrm>
            <a:prstGeom prst="rect">
              <a:avLst/>
            </a:prstGeom>
          </p:spPr>
        </p:pic>
        <p:sp>
          <p:nvSpPr>
            <p:cNvPr id="8" name="Flecha: curvada hacia la izquierda 3">
              <a:extLst>
                <a:ext uri="{FF2B5EF4-FFF2-40B4-BE49-F238E27FC236}">
                  <a16:creationId xmlns:a16="http://schemas.microsoft.com/office/drawing/2014/main" id="{4876D980-7F5F-2425-36E1-00FDCA0314B4}"/>
                </a:ext>
              </a:extLst>
            </p:cNvPr>
            <p:cNvSpPr/>
            <p:nvPr/>
          </p:nvSpPr>
          <p:spPr>
            <a:xfrm>
              <a:off x="5394797" y="1964719"/>
              <a:ext cx="222837" cy="491779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9" name="Flecha: curvada hacia la izquierda 4">
              <a:extLst>
                <a:ext uri="{FF2B5EF4-FFF2-40B4-BE49-F238E27FC236}">
                  <a16:creationId xmlns:a16="http://schemas.microsoft.com/office/drawing/2014/main" id="{2D398D8E-AE6C-E0F9-711A-C6590BDF87DE}"/>
                </a:ext>
              </a:extLst>
            </p:cNvPr>
            <p:cNvSpPr/>
            <p:nvPr/>
          </p:nvSpPr>
          <p:spPr>
            <a:xfrm rot="10547717">
              <a:off x="4786613" y="1957211"/>
              <a:ext cx="222837" cy="491779"/>
            </a:xfrm>
            <a:prstGeom prst="curvedLef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cxnSp>
          <p:nvCxnSpPr>
            <p:cNvPr id="10" name="Conector recto de flecha 5">
              <a:extLst>
                <a:ext uri="{FF2B5EF4-FFF2-40B4-BE49-F238E27FC236}">
                  <a16:creationId xmlns:a16="http://schemas.microsoft.com/office/drawing/2014/main" id="{2446E4FA-5EA6-4D22-1650-E614E4F06933}"/>
                </a:ext>
              </a:extLst>
            </p:cNvPr>
            <p:cNvCxnSpPr>
              <a:cxnSpLocks/>
            </p:cNvCxnSpPr>
            <p:nvPr/>
          </p:nvCxnSpPr>
          <p:spPr>
            <a:xfrm>
              <a:off x="4334834" y="2480593"/>
              <a:ext cx="1901312" cy="278889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65D9E-E2F2-9406-731C-FC9D7F85B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786" y="2396481"/>
            <a:ext cx="1499370" cy="18760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59ADAA-4821-7DC2-B1E9-2705F3E70D12}"/>
              </a:ext>
            </a:extLst>
          </p:cNvPr>
          <p:cNvSpPr txBox="1"/>
          <p:nvPr/>
        </p:nvSpPr>
        <p:spPr>
          <a:xfrm>
            <a:off x="1164960" y="4175555"/>
            <a:ext cx="229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trike="noStrike" spc="-1" dirty="0">
                <a:solidFill>
                  <a:srgbClr val="1D5C96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Preliminary proposal</a:t>
            </a:r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384405-86E0-BD31-1EF6-F42D4095DA6B}"/>
              </a:ext>
            </a:extLst>
          </p:cNvPr>
          <p:cNvSpPr txBox="1"/>
          <p:nvPr/>
        </p:nvSpPr>
        <p:spPr>
          <a:xfrm>
            <a:off x="4858501" y="3370894"/>
            <a:ext cx="2293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trike="noStrike" spc="-1" dirty="0">
                <a:solidFill>
                  <a:srgbClr val="1D5C96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Convenient idea</a:t>
            </a:r>
            <a:endParaRPr lang="en-US" dirty="0"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0F75DA-A18A-5DA5-EA63-E60059214661}"/>
              </a:ext>
            </a:extLst>
          </p:cNvPr>
          <p:cNvSpPr txBox="1"/>
          <p:nvPr/>
        </p:nvSpPr>
        <p:spPr>
          <a:xfrm>
            <a:off x="5693040" y="4350587"/>
            <a:ext cx="3194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the frame of a 3D printer.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93D8D7-D7FD-BBED-43EB-2DD76449ED58}"/>
              </a:ext>
            </a:extLst>
          </p:cNvPr>
          <p:cNvSpPr txBox="1"/>
          <p:nvPr/>
        </p:nvSpPr>
        <p:spPr>
          <a:xfrm>
            <a:off x="4127679" y="464407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 proposed by Rubens </a:t>
            </a:r>
            <a:r>
              <a:rPr lang="en-US" sz="1400" spc="-1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strike="noStrike" spc="-1" dirty="0" err="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affagnato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711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578971" y="830664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Conclusions 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6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AutoShape 4" descr="Raspberry Pi Pico">
            <a:extLst>
              <a:ext uri="{FF2B5EF4-FFF2-40B4-BE49-F238E27FC236}">
                <a16:creationId xmlns:a16="http://schemas.microsoft.com/office/drawing/2014/main" id="{DDEB52F0-A687-6A81-D5DE-8F4AEB36C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ustomShape 7">
            <a:extLst>
              <a:ext uri="{FF2B5EF4-FFF2-40B4-BE49-F238E27FC236}">
                <a16:creationId xmlns:a16="http://schemas.microsoft.com/office/drawing/2014/main" id="{1CFEF300-C2AE-E2BA-9A87-588AF79B4B90}"/>
              </a:ext>
            </a:extLst>
          </p:cNvPr>
          <p:cNvSpPr/>
          <p:nvPr/>
        </p:nvSpPr>
        <p:spPr>
          <a:xfrm>
            <a:off x="1345608" y="1932266"/>
            <a:ext cx="7673472" cy="1583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tIns="91440" bIns="91440">
            <a:spAutoFit/>
          </a:bodyPr>
          <a:lstStyle/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setup ready for the measurements in April at Pavia</a:t>
            </a: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Preliminary test </a:t>
            </a:r>
            <a:r>
              <a:rPr lang="en-US" sz="1600" spc="-1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an </a:t>
            </a:r>
            <a:r>
              <a:rPr lang="en-US" sz="1600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board, for better communication</a:t>
            </a: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trike="noStrike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version of the FPGA board already ordered</a:t>
            </a: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600" spc="-1" dirty="0">
                <a:solidFill>
                  <a:srgbClr val="1D5C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design using a 3D printer frame. </a:t>
            </a:r>
            <a:endParaRPr lang="en-US" sz="1600" strike="noStrike" spc="-1" dirty="0">
              <a:solidFill>
                <a:srgbClr val="1D5C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15000"/>
              </a:lnSpc>
              <a:buClr>
                <a:srgbClr val="1D5C96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600" strike="noStrike" spc="-1" dirty="0">
              <a:solidFill>
                <a:srgbClr val="1D5C9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1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2"/>
          <p:cNvSpPr/>
          <p:nvPr/>
        </p:nvSpPr>
        <p:spPr>
          <a:xfrm>
            <a:off x="888064" y="2060597"/>
            <a:ext cx="7157880" cy="57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ctr">
            <a:norm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it" sz="3000" b="1" strike="noStrike" spc="-1" dirty="0">
                <a:solidFill>
                  <a:srgbClr val="1E4E79"/>
                </a:solidFill>
                <a:latin typeface="Calibri"/>
                <a:ea typeface="Calibri"/>
              </a:rPr>
              <a:t>Thank you ..!! </a:t>
            </a:r>
            <a:endParaRPr lang="en-US" sz="3000" b="0" strike="noStrike" spc="-1" dirty="0">
              <a:latin typeface="Arial"/>
            </a:endParaRPr>
          </a:p>
        </p:txBody>
      </p:sp>
      <p:sp>
        <p:nvSpPr>
          <p:cNvPr id="111" name="CustomShape 89"/>
          <p:cNvSpPr/>
          <p:nvPr/>
        </p:nvSpPr>
        <p:spPr>
          <a:xfrm>
            <a:off x="0" y="33120"/>
            <a:ext cx="136440" cy="27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it-IT"/>
          </a:p>
        </p:txBody>
      </p:sp>
      <p:sp>
        <p:nvSpPr>
          <p:cNvPr id="112" name="PlaceHolder 1"/>
          <p:cNvSpPr>
            <a:spLocks noGrp="1"/>
          </p:cNvSpPr>
          <p:nvPr>
            <p:ph type="sldNum" idx="10"/>
          </p:nvPr>
        </p:nvSpPr>
        <p:spPr>
          <a:xfrm>
            <a:off x="8472600" y="4735080"/>
            <a:ext cx="546480" cy="39132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it" sz="1000" b="0" strike="noStrike" spc="-1">
                <a:solidFill>
                  <a:srgbClr val="59595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E945803-7FB4-4C5F-8CCC-5D66432704AC}" type="slidenum">
              <a:rPr lang="it" sz="1000" b="0" strike="noStrike" spc="-1">
                <a:solidFill>
                  <a:srgbClr val="595959"/>
                </a:solidFill>
                <a:latin typeface="Arial"/>
                <a:ea typeface="Arial"/>
              </a:rPr>
              <a:t>7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2" name="AutoShape 4" descr="Raspberry Pi Pico">
            <a:extLst>
              <a:ext uri="{FF2B5EF4-FFF2-40B4-BE49-F238E27FC236}">
                <a16:creationId xmlns:a16="http://schemas.microsoft.com/office/drawing/2014/main" id="{DDEB52F0-A687-6A81-D5DE-8F4AEB36C9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27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A93E8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</TotalTime>
  <Words>375</Words>
  <Application>Microsoft Office PowerPoint</Application>
  <PresentationFormat>Presentación en pantalla (16:9)</PresentationFormat>
  <Paragraphs>59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SPES</dc:creator>
  <dc:description/>
  <cp:lastModifiedBy>jessica delgado alvarez</cp:lastModifiedBy>
  <cp:revision>80</cp:revision>
  <dcterms:modified xsi:type="dcterms:W3CDTF">2024-03-15T07:59:05Z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6</vt:i4>
  </property>
  <property fmtid="{D5CDD505-2E9C-101B-9397-08002B2CF9AE}" pid="4" name="PresentationFormat">
    <vt:lpwstr>Presentazione su schermo (16:9)</vt:lpwstr>
  </property>
  <property fmtid="{D5CDD505-2E9C-101B-9397-08002B2CF9AE}" pid="5" name="Slides">
    <vt:i4>44</vt:i4>
  </property>
</Properties>
</file>