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dt" idx="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ft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8" name="PlaceHolder 6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B3045E3-6B0E-455C-97CD-E148D3CDF3AB}" type="slidenum">
              <a:rPr lang="en-US" sz="1400" b="0" strike="noStrike" spc="-1">
                <a:latin typeface="Times New Roman"/>
              </a:rPr>
              <a:t>‹N›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11"/>
          </p:nvPr>
        </p:nvSpPr>
        <p:spPr>
          <a:xfrm>
            <a:off x="4278960" y="10157400"/>
            <a:ext cx="327888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7D08A85-9C99-4387-A682-B38A98F7CC5E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8" name="Text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54F23C51-3408-403F-9A63-97620AAD7DBB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1" name="Text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76F0982-26D8-4DE7-83DC-A6BB604F0A5E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3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4" name="TextShape 11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5CA06D67-1E1C-4B10-85E3-DACA3AD52644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4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0DC45A0-65AC-493F-B7EF-9F16B009CD14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5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A9D66F6-0585-47C4-81E1-0C44A9BE5B2E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8C817EF-0461-40E7-999E-5498CE18CAC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D174248-52EA-40C0-8ECB-D0AE575F7E8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F5B95B3-0C79-409C-A5A4-32D76ED3B00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265DD3-380A-45B6-8261-1568641260B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6896B8-950F-4000-9E31-833828A5322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2377F6-0D75-490E-991A-6AED752931C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B8E0A1F-324D-4A65-B78E-5DBE50BC6E7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98BADBF-37F0-4E2B-8EDC-F2245A6383B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C32B21F-FD93-4ED3-ADB3-E1730DEF474A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C3C66A7-03B1-46CA-810D-A1D39B5D061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D30DD61-9CBC-4FC1-AAD9-D266C85854C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8F000F6-C0B0-494D-9191-650ADB8D729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9588CC0-8C95-408F-A9FA-13A410F4573D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F0CF5DC-628B-43F5-9C42-46B4A9409FC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EB1165-E230-4CF5-8100-3814CB4560C3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D44ECFF-36BD-474D-AE3E-7059E1CC953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C76C240-E037-40E0-A13A-06E40D74EF70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6DE9ED2-D042-499F-9E7D-3499BAE81C1F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461FCE6-301E-49AB-9903-5D6117581372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16CAC00-CA84-4F21-B80F-97AE7CA02496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46D8353-2A53-4101-A4EF-01E412889A6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CAAEB84-0057-49D1-B28B-3CD1025E833E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3A5DFDD-286A-454A-BE04-E679EE707886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CBFFE1C-3830-46B9-A211-FF58A611FA07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‹N›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3"/>
          <p:cNvSpPr/>
          <p:nvPr/>
        </p:nvSpPr>
        <p:spPr>
          <a:xfrm>
            <a:off x="0" y="4667400"/>
            <a:ext cx="9141840" cy="34560"/>
          </a:xfrm>
          <a:prstGeom prst="rect">
            <a:avLst/>
          </a:prstGeom>
          <a:gradFill rotWithShape="0">
            <a:gsLst>
              <a:gs pos="0">
                <a:srgbClr val="184D7E"/>
              </a:gs>
              <a:gs pos="100000">
                <a:srgbClr val="2065A4"/>
              </a:gs>
            </a:gsLst>
            <a:lin ang="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Google Shape;72;p39"/>
          <p:cNvPicPr/>
          <p:nvPr/>
        </p:nvPicPr>
        <p:blipFill>
          <a:blip r:embed="rId14"/>
          <a:stretch/>
        </p:blipFill>
        <p:spPr>
          <a:xfrm>
            <a:off x="71640" y="101520"/>
            <a:ext cx="1784520" cy="428760"/>
          </a:xfrm>
          <a:prstGeom prst="rect">
            <a:avLst/>
          </a:prstGeom>
          <a:ln w="0">
            <a:noFill/>
          </a:ln>
        </p:spPr>
      </p:pic>
      <p:sp>
        <p:nvSpPr>
          <p:cNvPr id="41" name="CustomShape 4"/>
          <p:cNvSpPr/>
          <p:nvPr/>
        </p:nvSpPr>
        <p:spPr>
          <a:xfrm>
            <a:off x="6098400" y="4767120"/>
            <a:ext cx="2055240" cy="27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5"/>
          <p:cNvSpPr/>
          <p:nvPr/>
        </p:nvSpPr>
        <p:spPr>
          <a:xfrm>
            <a:off x="966960" y="4767120"/>
            <a:ext cx="2055240" cy="27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" name="Google Shape;76;p39"/>
          <p:cNvPicPr/>
          <p:nvPr/>
        </p:nvPicPr>
        <p:blipFill>
          <a:blip r:embed="rId15"/>
          <a:stretch/>
        </p:blipFill>
        <p:spPr>
          <a:xfrm>
            <a:off x="8179560" y="0"/>
            <a:ext cx="962280" cy="53316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E73D1A4A-3E9D-4490-B171-1FCD41426461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‹N›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2492280"/>
            <a:ext cx="9141840" cy="2648880"/>
          </a:xfrm>
          <a:prstGeom prst="rect">
            <a:avLst/>
          </a:prstGeom>
          <a:gradFill rotWithShape="0">
            <a:gsLst>
              <a:gs pos="0">
                <a:srgbClr val="E3F1FE"/>
              </a:gs>
              <a:gs pos="100000">
                <a:srgbClr val="83B9EB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90" name="CustomShape 2"/>
          <p:cNvSpPr/>
          <p:nvPr/>
        </p:nvSpPr>
        <p:spPr>
          <a:xfrm>
            <a:off x="384840" y="2764080"/>
            <a:ext cx="8360280" cy="135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15000"/>
              </a:lnSpc>
              <a:buNone/>
              <a:tabLst>
                <a:tab pos="0" algn="l"/>
              </a:tabLst>
            </a:pPr>
            <a:r>
              <a:rPr lang="it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ISOLPHARM 111Ag Production and Separation at L.E.N.A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1789200" y="2532600"/>
            <a:ext cx="56520" cy="3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92" name="CustomShape 4"/>
          <p:cNvSpPr/>
          <p:nvPr/>
        </p:nvSpPr>
        <p:spPr>
          <a:xfrm>
            <a:off x="517320" y="4071240"/>
            <a:ext cx="8107560" cy="49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z="1800" b="0" strike="noStrike" spc="-1" dirty="0">
                <a:solidFill>
                  <a:srgbClr val="00446D"/>
                </a:solidFill>
                <a:latin typeface="Arial"/>
                <a:ea typeface="Arial"/>
              </a:rPr>
              <a:t>G. Grosso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93" name="Google Shape;222;p1"/>
          <p:cNvPicPr/>
          <p:nvPr/>
        </p:nvPicPr>
        <p:blipFill>
          <a:blip r:embed="rId3"/>
          <a:stretch/>
        </p:blipFill>
        <p:spPr>
          <a:xfrm>
            <a:off x="6457680" y="76320"/>
            <a:ext cx="2639880" cy="58860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5"/>
          <p:cNvSpPr/>
          <p:nvPr/>
        </p:nvSpPr>
        <p:spPr>
          <a:xfrm>
            <a:off x="517320" y="4487760"/>
            <a:ext cx="8107560" cy="49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z="1400" b="0" strike="noStrike" spc="-1">
                <a:solidFill>
                  <a:srgbClr val="064268"/>
                </a:solidFill>
                <a:latin typeface="Arial"/>
                <a:ea typeface="Arial"/>
              </a:rPr>
              <a:t>March 15</a:t>
            </a:r>
            <a:r>
              <a:rPr lang="it" sz="1400" b="0" strike="noStrike" spc="-1" baseline="30000">
                <a:solidFill>
                  <a:srgbClr val="064268"/>
                </a:solidFill>
                <a:latin typeface="Arial"/>
                <a:ea typeface="Arial"/>
              </a:rPr>
              <a:t>th</a:t>
            </a:r>
            <a:r>
              <a:rPr lang="it" sz="1400" b="0" strike="noStrike" spc="-1">
                <a:solidFill>
                  <a:srgbClr val="064268"/>
                </a:solidFill>
                <a:latin typeface="Arial"/>
                <a:ea typeface="Arial"/>
              </a:rPr>
              <a:t>, 2024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endParaRPr lang="en-US" sz="1100" b="0" strike="noStrike" spc="-1">
              <a:latin typeface="Arial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sldNum" idx="6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8561165-F51E-499D-9BCE-7B067988B03C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96" name="Immagine 95"/>
          <p:cNvPicPr/>
          <p:nvPr/>
        </p:nvPicPr>
        <p:blipFill>
          <a:blip r:embed="rId4"/>
          <a:stretch/>
        </p:blipFill>
        <p:spPr>
          <a:xfrm>
            <a:off x="165600" y="114480"/>
            <a:ext cx="762480" cy="762480"/>
          </a:xfrm>
          <a:prstGeom prst="rect">
            <a:avLst/>
          </a:prstGeom>
          <a:ln w="0">
            <a:noFill/>
          </a:ln>
        </p:spPr>
      </p:pic>
      <p:pic>
        <p:nvPicPr>
          <p:cNvPr id="97" name="Immagine 96"/>
          <p:cNvPicPr/>
          <p:nvPr/>
        </p:nvPicPr>
        <p:blipFill>
          <a:blip r:embed="rId5"/>
          <a:stretch/>
        </p:blipFill>
        <p:spPr>
          <a:xfrm>
            <a:off x="2108160" y="874800"/>
            <a:ext cx="4926960" cy="121968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6"/>
          <p:cNvSpPr/>
          <p:nvPr/>
        </p:nvSpPr>
        <p:spPr>
          <a:xfrm>
            <a:off x="511200" y="3181230"/>
            <a:ext cx="8107560" cy="49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z="2200" b="1" strike="noStrike" spc="-1" dirty="0">
                <a:solidFill>
                  <a:srgbClr val="00446D"/>
                </a:solidFill>
                <a:latin typeface="Arial"/>
                <a:ea typeface="Arial"/>
              </a:rPr>
              <a:t>Steps for the development of a separation and recycling protocol 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99" name="CustomShape 8"/>
          <p:cNvSpPr/>
          <p:nvPr/>
        </p:nvSpPr>
        <p:spPr>
          <a:xfrm>
            <a:off x="517320" y="2379240"/>
            <a:ext cx="8107560" cy="49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z="1400" b="0" strike="noStrike" spc="-1" dirty="0">
                <a:solidFill>
                  <a:srgbClr val="00446D"/>
                </a:solidFill>
                <a:latin typeface="Arial"/>
                <a:ea typeface="Arial"/>
              </a:rPr>
              <a:t>Laboratori Nazionali di Legnaro – INFN</a:t>
            </a:r>
            <a:endParaRPr lang="en-US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>
                <a:solidFill>
                  <a:srgbClr val="1E4E79"/>
                </a:solidFill>
                <a:latin typeface="Calibri"/>
                <a:ea typeface="Calibri"/>
              </a:rPr>
              <a:t>Outline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2" name="CustomShape 7"/>
          <p:cNvSpPr/>
          <p:nvPr/>
        </p:nvSpPr>
        <p:spPr>
          <a:xfrm>
            <a:off x="524520" y="1243800"/>
            <a:ext cx="8115480" cy="186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marL="571680" indent="-57168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-IT" sz="3200" b="1" strike="noStrike" spc="-1" dirty="0">
                <a:solidFill>
                  <a:srgbClr val="064268"/>
                </a:solidFill>
                <a:latin typeface="Calibri"/>
                <a:ea typeface="DejaVu Sans"/>
              </a:rPr>
              <a:t>Up-to-date </a:t>
            </a:r>
            <a:r>
              <a:rPr lang="it-IT" sz="3200" b="1" strike="noStrike" spc="-1" dirty="0" err="1">
                <a:solidFill>
                  <a:srgbClr val="064268"/>
                </a:solidFill>
                <a:latin typeface="Calibri"/>
                <a:ea typeface="DejaVu Sans"/>
              </a:rPr>
              <a:t>protocol</a:t>
            </a:r>
            <a:endParaRPr lang="en-US" sz="3200" b="0" strike="noStrike" spc="-1" dirty="0">
              <a:latin typeface="Arial"/>
            </a:endParaRPr>
          </a:p>
          <a:p>
            <a:pPr marL="571680" indent="-57168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-IT" sz="3200" b="1" strike="noStrike" spc="-1" dirty="0" err="1">
                <a:solidFill>
                  <a:srgbClr val="064268"/>
                </a:solidFill>
                <a:latin typeface="Calibri"/>
                <a:ea typeface="DejaVu Sans"/>
              </a:rPr>
              <a:t>Possible</a:t>
            </a:r>
            <a:r>
              <a:rPr lang="it-IT" sz="3200" b="1" strike="noStrike" spc="-1" dirty="0">
                <a:solidFill>
                  <a:srgbClr val="064268"/>
                </a:solidFill>
                <a:latin typeface="Calibri"/>
                <a:ea typeface="DejaVu Sans"/>
              </a:rPr>
              <a:t> </a:t>
            </a:r>
            <a:r>
              <a:rPr lang="it-IT" sz="3200" b="1" strike="noStrike" spc="-1" dirty="0" err="1">
                <a:solidFill>
                  <a:srgbClr val="064268"/>
                </a:solidFill>
                <a:latin typeface="Calibri"/>
                <a:ea typeface="DejaVu Sans"/>
              </a:rPr>
              <a:t>improvements</a:t>
            </a:r>
            <a:r>
              <a:rPr lang="it-IT" sz="3200" b="1" strike="noStrike" spc="-1" dirty="0">
                <a:solidFill>
                  <a:srgbClr val="064268"/>
                </a:solidFill>
                <a:latin typeface="Calibri"/>
                <a:ea typeface="DejaVu Sans"/>
              </a:rPr>
              <a:t> </a:t>
            </a:r>
            <a:endParaRPr lang="en-US" sz="3200" b="0" strike="noStrike" spc="-1" dirty="0">
              <a:latin typeface="Arial"/>
            </a:endParaRPr>
          </a:p>
          <a:p>
            <a:pPr marL="571680" indent="-571680" algn="just">
              <a:lnSpc>
                <a:spcPct val="115000"/>
              </a:lnSpc>
              <a:buClr>
                <a:srgbClr val="064268"/>
              </a:buClr>
              <a:buFont typeface="Arial"/>
              <a:buAutoNum type="romanUcPeriod"/>
              <a:tabLst>
                <a:tab pos="0" algn="l"/>
              </a:tabLst>
            </a:pPr>
            <a:r>
              <a:rPr lang="it" sz="3200" b="1" strike="noStrike" spc="-1" dirty="0">
                <a:solidFill>
                  <a:srgbClr val="064268"/>
                </a:solidFill>
                <a:latin typeface="Calibri"/>
                <a:ea typeface="DejaVu Sans"/>
              </a:rPr>
              <a:t>Conclusions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sldNum" idx="7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B37F823-C9DD-4E27-A8F1-92D23AF098A3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2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115000"/>
              </a:lnSpc>
              <a:buClr>
                <a:srgbClr val="064268"/>
              </a:buClr>
              <a:tabLst>
                <a:tab pos="0" algn="l"/>
              </a:tabLst>
            </a:pPr>
            <a:r>
              <a:rPr lang="it-IT" sz="2800" b="1" strike="noStrike" spc="-1" dirty="0">
                <a:solidFill>
                  <a:srgbClr val="064268"/>
                </a:solidFill>
                <a:latin typeface="Calibri"/>
                <a:ea typeface="DejaVu Sans"/>
              </a:rPr>
              <a:t>Up-to-date </a:t>
            </a:r>
            <a:r>
              <a:rPr lang="it-IT" sz="2800" b="1" strike="noStrike" spc="-1" dirty="0" err="1">
                <a:solidFill>
                  <a:srgbClr val="064268"/>
                </a:solidFill>
                <a:latin typeface="Calibri"/>
                <a:ea typeface="DejaVu Sans"/>
              </a:rPr>
              <a:t>protocol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6" name="PlaceHolder 1"/>
          <p:cNvSpPr>
            <a:spLocks noGrp="1"/>
          </p:cNvSpPr>
          <p:nvPr>
            <p:ph type="sldNum" idx="8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97D7EDC-E411-4D2E-99BB-2EB5AF999AC1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3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12" name="Google Shape;558;g13d908c674e_1_58" descr="Risultati immagini per lena pavia foto">
            <a:extLst>
              <a:ext uri="{FF2B5EF4-FFF2-40B4-BE49-F238E27FC236}">
                <a16:creationId xmlns:a16="http://schemas.microsoft.com/office/drawing/2014/main" id="{2B536882-D75F-5752-A62F-2BB36DC518B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145" y="738480"/>
            <a:ext cx="1288121" cy="1638881"/>
          </a:xfrm>
          <a:prstGeom prst="rect">
            <a:avLst/>
          </a:prstGeom>
          <a:ln>
            <a:noFill/>
          </a:ln>
        </p:spPr>
      </p:pic>
      <p:sp>
        <p:nvSpPr>
          <p:cNvPr id="13" name="Freccia angolare in su 12">
            <a:extLst>
              <a:ext uri="{FF2B5EF4-FFF2-40B4-BE49-F238E27FC236}">
                <a16:creationId xmlns:a16="http://schemas.microsoft.com/office/drawing/2014/main" id="{357A37DE-18E5-A272-EE88-DBD435D02D2E}"/>
              </a:ext>
            </a:extLst>
          </p:cNvPr>
          <p:cNvSpPr/>
          <p:nvPr/>
        </p:nvSpPr>
        <p:spPr>
          <a:xfrm rot="5400000">
            <a:off x="419481" y="2860973"/>
            <a:ext cx="1049826" cy="578405"/>
          </a:xfrm>
          <a:prstGeom prst="bentUpArrow">
            <a:avLst>
              <a:gd name="adj1" fmla="val 18233"/>
              <a:gd name="adj2" fmla="val 19200"/>
              <a:gd name="adj3" fmla="val 395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F2649C22-EF7C-F732-478C-F573127C7345}"/>
              </a:ext>
            </a:extLst>
          </p:cNvPr>
          <p:cNvGrpSpPr/>
          <p:nvPr/>
        </p:nvGrpSpPr>
        <p:grpSpPr>
          <a:xfrm>
            <a:off x="1526420" y="2537612"/>
            <a:ext cx="1022384" cy="1434838"/>
            <a:chOff x="1921150" y="3244592"/>
            <a:chExt cx="1695450" cy="2143125"/>
          </a:xfrm>
        </p:grpSpPr>
        <p:pic>
          <p:nvPicPr>
            <p:cNvPr id="15" name="Google Shape;124;g2161f6b4806_0_17">
              <a:extLst>
                <a:ext uri="{FF2B5EF4-FFF2-40B4-BE49-F238E27FC236}">
                  <a16:creationId xmlns:a16="http://schemas.microsoft.com/office/drawing/2014/main" id="{A85281F0-A427-A750-F61E-16B13FC6142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21150" y="3244592"/>
              <a:ext cx="1695450" cy="214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4" descr="Radiation Hazard Symbol HD Wallpaper| HD Wallpapers ,Backgrounds ...">
              <a:extLst>
                <a:ext uri="{FF2B5EF4-FFF2-40B4-BE49-F238E27FC236}">
                  <a16:creationId xmlns:a16="http://schemas.microsoft.com/office/drawing/2014/main" id="{E6586890-06D3-5B34-0B48-4EE69614EC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270" b="98221" l="10000" r="97563">
                          <a14:foregroundMark x1="33188" y1="87616" x2="67313" y2="90961"/>
                          <a14:foregroundMark x1="67313" y1="90961" x2="34438" y2="91744"/>
                          <a14:foregroundMark x1="34438" y1="91744" x2="27250" y2="86762"/>
                          <a14:foregroundMark x1="54813" y1="29039" x2="54625" y2="66548"/>
                          <a14:foregroundMark x1="54625" y1="66548" x2="50750" y2="28826"/>
                          <a14:foregroundMark x1="50750" y1="28826" x2="48250" y2="29537"/>
                          <a14:foregroundMark x1="61625" y1="35445" x2="53875" y2="40641"/>
                          <a14:foregroundMark x1="57563" y1="40854" x2="61813" y2="40854"/>
                          <a14:foregroundMark x1="57688" y1="47260" x2="61938" y2="39431"/>
                          <a14:foregroundMark x1="56750" y1="35089" x2="59375" y2="55374"/>
                          <a14:foregroundMark x1="61313" y1="51246" x2="63188" y2="66690"/>
                          <a14:foregroundMark x1="65750" y1="57153" x2="47000" y2="82989"/>
                          <a14:foregroundMark x1="57688" y1="71886" x2="64063" y2="59004"/>
                          <a14:foregroundMark x1="54937" y1="62847" x2="40625" y2="67687"/>
                          <a14:foregroundMark x1="38938" y1="62491" x2="54625" y2="69110"/>
                          <a14:foregroundMark x1="45375" y1="73096" x2="45375" y2="73096"/>
                          <a14:foregroundMark x1="45375" y1="73096" x2="45375" y2="73096"/>
                          <a14:foregroundMark x1="47625" y1="70107" x2="47813" y2="69609"/>
                          <a14:foregroundMark x1="47938" y1="69964" x2="49188" y2="72028"/>
                          <a14:foregroundMark x1="49313" y1="72384" x2="47625" y2="73737"/>
                          <a14:foregroundMark x1="45188" y1="74662" x2="44000" y2="73950"/>
                          <a14:foregroundMark x1="47500" y1="70961" x2="53250" y2="71886"/>
                          <a14:foregroundMark x1="48688" y1="77794" x2="41250" y2="80000"/>
                          <a14:foregroundMark x1="41063" y1="80000" x2="41063" y2="80000"/>
                          <a14:foregroundMark x1="41063" y1="80000" x2="41063" y2="80000"/>
                          <a14:foregroundMark x1="41250" y1="80356" x2="42188" y2="80854"/>
                          <a14:foregroundMark x1="44438" y1="80498" x2="44438" y2="80498"/>
                          <a14:foregroundMark x1="44438" y1="80498" x2="43688" y2="81068"/>
                          <a14:foregroundMark x1="43063" y1="81423" x2="43063" y2="81423"/>
                          <a14:foregroundMark x1="42750" y1="80854" x2="42938" y2="79004"/>
                          <a14:foregroundMark x1="42938" y1="78434" x2="40625" y2="83488"/>
                          <a14:foregroundMark x1="40813" y1="84840" x2="46750" y2="83630"/>
                          <a14:foregroundMark x1="47625" y1="83488" x2="49313" y2="84840"/>
                          <a14:foregroundMark x1="49750" y1="85196" x2="50063" y2="86050"/>
                          <a14:foregroundMark x1="50375" y1="86619" x2="50563" y2="87117"/>
                          <a14:foregroundMark x1="50688" y1="87331" x2="51313" y2="86619"/>
                          <a14:foregroundMark x1="53438" y1="84342" x2="54188" y2="84342"/>
                          <a14:foregroundMark x1="56938" y1="84342" x2="58000" y2="87331"/>
                          <a14:foregroundMark x1="58750" y1="89181" x2="65938" y2="89039"/>
                          <a14:foregroundMark x1="68938" y1="88541" x2="70000" y2="88541"/>
                          <a14:foregroundMark x1="71688" y1="88541" x2="71688" y2="88541"/>
                          <a14:foregroundMark x1="60875" y1="93167" x2="58125" y2="93167"/>
                          <a14:foregroundMark x1="54313" y1="94093" x2="50813" y2="95587"/>
                          <a14:foregroundMark x1="49313" y1="95587" x2="47625" y2="95445"/>
                          <a14:foregroundMark x1="45375" y1="95089" x2="43250" y2="95089"/>
                          <a14:foregroundMark x1="41375" y1="95089" x2="39875" y2="94947"/>
                          <a14:foregroundMark x1="38188" y1="93879" x2="38188" y2="93879"/>
                          <a14:foregroundMark x1="38063" y1="93879" x2="37563" y2="93737"/>
                          <a14:foregroundMark x1="36375" y1="93167" x2="36375" y2="93167"/>
                          <a14:foregroundMark x1="36375" y1="93167" x2="42438" y2="94093"/>
                          <a14:foregroundMark x1="43063" y1="94235" x2="45375" y2="94733"/>
                          <a14:foregroundMark x1="46875" y1="94733" x2="46875" y2="94733"/>
                          <a14:foregroundMark x1="47938" y1="94733" x2="49625" y2="94733"/>
                          <a14:foregroundMark x1="50688" y1="94733" x2="54625" y2="94591"/>
                          <a14:foregroundMark x1="56188" y1="94235" x2="56188" y2="94235"/>
                          <a14:foregroundMark x1="56188" y1="94235" x2="56188" y2="94235"/>
                          <a14:foregroundMark x1="61625" y1="94093" x2="61625" y2="94093"/>
                          <a14:foregroundMark x1="61625" y1="94093" x2="58625" y2="95089"/>
                          <a14:foregroundMark x1="57688" y1="95089" x2="56313" y2="95089"/>
                          <a14:foregroundMark x1="55250" y1="95302" x2="54188" y2="95445"/>
                          <a14:foregroundMark x1="53250" y1="95445" x2="53250" y2="95445"/>
                          <a14:foregroundMark x1="52812" y1="96655" x2="52812" y2="96655"/>
                          <a14:foregroundMark x1="52688" y1="96868" x2="52688" y2="96868"/>
                          <a14:foregroundMark x1="52500" y1="97509" x2="52500" y2="97509"/>
                          <a14:foregroundMark x1="52500" y1="97509" x2="52500" y2="97509"/>
                          <a14:foregroundMark x1="52375" y1="98078" x2="52375" y2="98078"/>
                          <a14:foregroundMark x1="52375" y1="98221" x2="52375" y2="98221"/>
                          <a14:foregroundMark x1="50375" y1="97509" x2="50375" y2="97509"/>
                          <a14:foregroundMark x1="50375" y1="97509" x2="50375" y2="97509"/>
                          <a14:foregroundMark x1="94688" y1="58007" x2="94688" y2="58007"/>
                          <a14:foregroundMark x1="94063" y1="58007" x2="94063" y2="58007"/>
                          <a14:foregroundMark x1="94063" y1="58007" x2="94063" y2="58007"/>
                          <a14:foregroundMark x1="91813" y1="54377" x2="91813" y2="54377"/>
                          <a14:foregroundMark x1="91813" y1="54377" x2="91813" y2="54377"/>
                          <a14:foregroundMark x1="91813" y1="54377" x2="91813" y2="54377"/>
                          <a14:foregroundMark x1="97563" y1="49680" x2="97563" y2="49680"/>
                          <a14:foregroundMark x1="97563" y1="49680" x2="97563" y2="49680"/>
                          <a14:foregroundMark x1="58875" y1="8541" x2="58875" y2="8541"/>
                          <a14:foregroundMark x1="58875" y1="8541" x2="58875" y2="8541"/>
                          <a14:foregroundMark x1="58875" y1="8541" x2="58875" y2="8541"/>
                          <a14:foregroundMark x1="58875" y1="8541" x2="58875" y2="8541"/>
                          <a14:foregroundMark x1="58875" y1="8541" x2="57813" y2="8399"/>
                          <a14:foregroundMark x1="54500" y1="4270" x2="54500" y2="4270"/>
                          <a14:foregroundMark x1="54500" y1="4270" x2="54500" y2="4270"/>
                          <a14:foregroundMark x1="54500" y1="4270" x2="54500" y2="4270"/>
                          <a14:foregroundMark x1="54500" y1="4270" x2="54500" y2="42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357" y="4951195"/>
              <a:ext cx="395772" cy="347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Freccia angolare in su 16">
            <a:extLst>
              <a:ext uri="{FF2B5EF4-FFF2-40B4-BE49-F238E27FC236}">
                <a16:creationId xmlns:a16="http://schemas.microsoft.com/office/drawing/2014/main" id="{6B68CE0C-47E8-E4C9-EDDB-10ABF1146A43}"/>
              </a:ext>
            </a:extLst>
          </p:cNvPr>
          <p:cNvSpPr/>
          <p:nvPr/>
        </p:nvSpPr>
        <p:spPr>
          <a:xfrm rot="5400000" flipH="1">
            <a:off x="1978285" y="1375214"/>
            <a:ext cx="935457" cy="858572"/>
          </a:xfrm>
          <a:prstGeom prst="bentUpArrow">
            <a:avLst>
              <a:gd name="adj1" fmla="val 13455"/>
              <a:gd name="adj2" fmla="val 18805"/>
              <a:gd name="adj3" fmla="val 392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Google Shape;125;g2161f6b4806_0_17">
            <a:extLst>
              <a:ext uri="{FF2B5EF4-FFF2-40B4-BE49-F238E27FC236}">
                <a16:creationId xmlns:a16="http://schemas.microsoft.com/office/drawing/2014/main" id="{E74968C4-E85C-2EA0-FE8A-DD3C1528E4F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3650" y="738480"/>
            <a:ext cx="1632029" cy="183263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Freccia angolare in su 19">
            <a:extLst>
              <a:ext uri="{FF2B5EF4-FFF2-40B4-BE49-F238E27FC236}">
                <a16:creationId xmlns:a16="http://schemas.microsoft.com/office/drawing/2014/main" id="{DD68AE07-799D-7252-5CCC-3F248491645B}"/>
              </a:ext>
            </a:extLst>
          </p:cNvPr>
          <p:cNvSpPr/>
          <p:nvPr/>
        </p:nvSpPr>
        <p:spPr>
          <a:xfrm rot="5400000">
            <a:off x="3243884" y="2887959"/>
            <a:ext cx="1049826" cy="578405"/>
          </a:xfrm>
          <a:prstGeom prst="bentUpArrow">
            <a:avLst>
              <a:gd name="adj1" fmla="val 18233"/>
              <a:gd name="adj2" fmla="val 19200"/>
              <a:gd name="adj3" fmla="val 395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98CBFB6C-3A43-CE3F-E796-E57F60B79CFE}"/>
              </a:ext>
            </a:extLst>
          </p:cNvPr>
          <p:cNvGrpSpPr/>
          <p:nvPr/>
        </p:nvGrpSpPr>
        <p:grpSpPr>
          <a:xfrm>
            <a:off x="4240224" y="2698310"/>
            <a:ext cx="1440949" cy="1434838"/>
            <a:chOff x="7935117" y="1589079"/>
            <a:chExt cx="2506924" cy="2343525"/>
          </a:xfrm>
        </p:grpSpPr>
        <p:pic>
          <p:nvPicPr>
            <p:cNvPr id="22" name="Google Shape;126;g2161f6b4806_0_17">
              <a:extLst>
                <a:ext uri="{FF2B5EF4-FFF2-40B4-BE49-F238E27FC236}">
                  <a16:creationId xmlns:a16="http://schemas.microsoft.com/office/drawing/2014/main" id="{90F90695-E96C-FEFA-BBC0-DF36636172C8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35117" y="1589079"/>
              <a:ext cx="2506924" cy="2343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4" descr="Radiation Hazard Symbol HD Wallpaper| HD Wallpapers ,Backgrounds ...">
              <a:extLst>
                <a:ext uri="{FF2B5EF4-FFF2-40B4-BE49-F238E27FC236}">
                  <a16:creationId xmlns:a16="http://schemas.microsoft.com/office/drawing/2014/main" id="{60357E13-AF62-17E1-8B65-FC3DB82C5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70" b="98221" l="10000" r="97563">
                          <a14:foregroundMark x1="33188" y1="87616" x2="67313" y2="90961"/>
                          <a14:foregroundMark x1="67313" y1="90961" x2="34438" y2="91744"/>
                          <a14:foregroundMark x1="34438" y1="91744" x2="27250" y2="86762"/>
                          <a14:foregroundMark x1="54813" y1="29039" x2="54625" y2="66548"/>
                          <a14:foregroundMark x1="54625" y1="66548" x2="50750" y2="28826"/>
                          <a14:foregroundMark x1="50750" y1="28826" x2="48250" y2="29537"/>
                          <a14:foregroundMark x1="61625" y1="35445" x2="53875" y2="40641"/>
                          <a14:foregroundMark x1="57563" y1="40854" x2="61813" y2="40854"/>
                          <a14:foregroundMark x1="57688" y1="47260" x2="61938" y2="39431"/>
                          <a14:foregroundMark x1="56750" y1="35089" x2="59375" y2="55374"/>
                          <a14:foregroundMark x1="61313" y1="51246" x2="63188" y2="66690"/>
                          <a14:foregroundMark x1="65750" y1="57153" x2="47000" y2="82989"/>
                          <a14:foregroundMark x1="57688" y1="71886" x2="64063" y2="59004"/>
                          <a14:foregroundMark x1="54937" y1="62847" x2="40625" y2="67687"/>
                          <a14:foregroundMark x1="38938" y1="62491" x2="54625" y2="69110"/>
                          <a14:foregroundMark x1="45375" y1="73096" x2="45375" y2="73096"/>
                          <a14:foregroundMark x1="45375" y1="73096" x2="45375" y2="73096"/>
                          <a14:foregroundMark x1="47625" y1="70107" x2="47813" y2="69609"/>
                          <a14:foregroundMark x1="47938" y1="69964" x2="49188" y2="72028"/>
                          <a14:foregroundMark x1="49313" y1="72384" x2="47625" y2="73737"/>
                          <a14:foregroundMark x1="45188" y1="74662" x2="44000" y2="73950"/>
                          <a14:foregroundMark x1="47500" y1="70961" x2="53250" y2="71886"/>
                          <a14:foregroundMark x1="48688" y1="77794" x2="41250" y2="80000"/>
                          <a14:foregroundMark x1="41063" y1="80000" x2="41063" y2="80000"/>
                          <a14:foregroundMark x1="41063" y1="80000" x2="41063" y2="80000"/>
                          <a14:foregroundMark x1="41250" y1="80356" x2="42188" y2="80854"/>
                          <a14:foregroundMark x1="44438" y1="80498" x2="44438" y2="80498"/>
                          <a14:foregroundMark x1="44438" y1="80498" x2="43688" y2="81068"/>
                          <a14:foregroundMark x1="43063" y1="81423" x2="43063" y2="81423"/>
                          <a14:foregroundMark x1="42750" y1="80854" x2="42938" y2="79004"/>
                          <a14:foregroundMark x1="42938" y1="78434" x2="40625" y2="83488"/>
                          <a14:foregroundMark x1="40813" y1="84840" x2="46750" y2="83630"/>
                          <a14:foregroundMark x1="47625" y1="83488" x2="49313" y2="84840"/>
                          <a14:foregroundMark x1="49750" y1="85196" x2="50063" y2="86050"/>
                          <a14:foregroundMark x1="50375" y1="86619" x2="50563" y2="87117"/>
                          <a14:foregroundMark x1="50688" y1="87331" x2="51313" y2="86619"/>
                          <a14:foregroundMark x1="53438" y1="84342" x2="54188" y2="84342"/>
                          <a14:foregroundMark x1="56938" y1="84342" x2="58000" y2="87331"/>
                          <a14:foregroundMark x1="58750" y1="89181" x2="65938" y2="89039"/>
                          <a14:foregroundMark x1="68938" y1="88541" x2="70000" y2="88541"/>
                          <a14:foregroundMark x1="71688" y1="88541" x2="71688" y2="88541"/>
                          <a14:foregroundMark x1="60875" y1="93167" x2="58125" y2="93167"/>
                          <a14:foregroundMark x1="54313" y1="94093" x2="50813" y2="95587"/>
                          <a14:foregroundMark x1="49313" y1="95587" x2="47625" y2="95445"/>
                          <a14:foregroundMark x1="45375" y1="95089" x2="43250" y2="95089"/>
                          <a14:foregroundMark x1="41375" y1="95089" x2="39875" y2="94947"/>
                          <a14:foregroundMark x1="38188" y1="93879" x2="38188" y2="93879"/>
                          <a14:foregroundMark x1="38063" y1="93879" x2="37563" y2="93737"/>
                          <a14:foregroundMark x1="36375" y1="93167" x2="36375" y2="93167"/>
                          <a14:foregroundMark x1="36375" y1="93167" x2="42438" y2="94093"/>
                          <a14:foregroundMark x1="43063" y1="94235" x2="45375" y2="94733"/>
                          <a14:foregroundMark x1="46875" y1="94733" x2="46875" y2="94733"/>
                          <a14:foregroundMark x1="47938" y1="94733" x2="49625" y2="94733"/>
                          <a14:foregroundMark x1="50688" y1="94733" x2="54625" y2="94591"/>
                          <a14:foregroundMark x1="56188" y1="94235" x2="56188" y2="94235"/>
                          <a14:foregroundMark x1="56188" y1="94235" x2="56188" y2="94235"/>
                          <a14:foregroundMark x1="61625" y1="94093" x2="61625" y2="94093"/>
                          <a14:foregroundMark x1="61625" y1="94093" x2="58625" y2="95089"/>
                          <a14:foregroundMark x1="57688" y1="95089" x2="56313" y2="95089"/>
                          <a14:foregroundMark x1="55250" y1="95302" x2="54188" y2="95445"/>
                          <a14:foregroundMark x1="53250" y1="95445" x2="53250" y2="95445"/>
                          <a14:foregroundMark x1="52812" y1="96655" x2="52812" y2="96655"/>
                          <a14:foregroundMark x1="52688" y1="96868" x2="52688" y2="96868"/>
                          <a14:foregroundMark x1="52500" y1="97509" x2="52500" y2="97509"/>
                          <a14:foregroundMark x1="52500" y1="97509" x2="52500" y2="97509"/>
                          <a14:foregroundMark x1="52375" y1="98078" x2="52375" y2="98078"/>
                          <a14:foregroundMark x1="52375" y1="98221" x2="52375" y2="98221"/>
                          <a14:foregroundMark x1="50375" y1="97509" x2="50375" y2="97509"/>
                          <a14:foregroundMark x1="50375" y1="97509" x2="50375" y2="97509"/>
                          <a14:foregroundMark x1="94688" y1="58007" x2="94688" y2="58007"/>
                          <a14:foregroundMark x1="94063" y1="58007" x2="94063" y2="58007"/>
                          <a14:foregroundMark x1="94063" y1="58007" x2="94063" y2="58007"/>
                          <a14:foregroundMark x1="91813" y1="54377" x2="91813" y2="54377"/>
                          <a14:foregroundMark x1="91813" y1="54377" x2="91813" y2="54377"/>
                          <a14:foregroundMark x1="91813" y1="54377" x2="91813" y2="54377"/>
                          <a14:foregroundMark x1="97563" y1="49680" x2="97563" y2="49680"/>
                          <a14:foregroundMark x1="97563" y1="49680" x2="97563" y2="49680"/>
                          <a14:foregroundMark x1="58875" y1="8541" x2="58875" y2="8541"/>
                          <a14:foregroundMark x1="58875" y1="8541" x2="58875" y2="8541"/>
                          <a14:foregroundMark x1="58875" y1="8541" x2="58875" y2="8541"/>
                          <a14:foregroundMark x1="58875" y1="8541" x2="58875" y2="8541"/>
                          <a14:foregroundMark x1="58875" y1="8541" x2="57813" y2="8399"/>
                          <a14:foregroundMark x1="54500" y1="4270" x2="54500" y2="4270"/>
                          <a14:foregroundMark x1="54500" y1="4270" x2="54500" y2="4270"/>
                          <a14:foregroundMark x1="54500" y1="4270" x2="54500" y2="4270"/>
                          <a14:foregroundMark x1="54500" y1="4270" x2="54500" y2="42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3800" y="1815484"/>
              <a:ext cx="138263" cy="121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Radiation Hazard Symbol HD Wallpaper| HD Wallpapers ,Backgrounds ...">
              <a:extLst>
                <a:ext uri="{FF2B5EF4-FFF2-40B4-BE49-F238E27FC236}">
                  <a16:creationId xmlns:a16="http://schemas.microsoft.com/office/drawing/2014/main" id="{07E24FA0-B2DE-701F-C391-11B599AEB3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70" b="98221" l="10000" r="97563">
                          <a14:foregroundMark x1="33188" y1="87616" x2="67313" y2="90961"/>
                          <a14:foregroundMark x1="67313" y1="90961" x2="34438" y2="91744"/>
                          <a14:foregroundMark x1="34438" y1="91744" x2="27250" y2="86762"/>
                          <a14:foregroundMark x1="54813" y1="29039" x2="54625" y2="66548"/>
                          <a14:foregroundMark x1="54625" y1="66548" x2="50750" y2="28826"/>
                          <a14:foregroundMark x1="50750" y1="28826" x2="48250" y2="29537"/>
                          <a14:foregroundMark x1="61625" y1="35445" x2="53875" y2="40641"/>
                          <a14:foregroundMark x1="57563" y1="40854" x2="61813" y2="40854"/>
                          <a14:foregroundMark x1="57688" y1="47260" x2="61938" y2="39431"/>
                          <a14:foregroundMark x1="56750" y1="35089" x2="59375" y2="55374"/>
                          <a14:foregroundMark x1="61313" y1="51246" x2="63188" y2="66690"/>
                          <a14:foregroundMark x1="65750" y1="57153" x2="47000" y2="82989"/>
                          <a14:foregroundMark x1="57688" y1="71886" x2="64063" y2="59004"/>
                          <a14:foregroundMark x1="54937" y1="62847" x2="40625" y2="67687"/>
                          <a14:foregroundMark x1="38938" y1="62491" x2="54625" y2="69110"/>
                          <a14:foregroundMark x1="45375" y1="73096" x2="45375" y2="73096"/>
                          <a14:foregroundMark x1="45375" y1="73096" x2="45375" y2="73096"/>
                          <a14:foregroundMark x1="47625" y1="70107" x2="47813" y2="69609"/>
                          <a14:foregroundMark x1="47938" y1="69964" x2="49188" y2="72028"/>
                          <a14:foregroundMark x1="49313" y1="72384" x2="47625" y2="73737"/>
                          <a14:foregroundMark x1="45188" y1="74662" x2="44000" y2="73950"/>
                          <a14:foregroundMark x1="47500" y1="70961" x2="53250" y2="71886"/>
                          <a14:foregroundMark x1="48688" y1="77794" x2="41250" y2="80000"/>
                          <a14:foregroundMark x1="41063" y1="80000" x2="41063" y2="80000"/>
                          <a14:foregroundMark x1="41063" y1="80000" x2="41063" y2="80000"/>
                          <a14:foregroundMark x1="41250" y1="80356" x2="42188" y2="80854"/>
                          <a14:foregroundMark x1="44438" y1="80498" x2="44438" y2="80498"/>
                          <a14:foregroundMark x1="44438" y1="80498" x2="43688" y2="81068"/>
                          <a14:foregroundMark x1="43063" y1="81423" x2="43063" y2="81423"/>
                          <a14:foregroundMark x1="42750" y1="80854" x2="42938" y2="79004"/>
                          <a14:foregroundMark x1="42938" y1="78434" x2="40625" y2="83488"/>
                          <a14:foregroundMark x1="40813" y1="84840" x2="46750" y2="83630"/>
                          <a14:foregroundMark x1="47625" y1="83488" x2="49313" y2="84840"/>
                          <a14:foregroundMark x1="49750" y1="85196" x2="50063" y2="86050"/>
                          <a14:foregroundMark x1="50375" y1="86619" x2="50563" y2="87117"/>
                          <a14:foregroundMark x1="50688" y1="87331" x2="51313" y2="86619"/>
                          <a14:foregroundMark x1="53438" y1="84342" x2="54188" y2="84342"/>
                          <a14:foregroundMark x1="56938" y1="84342" x2="58000" y2="87331"/>
                          <a14:foregroundMark x1="58750" y1="89181" x2="65938" y2="89039"/>
                          <a14:foregroundMark x1="68938" y1="88541" x2="70000" y2="88541"/>
                          <a14:foregroundMark x1="71688" y1="88541" x2="71688" y2="88541"/>
                          <a14:foregroundMark x1="60875" y1="93167" x2="58125" y2="93167"/>
                          <a14:foregroundMark x1="54313" y1="94093" x2="50813" y2="95587"/>
                          <a14:foregroundMark x1="49313" y1="95587" x2="47625" y2="95445"/>
                          <a14:foregroundMark x1="45375" y1="95089" x2="43250" y2="95089"/>
                          <a14:foregroundMark x1="41375" y1="95089" x2="39875" y2="94947"/>
                          <a14:foregroundMark x1="38188" y1="93879" x2="38188" y2="93879"/>
                          <a14:foregroundMark x1="38063" y1="93879" x2="37563" y2="93737"/>
                          <a14:foregroundMark x1="36375" y1="93167" x2="36375" y2="93167"/>
                          <a14:foregroundMark x1="36375" y1="93167" x2="42438" y2="94093"/>
                          <a14:foregroundMark x1="43063" y1="94235" x2="45375" y2="94733"/>
                          <a14:foregroundMark x1="46875" y1="94733" x2="46875" y2="94733"/>
                          <a14:foregroundMark x1="47938" y1="94733" x2="49625" y2="94733"/>
                          <a14:foregroundMark x1="50688" y1="94733" x2="54625" y2="94591"/>
                          <a14:foregroundMark x1="56188" y1="94235" x2="56188" y2="94235"/>
                          <a14:foregroundMark x1="56188" y1="94235" x2="56188" y2="94235"/>
                          <a14:foregroundMark x1="61625" y1="94093" x2="61625" y2="94093"/>
                          <a14:foregroundMark x1="61625" y1="94093" x2="58625" y2="95089"/>
                          <a14:foregroundMark x1="57688" y1="95089" x2="56313" y2="95089"/>
                          <a14:foregroundMark x1="55250" y1="95302" x2="54188" y2="95445"/>
                          <a14:foregroundMark x1="53250" y1="95445" x2="53250" y2="95445"/>
                          <a14:foregroundMark x1="52812" y1="96655" x2="52812" y2="96655"/>
                          <a14:foregroundMark x1="52688" y1="96868" x2="52688" y2="96868"/>
                          <a14:foregroundMark x1="52500" y1="97509" x2="52500" y2="97509"/>
                          <a14:foregroundMark x1="52500" y1="97509" x2="52500" y2="97509"/>
                          <a14:foregroundMark x1="52375" y1="98078" x2="52375" y2="98078"/>
                          <a14:foregroundMark x1="52375" y1="98221" x2="52375" y2="98221"/>
                          <a14:foregroundMark x1="50375" y1="97509" x2="50375" y2="97509"/>
                          <a14:foregroundMark x1="50375" y1="97509" x2="50375" y2="97509"/>
                          <a14:foregroundMark x1="94688" y1="58007" x2="94688" y2="58007"/>
                          <a14:foregroundMark x1="94063" y1="58007" x2="94063" y2="58007"/>
                          <a14:foregroundMark x1="94063" y1="58007" x2="94063" y2="58007"/>
                          <a14:foregroundMark x1="91813" y1="54377" x2="91813" y2="54377"/>
                          <a14:foregroundMark x1="91813" y1="54377" x2="91813" y2="54377"/>
                          <a14:foregroundMark x1="91813" y1="54377" x2="91813" y2="54377"/>
                          <a14:foregroundMark x1="97563" y1="49680" x2="97563" y2="49680"/>
                          <a14:foregroundMark x1="97563" y1="49680" x2="97563" y2="49680"/>
                          <a14:foregroundMark x1="58875" y1="8541" x2="58875" y2="8541"/>
                          <a14:foregroundMark x1="58875" y1="8541" x2="58875" y2="8541"/>
                          <a14:foregroundMark x1="58875" y1="8541" x2="58875" y2="8541"/>
                          <a14:foregroundMark x1="58875" y1="8541" x2="58875" y2="8541"/>
                          <a14:foregroundMark x1="58875" y1="8541" x2="57813" y2="8399"/>
                          <a14:foregroundMark x1="54500" y1="4270" x2="54500" y2="4270"/>
                          <a14:foregroundMark x1="54500" y1="4270" x2="54500" y2="4270"/>
                          <a14:foregroundMark x1="54500" y1="4270" x2="54500" y2="4270"/>
                          <a14:foregroundMark x1="54500" y1="4270" x2="54500" y2="42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444" y="3158509"/>
              <a:ext cx="138263" cy="121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Google Shape;127;g2161f6b4806_0_17">
            <a:extLst>
              <a:ext uri="{FF2B5EF4-FFF2-40B4-BE49-F238E27FC236}">
                <a16:creationId xmlns:a16="http://schemas.microsoft.com/office/drawing/2014/main" id="{86CE5FE5-E1CA-A7E9-2AF8-0D5D48E9A0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37324" y="864168"/>
            <a:ext cx="3171909" cy="148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1541856C-5497-CD23-8022-8FCBA62D222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" b="51106"/>
          <a:stretch/>
        </p:blipFill>
        <p:spPr bwMode="auto">
          <a:xfrm>
            <a:off x="5681173" y="2619135"/>
            <a:ext cx="3453276" cy="1412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Freccia angolare in su 29">
            <a:extLst>
              <a:ext uri="{FF2B5EF4-FFF2-40B4-BE49-F238E27FC236}">
                <a16:creationId xmlns:a16="http://schemas.microsoft.com/office/drawing/2014/main" id="{8D42DEF6-874A-10BF-03F8-A242613B87A7}"/>
              </a:ext>
            </a:extLst>
          </p:cNvPr>
          <p:cNvSpPr/>
          <p:nvPr/>
        </p:nvSpPr>
        <p:spPr>
          <a:xfrm rot="16200000">
            <a:off x="6593696" y="1347785"/>
            <a:ext cx="1049826" cy="578405"/>
          </a:xfrm>
          <a:prstGeom prst="bentUpArrow">
            <a:avLst>
              <a:gd name="adj1" fmla="val 18233"/>
              <a:gd name="adj2" fmla="val 19200"/>
              <a:gd name="adj3" fmla="val 395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0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-IT" sz="2800" b="1" strike="noStrike" spc="-1" dirty="0" err="1">
                <a:solidFill>
                  <a:srgbClr val="064268"/>
                </a:solidFill>
                <a:latin typeface="Calibri"/>
                <a:ea typeface="DejaVu Sans"/>
              </a:rPr>
              <a:t>Possible</a:t>
            </a:r>
            <a:r>
              <a:rPr lang="it-IT" sz="2800" b="1" strike="noStrike" spc="-1" dirty="0">
                <a:solidFill>
                  <a:srgbClr val="064268"/>
                </a:solidFill>
                <a:latin typeface="Calibri"/>
                <a:ea typeface="DejaVu Sans"/>
              </a:rPr>
              <a:t> </a:t>
            </a:r>
            <a:r>
              <a:rPr lang="it-IT" sz="2800" b="1" strike="noStrike" spc="-1" dirty="0" err="1">
                <a:solidFill>
                  <a:srgbClr val="064268"/>
                </a:solidFill>
                <a:latin typeface="Calibri"/>
                <a:ea typeface="DejaVu Sans"/>
              </a:rPr>
              <a:t>improvements</a:t>
            </a:r>
            <a:endParaRPr lang="en-US" sz="3000" b="0" strike="noStrike" spc="-1" dirty="0">
              <a:solidFill>
                <a:srgbClr val="064268"/>
              </a:solidFill>
              <a:latin typeface="Arial"/>
            </a:endParaRPr>
          </a:p>
        </p:txBody>
      </p:sp>
      <p:sp>
        <p:nvSpPr>
          <p:cNvPr id="108" name="CustomShape 69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9" name="PlaceHolder 1"/>
          <p:cNvSpPr>
            <a:spLocks noGrp="1"/>
          </p:cNvSpPr>
          <p:nvPr>
            <p:ph type="sldNum" idx="9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B574AF6-3076-4A96-8DD6-78C2982A8646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4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12" name="Immagine 11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403B0570-2847-EF99-5258-5CD4A2E5B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58" y="1015229"/>
            <a:ext cx="1432481" cy="1361699"/>
          </a:xfrm>
          <a:prstGeom prst="rect">
            <a:avLst/>
          </a:prstGeom>
        </p:spPr>
      </p:pic>
      <p:pic>
        <p:nvPicPr>
          <p:cNvPr id="16" name="Immagine 15" descr="Immagine che contiene schermata, simbolo, Carattere, logo&#10;&#10;Descrizione generata automaticamente">
            <a:extLst>
              <a:ext uri="{FF2B5EF4-FFF2-40B4-BE49-F238E27FC236}">
                <a16:creationId xmlns:a16="http://schemas.microsoft.com/office/drawing/2014/main" id="{FA8E9519-D7E6-FAFF-8091-71EE64A22D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18" y="2780878"/>
            <a:ext cx="2030762" cy="80836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1E2479E-4FAB-13F7-8A44-8D02000A3842}"/>
              </a:ext>
            </a:extLst>
          </p:cNvPr>
          <p:cNvSpPr txBox="1"/>
          <p:nvPr/>
        </p:nvSpPr>
        <p:spPr>
          <a:xfrm>
            <a:off x="1082530" y="833793"/>
            <a:ext cx="69789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ts val="1000"/>
              <a:tabLst>
                <a:tab pos="457200" algn="l"/>
              </a:tabLst>
            </a:pPr>
            <a:r>
              <a:rPr lang="en-CA" sz="1200" u="sng" dirty="0">
                <a:solidFill>
                  <a:srgbClr val="06426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 polish on TK200</a:t>
            </a:r>
            <a:endParaRPr lang="en-CA" sz="1200" b="1" dirty="0">
              <a:solidFill>
                <a:srgbClr val="0642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en-CA" sz="1200" b="1" dirty="0">
                <a:solidFill>
                  <a:srgbClr val="064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</a:p>
          <a:p>
            <a:pPr marL="342900" lvl="0" indent="-342900">
              <a:buSzPts val="1000"/>
              <a:buFont typeface="Arial"/>
              <a:buAutoNum type="arabicPeriod"/>
              <a:tabLst>
                <a:tab pos="457200" algn="l"/>
              </a:tabLst>
            </a:pPr>
            <a:r>
              <a:rPr lang="en-CA" sz="1200" b="1" dirty="0">
                <a:solidFill>
                  <a:srgbClr val="064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Precondition</a:t>
            </a:r>
            <a:r>
              <a:rPr lang="en-CA" sz="1200" dirty="0">
                <a:solidFill>
                  <a:srgbClr val="064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mL TK200 cartridges with 5 mL 0.5M HCl</a:t>
            </a:r>
            <a:endParaRPr lang="it-IT" sz="1200" dirty="0">
              <a:solidFill>
                <a:srgbClr val="0642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Arial"/>
              <a:buAutoNum type="arabicPeriod"/>
              <a:tabLst>
                <a:tab pos="457200" algn="l"/>
              </a:tabLst>
            </a:pPr>
            <a:r>
              <a:rPr lang="en-CA" sz="1200" b="1" dirty="0">
                <a:solidFill>
                  <a:srgbClr val="064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lang="en-CA" sz="1200" dirty="0">
                <a:solidFill>
                  <a:srgbClr val="064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 fraction obtained on the LN Resin cartridge through the TK200 cartridge =&gt; Ag will remain retained. </a:t>
            </a:r>
            <a:endParaRPr lang="it-IT" sz="1200" dirty="0">
              <a:solidFill>
                <a:srgbClr val="0642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Arial"/>
              <a:buAutoNum type="arabicPeriod"/>
              <a:tabLst>
                <a:tab pos="457200" algn="l"/>
              </a:tabLst>
            </a:pPr>
            <a:r>
              <a:rPr lang="en-CA" sz="1200" b="1" dirty="0">
                <a:solidFill>
                  <a:srgbClr val="064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Rinse</a:t>
            </a:r>
            <a:r>
              <a:rPr lang="en-CA" sz="1200" dirty="0">
                <a:solidFill>
                  <a:srgbClr val="064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cartridge with 5 mL HCl 0.5M=&gt; this will remove last traces of Cu =&gt; waste</a:t>
            </a:r>
            <a:endParaRPr lang="it-IT" sz="1200" dirty="0">
              <a:solidFill>
                <a:srgbClr val="0642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Arial"/>
              <a:buAutoNum type="arabicPeriod"/>
              <a:tabLst>
                <a:tab pos="457200" algn="l"/>
              </a:tabLst>
            </a:pPr>
            <a:r>
              <a:rPr lang="en-CA" sz="1200" b="1" dirty="0">
                <a:solidFill>
                  <a:srgbClr val="064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Elute </a:t>
            </a:r>
            <a:r>
              <a:rPr lang="en-CA" sz="1200" dirty="0">
                <a:solidFill>
                  <a:srgbClr val="064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 with 6 mL water. </a:t>
            </a:r>
            <a:endParaRPr lang="it-IT" sz="1200" dirty="0">
              <a:solidFill>
                <a:srgbClr val="0642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2" descr="Fig. 6">
            <a:extLst>
              <a:ext uri="{FF2B5EF4-FFF2-40B4-BE49-F238E27FC236}">
                <a16:creationId xmlns:a16="http://schemas.microsoft.com/office/drawing/2014/main" id="{658496CA-3104-463C-4F71-A45542AC6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25" y="2324169"/>
            <a:ext cx="3006745" cy="172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D6D6D41-B2D0-0F14-C530-C1AB7E3DA021}"/>
              </a:ext>
            </a:extLst>
          </p:cNvPr>
          <p:cNvSpPr txBox="1"/>
          <p:nvPr/>
        </p:nvSpPr>
        <p:spPr>
          <a:xfrm>
            <a:off x="6396824" y="2601547"/>
            <a:ext cx="1664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64268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Recovery </a:t>
            </a:r>
            <a:r>
              <a:rPr lang="en-US" sz="1200" b="1" dirty="0">
                <a:solidFill>
                  <a:srgbClr val="0642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Ag: </a:t>
            </a:r>
          </a:p>
          <a:p>
            <a:pPr algn="ctr"/>
            <a:r>
              <a:rPr lang="en-US" sz="1200" b="1" dirty="0">
                <a:solidFill>
                  <a:srgbClr val="0642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80% in 6 ml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64268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4400" kern="1200" spc="-1" dirty="0">
                <a:solidFill>
                  <a:srgbClr val="0642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Conclusions</a:t>
            </a:r>
          </a:p>
        </p:txBody>
      </p:sp>
      <p:pic>
        <p:nvPicPr>
          <p:cNvPr id="2" name="Immagine 1" descr="Immagine che contiene testo, diagramma, linea, Piano&#10;&#10;Descrizione generata automaticamente">
            <a:extLst>
              <a:ext uri="{FF2B5EF4-FFF2-40B4-BE49-F238E27FC236}">
                <a16:creationId xmlns:a16="http://schemas.microsoft.com/office/drawing/2014/main" id="{7896A7B7-4B3C-2F23-4E81-23B992C35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758" y="2626110"/>
            <a:ext cx="2903509" cy="1422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CustomShape 89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2" name="PlaceHolder 1" hidden="1"/>
          <p:cNvSpPr>
            <a:spLocks noGrp="1"/>
          </p:cNvSpPr>
          <p:nvPr>
            <p:ph type="sldNum" idx="4294967295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spcAft>
                <a:spcPts val="600"/>
              </a:spcAft>
              <a:buNone/>
              <a:tabLst>
                <a:tab pos="0" algn="l"/>
              </a:tabLst>
            </a:pPr>
            <a:fld id="{FE945803-7FB4-4C5F-8CCC-5D66432704AC}" type="slidenum">
              <a:rPr lang="it" b="0" strike="noStrike" spc="-1">
                <a:solidFill>
                  <a:srgbClr val="595959"/>
                </a:solidFill>
                <a:latin typeface="Arial"/>
                <a:ea typeface="Arial"/>
              </a:rPr>
              <a:pPr algn="r">
                <a:spcAft>
                  <a:spcPts val="600"/>
                </a:spcAft>
                <a:buNone/>
                <a:tabLst>
                  <a:tab pos="0" algn="l"/>
                </a:tabLst>
              </a:pPr>
              <a:t>5</a:t>
            </a:fld>
            <a:endParaRPr lang="en-US" b="0" strike="noStrike" spc="-1">
              <a:latin typeface="Times New Roman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3551136-2886-1427-9E4A-07B0384998D0}"/>
              </a:ext>
            </a:extLst>
          </p:cNvPr>
          <p:cNvGrpSpPr/>
          <p:nvPr/>
        </p:nvGrpSpPr>
        <p:grpSpPr>
          <a:xfrm>
            <a:off x="2798715" y="1059975"/>
            <a:ext cx="3217596" cy="1422720"/>
            <a:chOff x="686084" y="1228233"/>
            <a:chExt cx="6371941" cy="2817472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F564B0AF-7C04-01FD-E1F2-8416B3612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084" y="1228233"/>
              <a:ext cx="6371941" cy="2817472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EA9CC50-D20E-1C9C-9867-DC5698E7F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8430" y="2281276"/>
              <a:ext cx="603112" cy="585749"/>
            </a:xfrm>
            <a:prstGeom prst="rect">
              <a:avLst/>
            </a:prstGeom>
          </p:spPr>
        </p:pic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0F23957-AD11-0236-622E-2B4E540C90EA}"/>
              </a:ext>
            </a:extLst>
          </p:cNvPr>
          <p:cNvSpPr txBox="1"/>
          <p:nvPr/>
        </p:nvSpPr>
        <p:spPr>
          <a:xfrm>
            <a:off x="391291" y="1056450"/>
            <a:ext cx="20645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64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move beyond the main objectives of the ISOLPHARM project and to promote studies and interest in 111Ag-based radiopharmaceuticals, the first batches of this nuclide were carried out at LENA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056FBE-84EC-09AE-E465-57F466CB3C0E}"/>
              </a:ext>
            </a:extLst>
          </p:cNvPr>
          <p:cNvSpPr txBox="1"/>
          <p:nvPr/>
        </p:nvSpPr>
        <p:spPr>
          <a:xfrm>
            <a:off x="6030938" y="2571750"/>
            <a:ext cx="27217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3" indent="-457200" algn="just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64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of 111Ag via neutron activation</a:t>
            </a:r>
          </a:p>
          <a:p>
            <a:pPr marL="457200" lvl="3" indent="-457200" algn="just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64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a separation and recycling protocol</a:t>
            </a:r>
          </a:p>
          <a:p>
            <a:pPr marL="457200" lvl="3" indent="-457200" algn="just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64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Radiopharmaceutical design and synthesis</a:t>
            </a:r>
          </a:p>
          <a:p>
            <a:pPr marL="457200" lvl="3" indent="-457200" algn="just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64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Radiolabeling</a:t>
            </a:r>
          </a:p>
          <a:p>
            <a:pPr marL="457200" lvl="3" indent="-457200" algn="just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642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in-vitro and in-vivo labeled compound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178</Words>
  <Application>Microsoft Office PowerPoint</Application>
  <PresentationFormat>Presentazione su schermo (16:9)</PresentationFormat>
  <Paragraphs>36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SPES</dc:creator>
  <dc:description/>
  <cp:lastModifiedBy>Giorgio Grosso</cp:lastModifiedBy>
  <cp:revision>71</cp:revision>
  <dcterms:modified xsi:type="dcterms:W3CDTF">2024-03-14T08:23:05Z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6</vt:i4>
  </property>
  <property fmtid="{D5CDD505-2E9C-101B-9397-08002B2CF9AE}" pid="4" name="PresentationFormat">
    <vt:lpwstr>Presentazione su schermo (16:9)</vt:lpwstr>
  </property>
  <property fmtid="{D5CDD505-2E9C-101B-9397-08002B2CF9AE}" pid="5" name="Slides">
    <vt:i4>44</vt:i4>
  </property>
</Properties>
</file>