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138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B3045E3-6B0E-455C-97CD-E148D3CDF3AB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D08A85-9C99-4387-A682-B38A98F7CC5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4F23C51-3408-403F-9A63-97620AAD7DBB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76F0982-26D8-4DE7-83DC-A6BB604F0A5E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CA06D67-1E1C-4B10-85E3-DACA3AD5264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56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03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97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51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A9D66F6-0585-47C4-81E1-0C44A9BE5B2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C817EF-0461-40E7-999E-5498CE18CA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174248-52EA-40C0-8ECB-D0AE575F7E8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5B95B3-0C79-409C-A5A4-32D76ED3B00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65DD3-380A-45B6-8261-1568641260B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6896B8-950F-4000-9E31-833828A5322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2377F6-0D75-490E-991A-6AED752931C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8E0A1F-324D-4A65-B78E-5DBE50BC6E7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BADBF-37F0-4E2B-8EDC-F2245A6383B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32B21F-FD93-4ED3-ADB3-E1730DEF474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3C66A7-03B1-46CA-810D-A1D39B5D061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30DD61-9CBC-4FC1-AAD9-D266C85854C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F000F6-C0B0-494D-9191-650ADB8D729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588CC0-8C95-408F-A9FA-13A410F4573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0CF5DC-628B-43F5-9C42-46B4A9409F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B1165-E230-4CF5-8100-3814CB4560C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4ECFF-36BD-474D-AE3E-7059E1CC953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C76C240-E037-40E0-A13A-06E40D74EF7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DE9ED2-D042-499F-9E7D-3499BAE81C1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461FCE6-301E-49AB-9903-5D611758137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6CAC00-CA84-4F21-B80F-97AE7CA0249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6D8353-2A53-4101-A4EF-01E412889A6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AAEB84-0057-49D1-B28B-3CD1025E833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A5DFDD-286A-454A-BE04-E679EE70788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BFFE1C-3830-46B9-A211-FF58A611FA07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1840" cy="3456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4520" cy="42876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2280" cy="5331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73D1A4A-3E9D-4490-B171-1FCD4142646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1840" cy="264888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0" name="CustomShape 2"/>
          <p:cNvSpPr/>
          <p:nvPr/>
        </p:nvSpPr>
        <p:spPr>
          <a:xfrm>
            <a:off x="384840" y="2764080"/>
            <a:ext cx="8360280" cy="135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Implantation substrates for the efficient recovery of radionuclides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6520" cy="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2" name="CustomShape 4"/>
          <p:cNvSpPr/>
          <p:nvPr/>
        </p:nvSpPr>
        <p:spPr>
          <a:xfrm>
            <a:off x="517320" y="4071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800" b="0" strike="noStrike" spc="-1" dirty="0">
                <a:solidFill>
                  <a:srgbClr val="00446D"/>
                </a:solidFill>
                <a:latin typeface="Arial"/>
                <a:ea typeface="Arial"/>
              </a:rPr>
              <a:t>F. Nicente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39880" cy="5886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March 15</a:t>
            </a:r>
            <a:r>
              <a:rPr lang="it" sz="1400" b="0" strike="noStrike" spc="-1" baseline="3000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, 2024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8561165-F51E-499D-9BCE-7B067988B03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165600" y="114480"/>
            <a:ext cx="762480" cy="76248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6960" cy="121968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517320" y="3603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517320" y="2379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>
                <a:solidFill>
                  <a:srgbClr val="1E4E79"/>
                </a:solidFill>
                <a:latin typeface="Calibri"/>
                <a:ea typeface="Calibri"/>
              </a:rPr>
              <a:t>Outline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2" name="CustomShape 7"/>
          <p:cNvSpPr/>
          <p:nvPr/>
        </p:nvSpPr>
        <p:spPr>
          <a:xfrm>
            <a:off x="524520" y="1243800"/>
            <a:ext cx="8115480" cy="186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Implantation</a:t>
            </a: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 </a:t>
            </a: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substrates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Innovative targets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Characterization and metal recovery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sldNum" idx="7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B37F823-C9DD-4E27-A8F1-92D23AF098A3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Implantation substrates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7D7EDC-E411-4D2E-99BB-2EB5AF999AC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0DB063D-ADF2-0659-EBC9-AB76D1AB5FD1}"/>
              </a:ext>
            </a:extLst>
          </p:cNvPr>
          <p:cNvGrpSpPr>
            <a:grpSpLocks noChangeAspect="1"/>
          </p:cNvGrpSpPr>
          <p:nvPr/>
        </p:nvGrpSpPr>
        <p:grpSpPr>
          <a:xfrm>
            <a:off x="4716189" y="985127"/>
            <a:ext cx="2115089" cy="1586623"/>
            <a:chOff x="665196" y="2164830"/>
            <a:chExt cx="2910524" cy="2183314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DAAF7CC2-BAFD-77B4-B825-7B24FC75D06A}"/>
                </a:ext>
              </a:extLst>
            </p:cNvPr>
            <p:cNvSpPr/>
            <p:nvPr/>
          </p:nvSpPr>
          <p:spPr bwMode="auto">
            <a:xfrm>
              <a:off x="665196" y="2164830"/>
              <a:ext cx="2910524" cy="2183314"/>
            </a:xfrm>
            <a:prstGeom prst="roundRect">
              <a:avLst>
                <a:gd name="adj" fmla="val 1374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200" dirty="0" err="1">
                  <a:latin typeface="+mn-lt"/>
                  <a:cs typeface="Arial"/>
                </a:rPr>
                <a:t>Mechanical</a:t>
              </a:r>
              <a:r>
                <a:rPr lang="it-IT" sz="1200" dirty="0">
                  <a:latin typeface="+mn-lt"/>
                  <a:cs typeface="Arial"/>
                </a:rPr>
                <a:t> </a:t>
              </a:r>
              <a:r>
                <a:rPr lang="it-IT" sz="1200" dirty="0" err="1">
                  <a:latin typeface="+mn-lt"/>
                  <a:cs typeface="Arial"/>
                </a:rPr>
                <a:t>properties</a:t>
              </a:r>
              <a:endParaRPr kumimoji="0" lang="it-IT" sz="12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FEFEE320-EFCB-9699-431B-CFE28FB66A79}"/>
                </a:ext>
              </a:extLst>
            </p:cNvPr>
            <p:cNvSpPr/>
            <p:nvPr/>
          </p:nvSpPr>
          <p:spPr>
            <a:xfrm>
              <a:off x="665196" y="2648966"/>
              <a:ext cx="2910524" cy="169493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562" tIns="76562" rIns="76562" bIns="7656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dirty="0">
                  <a:solidFill>
                    <a:schemeClr val="tx1"/>
                  </a:solidFill>
                </a:rPr>
                <a:t>Vacuum </a:t>
              </a:r>
              <a:r>
                <a:rPr lang="it-IT" sz="1050" b="0" dirty="0" err="1">
                  <a:solidFill>
                    <a:schemeClr val="tx1"/>
                  </a:solidFill>
                </a:rPr>
                <a:t>resistance</a:t>
              </a:r>
              <a:endParaRPr lang="it-IT" sz="1050" b="0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kern="1200" dirty="0">
                  <a:solidFill>
                    <a:schemeClr val="tx1"/>
                  </a:solidFill>
                </a:rPr>
                <a:t>Handling and </a:t>
              </a:r>
              <a:r>
                <a:rPr lang="it-IT" sz="1050" b="0" kern="1200" dirty="0" err="1">
                  <a:solidFill>
                    <a:schemeClr val="tx1"/>
                  </a:solidFill>
                </a:rPr>
                <a:t>falling</a:t>
              </a:r>
              <a:r>
                <a:rPr lang="it-IT" sz="1050" b="0" kern="1200" dirty="0">
                  <a:solidFill>
                    <a:schemeClr val="tx1"/>
                  </a:solidFill>
                </a:rPr>
                <a:t> </a:t>
              </a:r>
              <a:r>
                <a:rPr lang="it-IT" sz="1050" b="0" kern="1200" dirty="0" err="1">
                  <a:solidFill>
                    <a:schemeClr val="tx1"/>
                  </a:solidFill>
                </a:rPr>
                <a:t>resistan</a:t>
              </a:r>
              <a:r>
                <a:rPr lang="it-IT" sz="1050" b="0" dirty="0" err="1">
                  <a:solidFill>
                    <a:schemeClr val="tx1"/>
                  </a:solidFill>
                </a:rPr>
                <a:t>ce</a:t>
              </a:r>
              <a:endParaRPr lang="it-IT" sz="1050" b="0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kern="1200" dirty="0">
                  <a:solidFill>
                    <a:schemeClr val="tx1"/>
                  </a:solidFill>
                </a:rPr>
                <a:t>App</a:t>
              </a:r>
              <a:r>
                <a:rPr lang="it-IT" sz="1050" b="0" dirty="0">
                  <a:solidFill>
                    <a:schemeClr val="tx1"/>
                  </a:solidFill>
                </a:rPr>
                <a:t>ropriate size for IRIS fitting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0" dirty="0">
                  <a:solidFill>
                    <a:schemeClr val="tx1"/>
                  </a:solidFill>
                </a:rPr>
                <a:t>Low </a:t>
              </a:r>
              <a:r>
                <a:rPr lang="it-IT" sz="1050" b="0" dirty="0" err="1">
                  <a:solidFill>
                    <a:schemeClr val="tx1"/>
                  </a:solidFill>
                </a:rPr>
                <a:t>porosity</a:t>
              </a:r>
              <a:r>
                <a:rPr lang="it-IT" sz="1050" b="0" dirty="0">
                  <a:solidFill>
                    <a:schemeClr val="tx1"/>
                  </a:solidFill>
                </a:rPr>
                <a:t> to </a:t>
              </a:r>
              <a:r>
                <a:rPr lang="it-IT" sz="1050" b="0" dirty="0" err="1">
                  <a:solidFill>
                    <a:schemeClr val="tx1"/>
                  </a:solidFill>
                </a:rPr>
                <a:t>ensure</a:t>
              </a:r>
              <a:r>
                <a:rPr lang="it-IT" sz="1050" b="0" dirty="0">
                  <a:solidFill>
                    <a:schemeClr val="tx1"/>
                  </a:solidFill>
                </a:rPr>
                <a:t> </a:t>
              </a:r>
              <a:r>
                <a:rPr lang="it-IT" sz="1050" b="0" dirty="0" err="1">
                  <a:solidFill>
                    <a:schemeClr val="tx1"/>
                  </a:solidFill>
                </a:rPr>
                <a:t>superficial</a:t>
              </a:r>
              <a:r>
                <a:rPr lang="it-IT" sz="1050" b="0" dirty="0">
                  <a:solidFill>
                    <a:schemeClr val="tx1"/>
                  </a:solidFill>
                </a:rPr>
                <a:t> </a:t>
              </a:r>
              <a:r>
                <a:rPr lang="it-IT" sz="1050" b="0" dirty="0" err="1">
                  <a:solidFill>
                    <a:schemeClr val="tx1"/>
                  </a:solidFill>
                </a:rPr>
                <a:t>deposition</a:t>
              </a:r>
              <a:r>
                <a:rPr lang="it-IT" sz="1050" b="0" dirty="0">
                  <a:solidFill>
                    <a:schemeClr val="tx1"/>
                  </a:solidFill>
                </a:rPr>
                <a:t> of </a:t>
              </a:r>
              <a:r>
                <a:rPr lang="it-IT" sz="1050" b="0" dirty="0" err="1">
                  <a:solidFill>
                    <a:schemeClr val="tx1"/>
                  </a:solidFill>
                </a:rPr>
                <a:t>radionuclides</a:t>
              </a:r>
              <a:endParaRPr lang="it-IT" sz="105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71D60A7A-46A6-3786-91C4-BA72391DC38C}"/>
              </a:ext>
            </a:extLst>
          </p:cNvPr>
          <p:cNvGrpSpPr>
            <a:grpSpLocks noChangeAspect="1"/>
          </p:cNvGrpSpPr>
          <p:nvPr/>
        </p:nvGrpSpPr>
        <p:grpSpPr>
          <a:xfrm>
            <a:off x="6908841" y="985127"/>
            <a:ext cx="2151015" cy="1592122"/>
            <a:chOff x="4460014" y="2153015"/>
            <a:chExt cx="2959960" cy="2190881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80A776F4-DE27-29DA-68EC-CB69F9C341FB}"/>
                </a:ext>
              </a:extLst>
            </p:cNvPr>
            <p:cNvSpPr/>
            <p:nvPr/>
          </p:nvSpPr>
          <p:spPr bwMode="auto">
            <a:xfrm>
              <a:off x="4460014" y="2153015"/>
              <a:ext cx="2959960" cy="2190881"/>
            </a:xfrm>
            <a:prstGeom prst="roundRect">
              <a:avLst>
                <a:gd name="adj" fmla="val 127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it-IT" sz="1200" dirty="0" err="1">
                  <a:latin typeface="+mn-lt"/>
                  <a:cs typeface="Arial"/>
                </a:rPr>
                <a:t>Technological</a:t>
              </a:r>
              <a:r>
                <a:rPr lang="it-IT" sz="1200" dirty="0">
                  <a:latin typeface="+mn-lt"/>
                  <a:cs typeface="Arial"/>
                </a:rPr>
                <a:t> </a:t>
              </a:r>
              <a:r>
                <a:rPr lang="it-IT" sz="1200" dirty="0" err="1">
                  <a:latin typeface="+mn-lt"/>
                  <a:cs typeface="Arial"/>
                </a:rPr>
                <a:t>properties</a:t>
              </a:r>
              <a:endParaRPr lang="it-IT" sz="1200" dirty="0">
                <a:latin typeface="+mn-lt"/>
                <a:cs typeface="Arial"/>
              </a:endParaRPr>
            </a:p>
          </p:txBody>
        </p:sp>
        <p:sp>
          <p:nvSpPr>
            <p:cNvPr id="7" name="Figura a mano libera: forma 11">
              <a:extLst>
                <a:ext uri="{FF2B5EF4-FFF2-40B4-BE49-F238E27FC236}">
                  <a16:creationId xmlns:a16="http://schemas.microsoft.com/office/drawing/2014/main" id="{3324281A-147B-45FB-975C-7D96AC2601F0}"/>
                </a:ext>
              </a:extLst>
            </p:cNvPr>
            <p:cNvSpPr/>
            <p:nvPr/>
          </p:nvSpPr>
          <p:spPr>
            <a:xfrm>
              <a:off x="4461209" y="2643780"/>
              <a:ext cx="2958764" cy="170011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562" tIns="76562" rIns="76562" bIns="76562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dirty="0" err="1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Contaminants</a:t>
              </a:r>
              <a:r>
                <a:rPr lang="it-IT" sz="1050" b="0" dirty="0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-free </a:t>
              </a:r>
              <a:r>
                <a:rPr lang="it-IT" sz="1050" b="0" dirty="0" err="1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materials</a:t>
              </a:r>
              <a:endParaRPr lang="it-IT" sz="1050" b="0" dirty="0">
                <a:solidFill>
                  <a:schemeClr val="tx1"/>
                </a:solidFill>
                <a:ea typeface="+mn-lt"/>
                <a:cs typeface="Arial" panose="020B0604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0" dirty="0">
                  <a:solidFill>
                    <a:schemeClr val="tx1"/>
                  </a:solidFill>
                  <a:cs typeface="Arial" panose="020B0604020202020204" pitchFamily="34" charset="0"/>
                </a:rPr>
                <a:t>Highly flowing and compacting pow-</a:t>
              </a:r>
              <a:r>
                <a:rPr lang="en-US" sz="1050" b="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ders</a:t>
              </a:r>
              <a:r>
                <a:rPr lang="en-US" sz="1050" b="0" dirty="0">
                  <a:solidFill>
                    <a:schemeClr val="tx1"/>
                  </a:solidFill>
                  <a:cs typeface="Arial" panose="020B0604020202020204" pitchFamily="34" charset="0"/>
                </a:rPr>
                <a:t>, forming resistant disks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0" dirty="0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High </a:t>
              </a:r>
              <a:r>
                <a:rPr lang="it-IT" sz="1050" b="0" dirty="0" err="1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radionuclides</a:t>
              </a:r>
              <a:r>
                <a:rPr lang="it-IT" sz="1050" b="0" dirty="0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 release</a:t>
              </a:r>
              <a:endParaRPr lang="en-US" sz="1400" b="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0" dirty="0">
                  <a:solidFill>
                    <a:schemeClr val="tx1"/>
                  </a:solidFill>
                  <a:ea typeface="+mn-lt"/>
                  <a:cs typeface="Arial" panose="020B0604020202020204" pitchFamily="34" charset="0"/>
                </a:rPr>
                <a:t>Compatibility with a wide panel </a:t>
              </a:r>
              <a:r>
                <a:rPr lang="it-IT" sz="1050" b="0" dirty="0">
                  <a:solidFill>
                    <a:schemeClr val="tx1"/>
                  </a:solidFill>
                  <a:cs typeface="Arial" panose="020B0604020202020204" pitchFamily="34" charset="0"/>
                </a:rPr>
                <a:t>of </a:t>
              </a:r>
              <a:r>
                <a:rPr lang="it-IT" sz="1050" b="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radionuclides</a:t>
              </a:r>
              <a:endParaRPr lang="it-IT" sz="1050" b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3B63BD5-E505-8313-FA23-F61F20E475ED}"/>
              </a:ext>
            </a:extLst>
          </p:cNvPr>
          <p:cNvSpPr>
            <a:spLocks noChangeAspect="1"/>
          </p:cNvSpPr>
          <p:nvPr/>
        </p:nvSpPr>
        <p:spPr>
          <a:xfrm>
            <a:off x="4674553" y="2733701"/>
            <a:ext cx="4385302" cy="1060785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t-IT" sz="1200" b="0"/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505A0585-1ADB-4460-841D-525A6E907FCA}"/>
              </a:ext>
            </a:extLst>
          </p:cNvPr>
          <p:cNvSpPr>
            <a:spLocks noChangeAspect="1"/>
          </p:cNvSpPr>
          <p:nvPr/>
        </p:nvSpPr>
        <p:spPr bwMode="auto">
          <a:xfrm>
            <a:off x="4913492" y="2873912"/>
            <a:ext cx="2130025" cy="6056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  <a:defRPr/>
            </a:pPr>
            <a:r>
              <a:rPr lang="it-IT" sz="1100" b="0" dirty="0">
                <a:latin typeface="+mn-lt"/>
                <a:cs typeface="Arial"/>
              </a:rPr>
              <a:t>Size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100" b="0" dirty="0" err="1">
                <a:latin typeface="+mn-lt"/>
                <a:cs typeface="Arial"/>
              </a:rPr>
              <a:t>Morphology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100" b="0" dirty="0" err="1">
                <a:latin typeface="+mn-lt"/>
                <a:cs typeface="Arial"/>
              </a:rPr>
              <a:t>Porosity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100" b="0" dirty="0">
                <a:latin typeface="+mn-lt"/>
                <a:cs typeface="Arial"/>
              </a:rPr>
              <a:t>Breaking load</a:t>
            </a:r>
          </a:p>
        </p:txBody>
      </p:sp>
      <p:sp>
        <p:nvSpPr>
          <p:cNvPr id="10" name="Rettangolo 6">
            <a:extLst>
              <a:ext uri="{FF2B5EF4-FFF2-40B4-BE49-F238E27FC236}">
                <a16:creationId xmlns:a16="http://schemas.microsoft.com/office/drawing/2014/main" id="{84B4CA39-00CA-CEA0-D0C0-57B922DBB37F}"/>
              </a:ext>
            </a:extLst>
          </p:cNvPr>
          <p:cNvSpPr>
            <a:spLocks noChangeAspect="1"/>
          </p:cNvSpPr>
          <p:nvPr/>
        </p:nvSpPr>
        <p:spPr bwMode="auto">
          <a:xfrm>
            <a:off x="6831278" y="2822612"/>
            <a:ext cx="2568373" cy="8829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t"/>
          <a:lstStyle/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it-IT" sz="1100" b="0" dirty="0" err="1">
                <a:latin typeface="+mn-lt"/>
                <a:cs typeface="Arial"/>
              </a:rPr>
              <a:t>Flowability</a:t>
            </a:r>
            <a:r>
              <a:rPr lang="it-IT" sz="1100" b="0" dirty="0">
                <a:latin typeface="+mn-lt"/>
                <a:cs typeface="Arial"/>
              </a:rPr>
              <a:t> of the </a:t>
            </a:r>
            <a:r>
              <a:rPr lang="it-IT" sz="1100" b="0" dirty="0" err="1">
                <a:latin typeface="+mn-lt"/>
                <a:cs typeface="Arial"/>
              </a:rPr>
              <a:t>powders</a:t>
            </a:r>
            <a:endParaRPr lang="it-IT" sz="1100" b="0" dirty="0">
              <a:latin typeface="+mn-lt"/>
              <a:cs typeface="Arial"/>
            </a:endParaRPr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it-IT" sz="1100" b="0" dirty="0" err="1">
                <a:latin typeface="+mn-lt"/>
                <a:cs typeface="Arial"/>
              </a:rPr>
              <a:t>Disaggregation</a:t>
            </a:r>
            <a:r>
              <a:rPr lang="it-IT" sz="1100" b="0" dirty="0">
                <a:latin typeface="+mn-lt"/>
                <a:cs typeface="Arial"/>
              </a:rPr>
              <a:t> time/</a:t>
            </a:r>
            <a:r>
              <a:rPr lang="it-IT" sz="1100" b="0" dirty="0" err="1">
                <a:latin typeface="+mn-lt"/>
                <a:cs typeface="Arial"/>
              </a:rPr>
              <a:t>behavior</a:t>
            </a:r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it-IT" sz="1100" b="0" dirty="0">
                <a:latin typeface="+mn-lt"/>
                <a:cs typeface="Arial"/>
              </a:rPr>
              <a:t>Metals </a:t>
            </a:r>
            <a:r>
              <a:rPr lang="it-IT" sz="1100" b="0" dirty="0" err="1">
                <a:latin typeface="+mn-lt"/>
                <a:cs typeface="Arial"/>
              </a:rPr>
              <a:t>uptake</a:t>
            </a:r>
            <a:r>
              <a:rPr lang="it-IT" sz="1100" b="0" dirty="0">
                <a:latin typeface="+mn-lt"/>
                <a:cs typeface="Arial"/>
              </a:rPr>
              <a:t> and release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DBEFA4-8B2D-5B5E-69DB-01D4DF21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" y="1184127"/>
            <a:ext cx="4349135" cy="2450912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45C903C-AEAA-486A-984E-4D8B8607FAFA}"/>
              </a:ext>
            </a:extLst>
          </p:cNvPr>
          <p:cNvSpPr/>
          <p:nvPr/>
        </p:nvSpPr>
        <p:spPr>
          <a:xfrm>
            <a:off x="2292803" y="1376820"/>
            <a:ext cx="2293749" cy="1104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S</a:t>
            </a: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tate of the art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/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B574AF6-3076-4A96-8DD6-78C2982A8646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6C914A-48CF-EA77-0E5A-A4A8C634F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4" y="2549523"/>
            <a:ext cx="3916325" cy="20902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E7274F-6F77-A6F8-5060-934810FEC0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6885" r="2807" b="48247"/>
          <a:stretch/>
        </p:blipFill>
        <p:spPr>
          <a:xfrm>
            <a:off x="205248" y="1018707"/>
            <a:ext cx="2957641" cy="14235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EC40447-1444-3C94-0FE4-E5BC18DDE9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54367" r="5221" b="3172"/>
          <a:stretch/>
        </p:blipFill>
        <p:spPr>
          <a:xfrm>
            <a:off x="2160759" y="1012842"/>
            <a:ext cx="3136518" cy="1489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5FC6A2-AD37-2E48-FC99-FE30C8E362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39"/>
          <a:stretch/>
        </p:blipFill>
        <p:spPr>
          <a:xfrm>
            <a:off x="6047727" y="3511403"/>
            <a:ext cx="2275113" cy="704167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306CF90-BA34-BAD1-9DC4-1495303CA0BF}"/>
              </a:ext>
            </a:extLst>
          </p:cNvPr>
          <p:cNvSpPr>
            <a:spLocks noChangeAspect="1"/>
          </p:cNvSpPr>
          <p:nvPr/>
        </p:nvSpPr>
        <p:spPr>
          <a:xfrm>
            <a:off x="5756809" y="1103878"/>
            <a:ext cx="2856947" cy="1914926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0" dirty="0" err="1">
                <a:solidFill>
                  <a:schemeClr val="tx1"/>
                </a:solidFill>
              </a:rPr>
              <a:t>Soluble</a:t>
            </a:r>
            <a:r>
              <a:rPr lang="it-IT" sz="1400" b="0" dirty="0">
                <a:solidFill>
                  <a:schemeClr val="tx1"/>
                </a:solidFill>
              </a:rPr>
              <a:t> targets (e.g. </a:t>
            </a:r>
            <a:r>
              <a:rPr lang="it-IT" sz="1400" b="0" dirty="0" err="1">
                <a:solidFill>
                  <a:schemeClr val="tx1"/>
                </a:solidFill>
              </a:rPr>
              <a:t>salts</a:t>
            </a:r>
            <a:r>
              <a:rPr lang="it-IT" sz="1400" b="0" dirty="0">
                <a:solidFill>
                  <a:schemeClr val="tx1"/>
                </a:solidFill>
              </a:rPr>
              <a:t>, </a:t>
            </a:r>
            <a:r>
              <a:rPr lang="it-IT" sz="1400" b="0" dirty="0" err="1">
                <a:solidFill>
                  <a:schemeClr val="tx1"/>
                </a:solidFill>
              </a:rPr>
              <a:t>sugars</a:t>
            </a:r>
            <a:r>
              <a:rPr lang="it-IT" sz="1400" b="0" dirty="0">
                <a:solidFill>
                  <a:schemeClr val="tx1"/>
                </a:solidFill>
              </a:rPr>
              <a:t>) </a:t>
            </a:r>
            <a:r>
              <a:rPr lang="it-IT" sz="1400" b="0" dirty="0" err="1">
                <a:solidFill>
                  <a:schemeClr val="tx1"/>
                </a:solidFill>
              </a:rPr>
              <a:t>prepared</a:t>
            </a:r>
            <a:r>
              <a:rPr lang="it-IT" sz="1400" b="0" dirty="0">
                <a:solidFill>
                  <a:schemeClr val="tx1"/>
                </a:solidFill>
              </a:rPr>
              <a:t> by </a:t>
            </a:r>
            <a:r>
              <a:rPr lang="it-IT" sz="1400" b="0" dirty="0" err="1">
                <a:solidFill>
                  <a:schemeClr val="tx1"/>
                </a:solidFill>
              </a:rPr>
              <a:t>powder</a:t>
            </a:r>
            <a:r>
              <a:rPr lang="it-IT" sz="1400" b="0" dirty="0">
                <a:solidFill>
                  <a:schemeClr val="tx1"/>
                </a:solidFill>
              </a:rPr>
              <a:t> </a:t>
            </a:r>
            <a:r>
              <a:rPr lang="it-IT" sz="1400" b="0" dirty="0" err="1">
                <a:solidFill>
                  <a:schemeClr val="tx1"/>
                </a:solidFill>
              </a:rPr>
              <a:t>compaction</a:t>
            </a:r>
            <a:endParaRPr lang="it-IT" sz="1400" b="0" dirty="0">
              <a:solidFill>
                <a:schemeClr val="tx1"/>
              </a:solidFill>
            </a:endParaRPr>
          </a:p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 Good metal recovery, </a:t>
            </a:r>
            <a:r>
              <a:rPr lang="it-IT" sz="1400" b="0" dirty="0" err="1">
                <a:solidFill>
                  <a:schemeClr val="tx1"/>
                </a:solidFill>
                <a:sym typeface="Wingdings" panose="05000000000000000000" pitchFamily="2" charset="2"/>
              </a:rPr>
              <a:t>but</a:t>
            </a:r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contaminants</a:t>
            </a:r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sz="14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potentially</a:t>
            </a:r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sz="14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interfering</a:t>
            </a:r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 with </a:t>
            </a:r>
            <a:r>
              <a:rPr lang="it-IT" sz="1400" b="0" dirty="0" err="1">
                <a:solidFill>
                  <a:schemeClr val="tx1"/>
                </a:solidFill>
                <a:sym typeface="Wingdings" panose="05000000000000000000" pitchFamily="2" charset="2"/>
              </a:rPr>
              <a:t>separation</a:t>
            </a:r>
            <a:r>
              <a:rPr lang="it-IT" sz="1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sz="14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endParaRPr lang="it-IT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Innovative targets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7768A64-BAF6-B76C-88E6-E23A57FC7CF2}"/>
              </a:ext>
            </a:extLst>
          </p:cNvPr>
          <p:cNvSpPr txBox="1"/>
          <p:nvPr/>
        </p:nvSpPr>
        <p:spPr>
          <a:xfrm>
            <a:off x="4632504" y="638343"/>
            <a:ext cx="301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Targets</a:t>
            </a:r>
            <a:r>
              <a:rPr lang="it-IT" sz="1600" dirty="0"/>
              <a:t> </a:t>
            </a:r>
            <a:r>
              <a:rPr lang="it-IT" sz="1600" dirty="0" err="1"/>
              <a:t>produced</a:t>
            </a:r>
            <a:r>
              <a:rPr lang="it-IT" sz="1600" dirty="0"/>
              <a:t> with innovative </a:t>
            </a:r>
            <a:r>
              <a:rPr lang="it-IT" sz="1600" dirty="0" err="1"/>
              <a:t>methods</a:t>
            </a:r>
            <a:endParaRPr lang="it-IT" sz="1600" dirty="0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882FC1CB-E470-13F7-E32F-2BBB79441319}"/>
              </a:ext>
            </a:extLst>
          </p:cNvPr>
          <p:cNvGrpSpPr/>
          <p:nvPr/>
        </p:nvGrpSpPr>
        <p:grpSpPr>
          <a:xfrm>
            <a:off x="203323" y="638343"/>
            <a:ext cx="2994393" cy="2863230"/>
            <a:chOff x="505996" y="1609470"/>
            <a:chExt cx="2994393" cy="2863230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B75DB296-DE53-5073-C0CF-20BA52334E2E}"/>
                </a:ext>
              </a:extLst>
            </p:cNvPr>
            <p:cNvSpPr/>
            <p:nvPr/>
          </p:nvSpPr>
          <p:spPr>
            <a:xfrm>
              <a:off x="714493" y="3497782"/>
              <a:ext cx="2574987" cy="974918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SPS: </a:t>
              </a:r>
              <a:r>
                <a:rPr lang="it-IT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sorbitol</a:t>
              </a:r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PVP 1%(w/w), </a:t>
              </a:r>
              <a:r>
                <a:rPr lang="it-IT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stearic</a:t>
              </a:r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	acid 1%(w/w)</a:t>
              </a:r>
            </a:p>
            <a:p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S100: </a:t>
              </a:r>
              <a:r>
                <a:rPr lang="it-IT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sorbitol</a:t>
              </a:r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100%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B7931CC1-F51E-2E4D-F60D-76365ACECDA5}"/>
                </a:ext>
              </a:extLst>
            </p:cNvPr>
            <p:cNvSpPr txBox="1"/>
            <p:nvPr/>
          </p:nvSpPr>
          <p:spPr>
            <a:xfrm>
              <a:off x="505996" y="1609470"/>
              <a:ext cx="2994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i="1" dirty="0"/>
                <a:t>Targets </a:t>
              </a:r>
              <a:r>
                <a:rPr lang="it-IT" sz="1600" dirty="0" err="1"/>
                <a:t>produced</a:t>
              </a:r>
              <a:r>
                <a:rPr lang="it-IT" sz="1600" dirty="0"/>
                <a:t> with </a:t>
              </a:r>
              <a:r>
                <a:rPr lang="it-IT" sz="1600" dirty="0" err="1"/>
                <a:t>traditional</a:t>
              </a:r>
              <a:r>
                <a:rPr lang="it-IT" sz="1600" dirty="0"/>
                <a:t> </a:t>
              </a:r>
              <a:r>
                <a:rPr lang="it-IT" sz="1600" dirty="0" err="1"/>
                <a:t>methods</a:t>
              </a:r>
              <a:endParaRPr lang="it-IT" sz="1600" dirty="0"/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FB42DA7A-83A0-D373-FB8E-78D4503EA0EC}"/>
                </a:ext>
              </a:extLst>
            </p:cNvPr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2003193" y="2194245"/>
              <a:ext cx="4505" cy="37806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CC1A1B3C-75A9-228D-9B6E-79DEA61C4503}"/>
                </a:ext>
              </a:extLst>
            </p:cNvPr>
            <p:cNvSpPr/>
            <p:nvPr/>
          </p:nvSpPr>
          <p:spPr>
            <a:xfrm>
              <a:off x="725915" y="2572310"/>
              <a:ext cx="2563565" cy="10470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Direct </a:t>
              </a:r>
              <a:r>
                <a:rPr lang="it-IT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compression</a:t>
              </a:r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it-IT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Polyols</a:t>
              </a:r>
              <a:endParaRPr lang="it-IT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725B524-A3A5-2040-14BC-7518C7B568EA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flipH="1">
            <a:off x="4644206" y="1223118"/>
            <a:ext cx="1493542" cy="37806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152A8E4-FB2A-E9C7-D5A2-8680C4ECEC8A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>
            <a:off x="6137748" y="1223118"/>
            <a:ext cx="1588237" cy="38236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09DF5C8F-AF48-20C0-A8DE-23F707A36DA0}"/>
              </a:ext>
            </a:extLst>
          </p:cNvPr>
          <p:cNvGrpSpPr/>
          <p:nvPr/>
        </p:nvGrpSpPr>
        <p:grpSpPr>
          <a:xfrm>
            <a:off x="3701193" y="1601183"/>
            <a:ext cx="1886025" cy="1900389"/>
            <a:chOff x="3560243" y="2889485"/>
            <a:chExt cx="1886025" cy="1900389"/>
          </a:xfrm>
        </p:grpSpPr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B14AAF8C-C77D-2E1A-B66A-E6DE8F311258}"/>
                </a:ext>
              </a:extLst>
            </p:cNvPr>
            <p:cNvSpPr/>
            <p:nvPr/>
          </p:nvSpPr>
          <p:spPr>
            <a:xfrm>
              <a:off x="3573234" y="3814955"/>
              <a:ext cx="1873034" cy="974919"/>
            </a:xfrm>
            <a:prstGeom prst="rect">
              <a:avLst/>
            </a:prstGeom>
            <a:noFill/>
            <a:ln w="28575">
              <a:solidFill>
                <a:srgbClr val="C6A4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Cellulose and PVA 25:75 w/w </a:t>
              </a:r>
              <a:r>
                <a:rPr lang="it-IT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crosslinked</a:t>
              </a:r>
              <a:endPara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A548E1B5-C783-7631-FBCA-4110F32A1578}"/>
                </a:ext>
              </a:extLst>
            </p:cNvPr>
            <p:cNvSpPr/>
            <p:nvPr/>
          </p:nvSpPr>
          <p:spPr>
            <a:xfrm>
              <a:off x="3560243" y="2889485"/>
              <a:ext cx="1886025" cy="1047052"/>
            </a:xfrm>
            <a:prstGeom prst="roundRect">
              <a:avLst/>
            </a:prstGeom>
            <a:solidFill>
              <a:srgbClr val="C6A4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Freeze-thaw</a:t>
              </a:r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Cellulose</a:t>
              </a:r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5BE47DE0-DD6D-D7A0-C1DE-DC89017928A5}"/>
              </a:ext>
            </a:extLst>
          </p:cNvPr>
          <p:cNvGrpSpPr/>
          <p:nvPr/>
        </p:nvGrpSpPr>
        <p:grpSpPr>
          <a:xfrm>
            <a:off x="6530231" y="1605482"/>
            <a:ext cx="2391508" cy="1896091"/>
            <a:chOff x="6242015" y="1761543"/>
            <a:chExt cx="2391508" cy="1896091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BB1EF5CA-00A4-2C6D-AB57-60FCE6F013FB}"/>
                </a:ext>
              </a:extLst>
            </p:cNvPr>
            <p:cNvSpPr/>
            <p:nvPr/>
          </p:nvSpPr>
          <p:spPr>
            <a:xfrm>
              <a:off x="6253437" y="2322338"/>
              <a:ext cx="2380086" cy="13352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HP: PVP 50%, HPMC 1% </a:t>
              </a:r>
            </a:p>
            <a:p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HPS: PVP 50%, HPMC 1%, </a:t>
              </a:r>
              <a:r>
                <a:rPr lang="it-IT" sz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sorbitol</a:t>
              </a:r>
              <a:r>
                <a:rPr lang="it-IT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0,4%</a:t>
              </a:r>
            </a:p>
          </p:txBody>
        </p:sp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0FD25C41-8E5F-6A7E-25E9-6EBAF4E0E0C6}"/>
                </a:ext>
              </a:extLst>
            </p:cNvPr>
            <p:cNvSpPr/>
            <p:nvPr/>
          </p:nvSpPr>
          <p:spPr>
            <a:xfrm>
              <a:off x="6242015" y="1761543"/>
              <a:ext cx="2391508" cy="10470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Solution casting:</a:t>
              </a:r>
            </a:p>
            <a:p>
              <a:pPr algn="ctr"/>
              <a:r>
                <a:rPr lang="it-IT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Polyvinylpyrrolydone</a:t>
              </a:r>
              <a:r>
                <a:rPr lang="it-IT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(PVP)</a:t>
              </a:r>
            </a:p>
          </p:txBody>
        </p:sp>
      </p:grpSp>
      <p:pic>
        <p:nvPicPr>
          <p:cNvPr id="60" name="Immagine 59">
            <a:extLst>
              <a:ext uri="{FF2B5EF4-FFF2-40B4-BE49-F238E27FC236}">
                <a16:creationId xmlns:a16="http://schemas.microsoft.com/office/drawing/2014/main" id="{CA2FDC5A-984A-B11D-68B3-4A4E1C40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690" y="3614182"/>
            <a:ext cx="1534590" cy="837967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3B1C2A63-E92E-980A-FA09-785CF3A0C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219" y="3650646"/>
            <a:ext cx="1542964" cy="776396"/>
          </a:xfrm>
          <a:prstGeom prst="rect">
            <a:avLst/>
          </a:prstGeom>
        </p:spPr>
      </p:pic>
      <p:pic>
        <p:nvPicPr>
          <p:cNvPr id="71" name="Segnaposto contenuto 17" descr="Immagine che contiene luna, natura&#10;&#10;Descrizione generata automaticamente">
            <a:extLst>
              <a:ext uri="{FF2B5EF4-FFF2-40B4-BE49-F238E27FC236}">
                <a16:creationId xmlns:a16="http://schemas.microsoft.com/office/drawing/2014/main" id="{86E6C150-6BD8-F23E-B45A-DAF969F0BB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3" t="50838" r="37413" b="35902"/>
          <a:stretch/>
        </p:blipFill>
        <p:spPr>
          <a:xfrm>
            <a:off x="1061310" y="3648295"/>
            <a:ext cx="875451" cy="830155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Characterization and metal recovery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87DAA61-D4FA-28E6-7B5C-CA31969D03B2}"/>
              </a:ext>
            </a:extLst>
          </p:cNvPr>
          <p:cNvSpPr>
            <a:spLocks noChangeAspect="1"/>
          </p:cNvSpPr>
          <p:nvPr/>
        </p:nvSpPr>
        <p:spPr>
          <a:xfrm>
            <a:off x="1362229" y="3416433"/>
            <a:ext cx="1821860" cy="320780"/>
          </a:xfrm>
          <a:custGeom>
            <a:avLst/>
            <a:gdLst>
              <a:gd name="connsiteX0" fmla="*/ 0 w 3384376"/>
              <a:gd name="connsiteY0" fmla="*/ 105302 h 631800"/>
              <a:gd name="connsiteX1" fmla="*/ 105302 w 3384376"/>
              <a:gd name="connsiteY1" fmla="*/ 0 h 631800"/>
              <a:gd name="connsiteX2" fmla="*/ 3279074 w 3384376"/>
              <a:gd name="connsiteY2" fmla="*/ 0 h 631800"/>
              <a:gd name="connsiteX3" fmla="*/ 3384376 w 3384376"/>
              <a:gd name="connsiteY3" fmla="*/ 105302 h 631800"/>
              <a:gd name="connsiteX4" fmla="*/ 3384376 w 3384376"/>
              <a:gd name="connsiteY4" fmla="*/ 526498 h 631800"/>
              <a:gd name="connsiteX5" fmla="*/ 3279074 w 3384376"/>
              <a:gd name="connsiteY5" fmla="*/ 631800 h 631800"/>
              <a:gd name="connsiteX6" fmla="*/ 105302 w 3384376"/>
              <a:gd name="connsiteY6" fmla="*/ 631800 h 631800"/>
              <a:gd name="connsiteX7" fmla="*/ 0 w 3384376"/>
              <a:gd name="connsiteY7" fmla="*/ 526498 h 631800"/>
              <a:gd name="connsiteX8" fmla="*/ 0 w 3384376"/>
              <a:gd name="connsiteY8" fmla="*/ 105302 h 6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376" h="631800">
                <a:moveTo>
                  <a:pt x="0" y="105302"/>
                </a:moveTo>
                <a:cubicBezTo>
                  <a:pt x="0" y="47145"/>
                  <a:pt x="47145" y="0"/>
                  <a:pt x="105302" y="0"/>
                </a:cubicBezTo>
                <a:lnTo>
                  <a:pt x="3279074" y="0"/>
                </a:lnTo>
                <a:cubicBezTo>
                  <a:pt x="3337231" y="0"/>
                  <a:pt x="3384376" y="47145"/>
                  <a:pt x="3384376" y="105302"/>
                </a:cubicBezTo>
                <a:lnTo>
                  <a:pt x="3384376" y="526498"/>
                </a:lnTo>
                <a:cubicBezTo>
                  <a:pt x="3384376" y="584655"/>
                  <a:pt x="3337231" y="631800"/>
                  <a:pt x="3279074" y="631800"/>
                </a:cubicBezTo>
                <a:lnTo>
                  <a:pt x="105302" y="631800"/>
                </a:lnTo>
                <a:cubicBezTo>
                  <a:pt x="47145" y="631800"/>
                  <a:pt x="0" y="584655"/>
                  <a:pt x="0" y="526498"/>
                </a:cubicBezTo>
                <a:lnTo>
                  <a:pt x="0" y="10530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562" tIns="76562" rIns="76562" bIns="7656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Dimensioni appropriate per l’utilizzo in IRIS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AFA79E-ADA1-6B2F-CC9D-ED984E0EF42A}"/>
              </a:ext>
            </a:extLst>
          </p:cNvPr>
          <p:cNvSpPr txBox="1">
            <a:spLocks noChangeAspect="1"/>
          </p:cNvSpPr>
          <p:nvPr/>
        </p:nvSpPr>
        <p:spPr>
          <a:xfrm>
            <a:off x="1079558" y="3712089"/>
            <a:ext cx="25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Massa &gt;100mg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Spessore tra 1,15 e 1,56mm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Superficie liscia e omogenea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Forma regolare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ambria" panose="02040503050406030204" pitchFamily="18" charset="0"/>
                <a:ea typeface="Cambria" panose="02040503050406030204" pitchFamily="18" charset="0"/>
              </a:rPr>
              <a:t>Rigidità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6B73D94-D5F0-1D2D-6E81-E230288A3894}"/>
              </a:ext>
            </a:extLst>
          </p:cNvPr>
          <p:cNvSpPr/>
          <p:nvPr/>
        </p:nvSpPr>
        <p:spPr>
          <a:xfrm>
            <a:off x="46300" y="1389663"/>
            <a:ext cx="1033258" cy="272477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4F7F8FD-48FE-36B5-89D2-27F67B7C3FC8}"/>
              </a:ext>
            </a:extLst>
          </p:cNvPr>
          <p:cNvSpPr/>
          <p:nvPr/>
        </p:nvSpPr>
        <p:spPr>
          <a:xfrm>
            <a:off x="2324000" y="2074511"/>
            <a:ext cx="915688" cy="278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1,55 ± 0,05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54B85FC-EDCF-5914-B92B-8ACCEECD765B}"/>
              </a:ext>
            </a:extLst>
          </p:cNvPr>
          <p:cNvSpPr/>
          <p:nvPr/>
        </p:nvSpPr>
        <p:spPr>
          <a:xfrm>
            <a:off x="2327304" y="1368446"/>
            <a:ext cx="916594" cy="278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1,32 ± 0,02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45186BA-9C4A-81DC-5C81-914FBBC87445}"/>
              </a:ext>
            </a:extLst>
          </p:cNvPr>
          <p:cNvSpPr/>
          <p:nvPr/>
        </p:nvSpPr>
        <p:spPr>
          <a:xfrm>
            <a:off x="46300" y="1739880"/>
            <a:ext cx="1033258" cy="272477"/>
          </a:xfrm>
          <a:prstGeom prst="rect">
            <a:avLst/>
          </a:prstGeom>
          <a:solidFill>
            <a:schemeClr val="bg2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S100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11C32D9-0ACD-4500-4CEC-505922A81835}"/>
              </a:ext>
            </a:extLst>
          </p:cNvPr>
          <p:cNvSpPr/>
          <p:nvPr/>
        </p:nvSpPr>
        <p:spPr>
          <a:xfrm>
            <a:off x="46300" y="2088642"/>
            <a:ext cx="1033258" cy="272477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430E7EA-0D02-CEB1-F3DF-EAC47771B38A}"/>
              </a:ext>
            </a:extLst>
          </p:cNvPr>
          <p:cNvSpPr/>
          <p:nvPr/>
        </p:nvSpPr>
        <p:spPr>
          <a:xfrm>
            <a:off x="46300" y="2438843"/>
            <a:ext cx="1033258" cy="272477"/>
          </a:xfrm>
          <a:prstGeom prst="rect">
            <a:avLst/>
          </a:prstGeom>
          <a:solidFill>
            <a:schemeClr val="bg2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71BA35C-A3F4-3E26-185E-B82CDCDA7F3F}"/>
              </a:ext>
            </a:extLst>
          </p:cNvPr>
          <p:cNvSpPr/>
          <p:nvPr/>
        </p:nvSpPr>
        <p:spPr>
          <a:xfrm>
            <a:off x="1300951" y="1725930"/>
            <a:ext cx="990623" cy="2724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13,01 ± 0,01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90DA4D7-AC59-92EC-CD4D-6C38A00622DE}"/>
              </a:ext>
            </a:extLst>
          </p:cNvPr>
          <p:cNvSpPr/>
          <p:nvPr/>
        </p:nvSpPr>
        <p:spPr>
          <a:xfrm>
            <a:off x="1301921" y="2073973"/>
            <a:ext cx="989643" cy="2724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12,78 ± 0,15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39DFEE9-95F4-1572-685B-598EF3568DE9}"/>
              </a:ext>
            </a:extLst>
          </p:cNvPr>
          <p:cNvSpPr/>
          <p:nvPr/>
        </p:nvSpPr>
        <p:spPr>
          <a:xfrm>
            <a:off x="1296313" y="2428412"/>
            <a:ext cx="989643" cy="2829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13,86 ± 0,15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63B1250-4050-F61D-0E9E-4E396C49A666}"/>
              </a:ext>
            </a:extLst>
          </p:cNvPr>
          <p:cNvSpPr/>
          <p:nvPr/>
        </p:nvSpPr>
        <p:spPr>
          <a:xfrm>
            <a:off x="2325162" y="1719681"/>
            <a:ext cx="916594" cy="278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1,32 ± 0,02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EC4C8F2-E683-C0FD-B0A5-576644909A57}"/>
              </a:ext>
            </a:extLst>
          </p:cNvPr>
          <p:cNvSpPr/>
          <p:nvPr/>
        </p:nvSpPr>
        <p:spPr>
          <a:xfrm>
            <a:off x="1300951" y="1371395"/>
            <a:ext cx="990623" cy="2724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12,99 ± 0,01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B8CDF7E-F71F-9D62-D5BB-F59C31081CF1}"/>
              </a:ext>
            </a:extLst>
          </p:cNvPr>
          <p:cNvSpPr/>
          <p:nvPr/>
        </p:nvSpPr>
        <p:spPr>
          <a:xfrm>
            <a:off x="2319043" y="2428413"/>
            <a:ext cx="915688" cy="2890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1,51 ± 0,07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C7186D-C24B-5ABD-C599-AA5F17F8C27A}"/>
              </a:ext>
            </a:extLst>
          </p:cNvPr>
          <p:cNvSpPr txBox="1">
            <a:spLocks noChangeAspect="1"/>
          </p:cNvSpPr>
          <p:nvPr/>
        </p:nvSpPr>
        <p:spPr>
          <a:xfrm>
            <a:off x="1362229" y="825897"/>
            <a:ext cx="95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Diameter</a:t>
            </a:r>
            <a:r>
              <a:rPr lang="it-IT" sz="1200" b="1" dirty="0">
                <a:latin typeface="Cambria" panose="02040503050406030204" pitchFamily="18" charset="0"/>
                <a:ea typeface="Cambria" panose="02040503050406030204" pitchFamily="18" charset="0"/>
              </a:rPr>
              <a:t> (mm)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B0D3A4-77F2-F995-6C6B-F94EC0792D0E}"/>
              </a:ext>
            </a:extLst>
          </p:cNvPr>
          <p:cNvSpPr txBox="1">
            <a:spLocks noChangeAspect="1"/>
          </p:cNvSpPr>
          <p:nvPr/>
        </p:nvSpPr>
        <p:spPr>
          <a:xfrm>
            <a:off x="2279528" y="823245"/>
            <a:ext cx="95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Thickness</a:t>
            </a:r>
            <a:r>
              <a:rPr lang="it-IT" sz="1200" b="1" dirty="0">
                <a:latin typeface="Cambria" panose="02040503050406030204" pitchFamily="18" charset="0"/>
                <a:ea typeface="Cambria" panose="02040503050406030204" pitchFamily="18" charset="0"/>
              </a:rPr>
              <a:t> (mm)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B5AA3E9-0EC9-33B7-4E8D-519F2D525C85}"/>
              </a:ext>
            </a:extLst>
          </p:cNvPr>
          <p:cNvSpPr/>
          <p:nvPr/>
        </p:nvSpPr>
        <p:spPr>
          <a:xfrm>
            <a:off x="4604159" y="2074511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20,03±0,14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CD2E946-1C01-7873-60FF-D8E148BA8E4D}"/>
              </a:ext>
            </a:extLst>
          </p:cNvPr>
          <p:cNvSpPr/>
          <p:nvPr/>
        </p:nvSpPr>
        <p:spPr>
          <a:xfrm>
            <a:off x="4607704" y="1369033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7,86±0,23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DA4315E-7C2F-6296-90C8-D63BF2A9ED9E}"/>
              </a:ext>
            </a:extLst>
          </p:cNvPr>
          <p:cNvSpPr/>
          <p:nvPr/>
        </p:nvSpPr>
        <p:spPr>
          <a:xfrm>
            <a:off x="3554607" y="1719681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≈0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08E252CD-72E5-C267-A32E-868923494A50}"/>
              </a:ext>
            </a:extLst>
          </p:cNvPr>
          <p:cNvSpPr/>
          <p:nvPr/>
        </p:nvSpPr>
        <p:spPr>
          <a:xfrm>
            <a:off x="3555419" y="2074511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9,78±0,09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9972AD8-7FC0-8612-0E4E-4B853485C31C}"/>
              </a:ext>
            </a:extLst>
          </p:cNvPr>
          <p:cNvSpPr/>
          <p:nvPr/>
        </p:nvSpPr>
        <p:spPr>
          <a:xfrm>
            <a:off x="3549396" y="2428413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7,02±0,17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2E6E27F-902A-B2CE-9900-4D46D5615515}"/>
              </a:ext>
            </a:extLst>
          </p:cNvPr>
          <p:cNvSpPr/>
          <p:nvPr/>
        </p:nvSpPr>
        <p:spPr>
          <a:xfrm>
            <a:off x="4605403" y="1719681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≈0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3BBF6F6C-6868-B2ED-E499-52AFBF343D94}"/>
              </a:ext>
            </a:extLst>
          </p:cNvPr>
          <p:cNvSpPr/>
          <p:nvPr/>
        </p:nvSpPr>
        <p:spPr>
          <a:xfrm>
            <a:off x="3554607" y="1369033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≈0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4F5C10C-B7BE-B33F-98C5-5EE9F306D441}"/>
              </a:ext>
            </a:extLst>
          </p:cNvPr>
          <p:cNvSpPr/>
          <p:nvPr/>
        </p:nvSpPr>
        <p:spPr>
          <a:xfrm>
            <a:off x="4598836" y="2428413"/>
            <a:ext cx="990000" cy="27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200" kern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9,78±0,09</a:t>
            </a:r>
            <a:endParaRPr lang="it-IT" sz="1200" kern="1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D5233B74-4A31-A45C-35CB-CFBE05BECB36}"/>
              </a:ext>
            </a:extLst>
          </p:cNvPr>
          <p:cNvSpPr/>
          <p:nvPr/>
        </p:nvSpPr>
        <p:spPr>
          <a:xfrm>
            <a:off x="1164960" y="706056"/>
            <a:ext cx="2253613" cy="258973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400" b="1" dirty="0" err="1"/>
              <a:t>Dimensional</a:t>
            </a:r>
            <a:r>
              <a:rPr lang="it-IT" sz="1400" b="1" dirty="0"/>
              <a:t> </a:t>
            </a:r>
            <a:r>
              <a:rPr lang="it-IT" sz="1400" b="1" dirty="0" err="1"/>
              <a:t>analysis</a:t>
            </a:r>
            <a:endParaRPr lang="it-IT" sz="1400" b="1" dirty="0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8D587B8B-F10B-1638-E5B4-25C8C814DB2E}"/>
              </a:ext>
            </a:extLst>
          </p:cNvPr>
          <p:cNvSpPr/>
          <p:nvPr/>
        </p:nvSpPr>
        <p:spPr>
          <a:xfrm>
            <a:off x="3458500" y="706056"/>
            <a:ext cx="2253613" cy="25897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sz="1200" b="1" dirty="0"/>
              <a:t>Weight </a:t>
            </a:r>
            <a:r>
              <a:rPr lang="it-IT" sz="1200" b="1" dirty="0" err="1"/>
              <a:t>loss</a:t>
            </a:r>
            <a:r>
              <a:rPr lang="it-IT" sz="1200" b="1" dirty="0"/>
              <a:t> in vacuum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34838A0-A2CC-730C-099C-67FB37C75F13}"/>
              </a:ext>
            </a:extLst>
          </p:cNvPr>
          <p:cNvSpPr txBox="1">
            <a:spLocks noChangeAspect="1"/>
          </p:cNvSpPr>
          <p:nvPr/>
        </p:nvSpPr>
        <p:spPr>
          <a:xfrm>
            <a:off x="3577938" y="823245"/>
            <a:ext cx="95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mbria" panose="02040503050406030204" pitchFamily="18" charset="0"/>
                <a:ea typeface="Cambria" panose="02040503050406030204" pitchFamily="18" charset="0"/>
              </a:rPr>
              <a:t>After 24 h (%)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8B309E2-E0A8-90B3-2AAB-47FE0F08B6E0}"/>
              </a:ext>
            </a:extLst>
          </p:cNvPr>
          <p:cNvSpPr txBox="1">
            <a:spLocks noChangeAspect="1"/>
          </p:cNvSpPr>
          <p:nvPr/>
        </p:nvSpPr>
        <p:spPr>
          <a:xfrm>
            <a:off x="4579877" y="823245"/>
            <a:ext cx="10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mbria" panose="02040503050406030204" pitchFamily="18" charset="0"/>
                <a:ea typeface="Cambria" panose="02040503050406030204" pitchFamily="18" charset="0"/>
              </a:rPr>
              <a:t>After 7 days (%)</a:t>
            </a:r>
          </a:p>
        </p:txBody>
      </p:sp>
      <p:pic>
        <p:nvPicPr>
          <p:cNvPr id="48" name="Segnaposto contenuto 7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990127FE-BCFC-9BF0-9540-4E4831CC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51" y="945660"/>
            <a:ext cx="2982717" cy="21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Characterization and metal recovery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426F495-4426-0AE1-BF36-584AC902123F}"/>
              </a:ext>
            </a:extLst>
          </p:cNvPr>
          <p:cNvGrpSpPr>
            <a:grpSpLocks noChangeAspect="1"/>
          </p:cNvGrpSpPr>
          <p:nvPr/>
        </p:nvGrpSpPr>
        <p:grpSpPr>
          <a:xfrm>
            <a:off x="279375" y="691268"/>
            <a:ext cx="4351967" cy="3903884"/>
            <a:chOff x="3499591" y="463397"/>
            <a:chExt cx="6636051" cy="627543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C401056-82EF-CB0C-F1F4-F6EE0E499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726" y="3772487"/>
              <a:ext cx="3137165" cy="2957573"/>
            </a:xfrm>
            <a:prstGeom prst="rect">
              <a:avLst/>
            </a:prstGeom>
          </p:spPr>
        </p:pic>
        <p:pic>
          <p:nvPicPr>
            <p:cNvPr id="4" name="Immagine 3" descr="Immagine che contiene testo, schermata, mappa, natura&#10;&#10;Descrizione generata automaticamente">
              <a:extLst>
                <a:ext uri="{FF2B5EF4-FFF2-40B4-BE49-F238E27FC236}">
                  <a16:creationId xmlns:a16="http://schemas.microsoft.com/office/drawing/2014/main" id="{77AD2D91-49D8-B12D-68A4-6370D80E9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591" y="463400"/>
              <a:ext cx="3138202" cy="2965600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DCCB091-4E83-4BEE-A02F-CB6A4346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8477" y="3773231"/>
              <a:ext cx="3137165" cy="2965600"/>
            </a:xfrm>
            <a:prstGeom prst="rect">
              <a:avLst/>
            </a:prstGeom>
          </p:spPr>
        </p:pic>
        <p:pic>
          <p:nvPicPr>
            <p:cNvPr id="6" name="Immagine 5" descr="Immagine che contiene schermata, testo, astronomia, spazio&#10;&#10;Descrizione generata automaticamente">
              <a:extLst>
                <a:ext uri="{FF2B5EF4-FFF2-40B4-BE49-F238E27FC236}">
                  <a16:creationId xmlns:a16="http://schemas.microsoft.com/office/drawing/2014/main" id="{CECE0B2C-8AF6-FA94-7C21-82A98E4D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475" y="463397"/>
              <a:ext cx="3137166" cy="2965602"/>
            </a:xfrm>
            <a:prstGeom prst="rect">
              <a:avLst/>
            </a:prstGeom>
          </p:spPr>
        </p:pic>
      </p:grp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A49521D1-96CA-FD45-0258-15378568B15F}"/>
              </a:ext>
            </a:extLst>
          </p:cNvPr>
          <p:cNvSpPr/>
          <p:nvPr/>
        </p:nvSpPr>
        <p:spPr>
          <a:xfrm>
            <a:off x="2722038" y="458837"/>
            <a:ext cx="707924" cy="368300"/>
          </a:xfrm>
          <a:prstGeom prst="downArrow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S100</a:t>
            </a: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9E30EE67-4FB8-E9C2-C661-1727364EA08E}"/>
              </a:ext>
            </a:extLst>
          </p:cNvPr>
          <p:cNvSpPr/>
          <p:nvPr/>
        </p:nvSpPr>
        <p:spPr>
          <a:xfrm>
            <a:off x="463957" y="481987"/>
            <a:ext cx="707924" cy="3683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86238AB3-2507-FDD1-B488-A6A18C8F62E8}"/>
              </a:ext>
            </a:extLst>
          </p:cNvPr>
          <p:cNvSpPr/>
          <p:nvPr/>
        </p:nvSpPr>
        <p:spPr>
          <a:xfrm>
            <a:off x="463957" y="2569827"/>
            <a:ext cx="707924" cy="3683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HP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9FCB33F5-0ED8-9E20-7F83-2AB1771CB057}"/>
              </a:ext>
            </a:extLst>
          </p:cNvPr>
          <p:cNvSpPr/>
          <p:nvPr/>
        </p:nvSpPr>
        <p:spPr>
          <a:xfrm>
            <a:off x="2722038" y="2569827"/>
            <a:ext cx="707924" cy="368300"/>
          </a:xfrm>
          <a:prstGeom prst="downArrowCallout">
            <a:avLst/>
          </a:prstGeom>
          <a:solidFill>
            <a:srgbClr val="EBEB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HPS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E7EF8D-E6A6-644D-0770-48F2B35CD298}"/>
              </a:ext>
            </a:extLst>
          </p:cNvPr>
          <p:cNvSpPr/>
          <p:nvPr/>
        </p:nvSpPr>
        <p:spPr>
          <a:xfrm>
            <a:off x="4907666" y="3472406"/>
            <a:ext cx="532435" cy="3819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4752FE9-523E-68CA-B492-596D87DF6A2F}"/>
              </a:ext>
            </a:extLst>
          </p:cNvPr>
          <p:cNvSpPr/>
          <p:nvPr/>
        </p:nvSpPr>
        <p:spPr>
          <a:xfrm>
            <a:off x="5625296" y="3376461"/>
            <a:ext cx="2338086" cy="572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Higher</a:t>
            </a:r>
            <a:r>
              <a:rPr lang="it-IT" sz="1600" dirty="0"/>
              <a:t> degree of </a:t>
            </a:r>
            <a:r>
              <a:rPr lang="it-IT" sz="1600" dirty="0" err="1"/>
              <a:t>fissures</a:t>
            </a:r>
            <a:endParaRPr lang="it-IT" sz="1600" dirty="0"/>
          </a:p>
        </p:txBody>
      </p:sp>
      <p:pic>
        <p:nvPicPr>
          <p:cNvPr id="40" name="Segnaposto contenuto 13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3A509B5-A9BB-5573-1A23-582CF1AAC4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19" y="886591"/>
            <a:ext cx="2392714" cy="1830345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BE09DBB-D92C-1233-6623-0E09986812F5}"/>
              </a:ext>
            </a:extLst>
          </p:cNvPr>
          <p:cNvSpPr txBox="1"/>
          <p:nvPr/>
        </p:nvSpPr>
        <p:spPr>
          <a:xfrm>
            <a:off x="7589426" y="945540"/>
            <a:ext cx="178435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SPS: 2,16%        </a:t>
            </a:r>
            <a:endParaRPr lang="it-IT" sz="1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S100:2,85%      </a:t>
            </a:r>
            <a:endParaRPr lang="it-IT" sz="1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HP:26%              </a:t>
            </a:r>
            <a:endParaRPr lang="it-IT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HPS:25%            </a:t>
            </a:r>
            <a:endParaRPr lang="it-IT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egno di moltiplicazione 14">
            <a:extLst>
              <a:ext uri="{FF2B5EF4-FFF2-40B4-BE49-F238E27FC236}">
                <a16:creationId xmlns:a16="http://schemas.microsoft.com/office/drawing/2014/main" id="{7BDCEB4F-BF64-BAB3-523A-0977CE7E9C57}"/>
              </a:ext>
            </a:extLst>
          </p:cNvPr>
          <p:cNvSpPr/>
          <p:nvPr/>
        </p:nvSpPr>
        <p:spPr>
          <a:xfrm>
            <a:off x="2520956" y="2801793"/>
            <a:ext cx="2242570" cy="1743039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0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Characterization and metal recovery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2" name="Segnaposto contenuto 10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733F995-7493-E1F5-FC19-3541BAD9F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422"/>
            <a:ext cx="3916357" cy="25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13">
            <a:extLst>
              <a:ext uri="{FF2B5EF4-FFF2-40B4-BE49-F238E27FC236}">
                <a16:creationId xmlns:a16="http://schemas.microsoft.com/office/drawing/2014/main" id="{1C284FB5-8B00-7D8A-F81D-A5B396F5E0B5}"/>
              </a:ext>
            </a:extLst>
          </p:cNvPr>
          <p:cNvSpPr/>
          <p:nvPr/>
        </p:nvSpPr>
        <p:spPr>
          <a:xfrm>
            <a:off x="3923818" y="3721855"/>
            <a:ext cx="2917903" cy="512663"/>
          </a:xfrm>
          <a:custGeom>
            <a:avLst/>
            <a:gdLst>
              <a:gd name="connsiteX0" fmla="*/ 0 w 3384376"/>
              <a:gd name="connsiteY0" fmla="*/ 105302 h 631800"/>
              <a:gd name="connsiteX1" fmla="*/ 105302 w 3384376"/>
              <a:gd name="connsiteY1" fmla="*/ 0 h 631800"/>
              <a:gd name="connsiteX2" fmla="*/ 3279074 w 3384376"/>
              <a:gd name="connsiteY2" fmla="*/ 0 h 631800"/>
              <a:gd name="connsiteX3" fmla="*/ 3384376 w 3384376"/>
              <a:gd name="connsiteY3" fmla="*/ 105302 h 631800"/>
              <a:gd name="connsiteX4" fmla="*/ 3384376 w 3384376"/>
              <a:gd name="connsiteY4" fmla="*/ 526498 h 631800"/>
              <a:gd name="connsiteX5" fmla="*/ 3279074 w 3384376"/>
              <a:gd name="connsiteY5" fmla="*/ 631800 h 631800"/>
              <a:gd name="connsiteX6" fmla="*/ 105302 w 3384376"/>
              <a:gd name="connsiteY6" fmla="*/ 631800 h 631800"/>
              <a:gd name="connsiteX7" fmla="*/ 0 w 3384376"/>
              <a:gd name="connsiteY7" fmla="*/ 526498 h 631800"/>
              <a:gd name="connsiteX8" fmla="*/ 0 w 3384376"/>
              <a:gd name="connsiteY8" fmla="*/ 105302 h 6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376" h="631800">
                <a:moveTo>
                  <a:pt x="0" y="105302"/>
                </a:moveTo>
                <a:cubicBezTo>
                  <a:pt x="0" y="47145"/>
                  <a:pt x="47145" y="0"/>
                  <a:pt x="105302" y="0"/>
                </a:cubicBezTo>
                <a:lnTo>
                  <a:pt x="3279074" y="0"/>
                </a:lnTo>
                <a:cubicBezTo>
                  <a:pt x="3337231" y="0"/>
                  <a:pt x="3384376" y="47145"/>
                  <a:pt x="3384376" y="105302"/>
                </a:cubicBezTo>
                <a:lnTo>
                  <a:pt x="3384376" y="526498"/>
                </a:lnTo>
                <a:cubicBezTo>
                  <a:pt x="3384376" y="584655"/>
                  <a:pt x="3337231" y="631800"/>
                  <a:pt x="3279074" y="631800"/>
                </a:cubicBezTo>
                <a:lnTo>
                  <a:pt x="105302" y="631800"/>
                </a:lnTo>
                <a:cubicBezTo>
                  <a:pt x="47145" y="631800"/>
                  <a:pt x="0" y="584655"/>
                  <a:pt x="0" y="526498"/>
                </a:cubicBezTo>
                <a:lnTo>
                  <a:pt x="0" y="10530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562" tIns="76562" rIns="76562" bIns="76562" numCol="1" spcCol="127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High recovery of </a:t>
            </a:r>
            <a:r>
              <a:rPr lang="it-IT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both</a:t>
            </a:r>
            <a:r>
              <a:rPr lang="it-IT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metal </a:t>
            </a:r>
            <a:r>
              <a:rPr lang="it-IT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ions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B63701B-3228-1789-A98E-12FD25CE5C2E}"/>
              </a:ext>
            </a:extLst>
          </p:cNvPr>
          <p:cNvGrpSpPr/>
          <p:nvPr/>
        </p:nvGrpSpPr>
        <p:grpSpPr>
          <a:xfrm>
            <a:off x="3923818" y="925436"/>
            <a:ext cx="5402056" cy="2506479"/>
            <a:chOff x="5208924" y="1970788"/>
            <a:chExt cx="5992475" cy="2506479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4A9EC0F-C0CF-025B-4571-E3D8883C022A}"/>
                </a:ext>
              </a:extLst>
            </p:cNvPr>
            <p:cNvGrpSpPr/>
            <p:nvPr/>
          </p:nvGrpSpPr>
          <p:grpSpPr>
            <a:xfrm>
              <a:off x="5208924" y="1970788"/>
              <a:ext cx="5992475" cy="2506479"/>
              <a:chOff x="5388426" y="2176650"/>
              <a:chExt cx="5992475" cy="2506479"/>
            </a:xfrm>
          </p:grpSpPr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ED6A03FB-44AF-19B8-986B-5EFC9D2E2D11}"/>
                  </a:ext>
                </a:extLst>
              </p:cNvPr>
              <p:cNvSpPr/>
              <p:nvPr/>
            </p:nvSpPr>
            <p:spPr>
              <a:xfrm>
                <a:off x="5388426" y="3834335"/>
                <a:ext cx="2508479" cy="36258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S100</a:t>
                </a:r>
              </a:p>
            </p:txBody>
          </p: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1C3EEFDF-52AC-5178-F1CC-64AB62C7917E}"/>
                  </a:ext>
                </a:extLst>
              </p:cNvPr>
              <p:cNvGrpSpPr/>
              <p:nvPr/>
            </p:nvGrpSpPr>
            <p:grpSpPr>
              <a:xfrm>
                <a:off x="5388426" y="2176650"/>
                <a:ext cx="5992475" cy="2506479"/>
                <a:chOff x="581128" y="2126522"/>
                <a:chExt cx="5992475" cy="2506479"/>
              </a:xfrm>
            </p:grpSpPr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C4BA2B51-7CA0-32F3-5FFD-6A2C061725F3}"/>
                    </a:ext>
                  </a:extLst>
                </p:cNvPr>
                <p:cNvGrpSpPr/>
                <p:nvPr/>
              </p:nvGrpSpPr>
              <p:grpSpPr>
                <a:xfrm>
                  <a:off x="581128" y="2741069"/>
                  <a:ext cx="5514872" cy="1891932"/>
                  <a:chOff x="836943" y="2500765"/>
                  <a:chExt cx="5036189" cy="2267904"/>
                </a:xfrm>
              </p:grpSpPr>
              <p:sp>
                <p:nvSpPr>
                  <p:cNvPr id="19" name="Rettangolo 18">
                    <a:extLst>
                      <a:ext uri="{FF2B5EF4-FFF2-40B4-BE49-F238E27FC236}">
                        <a16:creationId xmlns:a16="http://schemas.microsoft.com/office/drawing/2014/main" id="{56830C82-0E11-E5DB-092E-6F3F96EECA35}"/>
                      </a:ext>
                    </a:extLst>
                  </p:cNvPr>
                  <p:cNvSpPr/>
                  <p:nvPr/>
                </p:nvSpPr>
                <p:spPr>
                  <a:xfrm>
                    <a:off x="845733" y="2522497"/>
                    <a:ext cx="2290746" cy="434634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Bulk </a:t>
                    </a:r>
                    <a:r>
                      <a:rPr lang="it-IT" sz="1400" dirty="0" err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solution</a:t>
                    </a:r>
                    <a:endParaRPr lang="it-IT" sz="1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0" name="Rettangolo 19">
                    <a:extLst>
                      <a:ext uri="{FF2B5EF4-FFF2-40B4-BE49-F238E27FC236}">
                        <a16:creationId xmlns:a16="http://schemas.microsoft.com/office/drawing/2014/main" id="{2AD9A947-6BB9-8098-D6A9-BD99BE042A8B}"/>
                      </a:ext>
                    </a:extLst>
                  </p:cNvPr>
                  <p:cNvSpPr/>
                  <p:nvPr/>
                </p:nvSpPr>
                <p:spPr>
                  <a:xfrm>
                    <a:off x="4639935" y="3728165"/>
                    <a:ext cx="1220002" cy="4127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kern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≈100</a:t>
                    </a:r>
                    <a:endParaRPr lang="it-IT" sz="1400" kern="140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ttangolo 20">
                    <a:extLst>
                      <a:ext uri="{FF2B5EF4-FFF2-40B4-BE49-F238E27FC236}">
                        <a16:creationId xmlns:a16="http://schemas.microsoft.com/office/drawing/2014/main" id="{53E8B28D-7E14-18B3-CDD5-010599262C36}"/>
                      </a:ext>
                    </a:extLst>
                  </p:cNvPr>
                  <p:cNvSpPr/>
                  <p:nvPr/>
                </p:nvSpPr>
                <p:spPr>
                  <a:xfrm>
                    <a:off x="4645288" y="2510389"/>
                    <a:ext cx="1221209" cy="4127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100</a:t>
                    </a:r>
                  </a:p>
                </p:txBody>
              </p:sp>
              <p:sp>
                <p:nvSpPr>
                  <p:cNvPr id="22" name="Rettangolo 21">
                    <a:extLst>
                      <a:ext uri="{FF2B5EF4-FFF2-40B4-BE49-F238E27FC236}">
                        <a16:creationId xmlns:a16="http://schemas.microsoft.com/office/drawing/2014/main" id="{5927222D-A867-3B6C-F8D6-CFCF2CBEF8C6}"/>
                      </a:ext>
                    </a:extLst>
                  </p:cNvPr>
                  <p:cNvSpPr/>
                  <p:nvPr/>
                </p:nvSpPr>
                <p:spPr>
                  <a:xfrm>
                    <a:off x="845733" y="3127190"/>
                    <a:ext cx="2290746" cy="434634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SPS</a:t>
                    </a:r>
                  </a:p>
                </p:txBody>
              </p:sp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1DB78B49-EC61-AFCB-E5D2-0AF85E526E51}"/>
                      </a:ext>
                    </a:extLst>
                  </p:cNvPr>
                  <p:cNvSpPr/>
                  <p:nvPr/>
                </p:nvSpPr>
                <p:spPr>
                  <a:xfrm>
                    <a:off x="836943" y="4334035"/>
                    <a:ext cx="2290746" cy="434634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HPS</a:t>
                    </a:r>
                  </a:p>
                </p:txBody>
              </p:sp>
              <p:sp>
                <p:nvSpPr>
                  <p:cNvPr id="24" name="Rettangolo 23">
                    <a:extLst>
                      <a:ext uri="{FF2B5EF4-FFF2-40B4-BE49-F238E27FC236}">
                        <a16:creationId xmlns:a16="http://schemas.microsoft.com/office/drawing/2014/main" id="{ABDD087F-8662-A845-5473-1BB462DD3DD2}"/>
                      </a:ext>
                    </a:extLst>
                  </p:cNvPr>
                  <p:cNvSpPr/>
                  <p:nvPr/>
                </p:nvSpPr>
                <p:spPr>
                  <a:xfrm>
                    <a:off x="3305310" y="3717053"/>
                    <a:ext cx="1220002" cy="4127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kern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91,06±1,30</a:t>
                    </a:r>
                    <a:endParaRPr lang="it-IT" sz="1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" name="Rettangolo 24">
                    <a:extLst>
                      <a:ext uri="{FF2B5EF4-FFF2-40B4-BE49-F238E27FC236}">
                        <a16:creationId xmlns:a16="http://schemas.microsoft.com/office/drawing/2014/main" id="{9B1C5FB9-0E6E-AF2D-8E16-7C14F7C0B325}"/>
                      </a:ext>
                    </a:extLst>
                  </p:cNvPr>
                  <p:cNvSpPr/>
                  <p:nvPr/>
                </p:nvSpPr>
                <p:spPr>
                  <a:xfrm>
                    <a:off x="3296227" y="4329532"/>
                    <a:ext cx="1220001" cy="4285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kern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95,09±6,55</a:t>
                    </a:r>
                    <a:endParaRPr lang="it-IT" sz="1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" name="Rettangolo 25">
                    <a:extLst>
                      <a:ext uri="{FF2B5EF4-FFF2-40B4-BE49-F238E27FC236}">
                        <a16:creationId xmlns:a16="http://schemas.microsoft.com/office/drawing/2014/main" id="{1ACB6AB2-90A4-2A55-BF3D-DB9477E2537D}"/>
                      </a:ext>
                    </a:extLst>
                  </p:cNvPr>
                  <p:cNvSpPr/>
                  <p:nvPr/>
                </p:nvSpPr>
                <p:spPr>
                  <a:xfrm>
                    <a:off x="4651923" y="3115508"/>
                    <a:ext cx="1221209" cy="4127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kern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≈100</a:t>
                    </a:r>
                    <a:endParaRPr lang="it-IT" sz="1400" kern="140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7E8A7708-6C7B-0921-9B27-7F4720BC099B}"/>
                      </a:ext>
                    </a:extLst>
                  </p:cNvPr>
                  <p:cNvSpPr/>
                  <p:nvPr/>
                </p:nvSpPr>
                <p:spPr>
                  <a:xfrm>
                    <a:off x="3304086" y="2500765"/>
                    <a:ext cx="1221209" cy="4127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</a:pPr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100</a:t>
                    </a:r>
                  </a:p>
                </p:txBody>
              </p:sp>
              <p:sp>
                <p:nvSpPr>
                  <p:cNvPr id="28" name="Rettangolo 27">
                    <a:extLst>
                      <a:ext uri="{FF2B5EF4-FFF2-40B4-BE49-F238E27FC236}">
                        <a16:creationId xmlns:a16="http://schemas.microsoft.com/office/drawing/2014/main" id="{B0E4751B-4B65-3155-873E-747A8CAA3F67}"/>
                      </a:ext>
                    </a:extLst>
                  </p:cNvPr>
                  <p:cNvSpPr/>
                  <p:nvPr/>
                </p:nvSpPr>
                <p:spPr>
                  <a:xfrm>
                    <a:off x="4642012" y="4340107"/>
                    <a:ext cx="1220002" cy="4285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91,53</a:t>
                    </a:r>
                    <a:r>
                      <a:rPr lang="it-IT" sz="1400" kern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±</a:t>
                    </a:r>
                    <a:r>
                      <a:rPr lang="it-IT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17,36</a:t>
                    </a:r>
                  </a:p>
                </p:txBody>
              </p:sp>
            </p:grpSp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77ADD51-6BFD-34B4-BABE-48B1922DE61D}"/>
                    </a:ext>
                  </a:extLst>
                </p:cNvPr>
                <p:cNvSpPr txBox="1"/>
                <p:nvPr/>
              </p:nvSpPr>
              <p:spPr>
                <a:xfrm>
                  <a:off x="2859826" y="2126522"/>
                  <a:ext cx="37137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Recovery (%)</a:t>
                  </a:r>
                </a:p>
              </p:txBody>
            </p:sp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4A2C071C-09C5-E6F3-F6BB-6991577A194A}"/>
                    </a:ext>
                  </a:extLst>
                </p:cNvPr>
                <p:cNvSpPr txBox="1"/>
                <p:nvPr/>
              </p:nvSpPr>
              <p:spPr>
                <a:xfrm>
                  <a:off x="3742723" y="2451186"/>
                  <a:ext cx="12385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Cu</a:t>
                  </a:r>
                  <a:r>
                    <a:rPr lang="it-IT" sz="1400" kern="14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²⁺</a:t>
                  </a:r>
                  <a:endParaRPr lang="it-IT" sz="14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59D32D94-E86E-05E5-39D3-DE4D042ED315}"/>
                    </a:ext>
                  </a:extLst>
                </p:cNvPr>
                <p:cNvSpPr txBox="1"/>
                <p:nvPr/>
              </p:nvSpPr>
              <p:spPr>
                <a:xfrm>
                  <a:off x="5169985" y="2469777"/>
                  <a:ext cx="634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Ag</a:t>
                  </a:r>
                  <a:r>
                    <a:rPr lang="it-IT" sz="1400" kern="14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⁺</a:t>
                  </a:r>
                  <a:endParaRPr lang="it-IT" sz="14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8" name="Connettore diritto 17">
                  <a:extLst>
                    <a:ext uri="{FF2B5EF4-FFF2-40B4-BE49-F238E27FC236}">
                      <a16:creationId xmlns:a16="http://schemas.microsoft.com/office/drawing/2014/main" id="{076DFACE-759B-BBF2-0443-09855969F2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8124" y="2461050"/>
                  <a:ext cx="30040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8F4383D-747F-BD79-300D-DF4C54BB2A37}"/>
                </a:ext>
              </a:extLst>
            </p:cNvPr>
            <p:cNvSpPr/>
            <p:nvPr/>
          </p:nvSpPr>
          <p:spPr>
            <a:xfrm>
              <a:off x="7900005" y="3096458"/>
              <a:ext cx="1335962" cy="35751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kern="1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92,68 ± 5,11</a:t>
              </a:r>
              <a:endParaRPr lang="it-IT" sz="1400" kern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69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>
                <a:solidFill>
                  <a:srgbClr val="1E4E79"/>
                </a:solidFill>
                <a:latin typeface="Calibri"/>
                <a:ea typeface="Calibri"/>
              </a:rPr>
              <a:t>Conclusions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15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</Words>
  <Application>Microsoft Office PowerPoint</Application>
  <PresentationFormat>Presentazione su schermo (16:9)</PresentationFormat>
  <Paragraphs>125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>Elisa Vettorato</cp:lastModifiedBy>
  <cp:revision>71</cp:revision>
  <dcterms:modified xsi:type="dcterms:W3CDTF">2024-03-15T08:27:17Z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