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bad04ee168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bad04ee168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bad04ee168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bad04ee16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bad04ee168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bad04ee168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bad04ee168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bad04ee168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bad04ee168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bad04ee168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bad04ee168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bad04ee168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bad04ee168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bad04ee168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bad04ee168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bad04ee168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bad04ee168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bad04ee168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bad04ee168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bad04ee168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bb3abfb87a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bb3abfb87a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bad04ee168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bad04ee168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bad04ee168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bad04ee168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bad04ee168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bad04ee168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bad04ee168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bad04ee168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bad04ee168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bad04ee168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bb3abfb87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bb3abfb87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ba8c43fd73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ba8c43fd73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ba8c43fd73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ba8c43fd73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ba8c43fd73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ba8c43fd73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ba8c43fd73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ba8c43fd73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ba8c43fd73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ba8c43fd73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ba8c43fd73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ba8c43fd73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22.png"/><Relationship Id="rId7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github.com/gwastro/PyCBC-Tutorials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20.png"/><Relationship Id="rId5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7.png"/><Relationship Id="rId5" Type="http://schemas.openxmlformats.org/officeDocument/2006/relationships/image" Target="../media/image32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gif"/><Relationship Id="rId4" Type="http://schemas.openxmlformats.org/officeDocument/2006/relationships/image" Target="../media/image3.png"/><Relationship Id="rId5" Type="http://schemas.openxmlformats.org/officeDocument/2006/relationships/image" Target="../media/image25.gif"/><Relationship Id="rId6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792950"/>
            <a:ext cx="8520600" cy="59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33221"/>
              <a:buNone/>
            </a:pPr>
            <a:r>
              <a:rPr lang="es" sz="2980"/>
              <a:t>A recipe to find Black holes and Neutron stars</a:t>
            </a:r>
            <a:endParaRPr sz="298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258625" y="1953375"/>
            <a:ext cx="8520600" cy="149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/>
              <a:t>Sebastian Gomez Lopez - Feb 21, 2024.</a:t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/>
              <a:t>PhD seminar</a:t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go, company name&#10;&#10;Description automatically generated" id="56" name="Google Shape;56;p13"/>
          <p:cNvPicPr preferRelativeResize="0"/>
          <p:nvPr/>
        </p:nvPicPr>
        <p:blipFill rotWithShape="1">
          <a:blip r:embed="rId3">
            <a:alphaModFix/>
          </a:blip>
          <a:srcRect b="34752" l="1067" r="-1772" t="29077"/>
          <a:stretch/>
        </p:blipFill>
        <p:spPr>
          <a:xfrm>
            <a:off x="0" y="4060075"/>
            <a:ext cx="3052325" cy="1096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57" name="Google Shape;5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6803" y="3617400"/>
            <a:ext cx="2157203" cy="152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5813" y="4060076"/>
            <a:ext cx="3052324" cy="81224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>
            <p:ph idx="1" type="body"/>
          </p:nvPr>
        </p:nvSpPr>
        <p:spPr>
          <a:xfrm>
            <a:off x="311700" y="262625"/>
            <a:ext cx="8520600" cy="43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A “sort of” complex valued noise weighted cross correlation: </a:t>
            </a:r>
            <a:endParaRPr/>
          </a:p>
        </p:txBody>
      </p:sp>
      <p:pic>
        <p:nvPicPr>
          <p:cNvPr id="133" name="Google Shape;13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903900"/>
            <a:ext cx="5707598" cy="5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5325" y="1899399"/>
            <a:ext cx="4021901" cy="204612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/>
          <p:nvPr/>
        </p:nvSpPr>
        <p:spPr>
          <a:xfrm>
            <a:off x="1408400" y="1899400"/>
            <a:ext cx="3514200" cy="9063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6" name="Google Shape;136;p22"/>
          <p:cNvCxnSpPr/>
          <p:nvPr/>
        </p:nvCxnSpPr>
        <p:spPr>
          <a:xfrm flipH="1" rot="10800000">
            <a:off x="4967825" y="2352575"/>
            <a:ext cx="767400" cy="25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7" name="Google Shape;137;p22"/>
          <p:cNvSpPr txBox="1"/>
          <p:nvPr/>
        </p:nvSpPr>
        <p:spPr>
          <a:xfrm>
            <a:off x="5735225" y="1548100"/>
            <a:ext cx="3408900" cy="17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Signal-to-noise ratio “SNR”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(Its a complex timeseries, not a single scalar quanity)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38" name="Google Shape;13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3"/>
          <p:cNvPicPr preferRelativeResize="0"/>
          <p:nvPr/>
        </p:nvPicPr>
        <p:blipFill rotWithShape="1">
          <a:blip r:embed="rId3">
            <a:alphaModFix/>
          </a:blip>
          <a:srcRect b="65874" l="0" r="0" t="0"/>
          <a:stretch/>
        </p:blipFill>
        <p:spPr>
          <a:xfrm>
            <a:off x="-2" y="1970498"/>
            <a:ext cx="3523875" cy="12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/>
          <p:cNvPicPr preferRelativeResize="0"/>
          <p:nvPr/>
        </p:nvPicPr>
        <p:blipFill rotWithShape="1">
          <a:blip r:embed="rId3">
            <a:alphaModFix/>
          </a:blip>
          <a:srcRect b="0" l="0" r="0" t="33563"/>
          <a:stretch/>
        </p:blipFill>
        <p:spPr>
          <a:xfrm>
            <a:off x="3579875" y="662825"/>
            <a:ext cx="5564125" cy="3696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3"/>
          <p:cNvSpPr txBox="1"/>
          <p:nvPr/>
        </p:nvSpPr>
        <p:spPr>
          <a:xfrm>
            <a:off x="311700" y="234900"/>
            <a:ext cx="39441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s" sz="1800">
                <a:solidFill>
                  <a:schemeClr val="dk2"/>
                </a:solidFill>
              </a:rPr>
              <a:t>Gives info </a:t>
            </a:r>
            <a:r>
              <a:rPr lang="es" sz="1800">
                <a:solidFill>
                  <a:schemeClr val="dk2"/>
                </a:solidFill>
              </a:rPr>
              <a:t>about: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1800"/>
              <a:buChar char="○"/>
            </a:pPr>
            <a:r>
              <a:rPr lang="es" sz="1800">
                <a:solidFill>
                  <a:srgbClr val="CC4125"/>
                </a:solidFill>
              </a:rPr>
              <a:t>Signal power </a:t>
            </a:r>
            <a:endParaRPr sz="1800">
              <a:solidFill>
                <a:srgbClr val="CC4125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1800"/>
              <a:buChar char="○"/>
            </a:pPr>
            <a:r>
              <a:rPr lang="es" sz="1800">
                <a:solidFill>
                  <a:srgbClr val="CC4125"/>
                </a:solidFill>
              </a:rPr>
              <a:t>Signal phase***</a:t>
            </a:r>
            <a:endParaRPr sz="1800">
              <a:solidFill>
                <a:srgbClr val="CC4125"/>
              </a:solidFill>
            </a:endParaRPr>
          </a:p>
        </p:txBody>
      </p:sp>
      <p:sp>
        <p:nvSpPr>
          <p:cNvPr id="146" name="Google Shape;146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/>
          <p:nvPr>
            <p:ph type="title"/>
          </p:nvPr>
        </p:nvSpPr>
        <p:spPr>
          <a:xfrm>
            <a:off x="136000" y="93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 a real search…</a:t>
            </a:r>
            <a:endParaRPr/>
          </a:p>
        </p:txBody>
      </p:sp>
      <p:sp>
        <p:nvSpPr>
          <p:cNvPr id="152" name="Google Shape;152;p24"/>
          <p:cNvSpPr txBox="1"/>
          <p:nvPr/>
        </p:nvSpPr>
        <p:spPr>
          <a:xfrm>
            <a:off x="6271725" y="207150"/>
            <a:ext cx="2737200" cy="42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s" sz="1700">
                <a:solidFill>
                  <a:schemeClr val="dk2"/>
                </a:solidFill>
              </a:rPr>
              <a:t>h(t) may have deviations from the “gaussian stationary” case. We call them </a:t>
            </a:r>
            <a:r>
              <a:rPr lang="es" sz="1700">
                <a:solidFill>
                  <a:srgbClr val="CC4125"/>
                </a:solidFill>
              </a:rPr>
              <a:t>glitches.</a:t>
            </a:r>
            <a:endParaRPr sz="1700">
              <a:solidFill>
                <a:srgbClr val="CC4125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CC4125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s" sz="1700">
                <a:solidFill>
                  <a:schemeClr val="dk1"/>
                </a:solidFill>
              </a:rPr>
              <a:t>Signals h(t), q(t) have to discretely sampled and must have compact support.</a:t>
            </a:r>
            <a:endParaRPr sz="17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Vetoing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Ze</a:t>
            </a:r>
            <a:r>
              <a:rPr lang="es" sz="1800">
                <a:solidFill>
                  <a:schemeClr val="dk1"/>
                </a:solidFill>
              </a:rPr>
              <a:t>ro-padding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resampling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Windowing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L</a:t>
            </a:r>
            <a:r>
              <a:rPr lang="es" sz="1800">
                <a:solidFill>
                  <a:schemeClr val="dk1"/>
                </a:solidFill>
              </a:rPr>
              <a:t>ength</a:t>
            </a:r>
            <a:r>
              <a:rPr lang="es" sz="1800">
                <a:solidFill>
                  <a:schemeClr val="dk1"/>
                </a:solidFill>
              </a:rPr>
              <a:t> matching 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Mirroring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53" name="Google Shape;15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64875"/>
            <a:ext cx="6211151" cy="3549826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/>
          <p:nvPr>
            <p:ph idx="1" type="body"/>
          </p:nvPr>
        </p:nvSpPr>
        <p:spPr>
          <a:xfrm>
            <a:off x="311700" y="234900"/>
            <a:ext cx="8520600" cy="421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0" name="Google Shape;16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9775" y="332175"/>
            <a:ext cx="4171950" cy="39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62" name="Google Shape;162;p25"/>
          <p:cNvSpPr txBox="1"/>
          <p:nvPr/>
        </p:nvSpPr>
        <p:spPr>
          <a:xfrm>
            <a:off x="2409150" y="4512950"/>
            <a:ext cx="4325700" cy="4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BNS event GW170817: LIGO Livingston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Doing a real search becomes high dimensional problem</a:t>
            </a:r>
            <a:endParaRPr/>
          </a:p>
        </p:txBody>
      </p:sp>
      <p:pic>
        <p:nvPicPr>
          <p:cNvPr id="168" name="Google Shape;16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025" y="1565474"/>
            <a:ext cx="729507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8560" y="2466499"/>
            <a:ext cx="1353800" cy="443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0" name="Google Shape;170;p26"/>
          <p:cNvCxnSpPr>
            <a:stCxn id="169" idx="3"/>
          </p:cNvCxnSpPr>
          <p:nvPr/>
        </p:nvCxnSpPr>
        <p:spPr>
          <a:xfrm>
            <a:off x="2822360" y="2688074"/>
            <a:ext cx="2016000" cy="550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1" name="Google Shape;171;p26"/>
          <p:cNvSpPr txBox="1"/>
          <p:nvPr/>
        </p:nvSpPr>
        <p:spPr>
          <a:xfrm>
            <a:off x="4838350" y="2332250"/>
            <a:ext cx="3993900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dk2"/>
                </a:solidFill>
              </a:rPr>
              <a:t>Template banks</a:t>
            </a:r>
            <a:endParaRPr b="1"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s" sz="1800" u="sng">
                <a:solidFill>
                  <a:schemeClr val="dk2"/>
                </a:solidFill>
              </a:rPr>
              <a:t>Can not</a:t>
            </a:r>
            <a:r>
              <a:rPr lang="es" sz="1800">
                <a:solidFill>
                  <a:schemeClr val="dk2"/>
                </a:solidFill>
              </a:rPr>
              <a:t> be defined </a:t>
            </a:r>
            <a:r>
              <a:rPr lang="es" sz="1800">
                <a:solidFill>
                  <a:srgbClr val="CC4125"/>
                </a:solidFill>
              </a:rPr>
              <a:t>c</a:t>
            </a:r>
            <a:r>
              <a:rPr lang="es" sz="1800">
                <a:solidFill>
                  <a:srgbClr val="CC4125"/>
                </a:solidFill>
              </a:rPr>
              <a:t>ontinuously</a:t>
            </a:r>
            <a:r>
              <a:rPr lang="es" sz="1800">
                <a:solidFill>
                  <a:schemeClr val="dk2"/>
                </a:solidFill>
              </a:rPr>
              <a:t> at every point of 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s" sz="1800">
                <a:solidFill>
                  <a:schemeClr val="dk2"/>
                </a:solidFill>
              </a:rPr>
              <a:t>Geometrically motivated ways have been invented to sample that space </a:t>
            </a:r>
            <a:r>
              <a:rPr lang="es" sz="1800">
                <a:solidFill>
                  <a:srgbClr val="CC4125"/>
                </a:solidFill>
              </a:rPr>
              <a:t>discretely</a:t>
            </a:r>
            <a:r>
              <a:rPr lang="es" sz="1800">
                <a:solidFill>
                  <a:schemeClr val="dk2"/>
                </a:solidFill>
              </a:rPr>
              <a:t> without </a:t>
            </a:r>
            <a:r>
              <a:rPr lang="es" sz="1800">
                <a:solidFill>
                  <a:schemeClr val="dk2"/>
                </a:solidFill>
              </a:rPr>
              <a:t>losing</a:t>
            </a:r>
            <a:r>
              <a:rPr lang="es" sz="1800">
                <a:solidFill>
                  <a:schemeClr val="dk2"/>
                </a:solidFill>
              </a:rPr>
              <a:t> too much SNR. (Using manifold theory)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72" name="Google Shape;17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17988" y="3030600"/>
            <a:ext cx="1932625" cy="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8588" y="3370100"/>
            <a:ext cx="1932626" cy="114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6"/>
          <p:cNvSpPr txBox="1"/>
          <p:nvPr/>
        </p:nvSpPr>
        <p:spPr>
          <a:xfrm>
            <a:off x="408750" y="4633025"/>
            <a:ext cx="16923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B. Allen 2021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75" name="Google Shape;175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49588" y="3237975"/>
            <a:ext cx="1761525" cy="1404983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6"/>
          <p:cNvSpPr txBox="1"/>
          <p:nvPr/>
        </p:nvSpPr>
        <p:spPr>
          <a:xfrm>
            <a:off x="2529400" y="4633025"/>
            <a:ext cx="2601900" cy="5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LVK collaboration 2023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77" name="Google Shape;177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/>
          <p:nvPr>
            <p:ph type="title"/>
          </p:nvPr>
        </p:nvSpPr>
        <p:spPr>
          <a:xfrm>
            <a:off x="311700" y="176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Searching</a:t>
            </a:r>
            <a:r>
              <a:rPr lang="es"/>
              <a:t> for black holes and neutron star mergers</a:t>
            </a:r>
            <a:endParaRPr/>
          </a:p>
        </p:txBody>
      </p:sp>
      <p:sp>
        <p:nvSpPr>
          <p:cNvPr id="183" name="Google Shape;183;p27"/>
          <p:cNvSpPr txBox="1"/>
          <p:nvPr>
            <p:ph idx="1" type="body"/>
          </p:nvPr>
        </p:nvSpPr>
        <p:spPr>
          <a:xfrm>
            <a:off x="311700" y="801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We know their GW signature! </a:t>
            </a:r>
            <a:endParaRPr/>
          </a:p>
        </p:txBody>
      </p:sp>
      <p:pic>
        <p:nvPicPr>
          <p:cNvPr id="184" name="Google Shape;18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3950" y="1406300"/>
            <a:ext cx="5821102" cy="365052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 txBox="1"/>
          <p:nvPr>
            <p:ph idx="1" type="body"/>
          </p:nvPr>
        </p:nvSpPr>
        <p:spPr>
          <a:xfrm>
            <a:off x="311700" y="327375"/>
            <a:ext cx="8520600" cy="42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We can get exact solutions to the 3+1 Einstein’s Field equations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There are several methods to extract accurately gravitational radiation from such simulated events.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As of today, using the most powerful supercomputers and large amounts of RAM. It is possible to complete one simulation run in weeks of clock time.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2700"/>
              <a:t>The problem:</a:t>
            </a:r>
            <a:endParaRPr sz="270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Template banks require </a:t>
            </a:r>
            <a:r>
              <a:rPr lang="es" u="sng"/>
              <a:t>hundreds of thousands </a:t>
            </a:r>
            <a:r>
              <a:rPr lang="es"/>
              <a:t>of signals. This is not computationally achievable.</a:t>
            </a:r>
            <a:endParaRPr/>
          </a:p>
        </p:txBody>
      </p:sp>
      <p:sp>
        <p:nvSpPr>
          <p:cNvPr id="191" name="Google Shape;191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 solution: </a:t>
            </a:r>
            <a:endParaRPr/>
          </a:p>
        </p:txBody>
      </p:sp>
      <p:sp>
        <p:nvSpPr>
          <p:cNvPr id="197" name="Google Shape;197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s" sz="2000">
                <a:solidFill>
                  <a:schemeClr val="dk1"/>
                </a:solidFill>
              </a:rPr>
              <a:t>Find analytical/semianalyical expressions to model the “easy part”.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s" sz="2000">
                <a:solidFill>
                  <a:schemeClr val="dk1"/>
                </a:solidFill>
              </a:rPr>
              <a:t>We need fewer numerical solutions to “calibrate” this models.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s" sz="2000">
                <a:solidFill>
                  <a:schemeClr val="dk1"/>
                </a:solidFill>
              </a:rPr>
              <a:t>Inspiral phenomenological waveforms: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s" sz="2000">
                <a:solidFill>
                  <a:schemeClr val="dk1"/>
                </a:solidFill>
              </a:rPr>
              <a:t>BBH: yes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s" sz="2000">
                <a:solidFill>
                  <a:schemeClr val="dk1"/>
                </a:solidFill>
              </a:rPr>
              <a:t>BNS: yes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198" name="Google Shape;19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4300" y="2165250"/>
            <a:ext cx="2472551" cy="197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9"/>
          <p:cNvSpPr txBox="1"/>
          <p:nvPr/>
        </p:nvSpPr>
        <p:spPr>
          <a:xfrm>
            <a:off x="4572000" y="4229850"/>
            <a:ext cx="4529400" cy="7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LVK O4a  template bank: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approx. 700 thousand templates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00" name="Google Shape;200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An incomplete solution:</a:t>
            </a:r>
            <a:endParaRPr/>
          </a:p>
        </p:txBody>
      </p:sp>
      <p:sp>
        <p:nvSpPr>
          <p:cNvPr id="206" name="Google Shape;206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Quasicircular inspiral-merger-postmerger waveforms: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BBH and yes, but…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7850" y="2143350"/>
            <a:ext cx="3613423" cy="267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/>
          <p:nvPr>
            <p:ph idx="1" type="body"/>
          </p:nvPr>
        </p:nvSpPr>
        <p:spPr>
          <a:xfrm>
            <a:off x="311700" y="246225"/>
            <a:ext cx="8520600" cy="40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BNS: Not ready</a:t>
            </a:r>
            <a:endParaRPr/>
          </a:p>
        </p:txBody>
      </p:sp>
      <p:pic>
        <p:nvPicPr>
          <p:cNvPr id="214" name="Google Shape;21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3875" y="919250"/>
            <a:ext cx="7076251" cy="289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216" name="Google Shape;216;p31"/>
          <p:cNvSpPr txBox="1"/>
          <p:nvPr/>
        </p:nvSpPr>
        <p:spPr>
          <a:xfrm>
            <a:off x="3434750" y="4114800"/>
            <a:ext cx="2926800" cy="3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source: Radice et. al. 2020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idx="1" type="subTitle"/>
          </p:nvPr>
        </p:nvSpPr>
        <p:spPr>
          <a:xfrm>
            <a:off x="311700" y="897425"/>
            <a:ext cx="8520600" cy="272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900"/>
              <a:t>Disclaimer </a:t>
            </a:r>
            <a:endParaRPr sz="3900"/>
          </a:p>
        </p:txBody>
      </p:sp>
      <p:sp>
        <p:nvSpPr>
          <p:cNvPr id="65" name="Google Shape;6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3202" y="273950"/>
            <a:ext cx="5983900" cy="3991024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223" name="Google Shape;223;p32"/>
          <p:cNvSpPr txBox="1"/>
          <p:nvPr/>
        </p:nvSpPr>
        <p:spPr>
          <a:xfrm>
            <a:off x="2742750" y="4383825"/>
            <a:ext cx="3658500" cy="4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source: CoRe BNS catalog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6075" y="1243213"/>
            <a:ext cx="3731850" cy="2657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4"/>
          <p:cNvPicPr preferRelativeResize="0"/>
          <p:nvPr/>
        </p:nvPicPr>
        <p:blipFill rotWithShape="1">
          <a:blip r:embed="rId3">
            <a:alphaModFix/>
          </a:blip>
          <a:srcRect b="51641" l="15973" r="17360" t="0"/>
          <a:stretch/>
        </p:blipFill>
        <p:spPr>
          <a:xfrm>
            <a:off x="1131625" y="31300"/>
            <a:ext cx="7004400" cy="508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4"/>
          <p:cNvSpPr txBox="1"/>
          <p:nvPr/>
        </p:nvSpPr>
        <p:spPr>
          <a:xfrm>
            <a:off x="2012950" y="3230025"/>
            <a:ext cx="52389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1 spoon of NR waveforms(a few hundred)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36" name="Google Shape;236;p34"/>
          <p:cNvSpPr txBox="1"/>
          <p:nvPr/>
        </p:nvSpPr>
        <p:spPr>
          <a:xfrm>
            <a:off x="2014375" y="3547425"/>
            <a:ext cx="52389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1 template bank with enough waveforms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37" name="Google Shape;237;p34"/>
          <p:cNvSpPr txBox="1"/>
          <p:nvPr/>
        </p:nvSpPr>
        <p:spPr>
          <a:xfrm>
            <a:off x="2014375" y="3864825"/>
            <a:ext cx="52389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A few days of detector data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38" name="Google Shape;238;p34"/>
          <p:cNvSpPr txBox="1"/>
          <p:nvPr/>
        </p:nvSpPr>
        <p:spPr>
          <a:xfrm>
            <a:off x="2014375" y="4245725"/>
            <a:ext cx="32265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A bowl of CPU cores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39" name="Google Shape;239;p34"/>
          <p:cNvSpPr txBox="1"/>
          <p:nvPr/>
        </p:nvSpPr>
        <p:spPr>
          <a:xfrm>
            <a:off x="1982425" y="4660050"/>
            <a:ext cx="53028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A highly paralellized matched filtering engine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40" name="Google Shape;240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7" name="Google Shape;247;p35"/>
          <p:cNvPicPr preferRelativeResize="0"/>
          <p:nvPr/>
        </p:nvPicPr>
        <p:blipFill rotWithShape="1">
          <a:blip r:embed="rId3">
            <a:alphaModFix/>
          </a:blip>
          <a:srcRect b="34710" l="16666" r="16666" t="45974"/>
          <a:stretch/>
        </p:blipFill>
        <p:spPr>
          <a:xfrm>
            <a:off x="1131625" y="368150"/>
            <a:ext cx="7004400" cy="202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5"/>
          <p:cNvPicPr preferRelativeResize="0"/>
          <p:nvPr/>
        </p:nvPicPr>
        <p:blipFill rotWithShape="1">
          <a:blip r:embed="rId3">
            <a:alphaModFix/>
          </a:blip>
          <a:srcRect b="33160" l="16666" r="16666" t="51803"/>
          <a:stretch/>
        </p:blipFill>
        <p:spPr>
          <a:xfrm>
            <a:off x="1131625" y="2397500"/>
            <a:ext cx="7004400" cy="157975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5"/>
          <p:cNvSpPr txBox="1"/>
          <p:nvPr/>
        </p:nvSpPr>
        <p:spPr>
          <a:xfrm>
            <a:off x="1257950" y="1001375"/>
            <a:ext cx="70044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step</a:t>
            </a:r>
            <a:r>
              <a:rPr lang="es" sz="1800">
                <a:solidFill>
                  <a:schemeClr val="dk2"/>
                </a:solidFill>
              </a:rPr>
              <a:t>1 Grab a phenomenological waveform model.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50" name="Google Shape;250;p35"/>
          <p:cNvSpPr txBox="1"/>
          <p:nvPr/>
        </p:nvSpPr>
        <p:spPr>
          <a:xfrm>
            <a:off x="1257950" y="1428050"/>
            <a:ext cx="52389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step2. Use the spoon of NR waveforms to calibrate it. And build a template bank.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51" name="Google Shape;251;p35"/>
          <p:cNvSpPr txBox="1"/>
          <p:nvPr/>
        </p:nvSpPr>
        <p:spPr>
          <a:xfrm>
            <a:off x="1257950" y="2080100"/>
            <a:ext cx="62622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step3. Stir your detector data while removing glitches, zeropadding its edges and resampling it as needed.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52" name="Google Shape;252;p35"/>
          <p:cNvSpPr txBox="1"/>
          <p:nvPr/>
        </p:nvSpPr>
        <p:spPr>
          <a:xfrm>
            <a:off x="1257950" y="2799250"/>
            <a:ext cx="62622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step4. Estimate the PSD at runtime.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53" name="Google Shape;253;p35"/>
          <p:cNvPicPr preferRelativeResize="0"/>
          <p:nvPr/>
        </p:nvPicPr>
        <p:blipFill rotWithShape="1">
          <a:blip r:embed="rId3">
            <a:alphaModFix/>
          </a:blip>
          <a:srcRect b="33160" l="16666" r="16666" t="51803"/>
          <a:stretch/>
        </p:blipFill>
        <p:spPr>
          <a:xfrm>
            <a:off x="1131625" y="3518400"/>
            <a:ext cx="7004400" cy="157975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5"/>
          <p:cNvSpPr txBox="1"/>
          <p:nvPr/>
        </p:nvSpPr>
        <p:spPr>
          <a:xfrm>
            <a:off x="1257950" y="3158825"/>
            <a:ext cx="62622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step5. Put everything together in the bowl of CPU cores.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55" name="Google Shape;255;p35"/>
          <p:cNvSpPr txBox="1"/>
          <p:nvPr/>
        </p:nvSpPr>
        <p:spPr>
          <a:xfrm>
            <a:off x="1257950" y="3892025"/>
            <a:ext cx="62622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-"/>
            </a:pPr>
            <a:r>
              <a:rPr lang="es" sz="1800">
                <a:solidFill>
                  <a:schemeClr val="dk2"/>
                </a:solidFill>
              </a:rPr>
              <a:t>step6. Let the MF engine burn a few thousand cores.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56" name="Google Shape;256;p35"/>
          <p:cNvSpPr txBox="1"/>
          <p:nvPr/>
        </p:nvSpPr>
        <p:spPr>
          <a:xfrm>
            <a:off x="1257950" y="4300000"/>
            <a:ext cx="62622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step7. Collect your astrophysically interesting triggers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57" name="Google Shape;257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Conclusions:</a:t>
            </a:r>
            <a:endParaRPr/>
          </a:p>
        </p:txBody>
      </p:sp>
      <p:sp>
        <p:nvSpPr>
          <p:cNvPr id="263" name="Google Shape;263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s"/>
              <a:t>Matched filtering, requires: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s"/>
              <a:t>Theory(phenomenological models)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s"/>
              <a:t>Numerics(to solve Einstein’s equations)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s"/>
              <a:t>Highly parallelized signal processing Techniques.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s"/>
              <a:t>Implementing this operations in modern computers is a very challenging task: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s"/>
              <a:t>Many cores doing fast fourier transforms are needed.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s"/>
              <a:t>Numerical relativity is still needed, otherwise we would not know for sure how good are our banks.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s"/>
              <a:t>Looking for “complete” waveforms is beyond the capabilities current computational infrastructure. Specially the BNS case.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s"/>
              <a:t>Find tutorials for doing this yourself in: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hlink"/>
                </a:solidFill>
                <a:hlinkClick r:id="rId3"/>
              </a:rPr>
              <a:t>https://github.com/gwastro/PyCBC-Tutorials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350" y="270375"/>
            <a:ext cx="4137574" cy="273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5787" y="3126600"/>
            <a:ext cx="5592425" cy="186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2250" y="0"/>
            <a:ext cx="4308925" cy="32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ctrTitle"/>
          </p:nvPr>
        </p:nvSpPr>
        <p:spPr>
          <a:xfrm>
            <a:off x="311700" y="0"/>
            <a:ext cx="85206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The problem of GW astronomy</a:t>
            </a:r>
            <a:endParaRPr/>
          </a:p>
        </p:txBody>
      </p:sp>
      <p:sp>
        <p:nvSpPr>
          <p:cNvPr id="79" name="Google Shape;79;p16"/>
          <p:cNvSpPr txBox="1"/>
          <p:nvPr>
            <p:ph idx="1" type="subTitle"/>
          </p:nvPr>
        </p:nvSpPr>
        <p:spPr>
          <a:xfrm>
            <a:off x="311700" y="792600"/>
            <a:ext cx="8520600" cy="18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s" sz="2000"/>
              <a:t>Search for a signal u(t) </a:t>
            </a:r>
            <a:r>
              <a:rPr lang="es" sz="2000"/>
              <a:t>buried</a:t>
            </a:r>
            <a:r>
              <a:rPr lang="es" sz="2000"/>
              <a:t> in </a:t>
            </a:r>
            <a:r>
              <a:rPr lang="es" sz="2000" u="sng"/>
              <a:t>stationary</a:t>
            </a:r>
            <a:r>
              <a:rPr lang="es" sz="2000"/>
              <a:t>, </a:t>
            </a:r>
            <a:r>
              <a:rPr lang="es" sz="2000"/>
              <a:t>frequency dependent, </a:t>
            </a:r>
            <a:r>
              <a:rPr lang="es" sz="2000" u="sng"/>
              <a:t>gaussian</a:t>
            </a:r>
            <a:r>
              <a:rPr lang="es" sz="2000"/>
              <a:t> noise n(t).</a:t>
            </a:r>
            <a:endParaRPr sz="2000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/>
              <a:t>NOTE: we will focus on the case of signals u(t) of known morphology.</a:t>
            </a:r>
            <a:endParaRPr sz="2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s" sz="2000"/>
              <a:t>Decide whether it is of astrophysical origin or not</a:t>
            </a:r>
            <a:endParaRPr sz="2000"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700" y="2860325"/>
            <a:ext cx="3273375" cy="114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9575" y="3038875"/>
            <a:ext cx="4132724" cy="87459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1246188" y="2571750"/>
            <a:ext cx="2324400" cy="4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Hypothesis 1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5603725" y="2571750"/>
            <a:ext cx="2324400" cy="4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Hypothesis 2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393600" y="4010025"/>
            <a:ext cx="8356800" cy="8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Note: not only very sensitive detectors are required, but optimal and </a:t>
            </a:r>
            <a:r>
              <a:rPr lang="es" sz="1800">
                <a:solidFill>
                  <a:srgbClr val="FF0000"/>
                </a:solidFill>
              </a:rPr>
              <a:t>computationally affordable</a:t>
            </a:r>
            <a:r>
              <a:rPr lang="es" sz="1800">
                <a:solidFill>
                  <a:schemeClr val="dk2"/>
                </a:solidFill>
              </a:rPr>
              <a:t> data analysis techniques.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5" name="Google Shape;85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idx="1" type="subTitle"/>
          </p:nvPr>
        </p:nvSpPr>
        <p:spPr>
          <a:xfrm>
            <a:off x="311700" y="294825"/>
            <a:ext cx="8520600" cy="453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/>
              <a:t>The popular q-scans are based on generic gaussian wavelet filtering.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/>
              <a:t>Extremely</a:t>
            </a:r>
            <a:r>
              <a:rPr lang="es" sz="2000"/>
              <a:t> useful, flexible and fast. But … suboptimal. </a:t>
            </a:r>
            <a:endParaRPr sz="2000"/>
          </a:p>
        </p:txBody>
      </p:sp>
      <p:pic>
        <p:nvPicPr>
          <p:cNvPr id="91" name="Google Shape;9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7100" y="1791025"/>
            <a:ext cx="3962373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791013"/>
            <a:ext cx="396240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/>
          <p:nvPr/>
        </p:nvSpPr>
        <p:spPr>
          <a:xfrm>
            <a:off x="2590800" y="4126050"/>
            <a:ext cx="39624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GW150914 Handford and Livingston. Source: GOWSC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4" name="Google Shape;94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>
            <p:ph idx="1" type="subTitle"/>
          </p:nvPr>
        </p:nvSpPr>
        <p:spPr>
          <a:xfrm>
            <a:off x="311700" y="316350"/>
            <a:ext cx="8520600" cy="447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s" sz="2000"/>
              <a:t>The theory of linear filtering can take 1. as input, and give us: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/>
              <a:t>Quote 1: “ The optimal detection statistic when one looks for signals of known/partially known morphology in the presence of gaussian stationary noise is:”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/>
              <a:t>                                      The Matched Filter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/>
              <a:t>Note: This is an optimization problem solved in the 60s. see  </a:t>
            </a:r>
            <a:r>
              <a:rPr b="1" i="1" lang="es" sz="1800"/>
              <a:t>L. A. Wainstein and V. D. Zubakov. Extraction of Signals from Noise</a:t>
            </a:r>
            <a:endParaRPr b="1" i="1" sz="1800"/>
          </a:p>
        </p:txBody>
      </p:sp>
      <p:sp>
        <p:nvSpPr>
          <p:cNvPr id="100" name="Google Shape;100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idx="1" type="subTitle"/>
          </p:nvPr>
        </p:nvSpPr>
        <p:spPr>
          <a:xfrm>
            <a:off x="311700" y="359400"/>
            <a:ext cx="8520600" cy="446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The matched filter is </a:t>
            </a:r>
            <a:r>
              <a:rPr lang="es" u="sng"/>
              <a:t>the key</a:t>
            </a:r>
            <a:r>
              <a:rPr lang="es"/>
              <a:t> to sentences like: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/>
              <a:t>“... My model is great because, </a:t>
            </a:r>
            <a:r>
              <a:rPr lang="es" sz="2000" u="sng"/>
              <a:t>the signal to noise ratio</a:t>
            </a:r>
            <a:r>
              <a:rPr lang="es" sz="2000"/>
              <a:t>(SNR) is above…”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/>
              <a:t>“... LIGO/Virgo should see my favorite source, because </a:t>
            </a:r>
            <a:r>
              <a:rPr lang="es" sz="2000" u="sng"/>
              <a:t>their sensitivity</a:t>
            </a:r>
            <a:r>
              <a:rPr lang="es" sz="2000"/>
              <a:t> will reach XYZ megaparsec.”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/>
              <a:t>“... I want a grant because X-generation detectors will see this exotic source with </a:t>
            </a:r>
            <a:r>
              <a:rPr lang="es" sz="2000" u="sng"/>
              <a:t>SNR of 8</a:t>
            </a:r>
            <a:r>
              <a:rPr lang="es" sz="2000"/>
              <a:t>.”</a:t>
            </a:r>
            <a:endParaRPr sz="2000"/>
          </a:p>
        </p:txBody>
      </p:sp>
      <p:sp>
        <p:nvSpPr>
          <p:cNvPr id="106" name="Google Shape;10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idx="1" type="subTitle"/>
          </p:nvPr>
        </p:nvSpPr>
        <p:spPr>
          <a:xfrm>
            <a:off x="311700" y="387150"/>
            <a:ext cx="8520600" cy="45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/>
              <a:t>Quote 1, can be put in simpler terms as: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/>
              <a:t>If we have an estimation of detector’s power spectral density.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/>
              <a:t>And If we believe q(t) is the best model for the signal u(t)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/>
              <a:t>-&gt; </a:t>
            </a:r>
            <a:r>
              <a:rPr lang="es" sz="2000" u="sng"/>
              <a:t>The optimal</a:t>
            </a:r>
            <a:r>
              <a:rPr lang="es" sz="2000"/>
              <a:t> linear filter to find q in a noisy frequency dependent data stream h(t) is:</a:t>
            </a:r>
            <a:endParaRPr sz="2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8001" y="2683925"/>
            <a:ext cx="5007501" cy="83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9888" y="4089924"/>
            <a:ext cx="3383700" cy="45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3025" y="2369925"/>
            <a:ext cx="2079274" cy="146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0"/>
          <p:cNvSpPr txBox="1"/>
          <p:nvPr/>
        </p:nvSpPr>
        <p:spPr>
          <a:xfrm>
            <a:off x="2369225" y="1353850"/>
            <a:ext cx="453000" cy="454500"/>
          </a:xfrm>
          <a:prstGeom prst="rect">
            <a:avLst/>
          </a:prstGeom>
          <a:noFill/>
          <a:ln cap="flat" cmpd="sng" w="28575">
            <a:solidFill>
              <a:srgbClr val="CC41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16" name="Google Shape;116;p20"/>
          <p:cNvCxnSpPr>
            <a:endCxn id="117" idx="1"/>
          </p:cNvCxnSpPr>
          <p:nvPr/>
        </p:nvCxnSpPr>
        <p:spPr>
          <a:xfrm flipH="1" rot="10800000">
            <a:off x="2868675" y="739575"/>
            <a:ext cx="4272300" cy="595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7" name="Google Shape;117;p20"/>
          <p:cNvSpPr txBox="1"/>
          <p:nvPr/>
        </p:nvSpPr>
        <p:spPr>
          <a:xfrm>
            <a:off x="7140975" y="512325"/>
            <a:ext cx="11283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Template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18" name="Google Shape;11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5900" y="2608125"/>
            <a:ext cx="3757550" cy="187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5750" y="416046"/>
            <a:ext cx="4617455" cy="51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9800" y="2691438"/>
            <a:ext cx="3424325" cy="171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5750" y="1433498"/>
            <a:ext cx="4917460" cy="51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