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238AF42-4F81-4E42-8C4D-F897CA3CBD9B}">
  <a:tblStyle styleId="{F238AF42-4F81-4E42-8C4D-F897CA3CBD9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472C4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472C4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d6813d3b6_0_1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fd6813d3b6_0_1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01d3d14c8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01d3d14c8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d2e9b5bcd7_1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d2e9b5bcd7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ff469a630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ff469a630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fd6813d3b6_0_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fd6813d3b6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01d3d14c8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01d3d14c8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008a6963c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008a6963c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fd6813d3b6_0_1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fd6813d3b6_0_1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fd6813d3b6_0_2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fd6813d3b6_0_2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fd6813d3b6_0_20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fd6813d3b6_0_2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fd6813d3b6_0_2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fd6813d3b6_0_2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2e9b5bcd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2e9b5bcd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01d3d14c8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01d3d14c8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008a6963c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008a6963c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008a6963c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008a6963c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01d3d14c8a_0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301d3d14c8a_0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fd6813d3b6_0_2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fd6813d3b6_0_2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0039eabbee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0039eabbee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0039eabbe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0039eabbe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0039eabbee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0039eabbee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008a6963c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008a6963c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0039eabbee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0039eabbee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08a6963c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08a6963c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0039eabbee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0039eabbee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0039eabbee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30039eabbee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2e9b5bcd7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2e9b5bcd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1d3d14c8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1d3d14c8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08a6963c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008a6963c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test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fd6813d3b6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fd6813d3b6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01d3d14c8a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01d3d14c8a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01d3d14c8a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01d3d14c8a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" name="Google Shape;89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" name="Google Shape;90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png"/><Relationship Id="rId4" Type="http://schemas.openxmlformats.org/officeDocument/2006/relationships/image" Target="../media/image46.png"/><Relationship Id="rId5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82.jpg"/><Relationship Id="rId11" Type="http://schemas.openxmlformats.org/officeDocument/2006/relationships/image" Target="../media/image52.jpg"/><Relationship Id="rId22" Type="http://schemas.openxmlformats.org/officeDocument/2006/relationships/image" Target="../media/image62.png"/><Relationship Id="rId10" Type="http://schemas.openxmlformats.org/officeDocument/2006/relationships/image" Target="../media/image51.jpg"/><Relationship Id="rId21" Type="http://schemas.openxmlformats.org/officeDocument/2006/relationships/image" Target="../media/image67.gif"/><Relationship Id="rId13" Type="http://schemas.openxmlformats.org/officeDocument/2006/relationships/image" Target="../media/image58.jpg"/><Relationship Id="rId24" Type="http://schemas.openxmlformats.org/officeDocument/2006/relationships/image" Target="../media/image64.jpg"/><Relationship Id="rId12" Type="http://schemas.openxmlformats.org/officeDocument/2006/relationships/image" Target="../media/image60.jpg"/><Relationship Id="rId23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9" Type="http://schemas.openxmlformats.org/officeDocument/2006/relationships/image" Target="../media/image56.jpg"/><Relationship Id="rId15" Type="http://schemas.openxmlformats.org/officeDocument/2006/relationships/image" Target="../media/image55.jpg"/><Relationship Id="rId14" Type="http://schemas.openxmlformats.org/officeDocument/2006/relationships/image" Target="../media/image54.jpg"/><Relationship Id="rId17" Type="http://schemas.openxmlformats.org/officeDocument/2006/relationships/image" Target="../media/image61.png"/><Relationship Id="rId16" Type="http://schemas.openxmlformats.org/officeDocument/2006/relationships/image" Target="../media/image53.jpg"/><Relationship Id="rId5" Type="http://schemas.openxmlformats.org/officeDocument/2006/relationships/image" Target="../media/image50.jpg"/><Relationship Id="rId19" Type="http://schemas.openxmlformats.org/officeDocument/2006/relationships/image" Target="../media/image79.jpg"/><Relationship Id="rId6" Type="http://schemas.openxmlformats.org/officeDocument/2006/relationships/image" Target="../media/image44.jpg"/><Relationship Id="rId18" Type="http://schemas.openxmlformats.org/officeDocument/2006/relationships/image" Target="../media/image57.png"/><Relationship Id="rId7" Type="http://schemas.openxmlformats.org/officeDocument/2006/relationships/image" Target="../media/image49.png"/><Relationship Id="rId8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1.png"/><Relationship Id="rId4" Type="http://schemas.openxmlformats.org/officeDocument/2006/relationships/image" Target="../media/image63.png"/><Relationship Id="rId5" Type="http://schemas.openxmlformats.org/officeDocument/2006/relationships/image" Target="../media/image66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5" Type="http://schemas.openxmlformats.org/officeDocument/2006/relationships/image" Target="../media/image68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0.png"/><Relationship Id="rId4" Type="http://schemas.openxmlformats.org/officeDocument/2006/relationships/image" Target="../media/image9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5" Type="http://schemas.openxmlformats.org/officeDocument/2006/relationships/image" Target="../media/image86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Relationship Id="rId8" Type="http://schemas.openxmlformats.org/officeDocument/2006/relationships/image" Target="../media/image4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en.wiktionary.org/wiki/%CD%B5%CF%84#Greek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tronomers Spy &quot;Bullet&quot; Galaxy Blasting Through Other Galaxies" id="105" name="Google Shape;105;p26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2" y="0"/>
            <a:ext cx="9143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/>
          <p:nvPr>
            <p:ph type="ctrTitle"/>
          </p:nvPr>
        </p:nvSpPr>
        <p:spPr>
          <a:xfrm>
            <a:off x="274583" y="306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3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 search for axionlike Dark Matter </a:t>
            </a:r>
            <a:endParaRPr b="1" sz="3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3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using nuclear magnetic resonance</a:t>
            </a:r>
            <a:endParaRPr b="1" sz="3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3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at CASPEr-Gradient low-field</a:t>
            </a:r>
            <a:endParaRPr b="1" sz="3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6"/>
          <p:cNvSpPr txBox="1"/>
          <p:nvPr>
            <p:ph idx="1" type="subTitle"/>
          </p:nvPr>
        </p:nvSpPr>
        <p:spPr>
          <a:xfrm>
            <a:off x="378525" y="2671850"/>
            <a:ext cx="8520600" cy="1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de" sz="329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Julian Walter </a:t>
            </a:r>
            <a:endParaRPr sz="329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de" sz="2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on behalf of the CASPEr collaboration</a:t>
            </a:r>
            <a:endParaRPr sz="2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de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Johannes Gutenberg-Universität Mainz / Helmholtz Institut Mainz, Germany</a:t>
            </a:r>
            <a:endParaRPr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2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de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PATRAS 2024</a:t>
            </a:r>
            <a:endParaRPr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t/>
            </a:r>
            <a:endParaRPr sz="329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tronomers Spy &quot;Bullet&quot; Galaxy Blasting Through Other Galaxies" id="405" name="Google Shape;405;p35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2" y="0"/>
            <a:ext cx="9143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422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2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5"/>
          <p:cNvSpPr txBox="1"/>
          <p:nvPr>
            <p:ph idx="1" type="body"/>
          </p:nvPr>
        </p:nvSpPr>
        <p:spPr>
          <a:xfrm>
            <a:off x="311700" y="1474875"/>
            <a:ext cx="8520600" cy="30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CASPEr-gradient low-field setup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AutoNum type="arabicPeriod"/>
            </a:pPr>
            <a:r>
              <a:rPr lang="de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First Axion search test run</a:t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Data analysis &amp; preliminary results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Setup status &amp; future plans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sper the Friendly Ghost - Wikipedia" id="408" name="Google Shape;40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25" y="1948050"/>
            <a:ext cx="717625" cy="6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450" y="631013"/>
            <a:ext cx="6461377" cy="423862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6"/>
          <p:cNvSpPr txBox="1"/>
          <p:nvPr>
            <p:ph type="title"/>
          </p:nvPr>
        </p:nvSpPr>
        <p:spPr>
          <a:xfrm>
            <a:off x="311700" y="41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A preliminary axion search with CASPEr-thermal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6"/>
          <p:cNvSpPr txBox="1"/>
          <p:nvPr/>
        </p:nvSpPr>
        <p:spPr>
          <a:xfrm rot="-5400000">
            <a:off x="5890175" y="2472904"/>
            <a:ext cx="3170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https://cajohare.github.io/AxionLimits/</a:t>
            </a:r>
            <a:endParaRPr sz="1100" u="sng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6" name="Google Shape;416;p36"/>
          <p:cNvCxnSpPr/>
          <p:nvPr/>
        </p:nvCxnSpPr>
        <p:spPr>
          <a:xfrm flipH="1">
            <a:off x="5538985" y="916978"/>
            <a:ext cx="3300" cy="3315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7" name="Google Shape;417;p36"/>
          <p:cNvSpPr txBox="1"/>
          <p:nvPr/>
        </p:nvSpPr>
        <p:spPr>
          <a:xfrm>
            <a:off x="5307342" y="1304425"/>
            <a:ext cx="105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LF	</a:t>
            </a:r>
            <a:endParaRPr b="1" sz="12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CASPEr-g</a:t>
            </a:r>
            <a:endParaRPr b="1" sz="12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test runs</a:t>
            </a:r>
            <a:endParaRPr b="1" sz="12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6"/>
          <p:cNvSpPr txBox="1"/>
          <p:nvPr/>
        </p:nvSpPr>
        <p:spPr>
          <a:xfrm>
            <a:off x="5897600" y="916969"/>
            <a:ext cx="46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" sz="12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HF</a:t>
            </a:r>
            <a:endParaRPr sz="1200">
              <a:solidFill>
                <a:srgbClr val="00FFFF"/>
              </a:solidFill>
            </a:endParaRPr>
          </a:p>
        </p:txBody>
      </p:sp>
      <p:pic>
        <p:nvPicPr>
          <p:cNvPr descr="Casper the Friendly Ghost - Wikipedia" id="419" name="Google Shape;41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960" y="936260"/>
            <a:ext cx="1281390" cy="110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6"/>
          <p:cNvSpPr txBox="1"/>
          <p:nvPr/>
        </p:nvSpPr>
        <p:spPr>
          <a:xfrm>
            <a:off x="4517973" y="2033791"/>
            <a:ext cx="2282700" cy="1385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333333"/>
                </a:solidFill>
              </a:rPr>
              <a:t>CASPEr-gradient </a:t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333333"/>
                </a:solidFill>
              </a:rPr>
              <a:t>“thermal” test runs: </a:t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333333"/>
                </a:solidFill>
              </a:rPr>
              <a:t>3 x scan of 240Hz </a:t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333333"/>
                </a:solidFill>
              </a:rPr>
              <a:t>from </a:t>
            </a:r>
            <a:r>
              <a:rPr b="1" lang="de" sz="1300">
                <a:solidFill>
                  <a:srgbClr val="333333"/>
                </a:solidFill>
              </a:rPr>
              <a:t>1.3485 MHz</a:t>
            </a:r>
            <a:r>
              <a:rPr lang="de" sz="1300">
                <a:solidFill>
                  <a:srgbClr val="333333"/>
                </a:solidFill>
              </a:rPr>
              <a:t> (B</a:t>
            </a:r>
            <a:r>
              <a:rPr baseline="-25000" lang="de" sz="1300">
                <a:solidFill>
                  <a:srgbClr val="333333"/>
                </a:solidFill>
              </a:rPr>
              <a:t>0</a:t>
            </a:r>
            <a:r>
              <a:rPr lang="de" sz="1300">
                <a:solidFill>
                  <a:srgbClr val="333333"/>
                </a:solidFill>
              </a:rPr>
              <a:t>=317G) </a:t>
            </a:r>
            <a:endParaRPr sz="13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333333"/>
                </a:solidFill>
              </a:rPr>
              <a:t>in steps of 6 Hz</a:t>
            </a:r>
            <a:endParaRPr sz="1300">
              <a:solidFill>
                <a:srgbClr val="333333"/>
              </a:solidFill>
            </a:endParaRPr>
          </a:p>
        </p:txBody>
      </p:sp>
      <p:sp>
        <p:nvSpPr>
          <p:cNvPr id="421" name="Google Shape;421;p36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7/15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"/>
          <p:cNvSpPr txBox="1"/>
          <p:nvPr/>
        </p:nvSpPr>
        <p:spPr>
          <a:xfrm>
            <a:off x="8010300" y="2786975"/>
            <a:ext cx="59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(100s)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p37"/>
          <p:cNvSpPr/>
          <p:nvPr/>
        </p:nvSpPr>
        <p:spPr>
          <a:xfrm>
            <a:off x="1331672" y="640525"/>
            <a:ext cx="6330300" cy="9942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Experimental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preparations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7"/>
          <p:cNvSpPr/>
          <p:nvPr/>
        </p:nvSpPr>
        <p:spPr>
          <a:xfrm>
            <a:off x="539675" y="3247038"/>
            <a:ext cx="2440200" cy="6168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Ramp B</a:t>
            </a:r>
            <a:r>
              <a:rPr baseline="-25000" lang="de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de">
                <a:latin typeface="Calibri"/>
                <a:ea typeface="Calibri"/>
                <a:cs typeface="Calibri"/>
                <a:sym typeface="Calibri"/>
              </a:rPr>
              <a:t>, increase Larmor frequency by 6 Hz (15s)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7"/>
          <p:cNvSpPr txBox="1"/>
          <p:nvPr>
            <p:ph type="title"/>
          </p:nvPr>
        </p:nvSpPr>
        <p:spPr>
          <a:xfrm>
            <a:off x="311688" y="11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A preliminary Axion search with CASPEr-thermal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7"/>
          <p:cNvSpPr/>
          <p:nvPr/>
        </p:nvSpPr>
        <p:spPr>
          <a:xfrm>
            <a:off x="2521351" y="684538"/>
            <a:ext cx="1659900" cy="868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Prepare sample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lang="de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liquid methanol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de" sz="1100">
                <a:latin typeface="Calibri"/>
                <a:ea typeface="Calibri"/>
                <a:cs typeface="Calibri"/>
                <a:sym typeface="Calibri"/>
              </a:rPr>
              <a:t>thermal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latin typeface="Calibri"/>
                <a:ea typeface="Calibri"/>
                <a:cs typeface="Calibri"/>
                <a:sym typeface="Calibri"/>
              </a:rPr>
              <a:t>polarization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7"/>
          <p:cNvSpPr/>
          <p:nvPr/>
        </p:nvSpPr>
        <p:spPr>
          <a:xfrm>
            <a:off x="4382227" y="692050"/>
            <a:ext cx="1350000" cy="85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Shimming (*)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≤10 ppm field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inhomogeneity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7"/>
          <p:cNvSpPr/>
          <p:nvPr/>
        </p:nvSpPr>
        <p:spPr>
          <a:xfrm>
            <a:off x="5855075" y="692038"/>
            <a:ext cx="1698600" cy="85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Pulse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duration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Calibri"/>
                <a:ea typeface="Calibri"/>
                <a:cs typeface="Calibri"/>
                <a:sym typeface="Calibri"/>
              </a:rPr>
              <a:t>sweep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3" name="Google Shape;433;p37"/>
          <p:cNvCxnSpPr>
            <a:stCxn id="427" idx="2"/>
          </p:cNvCxnSpPr>
          <p:nvPr/>
        </p:nvCxnSpPr>
        <p:spPr>
          <a:xfrm flipH="1" rot="-5400000">
            <a:off x="4496822" y="1634725"/>
            <a:ext cx="6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4" name="Google Shape;4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025" y="736250"/>
            <a:ext cx="850600" cy="72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35" name="Google Shape;435;p37"/>
          <p:cNvSpPr txBox="1"/>
          <p:nvPr/>
        </p:nvSpPr>
        <p:spPr>
          <a:xfrm>
            <a:off x="1370950" y="2313200"/>
            <a:ext cx="92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downtime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(5s)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37"/>
          <p:cNvPicPr preferRelativeResize="0"/>
          <p:nvPr/>
        </p:nvPicPr>
        <p:blipFill rotWithShape="1">
          <a:blip r:embed="rId4">
            <a:alphaModFix/>
          </a:blip>
          <a:srcRect b="51309" l="0" r="51510" t="0"/>
          <a:stretch/>
        </p:blipFill>
        <p:spPr>
          <a:xfrm>
            <a:off x="2648276" y="1683325"/>
            <a:ext cx="3318199" cy="15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7"/>
          <p:cNvPicPr preferRelativeResize="0"/>
          <p:nvPr/>
        </p:nvPicPr>
        <p:blipFill rotWithShape="1">
          <a:blip r:embed="rId4">
            <a:alphaModFix/>
          </a:blip>
          <a:srcRect b="54164" l="53277" r="26573" t="0"/>
          <a:stretch/>
        </p:blipFill>
        <p:spPr>
          <a:xfrm>
            <a:off x="6562199" y="2831075"/>
            <a:ext cx="1536299" cy="162321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7"/>
          <p:cNvSpPr txBox="1"/>
          <p:nvPr/>
        </p:nvSpPr>
        <p:spPr>
          <a:xfrm>
            <a:off x="3901550" y="3320025"/>
            <a:ext cx="135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20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Repeat N times</a:t>
            </a:r>
            <a:endParaRPr b="1" sz="2000">
              <a:solidFill>
                <a:srgbClr val="6D9E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7"/>
          <p:cNvSpPr txBox="1"/>
          <p:nvPr/>
        </p:nvSpPr>
        <p:spPr>
          <a:xfrm>
            <a:off x="5855075" y="1646088"/>
            <a:ext cx="594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(25s)</a:t>
            </a:r>
            <a:endParaRPr sz="11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0" name="Google Shape;440;p37"/>
          <p:cNvSpPr txBox="1"/>
          <p:nvPr/>
        </p:nvSpPr>
        <p:spPr>
          <a:xfrm>
            <a:off x="4133625" y="1653325"/>
            <a:ext cx="594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(25s)</a:t>
            </a:r>
            <a:endParaRPr sz="11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Google Shape;441;p37"/>
          <p:cNvSpPr/>
          <p:nvPr/>
        </p:nvSpPr>
        <p:spPr>
          <a:xfrm rot="5400000">
            <a:off x="6209375" y="1768475"/>
            <a:ext cx="1381200" cy="1867200"/>
          </a:xfrm>
          <a:prstGeom prst="bentArrow">
            <a:avLst>
              <a:gd fmla="val 24515" name="adj1"/>
              <a:gd fmla="val 28419" name="adj2"/>
              <a:gd fmla="val 34715" name="adj3"/>
              <a:gd fmla="val 43750" name="adj4"/>
            </a:avLst>
          </a:prstGeom>
          <a:solidFill>
            <a:srgbClr val="4472C4">
              <a:alpha val="27450"/>
            </a:srgbClr>
          </a:solidFill>
          <a:ln cap="flat" cmpd="sng" w="12700">
            <a:solidFill>
              <a:srgbClr val="172C51">
                <a:alpha val="3215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7"/>
          <p:cNvSpPr/>
          <p:nvPr/>
        </p:nvSpPr>
        <p:spPr>
          <a:xfrm>
            <a:off x="1432825" y="1930400"/>
            <a:ext cx="1476300" cy="1381200"/>
          </a:xfrm>
          <a:prstGeom prst="bentArrow">
            <a:avLst>
              <a:gd fmla="val 24515" name="adj1"/>
              <a:gd fmla="val 28419" name="adj2"/>
              <a:gd fmla="val 34715" name="adj3"/>
              <a:gd fmla="val 43750" name="adj4"/>
            </a:avLst>
          </a:prstGeom>
          <a:solidFill>
            <a:srgbClr val="4472C4">
              <a:alpha val="27450"/>
            </a:srgbClr>
          </a:solidFill>
          <a:ln cap="flat" cmpd="sng" w="12700">
            <a:solidFill>
              <a:srgbClr val="172C51">
                <a:alpha val="3215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7"/>
          <p:cNvSpPr/>
          <p:nvPr/>
        </p:nvSpPr>
        <p:spPr>
          <a:xfrm rot="10800000">
            <a:off x="1432825" y="3899675"/>
            <a:ext cx="6156000" cy="890700"/>
          </a:xfrm>
          <a:prstGeom prst="uturnArrow">
            <a:avLst>
              <a:gd fmla="val 42956" name="adj1"/>
              <a:gd fmla="val 16926" name="adj2"/>
              <a:gd fmla="val 21211" name="adj3"/>
              <a:gd fmla="val 50907" name="adj4"/>
              <a:gd fmla="val 100000" name="adj5"/>
            </a:avLst>
          </a:prstGeom>
          <a:solidFill>
            <a:srgbClr val="4472C4">
              <a:alpha val="27450"/>
            </a:srgbClr>
          </a:solidFill>
          <a:ln cap="flat" cmpd="sng" w="12700">
            <a:solidFill>
              <a:srgbClr val="172C51">
                <a:alpha val="3215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7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8/15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45" name="Google Shape;445;p37"/>
          <p:cNvSpPr txBox="1"/>
          <p:nvPr/>
        </p:nvSpPr>
        <p:spPr>
          <a:xfrm>
            <a:off x="0" y="1563850"/>
            <a:ext cx="331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(*) Julian Walter et al., “</a:t>
            </a:r>
            <a:r>
              <a:rPr lang="de" sz="8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Fast Shimming Algorithm Based on Bayesian Optimization for Magnetic Resonance Based Dark Matter Search</a:t>
            </a:r>
            <a:r>
              <a:rPr lang="de" sz="8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” (2023)</a:t>
            </a:r>
            <a:endParaRPr sz="800"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8"/>
          <p:cNvSpPr txBox="1"/>
          <p:nvPr>
            <p:ph type="title"/>
          </p:nvPr>
        </p:nvSpPr>
        <p:spPr>
          <a:xfrm>
            <a:off x="311700" y="10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A single Axion </a:t>
            </a:r>
            <a:r>
              <a:rPr b="1" lang="de"/>
              <a:t>scanning step</a:t>
            </a:r>
            <a:endParaRPr b="1"/>
          </a:p>
        </p:txBody>
      </p:sp>
      <p:pic>
        <p:nvPicPr>
          <p:cNvPr id="451" name="Google Shape;4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241" y="675575"/>
            <a:ext cx="8180111" cy="40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8"/>
          <p:cNvSpPr txBox="1"/>
          <p:nvPr/>
        </p:nvSpPr>
        <p:spPr>
          <a:xfrm flipH="1" rot="-5400000">
            <a:off x="-1323275" y="2329001"/>
            <a:ext cx="34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>
                <a:solidFill>
                  <a:srgbClr val="333333"/>
                </a:solidFill>
              </a:rPr>
              <a:t>Scienca data		Diagnostics</a:t>
            </a:r>
            <a:endParaRPr b="1">
              <a:solidFill>
                <a:srgbClr val="333333"/>
              </a:solidFill>
            </a:endParaRPr>
          </a:p>
        </p:txBody>
      </p:sp>
      <p:sp>
        <p:nvSpPr>
          <p:cNvPr id="453" name="Google Shape;453;p38"/>
          <p:cNvSpPr/>
          <p:nvPr/>
        </p:nvSpPr>
        <p:spPr>
          <a:xfrm>
            <a:off x="4854050" y="2767900"/>
            <a:ext cx="3978300" cy="192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8"/>
          <p:cNvSpPr/>
          <p:nvPr/>
        </p:nvSpPr>
        <p:spPr>
          <a:xfrm>
            <a:off x="4809175" y="2637125"/>
            <a:ext cx="559500" cy="19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8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9/15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56" name="Google Shape;456;p38"/>
          <p:cNvSpPr/>
          <p:nvPr/>
        </p:nvSpPr>
        <p:spPr>
          <a:xfrm>
            <a:off x="652250" y="2767900"/>
            <a:ext cx="4075800" cy="192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8"/>
          <p:cNvSpPr/>
          <p:nvPr/>
        </p:nvSpPr>
        <p:spPr>
          <a:xfrm>
            <a:off x="4767050" y="697425"/>
            <a:ext cx="4128600" cy="207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tronomers Spy &quot;Bullet&quot; Galaxy Blasting Through Other Galaxies" id="462" name="Google Shape;462;p39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2" y="0"/>
            <a:ext cx="9143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422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2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9"/>
          <p:cNvSpPr txBox="1"/>
          <p:nvPr>
            <p:ph idx="1" type="body"/>
          </p:nvPr>
        </p:nvSpPr>
        <p:spPr>
          <a:xfrm>
            <a:off x="311700" y="1474875"/>
            <a:ext cx="8520600" cy="30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CASPEr-gradient low-field setup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First Axion search test run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AutoNum type="arabicPeriod"/>
            </a:pPr>
            <a:r>
              <a:rPr lang="de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Data analysis &amp; preliminary results</a:t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Setup status &amp; future plans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sper the Friendly Ghost - Wikipedia" id="465" name="Google Shape;46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25" y="2431575"/>
            <a:ext cx="717625" cy="6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0"/>
          <p:cNvSpPr/>
          <p:nvPr/>
        </p:nvSpPr>
        <p:spPr>
          <a:xfrm flipH="1" rot="10800000">
            <a:off x="4282575" y="2116025"/>
            <a:ext cx="2713800" cy="1150500"/>
          </a:xfrm>
          <a:prstGeom prst="uturnArrow">
            <a:avLst>
              <a:gd fmla="val 31021" name="adj1"/>
              <a:gd fmla="val 25000" name="adj2"/>
              <a:gd fmla="val 25391" name="adj3"/>
              <a:gd fmla="val 50907" name="adj4"/>
              <a:gd fmla="val 100000" name="adj5"/>
            </a:avLst>
          </a:prstGeom>
          <a:solidFill>
            <a:srgbClr val="4472C4">
              <a:alpha val="27450"/>
            </a:srgbClr>
          </a:solidFill>
          <a:ln cap="flat" cmpd="sng" w="12700">
            <a:solidFill>
              <a:srgbClr val="172C51">
                <a:alpha val="3215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0"/>
          <p:cNvSpPr txBox="1"/>
          <p:nvPr>
            <p:ph type="title"/>
          </p:nvPr>
        </p:nvSpPr>
        <p:spPr>
          <a:xfrm>
            <a:off x="311700" y="104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2500"/>
              <a:t>Data analysis procedure</a:t>
            </a:r>
            <a:endParaRPr sz="2500"/>
          </a:p>
        </p:txBody>
      </p:sp>
      <p:grpSp>
        <p:nvGrpSpPr>
          <p:cNvPr id="472" name="Google Shape;472;p40"/>
          <p:cNvGrpSpPr/>
          <p:nvPr/>
        </p:nvGrpSpPr>
        <p:grpSpPr>
          <a:xfrm>
            <a:off x="5594102" y="1061590"/>
            <a:ext cx="2214251" cy="1505786"/>
            <a:chOff x="15536257" y="26000424"/>
            <a:chExt cx="6677475" cy="5160336"/>
          </a:xfrm>
        </p:grpSpPr>
        <p:pic>
          <p:nvPicPr>
            <p:cNvPr id="473" name="Google Shape;473;p40"/>
            <p:cNvPicPr preferRelativeResize="0"/>
            <p:nvPr/>
          </p:nvPicPr>
          <p:blipFill rotWithShape="1">
            <a:blip r:embed="rId3">
              <a:alphaModFix/>
            </a:blip>
            <a:srcRect b="25853" l="1576" r="49327" t="50116"/>
            <a:stretch/>
          </p:blipFill>
          <p:spPr>
            <a:xfrm>
              <a:off x="15536257" y="26000424"/>
              <a:ext cx="6677475" cy="5160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40"/>
            <p:cNvSpPr/>
            <p:nvPr/>
          </p:nvSpPr>
          <p:spPr>
            <a:xfrm>
              <a:off x="18622012" y="26632153"/>
              <a:ext cx="482400" cy="4449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C00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5" name="Google Shape;475;p40"/>
          <p:cNvPicPr preferRelativeResize="0"/>
          <p:nvPr/>
        </p:nvPicPr>
        <p:blipFill rotWithShape="1">
          <a:blip r:embed="rId3">
            <a:alphaModFix/>
          </a:blip>
          <a:srcRect b="74898" l="0" r="50558" t="0"/>
          <a:stretch/>
        </p:blipFill>
        <p:spPr>
          <a:xfrm>
            <a:off x="197199" y="1027475"/>
            <a:ext cx="2229901" cy="157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0"/>
          <p:cNvPicPr preferRelativeResize="0"/>
          <p:nvPr/>
        </p:nvPicPr>
        <p:blipFill rotWithShape="1">
          <a:blip r:embed="rId3">
            <a:alphaModFix/>
          </a:blip>
          <a:srcRect b="49688" l="50472" r="2227" t="25421"/>
          <a:stretch/>
        </p:blipFill>
        <p:spPr>
          <a:xfrm>
            <a:off x="4429925" y="2951500"/>
            <a:ext cx="2133350" cy="15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0"/>
          <p:cNvPicPr preferRelativeResize="0"/>
          <p:nvPr/>
        </p:nvPicPr>
        <p:blipFill rotWithShape="1">
          <a:blip r:embed="rId4">
            <a:alphaModFix/>
          </a:blip>
          <a:srcRect b="993" l="49389" r="1735" t="74592"/>
          <a:stretch/>
        </p:blipFill>
        <p:spPr>
          <a:xfrm>
            <a:off x="6775475" y="3293312"/>
            <a:ext cx="2204424" cy="1505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0"/>
          <p:cNvSpPr/>
          <p:nvPr/>
        </p:nvSpPr>
        <p:spPr>
          <a:xfrm>
            <a:off x="2072947" y="1117525"/>
            <a:ext cx="1470900" cy="1617600"/>
          </a:xfrm>
          <a:prstGeom prst="notchedRightArrow">
            <a:avLst>
              <a:gd fmla="val 65885" name="adj1"/>
              <a:gd fmla="val 30580" name="adj2"/>
            </a:avLst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0"/>
          <p:cNvSpPr txBox="1"/>
          <p:nvPr/>
        </p:nvSpPr>
        <p:spPr>
          <a:xfrm>
            <a:off x="2334836" y="1718577"/>
            <a:ext cx="1083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de" sz="11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Narrow-spike and Baseline removal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(Savitzky-Gol</a:t>
            </a:r>
            <a:r>
              <a:rPr lang="de" sz="1100">
                <a:latin typeface="Calibri"/>
                <a:ea typeface="Calibri"/>
                <a:cs typeface="Calibri"/>
                <a:sym typeface="Calibri"/>
              </a:rPr>
              <a:t>ay</a:t>
            </a:r>
            <a:r>
              <a:rPr lang="de" sz="11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40"/>
          <p:cNvSpPr/>
          <p:nvPr/>
        </p:nvSpPr>
        <p:spPr>
          <a:xfrm>
            <a:off x="7361250" y="412475"/>
            <a:ext cx="1632600" cy="615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Axion signal 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candidate evaluation</a:t>
            </a:r>
            <a:r>
              <a:rPr lang="de" sz="12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de" sz="1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rescan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0"/>
          <p:cNvSpPr/>
          <p:nvPr/>
        </p:nvSpPr>
        <p:spPr>
          <a:xfrm rot="5400000">
            <a:off x="7503000" y="1915775"/>
            <a:ext cx="1381200" cy="1263300"/>
          </a:xfrm>
          <a:prstGeom prst="bentArrow">
            <a:avLst>
              <a:gd fmla="val 24515" name="adj1"/>
              <a:gd fmla="val 28419" name="adj2"/>
              <a:gd fmla="val 34715" name="adj3"/>
              <a:gd fmla="val 43750" name="adj4"/>
            </a:avLst>
          </a:prstGeom>
          <a:solidFill>
            <a:srgbClr val="4472C4">
              <a:alpha val="27450"/>
            </a:srgbClr>
          </a:solidFill>
          <a:ln cap="flat" cmpd="sng" w="12700">
            <a:solidFill>
              <a:srgbClr val="172C51">
                <a:alpha val="3215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40"/>
          <p:cNvPicPr preferRelativeResize="0"/>
          <p:nvPr/>
        </p:nvPicPr>
        <p:blipFill rotWithShape="1">
          <a:blip r:embed="rId3">
            <a:alphaModFix/>
          </a:blip>
          <a:srcRect b="49688" l="0" r="48971" t="25421"/>
          <a:stretch/>
        </p:blipFill>
        <p:spPr>
          <a:xfrm>
            <a:off x="3230400" y="1027475"/>
            <a:ext cx="2229901" cy="157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0"/>
          <p:cNvPicPr preferRelativeResize="0"/>
          <p:nvPr/>
        </p:nvPicPr>
        <p:blipFill rotWithShape="1">
          <a:blip r:embed="rId3">
            <a:alphaModFix/>
          </a:blip>
          <a:srcRect b="74898" l="50558" r="0" t="0"/>
          <a:stretch/>
        </p:blipFill>
        <p:spPr>
          <a:xfrm>
            <a:off x="264800" y="2798338"/>
            <a:ext cx="2229901" cy="1509514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0"/>
          <p:cNvSpPr txBox="1"/>
          <p:nvPr/>
        </p:nvSpPr>
        <p:spPr>
          <a:xfrm>
            <a:off x="4489650" y="2567375"/>
            <a:ext cx="220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Matched filtering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endParaRPr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0"/>
          <p:cNvSpPr/>
          <p:nvPr/>
        </p:nvSpPr>
        <p:spPr>
          <a:xfrm flipH="1" rot="5400000">
            <a:off x="7619100" y="615000"/>
            <a:ext cx="1116900" cy="1295400"/>
          </a:xfrm>
          <a:prstGeom prst="bentArrow">
            <a:avLst>
              <a:gd fmla="val 24515" name="adj1"/>
              <a:gd fmla="val 28419" name="adj2"/>
              <a:gd fmla="val 34715" name="adj3"/>
              <a:gd fmla="val 43750" name="adj4"/>
            </a:avLst>
          </a:prstGeom>
          <a:solidFill>
            <a:srgbClr val="4472C4">
              <a:alpha val="27450"/>
            </a:srgbClr>
          </a:solidFill>
          <a:ln cap="flat" cmpd="sng" w="12700">
            <a:solidFill>
              <a:srgbClr val="172C51">
                <a:alpha val="3215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0"/>
          <p:cNvSpPr/>
          <p:nvPr/>
        </p:nvSpPr>
        <p:spPr>
          <a:xfrm flipH="1" rot="10800000">
            <a:off x="1222900" y="3954350"/>
            <a:ext cx="7093200" cy="893700"/>
          </a:xfrm>
          <a:prstGeom prst="uturnArrow">
            <a:avLst>
              <a:gd fmla="val 24569" name="adj1"/>
              <a:gd fmla="val 25000" name="adj2"/>
              <a:gd fmla="val 35185" name="adj3"/>
              <a:gd fmla="val 50907" name="adj4"/>
              <a:gd fmla="val 100000" name="adj5"/>
            </a:avLst>
          </a:prstGeom>
          <a:solidFill>
            <a:srgbClr val="4472C4">
              <a:alpha val="27450"/>
            </a:srgbClr>
          </a:solidFill>
          <a:ln cap="flat" cmpd="sng" w="12700">
            <a:solidFill>
              <a:srgbClr val="172C51">
                <a:alpha val="3215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0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10/15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1"/>
          <p:cNvSpPr txBox="1"/>
          <p:nvPr>
            <p:ph type="title"/>
          </p:nvPr>
        </p:nvSpPr>
        <p:spPr>
          <a:xfrm>
            <a:off x="311700" y="59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2500"/>
              <a:t>Monte Carlo simulation of power distribution</a:t>
            </a:r>
            <a:endParaRPr b="1" sz="2500"/>
          </a:p>
        </p:txBody>
      </p:sp>
      <p:pic>
        <p:nvPicPr>
          <p:cNvPr id="493" name="Google Shape;4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75" y="699975"/>
            <a:ext cx="7544350" cy="266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875" y="3303725"/>
            <a:ext cx="4129480" cy="13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1"/>
          <p:cNvSpPr txBox="1"/>
          <p:nvPr/>
        </p:nvSpPr>
        <p:spPr>
          <a:xfrm>
            <a:off x="4401300" y="3303725"/>
            <a:ext cx="4431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SG-filtered, convolved &amp; n</a:t>
            </a: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ormalized PSD 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=&gt; Histogram power excess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inject “fake Axion” </a:t>
            </a: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signal peak at the 5σ-level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find 95% confidence level for detection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filter efficiency: 88.2 ± 4.6 %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41"/>
          <p:cNvSpPr txBox="1"/>
          <p:nvPr/>
        </p:nvSpPr>
        <p:spPr>
          <a:xfrm>
            <a:off x="853550" y="556650"/>
            <a:ext cx="670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flat baseline							with baseline &amp; SG filtered</a:t>
            </a:r>
            <a:endParaRPr sz="13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41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11/15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98" name="Google Shape;498;p41"/>
          <p:cNvSpPr/>
          <p:nvPr/>
        </p:nvSpPr>
        <p:spPr>
          <a:xfrm>
            <a:off x="196875" y="3027475"/>
            <a:ext cx="4243500" cy="174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41"/>
          <p:cNvSpPr/>
          <p:nvPr/>
        </p:nvSpPr>
        <p:spPr>
          <a:xfrm>
            <a:off x="114025" y="699975"/>
            <a:ext cx="4129500" cy="238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2"/>
          <p:cNvSpPr txBox="1"/>
          <p:nvPr>
            <p:ph type="title"/>
          </p:nvPr>
        </p:nvSpPr>
        <p:spPr>
          <a:xfrm>
            <a:off x="311700" y="139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520"/>
              <a:t>Signal recovery test</a:t>
            </a:r>
            <a:endParaRPr b="1" sz="2520"/>
          </a:p>
        </p:txBody>
      </p:sp>
      <p:sp>
        <p:nvSpPr>
          <p:cNvPr id="505" name="Google Shape;505;p42"/>
          <p:cNvSpPr txBox="1"/>
          <p:nvPr/>
        </p:nvSpPr>
        <p:spPr>
          <a:xfrm>
            <a:off x="311700" y="774700"/>
            <a:ext cx="846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Inject “fake” ALP signals into PSD at random frequencies, with varying coupling strengths g</a:t>
            </a:r>
            <a:r>
              <a:rPr baseline="-25000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aNN</a:t>
            </a:r>
            <a:endParaRPr baseline="-25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Compare with recovered couplings for ALP signal candidates detected at input frequencies</a:t>
            </a:r>
            <a:endParaRPr baseline="-25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42"/>
          <p:cNvSpPr txBox="1"/>
          <p:nvPr/>
        </p:nvSpPr>
        <p:spPr>
          <a:xfrm>
            <a:off x="5425550" y="1651900"/>
            <a:ext cx="3352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Our results are corrected for the analysis bias</a:t>
            </a:r>
            <a:endParaRPr sz="13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0" y="1390300"/>
            <a:ext cx="5420492" cy="278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775" y="2036800"/>
            <a:ext cx="5367573" cy="266202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2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12/15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3"/>
          <p:cNvSpPr txBox="1"/>
          <p:nvPr>
            <p:ph type="title"/>
          </p:nvPr>
        </p:nvSpPr>
        <p:spPr>
          <a:xfrm>
            <a:off x="311700" y="43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de" sz="2520"/>
              <a:t>Signal candidate verification</a:t>
            </a:r>
            <a:endParaRPr b="1" sz="2520"/>
          </a:p>
        </p:txBody>
      </p:sp>
      <p:sp>
        <p:nvSpPr>
          <p:cNvPr id="515" name="Google Shape;515;p43"/>
          <p:cNvSpPr txBox="1"/>
          <p:nvPr/>
        </p:nvSpPr>
        <p:spPr>
          <a:xfrm>
            <a:off x="4884725" y="754888"/>
            <a:ext cx="41859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Reject outliers that appear off-resonance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Merge candidates closer than 1 ALP linewidth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Rescan check A: is candidate consistent within the rescans?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Rescan check B: reject candidates that appear off-resonance within 1 Hz as noise in more than one other spectrum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Overlap check: does it appear within neighboring scanning steps?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3"/>
          <p:cNvSpPr txBox="1"/>
          <p:nvPr/>
        </p:nvSpPr>
        <p:spPr>
          <a:xfrm>
            <a:off x="311700" y="4295425"/>
            <a:ext cx="3307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“On-resonance” signal candidates </a:t>
            </a:r>
            <a:endParaRPr sz="13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(out of ≈ 100 outliers found per spectrum)</a:t>
            </a:r>
            <a:endParaRPr sz="13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3"/>
          <p:cNvSpPr txBox="1"/>
          <p:nvPr/>
        </p:nvSpPr>
        <p:spPr>
          <a:xfrm>
            <a:off x="4958075" y="4094925"/>
            <a:ext cx="4039200" cy="738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8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Our analysis rejects all signal candidates - No ALP DM detection</a:t>
            </a:r>
            <a:endParaRPr b="1" sz="18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25" y="716500"/>
            <a:ext cx="4416375" cy="239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25" y="2070600"/>
            <a:ext cx="4509951" cy="235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3"/>
          <p:cNvPicPr preferRelativeResize="0"/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>
            <a:off x="554763" y="1524550"/>
            <a:ext cx="4147625" cy="194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3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13/15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4"/>
          <p:cNvSpPr txBox="1"/>
          <p:nvPr>
            <p:ph type="title"/>
          </p:nvPr>
        </p:nvSpPr>
        <p:spPr>
          <a:xfrm>
            <a:off x="311700" y="20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520"/>
              <a:t>Exclusion with thermal test sample</a:t>
            </a:r>
            <a:endParaRPr b="1" sz="2520"/>
          </a:p>
        </p:txBody>
      </p:sp>
      <p:sp>
        <p:nvSpPr>
          <p:cNvPr id="527" name="Google Shape;527;p44"/>
          <p:cNvSpPr txBox="1"/>
          <p:nvPr/>
        </p:nvSpPr>
        <p:spPr>
          <a:xfrm>
            <a:off x="6735350" y="2176425"/>
            <a:ext cx="1971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At frequencies where 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candidates were found in the main scan: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quote the rescan sensitivity instead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00" y="1486626"/>
            <a:ext cx="6193051" cy="331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4"/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1780200" y="2053662"/>
            <a:ext cx="4147625" cy="19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6977" y="871025"/>
            <a:ext cx="2998985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4"/>
          <p:cNvSpPr txBox="1"/>
          <p:nvPr/>
        </p:nvSpPr>
        <p:spPr>
          <a:xfrm rot="-5400000">
            <a:off x="84625" y="1049575"/>
            <a:ext cx="5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de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de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2" name="Google Shape;532;p44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14/15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tronomers Spy &quot;Bullet&quot; Galaxy Blasting Through Other Galaxies" id="112" name="Google Shape;112;p27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2" y="0"/>
            <a:ext cx="9143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422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2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7"/>
          <p:cNvSpPr txBox="1"/>
          <p:nvPr>
            <p:ph idx="1" type="body"/>
          </p:nvPr>
        </p:nvSpPr>
        <p:spPr>
          <a:xfrm>
            <a:off x="311700" y="1474875"/>
            <a:ext cx="8520600" cy="30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AutoNum type="arabicPeriod"/>
            </a:pPr>
            <a:r>
              <a:rPr lang="de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CASPEr-gradient low-field</a:t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First Axion search </a:t>
            </a: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test run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Data analysis &amp; preliminary results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Setup status &amp; future plans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sper the Friendly Ghost - Wikipedia" id="115" name="Google Shape;11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350" y="1543650"/>
            <a:ext cx="717625" cy="6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tronomers Spy &quot;Bullet&quot; Galaxy Blasting Through Other Galaxies" id="537" name="Google Shape;537;p45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2" y="0"/>
            <a:ext cx="91439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422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2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5"/>
          <p:cNvSpPr txBox="1"/>
          <p:nvPr>
            <p:ph idx="1" type="body"/>
          </p:nvPr>
        </p:nvSpPr>
        <p:spPr>
          <a:xfrm>
            <a:off x="311700" y="1474875"/>
            <a:ext cx="8520600" cy="30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CASPEr-gradient low-field setup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First Axion search test run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de" sz="2800">
                <a:latin typeface="Calibri"/>
                <a:ea typeface="Calibri"/>
                <a:cs typeface="Calibri"/>
                <a:sym typeface="Calibri"/>
              </a:rPr>
              <a:t>Data analysis &amp; preliminary results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AutoNum type="arabicPeriod"/>
            </a:pPr>
            <a:r>
              <a:rPr lang="de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Setup status &amp; future plans</a:t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sper the Friendly Ghost - Wikipedia" id="540" name="Google Shape;54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25" y="2931750"/>
            <a:ext cx="717625" cy="6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6"/>
          <p:cNvSpPr txBox="1"/>
          <p:nvPr>
            <p:ph type="title"/>
          </p:nvPr>
        </p:nvSpPr>
        <p:spPr>
          <a:xfrm>
            <a:off x="272850" y="188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Next steps: Pre-polarizer &amp; sample shuttling</a:t>
            </a:r>
            <a:endParaRPr b="1"/>
          </a:p>
        </p:txBody>
      </p:sp>
      <p:pic>
        <p:nvPicPr>
          <p:cNvPr id="546" name="Google Shape;54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25" y="847375"/>
            <a:ext cx="5189701" cy="27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850" y="998675"/>
            <a:ext cx="2263100" cy="3017452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6"/>
          <p:cNvSpPr txBox="1"/>
          <p:nvPr/>
        </p:nvSpPr>
        <p:spPr>
          <a:xfrm>
            <a:off x="1639100" y="4253475"/>
            <a:ext cx="477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SNR </a:t>
            </a:r>
            <a:r>
              <a:rPr lang="de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enhancement for thermal sample ∝ 1T /B</a:t>
            </a:r>
            <a:r>
              <a:rPr baseline="-25000" lang="de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baseline="-25000" sz="18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46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15/15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9231" y="289725"/>
            <a:ext cx="2705494" cy="3963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7"/>
          <p:cNvSpPr txBox="1"/>
          <p:nvPr>
            <p:ph type="title"/>
          </p:nvPr>
        </p:nvSpPr>
        <p:spPr>
          <a:xfrm>
            <a:off x="272850" y="188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Next steps: Hyper-polarized sample</a:t>
            </a:r>
            <a:endParaRPr b="1"/>
          </a:p>
        </p:txBody>
      </p:sp>
      <p:sp>
        <p:nvSpPr>
          <p:cNvPr id="556" name="Google Shape;556;p47"/>
          <p:cNvSpPr txBox="1"/>
          <p:nvPr/>
        </p:nvSpPr>
        <p:spPr>
          <a:xfrm>
            <a:off x="1639100" y="4253475"/>
            <a:ext cx="477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SNR enhancement for HP sample: at least x 10</a:t>
            </a:r>
            <a:r>
              <a:rPr baseline="30000" lang="de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aseline="30000" sz="1800">
              <a:solidFill>
                <a:srgbClr val="333333"/>
              </a:solidFill>
            </a:endParaRPr>
          </a:p>
        </p:txBody>
      </p:sp>
      <p:pic>
        <p:nvPicPr>
          <p:cNvPr id="557" name="Google Shape;557;p47"/>
          <p:cNvPicPr preferRelativeResize="0"/>
          <p:nvPr/>
        </p:nvPicPr>
        <p:blipFill rotWithShape="1">
          <a:blip r:embed="rId4">
            <a:alphaModFix/>
          </a:blip>
          <a:srcRect b="0" l="0" r="60086" t="0"/>
          <a:stretch/>
        </p:blipFill>
        <p:spPr>
          <a:xfrm>
            <a:off x="427178" y="848125"/>
            <a:ext cx="1683763" cy="219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7"/>
          <p:cNvPicPr preferRelativeResize="0"/>
          <p:nvPr/>
        </p:nvPicPr>
        <p:blipFill rotWithShape="1">
          <a:blip r:embed="rId4">
            <a:alphaModFix/>
          </a:blip>
          <a:srcRect b="13644" l="48746" r="0" t="0"/>
          <a:stretch/>
        </p:blipFill>
        <p:spPr>
          <a:xfrm>
            <a:off x="2409825" y="998183"/>
            <a:ext cx="2162176" cy="1899817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7"/>
          <p:cNvSpPr txBox="1"/>
          <p:nvPr/>
        </p:nvSpPr>
        <p:spPr>
          <a:xfrm>
            <a:off x="815400" y="2898000"/>
            <a:ext cx="4104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Spin Exchange Optical Pumping (SEOP)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47"/>
          <p:cNvSpPr txBox="1"/>
          <p:nvPr/>
        </p:nvSpPr>
        <p:spPr>
          <a:xfrm>
            <a:off x="1259475" y="3502625"/>
            <a:ext cx="472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hyperpolarized, liquid Xe sample: P ~ 70%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time ~ 1000 s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47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15/15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8"/>
          <p:cNvSpPr/>
          <p:nvPr/>
        </p:nvSpPr>
        <p:spPr>
          <a:xfrm>
            <a:off x="2287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orking in a factory&#10;&#10;Description automatically generated with medium confidence" id="567" name="Google Shape;567;p48"/>
          <p:cNvPicPr preferRelativeResize="0"/>
          <p:nvPr/>
        </p:nvPicPr>
        <p:blipFill rotWithShape="1">
          <a:blip r:embed="rId3">
            <a:alphaModFix/>
          </a:blip>
          <a:srcRect b="0" l="0" r="15397" t="0"/>
          <a:stretch/>
        </p:blipFill>
        <p:spPr>
          <a:xfrm>
            <a:off x="1891767" y="8"/>
            <a:ext cx="7252235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8"/>
          <p:cNvSpPr/>
          <p:nvPr/>
        </p:nvSpPr>
        <p:spPr>
          <a:xfrm>
            <a:off x="-1" y="0"/>
            <a:ext cx="55428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8"/>
          <p:cNvSpPr txBox="1"/>
          <p:nvPr>
            <p:ph type="title"/>
          </p:nvPr>
        </p:nvSpPr>
        <p:spPr>
          <a:xfrm>
            <a:off x="311700" y="118550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4220">
                <a:latin typeface="Calibri"/>
                <a:ea typeface="Calibri"/>
                <a:cs typeface="Calibri"/>
                <a:sym typeface="Calibri"/>
              </a:rPr>
              <a:t>Conclusion &amp; Outlook</a:t>
            </a:r>
            <a:endParaRPr b="1" sz="42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48"/>
          <p:cNvSpPr txBox="1"/>
          <p:nvPr>
            <p:ph idx="1" type="body"/>
          </p:nvPr>
        </p:nvSpPr>
        <p:spPr>
          <a:xfrm>
            <a:off x="0" y="874125"/>
            <a:ext cx="3982200" cy="401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457200" rtl="0" algn="l"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Preliminary runs: CASPEr-gradient is prepared for Axion-DM searches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On the way towards </a:t>
            </a: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surpassing </a:t>
            </a: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astrophysical exclusion limits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Many improvements are planned: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○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pre-polarization of methanol sample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○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Hyperpolarized xenon sample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○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revise data analysis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1" marL="9144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○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setup / electronics optimization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wider scan between 0 and 1 MHz (variable step size &amp; dwell time?)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1200"/>
              </a:spcAft>
              <a:buClr>
                <a:srgbClr val="333333"/>
              </a:buClr>
              <a:buSzPts val="1500"/>
              <a:buFont typeface="Calibri"/>
              <a:buChar char="●"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Expand search range with CASPEr-gradient high field (up to 600 MHz)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9"/>
          <p:cNvSpPr txBox="1"/>
          <p:nvPr>
            <p:ph type="title"/>
          </p:nvPr>
        </p:nvSpPr>
        <p:spPr>
          <a:xfrm>
            <a:off x="311700" y="96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The CASPEr-gradient Mainz team</a:t>
            </a:r>
            <a:endParaRPr b="1"/>
          </a:p>
        </p:txBody>
      </p:sp>
      <p:pic>
        <p:nvPicPr>
          <p:cNvPr id="576" name="Google Shape;576;p49"/>
          <p:cNvPicPr preferRelativeResize="0"/>
          <p:nvPr/>
        </p:nvPicPr>
        <p:blipFill rotWithShape="1">
          <a:blip r:embed="rId3">
            <a:alphaModFix/>
          </a:blip>
          <a:srcRect b="0" l="15314" r="8226" t="0"/>
          <a:stretch/>
        </p:blipFill>
        <p:spPr>
          <a:xfrm>
            <a:off x="3551397" y="602699"/>
            <a:ext cx="669061" cy="8184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577" name="Google Shape;57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0687" y="1178130"/>
            <a:ext cx="669059" cy="6683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578" name="Google Shape;57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4595" y="2308239"/>
            <a:ext cx="661186" cy="66051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descr="C:\Users\Derek Kimball\Desktop\Personal\Photos\pic of me by damon.jpg" id="579" name="Google Shape;579;p49"/>
          <p:cNvPicPr preferRelativeResize="0"/>
          <p:nvPr/>
        </p:nvPicPr>
        <p:blipFill rotWithShape="1">
          <a:blip r:embed="rId6">
            <a:alphaModFix/>
          </a:blip>
          <a:srcRect b="0" l="-1526" r="464" t="0"/>
          <a:stretch/>
        </p:blipFill>
        <p:spPr>
          <a:xfrm>
            <a:off x="7914348" y="1014205"/>
            <a:ext cx="1019648" cy="6719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descr="CSUEB_Seal_CMYK_large" id="580" name="Google Shape;580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55966" y="1035179"/>
            <a:ext cx="630600" cy="63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File:Boston University seal.svg" id="581" name="Google Shape;581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32629" y="2401806"/>
            <a:ext cx="630584" cy="611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hysics.columbia.edu/files/physics/content/AlexSushkov_large.jpg" id="582" name="Google Shape;582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43640" y="2374501"/>
            <a:ext cx="690362" cy="7105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583" name="Google Shape;583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33199" y="1006486"/>
            <a:ext cx="669060" cy="6683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584" name="Google Shape;584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69850" y="2173500"/>
            <a:ext cx="819274" cy="8184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100000" dist="139700">
              <a:srgbClr val="333333">
                <a:alpha val="64709"/>
              </a:srgbClr>
            </a:outerShdw>
          </a:effectLst>
        </p:spPr>
      </p:pic>
      <p:pic>
        <p:nvPicPr>
          <p:cNvPr id="585" name="Google Shape;585;p4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28096" y="3430512"/>
            <a:ext cx="669060" cy="6683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586" name="Google Shape;586;p4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994999" y="2221449"/>
            <a:ext cx="733500" cy="7327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587" name="Google Shape;587;p4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883483" y="2421062"/>
            <a:ext cx="658206" cy="7105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descr="A person smiling for a picture&#10;&#10;Description automatically generated" id="588" name="Google Shape;588;p49"/>
          <p:cNvPicPr preferRelativeResize="0"/>
          <p:nvPr/>
        </p:nvPicPr>
        <p:blipFill rotWithShape="1">
          <a:blip r:embed="rId15">
            <a:alphaModFix/>
          </a:blip>
          <a:srcRect b="0" l="21325" r="14825" t="0"/>
          <a:stretch/>
        </p:blipFill>
        <p:spPr>
          <a:xfrm>
            <a:off x="7474100" y="2373473"/>
            <a:ext cx="630575" cy="73999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person smiling for the camera&#10;&#10;Description automatically generated" id="589" name="Google Shape;589;p49"/>
          <p:cNvPicPr preferRelativeResize="0"/>
          <p:nvPr/>
        </p:nvPicPr>
        <p:blipFill rotWithShape="1">
          <a:blip r:embed="rId16">
            <a:alphaModFix/>
          </a:blip>
          <a:srcRect b="0" l="8659" r="14162" t="24391"/>
          <a:stretch/>
        </p:blipFill>
        <p:spPr>
          <a:xfrm>
            <a:off x="8030600" y="3856325"/>
            <a:ext cx="875700" cy="857020"/>
          </a:xfrm>
          <a:prstGeom prst="rect">
            <a:avLst/>
          </a:prstGeom>
          <a:noFill/>
          <a:ln>
            <a:noFill/>
          </a:ln>
          <a:effectLst>
            <a:outerShdw blurRad="285750" rotWithShape="0" algn="tl" dir="2700000" dist="152400">
              <a:srgbClr val="333333">
                <a:alpha val="64999"/>
              </a:srgbClr>
            </a:outerShdw>
          </a:effectLst>
        </p:spPr>
      </p:pic>
      <p:pic>
        <p:nvPicPr>
          <p:cNvPr id="590" name="Google Shape;590;p4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350507" y="4010915"/>
            <a:ext cx="630584" cy="62994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9"/>
          <p:cNvSpPr txBox="1"/>
          <p:nvPr/>
        </p:nvSpPr>
        <p:spPr>
          <a:xfrm>
            <a:off x="6269575" y="202050"/>
            <a:ext cx="292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dk2"/>
                </a:solidFill>
              </a:rPr>
              <a:t>… and some of many international collaborators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92" name="Google Shape;592;p4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524938" y="956350"/>
            <a:ext cx="505051" cy="7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9"/>
          <p:cNvSpPr txBox="1"/>
          <p:nvPr/>
        </p:nvSpPr>
        <p:spPr>
          <a:xfrm>
            <a:off x="3317450" y="1421163"/>
            <a:ext cx="128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Prof. Dmitry Budker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594" name="Google Shape;594;p49"/>
          <p:cNvSpPr txBox="1"/>
          <p:nvPr/>
        </p:nvSpPr>
        <p:spPr>
          <a:xfrm>
            <a:off x="4628100" y="1843925"/>
            <a:ext cx="151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Dr. Arne Wickenbrock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595" name="Google Shape;595;p49"/>
          <p:cNvSpPr txBox="1"/>
          <p:nvPr/>
        </p:nvSpPr>
        <p:spPr>
          <a:xfrm>
            <a:off x="2132750" y="1674900"/>
            <a:ext cx="101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Dr. Hendrik Bekker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596" name="Google Shape;596;p49"/>
          <p:cNvSpPr txBox="1"/>
          <p:nvPr/>
        </p:nvSpPr>
        <p:spPr>
          <a:xfrm>
            <a:off x="3846938" y="2921850"/>
            <a:ext cx="101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Arian Dogan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597" name="Google Shape;597;p49"/>
          <p:cNvSpPr txBox="1"/>
          <p:nvPr/>
        </p:nvSpPr>
        <p:spPr>
          <a:xfrm>
            <a:off x="5171863" y="2993175"/>
            <a:ext cx="101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Yuzhe Zhang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598" name="Google Shape;598;p49"/>
          <p:cNvSpPr txBox="1"/>
          <p:nvPr/>
        </p:nvSpPr>
        <p:spPr>
          <a:xfrm>
            <a:off x="4484775" y="4073388"/>
            <a:ext cx="101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Julian Walter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599" name="Google Shape;599;p49"/>
          <p:cNvSpPr txBox="1"/>
          <p:nvPr/>
        </p:nvSpPr>
        <p:spPr>
          <a:xfrm>
            <a:off x="1618850" y="2923875"/>
            <a:ext cx="101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Olympia Maliaka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600" name="Google Shape;600;p49"/>
          <p:cNvSpPr txBox="1"/>
          <p:nvPr/>
        </p:nvSpPr>
        <p:spPr>
          <a:xfrm>
            <a:off x="2746313" y="3118013"/>
            <a:ext cx="101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Malavika Unni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601" name="Google Shape;601;p49"/>
          <p:cNvSpPr txBox="1"/>
          <p:nvPr/>
        </p:nvSpPr>
        <p:spPr>
          <a:xfrm>
            <a:off x="7981100" y="1666775"/>
            <a:ext cx="95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Prof. Derek J. Kimball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602" name="Google Shape;602;p49"/>
          <p:cNvSpPr txBox="1"/>
          <p:nvPr/>
        </p:nvSpPr>
        <p:spPr>
          <a:xfrm>
            <a:off x="8150963" y="3103388"/>
            <a:ext cx="87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Prof. Alexander O. Sushkov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603" name="Google Shape;603;p49"/>
          <p:cNvSpPr txBox="1"/>
          <p:nvPr/>
        </p:nvSpPr>
        <p:spPr>
          <a:xfrm>
            <a:off x="8030600" y="4713350"/>
            <a:ext cx="87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Vivian Gao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604" name="Google Shape;604;p49"/>
          <p:cNvSpPr txBox="1"/>
          <p:nvPr/>
        </p:nvSpPr>
        <p:spPr>
          <a:xfrm>
            <a:off x="7363225" y="3126375"/>
            <a:ext cx="73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Declan W. Smith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605" name="Google Shape;605;p49"/>
          <p:cNvSpPr txBox="1"/>
          <p:nvPr/>
        </p:nvSpPr>
        <p:spPr>
          <a:xfrm>
            <a:off x="1619038" y="4320725"/>
            <a:ext cx="101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Dr. Younggeun Kim</a:t>
            </a:r>
            <a:endParaRPr b="1" sz="900">
              <a:solidFill>
                <a:srgbClr val="333333"/>
              </a:solidFill>
            </a:endParaRPr>
          </a:p>
        </p:txBody>
      </p:sp>
      <p:sp>
        <p:nvSpPr>
          <p:cNvPr id="606" name="Google Shape;606;p49"/>
          <p:cNvSpPr txBox="1"/>
          <p:nvPr/>
        </p:nvSpPr>
        <p:spPr>
          <a:xfrm>
            <a:off x="3035988" y="4422538"/>
            <a:ext cx="101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333333"/>
                </a:solidFill>
              </a:rPr>
              <a:t>Dr. Jonathan Agil</a:t>
            </a:r>
            <a:endParaRPr b="1" sz="900">
              <a:solidFill>
                <a:srgbClr val="333333"/>
              </a:solidFill>
            </a:endParaRPr>
          </a:p>
        </p:txBody>
      </p:sp>
      <p:pic>
        <p:nvPicPr>
          <p:cNvPr id="607" name="Google Shape;607;p4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744575" y="3538163"/>
            <a:ext cx="768650" cy="768650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960000" dist="142875">
              <a:srgbClr val="333333">
                <a:alpha val="64000"/>
              </a:srgbClr>
            </a:outerShdw>
          </a:effectLst>
        </p:spPr>
      </p:pic>
      <p:pic>
        <p:nvPicPr>
          <p:cNvPr id="608" name="Google Shape;608;p4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261549" y="3585625"/>
            <a:ext cx="768650" cy="768650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2760000" dist="142875">
              <a:srgbClr val="333333">
                <a:alpha val="64999"/>
              </a:srgbClr>
            </a:outerShdw>
          </a:effectLst>
        </p:spPr>
      </p:pic>
      <p:pic>
        <p:nvPicPr>
          <p:cNvPr id="609" name="Google Shape;609;p49"/>
          <p:cNvPicPr preferRelativeResize="0"/>
          <p:nvPr/>
        </p:nvPicPr>
        <p:blipFill rotWithShape="1">
          <a:blip r:embed="rId21">
            <a:alphaModFix/>
          </a:blip>
          <a:srcRect b="17296" l="7648" r="14384" t="23751"/>
          <a:stretch/>
        </p:blipFill>
        <p:spPr>
          <a:xfrm>
            <a:off x="2" y="2250293"/>
            <a:ext cx="1511100" cy="77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7700" y="3385575"/>
            <a:ext cx="1415694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0" y="4320725"/>
            <a:ext cx="151110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201150" y="3270121"/>
            <a:ext cx="768650" cy="766916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2520000" dist="142875">
              <a:srgbClr val="000000">
                <a:alpha val="66000"/>
              </a:srgbClr>
            </a:outerShdw>
          </a:effectLst>
        </p:spPr>
      </p:pic>
      <p:sp>
        <p:nvSpPr>
          <p:cNvPr id="613" name="Google Shape;613;p49"/>
          <p:cNvSpPr txBox="1"/>
          <p:nvPr/>
        </p:nvSpPr>
        <p:spPr>
          <a:xfrm>
            <a:off x="6159221" y="4028588"/>
            <a:ext cx="952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900">
                <a:solidFill>
                  <a:srgbClr val="000000"/>
                </a:solidFill>
              </a:rPr>
              <a:t>Ophir Ruimi</a:t>
            </a:r>
            <a:endParaRPr b="1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0"/>
          <p:cNvSpPr txBox="1"/>
          <p:nvPr>
            <p:ph type="title"/>
          </p:nvPr>
        </p:nvSpPr>
        <p:spPr>
          <a:xfrm>
            <a:off x="333138" y="14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CASPEr-g pulsed NMR &amp; signal acquisition</a:t>
            </a:r>
            <a:endParaRPr b="1"/>
          </a:p>
        </p:txBody>
      </p:sp>
      <p:pic>
        <p:nvPicPr>
          <p:cNvPr id="619" name="Google Shape;6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150" y="888500"/>
            <a:ext cx="7475474" cy="379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1"/>
          <p:cNvSpPr txBox="1"/>
          <p:nvPr/>
        </p:nvSpPr>
        <p:spPr>
          <a:xfrm>
            <a:off x="6203550" y="2608263"/>
            <a:ext cx="128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ALP linewidth: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51"/>
          <p:cNvSpPr txBox="1"/>
          <p:nvPr>
            <p:ph type="title"/>
          </p:nvPr>
        </p:nvSpPr>
        <p:spPr>
          <a:xfrm>
            <a:off x="311700" y="119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The ALP signal @CASPEr-gradient (2)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51"/>
          <p:cNvSpPr txBox="1"/>
          <p:nvPr/>
        </p:nvSpPr>
        <p:spPr>
          <a:xfrm>
            <a:off x="3539800" y="2023275"/>
            <a:ext cx="1847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lang="de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de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is boosted by Earth’s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motion through the halo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=&gt; annual &amp; daily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amplitude modulation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51"/>
          <p:cNvPicPr preferRelativeResize="0"/>
          <p:nvPr/>
        </p:nvPicPr>
        <p:blipFill rotWithShape="1">
          <a:blip r:embed="rId3">
            <a:alphaModFix/>
          </a:blip>
          <a:srcRect b="0" l="3729" r="3738" t="0"/>
          <a:stretch/>
        </p:blipFill>
        <p:spPr>
          <a:xfrm>
            <a:off x="159525" y="692075"/>
            <a:ext cx="7071610" cy="384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699" y="1610941"/>
            <a:ext cx="1813775" cy="3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6650" y="891300"/>
            <a:ext cx="1352375" cy="119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2"/>
          <p:cNvSpPr txBox="1"/>
          <p:nvPr>
            <p:ph type="title"/>
          </p:nvPr>
        </p:nvSpPr>
        <p:spPr>
          <a:xfrm>
            <a:off x="311700" y="119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The ALP signal @CASPEr-gradient (3)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546" y="1167346"/>
            <a:ext cx="3006750" cy="9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2"/>
          <p:cNvSpPr txBox="1"/>
          <p:nvPr/>
        </p:nvSpPr>
        <p:spPr>
          <a:xfrm>
            <a:off x="5825550" y="767150"/>
            <a:ext cx="28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Decay signal of pulsed-NMR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Google Shape;63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672" y="1233297"/>
            <a:ext cx="4484125" cy="532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2"/>
          <p:cNvSpPr txBox="1"/>
          <p:nvPr/>
        </p:nvSpPr>
        <p:spPr>
          <a:xfrm>
            <a:off x="363675" y="833100"/>
            <a:ext cx="28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RMS Rabi frequency of ALP drive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9" name="Google Shape;63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670" y="2082145"/>
            <a:ext cx="2397000" cy="9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2"/>
          <p:cNvSpPr txBox="1"/>
          <p:nvPr/>
        </p:nvSpPr>
        <p:spPr>
          <a:xfrm>
            <a:off x="363675" y="1697975"/>
            <a:ext cx="28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Spectral factor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0675" y="2093700"/>
            <a:ext cx="1505175" cy="9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2325" y="2413357"/>
            <a:ext cx="3573224" cy="6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2"/>
          <p:cNvSpPr txBox="1"/>
          <p:nvPr/>
        </p:nvSpPr>
        <p:spPr>
          <a:xfrm>
            <a:off x="4362325" y="2013150"/>
            <a:ext cx="28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RMS tipping angle from ALP drive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685" y="3377947"/>
            <a:ext cx="2064612" cy="9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2"/>
          <p:cNvSpPr txBox="1"/>
          <p:nvPr/>
        </p:nvSpPr>
        <p:spPr>
          <a:xfrm>
            <a:off x="311700" y="3024525"/>
            <a:ext cx="28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Flux from transverse magnetization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6" name="Google Shape;646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95950" y="3873537"/>
            <a:ext cx="2397000" cy="4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52"/>
          <p:cNvSpPr txBox="1"/>
          <p:nvPr/>
        </p:nvSpPr>
        <p:spPr>
          <a:xfrm>
            <a:off x="2664175" y="3473338"/>
            <a:ext cx="28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RMS ALP signal amplitude in PSD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96800" y="3254766"/>
            <a:ext cx="3944051" cy="33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6800" y="4228175"/>
            <a:ext cx="3944051" cy="36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9572" y="4484800"/>
            <a:ext cx="2052828" cy="4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3"/>
          <p:cNvSpPr/>
          <p:nvPr/>
        </p:nvSpPr>
        <p:spPr>
          <a:xfrm flipH="1" rot="-711485">
            <a:off x="5012440" y="809258"/>
            <a:ext cx="2982651" cy="3576142"/>
          </a:xfrm>
          <a:custGeom>
            <a:rect b="b" l="l" r="r" t="t"/>
            <a:pathLst>
              <a:path extrusionOk="0" h="120000" w="120000">
                <a:moveTo>
                  <a:pt x="82169" y="11829"/>
                </a:moveTo>
                <a:lnTo>
                  <a:pt x="82169" y="11829"/>
                </a:lnTo>
                <a:cubicBezTo>
                  <a:pt x="95407" y="18240"/>
                  <a:pt x="105393" y="30085"/>
                  <a:pt x="109667" y="44447"/>
                </a:cubicBezTo>
                <a:lnTo>
                  <a:pt x="117585" y="43129"/>
                </a:lnTo>
                <a:lnTo>
                  <a:pt x="104450" y="52598"/>
                </a:lnTo>
                <a:lnTo>
                  <a:pt x="88165" y="48028"/>
                </a:lnTo>
                <a:lnTo>
                  <a:pt x="96086" y="46709"/>
                </a:lnTo>
                <a:lnTo>
                  <a:pt x="96086" y="46709"/>
                </a:lnTo>
                <a:cubicBezTo>
                  <a:pt x="92893" y="36304"/>
                  <a:pt x="86086" y="27698"/>
                  <a:pt x="77140" y="22756"/>
                </a:cubicBezTo>
                <a:close/>
              </a:path>
            </a:pathLst>
          </a:cu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53"/>
          <p:cNvSpPr/>
          <p:nvPr/>
        </p:nvSpPr>
        <p:spPr>
          <a:xfrm rot="5400000">
            <a:off x="4669505" y="2901274"/>
            <a:ext cx="1421700" cy="839400"/>
          </a:xfrm>
          <a:prstGeom prst="notchedRightArrow">
            <a:avLst>
              <a:gd fmla="val 49017" name="adj1"/>
              <a:gd fmla="val 28059" name="adj2"/>
            </a:avLst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53"/>
          <p:cNvSpPr/>
          <p:nvPr/>
        </p:nvSpPr>
        <p:spPr>
          <a:xfrm rot="595814">
            <a:off x="4930079" y="892942"/>
            <a:ext cx="2868677" cy="3631638"/>
          </a:xfrm>
          <a:custGeom>
            <a:rect b="b" l="l" r="r" t="t"/>
            <a:pathLst>
              <a:path extrusionOk="0" h="120000" w="120000">
                <a:moveTo>
                  <a:pt x="65802" y="6711"/>
                </a:moveTo>
                <a:lnTo>
                  <a:pt x="65802" y="6711"/>
                </a:lnTo>
                <a:cubicBezTo>
                  <a:pt x="86691" y="9136"/>
                  <a:pt x="104105" y="24327"/>
                  <a:pt x="109910" y="45191"/>
                </a:cubicBezTo>
                <a:lnTo>
                  <a:pt x="117839" y="43941"/>
                </a:lnTo>
                <a:lnTo>
                  <a:pt x="104519" y="52979"/>
                </a:lnTo>
                <a:lnTo>
                  <a:pt x="88419" y="48580"/>
                </a:lnTo>
                <a:lnTo>
                  <a:pt x="96354" y="47329"/>
                </a:lnTo>
                <a:cubicBezTo>
                  <a:pt x="91906" y="31293"/>
                  <a:pt x="79482" y="19671"/>
                  <a:pt x="64612" y="17637"/>
                </a:cubicBezTo>
                <a:close/>
              </a:path>
            </a:pathLst>
          </a:cu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53"/>
          <p:cNvSpPr/>
          <p:nvPr/>
        </p:nvSpPr>
        <p:spPr>
          <a:xfrm rot="5400000">
            <a:off x="6608883" y="3116246"/>
            <a:ext cx="1699800" cy="839400"/>
          </a:xfrm>
          <a:prstGeom prst="notchedRightArrow">
            <a:avLst>
              <a:gd fmla="val 49017" name="adj1"/>
              <a:gd fmla="val 28059" name="adj2"/>
            </a:avLst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9" name="Google Shape;659;p53"/>
          <p:cNvPicPr preferRelativeResize="0"/>
          <p:nvPr/>
        </p:nvPicPr>
        <p:blipFill rotWithShape="1">
          <a:blip r:embed="rId3">
            <a:alphaModFix/>
          </a:blip>
          <a:srcRect b="75341" l="1001" r="50151" t="1082"/>
          <a:stretch/>
        </p:blipFill>
        <p:spPr>
          <a:xfrm>
            <a:off x="5054411" y="109913"/>
            <a:ext cx="2075946" cy="154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53"/>
          <p:cNvPicPr preferRelativeResize="0"/>
          <p:nvPr/>
        </p:nvPicPr>
        <p:blipFill rotWithShape="1">
          <a:blip r:embed="rId3">
            <a:alphaModFix/>
          </a:blip>
          <a:srcRect b="25165" l="0" r="0" t="25807"/>
          <a:stretch/>
        </p:blipFill>
        <p:spPr>
          <a:xfrm>
            <a:off x="4477550" y="1818298"/>
            <a:ext cx="4249848" cy="321529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3"/>
          <p:cNvSpPr txBox="1"/>
          <p:nvPr>
            <p:ph type="title"/>
          </p:nvPr>
        </p:nvSpPr>
        <p:spPr>
          <a:xfrm>
            <a:off x="311700" y="119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Resonant Axion signal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4"/>
          <p:cNvSpPr txBox="1"/>
          <p:nvPr/>
        </p:nvSpPr>
        <p:spPr>
          <a:xfrm>
            <a:off x="173775" y="811650"/>
            <a:ext cx="4992000" cy="400200"/>
          </a:xfrm>
          <a:prstGeom prst="rect">
            <a:avLst/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Filter out noise spikes that are narrower or broader than the signal 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54"/>
          <p:cNvSpPr txBox="1"/>
          <p:nvPr>
            <p:ph type="title"/>
          </p:nvPr>
        </p:nvSpPr>
        <p:spPr>
          <a:xfrm>
            <a:off x="311700" y="10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Savitzky-Golay (SG) filtering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54"/>
          <p:cNvSpPr txBox="1"/>
          <p:nvPr/>
        </p:nvSpPr>
        <p:spPr>
          <a:xfrm>
            <a:off x="60200" y="1211850"/>
            <a:ext cx="353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“Narrow”: filter length = ½ ALP signal width</a:t>
            </a:r>
            <a:endParaRPr u="sng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54"/>
          <p:cNvSpPr txBox="1"/>
          <p:nvPr/>
        </p:nvSpPr>
        <p:spPr>
          <a:xfrm>
            <a:off x="4572000" y="1211850"/>
            <a:ext cx="3533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“Broad”: filter length = 100 ALP signal width</a:t>
            </a:r>
            <a:endParaRPr u="sng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54"/>
          <p:cNvSpPr txBox="1"/>
          <p:nvPr/>
        </p:nvSpPr>
        <p:spPr>
          <a:xfrm>
            <a:off x="114375" y="3791675"/>
            <a:ext cx="3614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Identify RFI peaks narrower than the ALP signal linewidth 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&amp; selectively smooth them out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(on average ~3% of points per spectrum)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54"/>
          <p:cNvSpPr txBox="1"/>
          <p:nvPr/>
        </p:nvSpPr>
        <p:spPr>
          <a:xfrm>
            <a:off x="4549725" y="3791675"/>
            <a:ext cx="397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Baseline subtraction: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Set noise floor to zero / normalize spectrum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2" name="Google Shape;67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12044"/>
            <a:ext cx="4511798" cy="224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0" y="1612040"/>
            <a:ext cx="4511798" cy="2244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400" y="338250"/>
            <a:ext cx="6952474" cy="459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/>
          <p:nvPr/>
        </p:nvSpPr>
        <p:spPr>
          <a:xfrm>
            <a:off x="4752375" y="2371650"/>
            <a:ext cx="107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/>
              <a:t>this talk</a:t>
            </a:r>
            <a:endParaRPr sz="1500"/>
          </a:p>
        </p:txBody>
      </p:sp>
      <p:sp>
        <p:nvSpPr>
          <p:cNvPr id="122" name="Google Shape;122;p28"/>
          <p:cNvSpPr txBox="1"/>
          <p:nvPr>
            <p:ph type="title"/>
          </p:nvPr>
        </p:nvSpPr>
        <p:spPr>
          <a:xfrm>
            <a:off x="311700" y="44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Testing the gradient coupling with CASPEr</a:t>
            </a:r>
            <a:endParaRPr b="1"/>
          </a:p>
        </p:txBody>
      </p:sp>
      <p:sp>
        <p:nvSpPr>
          <p:cNvPr id="123" name="Google Shape;123;p28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1/15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900" y="1550850"/>
            <a:ext cx="6285952" cy="3147325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5"/>
          <p:cNvSpPr txBox="1"/>
          <p:nvPr>
            <p:ph type="title"/>
          </p:nvPr>
        </p:nvSpPr>
        <p:spPr>
          <a:xfrm>
            <a:off x="311700" y="125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Optimal filter: convolution with known signal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55"/>
          <p:cNvSpPr txBox="1"/>
          <p:nvPr/>
        </p:nvSpPr>
        <p:spPr>
          <a:xfrm>
            <a:off x="4235431" y="3220675"/>
            <a:ext cx="3213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Char char="●"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steps too wide → miss ALP signal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Char char="●"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steps too small → over-correlation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Optimize step size to give best SNR in convolved spectrum with injected synthetic ALP signals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55"/>
          <p:cNvSpPr txBox="1"/>
          <p:nvPr/>
        </p:nvSpPr>
        <p:spPr>
          <a:xfrm>
            <a:off x="445325" y="1172700"/>
            <a:ext cx="843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 noisy square wave…			      … is improved by filtering with a single band pass filter…       …but the best SNR comes from a matched filter</a:t>
            </a:r>
            <a:endParaRPr sz="1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Google Shape;68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563" y="802650"/>
            <a:ext cx="8067675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5"/>
          <p:cNvSpPr txBox="1"/>
          <p:nvPr/>
        </p:nvSpPr>
        <p:spPr>
          <a:xfrm>
            <a:off x="5284325" y="609500"/>
            <a:ext cx="380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https://www.gunthard-kraus.de/DSP/Dsp_CD/Matched_Filter/Bores/11_mat.htm</a:t>
            </a:r>
            <a:endParaRPr sz="800" u="sng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6"/>
          <p:cNvSpPr txBox="1"/>
          <p:nvPr/>
        </p:nvSpPr>
        <p:spPr>
          <a:xfrm>
            <a:off x="311700" y="1044625"/>
            <a:ext cx="2667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 define the scenario of a </a:t>
            </a:r>
            <a:r>
              <a:rPr b="1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5σ-Axion signal</a:t>
            </a: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being present as our </a:t>
            </a:r>
            <a:r>
              <a:rPr b="1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Null Hypothesis H</a:t>
            </a:r>
            <a:r>
              <a:rPr b="1" baseline="-25000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b="1" baseline="-250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just-noise</a:t>
            </a: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scenario is our alternative hypothesis, </a:t>
            </a:r>
            <a:r>
              <a:rPr b="1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1" baseline="-25000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If we discard all rescan candidates (which live within the 95% CL of H</a:t>
            </a:r>
            <a:r>
              <a:rPr baseline="-25000"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d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) as statistical fluctuations, we will have to reject the Null Hypothesis - there is no 5σ signal in our data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56"/>
          <p:cNvSpPr txBox="1"/>
          <p:nvPr>
            <p:ph type="title"/>
          </p:nvPr>
        </p:nvSpPr>
        <p:spPr>
          <a:xfrm>
            <a:off x="311700" y="127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Hypothesis testing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226" y="945150"/>
            <a:ext cx="5985949" cy="34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6"/>
          <p:cNvSpPr txBox="1"/>
          <p:nvPr/>
        </p:nvSpPr>
        <p:spPr>
          <a:xfrm>
            <a:off x="4728288" y="4499675"/>
            <a:ext cx="427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Brubaker et al: The HAYSTAC Axion Search Analysis Procedure (2017)</a:t>
            </a:r>
            <a:endParaRPr sz="1000" u="sng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/>
          <p:nvPr/>
        </p:nvSpPr>
        <p:spPr>
          <a:xfrm>
            <a:off x="112875" y="2516575"/>
            <a:ext cx="8730600" cy="656400"/>
          </a:xfrm>
          <a:prstGeom prst="rect">
            <a:avLst/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9"/>
          <p:cNvSpPr/>
          <p:nvPr/>
        </p:nvSpPr>
        <p:spPr>
          <a:xfrm>
            <a:off x="101625" y="3214424"/>
            <a:ext cx="8730600" cy="728400"/>
          </a:xfrm>
          <a:prstGeom prst="rect">
            <a:avLst/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9"/>
          <p:cNvSpPr/>
          <p:nvPr/>
        </p:nvSpPr>
        <p:spPr>
          <a:xfrm>
            <a:off x="95925" y="3991372"/>
            <a:ext cx="8742000" cy="656400"/>
          </a:xfrm>
          <a:prstGeom prst="rect">
            <a:avLst/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1225" y="2593464"/>
            <a:ext cx="2416401" cy="50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1225" y="3295837"/>
            <a:ext cx="335727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24750" y="4057975"/>
            <a:ext cx="3330227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2575" y="2690876"/>
            <a:ext cx="964459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2571" y="3253975"/>
            <a:ext cx="124933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/>
          <p:nvPr>
            <p:ph type="title"/>
          </p:nvPr>
        </p:nvSpPr>
        <p:spPr>
          <a:xfrm>
            <a:off x="311700" y="118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Possible Axion couplings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9"/>
          <p:cNvSpPr txBox="1"/>
          <p:nvPr/>
        </p:nvSpPr>
        <p:spPr>
          <a:xfrm>
            <a:off x="148097" y="3289664"/>
            <a:ext cx="218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Calibri"/>
                <a:ea typeface="Calibri"/>
                <a:cs typeface="Calibri"/>
                <a:sym typeface="Calibri"/>
              </a:rPr>
              <a:t>ALP field gradient - Nuclear spin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148100" y="4027075"/>
            <a:ext cx="218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ALP field gradient </a:t>
            </a:r>
            <a:endParaRPr sz="16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≈ pseudo-magnetic field</a:t>
            </a:r>
            <a:endParaRPr sz="16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9" name="Google Shape;139;p29"/>
          <p:cNvGraphicFramePr/>
          <p:nvPr/>
        </p:nvGraphicFramePr>
        <p:xfrm>
          <a:off x="101622" y="7692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{F238AF42-4F81-4E42-8C4D-F897CA3CBD9B}</a:tableStyleId>
              </a:tblPr>
              <a:tblGrid>
                <a:gridCol w="2079700"/>
                <a:gridCol w="6650975"/>
              </a:tblGrid>
              <a:tr h="31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2800"/>
                        <a:buFont typeface="Calibri"/>
                        <a:buNone/>
                      </a:pPr>
                      <a:r>
                        <a:rPr lang="de">
                          <a:solidFill>
                            <a:srgbClr val="CDD4EA"/>
                          </a:solidFill>
                        </a:rPr>
                        <a:t>Axion coupling to:</a:t>
                      </a:r>
                      <a:endParaRPr b="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2800"/>
                        <a:buFont typeface="Calibri"/>
                        <a:buNone/>
                      </a:pPr>
                      <a:r>
                        <a:rPr lang="de">
                          <a:solidFill>
                            <a:srgbClr val="CDD4EA"/>
                          </a:solidFill>
                        </a:rPr>
                        <a:t>Probed by:</a:t>
                      </a:r>
                      <a:endParaRPr b="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4472C4"/>
                    </a:solidFill>
                  </a:tcPr>
                </a:tc>
              </a:tr>
              <a:tr h="317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2800"/>
                        <a:buFont typeface="Calibri"/>
                        <a:buNone/>
                      </a:pPr>
                      <a:r>
                        <a:rPr b="0" lang="de" sz="1600" u="none" cap="none" strike="noStrike">
                          <a:solidFill>
                            <a:srgbClr val="222A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Photon</a:t>
                      </a:r>
                      <a:endParaRPr b="0" sz="1600" u="none" cap="none" strike="noStrike">
                        <a:solidFill>
                          <a:srgbClr val="222A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4472C4">
                        <a:alpha val="2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2800"/>
                        <a:buFont typeface="Calibri"/>
                        <a:buNone/>
                      </a:pPr>
                      <a:r>
                        <a:rPr lang="de" sz="1600">
                          <a:solidFill>
                            <a:srgbClr val="333333"/>
                          </a:solidFill>
                        </a:rPr>
                        <a:t>many experiments: cavities, lumped element, …</a:t>
                      </a:r>
                      <a:endParaRPr sz="1600">
                        <a:solidFill>
                          <a:srgbClr val="333333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4472C4">
                        <a:alpha val="27450"/>
                      </a:srgbClr>
                    </a:solidFill>
                  </a:tcPr>
                </a:tc>
              </a:tr>
              <a:tr h="317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2800"/>
                        <a:buFont typeface="Calibri"/>
                        <a:buNone/>
                      </a:pPr>
                      <a:r>
                        <a:rPr lang="de" sz="1600">
                          <a:solidFill>
                            <a:srgbClr val="222A35"/>
                          </a:solidFill>
                        </a:rPr>
                        <a:t>G</a:t>
                      </a:r>
                      <a:r>
                        <a:rPr b="0" lang="de" sz="1600" u="none" cap="none" strike="noStrike">
                          <a:solidFill>
                            <a:srgbClr val="222A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luon</a:t>
                      </a:r>
                      <a:endParaRPr b="0" sz="1600" u="none" cap="none" strike="noStrike">
                        <a:solidFill>
                          <a:srgbClr val="222A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F1F3F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" sz="1600" u="none" cap="none" strike="noStrike">
                          <a:solidFill>
                            <a:srgbClr val="333333"/>
                          </a:solidFill>
                        </a:rPr>
                        <a:t>CASPEr-electric</a:t>
                      </a:r>
                      <a:r>
                        <a:rPr lang="de" sz="1600">
                          <a:solidFill>
                            <a:srgbClr val="333333"/>
                          </a:solidFill>
                        </a:rPr>
                        <a:t>, …</a:t>
                      </a:r>
                      <a:endParaRPr sz="1600" u="none" cap="none" strike="noStrike">
                        <a:solidFill>
                          <a:srgbClr val="333333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F1F3F9"/>
                    </a:solidFill>
                  </a:tcPr>
                </a:tc>
              </a:tr>
              <a:tr h="317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2A35"/>
                        </a:buClr>
                        <a:buSzPts val="2800"/>
                        <a:buFont typeface="Calibri"/>
                        <a:buNone/>
                      </a:pPr>
                      <a:r>
                        <a:rPr b="0" lang="de" sz="1600" u="none" cap="none" strike="noStrike">
                          <a:solidFill>
                            <a:srgbClr val="222A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Fermion</a:t>
                      </a:r>
                      <a:endParaRPr b="0" sz="1600" u="none" cap="none" strike="noStrike">
                        <a:solidFill>
                          <a:srgbClr val="222A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solidFill>
                      <a:srgbClr val="4472C4">
                        <a:alpha val="2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600"/>
                        <a:t>NMR and </a:t>
                      </a:r>
                      <a:r>
                        <a:rPr lang="de" sz="1600"/>
                        <a:t>magnetometer</a:t>
                      </a:r>
                      <a:r>
                        <a:rPr lang="de" sz="1600"/>
                        <a:t> experiments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" sz="1600"/>
                        <a:t>CASPEr-gradient </a:t>
                      </a:r>
                      <a:r>
                        <a:rPr lang="de" sz="1600"/>
                        <a:t>(formerly CASPEr-wind), </a:t>
                      </a:r>
                      <a:r>
                        <a:rPr b="1" lang="de" sz="1600"/>
                        <a:t>CASPEr-helium</a:t>
                      </a:r>
                      <a:r>
                        <a:rPr lang="de" sz="1600"/>
                        <a:t>, ...</a:t>
                      </a:r>
                      <a:endParaRPr sz="1600"/>
                    </a:p>
                  </a:txBody>
                  <a:tcPr marT="45725" marB="45725" marR="91450" marL="91450" anchor="ctr">
                    <a:solidFill>
                      <a:srgbClr val="4472C4">
                        <a:alpha val="2745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0" name="Google Shape;140;p29"/>
          <p:cNvSpPr txBox="1"/>
          <p:nvPr/>
        </p:nvSpPr>
        <p:spPr>
          <a:xfrm>
            <a:off x="177169" y="2580875"/>
            <a:ext cx="218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Calibri"/>
                <a:ea typeface="Calibri"/>
                <a:cs typeface="Calibri"/>
                <a:sym typeface="Calibri"/>
              </a:rPr>
              <a:t>Magnetic field - Nuclear spin </a:t>
            </a:r>
            <a:endParaRPr sz="1600"/>
          </a:p>
        </p:txBody>
      </p:sp>
      <p:sp>
        <p:nvSpPr>
          <p:cNvPr id="141" name="Google Shape;141;p29"/>
          <p:cNvSpPr/>
          <p:nvPr/>
        </p:nvSpPr>
        <p:spPr>
          <a:xfrm>
            <a:off x="7306158" y="2961867"/>
            <a:ext cx="357300" cy="5361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9"/>
          <p:cNvSpPr/>
          <p:nvPr/>
        </p:nvSpPr>
        <p:spPr>
          <a:xfrm>
            <a:off x="3161685" y="3058399"/>
            <a:ext cx="357300" cy="5361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9"/>
          <p:cNvSpPr/>
          <p:nvPr/>
        </p:nvSpPr>
        <p:spPr>
          <a:xfrm>
            <a:off x="2224650" y="2010925"/>
            <a:ext cx="1489500" cy="382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 rot="-5400000">
            <a:off x="7013775" y="2650100"/>
            <a:ext cx="3905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de" sz="10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Graham, P. W. and S. Rajendran, Phys. Rev. D 88, 035023 (2013)</a:t>
            </a:r>
            <a:endParaRPr sz="1000"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2/15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1200" y="3220112"/>
            <a:ext cx="1346755" cy="2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5773" y="3220100"/>
            <a:ext cx="1635776" cy="27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0"/>
          <p:cNvSpPr/>
          <p:nvPr/>
        </p:nvSpPr>
        <p:spPr>
          <a:xfrm>
            <a:off x="1277232" y="1035202"/>
            <a:ext cx="4272900" cy="2088900"/>
          </a:xfrm>
          <a:prstGeom prst="roundRect">
            <a:avLst>
              <a:gd fmla="val 20993" name="adj"/>
            </a:avLst>
          </a:prstGeom>
          <a:noFill/>
          <a:ln cap="flat" cmpd="sng" w="1524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1897321" y="1389455"/>
            <a:ext cx="3127500" cy="14997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AEAB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0"/>
          <p:cNvSpPr/>
          <p:nvPr/>
        </p:nvSpPr>
        <p:spPr>
          <a:xfrm rot="783565">
            <a:off x="1591975" y="2041720"/>
            <a:ext cx="3081499" cy="3572109"/>
          </a:xfrm>
          <a:custGeom>
            <a:rect b="b" l="l" r="r" t="t"/>
            <a:pathLst>
              <a:path extrusionOk="0" h="120000" w="120000">
                <a:moveTo>
                  <a:pt x="64979" y="4035"/>
                </a:moveTo>
                <a:cubicBezTo>
                  <a:pt x="87211" y="6057"/>
                  <a:pt x="106090" y="21326"/>
                  <a:pt x="112919" y="42810"/>
                </a:cubicBezTo>
                <a:lnTo>
                  <a:pt x="117228" y="41983"/>
                </a:lnTo>
                <a:lnTo>
                  <a:pt x="107870" y="50816"/>
                </a:lnTo>
                <a:lnTo>
                  <a:pt x="95148" y="46220"/>
                </a:lnTo>
                <a:lnTo>
                  <a:pt x="99458" y="45393"/>
                </a:lnTo>
                <a:cubicBezTo>
                  <a:pt x="94070" y="29046"/>
                  <a:pt x="80189" y="17525"/>
                  <a:pt x="63923" y="15899"/>
                </a:cubicBezTo>
                <a:close/>
              </a:path>
            </a:pathLst>
          </a:cu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0"/>
          <p:cNvSpPr/>
          <p:nvPr/>
        </p:nvSpPr>
        <p:spPr>
          <a:xfrm>
            <a:off x="3047269" y="261879"/>
            <a:ext cx="465300" cy="146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2158223" y="1228723"/>
            <a:ext cx="1896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Nb shield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0"/>
          <p:cNvSpPr txBox="1"/>
          <p:nvPr/>
        </p:nvSpPr>
        <p:spPr>
          <a:xfrm>
            <a:off x="1773130" y="864170"/>
            <a:ext cx="211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Faraday cage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 rotWithShape="1">
          <a:blip r:embed="rId5">
            <a:alphaModFix/>
          </a:blip>
          <a:srcRect b="13433" l="75832" r="12458" t="13637"/>
          <a:stretch/>
        </p:blipFill>
        <p:spPr>
          <a:xfrm flipH="1" rot="10800000">
            <a:off x="520323" y="1182074"/>
            <a:ext cx="676326" cy="33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 rotWithShape="1">
          <a:blip r:embed="rId5">
            <a:alphaModFix/>
          </a:blip>
          <a:srcRect b="12905" l="71946" r="12459" t="14792"/>
          <a:stretch/>
        </p:blipFill>
        <p:spPr>
          <a:xfrm flipH="1" rot="-8988150">
            <a:off x="562548" y="1011079"/>
            <a:ext cx="662783" cy="216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30"/>
          <p:cNvCxnSpPr/>
          <p:nvPr/>
        </p:nvCxnSpPr>
        <p:spPr>
          <a:xfrm flipH="1" rot="10800000">
            <a:off x="623700" y="1805600"/>
            <a:ext cx="1071300" cy="27000"/>
          </a:xfrm>
          <a:prstGeom prst="straightConnector1">
            <a:avLst/>
          </a:prstGeom>
          <a:noFill/>
          <a:ln cap="flat" cmpd="sng" w="38100">
            <a:solidFill>
              <a:srgbClr val="333333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161" name="Google Shape;161;p30"/>
          <p:cNvSpPr/>
          <p:nvPr/>
        </p:nvSpPr>
        <p:spPr>
          <a:xfrm flipH="1">
            <a:off x="1634917" y="1206438"/>
            <a:ext cx="725100" cy="1122300"/>
          </a:xfrm>
          <a:prstGeom prst="arc">
            <a:avLst>
              <a:gd fmla="val 16782189" name="adj1"/>
              <a:gd fmla="val 21127662" name="adj2"/>
            </a:avLst>
          </a:prstGeom>
          <a:noFill/>
          <a:ln cap="flat" cmpd="sng" w="38100">
            <a:solidFill>
              <a:srgbClr val="333333"/>
            </a:solidFill>
            <a:prstDash val="dash"/>
            <a:miter lim="800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30"/>
          <p:cNvCxnSpPr/>
          <p:nvPr/>
        </p:nvCxnSpPr>
        <p:spPr>
          <a:xfrm>
            <a:off x="1655132" y="1869390"/>
            <a:ext cx="9000" cy="225600"/>
          </a:xfrm>
          <a:prstGeom prst="straightConnector1">
            <a:avLst/>
          </a:prstGeom>
          <a:noFill/>
          <a:ln cap="flat" cmpd="sng" w="38100">
            <a:solidFill>
              <a:srgbClr val="333333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163" name="Google Shape;163;p30"/>
          <p:cNvSpPr txBox="1"/>
          <p:nvPr/>
        </p:nvSpPr>
        <p:spPr>
          <a:xfrm>
            <a:off x="47075" y="2287675"/>
            <a:ext cx="1279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Axion 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field 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aseline="-25000" i="1"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i="1"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(t, ⍵</a:t>
            </a:r>
            <a:r>
              <a:rPr baseline="-25000" i="1"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i="1"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g</a:t>
            </a:r>
            <a:r>
              <a:rPr baseline="-25000" i="1"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aNN</a:t>
            </a:r>
            <a:r>
              <a:rPr i="1"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6" y="1729129"/>
            <a:ext cx="90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Low-f noise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-8" y="1122357"/>
            <a:ext cx="90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High-f noise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0"/>
          <p:cNvSpPr/>
          <p:nvPr/>
        </p:nvSpPr>
        <p:spPr>
          <a:xfrm>
            <a:off x="2933550" y="864178"/>
            <a:ext cx="692700" cy="1099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0AD4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" name="Google Shape;167;p30"/>
          <p:cNvCxnSpPr/>
          <p:nvPr/>
        </p:nvCxnSpPr>
        <p:spPr>
          <a:xfrm rot="10800000">
            <a:off x="3932158" y="2092805"/>
            <a:ext cx="67500" cy="32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8" name="Google Shape;168;p30"/>
          <p:cNvCxnSpPr/>
          <p:nvPr/>
        </p:nvCxnSpPr>
        <p:spPr>
          <a:xfrm flipH="1" rot="10800000">
            <a:off x="3912517" y="2087850"/>
            <a:ext cx="16200" cy="543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9" name="Google Shape;169;p30"/>
          <p:cNvCxnSpPr/>
          <p:nvPr/>
        </p:nvCxnSpPr>
        <p:spPr>
          <a:xfrm flipH="1" rot="10800000">
            <a:off x="4102774" y="2181973"/>
            <a:ext cx="16200" cy="543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0" name="Google Shape;170;p30"/>
          <p:cNvCxnSpPr/>
          <p:nvPr/>
        </p:nvCxnSpPr>
        <p:spPr>
          <a:xfrm rot="10800000">
            <a:off x="4054186" y="2151324"/>
            <a:ext cx="72000" cy="38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1" name="Google Shape;171;p30"/>
          <p:cNvCxnSpPr/>
          <p:nvPr/>
        </p:nvCxnSpPr>
        <p:spPr>
          <a:xfrm rot="10800000">
            <a:off x="3908102" y="2623837"/>
            <a:ext cx="191100" cy="94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2" name="Google Shape;172;p30"/>
          <p:cNvGrpSpPr/>
          <p:nvPr/>
        </p:nvGrpSpPr>
        <p:grpSpPr>
          <a:xfrm>
            <a:off x="2890499" y="2033678"/>
            <a:ext cx="745849" cy="633192"/>
            <a:chOff x="21479604" y="10080207"/>
            <a:chExt cx="3119400" cy="2909888"/>
          </a:xfrm>
        </p:grpSpPr>
        <p:sp>
          <p:nvSpPr>
            <p:cNvPr id="173" name="Google Shape;173;p30"/>
            <p:cNvSpPr/>
            <p:nvPr/>
          </p:nvSpPr>
          <p:spPr>
            <a:xfrm flipH="1" rot="-5400000">
              <a:off x="22650514" y="11043875"/>
              <a:ext cx="2335200" cy="1553400"/>
            </a:xfrm>
            <a:prstGeom prst="parallelogram">
              <a:avLst>
                <a:gd fmla="val 37931" name="adj"/>
              </a:avLst>
            </a:prstGeom>
            <a:solidFill>
              <a:srgbClr val="78C6EE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0"/>
            <p:cNvSpPr/>
            <p:nvPr/>
          </p:nvSpPr>
          <p:spPr>
            <a:xfrm flipH="1" rot="10800000">
              <a:off x="23078455" y="1270036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30"/>
            <p:cNvSpPr/>
            <p:nvPr/>
          </p:nvSpPr>
          <p:spPr>
            <a:xfrm flipH="1" rot="10800000">
              <a:off x="24403385" y="1219981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 flipH="1" rot="10800000">
              <a:off x="24237768" y="1227157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 flipH="1" rot="10800000">
              <a:off x="23906536" y="1239648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 flipH="1" rot="10800000">
              <a:off x="23740920" y="1246824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 flipH="1" rot="10800000">
              <a:off x="23575304" y="1252140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0"/>
            <p:cNvSpPr/>
            <p:nvPr/>
          </p:nvSpPr>
          <p:spPr>
            <a:xfrm flipH="1" rot="10800000">
              <a:off x="23409687" y="1258607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0"/>
            <p:cNvSpPr/>
            <p:nvPr/>
          </p:nvSpPr>
          <p:spPr>
            <a:xfrm flipH="1" rot="10800000">
              <a:off x="23074579" y="1240003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0"/>
            <p:cNvSpPr/>
            <p:nvPr/>
          </p:nvSpPr>
          <p:spPr>
            <a:xfrm flipH="1" rot="10800000">
              <a:off x="24399508" y="1189947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0"/>
            <p:cNvSpPr/>
            <p:nvPr/>
          </p:nvSpPr>
          <p:spPr>
            <a:xfrm flipH="1" rot="10800000">
              <a:off x="24068276" y="1203502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 flipH="1" rot="10800000">
              <a:off x="23902660" y="1209615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 flipH="1" rot="10800000">
              <a:off x="23737043" y="1216791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 flipH="1" rot="10800000">
              <a:off x="23405811" y="1228574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0"/>
            <p:cNvSpPr/>
            <p:nvPr/>
          </p:nvSpPr>
          <p:spPr>
            <a:xfrm flipH="1" rot="10800000">
              <a:off x="23240195" y="1232561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 flipH="1" rot="10800000">
              <a:off x="23078455" y="1209437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0"/>
            <p:cNvSpPr/>
            <p:nvPr/>
          </p:nvSpPr>
          <p:spPr>
            <a:xfrm flipH="1" rot="10800000">
              <a:off x="24403385" y="1159382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0"/>
            <p:cNvSpPr/>
            <p:nvPr/>
          </p:nvSpPr>
          <p:spPr>
            <a:xfrm flipH="1" rot="10800000">
              <a:off x="24237768" y="1166558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0"/>
            <p:cNvSpPr/>
            <p:nvPr/>
          </p:nvSpPr>
          <p:spPr>
            <a:xfrm flipH="1" rot="10800000">
              <a:off x="24072152" y="1172937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0"/>
            <p:cNvSpPr/>
            <p:nvPr/>
          </p:nvSpPr>
          <p:spPr>
            <a:xfrm flipH="1" rot="10800000">
              <a:off x="23906536" y="1179050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 flipH="1" rot="10800000">
              <a:off x="23575304" y="1191541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0"/>
            <p:cNvSpPr/>
            <p:nvPr/>
          </p:nvSpPr>
          <p:spPr>
            <a:xfrm flipH="1" rot="10800000">
              <a:off x="23409687" y="1198009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0"/>
            <p:cNvSpPr/>
            <p:nvPr/>
          </p:nvSpPr>
          <p:spPr>
            <a:xfrm flipH="1" rot="10800000">
              <a:off x="23244071" y="1201996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0"/>
            <p:cNvSpPr/>
            <p:nvPr/>
          </p:nvSpPr>
          <p:spPr>
            <a:xfrm flipH="1" rot="10800000">
              <a:off x="23090860" y="1179625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0"/>
            <p:cNvSpPr/>
            <p:nvPr/>
          </p:nvSpPr>
          <p:spPr>
            <a:xfrm flipH="1" rot="10800000">
              <a:off x="24415789" y="1129570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0"/>
            <p:cNvSpPr/>
            <p:nvPr/>
          </p:nvSpPr>
          <p:spPr>
            <a:xfrm flipH="1" rot="10800000">
              <a:off x="24250173" y="1136746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30"/>
            <p:cNvSpPr/>
            <p:nvPr/>
          </p:nvSpPr>
          <p:spPr>
            <a:xfrm flipH="1" rot="10800000">
              <a:off x="24084557" y="1143125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30"/>
            <p:cNvSpPr/>
            <p:nvPr/>
          </p:nvSpPr>
          <p:spPr>
            <a:xfrm flipH="1" rot="10800000">
              <a:off x="23918940" y="1149238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0"/>
            <p:cNvSpPr/>
            <p:nvPr/>
          </p:nvSpPr>
          <p:spPr>
            <a:xfrm flipH="1" rot="10800000">
              <a:off x="23753324" y="1156414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0"/>
            <p:cNvSpPr/>
            <p:nvPr/>
          </p:nvSpPr>
          <p:spPr>
            <a:xfrm flipH="1" rot="10800000">
              <a:off x="23587708" y="1161729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0"/>
            <p:cNvSpPr/>
            <p:nvPr/>
          </p:nvSpPr>
          <p:spPr>
            <a:xfrm flipH="1" rot="10800000">
              <a:off x="23256476" y="1172184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0"/>
            <p:cNvSpPr/>
            <p:nvPr/>
          </p:nvSpPr>
          <p:spPr>
            <a:xfrm flipH="1" rot="10800000">
              <a:off x="23078455" y="1150345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0"/>
            <p:cNvSpPr/>
            <p:nvPr/>
          </p:nvSpPr>
          <p:spPr>
            <a:xfrm flipH="1" rot="10800000">
              <a:off x="24403385" y="1100289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30"/>
            <p:cNvSpPr/>
            <p:nvPr/>
          </p:nvSpPr>
          <p:spPr>
            <a:xfrm flipH="1" rot="10800000">
              <a:off x="24237768" y="1107465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30"/>
            <p:cNvSpPr/>
            <p:nvPr/>
          </p:nvSpPr>
          <p:spPr>
            <a:xfrm flipH="1" rot="10800000">
              <a:off x="23906536" y="1119957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0"/>
            <p:cNvSpPr/>
            <p:nvPr/>
          </p:nvSpPr>
          <p:spPr>
            <a:xfrm flipH="1" rot="10800000">
              <a:off x="23740920" y="1127133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0"/>
            <p:cNvSpPr/>
            <p:nvPr/>
          </p:nvSpPr>
          <p:spPr>
            <a:xfrm flipH="1" rot="10800000">
              <a:off x="23575304" y="1132449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0"/>
            <p:cNvSpPr/>
            <p:nvPr/>
          </p:nvSpPr>
          <p:spPr>
            <a:xfrm flipH="1" rot="10800000">
              <a:off x="23409687" y="1138916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0"/>
            <p:cNvSpPr/>
            <p:nvPr/>
          </p:nvSpPr>
          <p:spPr>
            <a:xfrm flipH="1" rot="10800000">
              <a:off x="23244071" y="1142903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0"/>
            <p:cNvSpPr/>
            <p:nvPr/>
          </p:nvSpPr>
          <p:spPr>
            <a:xfrm flipH="1" rot="10800000">
              <a:off x="23058135" y="1122792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0"/>
            <p:cNvSpPr/>
            <p:nvPr/>
          </p:nvSpPr>
          <p:spPr>
            <a:xfrm flipH="1" rot="10800000">
              <a:off x="24217449" y="10799127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0"/>
            <p:cNvSpPr/>
            <p:nvPr/>
          </p:nvSpPr>
          <p:spPr>
            <a:xfrm flipH="1" rot="10800000">
              <a:off x="24051832" y="1086291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0"/>
            <p:cNvSpPr/>
            <p:nvPr/>
          </p:nvSpPr>
          <p:spPr>
            <a:xfrm flipH="1" rot="10800000">
              <a:off x="23886216" y="1092404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0"/>
            <p:cNvSpPr/>
            <p:nvPr/>
          </p:nvSpPr>
          <p:spPr>
            <a:xfrm flipH="1" rot="10800000">
              <a:off x="23720600" y="1099580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0"/>
            <p:cNvSpPr/>
            <p:nvPr/>
          </p:nvSpPr>
          <p:spPr>
            <a:xfrm flipH="1" rot="10800000">
              <a:off x="23554984" y="1104896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0"/>
            <p:cNvSpPr/>
            <p:nvPr/>
          </p:nvSpPr>
          <p:spPr>
            <a:xfrm flipH="1" rot="10800000">
              <a:off x="23389368" y="1111363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30"/>
            <p:cNvSpPr/>
            <p:nvPr/>
          </p:nvSpPr>
          <p:spPr>
            <a:xfrm rot="-5400000">
              <a:off x="21096622" y="11045795"/>
              <a:ext cx="2335200" cy="1553400"/>
            </a:xfrm>
            <a:prstGeom prst="parallelogram">
              <a:avLst>
                <a:gd fmla="val 37931" name="adj"/>
              </a:avLst>
            </a:prstGeom>
            <a:solidFill>
              <a:srgbClr val="3C87CB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21479604" y="10080207"/>
              <a:ext cx="3119400" cy="1158000"/>
            </a:xfrm>
            <a:prstGeom prst="diamond">
              <a:avLst/>
            </a:prstGeom>
            <a:solidFill>
              <a:srgbClr val="92C4E7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0"/>
            <p:cNvSpPr/>
            <p:nvPr/>
          </p:nvSpPr>
          <p:spPr>
            <a:xfrm flipH="1" rot="10800000">
              <a:off x="21841894" y="1230877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0"/>
            <p:cNvSpPr/>
            <p:nvPr/>
          </p:nvSpPr>
          <p:spPr>
            <a:xfrm flipH="1" rot="10800000">
              <a:off x="22025727" y="12369907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30"/>
            <p:cNvSpPr/>
            <p:nvPr/>
          </p:nvSpPr>
          <p:spPr>
            <a:xfrm flipH="1" rot="10800000">
              <a:off x="22189323" y="1243015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30"/>
            <p:cNvSpPr/>
            <p:nvPr/>
          </p:nvSpPr>
          <p:spPr>
            <a:xfrm flipH="1" rot="10800000">
              <a:off x="22536752" y="12569687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30"/>
            <p:cNvSpPr/>
            <p:nvPr/>
          </p:nvSpPr>
          <p:spPr>
            <a:xfrm flipH="1" rot="10800000">
              <a:off x="22710467" y="1263214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30"/>
            <p:cNvSpPr/>
            <p:nvPr/>
          </p:nvSpPr>
          <p:spPr>
            <a:xfrm flipH="1" rot="10800000">
              <a:off x="21494465" y="1217589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30"/>
            <p:cNvSpPr/>
            <p:nvPr/>
          </p:nvSpPr>
          <p:spPr>
            <a:xfrm flipH="1" rot="10800000">
              <a:off x="21668179" y="1223944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0"/>
            <p:cNvSpPr/>
            <p:nvPr/>
          </p:nvSpPr>
          <p:spPr>
            <a:xfrm flipH="1" rot="10800000">
              <a:off x="21841894" y="12030587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0"/>
            <p:cNvSpPr/>
            <p:nvPr/>
          </p:nvSpPr>
          <p:spPr>
            <a:xfrm flipH="1" rot="10800000">
              <a:off x="22025727" y="1209171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0"/>
            <p:cNvSpPr/>
            <p:nvPr/>
          </p:nvSpPr>
          <p:spPr>
            <a:xfrm flipH="1" rot="10800000">
              <a:off x="22363038" y="1222461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30"/>
            <p:cNvSpPr/>
            <p:nvPr/>
          </p:nvSpPr>
          <p:spPr>
            <a:xfrm flipH="1" rot="10800000">
              <a:off x="22536752" y="1229149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30"/>
            <p:cNvSpPr/>
            <p:nvPr/>
          </p:nvSpPr>
          <p:spPr>
            <a:xfrm flipH="1" rot="10800000">
              <a:off x="22710467" y="1235396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0"/>
            <p:cNvSpPr/>
            <p:nvPr/>
          </p:nvSpPr>
          <p:spPr>
            <a:xfrm flipH="1" rot="10800000">
              <a:off x="22884180" y="1242394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0"/>
            <p:cNvSpPr/>
            <p:nvPr/>
          </p:nvSpPr>
          <p:spPr>
            <a:xfrm flipH="1" rot="10800000">
              <a:off x="21494465" y="1189770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0"/>
            <p:cNvSpPr/>
            <p:nvPr/>
          </p:nvSpPr>
          <p:spPr>
            <a:xfrm flipH="1" rot="10800000">
              <a:off x="21668179" y="1196126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0"/>
            <p:cNvSpPr/>
            <p:nvPr/>
          </p:nvSpPr>
          <p:spPr>
            <a:xfrm flipH="1" rot="10800000">
              <a:off x="21841649" y="1172937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0"/>
            <p:cNvSpPr/>
            <p:nvPr/>
          </p:nvSpPr>
          <p:spPr>
            <a:xfrm flipH="1" rot="10800000">
              <a:off x="22025482" y="1179050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0"/>
            <p:cNvSpPr/>
            <p:nvPr/>
          </p:nvSpPr>
          <p:spPr>
            <a:xfrm flipH="1" rot="10800000">
              <a:off x="22189078" y="1185074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30"/>
            <p:cNvSpPr/>
            <p:nvPr/>
          </p:nvSpPr>
          <p:spPr>
            <a:xfrm flipH="1" rot="10800000">
              <a:off x="22362793" y="1192339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0"/>
            <p:cNvSpPr/>
            <p:nvPr/>
          </p:nvSpPr>
          <p:spPr>
            <a:xfrm flipH="1" rot="10800000">
              <a:off x="22536508" y="1199028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0"/>
            <p:cNvSpPr/>
            <p:nvPr/>
          </p:nvSpPr>
          <p:spPr>
            <a:xfrm flipH="1" rot="10800000">
              <a:off x="22710222" y="1205274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30"/>
            <p:cNvSpPr/>
            <p:nvPr/>
          </p:nvSpPr>
          <p:spPr>
            <a:xfrm flipH="1" rot="10800000">
              <a:off x="22883936" y="1212273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30"/>
            <p:cNvSpPr/>
            <p:nvPr/>
          </p:nvSpPr>
          <p:spPr>
            <a:xfrm flipH="1" rot="10800000">
              <a:off x="21494220" y="1159648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0"/>
            <p:cNvSpPr/>
            <p:nvPr/>
          </p:nvSpPr>
          <p:spPr>
            <a:xfrm flipH="1" rot="10800000">
              <a:off x="21845772" y="1141552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0"/>
            <p:cNvSpPr/>
            <p:nvPr/>
          </p:nvSpPr>
          <p:spPr>
            <a:xfrm flipH="1" rot="10800000">
              <a:off x="22029605" y="1147665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0"/>
            <p:cNvSpPr/>
            <p:nvPr/>
          </p:nvSpPr>
          <p:spPr>
            <a:xfrm flipH="1" rot="10800000">
              <a:off x="22366916" y="11609547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0"/>
            <p:cNvSpPr/>
            <p:nvPr/>
          </p:nvSpPr>
          <p:spPr>
            <a:xfrm flipH="1" rot="10800000">
              <a:off x="22540630" y="1167643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0"/>
            <p:cNvSpPr/>
            <p:nvPr/>
          </p:nvSpPr>
          <p:spPr>
            <a:xfrm flipH="1" rot="10800000">
              <a:off x="22714345" y="1173889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0"/>
            <p:cNvSpPr/>
            <p:nvPr/>
          </p:nvSpPr>
          <p:spPr>
            <a:xfrm flipH="1" rot="10800000">
              <a:off x="22888059" y="1180888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0"/>
            <p:cNvSpPr/>
            <p:nvPr/>
          </p:nvSpPr>
          <p:spPr>
            <a:xfrm flipH="1" rot="10800000">
              <a:off x="21498343" y="1128263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0"/>
            <p:cNvSpPr/>
            <p:nvPr/>
          </p:nvSpPr>
          <p:spPr>
            <a:xfrm flipH="1" rot="10800000">
              <a:off x="21672057" y="1134619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0"/>
            <p:cNvSpPr/>
            <p:nvPr/>
          </p:nvSpPr>
          <p:spPr>
            <a:xfrm flipH="1" rot="10800000">
              <a:off x="22041458" y="1119957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30"/>
            <p:cNvSpPr/>
            <p:nvPr/>
          </p:nvSpPr>
          <p:spPr>
            <a:xfrm flipH="1" rot="10800000">
              <a:off x="22205054" y="1125982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30"/>
            <p:cNvSpPr/>
            <p:nvPr/>
          </p:nvSpPr>
          <p:spPr>
            <a:xfrm flipH="1" rot="10800000">
              <a:off x="22378768" y="1133246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0"/>
            <p:cNvSpPr/>
            <p:nvPr/>
          </p:nvSpPr>
          <p:spPr>
            <a:xfrm flipH="1" rot="10800000">
              <a:off x="22552483" y="1139935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0"/>
            <p:cNvSpPr/>
            <p:nvPr/>
          </p:nvSpPr>
          <p:spPr>
            <a:xfrm flipH="1" rot="10800000">
              <a:off x="22899911" y="1153180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0"/>
            <p:cNvSpPr/>
            <p:nvPr/>
          </p:nvSpPr>
          <p:spPr>
            <a:xfrm flipH="1" rot="10800000">
              <a:off x="21510195" y="1100556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30"/>
            <p:cNvSpPr/>
            <p:nvPr/>
          </p:nvSpPr>
          <p:spPr>
            <a:xfrm flipH="1" rot="10800000">
              <a:off x="21683910" y="1106911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0"/>
            <p:cNvSpPr/>
            <p:nvPr/>
          </p:nvSpPr>
          <p:spPr>
            <a:xfrm flipH="1" rot="10800000">
              <a:off x="21857625" y="1086191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0"/>
            <p:cNvSpPr/>
            <p:nvPr/>
          </p:nvSpPr>
          <p:spPr>
            <a:xfrm flipH="1" rot="10800000">
              <a:off x="22205054" y="1098329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0"/>
            <p:cNvSpPr/>
            <p:nvPr/>
          </p:nvSpPr>
          <p:spPr>
            <a:xfrm flipH="1" rot="10800000">
              <a:off x="22378768" y="1105594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0"/>
            <p:cNvSpPr/>
            <p:nvPr/>
          </p:nvSpPr>
          <p:spPr>
            <a:xfrm flipH="1" rot="10800000">
              <a:off x="22552483" y="1112283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0"/>
            <p:cNvSpPr/>
            <p:nvPr/>
          </p:nvSpPr>
          <p:spPr>
            <a:xfrm flipH="1" rot="10800000">
              <a:off x="22726198" y="1118529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0"/>
            <p:cNvSpPr/>
            <p:nvPr/>
          </p:nvSpPr>
          <p:spPr>
            <a:xfrm flipH="1" rot="10800000">
              <a:off x="22899911" y="1125528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30"/>
            <p:cNvSpPr/>
            <p:nvPr/>
          </p:nvSpPr>
          <p:spPr>
            <a:xfrm flipH="1" rot="10800000">
              <a:off x="21510195" y="10729034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22033816" y="10935361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22362792" y="1251323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22195671" y="1157790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22182850" y="12180113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21669831" y="11662507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21841678" y="11146335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21681848" y="1080402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22876807" y="1270039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22730224" y="1147502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23243366" y="1117235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23243075" y="1264434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23736213" y="11888868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23411475" y="1170636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23569818" y="12247897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24397599" y="10728160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24068221" y="11162732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24237768" y="11984319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24072152" y="12327406"/>
              <a:ext cx="132900" cy="2286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833C0B"/>
            </a:solidFill>
            <a:ln cap="flat" cmpd="sng" w="12700">
              <a:solidFill>
                <a:srgbClr val="AC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p30"/>
          <p:cNvSpPr txBox="1"/>
          <p:nvPr/>
        </p:nvSpPr>
        <p:spPr>
          <a:xfrm>
            <a:off x="4160150" y="1603450"/>
            <a:ext cx="119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SQUID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Pickup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&amp; Excitation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30"/>
          <p:cNvGrpSpPr/>
          <p:nvPr/>
        </p:nvGrpSpPr>
        <p:grpSpPr>
          <a:xfrm>
            <a:off x="3906420" y="1654563"/>
            <a:ext cx="239081" cy="501983"/>
            <a:chOff x="23787888" y="20224350"/>
            <a:chExt cx="545100" cy="1426900"/>
          </a:xfrm>
        </p:grpSpPr>
        <p:cxnSp>
          <p:nvCxnSpPr>
            <p:cNvPr id="286" name="Google Shape;286;p30"/>
            <p:cNvCxnSpPr/>
            <p:nvPr/>
          </p:nvCxnSpPr>
          <p:spPr>
            <a:xfrm>
              <a:off x="24126403" y="21177250"/>
              <a:ext cx="0" cy="4740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7" name="Google Shape;287;p30"/>
            <p:cNvCxnSpPr/>
            <p:nvPr/>
          </p:nvCxnSpPr>
          <p:spPr>
            <a:xfrm>
              <a:off x="23993591" y="21120140"/>
              <a:ext cx="0" cy="4500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88" name="Google Shape;288;p30"/>
            <p:cNvSpPr/>
            <p:nvPr/>
          </p:nvSpPr>
          <p:spPr>
            <a:xfrm>
              <a:off x="23787888" y="20224350"/>
              <a:ext cx="545100" cy="545100"/>
            </a:xfrm>
            <a:prstGeom prst="ellipse">
              <a:avLst/>
            </a:prstGeom>
            <a:solidFill>
              <a:srgbClr val="D8D8D8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89" name="Google Shape;289;p30"/>
          <p:cNvCxnSpPr/>
          <p:nvPr/>
        </p:nvCxnSpPr>
        <p:spPr>
          <a:xfrm rot="10800000">
            <a:off x="2832416" y="1515098"/>
            <a:ext cx="0" cy="1220100"/>
          </a:xfrm>
          <a:prstGeom prst="straightConnector1">
            <a:avLst/>
          </a:prstGeom>
          <a:noFill/>
          <a:ln cap="flat" cmpd="sng" w="38100">
            <a:solidFill>
              <a:srgbClr val="33333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0" name="Google Shape;290;p30"/>
          <p:cNvCxnSpPr/>
          <p:nvPr/>
        </p:nvCxnSpPr>
        <p:spPr>
          <a:xfrm rot="10800000">
            <a:off x="3096685" y="1934940"/>
            <a:ext cx="0" cy="749700"/>
          </a:xfrm>
          <a:prstGeom prst="straightConnector1">
            <a:avLst/>
          </a:prstGeom>
          <a:noFill/>
          <a:ln cap="flat" cmpd="sng" w="38100">
            <a:solidFill>
              <a:srgbClr val="33333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1" name="Google Shape;291;p30"/>
          <p:cNvCxnSpPr/>
          <p:nvPr/>
        </p:nvCxnSpPr>
        <p:spPr>
          <a:xfrm rot="10800000">
            <a:off x="3686660" y="1515092"/>
            <a:ext cx="0" cy="1215300"/>
          </a:xfrm>
          <a:prstGeom prst="straightConnector1">
            <a:avLst/>
          </a:prstGeom>
          <a:noFill/>
          <a:ln cap="flat" cmpd="sng" w="38100">
            <a:solidFill>
              <a:srgbClr val="33333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2" name="Google Shape;292;p30"/>
          <p:cNvCxnSpPr/>
          <p:nvPr/>
        </p:nvCxnSpPr>
        <p:spPr>
          <a:xfrm rot="10800000">
            <a:off x="3462242" y="1932789"/>
            <a:ext cx="0" cy="749700"/>
          </a:xfrm>
          <a:prstGeom prst="straightConnector1">
            <a:avLst/>
          </a:prstGeom>
          <a:noFill/>
          <a:ln cap="flat" cmpd="sng" w="38100">
            <a:solidFill>
              <a:srgbClr val="33333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3" name="Google Shape;293;p30"/>
          <p:cNvSpPr txBox="1"/>
          <p:nvPr/>
        </p:nvSpPr>
        <p:spPr>
          <a:xfrm>
            <a:off x="2480436" y="1787928"/>
            <a:ext cx="302400" cy="279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94" name="Google Shape;294;p30"/>
          <p:cNvSpPr txBox="1"/>
          <p:nvPr/>
        </p:nvSpPr>
        <p:spPr>
          <a:xfrm rot="-5400000">
            <a:off x="2799950" y="1168227"/>
            <a:ext cx="1028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0"/>
          <p:cNvSpPr txBox="1"/>
          <p:nvPr>
            <p:ph type="title"/>
          </p:nvPr>
        </p:nvSpPr>
        <p:spPr>
          <a:xfrm>
            <a:off x="311700" y="72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CASPEr-gradient detection scheme</a:t>
            </a:r>
            <a:endParaRPr b="1"/>
          </a:p>
        </p:txBody>
      </p:sp>
      <p:sp>
        <p:nvSpPr>
          <p:cNvPr id="296" name="Google Shape;296;p30"/>
          <p:cNvSpPr/>
          <p:nvPr/>
        </p:nvSpPr>
        <p:spPr>
          <a:xfrm flipH="1" rot="-768450">
            <a:off x="1751135" y="2092675"/>
            <a:ext cx="3063929" cy="3369298"/>
          </a:xfrm>
          <a:custGeom>
            <a:rect b="b" l="l" r="r" t="t"/>
            <a:pathLst>
              <a:path extrusionOk="0" h="120000" w="120000">
                <a:moveTo>
                  <a:pt x="62133" y="4854"/>
                </a:moveTo>
                <a:lnTo>
                  <a:pt x="62133" y="4854"/>
                </a:lnTo>
                <a:cubicBezTo>
                  <a:pt x="84657" y="5740"/>
                  <a:pt x="104337" y="20472"/>
                  <a:pt x="111704" y="41963"/>
                </a:cubicBezTo>
                <a:lnTo>
                  <a:pt x="116858" y="41008"/>
                </a:lnTo>
                <a:lnTo>
                  <a:pt x="107734" y="51158"/>
                </a:lnTo>
                <a:lnTo>
                  <a:pt x="94345" y="45178"/>
                </a:lnTo>
                <a:lnTo>
                  <a:pt x="99492" y="44225"/>
                </a:lnTo>
                <a:lnTo>
                  <a:pt x="99492" y="44225"/>
                </a:lnTo>
                <a:cubicBezTo>
                  <a:pt x="93426" y="27868"/>
                  <a:pt x="78571" y="16819"/>
                  <a:pt x="61697" y="16116"/>
                </a:cubicBezTo>
                <a:close/>
              </a:path>
            </a:pathLst>
          </a:cu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>
            <a:off x="159625" y="38301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</a:rPr>
              <a:t>We can do pulsed-NMR for diagnostics…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2807950" y="38301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</a:rPr>
              <a:t>… or let the ALP gradient </a:t>
            </a:r>
            <a:r>
              <a:rPr i="1" lang="de">
                <a:solidFill>
                  <a:srgbClr val="333333"/>
                </a:solidFill>
              </a:rPr>
              <a:t>perpendicular to B</a:t>
            </a:r>
            <a:r>
              <a:rPr baseline="-25000" i="1" lang="de">
                <a:solidFill>
                  <a:srgbClr val="333333"/>
                </a:solidFill>
              </a:rPr>
              <a:t>0</a:t>
            </a:r>
            <a:r>
              <a:rPr i="1" lang="de">
                <a:solidFill>
                  <a:srgbClr val="333333"/>
                </a:solidFill>
              </a:rPr>
              <a:t> </a:t>
            </a:r>
            <a:r>
              <a:rPr lang="de">
                <a:solidFill>
                  <a:srgbClr val="333333"/>
                </a:solidFill>
              </a:rPr>
              <a:t>do the pulsing!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2496051" y="631400"/>
            <a:ext cx="1636200" cy="3078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0"/>
          <p:cNvSpPr/>
          <p:nvPr/>
        </p:nvSpPr>
        <p:spPr>
          <a:xfrm>
            <a:off x="6140075" y="3679425"/>
            <a:ext cx="2738700" cy="831900"/>
          </a:xfrm>
          <a:prstGeom prst="roundRect">
            <a:avLst>
              <a:gd fmla="val 16667" name="adj"/>
            </a:avLst>
          </a:prstGeom>
          <a:solidFill>
            <a:srgbClr val="4472C4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If ⍵</a:t>
            </a:r>
            <a:r>
              <a:rPr baseline="-25000"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exc</a:t>
            </a: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= ⍵</a:t>
            </a:r>
            <a:r>
              <a:rPr baseline="-25000"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→ Resonant “tipping” 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of magnetization due to ALP field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8200" y="631406"/>
            <a:ext cx="1767600" cy="17905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sper the Friendly Ghost - Wikipedia" id="302" name="Google Shape;302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37100" y="1231525"/>
            <a:ext cx="1279500" cy="111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0"/>
          <p:cNvSpPr txBox="1"/>
          <p:nvPr/>
        </p:nvSpPr>
        <p:spPr>
          <a:xfrm>
            <a:off x="7741025" y="2010125"/>
            <a:ext cx="1279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libri"/>
              <a:buAutoNum type="arabicParenBoth"/>
            </a:pPr>
            <a:r>
              <a:rPr lang="de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continuous-wave Nuclear Magnetic Resonance</a:t>
            </a:r>
            <a:endParaRPr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7442292" y="935177"/>
            <a:ext cx="119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CASPEr is similar to (cw-) NMR</a:t>
            </a:r>
            <a:r>
              <a:rPr baseline="30000" lang="de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endParaRPr baseline="30000"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0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3/15</a:t>
            </a:r>
            <a:endParaRPr b="1" sz="800">
              <a:solidFill>
                <a:schemeClr val="dk1"/>
              </a:solidFill>
            </a:endParaRPr>
          </a:p>
        </p:txBody>
      </p:sp>
      <p:grpSp>
        <p:nvGrpSpPr>
          <p:cNvPr id="306" name="Google Shape;306;p30"/>
          <p:cNvGrpSpPr/>
          <p:nvPr/>
        </p:nvGrpSpPr>
        <p:grpSpPr>
          <a:xfrm>
            <a:off x="767941" y="2108959"/>
            <a:ext cx="4780129" cy="576954"/>
            <a:chOff x="17187120" y="21092514"/>
            <a:chExt cx="12454739" cy="1640004"/>
          </a:xfrm>
        </p:grpSpPr>
        <p:pic>
          <p:nvPicPr>
            <p:cNvPr id="307" name="Google Shape;307;p30"/>
            <p:cNvPicPr preferRelativeResize="0"/>
            <p:nvPr/>
          </p:nvPicPr>
          <p:blipFill rotWithShape="1">
            <a:blip r:embed="rId10">
              <a:alphaModFix/>
            </a:blip>
            <a:srcRect b="12711" l="52336" r="11861" t="13639"/>
            <a:stretch/>
          </p:blipFill>
          <p:spPr>
            <a:xfrm>
              <a:off x="17402175" y="21092514"/>
              <a:ext cx="12239684" cy="1640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30"/>
            <p:cNvSpPr/>
            <p:nvPr/>
          </p:nvSpPr>
          <p:spPr>
            <a:xfrm>
              <a:off x="17187120" y="21383218"/>
              <a:ext cx="435900" cy="4335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/>
          <p:nvPr/>
        </p:nvSpPr>
        <p:spPr>
          <a:xfrm>
            <a:off x="1474525" y="606050"/>
            <a:ext cx="5068500" cy="4295100"/>
          </a:xfrm>
          <a:prstGeom prst="roundRect">
            <a:avLst>
              <a:gd fmla="val 16667" name="adj"/>
            </a:avLst>
          </a:prstGeom>
          <a:solidFill>
            <a:srgbClr val="D9DEEF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a gloved hand holding a tube&#10;&#10;Description automatically generated" id="314" name="Google Shape;31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3512" y="2965763"/>
            <a:ext cx="1560525" cy="178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The CASPEr-gradient low-field setup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1"/>
          <p:cNvSpPr/>
          <p:nvPr/>
        </p:nvSpPr>
        <p:spPr>
          <a:xfrm flipH="1" rot="10800000">
            <a:off x="3220731" y="2965765"/>
            <a:ext cx="314400" cy="781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D7D31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2299175" y="4048775"/>
            <a:ext cx="117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" sz="12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Tunable</a:t>
            </a:r>
            <a:r>
              <a:rPr b="1" lang="de" sz="12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 SC coil</a:t>
            </a:r>
            <a:endParaRPr b="1" sz="1200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(0 to 0.1T)</a:t>
            </a:r>
            <a:endParaRPr b="1" sz="1200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sitting, refrigerator, door, small&#10;&#10;Description automatically generated" id="318" name="Google Shape;31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0576" y="837200"/>
            <a:ext cx="1509283" cy="328744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1"/>
          <p:cNvSpPr/>
          <p:nvPr/>
        </p:nvSpPr>
        <p:spPr>
          <a:xfrm>
            <a:off x="2729374" y="3074191"/>
            <a:ext cx="315000" cy="576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320;p31"/>
          <p:cNvCxnSpPr/>
          <p:nvPr/>
        </p:nvCxnSpPr>
        <p:spPr>
          <a:xfrm>
            <a:off x="2733015" y="3643547"/>
            <a:ext cx="1191300" cy="511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31"/>
          <p:cNvCxnSpPr/>
          <p:nvPr/>
        </p:nvCxnSpPr>
        <p:spPr>
          <a:xfrm flipH="1" rot="10800000">
            <a:off x="2748793" y="819739"/>
            <a:ext cx="1175400" cy="2233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2" name="Google Shape;32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4266" y="806629"/>
            <a:ext cx="1010028" cy="334856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1"/>
          <p:cNvSpPr txBox="1"/>
          <p:nvPr/>
        </p:nvSpPr>
        <p:spPr>
          <a:xfrm>
            <a:off x="4934450" y="819744"/>
            <a:ext cx="1440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33CC"/>
                </a:solidFill>
                <a:latin typeface="Calibri"/>
                <a:ea typeface="Calibri"/>
                <a:cs typeface="Calibri"/>
                <a:sym typeface="Calibri"/>
              </a:rPr>
              <a:t>SQUIDs (T</a:t>
            </a:r>
            <a:r>
              <a:rPr b="1" lang="de">
                <a:solidFill>
                  <a:srgbClr val="FF33CC"/>
                </a:solidFill>
                <a:latin typeface="Calibri"/>
                <a:ea typeface="Calibri"/>
                <a:cs typeface="Calibri"/>
                <a:sym typeface="Calibri"/>
              </a:rPr>
              <a:t>≈</a:t>
            </a:r>
            <a:r>
              <a:rPr lang="de">
                <a:solidFill>
                  <a:srgbClr val="FF33CC"/>
                </a:solidFill>
                <a:latin typeface="Calibri"/>
                <a:ea typeface="Calibri"/>
                <a:cs typeface="Calibri"/>
                <a:sym typeface="Calibri"/>
              </a:rPr>
              <a:t>4K)</a:t>
            </a:r>
            <a:endParaRPr>
              <a:solidFill>
                <a:srgbClr val="FF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1"/>
          <p:cNvSpPr/>
          <p:nvPr/>
        </p:nvSpPr>
        <p:spPr>
          <a:xfrm>
            <a:off x="3924266" y="810844"/>
            <a:ext cx="1010100" cy="470400"/>
          </a:xfrm>
          <a:prstGeom prst="rect">
            <a:avLst/>
          </a:prstGeom>
          <a:noFill/>
          <a:ln cap="flat" cmpd="sng" w="57150">
            <a:solidFill>
              <a:srgbClr val="FF33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1"/>
          <p:cNvSpPr/>
          <p:nvPr/>
        </p:nvSpPr>
        <p:spPr>
          <a:xfrm>
            <a:off x="4182770" y="2787879"/>
            <a:ext cx="489300" cy="790200"/>
          </a:xfrm>
          <a:prstGeom prst="rect">
            <a:avLst/>
          </a:prstGeom>
          <a:noFill/>
          <a:ln cap="flat" cmpd="sng" w="57150">
            <a:solidFill>
              <a:srgbClr val="351C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1"/>
          <p:cNvSpPr txBox="1"/>
          <p:nvPr/>
        </p:nvSpPr>
        <p:spPr>
          <a:xfrm>
            <a:off x="4930651" y="2621425"/>
            <a:ext cx="101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pickup coil</a:t>
            </a:r>
            <a:endParaRPr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7" name="Google Shape;327;p31"/>
          <p:cNvCxnSpPr/>
          <p:nvPr/>
        </p:nvCxnSpPr>
        <p:spPr>
          <a:xfrm>
            <a:off x="2025026" y="1775925"/>
            <a:ext cx="0" cy="21717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28" name="Google Shape;328;p31"/>
          <p:cNvSpPr txBox="1"/>
          <p:nvPr/>
        </p:nvSpPr>
        <p:spPr>
          <a:xfrm rot="-5400000">
            <a:off x="1550575" y="2723328"/>
            <a:ext cx="67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1.5 m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2728427" y="2736575"/>
            <a:ext cx="370800" cy="270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30" name="Google Shape;330;p31"/>
          <p:cNvPicPr preferRelativeResize="0"/>
          <p:nvPr/>
        </p:nvPicPr>
        <p:blipFill rotWithShape="1">
          <a:blip r:embed="rId7">
            <a:alphaModFix/>
          </a:blip>
          <a:srcRect b="0" l="0" r="93567" t="61833"/>
          <a:stretch/>
        </p:blipFill>
        <p:spPr>
          <a:xfrm>
            <a:off x="4294063" y="2878605"/>
            <a:ext cx="266712" cy="608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1"/>
          <p:cNvCxnSpPr/>
          <p:nvPr/>
        </p:nvCxnSpPr>
        <p:spPr>
          <a:xfrm rot="10800000">
            <a:off x="2863988" y="3082175"/>
            <a:ext cx="18000" cy="891900"/>
          </a:xfrm>
          <a:prstGeom prst="straightConnector1">
            <a:avLst/>
          </a:prstGeom>
          <a:noFill/>
          <a:ln cap="flat" cmpd="sng" w="76200">
            <a:solidFill>
              <a:srgbClr val="ED7D3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2" name="Google Shape;332;p31"/>
          <p:cNvCxnSpPr>
            <a:endCxn id="330" idx="1"/>
          </p:cNvCxnSpPr>
          <p:nvPr/>
        </p:nvCxnSpPr>
        <p:spPr>
          <a:xfrm rot="10800000">
            <a:off x="4294063" y="3182984"/>
            <a:ext cx="900000" cy="2841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3" name="Google Shape;333;p31"/>
          <p:cNvSpPr txBox="1"/>
          <p:nvPr/>
        </p:nvSpPr>
        <p:spPr>
          <a:xfrm rot="-5400000">
            <a:off x="1666725" y="2126625"/>
            <a:ext cx="894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Nb </a:t>
            </a:r>
            <a:r>
              <a:rPr lang="de" sz="13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shield</a:t>
            </a:r>
            <a:endParaRPr sz="13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4" name="Google Shape;334;p31"/>
          <p:cNvCxnSpPr/>
          <p:nvPr/>
        </p:nvCxnSpPr>
        <p:spPr>
          <a:xfrm flipH="1">
            <a:off x="2216400" y="1839800"/>
            <a:ext cx="8400" cy="2084100"/>
          </a:xfrm>
          <a:prstGeom prst="straightConnector1">
            <a:avLst/>
          </a:prstGeom>
          <a:noFill/>
          <a:ln cap="flat" cmpd="sng" w="762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31"/>
          <p:cNvSpPr txBox="1"/>
          <p:nvPr/>
        </p:nvSpPr>
        <p:spPr>
          <a:xfrm rot="-5400000">
            <a:off x="850000" y="2476100"/>
            <a:ext cx="138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Faraday room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6" name="Google Shape;336;p31"/>
          <p:cNvCxnSpPr/>
          <p:nvPr/>
        </p:nvCxnSpPr>
        <p:spPr>
          <a:xfrm flipH="1">
            <a:off x="3521175" y="1819725"/>
            <a:ext cx="8400" cy="2084100"/>
          </a:xfrm>
          <a:prstGeom prst="straightConnector1">
            <a:avLst/>
          </a:prstGeom>
          <a:noFill/>
          <a:ln cap="flat" cmpd="sng" w="762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7" name="Google Shape;337;p31"/>
          <p:cNvSpPr txBox="1"/>
          <p:nvPr/>
        </p:nvSpPr>
        <p:spPr>
          <a:xfrm>
            <a:off x="5084500" y="3294825"/>
            <a:ext cx="1602000" cy="11082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12780000" dist="9525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de" sz="12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Working sample:</a:t>
            </a:r>
            <a:endParaRPr b="1" sz="1200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EEEEEE"/>
                </a:solidFill>
                <a:latin typeface="Calibri"/>
                <a:ea typeface="Calibri"/>
                <a:cs typeface="Calibri"/>
                <a:sym typeface="Calibri"/>
              </a:rPr>
              <a:t>liquid methanol 	(CH</a:t>
            </a:r>
            <a:r>
              <a:rPr b="1" baseline="-25000" lang="de" sz="1200">
                <a:solidFill>
                  <a:srgbClr val="EEEEE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de" sz="1200">
                <a:solidFill>
                  <a:srgbClr val="EEEEEE"/>
                </a:solidFill>
                <a:latin typeface="Calibri"/>
                <a:ea typeface="Calibri"/>
                <a:cs typeface="Calibri"/>
                <a:sym typeface="Calibri"/>
              </a:rPr>
              <a:t>OH),</a:t>
            </a:r>
            <a:endParaRPr b="1" sz="1200">
              <a:solidFill>
                <a:srgbClr val="EEEEE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200">
                <a:solidFill>
                  <a:srgbClr val="EEEEEE"/>
                </a:solidFill>
                <a:latin typeface="Calibri"/>
                <a:ea typeface="Calibri"/>
                <a:cs typeface="Calibri"/>
                <a:sym typeface="Calibri"/>
              </a:rPr>
              <a:t>thermally polarized</a:t>
            </a:r>
            <a:endParaRPr b="1" sz="1200">
              <a:solidFill>
                <a:srgbClr val="EEEEE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EEEE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8" name="Google Shape;338;p31"/>
          <p:cNvCxnSpPr>
            <a:stCxn id="330" idx="0"/>
          </p:cNvCxnSpPr>
          <p:nvPr/>
        </p:nvCxnSpPr>
        <p:spPr>
          <a:xfrm>
            <a:off x="4427419" y="2878605"/>
            <a:ext cx="1683900" cy="96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31"/>
          <p:cNvCxnSpPr>
            <a:stCxn id="330" idx="2"/>
          </p:cNvCxnSpPr>
          <p:nvPr/>
        </p:nvCxnSpPr>
        <p:spPr>
          <a:xfrm>
            <a:off x="4427419" y="3487364"/>
            <a:ext cx="1583700" cy="1247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0" name="Google Shape;340;p31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4/15</a:t>
            </a:r>
            <a:endParaRPr b="1" sz="800">
              <a:solidFill>
                <a:schemeClr val="dk1"/>
              </a:solidFill>
            </a:endParaRPr>
          </a:p>
        </p:txBody>
      </p:sp>
      <p:pic>
        <p:nvPicPr>
          <p:cNvPr descr="A person working in a factory&#10;&#10;Description automatically generated with medium confidence" id="341" name="Google Shape;341;p31"/>
          <p:cNvPicPr preferRelativeResize="0"/>
          <p:nvPr/>
        </p:nvPicPr>
        <p:blipFill rotWithShape="1">
          <a:blip r:embed="rId8">
            <a:alphaModFix/>
          </a:blip>
          <a:srcRect b="0" l="0" r="15397" t="0"/>
          <a:stretch/>
        </p:blipFill>
        <p:spPr>
          <a:xfrm>
            <a:off x="950150" y="606050"/>
            <a:ext cx="6056010" cy="429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/>
          <p:nvPr>
            <p:ph type="title"/>
          </p:nvPr>
        </p:nvSpPr>
        <p:spPr>
          <a:xfrm>
            <a:off x="311700" y="91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The Axion field and its gradient</a:t>
            </a:r>
            <a:endParaRPr b="1" sz="282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5/15</a:t>
            </a:r>
            <a:endParaRPr b="1" sz="800">
              <a:solidFill>
                <a:schemeClr val="dk1"/>
              </a:solidFill>
            </a:endParaRPr>
          </a:p>
        </p:txBody>
      </p:sp>
      <p:pic>
        <p:nvPicPr>
          <p:cNvPr id="348" name="Google Shape;3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200" y="698475"/>
            <a:ext cx="4626626" cy="9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2"/>
          <p:cNvSpPr/>
          <p:nvPr/>
        </p:nvSpPr>
        <p:spPr>
          <a:xfrm>
            <a:off x="1823475" y="748000"/>
            <a:ext cx="5201700" cy="8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025" y="890850"/>
            <a:ext cx="5539201" cy="5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2"/>
          <p:cNvSpPr txBox="1"/>
          <p:nvPr/>
        </p:nvSpPr>
        <p:spPr>
          <a:xfrm>
            <a:off x="152400" y="1329875"/>
            <a:ext cx="174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field amplitude ~ 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local DM density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2"/>
          <p:cNvSpPr txBox="1"/>
          <p:nvPr/>
        </p:nvSpPr>
        <p:spPr>
          <a:xfrm>
            <a:off x="7906725" y="1152400"/>
            <a:ext cx="116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random phase</a:t>
            </a:r>
            <a:endParaRPr baseline="-25000"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3" name="Google Shape;353;p32"/>
          <p:cNvCxnSpPr/>
          <p:nvPr/>
        </p:nvCxnSpPr>
        <p:spPr>
          <a:xfrm flipH="1" rot="10800000">
            <a:off x="1562900" y="1275700"/>
            <a:ext cx="1704900" cy="399900"/>
          </a:xfrm>
          <a:prstGeom prst="straightConnector1">
            <a:avLst/>
          </a:prstGeom>
          <a:noFill/>
          <a:ln cap="flat" cmpd="sng" w="28575">
            <a:solidFill>
              <a:srgbClr val="4472C4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354" name="Google Shape;354;p32"/>
          <p:cNvCxnSpPr>
            <a:stCxn id="352" idx="1"/>
          </p:cNvCxnSpPr>
          <p:nvPr/>
        </p:nvCxnSpPr>
        <p:spPr>
          <a:xfrm rot="10800000">
            <a:off x="7039725" y="1227850"/>
            <a:ext cx="867000" cy="247800"/>
          </a:xfrm>
          <a:prstGeom prst="straightConnector1">
            <a:avLst/>
          </a:prstGeom>
          <a:noFill/>
          <a:ln cap="flat" cmpd="sng" w="28575">
            <a:solidFill>
              <a:srgbClr val="4472C4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55" name="Google Shape;355;p32"/>
          <p:cNvSpPr txBox="1"/>
          <p:nvPr/>
        </p:nvSpPr>
        <p:spPr>
          <a:xfrm>
            <a:off x="5451025" y="1848875"/>
            <a:ext cx="322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 Compton frequency ~ axion mass m</a:t>
            </a:r>
            <a:r>
              <a:rPr baseline="-25000"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aseline="-25000"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6" name="Google Shape;356;p32"/>
          <p:cNvCxnSpPr/>
          <p:nvPr/>
        </p:nvCxnSpPr>
        <p:spPr>
          <a:xfrm rot="10800000">
            <a:off x="5227550" y="1343575"/>
            <a:ext cx="1574100" cy="627300"/>
          </a:xfrm>
          <a:prstGeom prst="straightConnector1">
            <a:avLst/>
          </a:prstGeom>
          <a:noFill/>
          <a:ln cap="flat" cmpd="sng" w="28575">
            <a:solidFill>
              <a:srgbClr val="4472C4"/>
            </a:solidFill>
            <a:prstDash val="dash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 txBox="1"/>
          <p:nvPr>
            <p:ph type="title"/>
          </p:nvPr>
        </p:nvSpPr>
        <p:spPr>
          <a:xfrm>
            <a:off x="311700" y="91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The Axion field and its gradient</a:t>
            </a:r>
            <a:endParaRPr b="1" sz="282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3"/>
          <p:cNvSpPr txBox="1"/>
          <p:nvPr/>
        </p:nvSpPr>
        <p:spPr>
          <a:xfrm>
            <a:off x="5937100" y="2703088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Coherence time </a:t>
            </a:r>
            <a:r>
              <a:rPr b="1" lang="de" sz="1500">
                <a:solidFill>
                  <a:srgbClr val="333333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τ</a:t>
            </a:r>
            <a:r>
              <a:rPr b="1" baseline="-25000"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ALP field can be approx. considered in-phase over this duration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3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5/15</a:t>
            </a:r>
            <a:endParaRPr b="1" sz="800">
              <a:solidFill>
                <a:schemeClr val="dk1"/>
              </a:solidFill>
            </a:endParaRPr>
          </a:p>
        </p:txBody>
      </p:sp>
      <p:pic>
        <p:nvPicPr>
          <p:cNvPr id="364" name="Google Shape;3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900" y="3614725"/>
            <a:ext cx="3148400" cy="7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0200" y="698475"/>
            <a:ext cx="4626626" cy="9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/>
          <p:nvPr/>
        </p:nvSpPr>
        <p:spPr>
          <a:xfrm>
            <a:off x="1823475" y="748000"/>
            <a:ext cx="5201700" cy="8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7025" y="890850"/>
            <a:ext cx="5539201" cy="5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7025" y="733850"/>
            <a:ext cx="5539200" cy="77369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3"/>
          <p:cNvSpPr txBox="1"/>
          <p:nvPr/>
        </p:nvSpPr>
        <p:spPr>
          <a:xfrm>
            <a:off x="152400" y="1329875"/>
            <a:ext cx="174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     Axion velocity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7906725" y="1152400"/>
            <a:ext cx="116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random phase</a:t>
            </a:r>
            <a:endParaRPr baseline="-25000"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p33"/>
          <p:cNvCxnSpPr>
            <a:endCxn id="372" idx="3"/>
          </p:cNvCxnSpPr>
          <p:nvPr/>
        </p:nvCxnSpPr>
        <p:spPr>
          <a:xfrm flipH="1" rot="10800000">
            <a:off x="1504531" y="1313736"/>
            <a:ext cx="2429700" cy="361800"/>
          </a:xfrm>
          <a:prstGeom prst="straightConnector1">
            <a:avLst/>
          </a:prstGeom>
          <a:noFill/>
          <a:ln cap="flat" cmpd="sng" w="28575">
            <a:solidFill>
              <a:srgbClr val="4472C4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373" name="Google Shape;373;p33"/>
          <p:cNvCxnSpPr>
            <a:stCxn id="370" idx="1"/>
          </p:cNvCxnSpPr>
          <p:nvPr/>
        </p:nvCxnSpPr>
        <p:spPr>
          <a:xfrm rot="10800000">
            <a:off x="7039725" y="1227850"/>
            <a:ext cx="867000" cy="247800"/>
          </a:xfrm>
          <a:prstGeom prst="straightConnector1">
            <a:avLst/>
          </a:prstGeom>
          <a:noFill/>
          <a:ln cap="flat" cmpd="sng" w="28575">
            <a:solidFill>
              <a:srgbClr val="4472C4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74" name="Google Shape;374;p33"/>
          <p:cNvSpPr txBox="1"/>
          <p:nvPr/>
        </p:nvSpPr>
        <p:spPr>
          <a:xfrm>
            <a:off x="5451025" y="1848875"/>
            <a:ext cx="322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 Compton frequency ~ axion mass m</a:t>
            </a:r>
            <a:r>
              <a:rPr baseline="-25000" lang="de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aseline="-25000"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33"/>
          <p:cNvCxnSpPr/>
          <p:nvPr/>
        </p:nvCxnSpPr>
        <p:spPr>
          <a:xfrm rot="10800000">
            <a:off x="5227550" y="1343575"/>
            <a:ext cx="1574100" cy="627300"/>
          </a:xfrm>
          <a:prstGeom prst="straightConnector1">
            <a:avLst/>
          </a:prstGeom>
          <a:noFill/>
          <a:ln cap="flat" cmpd="sng" w="28575">
            <a:solidFill>
              <a:srgbClr val="4472C4"/>
            </a:solidFill>
            <a:prstDash val="dash"/>
            <a:round/>
            <a:headEnd len="med" w="med" type="none"/>
            <a:tailEnd len="med" w="med" type="triangle"/>
          </a:ln>
        </p:spPr>
      </p:cxnSp>
      <p:pic>
        <p:nvPicPr>
          <p:cNvPr id="376" name="Google Shape;37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375" y="1907942"/>
            <a:ext cx="4614002" cy="154563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 txBox="1"/>
          <p:nvPr/>
        </p:nvSpPr>
        <p:spPr>
          <a:xfrm>
            <a:off x="2052375" y="2616798"/>
            <a:ext cx="1146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000">
                <a:solidFill>
                  <a:srgbClr val="333333"/>
                </a:solidFill>
              </a:rPr>
              <a:t>CASPEr B</a:t>
            </a:r>
            <a:r>
              <a:rPr b="1" baseline="-25000" lang="de" sz="1000">
                <a:solidFill>
                  <a:srgbClr val="333333"/>
                </a:solidFill>
              </a:rPr>
              <a:t>0</a:t>
            </a:r>
            <a:r>
              <a:rPr b="1" lang="de" sz="1000">
                <a:solidFill>
                  <a:srgbClr val="333333"/>
                </a:solidFill>
              </a:rPr>
              <a:t> axis</a:t>
            </a:r>
            <a:endParaRPr b="1" sz="10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000">
                <a:solidFill>
                  <a:srgbClr val="333333"/>
                </a:solidFill>
              </a:rPr>
              <a:t>Earth velocity</a:t>
            </a:r>
            <a:endParaRPr b="1" sz="1000">
              <a:solidFill>
                <a:srgbClr val="333333"/>
              </a:solidFill>
            </a:endParaRPr>
          </a:p>
        </p:txBody>
      </p:sp>
      <p:sp>
        <p:nvSpPr>
          <p:cNvPr id="378" name="Google Shape;378;p33"/>
          <p:cNvSpPr txBox="1"/>
          <p:nvPr/>
        </p:nvSpPr>
        <p:spPr>
          <a:xfrm>
            <a:off x="1064198" y="3347450"/>
            <a:ext cx="347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Axion velocity is boosted by Earth’s motion through the halo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=&gt; modulation of Axion signal strength 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over time 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3"/>
          <p:cNvSpPr txBox="1"/>
          <p:nvPr/>
        </p:nvSpPr>
        <p:spPr>
          <a:xfrm>
            <a:off x="988650" y="4295450"/>
            <a:ext cx="39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Gramolin et al: “Spectral Signatures of Axionlike Dark Matter.” </a:t>
            </a:r>
            <a:endParaRPr sz="900" u="sng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PhysRev D 105, no. 3 (February 24, 2022): 035029</a:t>
            </a:r>
            <a:endParaRPr sz="900" u="sng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3"/>
          <p:cNvSpPr/>
          <p:nvPr/>
        </p:nvSpPr>
        <p:spPr>
          <a:xfrm>
            <a:off x="3859675" y="919650"/>
            <a:ext cx="509100" cy="461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4"/>
          <p:cNvGraphicFramePr/>
          <p:nvPr/>
        </p:nvGraphicFramePr>
        <p:xfrm>
          <a:off x="4930347" y="62539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{F238AF42-4F81-4E42-8C4D-F897CA3CBD9B}</a:tableStyleId>
              </a:tblPr>
              <a:tblGrid>
                <a:gridCol w="3521975"/>
              </a:tblGrid>
              <a:tr h="126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de">
                          <a:solidFill>
                            <a:srgbClr val="C27BA0"/>
                          </a:solidFill>
                        </a:rPr>
                        <a:t>⍵</a:t>
                      </a:r>
                      <a:r>
                        <a:rPr b="0" baseline="-25000" lang="de">
                          <a:solidFill>
                            <a:srgbClr val="C27BA0"/>
                          </a:solidFill>
                        </a:rPr>
                        <a:t>a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: Axion frequency</a:t>
                      </a:r>
                      <a:endParaRPr b="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de">
                          <a:solidFill>
                            <a:srgbClr val="C27BA0"/>
                          </a:solidFill>
                        </a:rPr>
                        <a:t>v</a:t>
                      </a:r>
                      <a:r>
                        <a:rPr b="0" baseline="-25000" lang="de">
                          <a:solidFill>
                            <a:srgbClr val="C27BA0"/>
                          </a:solidFill>
                        </a:rPr>
                        <a:t>a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: Axion velocity</a:t>
                      </a:r>
                      <a:endParaRPr b="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de">
                          <a:solidFill>
                            <a:srgbClr val="C27BA0"/>
                          </a:solidFill>
                        </a:rPr>
                        <a:t>α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: “wind angle” between  v</a:t>
                      </a:r>
                      <a:r>
                        <a:rPr b="0" baseline="-25000" lang="de">
                          <a:solidFill>
                            <a:srgbClr val="333333"/>
                          </a:solidFill>
                        </a:rPr>
                        <a:t>a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 and B</a:t>
                      </a:r>
                      <a:r>
                        <a:rPr b="0" baseline="-25000" lang="de">
                          <a:solidFill>
                            <a:srgbClr val="333333"/>
                          </a:solidFill>
                        </a:rPr>
                        <a:t>0</a:t>
                      </a:r>
                      <a:endParaRPr b="0" baseline="-2500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de">
                          <a:solidFill>
                            <a:srgbClr val="C27BA0"/>
                          </a:solidFill>
                        </a:rPr>
                        <a:t>τ</a:t>
                      </a:r>
                      <a:r>
                        <a:rPr b="0" baseline="-25000" lang="de">
                          <a:solidFill>
                            <a:srgbClr val="C27BA0"/>
                          </a:solidFill>
                        </a:rPr>
                        <a:t>a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: Axion coherence time</a:t>
                      </a:r>
                      <a:endParaRPr b="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de">
                          <a:solidFill>
                            <a:srgbClr val="C27BA0"/>
                          </a:solidFill>
                        </a:rPr>
                        <a:t>g</a:t>
                      </a:r>
                      <a:r>
                        <a:rPr b="0" baseline="-25000" lang="de">
                          <a:solidFill>
                            <a:srgbClr val="C27BA0"/>
                          </a:solidFill>
                        </a:rPr>
                        <a:t>aNN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: Axion-nucleon coupling strength</a:t>
                      </a:r>
                      <a:endParaRPr b="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0" lang="de">
                          <a:solidFill>
                            <a:srgbClr val="C27BA0"/>
                          </a:solidFill>
                        </a:rPr>
                        <a:t>ρ</a:t>
                      </a:r>
                      <a:r>
                        <a:rPr b="0" baseline="-25000" lang="de">
                          <a:solidFill>
                            <a:srgbClr val="C27BA0"/>
                          </a:solidFill>
                        </a:rPr>
                        <a:t>DM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: local DM density (≈ 0.4 GeV/cm</a:t>
                      </a:r>
                      <a:r>
                        <a:rPr b="0" baseline="30000" lang="de">
                          <a:solidFill>
                            <a:srgbClr val="333333"/>
                          </a:solidFill>
                        </a:rPr>
                        <a:t>3</a:t>
                      </a:r>
                      <a:r>
                        <a:rPr b="0" lang="de">
                          <a:solidFill>
                            <a:srgbClr val="333333"/>
                          </a:solidFill>
                        </a:rPr>
                        <a:t>)</a:t>
                      </a:r>
                      <a:endParaRPr b="0">
                        <a:solidFill>
                          <a:srgbClr val="333333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F1F3F9"/>
                    </a:solidFill>
                  </a:tcPr>
                </a:tc>
              </a:tr>
              <a:tr h="91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">
                          <a:solidFill>
                            <a:srgbClr val="00B050"/>
                          </a:solidFill>
                        </a:rPr>
                        <a:t>p</a:t>
                      </a:r>
                      <a:r>
                        <a:rPr lang="de">
                          <a:solidFill>
                            <a:srgbClr val="333333"/>
                          </a:solidFill>
                        </a:rPr>
                        <a:t>: Sample polarization (≈10</a:t>
                      </a:r>
                      <a:r>
                        <a:rPr baseline="30000" lang="de">
                          <a:solidFill>
                            <a:srgbClr val="333333"/>
                          </a:solidFill>
                        </a:rPr>
                        <a:t>-7</a:t>
                      </a:r>
                      <a:r>
                        <a:rPr lang="de">
                          <a:solidFill>
                            <a:srgbClr val="333333"/>
                          </a:solidFill>
                        </a:rPr>
                        <a:t> for thermal)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>
                          <a:solidFill>
                            <a:srgbClr val="00B050"/>
                          </a:solidFill>
                        </a:rPr>
                        <a:t>n</a:t>
                      </a:r>
                      <a:r>
                        <a:rPr baseline="-25000" lang="de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de">
                          <a:solidFill>
                            <a:srgbClr val="333333"/>
                          </a:solidFill>
                        </a:rPr>
                        <a:t>: Spin density (99 mmol/cm</a:t>
                      </a:r>
                      <a:r>
                        <a:rPr baseline="30000" lang="de">
                          <a:solidFill>
                            <a:srgbClr val="333333"/>
                          </a:solidFill>
                        </a:rPr>
                        <a:t>3</a:t>
                      </a:r>
                      <a:r>
                        <a:rPr lang="de">
                          <a:solidFill>
                            <a:srgbClr val="333333"/>
                          </a:solidFill>
                        </a:rPr>
                        <a:t>)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>
                          <a:solidFill>
                            <a:srgbClr val="00B050"/>
                          </a:solidFill>
                        </a:rPr>
                        <a:t>V</a:t>
                      </a:r>
                      <a:r>
                        <a:rPr lang="de">
                          <a:solidFill>
                            <a:srgbClr val="333333"/>
                          </a:solidFill>
                        </a:rPr>
                        <a:t>: sample volume (22mm x 8mm)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>
                          <a:solidFill>
                            <a:srgbClr val="00B050"/>
                          </a:solidFill>
                        </a:rPr>
                        <a:t>u</a:t>
                      </a:r>
                      <a:r>
                        <a:rPr lang="de">
                          <a:solidFill>
                            <a:srgbClr val="333333"/>
                          </a:solidFill>
                        </a:rPr>
                        <a:t>: spectral factor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D9DEEF"/>
                    </a:solidFill>
                  </a:tcPr>
                </a:tc>
              </a:tr>
              <a:tr h="59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500">
                          <a:solidFill>
                            <a:srgbClr val="00B0F0"/>
                          </a:solidFill>
                        </a:rPr>
                        <a:t>T</a:t>
                      </a:r>
                      <a:r>
                        <a:rPr baseline="-25000" lang="de" sz="1500">
                          <a:solidFill>
                            <a:srgbClr val="00B0F0"/>
                          </a:solidFill>
                        </a:rPr>
                        <a:t>2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: transverse relaxation time, (≈ 0.02s, </a:t>
                      </a:r>
                      <a:endParaRPr sz="150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B</a:t>
                      </a:r>
                      <a:r>
                        <a:rPr baseline="-25000" lang="de" sz="1500">
                          <a:solidFill>
                            <a:srgbClr val="333333"/>
                          </a:solidFill>
                        </a:rPr>
                        <a:t>0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 field inhomogeneity &lt; 10ppm)</a:t>
                      </a:r>
                      <a:endParaRPr sz="1500">
                        <a:solidFill>
                          <a:srgbClr val="333333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F1F3F9"/>
                    </a:solidFill>
                  </a:tcPr>
                </a:tc>
              </a:tr>
              <a:tr h="59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50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baseline="-25000" lang="de" sz="150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: Spin projection noise (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~ 10</a:t>
                      </a:r>
                      <a:r>
                        <a:rPr baseline="30000" lang="de" sz="1500">
                          <a:solidFill>
                            <a:srgbClr val="333333"/>
                          </a:solidFill>
                        </a:rPr>
                        <a:t>-19 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Φ</a:t>
                      </a:r>
                      <a:r>
                        <a:rPr baseline="-25000" lang="de" sz="1500">
                          <a:solidFill>
                            <a:srgbClr val="333333"/>
                          </a:solidFill>
                        </a:rPr>
                        <a:t>0</a:t>
                      </a:r>
                      <a:r>
                        <a:rPr baseline="30000" lang="de" sz="150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/Hz) + thermal noise + RF chain noise </a:t>
                      </a:r>
                      <a:endParaRPr sz="1500">
                        <a:solidFill>
                          <a:srgbClr val="333333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D9DEEF"/>
                    </a:solidFill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Effective SQUID noise level ~ 10</a:t>
                      </a:r>
                      <a:r>
                        <a:rPr baseline="30000" lang="de" sz="1500">
                          <a:solidFill>
                            <a:srgbClr val="333333"/>
                          </a:solidFill>
                        </a:rPr>
                        <a:t>-12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 Φ</a:t>
                      </a:r>
                      <a:r>
                        <a:rPr baseline="-25000" lang="de" sz="1500">
                          <a:solidFill>
                            <a:srgbClr val="333333"/>
                          </a:solidFill>
                        </a:rPr>
                        <a:t>0</a:t>
                      </a:r>
                      <a:r>
                        <a:rPr baseline="30000" lang="de" sz="150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/Hz</a:t>
                      </a:r>
                      <a:endParaRPr sz="150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=&gt; </a:t>
                      </a:r>
                      <a:r>
                        <a:rPr b="1" lang="de" sz="1500">
                          <a:solidFill>
                            <a:srgbClr val="333333"/>
                          </a:solidFill>
                        </a:rPr>
                        <a:t>expected sensitivity </a:t>
                      </a:r>
                      <a:r>
                        <a:rPr lang="de" sz="1500">
                          <a:solidFill>
                            <a:srgbClr val="333333"/>
                          </a:solidFill>
                        </a:rPr>
                        <a:t>~</a:t>
                      </a:r>
                      <a:r>
                        <a:rPr b="1" lang="de" sz="1500">
                          <a:solidFill>
                            <a:srgbClr val="333333"/>
                          </a:solidFill>
                        </a:rPr>
                        <a:t> 10</a:t>
                      </a:r>
                      <a:r>
                        <a:rPr b="1" baseline="30000" lang="de" sz="1500">
                          <a:solidFill>
                            <a:srgbClr val="333333"/>
                          </a:solidFill>
                        </a:rPr>
                        <a:t>-2</a:t>
                      </a:r>
                      <a:r>
                        <a:rPr b="1" lang="de" sz="1500">
                          <a:solidFill>
                            <a:srgbClr val="333333"/>
                          </a:solidFill>
                        </a:rPr>
                        <a:t> GeV</a:t>
                      </a:r>
                      <a:r>
                        <a:rPr b="1" baseline="30000" lang="de" sz="1500">
                          <a:solidFill>
                            <a:srgbClr val="333333"/>
                          </a:solidFill>
                        </a:rPr>
                        <a:t>-1</a:t>
                      </a:r>
                      <a:endParaRPr baseline="30000" sz="1500">
                        <a:solidFill>
                          <a:srgbClr val="333333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F1F3F9"/>
                    </a:solidFill>
                  </a:tcPr>
                </a:tc>
              </a:tr>
            </a:tbl>
          </a:graphicData>
        </a:graphic>
      </p:graphicFrame>
      <p:pic>
        <p:nvPicPr>
          <p:cNvPr id="385" name="Google Shape;3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36789"/>
            <a:ext cx="3678901" cy="254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629" y="1568673"/>
            <a:ext cx="261307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50" y="3299200"/>
            <a:ext cx="3678900" cy="65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4"/>
          <p:cNvSpPr txBox="1"/>
          <p:nvPr>
            <p:ph type="title"/>
          </p:nvPr>
        </p:nvSpPr>
        <p:spPr>
          <a:xfrm>
            <a:off x="311700" y="52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de" sz="2820">
                <a:latin typeface="Calibri"/>
                <a:ea typeface="Calibri"/>
                <a:cs typeface="Calibri"/>
                <a:sym typeface="Calibri"/>
              </a:rPr>
              <a:t>The Axion signal @CASPEr-gradient</a:t>
            </a:r>
            <a:endParaRPr b="1"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4"/>
          <p:cNvSpPr txBox="1"/>
          <p:nvPr/>
        </p:nvSpPr>
        <p:spPr>
          <a:xfrm>
            <a:off x="2001638" y="4686300"/>
            <a:ext cx="331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4"/>
          <p:cNvSpPr txBox="1"/>
          <p:nvPr/>
        </p:nvSpPr>
        <p:spPr>
          <a:xfrm>
            <a:off x="2704987" y="2745746"/>
            <a:ext cx="125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Sample properties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4"/>
          <p:cNvSpPr txBox="1"/>
          <p:nvPr/>
        </p:nvSpPr>
        <p:spPr>
          <a:xfrm>
            <a:off x="2580291" y="3985550"/>
            <a:ext cx="192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de" sz="15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ield </a:t>
            </a:r>
            <a:r>
              <a:rPr lang="de" sz="15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de" sz="15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nhomogeneity</a:t>
            </a:r>
            <a:endParaRPr sz="15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4"/>
          <p:cNvSpPr txBox="1"/>
          <p:nvPr/>
        </p:nvSpPr>
        <p:spPr>
          <a:xfrm>
            <a:off x="1609502" y="3868649"/>
            <a:ext cx="98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System Noise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4"/>
          <p:cNvSpPr/>
          <p:nvPr/>
        </p:nvSpPr>
        <p:spPr>
          <a:xfrm rot="-8633751">
            <a:off x="2591934" y="3128673"/>
            <a:ext cx="49384" cy="20568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90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4"/>
          <p:cNvSpPr/>
          <p:nvPr/>
        </p:nvSpPr>
        <p:spPr>
          <a:xfrm rot="2461237">
            <a:off x="2329013" y="3730329"/>
            <a:ext cx="48908" cy="20732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4"/>
          <p:cNvSpPr/>
          <p:nvPr/>
        </p:nvSpPr>
        <p:spPr>
          <a:xfrm rot="1273974">
            <a:off x="2816287" y="3871927"/>
            <a:ext cx="50530" cy="20052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190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4"/>
          <p:cNvSpPr txBox="1"/>
          <p:nvPr/>
        </p:nvSpPr>
        <p:spPr>
          <a:xfrm>
            <a:off x="44030" y="4451469"/>
            <a:ext cx="440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800"/>
              <a:buFont typeface="Calibri"/>
              <a:buAutoNum type="arabicParenR"/>
            </a:pPr>
            <a:r>
              <a:rPr i="0" lang="de" sz="800" u="sng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Yuzhe Zhang et al., “Frequency-scanning considerations in axionlike dark matter spin-precession experiments” (2023)</a:t>
            </a:r>
            <a:endParaRPr sz="800"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800"/>
              <a:buFont typeface="Calibri"/>
              <a:buAutoNum type="arabicParenR"/>
            </a:pPr>
            <a:r>
              <a:rPr i="0" lang="de" sz="8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Dongok Kim </a:t>
            </a:r>
            <a:r>
              <a:rPr i="1" lang="de" sz="8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et al</a:t>
            </a:r>
            <a:r>
              <a:rPr i="0" lang="de" sz="800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 JCAP03(2020)066,” Revisiting the detection rate for axion haloscopes</a:t>
            </a:r>
            <a:endParaRPr sz="800"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4"/>
          <p:cNvSpPr txBox="1"/>
          <p:nvPr/>
        </p:nvSpPr>
        <p:spPr>
          <a:xfrm>
            <a:off x="1170027" y="2727649"/>
            <a:ext cx="98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>
                <a:solidFill>
                  <a:srgbClr val="C27BA0"/>
                </a:solidFill>
                <a:latin typeface="Calibri"/>
                <a:ea typeface="Calibri"/>
                <a:cs typeface="Calibri"/>
                <a:sym typeface="Calibri"/>
              </a:rPr>
              <a:t>Axion properties</a:t>
            </a:r>
            <a:endParaRPr sz="1500">
              <a:solidFill>
                <a:srgbClr val="C27B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4"/>
          <p:cNvSpPr/>
          <p:nvPr/>
        </p:nvSpPr>
        <p:spPr>
          <a:xfrm rot="9196755">
            <a:off x="1639137" y="3251892"/>
            <a:ext cx="49373" cy="20580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27BA0"/>
          </a:solidFill>
          <a:ln cap="flat" cmpd="sng" w="19050">
            <a:solidFill>
              <a:srgbClr val="C27B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4"/>
          <p:cNvSpPr txBox="1"/>
          <p:nvPr/>
        </p:nvSpPr>
        <p:spPr>
          <a:xfrm>
            <a:off x="0" y="4838375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800">
                <a:solidFill>
                  <a:schemeClr val="dk1"/>
                </a:solidFill>
              </a:rPr>
              <a:t>A search for axionlike Dark Matter at CASPEr-Gradient low-field				Julian Walter for the CASPEr collaboration					6/15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00" name="Google Shape;400;p34"/>
          <p:cNvSpPr/>
          <p:nvPr/>
        </p:nvSpPr>
        <p:spPr>
          <a:xfrm>
            <a:off x="1961200" y="681399"/>
            <a:ext cx="1612200" cy="9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