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7" r:id="rId3"/>
    <p:sldId id="258" r:id="rId4"/>
    <p:sldId id="257" r:id="rId5"/>
    <p:sldId id="283" r:id="rId6"/>
    <p:sldId id="274" r:id="rId7"/>
    <p:sldId id="288" r:id="rId8"/>
    <p:sldId id="259" r:id="rId9"/>
    <p:sldId id="280" r:id="rId10"/>
    <p:sldId id="271" r:id="rId11"/>
    <p:sldId id="269" r:id="rId12"/>
    <p:sldId id="270" r:id="rId13"/>
    <p:sldId id="275" r:id="rId14"/>
    <p:sldId id="281" r:id="rId15"/>
    <p:sldId id="264" r:id="rId16"/>
    <p:sldId id="263" r:id="rId17"/>
    <p:sldId id="279" r:id="rId18"/>
    <p:sldId id="277" r:id="rId19"/>
    <p:sldId id="284" r:id="rId20"/>
    <p:sldId id="285" r:id="rId21"/>
    <p:sldId id="278" r:id="rId22"/>
    <p:sldId id="266"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8A9"/>
    <a:srgbClr val="984B0B"/>
    <a:srgbClr val="F5DE7F"/>
    <a:srgbClr val="FF32AE"/>
    <a:srgbClr val="6C9CCE"/>
    <a:srgbClr val="F6D9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5" d="100"/>
          <a:sy n="75" d="100"/>
        </p:scale>
        <p:origin x="303"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5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A5BD4-FE05-40AC-BAA6-35DD02C60045}" type="doc">
      <dgm:prSet loTypeId="urn:microsoft.com/office/officeart/2005/8/layout/process2" loCatId="process" qsTypeId="urn:microsoft.com/office/officeart/2005/8/quickstyle/simple1" qsCatId="simple" csTypeId="urn:microsoft.com/office/officeart/2005/8/colors/accent1_2" csCatId="accent1" phldr="1"/>
      <dgm:spPr/>
    </dgm:pt>
    <dgm:pt modelId="{D6701773-E4A0-47C2-B536-B2AC00E64787}">
      <dgm:prSet phldrT="[Text]" custT="1">
        <dgm:style>
          <a:lnRef idx="2">
            <a:schemeClr val="dk1"/>
          </a:lnRef>
          <a:fillRef idx="1">
            <a:schemeClr val="lt1"/>
          </a:fillRef>
          <a:effectRef idx="0">
            <a:schemeClr val="dk1"/>
          </a:effectRef>
          <a:fontRef idx="minor">
            <a:schemeClr val="dk1"/>
          </a:fontRef>
        </dgm:style>
      </dgm:prSet>
      <dgm:spPr>
        <a:ln w="28575"/>
      </dgm:spPr>
      <dgm:t>
        <a:bodyPr/>
        <a:lstStyle/>
        <a:p>
          <a:pPr>
            <a:buFont typeface="Arial" panose="020B0604020202020204" pitchFamily="34" charset="0"/>
            <a:buChar char="•"/>
          </a:pPr>
          <a:r>
            <a:rPr lang="en-GB" sz="1800" b="1" dirty="0">
              <a:solidFill>
                <a:schemeClr val="tx1"/>
              </a:solidFill>
              <a:latin typeface="Helvetica" panose="020B0604020202020204" pitchFamily="34" charset="0"/>
              <a:cs typeface="Helvetica" panose="020B0604020202020204" pitchFamily="34" charset="0"/>
            </a:rPr>
            <a:t>Capture of antimatter structure</a:t>
          </a:r>
          <a:r>
            <a:rPr lang="en-GB" sz="1800" dirty="0">
              <a:solidFill>
                <a:schemeClr val="tx1"/>
              </a:solidFill>
              <a:latin typeface="Helvetica" panose="020B0604020202020204" pitchFamily="34" charset="0"/>
              <a:cs typeface="Helvetica" panose="020B0604020202020204" pitchFamily="34" charset="0"/>
            </a:rPr>
            <a:t> into high-n atomic orbit.</a:t>
          </a:r>
        </a:p>
      </dgm:t>
    </dgm:pt>
    <dgm:pt modelId="{03286662-4C31-48DD-ADD3-AEBF20DB751E}" type="parTrans" cxnId="{4DE869B2-F8C9-4814-99CF-4B3879649684}">
      <dgm:prSet/>
      <dgm:spPr/>
      <dgm:t>
        <a:bodyPr/>
        <a:lstStyle/>
        <a:p>
          <a:endParaRPr lang="en-GB"/>
        </a:p>
      </dgm:t>
    </dgm:pt>
    <dgm:pt modelId="{44183FB8-8ED1-4E37-B3B3-D0DFD80D4A59}" type="sibTrans" cxnId="{4DE869B2-F8C9-4814-99CF-4B3879649684}">
      <dgm:prSet/>
      <dgm:spPr>
        <a:solidFill>
          <a:srgbClr val="1868A9"/>
        </a:solidFill>
        <a:ln>
          <a:solidFill>
            <a:srgbClr val="1868A9"/>
          </a:solidFill>
        </a:ln>
      </dgm:spPr>
      <dgm:t>
        <a:bodyPr/>
        <a:lstStyle/>
        <a:p>
          <a:endParaRPr lang="en-GB"/>
        </a:p>
      </dgm:t>
    </dgm:pt>
    <dgm:pt modelId="{C71F6982-033F-4CC5-B93E-955F505C5827}">
      <dgm:prSet phldrT="[Text]" custT="1">
        <dgm:style>
          <a:lnRef idx="2">
            <a:schemeClr val="dk1"/>
          </a:lnRef>
          <a:fillRef idx="1">
            <a:schemeClr val="lt1"/>
          </a:fillRef>
          <a:effectRef idx="0">
            <a:schemeClr val="dk1"/>
          </a:effectRef>
          <a:fontRef idx="minor">
            <a:schemeClr val="dk1"/>
          </a:fontRef>
        </dgm:style>
      </dgm:prSet>
      <dgm:spPr>
        <a:ln w="28575"/>
      </dgm:spPr>
      <dgm:t>
        <a:bodyPr/>
        <a:lstStyle/>
        <a:p>
          <a:pPr>
            <a:buFont typeface="Arial" panose="020B0604020202020204" pitchFamily="34" charset="0"/>
            <a:buChar char="•"/>
          </a:pPr>
          <a:r>
            <a:rPr lang="en-GB" sz="1800" b="1" dirty="0">
              <a:solidFill>
                <a:schemeClr val="tx1"/>
              </a:solidFill>
              <a:latin typeface="Helvetica" panose="020B0604020202020204" pitchFamily="34" charset="0"/>
              <a:cs typeface="Helvetica" panose="020B0604020202020204" pitchFamily="34" charset="0"/>
            </a:rPr>
            <a:t>Capture of antimatter structure</a:t>
          </a:r>
          <a:r>
            <a:rPr lang="en-GB" sz="1800" dirty="0">
              <a:solidFill>
                <a:schemeClr val="tx1"/>
              </a:solidFill>
              <a:latin typeface="Helvetica" panose="020B0604020202020204" pitchFamily="34" charset="0"/>
              <a:cs typeface="Helvetica" panose="020B0604020202020204" pitchFamily="34" charset="0"/>
            </a:rPr>
            <a:t> into high-n atomic orbit.</a:t>
          </a:r>
        </a:p>
      </dgm:t>
    </dgm:pt>
    <dgm:pt modelId="{85F43F51-4C59-4AFC-B269-F7E6369E7C56}" type="parTrans" cxnId="{0BDDC3E9-D996-4250-A2A0-6B6EC6AC84A3}">
      <dgm:prSet/>
      <dgm:spPr/>
      <dgm:t>
        <a:bodyPr/>
        <a:lstStyle/>
        <a:p>
          <a:endParaRPr lang="en-GB"/>
        </a:p>
      </dgm:t>
    </dgm:pt>
    <dgm:pt modelId="{0A12EE44-E403-4E8C-A6EF-7B7EE4987276}" type="sibTrans" cxnId="{0BDDC3E9-D996-4250-A2A0-6B6EC6AC84A3}">
      <dgm:prSet/>
      <dgm:spPr>
        <a:solidFill>
          <a:srgbClr val="1868A9"/>
        </a:solidFill>
        <a:ln>
          <a:solidFill>
            <a:srgbClr val="1868A9"/>
          </a:solidFill>
        </a:ln>
      </dgm:spPr>
      <dgm:t>
        <a:bodyPr/>
        <a:lstStyle/>
        <a:p>
          <a:endParaRPr lang="en-GB"/>
        </a:p>
      </dgm:t>
    </dgm:pt>
    <dgm:pt modelId="{8E2F2C60-481C-4278-930A-0631E9C2E8AD}">
      <dgm:prSet phldrT="[Text]" custT="1">
        <dgm:style>
          <a:lnRef idx="2">
            <a:schemeClr val="dk1"/>
          </a:lnRef>
          <a:fillRef idx="1">
            <a:schemeClr val="lt1"/>
          </a:fillRef>
          <a:effectRef idx="0">
            <a:schemeClr val="dk1"/>
          </a:effectRef>
          <a:fontRef idx="minor">
            <a:schemeClr val="dk1"/>
          </a:fontRef>
        </dgm:style>
      </dgm:prSet>
      <dgm:spPr>
        <a:ln w="28575"/>
      </dgm:spPr>
      <dgm:t>
        <a:bodyPr/>
        <a:lstStyle/>
        <a:p>
          <a:pPr>
            <a:buFont typeface="Arial" panose="020B0604020202020204" pitchFamily="34" charset="0"/>
            <a:buChar char="•"/>
          </a:pPr>
          <a:r>
            <a:rPr lang="ro-RO" sz="1800" b="1" dirty="0" err="1">
              <a:solidFill>
                <a:schemeClr val="tx1"/>
              </a:solidFill>
              <a:latin typeface="Helvetica" panose="020B0604020202020204" pitchFamily="34" charset="0"/>
              <a:cs typeface="Helvetica" panose="020B0604020202020204" pitchFamily="34" charset="0"/>
            </a:rPr>
            <a:t>Production</a:t>
          </a:r>
          <a:r>
            <a:rPr lang="ro-RO" sz="1800" b="1" dirty="0">
              <a:solidFill>
                <a:schemeClr val="tx1"/>
              </a:solidFill>
              <a:latin typeface="Helvetica" panose="020B0604020202020204" pitchFamily="34" charset="0"/>
              <a:cs typeface="Helvetica" panose="020B0604020202020204" pitchFamily="34" charset="0"/>
            </a:rPr>
            <a:t> of m</a:t>
          </a:r>
          <a:r>
            <a:rPr lang="en-GB" sz="1800" b="1" dirty="0" err="1">
              <a:solidFill>
                <a:schemeClr val="tx1"/>
              </a:solidFill>
              <a:latin typeface="Helvetica" panose="020B0604020202020204" pitchFamily="34" charset="0"/>
              <a:cs typeface="Helvetica" panose="020B0604020202020204" pitchFamily="34" charset="0"/>
            </a:rPr>
            <a:t>esons</a:t>
          </a:r>
          <a:r>
            <a:rPr lang="en-GB" sz="1800" dirty="0">
              <a:solidFill>
                <a:schemeClr val="tx1"/>
              </a:solidFill>
              <a:latin typeface="Helvetica" panose="020B0604020202020204" pitchFamily="34" charset="0"/>
              <a:cs typeface="Helvetica" panose="020B0604020202020204" pitchFamily="34" charset="0"/>
            </a:rPr>
            <a:t>: </a:t>
          </a:r>
          <a:r>
            <a:rPr lang="en-GB" sz="1800" i="1" dirty="0">
              <a:solidFill>
                <a:schemeClr val="tx1"/>
              </a:solidFill>
              <a:latin typeface="Helvetica" panose="020B0604020202020204" pitchFamily="34" charset="0"/>
              <a:cs typeface="Helvetica" panose="020B0604020202020204" pitchFamily="34" charset="0"/>
            </a:rPr>
            <a:t>K</a:t>
          </a:r>
          <a:r>
            <a:rPr lang="en-GB" sz="1800" dirty="0">
              <a:solidFill>
                <a:schemeClr val="tx1"/>
              </a:solidFill>
              <a:latin typeface="Helvetica" panose="020B0604020202020204" pitchFamily="34" charset="0"/>
              <a:cs typeface="Helvetica" panose="020B0604020202020204" pitchFamily="34" charset="0"/>
            </a:rPr>
            <a:t>, </a:t>
          </a:r>
          <a:r>
            <a:rPr lang="el-GR" sz="1800" i="1" dirty="0">
              <a:solidFill>
                <a:schemeClr val="tx1"/>
              </a:solidFill>
              <a:latin typeface="Helvetica" panose="020B0604020202020204" pitchFamily="34" charset="0"/>
              <a:cs typeface="Helvetica" panose="020B0604020202020204" pitchFamily="34" charset="0"/>
            </a:rPr>
            <a:t>η</a:t>
          </a:r>
          <a:r>
            <a:rPr lang="en-US" sz="1800" i="1" dirty="0">
              <a:solidFill>
                <a:schemeClr val="tx1"/>
              </a:solidFill>
              <a:latin typeface="Helvetica" panose="020B0604020202020204" pitchFamily="34" charset="0"/>
              <a:cs typeface="Helvetica" panose="020B0604020202020204" pitchFamily="34" charset="0"/>
            </a:rPr>
            <a:t>, </a:t>
          </a:r>
          <a:r>
            <a:rPr lang="el-GR" sz="1800" i="1" dirty="0">
              <a:solidFill>
                <a:schemeClr val="tx1"/>
              </a:solidFill>
              <a:latin typeface="Helvetica" panose="020B0604020202020204" pitchFamily="34" charset="0"/>
              <a:cs typeface="Helvetica" panose="020B0604020202020204" pitchFamily="34" charset="0"/>
            </a:rPr>
            <a:t>ρ</a:t>
          </a:r>
          <a:r>
            <a:rPr lang="en-US" sz="1800" i="1" dirty="0">
              <a:solidFill>
                <a:schemeClr val="tx1"/>
              </a:solidFill>
              <a:latin typeface="Helvetica" panose="020B0604020202020204" pitchFamily="34" charset="0"/>
              <a:cs typeface="Helvetica" panose="020B0604020202020204" pitchFamily="34" charset="0"/>
            </a:rPr>
            <a:t>, </a:t>
          </a:r>
          <a:r>
            <a:rPr lang="el-GR" sz="1800" i="1" dirty="0">
              <a:solidFill>
                <a:schemeClr val="tx1"/>
              </a:solidFill>
              <a:latin typeface="Helvetica" panose="020B0604020202020204" pitchFamily="34" charset="0"/>
              <a:cs typeface="Helvetica" panose="020B0604020202020204" pitchFamily="34" charset="0"/>
            </a:rPr>
            <a:t>ω</a:t>
          </a:r>
          <a:r>
            <a:rPr lang="en-US" sz="1800" i="1" dirty="0">
              <a:solidFill>
                <a:schemeClr val="tx1"/>
              </a:solidFill>
              <a:latin typeface="Helvetica" panose="020B0604020202020204" pitchFamily="34" charset="0"/>
              <a:cs typeface="Helvetica" panose="020B0604020202020204" pitchFamily="34" charset="0"/>
            </a:rPr>
            <a:t>, </a:t>
          </a:r>
          <a:r>
            <a:rPr lang="el-GR" sz="1800" i="1" dirty="0">
              <a:solidFill>
                <a:schemeClr val="tx1"/>
              </a:solidFill>
              <a:latin typeface="Helvetica" panose="020B0604020202020204" pitchFamily="34" charset="0"/>
              <a:cs typeface="Helvetica" panose="020B0604020202020204" pitchFamily="34" charset="0"/>
            </a:rPr>
            <a:t>π</a:t>
          </a:r>
          <a:r>
            <a:rPr lang="en-GB" sz="1800" dirty="0">
              <a:solidFill>
                <a:schemeClr val="tx1"/>
              </a:solidFill>
              <a:latin typeface="Helvetica" panose="020B0604020202020204" pitchFamily="34" charset="0"/>
              <a:cs typeface="Helvetica" panose="020B0604020202020204" pitchFamily="34" charset="0"/>
            </a:rPr>
            <a:t> (ranging from 2 to 8 mesons) with energies between 20 to 600 MeV/</a:t>
          </a:r>
          <a:r>
            <a:rPr lang="el-GR" sz="1800" i="1" dirty="0">
              <a:solidFill>
                <a:schemeClr val="tx1"/>
              </a:solidFill>
              <a:latin typeface="Helvetica" panose="020B0604020202020204" pitchFamily="34" charset="0"/>
              <a:cs typeface="Helvetica" panose="020B0604020202020204" pitchFamily="34" charset="0"/>
            </a:rPr>
            <a:t>π</a:t>
          </a:r>
          <a:r>
            <a:rPr lang="en-GB" sz="1800" dirty="0">
              <a:solidFill>
                <a:schemeClr val="tx1"/>
              </a:solidFill>
              <a:latin typeface="Helvetica" panose="020B0604020202020204" pitchFamily="34" charset="0"/>
              <a:cs typeface="Helvetica" panose="020B0604020202020204" pitchFamily="34" charset="0"/>
            </a:rPr>
            <a:t>.</a:t>
          </a:r>
        </a:p>
      </dgm:t>
    </dgm:pt>
    <dgm:pt modelId="{66C65C99-5B32-494B-A27E-694A5AF3A5D4}" type="parTrans" cxnId="{4AC89413-9960-474E-BD6D-AD7BBCCBD8DE}">
      <dgm:prSet/>
      <dgm:spPr/>
      <dgm:t>
        <a:bodyPr/>
        <a:lstStyle/>
        <a:p>
          <a:endParaRPr lang="en-GB"/>
        </a:p>
      </dgm:t>
    </dgm:pt>
    <dgm:pt modelId="{3C3CD079-AACA-4F51-AF3D-A74F5B0EA289}" type="sibTrans" cxnId="{4AC89413-9960-474E-BD6D-AD7BBCCBD8DE}">
      <dgm:prSet/>
      <dgm:spPr>
        <a:solidFill>
          <a:srgbClr val="1868A9"/>
        </a:solidFill>
        <a:ln>
          <a:solidFill>
            <a:srgbClr val="1868A9"/>
          </a:solidFill>
        </a:ln>
      </dgm:spPr>
      <dgm:t>
        <a:bodyPr/>
        <a:lstStyle/>
        <a:p>
          <a:endParaRPr lang="en-GB"/>
        </a:p>
      </dgm:t>
    </dgm:pt>
    <dgm:pt modelId="{DAD1D563-4E41-4413-AF9C-3E5091896B5C}">
      <dgm:prSet phldrT="[Text]" custT="1">
        <dgm:style>
          <a:lnRef idx="2">
            <a:schemeClr val="dk1"/>
          </a:lnRef>
          <a:fillRef idx="1">
            <a:schemeClr val="lt1"/>
          </a:fillRef>
          <a:effectRef idx="0">
            <a:schemeClr val="dk1"/>
          </a:effectRef>
          <a:fontRef idx="minor">
            <a:schemeClr val="dk1"/>
          </a:fontRef>
        </dgm:style>
      </dgm:prSet>
      <dgm:spPr>
        <a:ln w="28575"/>
      </dgm:spPr>
      <dgm:t>
        <a:bodyPr/>
        <a:lstStyle/>
        <a:p>
          <a:pPr>
            <a:buFont typeface="Arial" panose="020B0604020202020204" pitchFamily="34" charset="0"/>
            <a:buChar char="•"/>
          </a:pPr>
          <a:r>
            <a:rPr lang="en-GB" sz="1800" b="1" dirty="0">
              <a:solidFill>
                <a:schemeClr val="tx1"/>
              </a:solidFill>
              <a:latin typeface="Helvetica" panose="020B0604020202020204" pitchFamily="34" charset="0"/>
              <a:cs typeface="Helvetica" panose="020B0604020202020204" pitchFamily="34" charset="0"/>
            </a:rPr>
            <a:t>Direct emission</a:t>
          </a:r>
          <a:r>
            <a:rPr lang="en-GB" sz="1800" dirty="0">
              <a:solidFill>
                <a:schemeClr val="tx1"/>
              </a:solidFill>
              <a:latin typeface="Helvetica" panose="020B0604020202020204" pitchFamily="34" charset="0"/>
              <a:cs typeface="Helvetica" panose="020B0604020202020204" pitchFamily="34" charset="0"/>
            </a:rPr>
            <a:t> of kaons and </a:t>
          </a:r>
          <a:r>
            <a:rPr lang="en-GB" sz="1800" dirty="0" err="1">
              <a:solidFill>
                <a:schemeClr val="tx1"/>
              </a:solidFill>
              <a:latin typeface="Helvetica" panose="020B0604020202020204" pitchFamily="34" charset="0"/>
              <a:cs typeface="Helvetica" panose="020B0604020202020204" pitchFamily="34" charset="0"/>
            </a:rPr>
            <a:t>pions</a:t>
          </a:r>
          <a:r>
            <a:rPr lang="en-GB" sz="1800" dirty="0">
              <a:solidFill>
                <a:schemeClr val="tx1"/>
              </a:solidFill>
              <a:latin typeface="Helvetica" panose="020B0604020202020204" pitchFamily="34" charset="0"/>
              <a:cs typeface="Helvetica" panose="020B0604020202020204" pitchFamily="34" charset="0"/>
            </a:rPr>
            <a:t> from the annihilation process.</a:t>
          </a:r>
        </a:p>
      </dgm:t>
    </dgm:pt>
    <dgm:pt modelId="{214701BC-882D-4B51-AABE-FFC5D4F94281}" type="parTrans" cxnId="{10E86599-6E89-456A-B282-982714AC2E8A}">
      <dgm:prSet/>
      <dgm:spPr/>
      <dgm:t>
        <a:bodyPr/>
        <a:lstStyle/>
        <a:p>
          <a:endParaRPr lang="en-GB"/>
        </a:p>
      </dgm:t>
    </dgm:pt>
    <dgm:pt modelId="{6060DD39-27BA-4BD6-BF5A-5818AA8F7960}" type="sibTrans" cxnId="{10E86599-6E89-456A-B282-982714AC2E8A}">
      <dgm:prSet/>
      <dgm:spPr>
        <a:solidFill>
          <a:srgbClr val="1868A9"/>
        </a:solidFill>
        <a:ln>
          <a:solidFill>
            <a:srgbClr val="1868A9"/>
          </a:solidFill>
        </a:ln>
      </dgm:spPr>
      <dgm:t>
        <a:bodyPr/>
        <a:lstStyle/>
        <a:p>
          <a:endParaRPr lang="en-GB"/>
        </a:p>
      </dgm:t>
    </dgm:pt>
    <mc:AlternateContent xmlns:mc="http://schemas.openxmlformats.org/markup-compatibility/2006" xmlns:a14="http://schemas.microsoft.com/office/drawing/2010/main">
      <mc:Choice Requires="a14">
        <dgm:pt modelId="{CB604A84-5A53-4805-BA86-2782693B5E83}">
          <dgm:prSet phldrT="[Text]" custT="1">
            <dgm:style>
              <a:lnRef idx="2">
                <a:schemeClr val="dk1"/>
              </a:lnRef>
              <a:fillRef idx="1">
                <a:schemeClr val="lt1"/>
              </a:fillRef>
              <a:effectRef idx="0">
                <a:schemeClr val="dk1"/>
              </a:effectRef>
              <a:fontRef idx="minor">
                <a:schemeClr val="dk1"/>
              </a:fontRef>
            </dgm:style>
          </dgm:prSet>
          <dgm:spPr>
            <a:ln w="28575"/>
          </dgm:spPr>
          <dgm:t>
            <a:bodyPr/>
            <a:lstStyle/>
            <a:p>
              <a:r>
                <a:rPr lang="en-GB" sz="1800" dirty="0">
                  <a:solidFill>
                    <a:schemeClr val="tx1"/>
                  </a:solidFill>
                  <a:latin typeface="Helvetica" panose="020B0604020202020204" pitchFamily="34" charset="0"/>
                  <a:cs typeface="Helvetica" panose="020B0604020202020204" pitchFamily="34" charset="0"/>
                </a:rPr>
                <a:t>Multi-pion induced intranuclear cascade (INC) of </a:t>
              </a:r>
              <a14:m>
                <m:oMath xmlns:m="http://schemas.openxmlformats.org/officeDocument/2006/math">
                  <m:r>
                    <a:rPr lang="en-GB" sz="1800" i="1" dirty="0">
                      <a:solidFill>
                        <a:schemeClr val="tx1"/>
                      </a:solidFill>
                      <a:latin typeface="Cambria Math" panose="02040503050406030204" pitchFamily="18" charset="0"/>
                    </a:rPr>
                    <m:t>𝜋</m:t>
                  </m:r>
                  <m:r>
                    <a:rPr lang="en-GB" sz="1800" i="1" dirty="0" smtClean="0">
                      <a:solidFill>
                        <a:schemeClr val="tx1"/>
                      </a:solidFill>
                      <a:latin typeface="Cambria Math" panose="02040503050406030204" pitchFamily="18" charset="0"/>
                    </a:rPr>
                    <m:t> </m:t>
                  </m:r>
                  <m:r>
                    <a:rPr lang="en-GB" sz="1800" i="1" dirty="0" smtClean="0">
                      <a:solidFill>
                        <a:schemeClr val="tx1"/>
                      </a:solidFill>
                      <a:latin typeface="Cambria Math" panose="02040503050406030204" pitchFamily="18" charset="0"/>
                    </a:rPr>
                    <m:t>𝑁</m:t>
                  </m:r>
                </m:oMath>
              </a14:m>
              <a:r>
                <a:rPr lang="en-GB" sz="1800" dirty="0">
                  <a:solidFill>
                    <a:schemeClr val="tx1"/>
                  </a:solidFill>
                  <a:latin typeface="Helvetica" panose="020B0604020202020204" pitchFamily="34" charset="0"/>
                  <a:cs typeface="Helvetica" panose="020B0604020202020204" pitchFamily="34" charset="0"/>
                </a:rPr>
                <a:t>, </a:t>
              </a:r>
              <a14:m>
                <m:oMath xmlns:m="http://schemas.openxmlformats.org/officeDocument/2006/math">
                  <m:r>
                    <a:rPr lang="en-GB" sz="1800" i="1" dirty="0">
                      <a:solidFill>
                        <a:schemeClr val="tx1"/>
                      </a:solidFill>
                      <a:latin typeface="Cambria Math" panose="02040503050406030204" pitchFamily="18" charset="0"/>
                    </a:rPr>
                    <m:t>𝜋</m:t>
                  </m:r>
                  <m:r>
                    <a:rPr lang="en-GB" sz="1800" i="1" dirty="0">
                      <a:solidFill>
                        <a:schemeClr val="tx1"/>
                      </a:solidFill>
                      <a:latin typeface="Cambria Math" panose="02040503050406030204" pitchFamily="18" charset="0"/>
                    </a:rPr>
                    <m:t> </m:t>
                  </m:r>
                  <m:r>
                    <a:rPr lang="en-GB" sz="1800" i="1" dirty="0">
                      <a:solidFill>
                        <a:schemeClr val="tx1"/>
                      </a:solidFill>
                      <a:latin typeface="Cambria Math" panose="02040503050406030204" pitchFamily="18" charset="0"/>
                    </a:rPr>
                    <m:t>𝑁𝑁</m:t>
                  </m:r>
                </m:oMath>
              </a14:m>
              <a:r>
                <a:rPr lang="en-GB" sz="1800" dirty="0">
                  <a:solidFill>
                    <a:schemeClr val="tx1"/>
                  </a:solidFill>
                  <a:latin typeface="Helvetica" panose="020B0604020202020204" pitchFamily="34" charset="0"/>
                  <a:cs typeface="Helvetica" panose="020B0604020202020204" pitchFamily="34" charset="0"/>
                </a:rPr>
                <a:t>, </a:t>
              </a:r>
              <a14:m>
                <m:oMath xmlns:m="http://schemas.openxmlformats.org/officeDocument/2006/math">
                  <m:r>
                    <a:rPr lang="en-GB" sz="1800" i="1" dirty="0">
                      <a:solidFill>
                        <a:schemeClr val="tx1"/>
                      </a:solidFill>
                      <a:latin typeface="Cambria Math" panose="02040503050406030204" pitchFamily="18" charset="0"/>
                    </a:rPr>
                    <m:t>𝑁</m:t>
                  </m:r>
                  <m:r>
                    <a:rPr lang="en-US" sz="1800" i="1" dirty="0">
                      <a:solidFill>
                        <a:schemeClr val="tx1"/>
                      </a:solidFill>
                      <a:latin typeface="Cambria Math" panose="02040503050406030204" pitchFamily="18" charset="0"/>
                    </a:rPr>
                    <m:t>𝑁</m:t>
                  </m:r>
                </m:oMath>
              </a14:m>
              <a:r>
                <a:rPr lang="en-GB" sz="1800" dirty="0">
                  <a:solidFill>
                    <a:schemeClr val="tx1"/>
                  </a:solidFill>
                  <a:latin typeface="Helvetica" panose="020B0604020202020204" pitchFamily="34" charset="0"/>
                  <a:cs typeface="Helvetica" panose="020B0604020202020204" pitchFamily="34" charset="0"/>
                </a:rPr>
                <a:t>.</a:t>
              </a:r>
            </a:p>
          </dgm:t>
        </dgm:pt>
      </mc:Choice>
      <mc:Fallback xmlns="">
        <dgm:pt modelId="{CB604A84-5A53-4805-BA86-2782693B5E83}">
          <dgm:prSet phldrT="[Text]" custT="1">
            <dgm:style>
              <a:lnRef idx="2">
                <a:schemeClr val="dk1"/>
              </a:lnRef>
              <a:fillRef idx="1">
                <a:schemeClr val="lt1"/>
              </a:fillRef>
              <a:effectRef idx="0">
                <a:schemeClr val="dk1"/>
              </a:effectRef>
              <a:fontRef idx="minor">
                <a:schemeClr val="dk1"/>
              </a:fontRef>
            </dgm:style>
          </dgm:prSet>
          <dgm:spPr>
            <a:ln w="28575"/>
          </dgm:spPr>
          <dgm:t>
            <a:bodyPr/>
            <a:lstStyle/>
            <a:p>
              <a:r>
                <a:rPr lang="en-GB" sz="1800" dirty="0">
                  <a:solidFill>
                    <a:schemeClr val="tx1"/>
                  </a:solidFill>
                  <a:latin typeface="Helvetica" panose="020B0604020202020204" pitchFamily="34" charset="0"/>
                  <a:cs typeface="Helvetica" panose="020B0604020202020204" pitchFamily="34" charset="0"/>
                </a:rPr>
                <a:t>Multi-pion induced intranuclear cascade (INC) of </a:t>
              </a:r>
              <a:r>
                <a:rPr lang="en-GB" sz="1800" i="0" dirty="0">
                  <a:solidFill>
                    <a:schemeClr val="tx1"/>
                  </a:solidFill>
                  <a:latin typeface="Cambria Math" panose="02040503050406030204" pitchFamily="18" charset="0"/>
                </a:rPr>
                <a:t>𝜋 𝑁</a:t>
              </a:r>
              <a:r>
                <a:rPr lang="en-GB" sz="1800" dirty="0">
                  <a:solidFill>
                    <a:schemeClr val="tx1"/>
                  </a:solidFill>
                  <a:latin typeface="Helvetica" panose="020B0604020202020204" pitchFamily="34" charset="0"/>
                  <a:cs typeface="Helvetica" panose="020B0604020202020204" pitchFamily="34" charset="0"/>
                </a:rPr>
                <a:t>, </a:t>
              </a:r>
              <a:r>
                <a:rPr lang="en-GB" sz="1800" i="0" dirty="0">
                  <a:solidFill>
                    <a:schemeClr val="tx1"/>
                  </a:solidFill>
                  <a:latin typeface="Cambria Math" panose="02040503050406030204" pitchFamily="18" charset="0"/>
                </a:rPr>
                <a:t>𝜋 𝑁𝑁</a:t>
              </a:r>
              <a:r>
                <a:rPr lang="en-GB" sz="1800" dirty="0">
                  <a:solidFill>
                    <a:schemeClr val="tx1"/>
                  </a:solidFill>
                  <a:latin typeface="Helvetica" panose="020B0604020202020204" pitchFamily="34" charset="0"/>
                  <a:cs typeface="Helvetica" panose="020B0604020202020204" pitchFamily="34" charset="0"/>
                </a:rPr>
                <a:t>, </a:t>
              </a:r>
              <a:r>
                <a:rPr lang="en-GB" sz="1800" i="0" dirty="0">
                  <a:solidFill>
                    <a:schemeClr val="tx1"/>
                  </a:solidFill>
                  <a:latin typeface="Cambria Math" panose="02040503050406030204" pitchFamily="18" charset="0"/>
                </a:rPr>
                <a:t>𝑁</a:t>
              </a:r>
              <a:r>
                <a:rPr lang="en-US" sz="1800" i="0" dirty="0">
                  <a:solidFill>
                    <a:schemeClr val="tx1"/>
                  </a:solidFill>
                  <a:latin typeface="Cambria Math" panose="02040503050406030204" pitchFamily="18" charset="0"/>
                </a:rPr>
                <a:t>𝑁</a:t>
              </a:r>
              <a:r>
                <a:rPr lang="en-GB" sz="1800" dirty="0">
                  <a:solidFill>
                    <a:schemeClr val="tx1"/>
                  </a:solidFill>
                  <a:latin typeface="Helvetica" panose="020B0604020202020204" pitchFamily="34" charset="0"/>
                  <a:cs typeface="Helvetica" panose="020B0604020202020204" pitchFamily="34" charset="0"/>
                </a:rPr>
                <a:t>.</a:t>
              </a:r>
            </a:p>
          </dgm:t>
        </dgm:pt>
      </mc:Fallback>
    </mc:AlternateContent>
    <dgm:pt modelId="{D6B73A54-7392-49AE-8CBA-2AAB2175179B}" type="parTrans" cxnId="{9B1EBA76-F8D8-47AB-8486-135C1C9CA6F7}">
      <dgm:prSet/>
      <dgm:spPr/>
      <dgm:t>
        <a:bodyPr/>
        <a:lstStyle/>
        <a:p>
          <a:endParaRPr lang="en-GB"/>
        </a:p>
      </dgm:t>
    </dgm:pt>
    <dgm:pt modelId="{3E26F06A-1A84-4DA7-9B51-B837174C4A0A}" type="sibTrans" cxnId="{9B1EBA76-F8D8-47AB-8486-135C1C9CA6F7}">
      <dgm:prSet/>
      <dgm:spPr>
        <a:solidFill>
          <a:srgbClr val="1868A9"/>
        </a:solidFill>
        <a:ln>
          <a:solidFill>
            <a:srgbClr val="1868A9"/>
          </a:solidFill>
        </a:ln>
      </dgm:spPr>
      <dgm:t>
        <a:bodyPr/>
        <a:lstStyle/>
        <a:p>
          <a:endParaRPr lang="en-GB"/>
        </a:p>
      </dgm:t>
    </dgm:pt>
    <dgm:pt modelId="{B3EBB72E-49AB-4345-9FE2-0F1AEFD43D82}">
      <dgm:prSet custT="1">
        <dgm:style>
          <a:lnRef idx="2">
            <a:schemeClr val="dk1"/>
          </a:lnRef>
          <a:fillRef idx="1">
            <a:schemeClr val="lt1"/>
          </a:fillRef>
          <a:effectRef idx="0">
            <a:schemeClr val="dk1"/>
          </a:effectRef>
          <a:fontRef idx="minor">
            <a:schemeClr val="dk1"/>
          </a:fontRef>
        </dgm:style>
      </dgm:prSet>
      <dgm:spPr>
        <a:ln w="28575"/>
      </dgm:spPr>
      <dgm:t>
        <a:bodyPr/>
        <a:lstStyle/>
        <a:p>
          <a:pPr>
            <a:buFont typeface="Arial" panose="020B0604020202020204" pitchFamily="34" charset="0"/>
            <a:buChar char="•"/>
          </a:pPr>
          <a:r>
            <a:rPr lang="en-GB" sz="1800">
              <a:solidFill>
                <a:schemeClr val="tx1"/>
              </a:solidFill>
              <a:latin typeface="Helvetica" panose="020B0604020202020204" pitchFamily="34" charset="0"/>
              <a:cs typeface="Helvetica" panose="020B0604020202020204" pitchFamily="34" charset="0"/>
            </a:rPr>
            <a:t>Emission of energetic </a:t>
          </a:r>
          <a:r>
            <a:rPr lang="en-GB" sz="1800" i="1">
              <a:solidFill>
                <a:schemeClr val="tx1"/>
              </a:solidFill>
              <a:latin typeface="Helvetica" panose="020B0604020202020204" pitchFamily="34" charset="0"/>
              <a:cs typeface="Helvetica" panose="020B0604020202020204" pitchFamily="34" charset="0"/>
            </a:rPr>
            <a:t>n</a:t>
          </a:r>
          <a:r>
            <a:rPr lang="en-GB" sz="1800">
              <a:solidFill>
                <a:schemeClr val="tx1"/>
              </a:solidFill>
              <a:latin typeface="Helvetica" panose="020B0604020202020204" pitchFamily="34" charset="0"/>
              <a:cs typeface="Helvetica" panose="020B0604020202020204" pitchFamily="34" charset="0"/>
            </a:rPr>
            <a:t>, </a:t>
          </a:r>
          <a:r>
            <a:rPr lang="en-GB" sz="1800" i="1">
              <a:solidFill>
                <a:schemeClr val="tx1"/>
              </a:solidFill>
              <a:latin typeface="Helvetica" panose="020B0604020202020204" pitchFamily="34" charset="0"/>
              <a:cs typeface="Helvetica" panose="020B0604020202020204" pitchFamily="34" charset="0"/>
            </a:rPr>
            <a:t>p</a:t>
          </a:r>
          <a:r>
            <a:rPr lang="en-GB" sz="1800">
              <a:solidFill>
                <a:schemeClr val="tx1"/>
              </a:solidFill>
              <a:latin typeface="Helvetica" panose="020B0604020202020204" pitchFamily="34" charset="0"/>
              <a:cs typeface="Helvetica" panose="020B0604020202020204" pitchFamily="34" charset="0"/>
            </a:rPr>
            <a:t> from INC coalescence.</a:t>
          </a:r>
          <a:endParaRPr lang="en-GB" sz="1800" dirty="0">
            <a:solidFill>
              <a:schemeClr val="tx1"/>
            </a:solidFill>
            <a:latin typeface="Helvetica" panose="020B0604020202020204" pitchFamily="34" charset="0"/>
            <a:cs typeface="Helvetica" panose="020B0604020202020204" pitchFamily="34" charset="0"/>
          </a:endParaRPr>
        </a:p>
      </dgm:t>
    </dgm:pt>
    <dgm:pt modelId="{E73CFFCD-7218-411C-99D7-26F4E559172C}" type="parTrans" cxnId="{D9B98054-FD09-45C1-9241-51C0FD7EE902}">
      <dgm:prSet/>
      <dgm:spPr/>
      <dgm:t>
        <a:bodyPr/>
        <a:lstStyle/>
        <a:p>
          <a:endParaRPr lang="en-GB"/>
        </a:p>
      </dgm:t>
    </dgm:pt>
    <dgm:pt modelId="{9C577378-757B-432F-B942-3D84356044EC}" type="sibTrans" cxnId="{D9B98054-FD09-45C1-9241-51C0FD7EE902}">
      <dgm:prSet/>
      <dgm:spPr>
        <a:solidFill>
          <a:srgbClr val="1868A9"/>
        </a:solidFill>
        <a:ln>
          <a:solidFill>
            <a:srgbClr val="1868A9"/>
          </a:solidFill>
        </a:ln>
      </dgm:spPr>
      <dgm:t>
        <a:bodyPr/>
        <a:lstStyle/>
        <a:p>
          <a:endParaRPr lang="en-GB"/>
        </a:p>
      </dgm:t>
    </dgm:pt>
    <dgm:pt modelId="{42B3800C-91AB-4D87-9729-8BBD9733752D}">
      <dgm:prSet custT="1">
        <dgm:style>
          <a:lnRef idx="2">
            <a:schemeClr val="dk1"/>
          </a:lnRef>
          <a:fillRef idx="1">
            <a:schemeClr val="lt1"/>
          </a:fillRef>
          <a:effectRef idx="0">
            <a:schemeClr val="dk1"/>
          </a:effectRef>
          <a:fontRef idx="minor">
            <a:schemeClr val="dk1"/>
          </a:fontRef>
        </dgm:style>
      </dgm:prSet>
      <dgm:spPr>
        <a:ln w="28575"/>
      </dgm:spPr>
      <dgm:t>
        <a:bodyPr/>
        <a:lstStyle/>
        <a:p>
          <a:pPr>
            <a:buFont typeface="Arial" panose="020B0604020202020204" pitchFamily="34" charset="0"/>
            <a:buChar char="•"/>
          </a:pPr>
          <a:r>
            <a:rPr lang="en-GB" sz="1800">
              <a:solidFill>
                <a:schemeClr val="tx1"/>
              </a:solidFill>
              <a:latin typeface="Helvetica" panose="020B0604020202020204" pitchFamily="34" charset="0"/>
              <a:cs typeface="Helvetica" panose="020B0604020202020204" pitchFamily="34" charset="0"/>
            </a:rPr>
            <a:t>Emission of </a:t>
          </a:r>
          <a:r>
            <a:rPr lang="en-GB" sz="1800" i="1">
              <a:solidFill>
                <a:schemeClr val="tx1"/>
              </a:solidFill>
              <a:latin typeface="Helvetica" panose="020B0604020202020204" pitchFamily="34" charset="0"/>
              <a:cs typeface="Helvetica" panose="020B0604020202020204" pitchFamily="34" charset="0"/>
            </a:rPr>
            <a:t>d</a:t>
          </a:r>
          <a:r>
            <a:rPr lang="en-GB" sz="1800">
              <a:solidFill>
                <a:schemeClr val="tx1"/>
              </a:solidFill>
              <a:latin typeface="Helvetica" panose="020B0604020202020204" pitchFamily="34" charset="0"/>
              <a:cs typeface="Helvetica" panose="020B0604020202020204" pitchFamily="34" charset="0"/>
            </a:rPr>
            <a:t>, </a:t>
          </a:r>
          <a:r>
            <a:rPr lang="en-GB" sz="1800" i="1">
              <a:solidFill>
                <a:schemeClr val="tx1"/>
              </a:solidFill>
              <a:latin typeface="Helvetica" panose="020B0604020202020204" pitchFamily="34" charset="0"/>
              <a:cs typeface="Helvetica" panose="020B0604020202020204" pitchFamily="34" charset="0"/>
            </a:rPr>
            <a:t>t</a:t>
          </a:r>
          <a:r>
            <a:rPr lang="en-GB" sz="1800">
              <a:solidFill>
                <a:schemeClr val="tx1"/>
              </a:solidFill>
              <a:latin typeface="Helvetica" panose="020B0604020202020204" pitchFamily="34" charset="0"/>
              <a:cs typeface="Helvetica" panose="020B0604020202020204" pitchFamily="34" charset="0"/>
            </a:rPr>
            <a:t>, </a:t>
          </a:r>
          <a:r>
            <a:rPr lang="en-GB" sz="1800" baseline="30000">
              <a:solidFill>
                <a:schemeClr val="tx1"/>
              </a:solidFill>
              <a:latin typeface="Helvetica" panose="020B0604020202020204" pitchFamily="34" charset="0"/>
              <a:cs typeface="Helvetica" panose="020B0604020202020204" pitchFamily="34" charset="0"/>
            </a:rPr>
            <a:t>3</a:t>
          </a:r>
          <a:r>
            <a:rPr lang="en-GB" sz="1800">
              <a:solidFill>
                <a:schemeClr val="tx1"/>
              </a:solidFill>
              <a:latin typeface="Helvetica" panose="020B0604020202020204" pitchFamily="34" charset="0"/>
              <a:cs typeface="Helvetica" panose="020B0604020202020204" pitchFamily="34" charset="0"/>
            </a:rPr>
            <a:t>He, </a:t>
          </a:r>
          <a:r>
            <a:rPr lang="en-GB" sz="1800" baseline="30000">
              <a:solidFill>
                <a:schemeClr val="tx1"/>
              </a:solidFill>
              <a:latin typeface="Helvetica" panose="020B0604020202020204" pitchFamily="34" charset="0"/>
              <a:cs typeface="Helvetica" panose="020B0604020202020204" pitchFamily="34" charset="0"/>
            </a:rPr>
            <a:t>4</a:t>
          </a:r>
          <a:r>
            <a:rPr lang="en-GB" sz="1800">
              <a:solidFill>
                <a:schemeClr val="tx1"/>
              </a:solidFill>
              <a:latin typeface="Helvetica" panose="020B0604020202020204" pitchFamily="34" charset="0"/>
              <a:cs typeface="Helvetica" panose="020B0604020202020204" pitchFamily="34" charset="0"/>
            </a:rPr>
            <a:t>He from pre-equilibrium, multifragmentation, and other related processes.</a:t>
          </a:r>
          <a:endParaRPr lang="en-GB" sz="1800" dirty="0">
            <a:solidFill>
              <a:schemeClr val="tx1"/>
            </a:solidFill>
            <a:latin typeface="Helvetica" panose="020B0604020202020204" pitchFamily="34" charset="0"/>
            <a:cs typeface="Helvetica" panose="020B0604020202020204" pitchFamily="34" charset="0"/>
          </a:endParaRPr>
        </a:p>
      </dgm:t>
    </dgm:pt>
    <dgm:pt modelId="{5EE11393-2249-4CFF-9440-4F0AC7C9F972}" type="parTrans" cxnId="{4C3CE96F-FD9F-47B9-A2DB-498B580EC918}">
      <dgm:prSet/>
      <dgm:spPr/>
      <dgm:t>
        <a:bodyPr/>
        <a:lstStyle/>
        <a:p>
          <a:endParaRPr lang="en-GB"/>
        </a:p>
      </dgm:t>
    </dgm:pt>
    <dgm:pt modelId="{0ED32565-9849-4A7C-A868-C98FF74151EF}" type="sibTrans" cxnId="{4C3CE96F-FD9F-47B9-A2DB-498B580EC918}">
      <dgm:prSet/>
      <dgm:spPr/>
      <dgm:t>
        <a:bodyPr/>
        <a:lstStyle/>
        <a:p>
          <a:endParaRPr lang="en-GB"/>
        </a:p>
      </dgm:t>
    </dgm:pt>
    <dgm:pt modelId="{2E8F9F8C-5C3D-4A55-81E1-C061866F7C22}" type="pres">
      <dgm:prSet presAssocID="{5C9A5BD4-FE05-40AC-BAA6-35DD02C60045}" presName="linearFlow" presStyleCnt="0">
        <dgm:presLayoutVars>
          <dgm:resizeHandles val="exact"/>
        </dgm:presLayoutVars>
      </dgm:prSet>
      <dgm:spPr/>
    </dgm:pt>
    <dgm:pt modelId="{14157019-4BAB-4466-915D-A8173D924B70}" type="pres">
      <dgm:prSet presAssocID="{D6701773-E4A0-47C2-B536-B2AC00E64787}" presName="node" presStyleLbl="node1" presStyleIdx="0" presStyleCnt="7" custScaleX="301910">
        <dgm:presLayoutVars>
          <dgm:bulletEnabled val="1"/>
        </dgm:presLayoutVars>
      </dgm:prSet>
      <dgm:spPr/>
    </dgm:pt>
    <dgm:pt modelId="{DA270D79-57E4-4092-8DC2-BA65A372E650}" type="pres">
      <dgm:prSet presAssocID="{44183FB8-8ED1-4E37-B3B3-D0DFD80D4A59}" presName="sibTrans" presStyleLbl="sibTrans2D1" presStyleIdx="0" presStyleCnt="6"/>
      <dgm:spPr/>
    </dgm:pt>
    <dgm:pt modelId="{2284C148-CFBA-41A0-80A6-C62452C94AB7}" type="pres">
      <dgm:prSet presAssocID="{44183FB8-8ED1-4E37-B3B3-D0DFD80D4A59}" presName="connectorText" presStyleLbl="sibTrans2D1" presStyleIdx="0" presStyleCnt="6"/>
      <dgm:spPr/>
    </dgm:pt>
    <dgm:pt modelId="{F9C4DFD5-FDFD-4AAE-9A39-AC947743FC7F}" type="pres">
      <dgm:prSet presAssocID="{C71F6982-033F-4CC5-B93E-955F505C5827}" presName="node" presStyleLbl="node1" presStyleIdx="1" presStyleCnt="7" custScaleX="301910">
        <dgm:presLayoutVars>
          <dgm:bulletEnabled val="1"/>
        </dgm:presLayoutVars>
      </dgm:prSet>
      <dgm:spPr/>
    </dgm:pt>
    <dgm:pt modelId="{5A73EDE7-B350-4197-A4E1-29FFFD33CFC2}" type="pres">
      <dgm:prSet presAssocID="{0A12EE44-E403-4E8C-A6EF-7B7EE4987276}" presName="sibTrans" presStyleLbl="sibTrans2D1" presStyleIdx="1" presStyleCnt="6"/>
      <dgm:spPr/>
    </dgm:pt>
    <dgm:pt modelId="{6F015435-A1B9-4D3E-A5A6-D3D292A30545}" type="pres">
      <dgm:prSet presAssocID="{0A12EE44-E403-4E8C-A6EF-7B7EE4987276}" presName="connectorText" presStyleLbl="sibTrans2D1" presStyleIdx="1" presStyleCnt="6"/>
      <dgm:spPr/>
    </dgm:pt>
    <dgm:pt modelId="{7618DE90-D50F-41EE-A11E-A8C7E97D39F9}" type="pres">
      <dgm:prSet presAssocID="{8E2F2C60-481C-4278-930A-0631E9C2E8AD}" presName="node" presStyleLbl="node1" presStyleIdx="2" presStyleCnt="7" custScaleX="301910">
        <dgm:presLayoutVars>
          <dgm:bulletEnabled val="1"/>
        </dgm:presLayoutVars>
      </dgm:prSet>
      <dgm:spPr/>
    </dgm:pt>
    <dgm:pt modelId="{211B1D0F-51B8-4BAC-A43F-9489A58E1416}" type="pres">
      <dgm:prSet presAssocID="{3C3CD079-AACA-4F51-AF3D-A74F5B0EA289}" presName="sibTrans" presStyleLbl="sibTrans2D1" presStyleIdx="2" presStyleCnt="6"/>
      <dgm:spPr/>
    </dgm:pt>
    <dgm:pt modelId="{82963242-B1BE-41A8-B0F8-FFE5CA50F0DA}" type="pres">
      <dgm:prSet presAssocID="{3C3CD079-AACA-4F51-AF3D-A74F5B0EA289}" presName="connectorText" presStyleLbl="sibTrans2D1" presStyleIdx="2" presStyleCnt="6"/>
      <dgm:spPr/>
    </dgm:pt>
    <dgm:pt modelId="{3D2B7B6F-7757-4CEB-96A9-C821FE6757EF}" type="pres">
      <dgm:prSet presAssocID="{DAD1D563-4E41-4413-AF9C-3E5091896B5C}" presName="node" presStyleLbl="node1" presStyleIdx="3" presStyleCnt="7" custScaleX="301910">
        <dgm:presLayoutVars>
          <dgm:bulletEnabled val="1"/>
        </dgm:presLayoutVars>
      </dgm:prSet>
      <dgm:spPr/>
    </dgm:pt>
    <dgm:pt modelId="{80A71597-54E0-42B4-8932-268AD836490D}" type="pres">
      <dgm:prSet presAssocID="{6060DD39-27BA-4BD6-BF5A-5818AA8F7960}" presName="sibTrans" presStyleLbl="sibTrans2D1" presStyleIdx="3" presStyleCnt="6"/>
      <dgm:spPr/>
    </dgm:pt>
    <dgm:pt modelId="{3BD05FC3-67E7-4FDD-AFF7-9D414F798623}" type="pres">
      <dgm:prSet presAssocID="{6060DD39-27BA-4BD6-BF5A-5818AA8F7960}" presName="connectorText" presStyleLbl="sibTrans2D1" presStyleIdx="3" presStyleCnt="6"/>
      <dgm:spPr/>
    </dgm:pt>
    <dgm:pt modelId="{7EC951CC-D5BD-4A8E-AABE-10B3258A513E}" type="pres">
      <dgm:prSet presAssocID="{CB604A84-5A53-4805-BA86-2782693B5E83}" presName="node" presStyleLbl="node1" presStyleIdx="4" presStyleCnt="7" custScaleX="301910">
        <dgm:presLayoutVars>
          <dgm:bulletEnabled val="1"/>
        </dgm:presLayoutVars>
      </dgm:prSet>
      <dgm:spPr/>
    </dgm:pt>
    <dgm:pt modelId="{09ACFE18-94F8-45AE-89A2-393E25860918}" type="pres">
      <dgm:prSet presAssocID="{3E26F06A-1A84-4DA7-9B51-B837174C4A0A}" presName="sibTrans" presStyleLbl="sibTrans2D1" presStyleIdx="4" presStyleCnt="6"/>
      <dgm:spPr/>
    </dgm:pt>
    <dgm:pt modelId="{E513854F-120A-4844-8539-D09200724B83}" type="pres">
      <dgm:prSet presAssocID="{3E26F06A-1A84-4DA7-9B51-B837174C4A0A}" presName="connectorText" presStyleLbl="sibTrans2D1" presStyleIdx="4" presStyleCnt="6"/>
      <dgm:spPr/>
    </dgm:pt>
    <dgm:pt modelId="{F8DB916D-68D5-4462-A8BC-780D9FA56520}" type="pres">
      <dgm:prSet presAssocID="{B3EBB72E-49AB-4345-9FE2-0F1AEFD43D82}" presName="node" presStyleLbl="node1" presStyleIdx="5" presStyleCnt="7" custScaleX="301910">
        <dgm:presLayoutVars>
          <dgm:bulletEnabled val="1"/>
        </dgm:presLayoutVars>
      </dgm:prSet>
      <dgm:spPr/>
    </dgm:pt>
    <dgm:pt modelId="{FF0D9E68-91CF-45EC-9FCC-6A90B1A10B11}" type="pres">
      <dgm:prSet presAssocID="{9C577378-757B-432F-B942-3D84356044EC}" presName="sibTrans" presStyleLbl="sibTrans2D1" presStyleIdx="5" presStyleCnt="6"/>
      <dgm:spPr/>
    </dgm:pt>
    <dgm:pt modelId="{6D5E66FE-AA2B-471A-91C2-CAA1A9A36660}" type="pres">
      <dgm:prSet presAssocID="{9C577378-757B-432F-B942-3D84356044EC}" presName="connectorText" presStyleLbl="sibTrans2D1" presStyleIdx="5" presStyleCnt="6"/>
      <dgm:spPr/>
    </dgm:pt>
    <dgm:pt modelId="{17F0CC19-80A8-4CA1-91EE-0E9F9311462F}" type="pres">
      <dgm:prSet presAssocID="{42B3800C-91AB-4D87-9729-8BBD9733752D}" presName="node" presStyleLbl="node1" presStyleIdx="6" presStyleCnt="7" custScaleX="301910">
        <dgm:presLayoutVars>
          <dgm:bulletEnabled val="1"/>
        </dgm:presLayoutVars>
      </dgm:prSet>
      <dgm:spPr/>
    </dgm:pt>
  </dgm:ptLst>
  <dgm:cxnLst>
    <dgm:cxn modelId="{9566E508-C58B-4991-852C-4EC4E750A2E9}" type="presOf" srcId="{9C577378-757B-432F-B942-3D84356044EC}" destId="{FF0D9E68-91CF-45EC-9FCC-6A90B1A10B11}" srcOrd="0" destOrd="0" presId="urn:microsoft.com/office/officeart/2005/8/layout/process2"/>
    <dgm:cxn modelId="{2134050A-A27C-4629-9456-5F68D9F864C5}" type="presOf" srcId="{CB604A84-5A53-4805-BA86-2782693B5E83}" destId="{7EC951CC-D5BD-4A8E-AABE-10B3258A513E}" srcOrd="0" destOrd="0" presId="urn:microsoft.com/office/officeart/2005/8/layout/process2"/>
    <dgm:cxn modelId="{9F65A10E-494D-47B9-A4D0-BFBF54623261}" type="presOf" srcId="{8E2F2C60-481C-4278-930A-0631E9C2E8AD}" destId="{7618DE90-D50F-41EE-A11E-A8C7E97D39F9}" srcOrd="0" destOrd="0" presId="urn:microsoft.com/office/officeart/2005/8/layout/process2"/>
    <dgm:cxn modelId="{4AC89413-9960-474E-BD6D-AD7BBCCBD8DE}" srcId="{5C9A5BD4-FE05-40AC-BAA6-35DD02C60045}" destId="{8E2F2C60-481C-4278-930A-0631E9C2E8AD}" srcOrd="2" destOrd="0" parTransId="{66C65C99-5B32-494B-A27E-694A5AF3A5D4}" sibTransId="{3C3CD079-AACA-4F51-AF3D-A74F5B0EA289}"/>
    <dgm:cxn modelId="{C4F49915-5AFB-4FCE-A1FD-D0ACF98230ED}" type="presOf" srcId="{3E26F06A-1A84-4DA7-9B51-B837174C4A0A}" destId="{E513854F-120A-4844-8539-D09200724B83}" srcOrd="1" destOrd="0" presId="urn:microsoft.com/office/officeart/2005/8/layout/process2"/>
    <dgm:cxn modelId="{CEA4141C-7626-4881-8F5D-AF11677FF4D2}" type="presOf" srcId="{44183FB8-8ED1-4E37-B3B3-D0DFD80D4A59}" destId="{DA270D79-57E4-4092-8DC2-BA65A372E650}" srcOrd="0" destOrd="0" presId="urn:microsoft.com/office/officeart/2005/8/layout/process2"/>
    <dgm:cxn modelId="{BC6E991D-C2E9-44FE-8236-5B63E5F91A74}" type="presOf" srcId="{0A12EE44-E403-4E8C-A6EF-7B7EE4987276}" destId="{6F015435-A1B9-4D3E-A5A6-D3D292A30545}" srcOrd="1" destOrd="0" presId="urn:microsoft.com/office/officeart/2005/8/layout/process2"/>
    <dgm:cxn modelId="{553FD51F-A7E6-437E-BF0B-A3D8D3B22F21}" type="presOf" srcId="{44183FB8-8ED1-4E37-B3B3-D0DFD80D4A59}" destId="{2284C148-CFBA-41A0-80A6-C62452C94AB7}" srcOrd="1" destOrd="0" presId="urn:microsoft.com/office/officeart/2005/8/layout/process2"/>
    <dgm:cxn modelId="{10B33F23-12C9-450B-A62A-CD90780AFA31}" type="presOf" srcId="{9C577378-757B-432F-B942-3D84356044EC}" destId="{6D5E66FE-AA2B-471A-91C2-CAA1A9A36660}" srcOrd="1" destOrd="0" presId="urn:microsoft.com/office/officeart/2005/8/layout/process2"/>
    <dgm:cxn modelId="{1D323F24-13CF-40CE-9A14-11ED8E841954}" type="presOf" srcId="{3E26F06A-1A84-4DA7-9B51-B837174C4A0A}" destId="{09ACFE18-94F8-45AE-89A2-393E25860918}" srcOrd="0" destOrd="0" presId="urn:microsoft.com/office/officeart/2005/8/layout/process2"/>
    <dgm:cxn modelId="{6F777224-4A5F-42D3-9EEF-B6CB6464002F}" type="presOf" srcId="{42B3800C-91AB-4D87-9729-8BBD9733752D}" destId="{17F0CC19-80A8-4CA1-91EE-0E9F9311462F}" srcOrd="0" destOrd="0" presId="urn:microsoft.com/office/officeart/2005/8/layout/process2"/>
    <dgm:cxn modelId="{7ACB762C-8530-454A-AF1F-A4C6E16DB09C}" type="presOf" srcId="{0A12EE44-E403-4E8C-A6EF-7B7EE4987276}" destId="{5A73EDE7-B350-4197-A4E1-29FFFD33CFC2}" srcOrd="0" destOrd="0" presId="urn:microsoft.com/office/officeart/2005/8/layout/process2"/>
    <dgm:cxn modelId="{03155F35-742A-47C9-8E82-2990BE608307}" type="presOf" srcId="{6060DD39-27BA-4BD6-BF5A-5818AA8F7960}" destId="{80A71597-54E0-42B4-8932-268AD836490D}" srcOrd="0" destOrd="0" presId="urn:microsoft.com/office/officeart/2005/8/layout/process2"/>
    <dgm:cxn modelId="{EA2F8F44-92B5-4DCC-81E9-3E999F12167C}" type="presOf" srcId="{B3EBB72E-49AB-4345-9FE2-0F1AEFD43D82}" destId="{F8DB916D-68D5-4462-A8BC-780D9FA56520}" srcOrd="0" destOrd="0" presId="urn:microsoft.com/office/officeart/2005/8/layout/process2"/>
    <dgm:cxn modelId="{800E9444-D483-4127-A9AA-65362A7164EF}" type="presOf" srcId="{C71F6982-033F-4CC5-B93E-955F505C5827}" destId="{F9C4DFD5-FDFD-4AAE-9A39-AC947743FC7F}" srcOrd="0" destOrd="0" presId="urn:microsoft.com/office/officeart/2005/8/layout/process2"/>
    <dgm:cxn modelId="{4C3CE96F-FD9F-47B9-A2DB-498B580EC918}" srcId="{5C9A5BD4-FE05-40AC-BAA6-35DD02C60045}" destId="{42B3800C-91AB-4D87-9729-8BBD9733752D}" srcOrd="6" destOrd="0" parTransId="{5EE11393-2249-4CFF-9440-4F0AC7C9F972}" sibTransId="{0ED32565-9849-4A7C-A868-C98FF74151EF}"/>
    <dgm:cxn modelId="{D9B98054-FD09-45C1-9241-51C0FD7EE902}" srcId="{5C9A5BD4-FE05-40AC-BAA6-35DD02C60045}" destId="{B3EBB72E-49AB-4345-9FE2-0F1AEFD43D82}" srcOrd="5" destOrd="0" parTransId="{E73CFFCD-7218-411C-99D7-26F4E559172C}" sibTransId="{9C577378-757B-432F-B942-3D84356044EC}"/>
    <dgm:cxn modelId="{9B1EBA76-F8D8-47AB-8486-135C1C9CA6F7}" srcId="{5C9A5BD4-FE05-40AC-BAA6-35DD02C60045}" destId="{CB604A84-5A53-4805-BA86-2782693B5E83}" srcOrd="4" destOrd="0" parTransId="{D6B73A54-7392-49AE-8CBA-2AAB2175179B}" sibTransId="{3E26F06A-1A84-4DA7-9B51-B837174C4A0A}"/>
    <dgm:cxn modelId="{A2918877-CCCA-4C7F-8562-4DDDD6355BE1}" type="presOf" srcId="{3C3CD079-AACA-4F51-AF3D-A74F5B0EA289}" destId="{211B1D0F-51B8-4BAC-A43F-9489A58E1416}" srcOrd="0" destOrd="0" presId="urn:microsoft.com/office/officeart/2005/8/layout/process2"/>
    <dgm:cxn modelId="{C945F559-FDB5-4FD0-9C20-B7B5D046C74F}" type="presOf" srcId="{D6701773-E4A0-47C2-B536-B2AC00E64787}" destId="{14157019-4BAB-4466-915D-A8173D924B70}" srcOrd="0" destOrd="0" presId="urn:microsoft.com/office/officeart/2005/8/layout/process2"/>
    <dgm:cxn modelId="{10E86599-6E89-456A-B282-982714AC2E8A}" srcId="{5C9A5BD4-FE05-40AC-BAA6-35DD02C60045}" destId="{DAD1D563-4E41-4413-AF9C-3E5091896B5C}" srcOrd="3" destOrd="0" parTransId="{214701BC-882D-4B51-AABE-FFC5D4F94281}" sibTransId="{6060DD39-27BA-4BD6-BF5A-5818AA8F7960}"/>
    <dgm:cxn modelId="{4DE869B2-F8C9-4814-99CF-4B3879649684}" srcId="{5C9A5BD4-FE05-40AC-BAA6-35DD02C60045}" destId="{D6701773-E4A0-47C2-B536-B2AC00E64787}" srcOrd="0" destOrd="0" parTransId="{03286662-4C31-48DD-ADD3-AEBF20DB751E}" sibTransId="{44183FB8-8ED1-4E37-B3B3-D0DFD80D4A59}"/>
    <dgm:cxn modelId="{1BB296C3-BDF3-4864-BB29-9F1FB8B4063B}" type="presOf" srcId="{3C3CD079-AACA-4F51-AF3D-A74F5B0EA289}" destId="{82963242-B1BE-41A8-B0F8-FFE5CA50F0DA}" srcOrd="1" destOrd="0" presId="urn:microsoft.com/office/officeart/2005/8/layout/process2"/>
    <dgm:cxn modelId="{726A6CCA-B1E6-4AEB-810E-47FA47AEEC7A}" type="presOf" srcId="{5C9A5BD4-FE05-40AC-BAA6-35DD02C60045}" destId="{2E8F9F8C-5C3D-4A55-81E1-C061866F7C22}" srcOrd="0" destOrd="0" presId="urn:microsoft.com/office/officeart/2005/8/layout/process2"/>
    <dgm:cxn modelId="{89171CCB-1CC6-46E9-82AF-2C118FD9E133}" type="presOf" srcId="{DAD1D563-4E41-4413-AF9C-3E5091896B5C}" destId="{3D2B7B6F-7757-4CEB-96A9-C821FE6757EF}" srcOrd="0" destOrd="0" presId="urn:microsoft.com/office/officeart/2005/8/layout/process2"/>
    <dgm:cxn modelId="{0BDDC3E9-D996-4250-A2A0-6B6EC6AC84A3}" srcId="{5C9A5BD4-FE05-40AC-BAA6-35DD02C60045}" destId="{C71F6982-033F-4CC5-B93E-955F505C5827}" srcOrd="1" destOrd="0" parTransId="{85F43F51-4C59-4AFC-B269-F7E6369E7C56}" sibTransId="{0A12EE44-E403-4E8C-A6EF-7B7EE4987276}"/>
    <dgm:cxn modelId="{D6014BF7-B361-4E5D-BE37-E362EC29CE57}" type="presOf" srcId="{6060DD39-27BA-4BD6-BF5A-5818AA8F7960}" destId="{3BD05FC3-67E7-4FDD-AFF7-9D414F798623}" srcOrd="1" destOrd="0" presId="urn:microsoft.com/office/officeart/2005/8/layout/process2"/>
    <dgm:cxn modelId="{2AC41A0C-C3AE-4E5E-A1A7-259B65A37C64}" type="presParOf" srcId="{2E8F9F8C-5C3D-4A55-81E1-C061866F7C22}" destId="{14157019-4BAB-4466-915D-A8173D924B70}" srcOrd="0" destOrd="0" presId="urn:microsoft.com/office/officeart/2005/8/layout/process2"/>
    <dgm:cxn modelId="{E8FFB1E4-ECCA-4620-9F2B-03F4CDCF05CB}" type="presParOf" srcId="{2E8F9F8C-5C3D-4A55-81E1-C061866F7C22}" destId="{DA270D79-57E4-4092-8DC2-BA65A372E650}" srcOrd="1" destOrd="0" presId="urn:microsoft.com/office/officeart/2005/8/layout/process2"/>
    <dgm:cxn modelId="{996B1BA5-9D49-4C70-8A45-256B8B93A141}" type="presParOf" srcId="{DA270D79-57E4-4092-8DC2-BA65A372E650}" destId="{2284C148-CFBA-41A0-80A6-C62452C94AB7}" srcOrd="0" destOrd="0" presId="urn:microsoft.com/office/officeart/2005/8/layout/process2"/>
    <dgm:cxn modelId="{7956DDB7-DA16-412F-A02C-BFBE54786E98}" type="presParOf" srcId="{2E8F9F8C-5C3D-4A55-81E1-C061866F7C22}" destId="{F9C4DFD5-FDFD-4AAE-9A39-AC947743FC7F}" srcOrd="2" destOrd="0" presId="urn:microsoft.com/office/officeart/2005/8/layout/process2"/>
    <dgm:cxn modelId="{CF463FC0-7A55-41BA-A1A9-8F9F6CDEB0D1}" type="presParOf" srcId="{2E8F9F8C-5C3D-4A55-81E1-C061866F7C22}" destId="{5A73EDE7-B350-4197-A4E1-29FFFD33CFC2}" srcOrd="3" destOrd="0" presId="urn:microsoft.com/office/officeart/2005/8/layout/process2"/>
    <dgm:cxn modelId="{6585500C-BAE0-4EA3-861C-FB1EE9F3B894}" type="presParOf" srcId="{5A73EDE7-B350-4197-A4E1-29FFFD33CFC2}" destId="{6F015435-A1B9-4D3E-A5A6-D3D292A30545}" srcOrd="0" destOrd="0" presId="urn:microsoft.com/office/officeart/2005/8/layout/process2"/>
    <dgm:cxn modelId="{E380B5C7-F00F-4EE5-933C-3676F6D6ED40}" type="presParOf" srcId="{2E8F9F8C-5C3D-4A55-81E1-C061866F7C22}" destId="{7618DE90-D50F-41EE-A11E-A8C7E97D39F9}" srcOrd="4" destOrd="0" presId="urn:microsoft.com/office/officeart/2005/8/layout/process2"/>
    <dgm:cxn modelId="{5ACDB4E0-9F88-4020-A7BA-0A3615D6614B}" type="presParOf" srcId="{2E8F9F8C-5C3D-4A55-81E1-C061866F7C22}" destId="{211B1D0F-51B8-4BAC-A43F-9489A58E1416}" srcOrd="5" destOrd="0" presId="urn:microsoft.com/office/officeart/2005/8/layout/process2"/>
    <dgm:cxn modelId="{799C7294-200D-41A4-9BEE-C650AF76117F}" type="presParOf" srcId="{211B1D0F-51B8-4BAC-A43F-9489A58E1416}" destId="{82963242-B1BE-41A8-B0F8-FFE5CA50F0DA}" srcOrd="0" destOrd="0" presId="urn:microsoft.com/office/officeart/2005/8/layout/process2"/>
    <dgm:cxn modelId="{0FDCE30D-E969-42BB-A1CC-C7279D06DD8A}" type="presParOf" srcId="{2E8F9F8C-5C3D-4A55-81E1-C061866F7C22}" destId="{3D2B7B6F-7757-4CEB-96A9-C821FE6757EF}" srcOrd="6" destOrd="0" presId="urn:microsoft.com/office/officeart/2005/8/layout/process2"/>
    <dgm:cxn modelId="{C325CC7F-5EEA-46C0-B0CF-F47C2F02476A}" type="presParOf" srcId="{2E8F9F8C-5C3D-4A55-81E1-C061866F7C22}" destId="{80A71597-54E0-42B4-8932-268AD836490D}" srcOrd="7" destOrd="0" presId="urn:microsoft.com/office/officeart/2005/8/layout/process2"/>
    <dgm:cxn modelId="{BAECBEDC-FC16-4BE0-A961-30531B9D3C31}" type="presParOf" srcId="{80A71597-54E0-42B4-8932-268AD836490D}" destId="{3BD05FC3-67E7-4FDD-AFF7-9D414F798623}" srcOrd="0" destOrd="0" presId="urn:microsoft.com/office/officeart/2005/8/layout/process2"/>
    <dgm:cxn modelId="{796087FA-28C7-4662-8547-1525386A6A40}" type="presParOf" srcId="{2E8F9F8C-5C3D-4A55-81E1-C061866F7C22}" destId="{7EC951CC-D5BD-4A8E-AABE-10B3258A513E}" srcOrd="8" destOrd="0" presId="urn:microsoft.com/office/officeart/2005/8/layout/process2"/>
    <dgm:cxn modelId="{18F4F0DF-9D63-4888-9AC6-3F194FD46B98}" type="presParOf" srcId="{2E8F9F8C-5C3D-4A55-81E1-C061866F7C22}" destId="{09ACFE18-94F8-45AE-89A2-393E25860918}" srcOrd="9" destOrd="0" presId="urn:microsoft.com/office/officeart/2005/8/layout/process2"/>
    <dgm:cxn modelId="{E0C02427-2546-48CD-9298-C75EA043299C}" type="presParOf" srcId="{09ACFE18-94F8-45AE-89A2-393E25860918}" destId="{E513854F-120A-4844-8539-D09200724B83}" srcOrd="0" destOrd="0" presId="urn:microsoft.com/office/officeart/2005/8/layout/process2"/>
    <dgm:cxn modelId="{B90859C0-393A-4734-8EF2-C4B5A552C9D6}" type="presParOf" srcId="{2E8F9F8C-5C3D-4A55-81E1-C061866F7C22}" destId="{F8DB916D-68D5-4462-A8BC-780D9FA56520}" srcOrd="10" destOrd="0" presId="urn:microsoft.com/office/officeart/2005/8/layout/process2"/>
    <dgm:cxn modelId="{E717DFE0-04B4-4431-9DDD-3DE6172E1DA5}" type="presParOf" srcId="{2E8F9F8C-5C3D-4A55-81E1-C061866F7C22}" destId="{FF0D9E68-91CF-45EC-9FCC-6A90B1A10B11}" srcOrd="11" destOrd="0" presId="urn:microsoft.com/office/officeart/2005/8/layout/process2"/>
    <dgm:cxn modelId="{7E5CC6AA-B628-4831-B5E8-C9AB87CFA22E}" type="presParOf" srcId="{FF0D9E68-91CF-45EC-9FCC-6A90B1A10B11}" destId="{6D5E66FE-AA2B-471A-91C2-CAA1A9A36660}" srcOrd="0" destOrd="0" presId="urn:microsoft.com/office/officeart/2005/8/layout/process2"/>
    <dgm:cxn modelId="{BB8AC0E6-229E-4F11-BE0E-16A88A2D6ED6}" type="presParOf" srcId="{2E8F9F8C-5C3D-4A55-81E1-C061866F7C22}" destId="{17F0CC19-80A8-4CA1-91EE-0E9F9311462F}"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9A5BD4-FE05-40AC-BAA6-35DD02C60045}" type="doc">
      <dgm:prSet loTypeId="urn:microsoft.com/office/officeart/2005/8/layout/process2" loCatId="process" qsTypeId="urn:microsoft.com/office/officeart/2005/8/quickstyle/simple1" qsCatId="simple" csTypeId="urn:microsoft.com/office/officeart/2005/8/colors/accent1_2" csCatId="accent1" phldr="1"/>
      <dgm:spPr/>
    </dgm:pt>
    <dgm:pt modelId="{D6701773-E4A0-47C2-B536-B2AC00E64787}">
      <dgm:prSet phldrT="[Text]" custT="1">
        <dgm:style>
          <a:lnRef idx="2">
            <a:schemeClr val="dk1"/>
          </a:lnRef>
          <a:fillRef idx="1">
            <a:schemeClr val="lt1"/>
          </a:fillRef>
          <a:effectRef idx="0">
            <a:schemeClr val="dk1"/>
          </a:effectRef>
          <a:fontRef idx="minor">
            <a:schemeClr val="dk1"/>
          </a:fontRef>
        </dgm:style>
      </dgm:prSet>
      <dgm:spPr>
        <a:ln w="28575"/>
      </dgm:spPr>
      <dgm:t>
        <a:bodyPr/>
        <a:lstStyle/>
        <a:p>
          <a:pPr>
            <a:buFont typeface="Arial" panose="020B0604020202020204" pitchFamily="34" charset="0"/>
            <a:buChar char="•"/>
          </a:pPr>
          <a:r>
            <a:rPr lang="en-GB" sz="1800" b="1" dirty="0">
              <a:solidFill>
                <a:schemeClr val="tx1"/>
              </a:solidFill>
              <a:latin typeface="Helvetica" panose="020B0604020202020204" pitchFamily="34" charset="0"/>
              <a:cs typeface="Helvetica" panose="020B0604020202020204" pitchFamily="34" charset="0"/>
            </a:rPr>
            <a:t>Capture of antimatter structure</a:t>
          </a:r>
          <a:r>
            <a:rPr lang="en-GB" sz="1800" dirty="0">
              <a:solidFill>
                <a:schemeClr val="tx1"/>
              </a:solidFill>
              <a:latin typeface="Helvetica" panose="020B0604020202020204" pitchFamily="34" charset="0"/>
              <a:cs typeface="Helvetica" panose="020B0604020202020204" pitchFamily="34" charset="0"/>
            </a:rPr>
            <a:t> into high-n atomic orbit.</a:t>
          </a:r>
        </a:p>
      </dgm:t>
    </dgm:pt>
    <dgm:pt modelId="{03286662-4C31-48DD-ADD3-AEBF20DB751E}" type="parTrans" cxnId="{4DE869B2-F8C9-4814-99CF-4B3879649684}">
      <dgm:prSet/>
      <dgm:spPr/>
      <dgm:t>
        <a:bodyPr/>
        <a:lstStyle/>
        <a:p>
          <a:endParaRPr lang="en-GB"/>
        </a:p>
      </dgm:t>
    </dgm:pt>
    <dgm:pt modelId="{44183FB8-8ED1-4E37-B3B3-D0DFD80D4A59}" type="sibTrans" cxnId="{4DE869B2-F8C9-4814-99CF-4B3879649684}">
      <dgm:prSet/>
      <dgm:spPr>
        <a:solidFill>
          <a:srgbClr val="1868A9"/>
        </a:solidFill>
        <a:ln>
          <a:solidFill>
            <a:srgbClr val="1868A9"/>
          </a:solidFill>
        </a:ln>
      </dgm:spPr>
      <dgm:t>
        <a:bodyPr/>
        <a:lstStyle/>
        <a:p>
          <a:endParaRPr lang="en-GB"/>
        </a:p>
      </dgm:t>
    </dgm:pt>
    <dgm:pt modelId="{C71F6982-033F-4CC5-B93E-955F505C5827}">
      <dgm:prSet phldrT="[Text]" custT="1">
        <dgm:style>
          <a:lnRef idx="2">
            <a:schemeClr val="dk1"/>
          </a:lnRef>
          <a:fillRef idx="1">
            <a:schemeClr val="lt1"/>
          </a:fillRef>
          <a:effectRef idx="0">
            <a:schemeClr val="dk1"/>
          </a:effectRef>
          <a:fontRef idx="minor">
            <a:schemeClr val="dk1"/>
          </a:fontRef>
        </dgm:style>
      </dgm:prSet>
      <dgm:spPr>
        <a:ln w="28575"/>
      </dgm:spPr>
      <dgm:t>
        <a:bodyPr/>
        <a:lstStyle/>
        <a:p>
          <a:pPr>
            <a:buFont typeface="Arial" panose="020B0604020202020204" pitchFamily="34" charset="0"/>
            <a:buChar char="•"/>
          </a:pPr>
          <a:r>
            <a:rPr lang="en-GB" sz="1800" b="1" dirty="0">
              <a:solidFill>
                <a:schemeClr val="tx1"/>
              </a:solidFill>
              <a:latin typeface="Helvetica" panose="020B0604020202020204" pitchFamily="34" charset="0"/>
              <a:cs typeface="Helvetica" panose="020B0604020202020204" pitchFamily="34" charset="0"/>
            </a:rPr>
            <a:t>Capture of antimatter structure</a:t>
          </a:r>
          <a:r>
            <a:rPr lang="en-GB" sz="1800" dirty="0">
              <a:solidFill>
                <a:schemeClr val="tx1"/>
              </a:solidFill>
              <a:latin typeface="Helvetica" panose="020B0604020202020204" pitchFamily="34" charset="0"/>
              <a:cs typeface="Helvetica" panose="020B0604020202020204" pitchFamily="34" charset="0"/>
            </a:rPr>
            <a:t> into high-n atomic orbit.</a:t>
          </a:r>
        </a:p>
      </dgm:t>
    </dgm:pt>
    <dgm:pt modelId="{85F43F51-4C59-4AFC-B269-F7E6369E7C56}" type="parTrans" cxnId="{0BDDC3E9-D996-4250-A2A0-6B6EC6AC84A3}">
      <dgm:prSet/>
      <dgm:spPr/>
      <dgm:t>
        <a:bodyPr/>
        <a:lstStyle/>
        <a:p>
          <a:endParaRPr lang="en-GB"/>
        </a:p>
      </dgm:t>
    </dgm:pt>
    <dgm:pt modelId="{0A12EE44-E403-4E8C-A6EF-7B7EE4987276}" type="sibTrans" cxnId="{0BDDC3E9-D996-4250-A2A0-6B6EC6AC84A3}">
      <dgm:prSet/>
      <dgm:spPr>
        <a:solidFill>
          <a:srgbClr val="1868A9"/>
        </a:solidFill>
        <a:ln>
          <a:solidFill>
            <a:srgbClr val="1868A9"/>
          </a:solidFill>
        </a:ln>
      </dgm:spPr>
      <dgm:t>
        <a:bodyPr/>
        <a:lstStyle/>
        <a:p>
          <a:endParaRPr lang="en-GB"/>
        </a:p>
      </dgm:t>
    </dgm:pt>
    <dgm:pt modelId="{8E2F2C60-481C-4278-930A-0631E9C2E8AD}">
      <dgm:prSet phldrT="[Text]" custT="1">
        <dgm:style>
          <a:lnRef idx="2">
            <a:schemeClr val="dk1"/>
          </a:lnRef>
          <a:fillRef idx="1">
            <a:schemeClr val="lt1"/>
          </a:fillRef>
          <a:effectRef idx="0">
            <a:schemeClr val="dk1"/>
          </a:effectRef>
          <a:fontRef idx="minor">
            <a:schemeClr val="dk1"/>
          </a:fontRef>
        </dgm:style>
      </dgm:prSet>
      <dgm:spPr>
        <a:ln w="28575"/>
      </dgm:spPr>
      <dgm:t>
        <a:bodyPr/>
        <a:lstStyle/>
        <a:p>
          <a:pPr>
            <a:buFont typeface="Arial" panose="020B0604020202020204" pitchFamily="34" charset="0"/>
            <a:buChar char="•"/>
          </a:pPr>
          <a:r>
            <a:rPr lang="ro-RO" sz="1800" b="1" dirty="0" err="1">
              <a:solidFill>
                <a:schemeClr val="tx1"/>
              </a:solidFill>
              <a:latin typeface="Helvetica" panose="020B0604020202020204" pitchFamily="34" charset="0"/>
              <a:cs typeface="Helvetica" panose="020B0604020202020204" pitchFamily="34" charset="0"/>
            </a:rPr>
            <a:t>Production</a:t>
          </a:r>
          <a:r>
            <a:rPr lang="ro-RO" sz="1800" b="1" dirty="0">
              <a:solidFill>
                <a:schemeClr val="tx1"/>
              </a:solidFill>
              <a:latin typeface="Helvetica" panose="020B0604020202020204" pitchFamily="34" charset="0"/>
              <a:cs typeface="Helvetica" panose="020B0604020202020204" pitchFamily="34" charset="0"/>
            </a:rPr>
            <a:t> of m</a:t>
          </a:r>
          <a:r>
            <a:rPr lang="en-GB" sz="1800" b="1" dirty="0" err="1">
              <a:solidFill>
                <a:schemeClr val="tx1"/>
              </a:solidFill>
              <a:latin typeface="Helvetica" panose="020B0604020202020204" pitchFamily="34" charset="0"/>
              <a:cs typeface="Helvetica" panose="020B0604020202020204" pitchFamily="34" charset="0"/>
            </a:rPr>
            <a:t>esons</a:t>
          </a:r>
          <a:r>
            <a:rPr lang="en-GB" sz="1800" dirty="0">
              <a:solidFill>
                <a:schemeClr val="tx1"/>
              </a:solidFill>
              <a:latin typeface="Helvetica" panose="020B0604020202020204" pitchFamily="34" charset="0"/>
              <a:cs typeface="Helvetica" panose="020B0604020202020204" pitchFamily="34" charset="0"/>
            </a:rPr>
            <a:t>: </a:t>
          </a:r>
          <a:r>
            <a:rPr lang="en-GB" sz="1800" i="1" dirty="0">
              <a:solidFill>
                <a:schemeClr val="tx1"/>
              </a:solidFill>
              <a:latin typeface="Helvetica" panose="020B0604020202020204" pitchFamily="34" charset="0"/>
              <a:cs typeface="Helvetica" panose="020B0604020202020204" pitchFamily="34" charset="0"/>
            </a:rPr>
            <a:t>K</a:t>
          </a:r>
          <a:r>
            <a:rPr lang="en-GB" sz="1800" dirty="0">
              <a:solidFill>
                <a:schemeClr val="tx1"/>
              </a:solidFill>
              <a:latin typeface="Helvetica" panose="020B0604020202020204" pitchFamily="34" charset="0"/>
              <a:cs typeface="Helvetica" panose="020B0604020202020204" pitchFamily="34" charset="0"/>
            </a:rPr>
            <a:t>, </a:t>
          </a:r>
          <a:r>
            <a:rPr lang="el-GR" sz="1800" i="1" dirty="0">
              <a:solidFill>
                <a:schemeClr val="tx1"/>
              </a:solidFill>
              <a:latin typeface="Helvetica" panose="020B0604020202020204" pitchFamily="34" charset="0"/>
              <a:cs typeface="Helvetica" panose="020B0604020202020204" pitchFamily="34" charset="0"/>
            </a:rPr>
            <a:t>η</a:t>
          </a:r>
          <a:r>
            <a:rPr lang="en-US" sz="1800" i="1" dirty="0">
              <a:solidFill>
                <a:schemeClr val="tx1"/>
              </a:solidFill>
              <a:latin typeface="Helvetica" panose="020B0604020202020204" pitchFamily="34" charset="0"/>
              <a:cs typeface="Helvetica" panose="020B0604020202020204" pitchFamily="34" charset="0"/>
            </a:rPr>
            <a:t>, </a:t>
          </a:r>
          <a:r>
            <a:rPr lang="el-GR" sz="1800" i="1" dirty="0">
              <a:solidFill>
                <a:schemeClr val="tx1"/>
              </a:solidFill>
              <a:latin typeface="Helvetica" panose="020B0604020202020204" pitchFamily="34" charset="0"/>
              <a:cs typeface="Helvetica" panose="020B0604020202020204" pitchFamily="34" charset="0"/>
            </a:rPr>
            <a:t>ρ</a:t>
          </a:r>
          <a:r>
            <a:rPr lang="en-US" sz="1800" i="1" dirty="0">
              <a:solidFill>
                <a:schemeClr val="tx1"/>
              </a:solidFill>
              <a:latin typeface="Helvetica" panose="020B0604020202020204" pitchFamily="34" charset="0"/>
              <a:cs typeface="Helvetica" panose="020B0604020202020204" pitchFamily="34" charset="0"/>
            </a:rPr>
            <a:t>, </a:t>
          </a:r>
          <a:r>
            <a:rPr lang="el-GR" sz="1800" i="1" dirty="0">
              <a:solidFill>
                <a:schemeClr val="tx1"/>
              </a:solidFill>
              <a:latin typeface="Helvetica" panose="020B0604020202020204" pitchFamily="34" charset="0"/>
              <a:cs typeface="Helvetica" panose="020B0604020202020204" pitchFamily="34" charset="0"/>
            </a:rPr>
            <a:t>ω</a:t>
          </a:r>
          <a:r>
            <a:rPr lang="en-US" sz="1800" i="1" dirty="0">
              <a:solidFill>
                <a:schemeClr val="tx1"/>
              </a:solidFill>
              <a:latin typeface="Helvetica" panose="020B0604020202020204" pitchFamily="34" charset="0"/>
              <a:cs typeface="Helvetica" panose="020B0604020202020204" pitchFamily="34" charset="0"/>
            </a:rPr>
            <a:t>, </a:t>
          </a:r>
          <a:r>
            <a:rPr lang="el-GR" sz="1800" i="1" dirty="0">
              <a:solidFill>
                <a:schemeClr val="tx1"/>
              </a:solidFill>
              <a:latin typeface="Helvetica" panose="020B0604020202020204" pitchFamily="34" charset="0"/>
              <a:cs typeface="Helvetica" panose="020B0604020202020204" pitchFamily="34" charset="0"/>
            </a:rPr>
            <a:t>π</a:t>
          </a:r>
          <a:r>
            <a:rPr lang="en-GB" sz="1800" dirty="0">
              <a:solidFill>
                <a:schemeClr val="tx1"/>
              </a:solidFill>
              <a:latin typeface="Helvetica" panose="020B0604020202020204" pitchFamily="34" charset="0"/>
              <a:cs typeface="Helvetica" panose="020B0604020202020204" pitchFamily="34" charset="0"/>
            </a:rPr>
            <a:t> (ranging from 2 to 8 mesons) with energies between 20 to 600 MeV/</a:t>
          </a:r>
          <a:r>
            <a:rPr lang="el-GR" sz="1800" i="1" dirty="0">
              <a:solidFill>
                <a:schemeClr val="tx1"/>
              </a:solidFill>
              <a:latin typeface="Helvetica" panose="020B0604020202020204" pitchFamily="34" charset="0"/>
              <a:cs typeface="Helvetica" panose="020B0604020202020204" pitchFamily="34" charset="0"/>
            </a:rPr>
            <a:t>π</a:t>
          </a:r>
          <a:r>
            <a:rPr lang="en-GB" sz="1800" dirty="0">
              <a:solidFill>
                <a:schemeClr val="tx1"/>
              </a:solidFill>
              <a:latin typeface="Helvetica" panose="020B0604020202020204" pitchFamily="34" charset="0"/>
              <a:cs typeface="Helvetica" panose="020B0604020202020204" pitchFamily="34" charset="0"/>
            </a:rPr>
            <a:t>.</a:t>
          </a:r>
        </a:p>
      </dgm:t>
    </dgm:pt>
    <dgm:pt modelId="{66C65C99-5B32-494B-A27E-694A5AF3A5D4}" type="parTrans" cxnId="{4AC89413-9960-474E-BD6D-AD7BBCCBD8DE}">
      <dgm:prSet/>
      <dgm:spPr/>
      <dgm:t>
        <a:bodyPr/>
        <a:lstStyle/>
        <a:p>
          <a:endParaRPr lang="en-GB"/>
        </a:p>
      </dgm:t>
    </dgm:pt>
    <dgm:pt modelId="{3C3CD079-AACA-4F51-AF3D-A74F5B0EA289}" type="sibTrans" cxnId="{4AC89413-9960-474E-BD6D-AD7BBCCBD8DE}">
      <dgm:prSet/>
      <dgm:spPr>
        <a:solidFill>
          <a:srgbClr val="1868A9"/>
        </a:solidFill>
        <a:ln>
          <a:solidFill>
            <a:srgbClr val="1868A9"/>
          </a:solidFill>
        </a:ln>
      </dgm:spPr>
      <dgm:t>
        <a:bodyPr/>
        <a:lstStyle/>
        <a:p>
          <a:endParaRPr lang="en-GB"/>
        </a:p>
      </dgm:t>
    </dgm:pt>
    <dgm:pt modelId="{DAD1D563-4E41-4413-AF9C-3E5091896B5C}">
      <dgm:prSet phldrT="[Text]" custT="1">
        <dgm:style>
          <a:lnRef idx="2">
            <a:schemeClr val="dk1"/>
          </a:lnRef>
          <a:fillRef idx="1">
            <a:schemeClr val="lt1"/>
          </a:fillRef>
          <a:effectRef idx="0">
            <a:schemeClr val="dk1"/>
          </a:effectRef>
          <a:fontRef idx="minor">
            <a:schemeClr val="dk1"/>
          </a:fontRef>
        </dgm:style>
      </dgm:prSet>
      <dgm:spPr>
        <a:ln w="28575"/>
      </dgm:spPr>
      <dgm:t>
        <a:bodyPr/>
        <a:lstStyle/>
        <a:p>
          <a:pPr>
            <a:buFont typeface="Arial" panose="020B0604020202020204" pitchFamily="34" charset="0"/>
            <a:buChar char="•"/>
          </a:pPr>
          <a:r>
            <a:rPr lang="en-GB" sz="1800" b="1" dirty="0">
              <a:solidFill>
                <a:schemeClr val="tx1"/>
              </a:solidFill>
              <a:latin typeface="Helvetica" panose="020B0604020202020204" pitchFamily="34" charset="0"/>
              <a:cs typeface="Helvetica" panose="020B0604020202020204" pitchFamily="34" charset="0"/>
            </a:rPr>
            <a:t>Direct emission</a:t>
          </a:r>
          <a:r>
            <a:rPr lang="en-GB" sz="1800" dirty="0">
              <a:solidFill>
                <a:schemeClr val="tx1"/>
              </a:solidFill>
              <a:latin typeface="Helvetica" panose="020B0604020202020204" pitchFamily="34" charset="0"/>
              <a:cs typeface="Helvetica" panose="020B0604020202020204" pitchFamily="34" charset="0"/>
            </a:rPr>
            <a:t> of kaons and </a:t>
          </a:r>
          <a:r>
            <a:rPr lang="en-GB" sz="1800" dirty="0" err="1">
              <a:solidFill>
                <a:schemeClr val="tx1"/>
              </a:solidFill>
              <a:latin typeface="Helvetica" panose="020B0604020202020204" pitchFamily="34" charset="0"/>
              <a:cs typeface="Helvetica" panose="020B0604020202020204" pitchFamily="34" charset="0"/>
            </a:rPr>
            <a:t>pions</a:t>
          </a:r>
          <a:r>
            <a:rPr lang="en-GB" sz="1800" dirty="0">
              <a:solidFill>
                <a:schemeClr val="tx1"/>
              </a:solidFill>
              <a:latin typeface="Helvetica" panose="020B0604020202020204" pitchFamily="34" charset="0"/>
              <a:cs typeface="Helvetica" panose="020B0604020202020204" pitchFamily="34" charset="0"/>
            </a:rPr>
            <a:t> from the annihilation process.</a:t>
          </a:r>
        </a:p>
      </dgm:t>
    </dgm:pt>
    <dgm:pt modelId="{214701BC-882D-4B51-AABE-FFC5D4F94281}" type="parTrans" cxnId="{10E86599-6E89-456A-B282-982714AC2E8A}">
      <dgm:prSet/>
      <dgm:spPr/>
      <dgm:t>
        <a:bodyPr/>
        <a:lstStyle/>
        <a:p>
          <a:endParaRPr lang="en-GB"/>
        </a:p>
      </dgm:t>
    </dgm:pt>
    <dgm:pt modelId="{6060DD39-27BA-4BD6-BF5A-5818AA8F7960}" type="sibTrans" cxnId="{10E86599-6E89-456A-B282-982714AC2E8A}">
      <dgm:prSet/>
      <dgm:spPr>
        <a:solidFill>
          <a:srgbClr val="1868A9"/>
        </a:solidFill>
        <a:ln>
          <a:solidFill>
            <a:srgbClr val="1868A9"/>
          </a:solidFill>
        </a:ln>
      </dgm:spPr>
      <dgm:t>
        <a:bodyPr/>
        <a:lstStyle/>
        <a:p>
          <a:endParaRPr lang="en-GB"/>
        </a:p>
      </dgm:t>
    </dgm:pt>
    <dgm:pt modelId="{CB604A84-5A53-4805-BA86-2782693B5E83}">
      <dgm:prSet phldrT="[Text]" custT="1">
        <dgm:style>
          <a:lnRef idx="2">
            <a:schemeClr val="dk1"/>
          </a:lnRef>
          <a:fillRef idx="1">
            <a:schemeClr val="lt1"/>
          </a:fillRef>
          <a:effectRef idx="0">
            <a:schemeClr val="dk1"/>
          </a:effectRef>
          <a:fontRef idx="minor">
            <a:schemeClr val="dk1"/>
          </a:fontRef>
        </dgm:style>
      </dgm:prSet>
      <dgm:spPr>
        <a:blipFill>
          <a:blip xmlns:r="http://schemas.openxmlformats.org/officeDocument/2006/relationships" r:embed="rId1"/>
          <a:stretch>
            <a:fillRect l="-486" t="-11111" r="-1166" b="-17778"/>
          </a:stretch>
        </a:blipFill>
        <a:ln w="28575"/>
      </dgm:spPr>
      <dgm:t>
        <a:bodyPr/>
        <a:lstStyle/>
        <a:p>
          <a:r>
            <a:rPr lang="en-GB">
              <a:noFill/>
            </a:rPr>
            <a:t> </a:t>
          </a:r>
        </a:p>
      </dgm:t>
    </dgm:pt>
    <dgm:pt modelId="{D6B73A54-7392-49AE-8CBA-2AAB2175179B}" type="parTrans" cxnId="{9B1EBA76-F8D8-47AB-8486-135C1C9CA6F7}">
      <dgm:prSet/>
      <dgm:spPr/>
      <dgm:t>
        <a:bodyPr/>
        <a:lstStyle/>
        <a:p>
          <a:endParaRPr lang="en-GB"/>
        </a:p>
      </dgm:t>
    </dgm:pt>
    <dgm:pt modelId="{3E26F06A-1A84-4DA7-9B51-B837174C4A0A}" type="sibTrans" cxnId="{9B1EBA76-F8D8-47AB-8486-135C1C9CA6F7}">
      <dgm:prSet/>
      <dgm:spPr>
        <a:solidFill>
          <a:srgbClr val="1868A9"/>
        </a:solidFill>
        <a:ln>
          <a:solidFill>
            <a:srgbClr val="1868A9"/>
          </a:solidFill>
        </a:ln>
      </dgm:spPr>
      <dgm:t>
        <a:bodyPr/>
        <a:lstStyle/>
        <a:p>
          <a:endParaRPr lang="en-GB"/>
        </a:p>
      </dgm:t>
    </dgm:pt>
    <dgm:pt modelId="{B3EBB72E-49AB-4345-9FE2-0F1AEFD43D82}">
      <dgm:prSet custT="1">
        <dgm:style>
          <a:lnRef idx="2">
            <a:schemeClr val="dk1"/>
          </a:lnRef>
          <a:fillRef idx="1">
            <a:schemeClr val="lt1"/>
          </a:fillRef>
          <a:effectRef idx="0">
            <a:schemeClr val="dk1"/>
          </a:effectRef>
          <a:fontRef idx="minor">
            <a:schemeClr val="dk1"/>
          </a:fontRef>
        </dgm:style>
      </dgm:prSet>
      <dgm:spPr>
        <a:ln w="28575"/>
      </dgm:spPr>
      <dgm:t>
        <a:bodyPr/>
        <a:lstStyle/>
        <a:p>
          <a:pPr>
            <a:buFont typeface="Arial" panose="020B0604020202020204" pitchFamily="34" charset="0"/>
            <a:buChar char="•"/>
          </a:pPr>
          <a:r>
            <a:rPr lang="en-GB" sz="1800">
              <a:solidFill>
                <a:schemeClr val="tx1"/>
              </a:solidFill>
              <a:latin typeface="Helvetica" panose="020B0604020202020204" pitchFamily="34" charset="0"/>
              <a:cs typeface="Helvetica" panose="020B0604020202020204" pitchFamily="34" charset="0"/>
            </a:rPr>
            <a:t>Emission of energetic </a:t>
          </a:r>
          <a:r>
            <a:rPr lang="en-GB" sz="1800" i="1">
              <a:solidFill>
                <a:schemeClr val="tx1"/>
              </a:solidFill>
              <a:latin typeface="Helvetica" panose="020B0604020202020204" pitchFamily="34" charset="0"/>
              <a:cs typeface="Helvetica" panose="020B0604020202020204" pitchFamily="34" charset="0"/>
            </a:rPr>
            <a:t>n</a:t>
          </a:r>
          <a:r>
            <a:rPr lang="en-GB" sz="1800">
              <a:solidFill>
                <a:schemeClr val="tx1"/>
              </a:solidFill>
              <a:latin typeface="Helvetica" panose="020B0604020202020204" pitchFamily="34" charset="0"/>
              <a:cs typeface="Helvetica" panose="020B0604020202020204" pitchFamily="34" charset="0"/>
            </a:rPr>
            <a:t>, </a:t>
          </a:r>
          <a:r>
            <a:rPr lang="en-GB" sz="1800" i="1">
              <a:solidFill>
                <a:schemeClr val="tx1"/>
              </a:solidFill>
              <a:latin typeface="Helvetica" panose="020B0604020202020204" pitchFamily="34" charset="0"/>
              <a:cs typeface="Helvetica" panose="020B0604020202020204" pitchFamily="34" charset="0"/>
            </a:rPr>
            <a:t>p</a:t>
          </a:r>
          <a:r>
            <a:rPr lang="en-GB" sz="1800">
              <a:solidFill>
                <a:schemeClr val="tx1"/>
              </a:solidFill>
              <a:latin typeface="Helvetica" panose="020B0604020202020204" pitchFamily="34" charset="0"/>
              <a:cs typeface="Helvetica" panose="020B0604020202020204" pitchFamily="34" charset="0"/>
            </a:rPr>
            <a:t> from INC coalescence.</a:t>
          </a:r>
          <a:endParaRPr lang="en-GB" sz="1800" dirty="0">
            <a:solidFill>
              <a:schemeClr val="tx1"/>
            </a:solidFill>
            <a:latin typeface="Helvetica" panose="020B0604020202020204" pitchFamily="34" charset="0"/>
            <a:cs typeface="Helvetica" panose="020B0604020202020204" pitchFamily="34" charset="0"/>
          </a:endParaRPr>
        </a:p>
      </dgm:t>
    </dgm:pt>
    <dgm:pt modelId="{E73CFFCD-7218-411C-99D7-26F4E559172C}" type="parTrans" cxnId="{D9B98054-FD09-45C1-9241-51C0FD7EE902}">
      <dgm:prSet/>
      <dgm:spPr/>
      <dgm:t>
        <a:bodyPr/>
        <a:lstStyle/>
        <a:p>
          <a:endParaRPr lang="en-GB"/>
        </a:p>
      </dgm:t>
    </dgm:pt>
    <dgm:pt modelId="{9C577378-757B-432F-B942-3D84356044EC}" type="sibTrans" cxnId="{D9B98054-FD09-45C1-9241-51C0FD7EE902}">
      <dgm:prSet/>
      <dgm:spPr>
        <a:solidFill>
          <a:srgbClr val="1868A9"/>
        </a:solidFill>
        <a:ln>
          <a:solidFill>
            <a:srgbClr val="1868A9"/>
          </a:solidFill>
        </a:ln>
      </dgm:spPr>
      <dgm:t>
        <a:bodyPr/>
        <a:lstStyle/>
        <a:p>
          <a:endParaRPr lang="en-GB"/>
        </a:p>
      </dgm:t>
    </dgm:pt>
    <dgm:pt modelId="{42B3800C-91AB-4D87-9729-8BBD9733752D}">
      <dgm:prSet custT="1">
        <dgm:style>
          <a:lnRef idx="2">
            <a:schemeClr val="dk1"/>
          </a:lnRef>
          <a:fillRef idx="1">
            <a:schemeClr val="lt1"/>
          </a:fillRef>
          <a:effectRef idx="0">
            <a:schemeClr val="dk1"/>
          </a:effectRef>
          <a:fontRef idx="minor">
            <a:schemeClr val="dk1"/>
          </a:fontRef>
        </dgm:style>
      </dgm:prSet>
      <dgm:spPr>
        <a:ln w="28575"/>
      </dgm:spPr>
      <dgm:t>
        <a:bodyPr/>
        <a:lstStyle/>
        <a:p>
          <a:pPr>
            <a:buFont typeface="Arial" panose="020B0604020202020204" pitchFamily="34" charset="0"/>
            <a:buChar char="•"/>
          </a:pPr>
          <a:r>
            <a:rPr lang="en-GB" sz="1800">
              <a:solidFill>
                <a:schemeClr val="tx1"/>
              </a:solidFill>
              <a:latin typeface="Helvetica" panose="020B0604020202020204" pitchFamily="34" charset="0"/>
              <a:cs typeface="Helvetica" panose="020B0604020202020204" pitchFamily="34" charset="0"/>
            </a:rPr>
            <a:t>Emission of </a:t>
          </a:r>
          <a:r>
            <a:rPr lang="en-GB" sz="1800" i="1">
              <a:solidFill>
                <a:schemeClr val="tx1"/>
              </a:solidFill>
              <a:latin typeface="Helvetica" panose="020B0604020202020204" pitchFamily="34" charset="0"/>
              <a:cs typeface="Helvetica" panose="020B0604020202020204" pitchFamily="34" charset="0"/>
            </a:rPr>
            <a:t>d</a:t>
          </a:r>
          <a:r>
            <a:rPr lang="en-GB" sz="1800">
              <a:solidFill>
                <a:schemeClr val="tx1"/>
              </a:solidFill>
              <a:latin typeface="Helvetica" panose="020B0604020202020204" pitchFamily="34" charset="0"/>
              <a:cs typeface="Helvetica" panose="020B0604020202020204" pitchFamily="34" charset="0"/>
            </a:rPr>
            <a:t>, </a:t>
          </a:r>
          <a:r>
            <a:rPr lang="en-GB" sz="1800" i="1">
              <a:solidFill>
                <a:schemeClr val="tx1"/>
              </a:solidFill>
              <a:latin typeface="Helvetica" panose="020B0604020202020204" pitchFamily="34" charset="0"/>
              <a:cs typeface="Helvetica" panose="020B0604020202020204" pitchFamily="34" charset="0"/>
            </a:rPr>
            <a:t>t</a:t>
          </a:r>
          <a:r>
            <a:rPr lang="en-GB" sz="1800">
              <a:solidFill>
                <a:schemeClr val="tx1"/>
              </a:solidFill>
              <a:latin typeface="Helvetica" panose="020B0604020202020204" pitchFamily="34" charset="0"/>
              <a:cs typeface="Helvetica" panose="020B0604020202020204" pitchFamily="34" charset="0"/>
            </a:rPr>
            <a:t>, </a:t>
          </a:r>
          <a:r>
            <a:rPr lang="en-GB" sz="1800" baseline="30000">
              <a:solidFill>
                <a:schemeClr val="tx1"/>
              </a:solidFill>
              <a:latin typeface="Helvetica" panose="020B0604020202020204" pitchFamily="34" charset="0"/>
              <a:cs typeface="Helvetica" panose="020B0604020202020204" pitchFamily="34" charset="0"/>
            </a:rPr>
            <a:t>3</a:t>
          </a:r>
          <a:r>
            <a:rPr lang="en-GB" sz="1800">
              <a:solidFill>
                <a:schemeClr val="tx1"/>
              </a:solidFill>
              <a:latin typeface="Helvetica" panose="020B0604020202020204" pitchFamily="34" charset="0"/>
              <a:cs typeface="Helvetica" panose="020B0604020202020204" pitchFamily="34" charset="0"/>
            </a:rPr>
            <a:t>He, </a:t>
          </a:r>
          <a:r>
            <a:rPr lang="en-GB" sz="1800" baseline="30000">
              <a:solidFill>
                <a:schemeClr val="tx1"/>
              </a:solidFill>
              <a:latin typeface="Helvetica" panose="020B0604020202020204" pitchFamily="34" charset="0"/>
              <a:cs typeface="Helvetica" panose="020B0604020202020204" pitchFamily="34" charset="0"/>
            </a:rPr>
            <a:t>4</a:t>
          </a:r>
          <a:r>
            <a:rPr lang="en-GB" sz="1800">
              <a:solidFill>
                <a:schemeClr val="tx1"/>
              </a:solidFill>
              <a:latin typeface="Helvetica" panose="020B0604020202020204" pitchFamily="34" charset="0"/>
              <a:cs typeface="Helvetica" panose="020B0604020202020204" pitchFamily="34" charset="0"/>
            </a:rPr>
            <a:t>He from pre-equilibrium, multifragmentation, and other related processes.</a:t>
          </a:r>
          <a:endParaRPr lang="en-GB" sz="1800" dirty="0">
            <a:solidFill>
              <a:schemeClr val="tx1"/>
            </a:solidFill>
            <a:latin typeface="Helvetica" panose="020B0604020202020204" pitchFamily="34" charset="0"/>
            <a:cs typeface="Helvetica" panose="020B0604020202020204" pitchFamily="34" charset="0"/>
          </a:endParaRPr>
        </a:p>
      </dgm:t>
    </dgm:pt>
    <dgm:pt modelId="{5EE11393-2249-4CFF-9440-4F0AC7C9F972}" type="parTrans" cxnId="{4C3CE96F-FD9F-47B9-A2DB-498B580EC918}">
      <dgm:prSet/>
      <dgm:spPr/>
      <dgm:t>
        <a:bodyPr/>
        <a:lstStyle/>
        <a:p>
          <a:endParaRPr lang="en-GB"/>
        </a:p>
      </dgm:t>
    </dgm:pt>
    <dgm:pt modelId="{0ED32565-9849-4A7C-A868-C98FF74151EF}" type="sibTrans" cxnId="{4C3CE96F-FD9F-47B9-A2DB-498B580EC918}">
      <dgm:prSet/>
      <dgm:spPr/>
      <dgm:t>
        <a:bodyPr/>
        <a:lstStyle/>
        <a:p>
          <a:endParaRPr lang="en-GB"/>
        </a:p>
      </dgm:t>
    </dgm:pt>
    <dgm:pt modelId="{2E8F9F8C-5C3D-4A55-81E1-C061866F7C22}" type="pres">
      <dgm:prSet presAssocID="{5C9A5BD4-FE05-40AC-BAA6-35DD02C60045}" presName="linearFlow" presStyleCnt="0">
        <dgm:presLayoutVars>
          <dgm:resizeHandles val="exact"/>
        </dgm:presLayoutVars>
      </dgm:prSet>
      <dgm:spPr/>
    </dgm:pt>
    <dgm:pt modelId="{14157019-4BAB-4466-915D-A8173D924B70}" type="pres">
      <dgm:prSet presAssocID="{D6701773-E4A0-47C2-B536-B2AC00E64787}" presName="node" presStyleLbl="node1" presStyleIdx="0" presStyleCnt="7" custScaleX="301910">
        <dgm:presLayoutVars>
          <dgm:bulletEnabled val="1"/>
        </dgm:presLayoutVars>
      </dgm:prSet>
      <dgm:spPr/>
    </dgm:pt>
    <dgm:pt modelId="{DA270D79-57E4-4092-8DC2-BA65A372E650}" type="pres">
      <dgm:prSet presAssocID="{44183FB8-8ED1-4E37-B3B3-D0DFD80D4A59}" presName="sibTrans" presStyleLbl="sibTrans2D1" presStyleIdx="0" presStyleCnt="6"/>
      <dgm:spPr/>
    </dgm:pt>
    <dgm:pt modelId="{2284C148-CFBA-41A0-80A6-C62452C94AB7}" type="pres">
      <dgm:prSet presAssocID="{44183FB8-8ED1-4E37-B3B3-D0DFD80D4A59}" presName="connectorText" presStyleLbl="sibTrans2D1" presStyleIdx="0" presStyleCnt="6"/>
      <dgm:spPr/>
    </dgm:pt>
    <dgm:pt modelId="{F9C4DFD5-FDFD-4AAE-9A39-AC947743FC7F}" type="pres">
      <dgm:prSet presAssocID="{C71F6982-033F-4CC5-B93E-955F505C5827}" presName="node" presStyleLbl="node1" presStyleIdx="1" presStyleCnt="7" custScaleX="301910">
        <dgm:presLayoutVars>
          <dgm:bulletEnabled val="1"/>
        </dgm:presLayoutVars>
      </dgm:prSet>
      <dgm:spPr/>
    </dgm:pt>
    <dgm:pt modelId="{5A73EDE7-B350-4197-A4E1-29FFFD33CFC2}" type="pres">
      <dgm:prSet presAssocID="{0A12EE44-E403-4E8C-A6EF-7B7EE4987276}" presName="sibTrans" presStyleLbl="sibTrans2D1" presStyleIdx="1" presStyleCnt="6"/>
      <dgm:spPr/>
    </dgm:pt>
    <dgm:pt modelId="{6F015435-A1B9-4D3E-A5A6-D3D292A30545}" type="pres">
      <dgm:prSet presAssocID="{0A12EE44-E403-4E8C-A6EF-7B7EE4987276}" presName="connectorText" presStyleLbl="sibTrans2D1" presStyleIdx="1" presStyleCnt="6"/>
      <dgm:spPr/>
    </dgm:pt>
    <dgm:pt modelId="{7618DE90-D50F-41EE-A11E-A8C7E97D39F9}" type="pres">
      <dgm:prSet presAssocID="{8E2F2C60-481C-4278-930A-0631E9C2E8AD}" presName="node" presStyleLbl="node1" presStyleIdx="2" presStyleCnt="7" custScaleX="301910">
        <dgm:presLayoutVars>
          <dgm:bulletEnabled val="1"/>
        </dgm:presLayoutVars>
      </dgm:prSet>
      <dgm:spPr/>
    </dgm:pt>
    <dgm:pt modelId="{211B1D0F-51B8-4BAC-A43F-9489A58E1416}" type="pres">
      <dgm:prSet presAssocID="{3C3CD079-AACA-4F51-AF3D-A74F5B0EA289}" presName="sibTrans" presStyleLbl="sibTrans2D1" presStyleIdx="2" presStyleCnt="6"/>
      <dgm:spPr/>
    </dgm:pt>
    <dgm:pt modelId="{82963242-B1BE-41A8-B0F8-FFE5CA50F0DA}" type="pres">
      <dgm:prSet presAssocID="{3C3CD079-AACA-4F51-AF3D-A74F5B0EA289}" presName="connectorText" presStyleLbl="sibTrans2D1" presStyleIdx="2" presStyleCnt="6"/>
      <dgm:spPr/>
    </dgm:pt>
    <dgm:pt modelId="{3D2B7B6F-7757-4CEB-96A9-C821FE6757EF}" type="pres">
      <dgm:prSet presAssocID="{DAD1D563-4E41-4413-AF9C-3E5091896B5C}" presName="node" presStyleLbl="node1" presStyleIdx="3" presStyleCnt="7" custScaleX="301910">
        <dgm:presLayoutVars>
          <dgm:bulletEnabled val="1"/>
        </dgm:presLayoutVars>
      </dgm:prSet>
      <dgm:spPr/>
    </dgm:pt>
    <dgm:pt modelId="{80A71597-54E0-42B4-8932-268AD836490D}" type="pres">
      <dgm:prSet presAssocID="{6060DD39-27BA-4BD6-BF5A-5818AA8F7960}" presName="sibTrans" presStyleLbl="sibTrans2D1" presStyleIdx="3" presStyleCnt="6"/>
      <dgm:spPr/>
    </dgm:pt>
    <dgm:pt modelId="{3BD05FC3-67E7-4FDD-AFF7-9D414F798623}" type="pres">
      <dgm:prSet presAssocID="{6060DD39-27BA-4BD6-BF5A-5818AA8F7960}" presName="connectorText" presStyleLbl="sibTrans2D1" presStyleIdx="3" presStyleCnt="6"/>
      <dgm:spPr/>
    </dgm:pt>
    <dgm:pt modelId="{7EC951CC-D5BD-4A8E-AABE-10B3258A513E}" type="pres">
      <dgm:prSet presAssocID="{CB604A84-5A53-4805-BA86-2782693B5E83}" presName="node" presStyleLbl="node1" presStyleIdx="4" presStyleCnt="7" custScaleX="301910">
        <dgm:presLayoutVars>
          <dgm:bulletEnabled val="1"/>
        </dgm:presLayoutVars>
      </dgm:prSet>
      <dgm:spPr/>
    </dgm:pt>
    <dgm:pt modelId="{09ACFE18-94F8-45AE-89A2-393E25860918}" type="pres">
      <dgm:prSet presAssocID="{3E26F06A-1A84-4DA7-9B51-B837174C4A0A}" presName="sibTrans" presStyleLbl="sibTrans2D1" presStyleIdx="4" presStyleCnt="6"/>
      <dgm:spPr/>
    </dgm:pt>
    <dgm:pt modelId="{E513854F-120A-4844-8539-D09200724B83}" type="pres">
      <dgm:prSet presAssocID="{3E26F06A-1A84-4DA7-9B51-B837174C4A0A}" presName="connectorText" presStyleLbl="sibTrans2D1" presStyleIdx="4" presStyleCnt="6"/>
      <dgm:spPr/>
    </dgm:pt>
    <dgm:pt modelId="{F8DB916D-68D5-4462-A8BC-780D9FA56520}" type="pres">
      <dgm:prSet presAssocID="{B3EBB72E-49AB-4345-9FE2-0F1AEFD43D82}" presName="node" presStyleLbl="node1" presStyleIdx="5" presStyleCnt="7" custScaleX="301910">
        <dgm:presLayoutVars>
          <dgm:bulletEnabled val="1"/>
        </dgm:presLayoutVars>
      </dgm:prSet>
      <dgm:spPr/>
    </dgm:pt>
    <dgm:pt modelId="{FF0D9E68-91CF-45EC-9FCC-6A90B1A10B11}" type="pres">
      <dgm:prSet presAssocID="{9C577378-757B-432F-B942-3D84356044EC}" presName="sibTrans" presStyleLbl="sibTrans2D1" presStyleIdx="5" presStyleCnt="6"/>
      <dgm:spPr/>
    </dgm:pt>
    <dgm:pt modelId="{6D5E66FE-AA2B-471A-91C2-CAA1A9A36660}" type="pres">
      <dgm:prSet presAssocID="{9C577378-757B-432F-B942-3D84356044EC}" presName="connectorText" presStyleLbl="sibTrans2D1" presStyleIdx="5" presStyleCnt="6"/>
      <dgm:spPr/>
    </dgm:pt>
    <dgm:pt modelId="{17F0CC19-80A8-4CA1-91EE-0E9F9311462F}" type="pres">
      <dgm:prSet presAssocID="{42B3800C-91AB-4D87-9729-8BBD9733752D}" presName="node" presStyleLbl="node1" presStyleIdx="6" presStyleCnt="7" custScaleX="301910">
        <dgm:presLayoutVars>
          <dgm:bulletEnabled val="1"/>
        </dgm:presLayoutVars>
      </dgm:prSet>
      <dgm:spPr/>
    </dgm:pt>
  </dgm:ptLst>
  <dgm:cxnLst>
    <dgm:cxn modelId="{9566E508-C58B-4991-852C-4EC4E750A2E9}" type="presOf" srcId="{9C577378-757B-432F-B942-3D84356044EC}" destId="{FF0D9E68-91CF-45EC-9FCC-6A90B1A10B11}" srcOrd="0" destOrd="0" presId="urn:microsoft.com/office/officeart/2005/8/layout/process2"/>
    <dgm:cxn modelId="{2134050A-A27C-4629-9456-5F68D9F864C5}" type="presOf" srcId="{CB604A84-5A53-4805-BA86-2782693B5E83}" destId="{7EC951CC-D5BD-4A8E-AABE-10B3258A513E}" srcOrd="0" destOrd="0" presId="urn:microsoft.com/office/officeart/2005/8/layout/process2"/>
    <dgm:cxn modelId="{9F65A10E-494D-47B9-A4D0-BFBF54623261}" type="presOf" srcId="{8E2F2C60-481C-4278-930A-0631E9C2E8AD}" destId="{7618DE90-D50F-41EE-A11E-A8C7E97D39F9}" srcOrd="0" destOrd="0" presId="urn:microsoft.com/office/officeart/2005/8/layout/process2"/>
    <dgm:cxn modelId="{4AC89413-9960-474E-BD6D-AD7BBCCBD8DE}" srcId="{5C9A5BD4-FE05-40AC-BAA6-35DD02C60045}" destId="{8E2F2C60-481C-4278-930A-0631E9C2E8AD}" srcOrd="2" destOrd="0" parTransId="{66C65C99-5B32-494B-A27E-694A5AF3A5D4}" sibTransId="{3C3CD079-AACA-4F51-AF3D-A74F5B0EA289}"/>
    <dgm:cxn modelId="{C4F49915-5AFB-4FCE-A1FD-D0ACF98230ED}" type="presOf" srcId="{3E26F06A-1A84-4DA7-9B51-B837174C4A0A}" destId="{E513854F-120A-4844-8539-D09200724B83}" srcOrd="1" destOrd="0" presId="urn:microsoft.com/office/officeart/2005/8/layout/process2"/>
    <dgm:cxn modelId="{CEA4141C-7626-4881-8F5D-AF11677FF4D2}" type="presOf" srcId="{44183FB8-8ED1-4E37-B3B3-D0DFD80D4A59}" destId="{DA270D79-57E4-4092-8DC2-BA65A372E650}" srcOrd="0" destOrd="0" presId="urn:microsoft.com/office/officeart/2005/8/layout/process2"/>
    <dgm:cxn modelId="{BC6E991D-C2E9-44FE-8236-5B63E5F91A74}" type="presOf" srcId="{0A12EE44-E403-4E8C-A6EF-7B7EE4987276}" destId="{6F015435-A1B9-4D3E-A5A6-D3D292A30545}" srcOrd="1" destOrd="0" presId="urn:microsoft.com/office/officeart/2005/8/layout/process2"/>
    <dgm:cxn modelId="{553FD51F-A7E6-437E-BF0B-A3D8D3B22F21}" type="presOf" srcId="{44183FB8-8ED1-4E37-B3B3-D0DFD80D4A59}" destId="{2284C148-CFBA-41A0-80A6-C62452C94AB7}" srcOrd="1" destOrd="0" presId="urn:microsoft.com/office/officeart/2005/8/layout/process2"/>
    <dgm:cxn modelId="{10B33F23-12C9-450B-A62A-CD90780AFA31}" type="presOf" srcId="{9C577378-757B-432F-B942-3D84356044EC}" destId="{6D5E66FE-AA2B-471A-91C2-CAA1A9A36660}" srcOrd="1" destOrd="0" presId="urn:microsoft.com/office/officeart/2005/8/layout/process2"/>
    <dgm:cxn modelId="{1D323F24-13CF-40CE-9A14-11ED8E841954}" type="presOf" srcId="{3E26F06A-1A84-4DA7-9B51-B837174C4A0A}" destId="{09ACFE18-94F8-45AE-89A2-393E25860918}" srcOrd="0" destOrd="0" presId="urn:microsoft.com/office/officeart/2005/8/layout/process2"/>
    <dgm:cxn modelId="{6F777224-4A5F-42D3-9EEF-B6CB6464002F}" type="presOf" srcId="{42B3800C-91AB-4D87-9729-8BBD9733752D}" destId="{17F0CC19-80A8-4CA1-91EE-0E9F9311462F}" srcOrd="0" destOrd="0" presId="urn:microsoft.com/office/officeart/2005/8/layout/process2"/>
    <dgm:cxn modelId="{7ACB762C-8530-454A-AF1F-A4C6E16DB09C}" type="presOf" srcId="{0A12EE44-E403-4E8C-A6EF-7B7EE4987276}" destId="{5A73EDE7-B350-4197-A4E1-29FFFD33CFC2}" srcOrd="0" destOrd="0" presId="urn:microsoft.com/office/officeart/2005/8/layout/process2"/>
    <dgm:cxn modelId="{03155F35-742A-47C9-8E82-2990BE608307}" type="presOf" srcId="{6060DD39-27BA-4BD6-BF5A-5818AA8F7960}" destId="{80A71597-54E0-42B4-8932-268AD836490D}" srcOrd="0" destOrd="0" presId="urn:microsoft.com/office/officeart/2005/8/layout/process2"/>
    <dgm:cxn modelId="{EA2F8F44-92B5-4DCC-81E9-3E999F12167C}" type="presOf" srcId="{B3EBB72E-49AB-4345-9FE2-0F1AEFD43D82}" destId="{F8DB916D-68D5-4462-A8BC-780D9FA56520}" srcOrd="0" destOrd="0" presId="urn:microsoft.com/office/officeart/2005/8/layout/process2"/>
    <dgm:cxn modelId="{800E9444-D483-4127-A9AA-65362A7164EF}" type="presOf" srcId="{C71F6982-033F-4CC5-B93E-955F505C5827}" destId="{F9C4DFD5-FDFD-4AAE-9A39-AC947743FC7F}" srcOrd="0" destOrd="0" presId="urn:microsoft.com/office/officeart/2005/8/layout/process2"/>
    <dgm:cxn modelId="{4C3CE96F-FD9F-47B9-A2DB-498B580EC918}" srcId="{5C9A5BD4-FE05-40AC-BAA6-35DD02C60045}" destId="{42B3800C-91AB-4D87-9729-8BBD9733752D}" srcOrd="6" destOrd="0" parTransId="{5EE11393-2249-4CFF-9440-4F0AC7C9F972}" sibTransId="{0ED32565-9849-4A7C-A868-C98FF74151EF}"/>
    <dgm:cxn modelId="{D9B98054-FD09-45C1-9241-51C0FD7EE902}" srcId="{5C9A5BD4-FE05-40AC-BAA6-35DD02C60045}" destId="{B3EBB72E-49AB-4345-9FE2-0F1AEFD43D82}" srcOrd="5" destOrd="0" parTransId="{E73CFFCD-7218-411C-99D7-26F4E559172C}" sibTransId="{9C577378-757B-432F-B942-3D84356044EC}"/>
    <dgm:cxn modelId="{9B1EBA76-F8D8-47AB-8486-135C1C9CA6F7}" srcId="{5C9A5BD4-FE05-40AC-BAA6-35DD02C60045}" destId="{CB604A84-5A53-4805-BA86-2782693B5E83}" srcOrd="4" destOrd="0" parTransId="{D6B73A54-7392-49AE-8CBA-2AAB2175179B}" sibTransId="{3E26F06A-1A84-4DA7-9B51-B837174C4A0A}"/>
    <dgm:cxn modelId="{A2918877-CCCA-4C7F-8562-4DDDD6355BE1}" type="presOf" srcId="{3C3CD079-AACA-4F51-AF3D-A74F5B0EA289}" destId="{211B1D0F-51B8-4BAC-A43F-9489A58E1416}" srcOrd="0" destOrd="0" presId="urn:microsoft.com/office/officeart/2005/8/layout/process2"/>
    <dgm:cxn modelId="{C945F559-FDB5-4FD0-9C20-B7B5D046C74F}" type="presOf" srcId="{D6701773-E4A0-47C2-B536-B2AC00E64787}" destId="{14157019-4BAB-4466-915D-A8173D924B70}" srcOrd="0" destOrd="0" presId="urn:microsoft.com/office/officeart/2005/8/layout/process2"/>
    <dgm:cxn modelId="{10E86599-6E89-456A-B282-982714AC2E8A}" srcId="{5C9A5BD4-FE05-40AC-BAA6-35DD02C60045}" destId="{DAD1D563-4E41-4413-AF9C-3E5091896B5C}" srcOrd="3" destOrd="0" parTransId="{214701BC-882D-4B51-AABE-FFC5D4F94281}" sibTransId="{6060DD39-27BA-4BD6-BF5A-5818AA8F7960}"/>
    <dgm:cxn modelId="{4DE869B2-F8C9-4814-99CF-4B3879649684}" srcId="{5C9A5BD4-FE05-40AC-BAA6-35DD02C60045}" destId="{D6701773-E4A0-47C2-B536-B2AC00E64787}" srcOrd="0" destOrd="0" parTransId="{03286662-4C31-48DD-ADD3-AEBF20DB751E}" sibTransId="{44183FB8-8ED1-4E37-B3B3-D0DFD80D4A59}"/>
    <dgm:cxn modelId="{1BB296C3-BDF3-4864-BB29-9F1FB8B4063B}" type="presOf" srcId="{3C3CD079-AACA-4F51-AF3D-A74F5B0EA289}" destId="{82963242-B1BE-41A8-B0F8-FFE5CA50F0DA}" srcOrd="1" destOrd="0" presId="urn:microsoft.com/office/officeart/2005/8/layout/process2"/>
    <dgm:cxn modelId="{726A6CCA-B1E6-4AEB-810E-47FA47AEEC7A}" type="presOf" srcId="{5C9A5BD4-FE05-40AC-BAA6-35DD02C60045}" destId="{2E8F9F8C-5C3D-4A55-81E1-C061866F7C22}" srcOrd="0" destOrd="0" presId="urn:microsoft.com/office/officeart/2005/8/layout/process2"/>
    <dgm:cxn modelId="{89171CCB-1CC6-46E9-82AF-2C118FD9E133}" type="presOf" srcId="{DAD1D563-4E41-4413-AF9C-3E5091896B5C}" destId="{3D2B7B6F-7757-4CEB-96A9-C821FE6757EF}" srcOrd="0" destOrd="0" presId="urn:microsoft.com/office/officeart/2005/8/layout/process2"/>
    <dgm:cxn modelId="{0BDDC3E9-D996-4250-A2A0-6B6EC6AC84A3}" srcId="{5C9A5BD4-FE05-40AC-BAA6-35DD02C60045}" destId="{C71F6982-033F-4CC5-B93E-955F505C5827}" srcOrd="1" destOrd="0" parTransId="{85F43F51-4C59-4AFC-B269-F7E6369E7C56}" sibTransId="{0A12EE44-E403-4E8C-A6EF-7B7EE4987276}"/>
    <dgm:cxn modelId="{D6014BF7-B361-4E5D-BE37-E362EC29CE57}" type="presOf" srcId="{6060DD39-27BA-4BD6-BF5A-5818AA8F7960}" destId="{3BD05FC3-67E7-4FDD-AFF7-9D414F798623}" srcOrd="1" destOrd="0" presId="urn:microsoft.com/office/officeart/2005/8/layout/process2"/>
    <dgm:cxn modelId="{2AC41A0C-C3AE-4E5E-A1A7-259B65A37C64}" type="presParOf" srcId="{2E8F9F8C-5C3D-4A55-81E1-C061866F7C22}" destId="{14157019-4BAB-4466-915D-A8173D924B70}" srcOrd="0" destOrd="0" presId="urn:microsoft.com/office/officeart/2005/8/layout/process2"/>
    <dgm:cxn modelId="{E8FFB1E4-ECCA-4620-9F2B-03F4CDCF05CB}" type="presParOf" srcId="{2E8F9F8C-5C3D-4A55-81E1-C061866F7C22}" destId="{DA270D79-57E4-4092-8DC2-BA65A372E650}" srcOrd="1" destOrd="0" presId="urn:microsoft.com/office/officeart/2005/8/layout/process2"/>
    <dgm:cxn modelId="{996B1BA5-9D49-4C70-8A45-256B8B93A141}" type="presParOf" srcId="{DA270D79-57E4-4092-8DC2-BA65A372E650}" destId="{2284C148-CFBA-41A0-80A6-C62452C94AB7}" srcOrd="0" destOrd="0" presId="urn:microsoft.com/office/officeart/2005/8/layout/process2"/>
    <dgm:cxn modelId="{7956DDB7-DA16-412F-A02C-BFBE54786E98}" type="presParOf" srcId="{2E8F9F8C-5C3D-4A55-81E1-C061866F7C22}" destId="{F9C4DFD5-FDFD-4AAE-9A39-AC947743FC7F}" srcOrd="2" destOrd="0" presId="urn:microsoft.com/office/officeart/2005/8/layout/process2"/>
    <dgm:cxn modelId="{CF463FC0-7A55-41BA-A1A9-8F9F6CDEB0D1}" type="presParOf" srcId="{2E8F9F8C-5C3D-4A55-81E1-C061866F7C22}" destId="{5A73EDE7-B350-4197-A4E1-29FFFD33CFC2}" srcOrd="3" destOrd="0" presId="urn:microsoft.com/office/officeart/2005/8/layout/process2"/>
    <dgm:cxn modelId="{6585500C-BAE0-4EA3-861C-FB1EE9F3B894}" type="presParOf" srcId="{5A73EDE7-B350-4197-A4E1-29FFFD33CFC2}" destId="{6F015435-A1B9-4D3E-A5A6-D3D292A30545}" srcOrd="0" destOrd="0" presId="urn:microsoft.com/office/officeart/2005/8/layout/process2"/>
    <dgm:cxn modelId="{E380B5C7-F00F-4EE5-933C-3676F6D6ED40}" type="presParOf" srcId="{2E8F9F8C-5C3D-4A55-81E1-C061866F7C22}" destId="{7618DE90-D50F-41EE-A11E-A8C7E97D39F9}" srcOrd="4" destOrd="0" presId="urn:microsoft.com/office/officeart/2005/8/layout/process2"/>
    <dgm:cxn modelId="{5ACDB4E0-9F88-4020-A7BA-0A3615D6614B}" type="presParOf" srcId="{2E8F9F8C-5C3D-4A55-81E1-C061866F7C22}" destId="{211B1D0F-51B8-4BAC-A43F-9489A58E1416}" srcOrd="5" destOrd="0" presId="urn:microsoft.com/office/officeart/2005/8/layout/process2"/>
    <dgm:cxn modelId="{799C7294-200D-41A4-9BEE-C650AF76117F}" type="presParOf" srcId="{211B1D0F-51B8-4BAC-A43F-9489A58E1416}" destId="{82963242-B1BE-41A8-B0F8-FFE5CA50F0DA}" srcOrd="0" destOrd="0" presId="urn:microsoft.com/office/officeart/2005/8/layout/process2"/>
    <dgm:cxn modelId="{0FDCE30D-E969-42BB-A1CC-C7279D06DD8A}" type="presParOf" srcId="{2E8F9F8C-5C3D-4A55-81E1-C061866F7C22}" destId="{3D2B7B6F-7757-4CEB-96A9-C821FE6757EF}" srcOrd="6" destOrd="0" presId="urn:microsoft.com/office/officeart/2005/8/layout/process2"/>
    <dgm:cxn modelId="{C325CC7F-5EEA-46C0-B0CF-F47C2F02476A}" type="presParOf" srcId="{2E8F9F8C-5C3D-4A55-81E1-C061866F7C22}" destId="{80A71597-54E0-42B4-8932-268AD836490D}" srcOrd="7" destOrd="0" presId="urn:microsoft.com/office/officeart/2005/8/layout/process2"/>
    <dgm:cxn modelId="{BAECBEDC-FC16-4BE0-A961-30531B9D3C31}" type="presParOf" srcId="{80A71597-54E0-42B4-8932-268AD836490D}" destId="{3BD05FC3-67E7-4FDD-AFF7-9D414F798623}" srcOrd="0" destOrd="0" presId="urn:microsoft.com/office/officeart/2005/8/layout/process2"/>
    <dgm:cxn modelId="{796087FA-28C7-4662-8547-1525386A6A40}" type="presParOf" srcId="{2E8F9F8C-5C3D-4A55-81E1-C061866F7C22}" destId="{7EC951CC-D5BD-4A8E-AABE-10B3258A513E}" srcOrd="8" destOrd="0" presId="urn:microsoft.com/office/officeart/2005/8/layout/process2"/>
    <dgm:cxn modelId="{18F4F0DF-9D63-4888-9AC6-3F194FD46B98}" type="presParOf" srcId="{2E8F9F8C-5C3D-4A55-81E1-C061866F7C22}" destId="{09ACFE18-94F8-45AE-89A2-393E25860918}" srcOrd="9" destOrd="0" presId="urn:microsoft.com/office/officeart/2005/8/layout/process2"/>
    <dgm:cxn modelId="{E0C02427-2546-48CD-9298-C75EA043299C}" type="presParOf" srcId="{09ACFE18-94F8-45AE-89A2-393E25860918}" destId="{E513854F-120A-4844-8539-D09200724B83}" srcOrd="0" destOrd="0" presId="urn:microsoft.com/office/officeart/2005/8/layout/process2"/>
    <dgm:cxn modelId="{B90859C0-393A-4734-8EF2-C4B5A552C9D6}" type="presParOf" srcId="{2E8F9F8C-5C3D-4A55-81E1-C061866F7C22}" destId="{F8DB916D-68D5-4462-A8BC-780D9FA56520}" srcOrd="10" destOrd="0" presId="urn:microsoft.com/office/officeart/2005/8/layout/process2"/>
    <dgm:cxn modelId="{E717DFE0-04B4-4431-9DDD-3DE6172E1DA5}" type="presParOf" srcId="{2E8F9F8C-5C3D-4A55-81E1-C061866F7C22}" destId="{FF0D9E68-91CF-45EC-9FCC-6A90B1A10B11}" srcOrd="11" destOrd="0" presId="urn:microsoft.com/office/officeart/2005/8/layout/process2"/>
    <dgm:cxn modelId="{7E5CC6AA-B628-4831-B5E8-C9AB87CFA22E}" type="presParOf" srcId="{FF0D9E68-91CF-45EC-9FCC-6A90B1A10B11}" destId="{6D5E66FE-AA2B-471A-91C2-CAA1A9A36660}" srcOrd="0" destOrd="0" presId="urn:microsoft.com/office/officeart/2005/8/layout/process2"/>
    <dgm:cxn modelId="{BB8AC0E6-229E-4F11-BE0E-16A88A2D6ED6}" type="presParOf" srcId="{2E8F9F8C-5C3D-4A55-81E1-C061866F7C22}" destId="{17F0CC19-80A8-4CA1-91EE-0E9F9311462F}"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57019-4BAB-4466-915D-A8173D924B70}">
      <dsp:nvSpPr>
        <dsp:cNvPr id="0" name=""/>
        <dsp:cNvSpPr/>
      </dsp:nvSpPr>
      <dsp:spPr>
        <a:xfrm>
          <a:off x="616657" y="3159"/>
          <a:ext cx="6244899" cy="517116"/>
        </a:xfrm>
        <a:prstGeom prst="roundRect">
          <a:avLst>
            <a:gd name="adj" fmla="val 10000"/>
          </a:avLst>
        </a:prstGeom>
        <a:solidFill>
          <a:schemeClr val="lt1"/>
        </a:solidFill>
        <a:ln w="28575"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solidFill>
                <a:schemeClr val="tx1"/>
              </a:solidFill>
              <a:latin typeface="Helvetica" panose="020B0604020202020204" pitchFamily="34" charset="0"/>
              <a:cs typeface="Helvetica" panose="020B0604020202020204" pitchFamily="34" charset="0"/>
            </a:rPr>
            <a:t>Capture of antimatter structure</a:t>
          </a:r>
          <a:r>
            <a:rPr lang="en-GB" sz="1800" kern="1200" dirty="0">
              <a:solidFill>
                <a:schemeClr val="tx1"/>
              </a:solidFill>
              <a:latin typeface="Helvetica" panose="020B0604020202020204" pitchFamily="34" charset="0"/>
              <a:cs typeface="Helvetica" panose="020B0604020202020204" pitchFamily="34" charset="0"/>
            </a:rPr>
            <a:t> into high-n atomic orbit.</a:t>
          </a:r>
        </a:p>
      </dsp:txBody>
      <dsp:txXfrm>
        <a:off x="631803" y="18305"/>
        <a:ext cx="6214607" cy="486824"/>
      </dsp:txXfrm>
    </dsp:sp>
    <dsp:sp modelId="{DA270D79-57E4-4092-8DC2-BA65A372E650}">
      <dsp:nvSpPr>
        <dsp:cNvPr id="0" name=""/>
        <dsp:cNvSpPr/>
      </dsp:nvSpPr>
      <dsp:spPr>
        <a:xfrm rot="5400000">
          <a:off x="3642147" y="533203"/>
          <a:ext cx="193918" cy="232702"/>
        </a:xfrm>
        <a:prstGeom prst="rightArrow">
          <a:avLst>
            <a:gd name="adj1" fmla="val 60000"/>
            <a:gd name="adj2" fmla="val 50000"/>
          </a:avLst>
        </a:prstGeom>
        <a:solidFill>
          <a:srgbClr val="1868A9"/>
        </a:solidFill>
        <a:ln>
          <a:solidFill>
            <a:srgbClr val="1868A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5400000">
        <a:off x="3669296" y="552595"/>
        <a:ext cx="139622" cy="135743"/>
      </dsp:txXfrm>
    </dsp:sp>
    <dsp:sp modelId="{F9C4DFD5-FDFD-4AAE-9A39-AC947743FC7F}">
      <dsp:nvSpPr>
        <dsp:cNvPr id="0" name=""/>
        <dsp:cNvSpPr/>
      </dsp:nvSpPr>
      <dsp:spPr>
        <a:xfrm>
          <a:off x="616657" y="778833"/>
          <a:ext cx="6244899" cy="517116"/>
        </a:xfrm>
        <a:prstGeom prst="roundRect">
          <a:avLst>
            <a:gd name="adj" fmla="val 10000"/>
          </a:avLst>
        </a:prstGeom>
        <a:solidFill>
          <a:schemeClr val="lt1"/>
        </a:solidFill>
        <a:ln w="28575"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solidFill>
                <a:schemeClr val="tx1"/>
              </a:solidFill>
              <a:latin typeface="Helvetica" panose="020B0604020202020204" pitchFamily="34" charset="0"/>
              <a:cs typeface="Helvetica" panose="020B0604020202020204" pitchFamily="34" charset="0"/>
            </a:rPr>
            <a:t>Capture of antimatter structure</a:t>
          </a:r>
          <a:r>
            <a:rPr lang="en-GB" sz="1800" kern="1200" dirty="0">
              <a:solidFill>
                <a:schemeClr val="tx1"/>
              </a:solidFill>
              <a:latin typeface="Helvetica" panose="020B0604020202020204" pitchFamily="34" charset="0"/>
              <a:cs typeface="Helvetica" panose="020B0604020202020204" pitchFamily="34" charset="0"/>
            </a:rPr>
            <a:t> into high-n atomic orbit.</a:t>
          </a:r>
        </a:p>
      </dsp:txBody>
      <dsp:txXfrm>
        <a:off x="631803" y="793979"/>
        <a:ext cx="6214607" cy="486824"/>
      </dsp:txXfrm>
    </dsp:sp>
    <dsp:sp modelId="{5A73EDE7-B350-4197-A4E1-29FFFD33CFC2}">
      <dsp:nvSpPr>
        <dsp:cNvPr id="0" name=""/>
        <dsp:cNvSpPr/>
      </dsp:nvSpPr>
      <dsp:spPr>
        <a:xfrm rot="5400000">
          <a:off x="3642147" y="1308877"/>
          <a:ext cx="193918" cy="232702"/>
        </a:xfrm>
        <a:prstGeom prst="rightArrow">
          <a:avLst>
            <a:gd name="adj1" fmla="val 60000"/>
            <a:gd name="adj2" fmla="val 50000"/>
          </a:avLst>
        </a:prstGeom>
        <a:solidFill>
          <a:srgbClr val="1868A9"/>
        </a:solidFill>
        <a:ln>
          <a:solidFill>
            <a:srgbClr val="1868A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5400000">
        <a:off x="3669296" y="1328269"/>
        <a:ext cx="139622" cy="135743"/>
      </dsp:txXfrm>
    </dsp:sp>
    <dsp:sp modelId="{7618DE90-D50F-41EE-A11E-A8C7E97D39F9}">
      <dsp:nvSpPr>
        <dsp:cNvPr id="0" name=""/>
        <dsp:cNvSpPr/>
      </dsp:nvSpPr>
      <dsp:spPr>
        <a:xfrm>
          <a:off x="616657" y="1554507"/>
          <a:ext cx="6244899" cy="517116"/>
        </a:xfrm>
        <a:prstGeom prst="roundRect">
          <a:avLst>
            <a:gd name="adj" fmla="val 10000"/>
          </a:avLst>
        </a:prstGeom>
        <a:solidFill>
          <a:schemeClr val="lt1"/>
        </a:solidFill>
        <a:ln w="28575"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ro-RO" sz="1800" b="1" kern="1200" dirty="0" err="1">
              <a:solidFill>
                <a:schemeClr val="tx1"/>
              </a:solidFill>
              <a:latin typeface="Helvetica" panose="020B0604020202020204" pitchFamily="34" charset="0"/>
              <a:cs typeface="Helvetica" panose="020B0604020202020204" pitchFamily="34" charset="0"/>
            </a:rPr>
            <a:t>Production</a:t>
          </a:r>
          <a:r>
            <a:rPr lang="ro-RO" sz="1800" b="1" kern="1200" dirty="0">
              <a:solidFill>
                <a:schemeClr val="tx1"/>
              </a:solidFill>
              <a:latin typeface="Helvetica" panose="020B0604020202020204" pitchFamily="34" charset="0"/>
              <a:cs typeface="Helvetica" panose="020B0604020202020204" pitchFamily="34" charset="0"/>
            </a:rPr>
            <a:t> of m</a:t>
          </a:r>
          <a:r>
            <a:rPr lang="en-GB" sz="1800" b="1" kern="1200" dirty="0" err="1">
              <a:solidFill>
                <a:schemeClr val="tx1"/>
              </a:solidFill>
              <a:latin typeface="Helvetica" panose="020B0604020202020204" pitchFamily="34" charset="0"/>
              <a:cs typeface="Helvetica" panose="020B0604020202020204" pitchFamily="34" charset="0"/>
            </a:rPr>
            <a:t>esons</a:t>
          </a:r>
          <a:r>
            <a:rPr lang="en-GB" sz="1800" kern="1200" dirty="0">
              <a:solidFill>
                <a:schemeClr val="tx1"/>
              </a:solidFill>
              <a:latin typeface="Helvetica" panose="020B0604020202020204" pitchFamily="34" charset="0"/>
              <a:cs typeface="Helvetica" panose="020B0604020202020204" pitchFamily="34" charset="0"/>
            </a:rPr>
            <a:t>: </a:t>
          </a:r>
          <a:r>
            <a:rPr lang="en-GB" sz="1800" i="1" kern="1200" dirty="0">
              <a:solidFill>
                <a:schemeClr val="tx1"/>
              </a:solidFill>
              <a:latin typeface="Helvetica" panose="020B0604020202020204" pitchFamily="34" charset="0"/>
              <a:cs typeface="Helvetica" panose="020B0604020202020204" pitchFamily="34" charset="0"/>
            </a:rPr>
            <a:t>K</a:t>
          </a:r>
          <a:r>
            <a:rPr lang="en-GB" sz="1800" kern="1200" dirty="0">
              <a:solidFill>
                <a:schemeClr val="tx1"/>
              </a:solidFill>
              <a:latin typeface="Helvetica" panose="020B0604020202020204" pitchFamily="34" charset="0"/>
              <a:cs typeface="Helvetica" panose="020B0604020202020204" pitchFamily="34" charset="0"/>
            </a:rPr>
            <a:t>, </a:t>
          </a:r>
          <a:r>
            <a:rPr lang="el-GR" sz="1800" i="1" kern="1200" dirty="0">
              <a:solidFill>
                <a:schemeClr val="tx1"/>
              </a:solidFill>
              <a:latin typeface="Helvetica" panose="020B0604020202020204" pitchFamily="34" charset="0"/>
              <a:cs typeface="Helvetica" panose="020B0604020202020204" pitchFamily="34" charset="0"/>
            </a:rPr>
            <a:t>η</a:t>
          </a:r>
          <a:r>
            <a:rPr lang="en-US" sz="1800" i="1" kern="1200" dirty="0">
              <a:solidFill>
                <a:schemeClr val="tx1"/>
              </a:solidFill>
              <a:latin typeface="Helvetica" panose="020B0604020202020204" pitchFamily="34" charset="0"/>
              <a:cs typeface="Helvetica" panose="020B0604020202020204" pitchFamily="34" charset="0"/>
            </a:rPr>
            <a:t>, </a:t>
          </a:r>
          <a:r>
            <a:rPr lang="el-GR" sz="1800" i="1" kern="1200" dirty="0">
              <a:solidFill>
                <a:schemeClr val="tx1"/>
              </a:solidFill>
              <a:latin typeface="Helvetica" panose="020B0604020202020204" pitchFamily="34" charset="0"/>
              <a:cs typeface="Helvetica" panose="020B0604020202020204" pitchFamily="34" charset="0"/>
            </a:rPr>
            <a:t>ρ</a:t>
          </a:r>
          <a:r>
            <a:rPr lang="en-US" sz="1800" i="1" kern="1200" dirty="0">
              <a:solidFill>
                <a:schemeClr val="tx1"/>
              </a:solidFill>
              <a:latin typeface="Helvetica" panose="020B0604020202020204" pitchFamily="34" charset="0"/>
              <a:cs typeface="Helvetica" panose="020B0604020202020204" pitchFamily="34" charset="0"/>
            </a:rPr>
            <a:t>, </a:t>
          </a:r>
          <a:r>
            <a:rPr lang="el-GR" sz="1800" i="1" kern="1200" dirty="0">
              <a:solidFill>
                <a:schemeClr val="tx1"/>
              </a:solidFill>
              <a:latin typeface="Helvetica" panose="020B0604020202020204" pitchFamily="34" charset="0"/>
              <a:cs typeface="Helvetica" panose="020B0604020202020204" pitchFamily="34" charset="0"/>
            </a:rPr>
            <a:t>ω</a:t>
          </a:r>
          <a:r>
            <a:rPr lang="en-US" sz="1800" i="1" kern="1200" dirty="0">
              <a:solidFill>
                <a:schemeClr val="tx1"/>
              </a:solidFill>
              <a:latin typeface="Helvetica" panose="020B0604020202020204" pitchFamily="34" charset="0"/>
              <a:cs typeface="Helvetica" panose="020B0604020202020204" pitchFamily="34" charset="0"/>
            </a:rPr>
            <a:t>, </a:t>
          </a:r>
          <a:r>
            <a:rPr lang="el-GR" sz="1800" i="1" kern="1200" dirty="0">
              <a:solidFill>
                <a:schemeClr val="tx1"/>
              </a:solidFill>
              <a:latin typeface="Helvetica" panose="020B0604020202020204" pitchFamily="34" charset="0"/>
              <a:cs typeface="Helvetica" panose="020B0604020202020204" pitchFamily="34" charset="0"/>
            </a:rPr>
            <a:t>π</a:t>
          </a:r>
          <a:r>
            <a:rPr lang="en-GB" sz="1800" kern="1200" dirty="0">
              <a:solidFill>
                <a:schemeClr val="tx1"/>
              </a:solidFill>
              <a:latin typeface="Helvetica" panose="020B0604020202020204" pitchFamily="34" charset="0"/>
              <a:cs typeface="Helvetica" panose="020B0604020202020204" pitchFamily="34" charset="0"/>
            </a:rPr>
            <a:t> (ranging from 2 to 8 mesons) with energies between 20 to 600 MeV/</a:t>
          </a:r>
          <a:r>
            <a:rPr lang="el-GR" sz="1800" i="1" kern="1200" dirty="0">
              <a:solidFill>
                <a:schemeClr val="tx1"/>
              </a:solidFill>
              <a:latin typeface="Helvetica" panose="020B0604020202020204" pitchFamily="34" charset="0"/>
              <a:cs typeface="Helvetica" panose="020B0604020202020204" pitchFamily="34" charset="0"/>
            </a:rPr>
            <a:t>π</a:t>
          </a:r>
          <a:r>
            <a:rPr lang="en-GB" sz="1800" kern="1200" dirty="0">
              <a:solidFill>
                <a:schemeClr val="tx1"/>
              </a:solidFill>
              <a:latin typeface="Helvetica" panose="020B0604020202020204" pitchFamily="34" charset="0"/>
              <a:cs typeface="Helvetica" panose="020B0604020202020204" pitchFamily="34" charset="0"/>
            </a:rPr>
            <a:t>.</a:t>
          </a:r>
        </a:p>
      </dsp:txBody>
      <dsp:txXfrm>
        <a:off x="631803" y="1569653"/>
        <a:ext cx="6214607" cy="486824"/>
      </dsp:txXfrm>
    </dsp:sp>
    <dsp:sp modelId="{211B1D0F-51B8-4BAC-A43F-9489A58E1416}">
      <dsp:nvSpPr>
        <dsp:cNvPr id="0" name=""/>
        <dsp:cNvSpPr/>
      </dsp:nvSpPr>
      <dsp:spPr>
        <a:xfrm rot="5400000">
          <a:off x="3642147" y="2084551"/>
          <a:ext cx="193918" cy="232702"/>
        </a:xfrm>
        <a:prstGeom prst="rightArrow">
          <a:avLst>
            <a:gd name="adj1" fmla="val 60000"/>
            <a:gd name="adj2" fmla="val 50000"/>
          </a:avLst>
        </a:prstGeom>
        <a:solidFill>
          <a:srgbClr val="1868A9"/>
        </a:solidFill>
        <a:ln>
          <a:solidFill>
            <a:srgbClr val="1868A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5400000">
        <a:off x="3669296" y="2103943"/>
        <a:ext cx="139622" cy="135743"/>
      </dsp:txXfrm>
    </dsp:sp>
    <dsp:sp modelId="{3D2B7B6F-7757-4CEB-96A9-C821FE6757EF}">
      <dsp:nvSpPr>
        <dsp:cNvPr id="0" name=""/>
        <dsp:cNvSpPr/>
      </dsp:nvSpPr>
      <dsp:spPr>
        <a:xfrm>
          <a:off x="616657" y="2330181"/>
          <a:ext cx="6244899" cy="517116"/>
        </a:xfrm>
        <a:prstGeom prst="roundRect">
          <a:avLst>
            <a:gd name="adj" fmla="val 10000"/>
          </a:avLst>
        </a:prstGeom>
        <a:solidFill>
          <a:schemeClr val="lt1"/>
        </a:solidFill>
        <a:ln w="28575"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solidFill>
                <a:schemeClr val="tx1"/>
              </a:solidFill>
              <a:latin typeface="Helvetica" panose="020B0604020202020204" pitchFamily="34" charset="0"/>
              <a:cs typeface="Helvetica" panose="020B0604020202020204" pitchFamily="34" charset="0"/>
            </a:rPr>
            <a:t>Direct emission</a:t>
          </a:r>
          <a:r>
            <a:rPr lang="en-GB" sz="1800" kern="1200" dirty="0">
              <a:solidFill>
                <a:schemeClr val="tx1"/>
              </a:solidFill>
              <a:latin typeface="Helvetica" panose="020B0604020202020204" pitchFamily="34" charset="0"/>
              <a:cs typeface="Helvetica" panose="020B0604020202020204" pitchFamily="34" charset="0"/>
            </a:rPr>
            <a:t> of kaons and </a:t>
          </a:r>
          <a:r>
            <a:rPr lang="en-GB" sz="1800" kern="1200" dirty="0" err="1">
              <a:solidFill>
                <a:schemeClr val="tx1"/>
              </a:solidFill>
              <a:latin typeface="Helvetica" panose="020B0604020202020204" pitchFamily="34" charset="0"/>
              <a:cs typeface="Helvetica" panose="020B0604020202020204" pitchFamily="34" charset="0"/>
            </a:rPr>
            <a:t>pions</a:t>
          </a:r>
          <a:r>
            <a:rPr lang="en-GB" sz="1800" kern="1200" dirty="0">
              <a:solidFill>
                <a:schemeClr val="tx1"/>
              </a:solidFill>
              <a:latin typeface="Helvetica" panose="020B0604020202020204" pitchFamily="34" charset="0"/>
              <a:cs typeface="Helvetica" panose="020B0604020202020204" pitchFamily="34" charset="0"/>
            </a:rPr>
            <a:t> from the annihilation process.</a:t>
          </a:r>
        </a:p>
      </dsp:txBody>
      <dsp:txXfrm>
        <a:off x="631803" y="2345327"/>
        <a:ext cx="6214607" cy="486824"/>
      </dsp:txXfrm>
    </dsp:sp>
    <dsp:sp modelId="{80A71597-54E0-42B4-8932-268AD836490D}">
      <dsp:nvSpPr>
        <dsp:cNvPr id="0" name=""/>
        <dsp:cNvSpPr/>
      </dsp:nvSpPr>
      <dsp:spPr>
        <a:xfrm rot="5400000">
          <a:off x="3642147" y="2860225"/>
          <a:ext cx="193918" cy="232702"/>
        </a:xfrm>
        <a:prstGeom prst="rightArrow">
          <a:avLst>
            <a:gd name="adj1" fmla="val 60000"/>
            <a:gd name="adj2" fmla="val 50000"/>
          </a:avLst>
        </a:prstGeom>
        <a:solidFill>
          <a:srgbClr val="1868A9"/>
        </a:solidFill>
        <a:ln>
          <a:solidFill>
            <a:srgbClr val="1868A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5400000">
        <a:off x="3669296" y="2879617"/>
        <a:ext cx="139622" cy="135743"/>
      </dsp:txXfrm>
    </dsp:sp>
    <dsp:sp modelId="{7EC951CC-D5BD-4A8E-AABE-10B3258A513E}">
      <dsp:nvSpPr>
        <dsp:cNvPr id="0" name=""/>
        <dsp:cNvSpPr/>
      </dsp:nvSpPr>
      <dsp:spPr>
        <a:xfrm>
          <a:off x="616657" y="3105855"/>
          <a:ext cx="6244899" cy="517116"/>
        </a:xfrm>
        <a:prstGeom prst="roundRect">
          <a:avLst>
            <a:gd name="adj" fmla="val 10000"/>
          </a:avLst>
        </a:prstGeom>
        <a:solidFill>
          <a:schemeClr val="lt1"/>
        </a:solidFill>
        <a:ln w="28575"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latin typeface="Helvetica" panose="020B0604020202020204" pitchFamily="34" charset="0"/>
              <a:cs typeface="Helvetica" panose="020B0604020202020204" pitchFamily="34" charset="0"/>
            </a:rPr>
            <a:t>Multi-pion induced intranuclear cascade (INC) of </a:t>
          </a:r>
          <a14:m xmlns:a14="http://schemas.microsoft.com/office/drawing/2010/main">
            <m:oMath xmlns:m="http://schemas.openxmlformats.org/officeDocument/2006/math">
              <m:r>
                <a:rPr lang="en-GB" sz="1800" i="1" kern="1200" dirty="0">
                  <a:solidFill>
                    <a:schemeClr val="tx1"/>
                  </a:solidFill>
                  <a:latin typeface="Cambria Math" panose="02040503050406030204" pitchFamily="18" charset="0"/>
                </a:rPr>
                <m:t>𝜋</m:t>
              </m:r>
              <m:r>
                <a:rPr lang="en-GB" sz="1800" i="1" kern="1200" dirty="0" smtClean="0">
                  <a:solidFill>
                    <a:schemeClr val="tx1"/>
                  </a:solidFill>
                  <a:latin typeface="Cambria Math" panose="02040503050406030204" pitchFamily="18" charset="0"/>
                </a:rPr>
                <m:t> </m:t>
              </m:r>
              <m:r>
                <a:rPr lang="en-GB" sz="1800" i="1" kern="1200" dirty="0" smtClean="0">
                  <a:solidFill>
                    <a:schemeClr val="tx1"/>
                  </a:solidFill>
                  <a:latin typeface="Cambria Math" panose="02040503050406030204" pitchFamily="18" charset="0"/>
                </a:rPr>
                <m:t>𝑁</m:t>
              </m:r>
            </m:oMath>
          </a14:m>
          <a:r>
            <a:rPr lang="en-GB" sz="1800" kern="1200" dirty="0">
              <a:solidFill>
                <a:schemeClr val="tx1"/>
              </a:solidFill>
              <a:latin typeface="Helvetica" panose="020B0604020202020204" pitchFamily="34" charset="0"/>
              <a:cs typeface="Helvetica" panose="020B0604020202020204" pitchFamily="34" charset="0"/>
            </a:rPr>
            <a:t>, </a:t>
          </a:r>
          <a14:m xmlns:a14="http://schemas.microsoft.com/office/drawing/2010/main">
            <m:oMath xmlns:m="http://schemas.openxmlformats.org/officeDocument/2006/math">
              <m:r>
                <a:rPr lang="en-GB" sz="1800" i="1" kern="1200" dirty="0">
                  <a:solidFill>
                    <a:schemeClr val="tx1"/>
                  </a:solidFill>
                  <a:latin typeface="Cambria Math" panose="02040503050406030204" pitchFamily="18" charset="0"/>
                </a:rPr>
                <m:t>𝜋</m:t>
              </m:r>
              <m:r>
                <a:rPr lang="en-GB" sz="1800" i="1" kern="1200" dirty="0">
                  <a:solidFill>
                    <a:schemeClr val="tx1"/>
                  </a:solidFill>
                  <a:latin typeface="Cambria Math" panose="02040503050406030204" pitchFamily="18" charset="0"/>
                </a:rPr>
                <m:t> </m:t>
              </m:r>
              <m:r>
                <a:rPr lang="en-GB" sz="1800" i="1" kern="1200" dirty="0">
                  <a:solidFill>
                    <a:schemeClr val="tx1"/>
                  </a:solidFill>
                  <a:latin typeface="Cambria Math" panose="02040503050406030204" pitchFamily="18" charset="0"/>
                </a:rPr>
                <m:t>𝑁𝑁</m:t>
              </m:r>
            </m:oMath>
          </a14:m>
          <a:r>
            <a:rPr lang="en-GB" sz="1800" kern="1200" dirty="0">
              <a:solidFill>
                <a:schemeClr val="tx1"/>
              </a:solidFill>
              <a:latin typeface="Helvetica" panose="020B0604020202020204" pitchFamily="34" charset="0"/>
              <a:cs typeface="Helvetica" panose="020B0604020202020204" pitchFamily="34" charset="0"/>
            </a:rPr>
            <a:t>, </a:t>
          </a:r>
          <a14:m xmlns:a14="http://schemas.microsoft.com/office/drawing/2010/main">
            <m:oMath xmlns:m="http://schemas.openxmlformats.org/officeDocument/2006/math">
              <m:r>
                <a:rPr lang="en-GB" sz="1800" i="1" kern="1200" dirty="0">
                  <a:solidFill>
                    <a:schemeClr val="tx1"/>
                  </a:solidFill>
                  <a:latin typeface="Cambria Math" panose="02040503050406030204" pitchFamily="18" charset="0"/>
                </a:rPr>
                <m:t>𝑁</m:t>
              </m:r>
              <m:r>
                <a:rPr lang="en-US" sz="1800" i="1" kern="1200" dirty="0">
                  <a:solidFill>
                    <a:schemeClr val="tx1"/>
                  </a:solidFill>
                  <a:latin typeface="Cambria Math" panose="02040503050406030204" pitchFamily="18" charset="0"/>
                </a:rPr>
                <m:t>𝑁</m:t>
              </m:r>
            </m:oMath>
          </a14:m>
          <a:r>
            <a:rPr lang="en-GB" sz="1800" kern="1200" dirty="0">
              <a:solidFill>
                <a:schemeClr val="tx1"/>
              </a:solidFill>
              <a:latin typeface="Helvetica" panose="020B0604020202020204" pitchFamily="34" charset="0"/>
              <a:cs typeface="Helvetica" panose="020B0604020202020204" pitchFamily="34" charset="0"/>
            </a:rPr>
            <a:t>.</a:t>
          </a:r>
        </a:p>
      </dsp:txBody>
      <dsp:txXfrm>
        <a:off x="631803" y="3121001"/>
        <a:ext cx="6214607" cy="486824"/>
      </dsp:txXfrm>
    </dsp:sp>
    <dsp:sp modelId="{09ACFE18-94F8-45AE-89A2-393E25860918}">
      <dsp:nvSpPr>
        <dsp:cNvPr id="0" name=""/>
        <dsp:cNvSpPr/>
      </dsp:nvSpPr>
      <dsp:spPr>
        <a:xfrm rot="5400000">
          <a:off x="3642147" y="3635899"/>
          <a:ext cx="193918" cy="232702"/>
        </a:xfrm>
        <a:prstGeom prst="rightArrow">
          <a:avLst>
            <a:gd name="adj1" fmla="val 60000"/>
            <a:gd name="adj2" fmla="val 50000"/>
          </a:avLst>
        </a:prstGeom>
        <a:solidFill>
          <a:srgbClr val="1868A9"/>
        </a:solidFill>
        <a:ln>
          <a:solidFill>
            <a:srgbClr val="1868A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5400000">
        <a:off x="3669296" y="3655291"/>
        <a:ext cx="139622" cy="135743"/>
      </dsp:txXfrm>
    </dsp:sp>
    <dsp:sp modelId="{F8DB916D-68D5-4462-A8BC-780D9FA56520}">
      <dsp:nvSpPr>
        <dsp:cNvPr id="0" name=""/>
        <dsp:cNvSpPr/>
      </dsp:nvSpPr>
      <dsp:spPr>
        <a:xfrm>
          <a:off x="616657" y="3881529"/>
          <a:ext cx="6244899" cy="517116"/>
        </a:xfrm>
        <a:prstGeom prst="roundRect">
          <a:avLst>
            <a:gd name="adj" fmla="val 10000"/>
          </a:avLst>
        </a:prstGeom>
        <a:solidFill>
          <a:schemeClr val="lt1"/>
        </a:solidFill>
        <a:ln w="28575"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kern="1200">
              <a:solidFill>
                <a:schemeClr val="tx1"/>
              </a:solidFill>
              <a:latin typeface="Helvetica" panose="020B0604020202020204" pitchFamily="34" charset="0"/>
              <a:cs typeface="Helvetica" panose="020B0604020202020204" pitchFamily="34" charset="0"/>
            </a:rPr>
            <a:t>Emission of energetic </a:t>
          </a:r>
          <a:r>
            <a:rPr lang="en-GB" sz="1800" i="1" kern="1200">
              <a:solidFill>
                <a:schemeClr val="tx1"/>
              </a:solidFill>
              <a:latin typeface="Helvetica" panose="020B0604020202020204" pitchFamily="34" charset="0"/>
              <a:cs typeface="Helvetica" panose="020B0604020202020204" pitchFamily="34" charset="0"/>
            </a:rPr>
            <a:t>n</a:t>
          </a:r>
          <a:r>
            <a:rPr lang="en-GB" sz="1800" kern="1200">
              <a:solidFill>
                <a:schemeClr val="tx1"/>
              </a:solidFill>
              <a:latin typeface="Helvetica" panose="020B0604020202020204" pitchFamily="34" charset="0"/>
              <a:cs typeface="Helvetica" panose="020B0604020202020204" pitchFamily="34" charset="0"/>
            </a:rPr>
            <a:t>, </a:t>
          </a:r>
          <a:r>
            <a:rPr lang="en-GB" sz="1800" i="1" kern="1200">
              <a:solidFill>
                <a:schemeClr val="tx1"/>
              </a:solidFill>
              <a:latin typeface="Helvetica" panose="020B0604020202020204" pitchFamily="34" charset="0"/>
              <a:cs typeface="Helvetica" panose="020B0604020202020204" pitchFamily="34" charset="0"/>
            </a:rPr>
            <a:t>p</a:t>
          </a:r>
          <a:r>
            <a:rPr lang="en-GB" sz="1800" kern="1200">
              <a:solidFill>
                <a:schemeClr val="tx1"/>
              </a:solidFill>
              <a:latin typeface="Helvetica" panose="020B0604020202020204" pitchFamily="34" charset="0"/>
              <a:cs typeface="Helvetica" panose="020B0604020202020204" pitchFamily="34" charset="0"/>
            </a:rPr>
            <a:t> from INC coalescence.</a:t>
          </a:r>
          <a:endParaRPr lang="en-GB" sz="1800" kern="1200" dirty="0">
            <a:solidFill>
              <a:schemeClr val="tx1"/>
            </a:solidFill>
            <a:latin typeface="Helvetica" panose="020B0604020202020204" pitchFamily="34" charset="0"/>
            <a:cs typeface="Helvetica" panose="020B0604020202020204" pitchFamily="34" charset="0"/>
          </a:endParaRPr>
        </a:p>
      </dsp:txBody>
      <dsp:txXfrm>
        <a:off x="631803" y="3896675"/>
        <a:ext cx="6214607" cy="486824"/>
      </dsp:txXfrm>
    </dsp:sp>
    <dsp:sp modelId="{FF0D9E68-91CF-45EC-9FCC-6A90B1A10B11}">
      <dsp:nvSpPr>
        <dsp:cNvPr id="0" name=""/>
        <dsp:cNvSpPr/>
      </dsp:nvSpPr>
      <dsp:spPr>
        <a:xfrm rot="5400000">
          <a:off x="3642147" y="4411573"/>
          <a:ext cx="193918" cy="232702"/>
        </a:xfrm>
        <a:prstGeom prst="rightArrow">
          <a:avLst>
            <a:gd name="adj1" fmla="val 60000"/>
            <a:gd name="adj2" fmla="val 50000"/>
          </a:avLst>
        </a:prstGeom>
        <a:solidFill>
          <a:srgbClr val="1868A9"/>
        </a:solidFill>
        <a:ln>
          <a:solidFill>
            <a:srgbClr val="1868A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5400000">
        <a:off x="3669296" y="4430965"/>
        <a:ext cx="139622" cy="135743"/>
      </dsp:txXfrm>
    </dsp:sp>
    <dsp:sp modelId="{17F0CC19-80A8-4CA1-91EE-0E9F9311462F}">
      <dsp:nvSpPr>
        <dsp:cNvPr id="0" name=""/>
        <dsp:cNvSpPr/>
      </dsp:nvSpPr>
      <dsp:spPr>
        <a:xfrm>
          <a:off x="616657" y="4657203"/>
          <a:ext cx="6244899" cy="517116"/>
        </a:xfrm>
        <a:prstGeom prst="roundRect">
          <a:avLst>
            <a:gd name="adj" fmla="val 10000"/>
          </a:avLst>
        </a:prstGeom>
        <a:solidFill>
          <a:schemeClr val="lt1"/>
        </a:solidFill>
        <a:ln w="28575"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kern="1200">
              <a:solidFill>
                <a:schemeClr val="tx1"/>
              </a:solidFill>
              <a:latin typeface="Helvetica" panose="020B0604020202020204" pitchFamily="34" charset="0"/>
              <a:cs typeface="Helvetica" panose="020B0604020202020204" pitchFamily="34" charset="0"/>
            </a:rPr>
            <a:t>Emission of </a:t>
          </a:r>
          <a:r>
            <a:rPr lang="en-GB" sz="1800" i="1" kern="1200">
              <a:solidFill>
                <a:schemeClr val="tx1"/>
              </a:solidFill>
              <a:latin typeface="Helvetica" panose="020B0604020202020204" pitchFamily="34" charset="0"/>
              <a:cs typeface="Helvetica" panose="020B0604020202020204" pitchFamily="34" charset="0"/>
            </a:rPr>
            <a:t>d</a:t>
          </a:r>
          <a:r>
            <a:rPr lang="en-GB" sz="1800" kern="1200">
              <a:solidFill>
                <a:schemeClr val="tx1"/>
              </a:solidFill>
              <a:latin typeface="Helvetica" panose="020B0604020202020204" pitchFamily="34" charset="0"/>
              <a:cs typeface="Helvetica" panose="020B0604020202020204" pitchFamily="34" charset="0"/>
            </a:rPr>
            <a:t>, </a:t>
          </a:r>
          <a:r>
            <a:rPr lang="en-GB" sz="1800" i="1" kern="1200">
              <a:solidFill>
                <a:schemeClr val="tx1"/>
              </a:solidFill>
              <a:latin typeface="Helvetica" panose="020B0604020202020204" pitchFamily="34" charset="0"/>
              <a:cs typeface="Helvetica" panose="020B0604020202020204" pitchFamily="34" charset="0"/>
            </a:rPr>
            <a:t>t</a:t>
          </a:r>
          <a:r>
            <a:rPr lang="en-GB" sz="1800" kern="1200">
              <a:solidFill>
                <a:schemeClr val="tx1"/>
              </a:solidFill>
              <a:latin typeface="Helvetica" panose="020B0604020202020204" pitchFamily="34" charset="0"/>
              <a:cs typeface="Helvetica" panose="020B0604020202020204" pitchFamily="34" charset="0"/>
            </a:rPr>
            <a:t>, </a:t>
          </a:r>
          <a:r>
            <a:rPr lang="en-GB" sz="1800" kern="1200" baseline="30000">
              <a:solidFill>
                <a:schemeClr val="tx1"/>
              </a:solidFill>
              <a:latin typeface="Helvetica" panose="020B0604020202020204" pitchFamily="34" charset="0"/>
              <a:cs typeface="Helvetica" panose="020B0604020202020204" pitchFamily="34" charset="0"/>
            </a:rPr>
            <a:t>3</a:t>
          </a:r>
          <a:r>
            <a:rPr lang="en-GB" sz="1800" kern="1200">
              <a:solidFill>
                <a:schemeClr val="tx1"/>
              </a:solidFill>
              <a:latin typeface="Helvetica" panose="020B0604020202020204" pitchFamily="34" charset="0"/>
              <a:cs typeface="Helvetica" panose="020B0604020202020204" pitchFamily="34" charset="0"/>
            </a:rPr>
            <a:t>He, </a:t>
          </a:r>
          <a:r>
            <a:rPr lang="en-GB" sz="1800" kern="1200" baseline="30000">
              <a:solidFill>
                <a:schemeClr val="tx1"/>
              </a:solidFill>
              <a:latin typeface="Helvetica" panose="020B0604020202020204" pitchFamily="34" charset="0"/>
              <a:cs typeface="Helvetica" panose="020B0604020202020204" pitchFamily="34" charset="0"/>
            </a:rPr>
            <a:t>4</a:t>
          </a:r>
          <a:r>
            <a:rPr lang="en-GB" sz="1800" kern="1200">
              <a:solidFill>
                <a:schemeClr val="tx1"/>
              </a:solidFill>
              <a:latin typeface="Helvetica" panose="020B0604020202020204" pitchFamily="34" charset="0"/>
              <a:cs typeface="Helvetica" panose="020B0604020202020204" pitchFamily="34" charset="0"/>
            </a:rPr>
            <a:t>He from pre-equilibrium, multifragmentation, and other related processes.</a:t>
          </a:r>
          <a:endParaRPr lang="en-GB" sz="1800" kern="1200" dirty="0">
            <a:solidFill>
              <a:schemeClr val="tx1"/>
            </a:solidFill>
            <a:latin typeface="Helvetica" panose="020B0604020202020204" pitchFamily="34" charset="0"/>
            <a:cs typeface="Helvetica" panose="020B0604020202020204" pitchFamily="34" charset="0"/>
          </a:endParaRPr>
        </a:p>
      </dsp:txBody>
      <dsp:txXfrm>
        <a:off x="631803" y="4672349"/>
        <a:ext cx="6214607" cy="4868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07B4C-0B5A-4C89-A625-F43DAA18F978}" type="datetimeFigureOut">
              <a:rPr lang="en-GB" smtClean="0"/>
              <a:t>19/09/2024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0D994-647D-471B-8ED6-C663584E2B98}" type="slidenum">
              <a:rPr lang="en-GB" smtClean="0"/>
              <a:t>‹#›</a:t>
            </a:fld>
            <a:endParaRPr lang="en-GB"/>
          </a:p>
        </p:txBody>
      </p:sp>
    </p:spTree>
    <p:extLst>
      <p:ext uri="{BB962C8B-B14F-4D97-AF65-F5344CB8AC3E}">
        <p14:creationId xmlns:p14="http://schemas.microsoft.com/office/powerpoint/2010/main" val="52974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k - </a:t>
            </a:r>
            <a:r>
              <a:rPr lang="en-GB" dirty="0"/>
              <a:t>theoretical uncertainties in the annihilation process</a:t>
            </a:r>
          </a:p>
        </p:txBody>
      </p:sp>
      <p:sp>
        <p:nvSpPr>
          <p:cNvPr id="4" name="Slide Number Placeholder 3"/>
          <p:cNvSpPr>
            <a:spLocks noGrp="1"/>
          </p:cNvSpPr>
          <p:nvPr>
            <p:ph type="sldNum" sz="quarter" idx="5"/>
          </p:nvPr>
        </p:nvSpPr>
        <p:spPr/>
        <p:txBody>
          <a:bodyPr/>
          <a:lstStyle/>
          <a:p>
            <a:fld id="{BF20D994-647D-471B-8ED6-C663584E2B98}" type="slidenum">
              <a:rPr lang="en-GB" smtClean="0"/>
              <a:t>5</a:t>
            </a:fld>
            <a:endParaRPr lang="en-GB"/>
          </a:p>
        </p:txBody>
      </p:sp>
    </p:spTree>
    <p:extLst>
      <p:ext uri="{BB962C8B-B14F-4D97-AF65-F5344CB8AC3E}">
        <p14:creationId xmlns:p14="http://schemas.microsoft.com/office/powerpoint/2010/main" val="341144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k - </a:t>
            </a:r>
            <a:r>
              <a:rPr lang="en-GB" dirty="0"/>
              <a:t>theoretical uncertainties in the annihilation process</a:t>
            </a:r>
          </a:p>
        </p:txBody>
      </p:sp>
      <p:sp>
        <p:nvSpPr>
          <p:cNvPr id="4" name="Slide Number Placeholder 3"/>
          <p:cNvSpPr>
            <a:spLocks noGrp="1"/>
          </p:cNvSpPr>
          <p:nvPr>
            <p:ph type="sldNum" sz="quarter" idx="5"/>
          </p:nvPr>
        </p:nvSpPr>
        <p:spPr/>
        <p:txBody>
          <a:bodyPr/>
          <a:lstStyle/>
          <a:p>
            <a:fld id="{BF20D994-647D-471B-8ED6-C663584E2B98}" type="slidenum">
              <a:rPr lang="en-GB" smtClean="0"/>
              <a:t>6</a:t>
            </a:fld>
            <a:endParaRPr lang="en-GB"/>
          </a:p>
        </p:txBody>
      </p:sp>
    </p:spTree>
    <p:extLst>
      <p:ext uri="{BB962C8B-B14F-4D97-AF65-F5344CB8AC3E}">
        <p14:creationId xmlns:p14="http://schemas.microsoft.com/office/powerpoint/2010/main" val="267054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20D994-647D-471B-8ED6-C663584E2B98}" type="slidenum">
              <a:rPr lang="en-GB" smtClean="0"/>
              <a:t>7</a:t>
            </a:fld>
            <a:endParaRPr lang="en-GB"/>
          </a:p>
        </p:txBody>
      </p:sp>
    </p:spTree>
    <p:extLst>
      <p:ext uri="{BB962C8B-B14F-4D97-AF65-F5344CB8AC3E}">
        <p14:creationId xmlns:p14="http://schemas.microsoft.com/office/powerpoint/2010/main" val="124750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20D994-647D-471B-8ED6-C663584E2B98}" type="slidenum">
              <a:rPr lang="en-GB" smtClean="0"/>
              <a:t>10</a:t>
            </a:fld>
            <a:endParaRPr lang="en-GB"/>
          </a:p>
        </p:txBody>
      </p:sp>
    </p:spTree>
    <p:extLst>
      <p:ext uri="{BB962C8B-B14F-4D97-AF65-F5344CB8AC3E}">
        <p14:creationId xmlns:p14="http://schemas.microsoft.com/office/powerpoint/2010/main" val="249159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active volumes</a:t>
            </a:r>
          </a:p>
          <a:p>
            <a:r>
              <a:rPr lang="en-US" dirty="0"/>
              <a:t>Suppressed background</a:t>
            </a:r>
            <a:endParaRPr lang="en-GB" dirty="0"/>
          </a:p>
        </p:txBody>
      </p:sp>
      <p:sp>
        <p:nvSpPr>
          <p:cNvPr id="4" name="Slide Number Placeholder 3"/>
          <p:cNvSpPr>
            <a:spLocks noGrp="1"/>
          </p:cNvSpPr>
          <p:nvPr>
            <p:ph type="sldNum" sz="quarter" idx="5"/>
          </p:nvPr>
        </p:nvSpPr>
        <p:spPr/>
        <p:txBody>
          <a:bodyPr/>
          <a:lstStyle/>
          <a:p>
            <a:fld id="{BF20D994-647D-471B-8ED6-C663584E2B98}" type="slidenum">
              <a:rPr lang="en-GB" smtClean="0"/>
              <a:t>11</a:t>
            </a:fld>
            <a:endParaRPr lang="en-GB"/>
          </a:p>
        </p:txBody>
      </p:sp>
    </p:spTree>
    <p:extLst>
      <p:ext uri="{BB962C8B-B14F-4D97-AF65-F5344CB8AC3E}">
        <p14:creationId xmlns:p14="http://schemas.microsoft.com/office/powerpoint/2010/main" val="111115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0.1 – 1000 </a:t>
            </a:r>
            <a:r>
              <a:rPr lang="ro-RO" dirty="0" err="1"/>
              <a:t>ppm</a:t>
            </a:r>
            <a:endParaRPr lang="en-GB" dirty="0"/>
          </a:p>
        </p:txBody>
      </p:sp>
      <p:sp>
        <p:nvSpPr>
          <p:cNvPr id="4" name="Slide Number Placeholder 3"/>
          <p:cNvSpPr>
            <a:spLocks noGrp="1"/>
          </p:cNvSpPr>
          <p:nvPr>
            <p:ph type="sldNum" sz="quarter" idx="5"/>
          </p:nvPr>
        </p:nvSpPr>
        <p:spPr/>
        <p:txBody>
          <a:bodyPr/>
          <a:lstStyle/>
          <a:p>
            <a:fld id="{BF20D994-647D-471B-8ED6-C663584E2B98}" type="slidenum">
              <a:rPr lang="en-GB" smtClean="0"/>
              <a:t>21</a:t>
            </a:fld>
            <a:endParaRPr lang="en-GB"/>
          </a:p>
        </p:txBody>
      </p:sp>
    </p:spTree>
    <p:extLst>
      <p:ext uri="{BB962C8B-B14F-4D97-AF65-F5344CB8AC3E}">
        <p14:creationId xmlns:p14="http://schemas.microsoft.com/office/powerpoint/2010/main" val="172314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F901-5EB0-0EBA-DBB6-865D401E1396}"/>
              </a:ext>
            </a:extLst>
          </p:cNvPr>
          <p:cNvSpPr>
            <a:spLocks noGrp="1"/>
          </p:cNvSpPr>
          <p:nvPr>
            <p:ph type="ctrTitle"/>
          </p:nvPr>
        </p:nvSpPr>
        <p:spPr>
          <a:xfrm>
            <a:off x="1524000" y="1122363"/>
            <a:ext cx="9144000" cy="2387600"/>
          </a:xfrm>
        </p:spPr>
        <p:txBody>
          <a:bodyPr anchor="b">
            <a:normAutofit/>
          </a:bodyPr>
          <a:lstStyle>
            <a:lvl1pPr algn="ctr">
              <a:defRPr sz="5400">
                <a:latin typeface="Helvetica" panose="020B0604020202020204" pitchFamily="34" charset="0"/>
                <a:cs typeface="Helvetica" panose="020B06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F2F555A9-A808-D1A6-76F0-B488ACD2F5F9}"/>
              </a:ext>
            </a:extLst>
          </p:cNvPr>
          <p:cNvSpPr>
            <a:spLocks noGrp="1"/>
          </p:cNvSpPr>
          <p:nvPr>
            <p:ph type="subTitle" idx="1"/>
          </p:nvPr>
        </p:nvSpPr>
        <p:spPr>
          <a:xfrm>
            <a:off x="1524000" y="3602038"/>
            <a:ext cx="9144000" cy="1655762"/>
          </a:xfrm>
        </p:spPr>
        <p:txBody>
          <a:bodyPr/>
          <a:lstStyle>
            <a:lvl1pPr marL="0" indent="0" algn="ctr">
              <a:buNone/>
              <a:defRPr sz="2400">
                <a:latin typeface="Helvetica" panose="020B0604020202020204" pitchFamily="34" charset="0"/>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7" name="Date Placeholder 3">
            <a:extLst>
              <a:ext uri="{FF2B5EF4-FFF2-40B4-BE49-F238E27FC236}">
                <a16:creationId xmlns:a16="http://schemas.microsoft.com/office/drawing/2014/main" id="{D99E52CE-2C8A-5978-6CE6-1AEF6A9378D5}"/>
              </a:ext>
            </a:extLst>
          </p:cNvPr>
          <p:cNvSpPr>
            <a:spLocks noGrp="1"/>
          </p:cNvSpPr>
          <p:nvPr>
            <p:ph type="dt" sz="half" idx="10"/>
          </p:nvPr>
        </p:nvSpPr>
        <p:spPr>
          <a:xfrm>
            <a:off x="838200" y="6356350"/>
            <a:ext cx="999226"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GB" dirty="0"/>
              <a:t>19/09/2024</a:t>
            </a:r>
          </a:p>
        </p:txBody>
      </p:sp>
      <p:sp>
        <p:nvSpPr>
          <p:cNvPr id="8" name="Footer Placeholder 4">
            <a:extLst>
              <a:ext uri="{FF2B5EF4-FFF2-40B4-BE49-F238E27FC236}">
                <a16:creationId xmlns:a16="http://schemas.microsoft.com/office/drawing/2014/main" id="{43556761-A34B-75FB-17BB-CE7C4C97A38B}"/>
              </a:ext>
            </a:extLst>
          </p:cNvPr>
          <p:cNvSpPr>
            <a:spLocks noGrp="1"/>
          </p:cNvSpPr>
          <p:nvPr>
            <p:ph type="ftr" sz="quarter" idx="11"/>
          </p:nvPr>
        </p:nvSpPr>
        <p:spPr>
          <a:xfrm>
            <a:off x="2550543" y="6356350"/>
            <a:ext cx="70909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Mihaela Parvu | </a:t>
            </a:r>
            <a:r>
              <a:rPr lang="en-GB" dirty="0"/>
              <a:t>Detection of Axion Anti-quark Nuggets via their interactions in kt liquid detectors</a:t>
            </a:r>
          </a:p>
        </p:txBody>
      </p:sp>
      <p:sp>
        <p:nvSpPr>
          <p:cNvPr id="9" name="Slide Number Placeholder 5">
            <a:extLst>
              <a:ext uri="{FF2B5EF4-FFF2-40B4-BE49-F238E27FC236}">
                <a16:creationId xmlns:a16="http://schemas.microsoft.com/office/drawing/2014/main" id="{3F126A1C-8A9D-5B9C-7448-C772FE393F20}"/>
              </a:ext>
            </a:extLst>
          </p:cNvPr>
          <p:cNvSpPr>
            <a:spLocks noGrp="1"/>
          </p:cNvSpPr>
          <p:nvPr>
            <p:ph type="sldNum" sz="quarter" idx="12"/>
          </p:nvPr>
        </p:nvSpPr>
        <p:spPr>
          <a:xfrm>
            <a:off x="9825486" y="6356350"/>
            <a:ext cx="15283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pPr/>
              <a:t>‹#›</a:t>
            </a:fld>
            <a:endParaRPr lang="en-GB" dirty="0"/>
          </a:p>
        </p:txBody>
      </p:sp>
    </p:spTree>
    <p:extLst>
      <p:ext uri="{BB962C8B-B14F-4D97-AF65-F5344CB8AC3E}">
        <p14:creationId xmlns:p14="http://schemas.microsoft.com/office/powerpoint/2010/main" val="409271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1752-567D-B1BF-E98A-6C2DE21905B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1C7EE93-C2E3-5C85-03D7-DDD31C83A8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0624287-9A7C-74B3-5C73-71003C933820}"/>
              </a:ext>
            </a:extLst>
          </p:cNvPr>
          <p:cNvSpPr>
            <a:spLocks noGrp="1"/>
          </p:cNvSpPr>
          <p:nvPr>
            <p:ph type="dt" sz="half" idx="10"/>
          </p:nvPr>
        </p:nvSpPr>
        <p:spPr>
          <a:xfrm>
            <a:off x="838200" y="6356350"/>
            <a:ext cx="2743200" cy="365125"/>
          </a:xfrm>
          <a:prstGeom prst="rect">
            <a:avLst/>
          </a:prstGeom>
        </p:spPr>
        <p:txBody>
          <a:bodyPr/>
          <a:lstStyle/>
          <a:p>
            <a:fld id="{4DBE33BB-A97C-4388-8206-DE5BBD37D8D0}" type="datetimeFigureOut">
              <a:rPr lang="en-GB" smtClean="0"/>
              <a:t>19/09/2024</a:t>
            </a:fld>
            <a:endParaRPr lang="en-GB"/>
          </a:p>
        </p:txBody>
      </p:sp>
      <p:sp>
        <p:nvSpPr>
          <p:cNvPr id="5" name="Footer Placeholder 4">
            <a:extLst>
              <a:ext uri="{FF2B5EF4-FFF2-40B4-BE49-F238E27FC236}">
                <a16:creationId xmlns:a16="http://schemas.microsoft.com/office/drawing/2014/main" id="{CE7421F3-E16A-A1DF-E5C5-49B58B9A800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FD3E412-F403-8947-605E-742762D04D2F}"/>
              </a:ext>
            </a:extLst>
          </p:cNvPr>
          <p:cNvSpPr>
            <a:spLocks noGrp="1"/>
          </p:cNvSpPr>
          <p:nvPr>
            <p:ph type="sldNum" sz="quarter" idx="12"/>
          </p:nvPr>
        </p:nvSpPr>
        <p:spPr>
          <a:xfrm>
            <a:off x="8610600" y="6356350"/>
            <a:ext cx="2743200" cy="365125"/>
          </a:xfrm>
          <a:prstGeom prst="rect">
            <a:avLst/>
          </a:prstGeom>
        </p:spPr>
        <p:txBody>
          <a:bodyPr/>
          <a:lstStyle/>
          <a:p>
            <a:fld id="{1EC850FF-9C20-4CA2-AA46-28ED4C87CCF4}" type="slidenum">
              <a:rPr lang="en-GB" smtClean="0"/>
              <a:t>‹#›</a:t>
            </a:fld>
            <a:endParaRPr lang="en-GB"/>
          </a:p>
        </p:txBody>
      </p:sp>
    </p:spTree>
    <p:extLst>
      <p:ext uri="{BB962C8B-B14F-4D97-AF65-F5344CB8AC3E}">
        <p14:creationId xmlns:p14="http://schemas.microsoft.com/office/powerpoint/2010/main" val="303492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56F069-5A48-B1E4-1AB5-6E963BE1BF5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0DF3C13-C8BF-E775-A1A2-1322C449D9F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B44B7B-5C00-52E9-D36C-FDECE806A645}"/>
              </a:ext>
            </a:extLst>
          </p:cNvPr>
          <p:cNvSpPr>
            <a:spLocks noGrp="1"/>
          </p:cNvSpPr>
          <p:nvPr>
            <p:ph type="dt" sz="half" idx="10"/>
          </p:nvPr>
        </p:nvSpPr>
        <p:spPr>
          <a:xfrm>
            <a:off x="838200" y="6356350"/>
            <a:ext cx="2743200" cy="365125"/>
          </a:xfrm>
          <a:prstGeom prst="rect">
            <a:avLst/>
          </a:prstGeom>
        </p:spPr>
        <p:txBody>
          <a:bodyPr/>
          <a:lstStyle/>
          <a:p>
            <a:fld id="{4DBE33BB-A97C-4388-8206-DE5BBD37D8D0}" type="datetimeFigureOut">
              <a:rPr lang="en-GB" smtClean="0"/>
              <a:t>19/09/2024</a:t>
            </a:fld>
            <a:endParaRPr lang="en-GB"/>
          </a:p>
        </p:txBody>
      </p:sp>
      <p:sp>
        <p:nvSpPr>
          <p:cNvPr id="5" name="Footer Placeholder 4">
            <a:extLst>
              <a:ext uri="{FF2B5EF4-FFF2-40B4-BE49-F238E27FC236}">
                <a16:creationId xmlns:a16="http://schemas.microsoft.com/office/drawing/2014/main" id="{FCD5DBC5-DE00-1BDA-D730-44172893349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9844525-866E-DDA8-3CF8-0D4E109C4855}"/>
              </a:ext>
            </a:extLst>
          </p:cNvPr>
          <p:cNvSpPr>
            <a:spLocks noGrp="1"/>
          </p:cNvSpPr>
          <p:nvPr>
            <p:ph type="sldNum" sz="quarter" idx="12"/>
          </p:nvPr>
        </p:nvSpPr>
        <p:spPr>
          <a:xfrm>
            <a:off x="8610600" y="6356350"/>
            <a:ext cx="2743200" cy="365125"/>
          </a:xfrm>
          <a:prstGeom prst="rect">
            <a:avLst/>
          </a:prstGeom>
        </p:spPr>
        <p:txBody>
          <a:bodyPr/>
          <a:lstStyle/>
          <a:p>
            <a:fld id="{1EC850FF-9C20-4CA2-AA46-28ED4C87CCF4}" type="slidenum">
              <a:rPr lang="en-GB" smtClean="0"/>
              <a:t>‹#›</a:t>
            </a:fld>
            <a:endParaRPr lang="en-GB"/>
          </a:p>
        </p:txBody>
      </p:sp>
    </p:spTree>
    <p:extLst>
      <p:ext uri="{BB962C8B-B14F-4D97-AF65-F5344CB8AC3E}">
        <p14:creationId xmlns:p14="http://schemas.microsoft.com/office/powerpoint/2010/main" val="197351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C9B9-AF14-AAE8-7746-AD775C6FDDDE}"/>
              </a:ext>
            </a:extLst>
          </p:cNvPr>
          <p:cNvSpPr>
            <a:spLocks noGrp="1"/>
          </p:cNvSpPr>
          <p:nvPr>
            <p:ph type="title"/>
          </p:nvPr>
        </p:nvSpPr>
        <p:spPr/>
        <p:txBody>
          <a:bodyPr/>
          <a:lstStyle>
            <a:lvl1pPr>
              <a:defRPr>
                <a:latin typeface="Helvetica" panose="020B0604020202020204" pitchFamily="34" charset="0"/>
                <a:cs typeface="Helvetica" panose="020B060402020202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6D3F0563-A407-AFD2-B3F4-2BA830FD6468}"/>
              </a:ext>
            </a:extLst>
          </p:cNvPr>
          <p:cNvSpPr>
            <a:spLocks noGrp="1"/>
          </p:cNvSpPr>
          <p:nvPr>
            <p:ph idx="1"/>
          </p:nvPr>
        </p:nvSpPr>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07D78BD0-DD6E-F8F7-B8B4-B00724E69722}"/>
              </a:ext>
            </a:extLst>
          </p:cNvPr>
          <p:cNvSpPr>
            <a:spLocks noGrp="1"/>
          </p:cNvSpPr>
          <p:nvPr>
            <p:ph type="dt" sz="half" idx="10"/>
          </p:nvPr>
        </p:nvSpPr>
        <p:spPr>
          <a:xfrm>
            <a:off x="838200" y="6356350"/>
            <a:ext cx="999226"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GB" dirty="0"/>
              <a:t>19/09/2024</a:t>
            </a:r>
          </a:p>
        </p:txBody>
      </p:sp>
      <p:sp>
        <p:nvSpPr>
          <p:cNvPr id="5" name="Footer Placeholder 4">
            <a:extLst>
              <a:ext uri="{FF2B5EF4-FFF2-40B4-BE49-F238E27FC236}">
                <a16:creationId xmlns:a16="http://schemas.microsoft.com/office/drawing/2014/main" id="{AC4C4AAB-474F-D3BB-635F-38A61931A4C1}"/>
              </a:ext>
            </a:extLst>
          </p:cNvPr>
          <p:cNvSpPr>
            <a:spLocks noGrp="1"/>
          </p:cNvSpPr>
          <p:nvPr>
            <p:ph type="ftr" sz="quarter" idx="11"/>
          </p:nvPr>
        </p:nvSpPr>
        <p:spPr>
          <a:xfrm>
            <a:off x="2550543" y="6356350"/>
            <a:ext cx="70909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Mihaela Parvu | </a:t>
            </a:r>
            <a:r>
              <a:rPr lang="en-GB" dirty="0"/>
              <a:t>Detection of Axion Anti-quark Nuggets via their interactions in kt liquid detectors</a:t>
            </a:r>
          </a:p>
        </p:txBody>
      </p:sp>
      <p:sp>
        <p:nvSpPr>
          <p:cNvPr id="6" name="Slide Number Placeholder 5">
            <a:extLst>
              <a:ext uri="{FF2B5EF4-FFF2-40B4-BE49-F238E27FC236}">
                <a16:creationId xmlns:a16="http://schemas.microsoft.com/office/drawing/2014/main" id="{FAA0625B-97F7-B931-573A-19C03B1B54FA}"/>
              </a:ext>
            </a:extLst>
          </p:cNvPr>
          <p:cNvSpPr>
            <a:spLocks noGrp="1"/>
          </p:cNvSpPr>
          <p:nvPr>
            <p:ph type="sldNum" sz="quarter" idx="12"/>
          </p:nvPr>
        </p:nvSpPr>
        <p:spPr>
          <a:xfrm>
            <a:off x="9825486" y="6356350"/>
            <a:ext cx="15283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pPr/>
              <a:t>‹#›</a:t>
            </a:fld>
            <a:endParaRPr lang="en-GB" dirty="0"/>
          </a:p>
        </p:txBody>
      </p:sp>
    </p:spTree>
    <p:extLst>
      <p:ext uri="{BB962C8B-B14F-4D97-AF65-F5344CB8AC3E}">
        <p14:creationId xmlns:p14="http://schemas.microsoft.com/office/powerpoint/2010/main" val="202373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E91F-6167-4C0B-E66E-221D0797B2D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8FDD729-4ADF-7826-C8FF-8B33F8CD45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3">
            <a:extLst>
              <a:ext uri="{FF2B5EF4-FFF2-40B4-BE49-F238E27FC236}">
                <a16:creationId xmlns:a16="http://schemas.microsoft.com/office/drawing/2014/main" id="{1D8C9B32-3EA1-F27F-041F-13EA13B286EF}"/>
              </a:ext>
            </a:extLst>
          </p:cNvPr>
          <p:cNvSpPr>
            <a:spLocks noGrp="1"/>
          </p:cNvSpPr>
          <p:nvPr>
            <p:ph type="dt" sz="half" idx="10"/>
          </p:nvPr>
        </p:nvSpPr>
        <p:spPr>
          <a:xfrm>
            <a:off x="838200" y="6356350"/>
            <a:ext cx="999226"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GB" dirty="0"/>
              <a:t>19/09/2024</a:t>
            </a:r>
          </a:p>
        </p:txBody>
      </p:sp>
      <p:sp>
        <p:nvSpPr>
          <p:cNvPr id="8" name="Footer Placeholder 4">
            <a:extLst>
              <a:ext uri="{FF2B5EF4-FFF2-40B4-BE49-F238E27FC236}">
                <a16:creationId xmlns:a16="http://schemas.microsoft.com/office/drawing/2014/main" id="{08B89AF1-3B07-FEAD-7CE3-9FAFF517A703}"/>
              </a:ext>
            </a:extLst>
          </p:cNvPr>
          <p:cNvSpPr>
            <a:spLocks noGrp="1"/>
          </p:cNvSpPr>
          <p:nvPr>
            <p:ph type="ftr" sz="quarter" idx="11"/>
          </p:nvPr>
        </p:nvSpPr>
        <p:spPr>
          <a:xfrm>
            <a:off x="2550543" y="6356350"/>
            <a:ext cx="70909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Mihaela Parvu | </a:t>
            </a:r>
            <a:r>
              <a:rPr lang="en-GB" dirty="0"/>
              <a:t>Detection of Axion Anti-quark Nuggets via their interactions in kt liquid detectors</a:t>
            </a:r>
          </a:p>
        </p:txBody>
      </p:sp>
      <p:sp>
        <p:nvSpPr>
          <p:cNvPr id="9" name="Slide Number Placeholder 5">
            <a:extLst>
              <a:ext uri="{FF2B5EF4-FFF2-40B4-BE49-F238E27FC236}">
                <a16:creationId xmlns:a16="http://schemas.microsoft.com/office/drawing/2014/main" id="{138FFFFB-8DD2-20D2-2934-8BBF61FEBEF8}"/>
              </a:ext>
            </a:extLst>
          </p:cNvPr>
          <p:cNvSpPr>
            <a:spLocks noGrp="1"/>
          </p:cNvSpPr>
          <p:nvPr>
            <p:ph type="sldNum" sz="quarter" idx="12"/>
          </p:nvPr>
        </p:nvSpPr>
        <p:spPr>
          <a:xfrm>
            <a:off x="9825486" y="6356350"/>
            <a:ext cx="15283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pPr/>
              <a:t>‹#›</a:t>
            </a:fld>
            <a:endParaRPr lang="en-GB" dirty="0"/>
          </a:p>
        </p:txBody>
      </p:sp>
    </p:spTree>
    <p:extLst>
      <p:ext uri="{BB962C8B-B14F-4D97-AF65-F5344CB8AC3E}">
        <p14:creationId xmlns:p14="http://schemas.microsoft.com/office/powerpoint/2010/main" val="42482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A1E1F-289D-EFFA-7403-ADED05DDEED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6550FB7-0A3C-F6DE-1EC5-0FFE70F1ACC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B6BF881-4F4F-9CE1-82F1-9440C3AFBF1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3">
            <a:extLst>
              <a:ext uri="{FF2B5EF4-FFF2-40B4-BE49-F238E27FC236}">
                <a16:creationId xmlns:a16="http://schemas.microsoft.com/office/drawing/2014/main" id="{09B8AE51-5233-2198-6C12-E2B746EB4827}"/>
              </a:ext>
            </a:extLst>
          </p:cNvPr>
          <p:cNvSpPr>
            <a:spLocks noGrp="1"/>
          </p:cNvSpPr>
          <p:nvPr>
            <p:ph type="dt" sz="half" idx="10"/>
          </p:nvPr>
        </p:nvSpPr>
        <p:spPr>
          <a:xfrm>
            <a:off x="838200" y="6356350"/>
            <a:ext cx="999226"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GB" dirty="0"/>
              <a:t>19/09/2024</a:t>
            </a:r>
          </a:p>
        </p:txBody>
      </p:sp>
      <p:sp>
        <p:nvSpPr>
          <p:cNvPr id="9" name="Footer Placeholder 4">
            <a:extLst>
              <a:ext uri="{FF2B5EF4-FFF2-40B4-BE49-F238E27FC236}">
                <a16:creationId xmlns:a16="http://schemas.microsoft.com/office/drawing/2014/main" id="{16CB5736-49D6-7DC2-FC22-E8F4071925AE}"/>
              </a:ext>
            </a:extLst>
          </p:cNvPr>
          <p:cNvSpPr>
            <a:spLocks noGrp="1"/>
          </p:cNvSpPr>
          <p:nvPr>
            <p:ph type="ftr" sz="quarter" idx="11"/>
          </p:nvPr>
        </p:nvSpPr>
        <p:spPr>
          <a:xfrm>
            <a:off x="2550543" y="6356350"/>
            <a:ext cx="70909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Mihaela Parvu | </a:t>
            </a:r>
            <a:r>
              <a:rPr lang="en-GB" dirty="0"/>
              <a:t>Detection of Axion Anti-quark Nuggets via their interactions in kt liquid detectors</a:t>
            </a:r>
          </a:p>
        </p:txBody>
      </p:sp>
      <p:sp>
        <p:nvSpPr>
          <p:cNvPr id="10" name="Slide Number Placeholder 5">
            <a:extLst>
              <a:ext uri="{FF2B5EF4-FFF2-40B4-BE49-F238E27FC236}">
                <a16:creationId xmlns:a16="http://schemas.microsoft.com/office/drawing/2014/main" id="{AA268D9B-8736-7B51-AE35-E645430311F7}"/>
              </a:ext>
            </a:extLst>
          </p:cNvPr>
          <p:cNvSpPr>
            <a:spLocks noGrp="1"/>
          </p:cNvSpPr>
          <p:nvPr>
            <p:ph type="sldNum" sz="quarter" idx="12"/>
          </p:nvPr>
        </p:nvSpPr>
        <p:spPr>
          <a:xfrm>
            <a:off x="9825486" y="6356350"/>
            <a:ext cx="15283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pPr/>
              <a:t>‹#›</a:t>
            </a:fld>
            <a:endParaRPr lang="en-GB" dirty="0"/>
          </a:p>
        </p:txBody>
      </p:sp>
    </p:spTree>
    <p:extLst>
      <p:ext uri="{BB962C8B-B14F-4D97-AF65-F5344CB8AC3E}">
        <p14:creationId xmlns:p14="http://schemas.microsoft.com/office/powerpoint/2010/main" val="338615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1FC2-AEFE-1D16-43AF-2A99A64FBD7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A4AB1A-6112-3F73-64A2-EA56C19FD6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BA3D64E-00BE-8F87-0A8C-6508292C4D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9BB81A5-545D-0A36-51B9-6DBA0C68EC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D2CF94-0B5B-9031-717B-D4D151D8C5E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3">
            <a:extLst>
              <a:ext uri="{FF2B5EF4-FFF2-40B4-BE49-F238E27FC236}">
                <a16:creationId xmlns:a16="http://schemas.microsoft.com/office/drawing/2014/main" id="{12011F64-F3C8-4AE7-0D2F-E6A35DD6F040}"/>
              </a:ext>
            </a:extLst>
          </p:cNvPr>
          <p:cNvSpPr>
            <a:spLocks noGrp="1"/>
          </p:cNvSpPr>
          <p:nvPr>
            <p:ph type="dt" sz="half" idx="10"/>
          </p:nvPr>
        </p:nvSpPr>
        <p:spPr>
          <a:xfrm>
            <a:off x="838200" y="6356350"/>
            <a:ext cx="999226"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GB" dirty="0"/>
              <a:t>19/09/2024</a:t>
            </a:r>
          </a:p>
        </p:txBody>
      </p:sp>
      <p:sp>
        <p:nvSpPr>
          <p:cNvPr id="11" name="Footer Placeholder 4">
            <a:extLst>
              <a:ext uri="{FF2B5EF4-FFF2-40B4-BE49-F238E27FC236}">
                <a16:creationId xmlns:a16="http://schemas.microsoft.com/office/drawing/2014/main" id="{1A26209C-2C21-CB7F-6BAA-05028F916BDA}"/>
              </a:ext>
            </a:extLst>
          </p:cNvPr>
          <p:cNvSpPr>
            <a:spLocks noGrp="1"/>
          </p:cNvSpPr>
          <p:nvPr>
            <p:ph type="ftr" sz="quarter" idx="11"/>
          </p:nvPr>
        </p:nvSpPr>
        <p:spPr>
          <a:xfrm>
            <a:off x="2550543" y="6356350"/>
            <a:ext cx="70909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Mihaela Parvu | </a:t>
            </a:r>
            <a:r>
              <a:rPr lang="en-GB" dirty="0"/>
              <a:t>Detection of Axion Anti-quark Nuggets via their interactions in kt liquid detectors</a:t>
            </a:r>
          </a:p>
        </p:txBody>
      </p:sp>
      <p:sp>
        <p:nvSpPr>
          <p:cNvPr id="12" name="Slide Number Placeholder 5">
            <a:extLst>
              <a:ext uri="{FF2B5EF4-FFF2-40B4-BE49-F238E27FC236}">
                <a16:creationId xmlns:a16="http://schemas.microsoft.com/office/drawing/2014/main" id="{8A7AC40B-2E8E-EC24-FBF0-D7E73B830CA9}"/>
              </a:ext>
            </a:extLst>
          </p:cNvPr>
          <p:cNvSpPr>
            <a:spLocks noGrp="1"/>
          </p:cNvSpPr>
          <p:nvPr>
            <p:ph type="sldNum" sz="quarter" idx="12"/>
          </p:nvPr>
        </p:nvSpPr>
        <p:spPr>
          <a:xfrm>
            <a:off x="9825486" y="6356350"/>
            <a:ext cx="15283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pPr/>
              <a:t>‹#›</a:t>
            </a:fld>
            <a:endParaRPr lang="en-GB" dirty="0"/>
          </a:p>
        </p:txBody>
      </p:sp>
    </p:spTree>
    <p:extLst>
      <p:ext uri="{BB962C8B-B14F-4D97-AF65-F5344CB8AC3E}">
        <p14:creationId xmlns:p14="http://schemas.microsoft.com/office/powerpoint/2010/main" val="408663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9A87C-3745-DC93-1EC3-A3BDD2F95EE7}"/>
              </a:ext>
            </a:extLst>
          </p:cNvPr>
          <p:cNvSpPr>
            <a:spLocks noGrp="1"/>
          </p:cNvSpPr>
          <p:nvPr>
            <p:ph type="title"/>
          </p:nvPr>
        </p:nvSpPr>
        <p:spPr/>
        <p:txBody>
          <a:bodyPr/>
          <a:lstStyle/>
          <a:p>
            <a:r>
              <a:rPr lang="en-GB"/>
              <a:t>Click to edit Master title style</a:t>
            </a:r>
          </a:p>
        </p:txBody>
      </p:sp>
      <p:sp>
        <p:nvSpPr>
          <p:cNvPr id="6" name="Date Placeholder 3">
            <a:extLst>
              <a:ext uri="{FF2B5EF4-FFF2-40B4-BE49-F238E27FC236}">
                <a16:creationId xmlns:a16="http://schemas.microsoft.com/office/drawing/2014/main" id="{1E49E10A-CF23-ADAD-FF38-9DE4B2AD8C3F}"/>
              </a:ext>
            </a:extLst>
          </p:cNvPr>
          <p:cNvSpPr>
            <a:spLocks noGrp="1"/>
          </p:cNvSpPr>
          <p:nvPr>
            <p:ph type="dt" sz="half" idx="10"/>
          </p:nvPr>
        </p:nvSpPr>
        <p:spPr>
          <a:xfrm>
            <a:off x="838200" y="6356350"/>
            <a:ext cx="999226"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GB" dirty="0"/>
              <a:t>19/09/2024</a:t>
            </a:r>
          </a:p>
        </p:txBody>
      </p:sp>
      <p:sp>
        <p:nvSpPr>
          <p:cNvPr id="7" name="Footer Placeholder 4">
            <a:extLst>
              <a:ext uri="{FF2B5EF4-FFF2-40B4-BE49-F238E27FC236}">
                <a16:creationId xmlns:a16="http://schemas.microsoft.com/office/drawing/2014/main" id="{66EF71EA-8CEB-790D-06FB-9A03C4C28E52}"/>
              </a:ext>
            </a:extLst>
          </p:cNvPr>
          <p:cNvSpPr>
            <a:spLocks noGrp="1"/>
          </p:cNvSpPr>
          <p:nvPr>
            <p:ph type="ftr" sz="quarter" idx="11"/>
          </p:nvPr>
        </p:nvSpPr>
        <p:spPr>
          <a:xfrm>
            <a:off x="2550543" y="6356350"/>
            <a:ext cx="70909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Mihaela Parvu | </a:t>
            </a:r>
            <a:r>
              <a:rPr lang="en-GB" dirty="0"/>
              <a:t>Detection of Axion Anti-quark Nuggets via their interactions in kt liquid detectors</a:t>
            </a:r>
          </a:p>
        </p:txBody>
      </p:sp>
      <p:sp>
        <p:nvSpPr>
          <p:cNvPr id="8" name="Slide Number Placeholder 5">
            <a:extLst>
              <a:ext uri="{FF2B5EF4-FFF2-40B4-BE49-F238E27FC236}">
                <a16:creationId xmlns:a16="http://schemas.microsoft.com/office/drawing/2014/main" id="{729F616C-6DC6-0F77-24A5-EFAC2C8EEBA2}"/>
              </a:ext>
            </a:extLst>
          </p:cNvPr>
          <p:cNvSpPr>
            <a:spLocks noGrp="1"/>
          </p:cNvSpPr>
          <p:nvPr>
            <p:ph type="sldNum" sz="quarter" idx="12"/>
          </p:nvPr>
        </p:nvSpPr>
        <p:spPr>
          <a:xfrm>
            <a:off x="9825486" y="6356350"/>
            <a:ext cx="15283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pPr/>
              <a:t>‹#›</a:t>
            </a:fld>
            <a:endParaRPr lang="en-GB" dirty="0"/>
          </a:p>
        </p:txBody>
      </p:sp>
    </p:spTree>
    <p:extLst>
      <p:ext uri="{BB962C8B-B14F-4D97-AF65-F5344CB8AC3E}">
        <p14:creationId xmlns:p14="http://schemas.microsoft.com/office/powerpoint/2010/main" val="364100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BBEE069-C225-6E48-E88A-7726028B725A}"/>
              </a:ext>
            </a:extLst>
          </p:cNvPr>
          <p:cNvSpPr>
            <a:spLocks noGrp="1"/>
          </p:cNvSpPr>
          <p:nvPr>
            <p:ph type="dt" sz="half" idx="10"/>
          </p:nvPr>
        </p:nvSpPr>
        <p:spPr>
          <a:xfrm>
            <a:off x="838200" y="6356350"/>
            <a:ext cx="999226"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GB" dirty="0"/>
              <a:t>19/09/2024</a:t>
            </a:r>
          </a:p>
        </p:txBody>
      </p:sp>
      <p:sp>
        <p:nvSpPr>
          <p:cNvPr id="6" name="Footer Placeholder 4">
            <a:extLst>
              <a:ext uri="{FF2B5EF4-FFF2-40B4-BE49-F238E27FC236}">
                <a16:creationId xmlns:a16="http://schemas.microsoft.com/office/drawing/2014/main" id="{2A38F862-30F1-FC5D-BF49-601222FE0525}"/>
              </a:ext>
            </a:extLst>
          </p:cNvPr>
          <p:cNvSpPr>
            <a:spLocks noGrp="1"/>
          </p:cNvSpPr>
          <p:nvPr>
            <p:ph type="ftr" sz="quarter" idx="11"/>
          </p:nvPr>
        </p:nvSpPr>
        <p:spPr>
          <a:xfrm>
            <a:off x="2550543" y="6356350"/>
            <a:ext cx="70909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Mihaela Parvu | </a:t>
            </a:r>
            <a:r>
              <a:rPr lang="en-GB" dirty="0"/>
              <a:t>Detection of Axion Anti-quark Nuggets via their interactions in kt liquid detectors</a:t>
            </a:r>
          </a:p>
        </p:txBody>
      </p:sp>
      <p:sp>
        <p:nvSpPr>
          <p:cNvPr id="7" name="Slide Number Placeholder 5">
            <a:extLst>
              <a:ext uri="{FF2B5EF4-FFF2-40B4-BE49-F238E27FC236}">
                <a16:creationId xmlns:a16="http://schemas.microsoft.com/office/drawing/2014/main" id="{B973CF33-A31C-AB57-385D-CF8A4D9179F7}"/>
              </a:ext>
            </a:extLst>
          </p:cNvPr>
          <p:cNvSpPr>
            <a:spLocks noGrp="1"/>
          </p:cNvSpPr>
          <p:nvPr>
            <p:ph type="sldNum" sz="quarter" idx="12"/>
          </p:nvPr>
        </p:nvSpPr>
        <p:spPr>
          <a:xfrm>
            <a:off x="9825486" y="6356350"/>
            <a:ext cx="1528313" cy="365125"/>
          </a:xfrm>
          <a:prstGeom prst="rect">
            <a:avLst/>
          </a:prstGeom>
        </p:spPr>
        <p:txBody>
          <a:bodyP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pPr/>
              <a:t>‹#›</a:t>
            </a:fld>
            <a:endParaRPr lang="en-GB" dirty="0"/>
          </a:p>
        </p:txBody>
      </p:sp>
    </p:spTree>
    <p:extLst>
      <p:ext uri="{BB962C8B-B14F-4D97-AF65-F5344CB8AC3E}">
        <p14:creationId xmlns:p14="http://schemas.microsoft.com/office/powerpoint/2010/main" val="37471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B10C-98C7-B242-FF66-934A84982C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15266D4-3B12-6142-01F0-8AAA31DC5E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87284D9-1734-5EA4-7742-AF08A5F30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4F515CB-C402-D7D6-DAFE-7EA2D900013E}"/>
              </a:ext>
            </a:extLst>
          </p:cNvPr>
          <p:cNvSpPr>
            <a:spLocks noGrp="1"/>
          </p:cNvSpPr>
          <p:nvPr>
            <p:ph type="dt" sz="half" idx="10"/>
          </p:nvPr>
        </p:nvSpPr>
        <p:spPr>
          <a:xfrm>
            <a:off x="838200" y="6356350"/>
            <a:ext cx="2743200" cy="365125"/>
          </a:xfrm>
          <a:prstGeom prst="rect">
            <a:avLst/>
          </a:prstGeom>
        </p:spPr>
        <p:txBody>
          <a:bodyPr/>
          <a:lstStyle/>
          <a:p>
            <a:fld id="{4DBE33BB-A97C-4388-8206-DE5BBD37D8D0}" type="datetimeFigureOut">
              <a:rPr lang="en-GB" smtClean="0"/>
              <a:t>19/09/2024</a:t>
            </a:fld>
            <a:endParaRPr lang="en-GB"/>
          </a:p>
        </p:txBody>
      </p:sp>
      <p:sp>
        <p:nvSpPr>
          <p:cNvPr id="6" name="Footer Placeholder 5">
            <a:extLst>
              <a:ext uri="{FF2B5EF4-FFF2-40B4-BE49-F238E27FC236}">
                <a16:creationId xmlns:a16="http://schemas.microsoft.com/office/drawing/2014/main" id="{504B168D-10C6-4B8C-2517-8C128C8D36D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2B8735E-F4E9-559D-E372-1E6DB6904BBC}"/>
              </a:ext>
            </a:extLst>
          </p:cNvPr>
          <p:cNvSpPr>
            <a:spLocks noGrp="1"/>
          </p:cNvSpPr>
          <p:nvPr>
            <p:ph type="sldNum" sz="quarter" idx="12"/>
          </p:nvPr>
        </p:nvSpPr>
        <p:spPr>
          <a:xfrm>
            <a:off x="8610600" y="6356350"/>
            <a:ext cx="2743200" cy="365125"/>
          </a:xfrm>
          <a:prstGeom prst="rect">
            <a:avLst/>
          </a:prstGeom>
        </p:spPr>
        <p:txBody>
          <a:bodyPr/>
          <a:lstStyle/>
          <a:p>
            <a:fld id="{1EC850FF-9C20-4CA2-AA46-28ED4C87CCF4}" type="slidenum">
              <a:rPr lang="en-GB" smtClean="0"/>
              <a:t>‹#›</a:t>
            </a:fld>
            <a:endParaRPr lang="en-GB"/>
          </a:p>
        </p:txBody>
      </p:sp>
    </p:spTree>
    <p:extLst>
      <p:ext uri="{BB962C8B-B14F-4D97-AF65-F5344CB8AC3E}">
        <p14:creationId xmlns:p14="http://schemas.microsoft.com/office/powerpoint/2010/main" val="69609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8CF5-ED58-BF5C-A7EF-74C0AA957A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FA3DA8A-E637-84C1-FF10-2183603697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2939D1-3377-36B0-7B68-E6061C81D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B7C176-A9D2-18AE-AB55-06AE78F47D4F}"/>
              </a:ext>
            </a:extLst>
          </p:cNvPr>
          <p:cNvSpPr>
            <a:spLocks noGrp="1"/>
          </p:cNvSpPr>
          <p:nvPr>
            <p:ph type="dt" sz="half" idx="10"/>
          </p:nvPr>
        </p:nvSpPr>
        <p:spPr>
          <a:xfrm>
            <a:off x="838200" y="6356350"/>
            <a:ext cx="2743200" cy="365125"/>
          </a:xfrm>
          <a:prstGeom prst="rect">
            <a:avLst/>
          </a:prstGeom>
        </p:spPr>
        <p:txBody>
          <a:bodyPr/>
          <a:lstStyle/>
          <a:p>
            <a:fld id="{4DBE33BB-A97C-4388-8206-DE5BBD37D8D0}" type="datetimeFigureOut">
              <a:rPr lang="en-GB" smtClean="0"/>
              <a:t>19/09/2024</a:t>
            </a:fld>
            <a:endParaRPr lang="en-GB"/>
          </a:p>
        </p:txBody>
      </p:sp>
      <p:sp>
        <p:nvSpPr>
          <p:cNvPr id="6" name="Footer Placeholder 5">
            <a:extLst>
              <a:ext uri="{FF2B5EF4-FFF2-40B4-BE49-F238E27FC236}">
                <a16:creationId xmlns:a16="http://schemas.microsoft.com/office/drawing/2014/main" id="{B4C202CD-3514-62AF-8CDB-B7790335024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A4F909B-37C9-35DE-191B-5666B05CCEA5}"/>
              </a:ext>
            </a:extLst>
          </p:cNvPr>
          <p:cNvSpPr>
            <a:spLocks noGrp="1"/>
          </p:cNvSpPr>
          <p:nvPr>
            <p:ph type="sldNum" sz="quarter" idx="12"/>
          </p:nvPr>
        </p:nvSpPr>
        <p:spPr>
          <a:xfrm>
            <a:off x="8610600" y="6356350"/>
            <a:ext cx="2743200" cy="365125"/>
          </a:xfrm>
          <a:prstGeom prst="rect">
            <a:avLst/>
          </a:prstGeom>
        </p:spPr>
        <p:txBody>
          <a:bodyPr/>
          <a:lstStyle/>
          <a:p>
            <a:fld id="{1EC850FF-9C20-4CA2-AA46-28ED4C87CCF4}" type="slidenum">
              <a:rPr lang="en-GB" smtClean="0"/>
              <a:t>‹#›</a:t>
            </a:fld>
            <a:endParaRPr lang="en-GB"/>
          </a:p>
        </p:txBody>
      </p:sp>
    </p:spTree>
    <p:extLst>
      <p:ext uri="{BB962C8B-B14F-4D97-AF65-F5344CB8AC3E}">
        <p14:creationId xmlns:p14="http://schemas.microsoft.com/office/powerpoint/2010/main" val="251427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2482B-12F7-FA35-D438-36F7DB7E4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D9681D9-2B7D-C148-3A8E-B68F856E1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3">
            <a:extLst>
              <a:ext uri="{FF2B5EF4-FFF2-40B4-BE49-F238E27FC236}">
                <a16:creationId xmlns:a16="http://schemas.microsoft.com/office/drawing/2014/main" id="{C3F529A2-998B-4957-F09D-509D189435B7}"/>
              </a:ext>
            </a:extLst>
          </p:cNvPr>
          <p:cNvSpPr>
            <a:spLocks noGrp="1"/>
          </p:cNvSpPr>
          <p:nvPr>
            <p:ph type="dt" sz="half" idx="2"/>
          </p:nvPr>
        </p:nvSpPr>
        <p:spPr>
          <a:xfrm>
            <a:off x="838200" y="6356350"/>
            <a:ext cx="999226" cy="365125"/>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GB" dirty="0"/>
              <a:t>19/09/2024</a:t>
            </a:r>
          </a:p>
        </p:txBody>
      </p:sp>
      <p:sp>
        <p:nvSpPr>
          <p:cNvPr id="8" name="Footer Placeholder 4">
            <a:extLst>
              <a:ext uri="{FF2B5EF4-FFF2-40B4-BE49-F238E27FC236}">
                <a16:creationId xmlns:a16="http://schemas.microsoft.com/office/drawing/2014/main" id="{4B62DEB6-8122-5340-D011-F2B59A68516D}"/>
              </a:ext>
            </a:extLst>
          </p:cNvPr>
          <p:cNvSpPr>
            <a:spLocks noGrp="1"/>
          </p:cNvSpPr>
          <p:nvPr>
            <p:ph type="ftr" sz="quarter" idx="3"/>
          </p:nvPr>
        </p:nvSpPr>
        <p:spPr>
          <a:xfrm>
            <a:off x="2550543" y="6356350"/>
            <a:ext cx="7090913" cy="365125"/>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dirty="0"/>
              <a:t>Mihaela Parvu | </a:t>
            </a:r>
            <a:r>
              <a:rPr lang="en-GB" dirty="0"/>
              <a:t>Detection of Axion Anti-quark Nuggets via their interactions in kt liquid detectors</a:t>
            </a:r>
          </a:p>
        </p:txBody>
      </p:sp>
      <p:sp>
        <p:nvSpPr>
          <p:cNvPr id="9" name="Slide Number Placeholder 5">
            <a:extLst>
              <a:ext uri="{FF2B5EF4-FFF2-40B4-BE49-F238E27FC236}">
                <a16:creationId xmlns:a16="http://schemas.microsoft.com/office/drawing/2014/main" id="{7FA5CBFB-BC86-8947-1982-76B2F4A2671C}"/>
              </a:ext>
            </a:extLst>
          </p:cNvPr>
          <p:cNvSpPr>
            <a:spLocks noGrp="1"/>
          </p:cNvSpPr>
          <p:nvPr>
            <p:ph type="sldNum" sz="quarter" idx="4"/>
          </p:nvPr>
        </p:nvSpPr>
        <p:spPr>
          <a:xfrm>
            <a:off x="9825486" y="6356350"/>
            <a:ext cx="1528313" cy="365125"/>
          </a:xfrm>
          <a:prstGeom prst="rect">
            <a:avLst/>
          </a:prstGeom>
        </p:spPr>
        <p:txBody>
          <a:bodyPr/>
          <a:lstStyle>
            <a:lvl1pPr algn="r">
              <a:defRPr sz="1200">
                <a:latin typeface="Helvetica" panose="020B0604020202020204" pitchFamily="34" charset="0"/>
                <a:cs typeface="Helvetica" panose="020B0604020202020204" pitchFamily="34" charset="0"/>
              </a:defRPr>
            </a:lvl1pPr>
          </a:lstStyle>
          <a:p>
            <a:fld id="{1EC850FF-9C20-4CA2-AA46-28ED4C87CCF4}" type="slidenum">
              <a:rPr lang="en-GB" smtClean="0"/>
              <a:pPr/>
              <a:t>‹#›</a:t>
            </a:fld>
            <a:endParaRPr lang="en-GB" dirty="0"/>
          </a:p>
        </p:txBody>
      </p:sp>
    </p:spTree>
    <p:extLst>
      <p:ext uri="{BB962C8B-B14F-4D97-AF65-F5344CB8AC3E}">
        <p14:creationId xmlns:p14="http://schemas.microsoft.com/office/powerpoint/2010/main" val="3051255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arxiv.org/abs/2405.1777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journals.aps.org/prd/abstract/10.1103/PhysRevD.106.023006" TargetMode="External"/><Relationship Id="rId5" Type="http://schemas.openxmlformats.org/officeDocument/2006/relationships/hyperlink" Target="https://journals.aps.org/prd/abstract/10.1103/PhysRevD.105.123011" TargetMode="External"/><Relationship Id="rId4" Type="http://schemas.openxmlformats.org/officeDocument/2006/relationships/hyperlink" Target="https://journals.aps.org/prd/abstract/10.1103/PhysRevD.104.06304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indico.cern.ch/event/678386/contributions/2893412/attachments/1630095/2598025/hd_schumann.pdf"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iopscience.iop.org/article/10.1088/1475-7516/2024/05/014" TargetMode="Externa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hyperlink" Target="https://iopscience.iop.org/article/10.1088/1475-7516/2024/05/014" TargetMode="Externa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opscience.iop.org/article/10.1088/1475-7516/2024/05/014"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16/j.dark.2023.101217"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journals.aps.org/prd/abstract/10.1103/PhysRevD.108.043029" TargetMode="External"/><Relationship Id="rId2" Type="http://schemas.openxmlformats.org/officeDocument/2006/relationships/image" Target="../media/image280.pn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381.png"/><Relationship Id="rId2" Type="http://schemas.openxmlformats.org/officeDocument/2006/relationships/hyperlink" Target="https://iopscience.iop.org/article/10.1088/1742-6596/2374/1/012164"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journals.aps.org/prd/abstract/10.1103/PhysRevD.108.043029" TargetMode="External"/><Relationship Id="rId7" Type="http://schemas.openxmlformats.org/officeDocument/2006/relationships/image" Target="../media/image330.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hyperlink" Target="https://doi.org/10.1098/rspa.1970.0106" TargetMode="External"/><Relationship Id="rId4" Type="http://schemas.openxmlformats.org/officeDocument/2006/relationships/hyperlink" Target="https://iopscience.iop.org/article/10.1209/0295-5075/111/1200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doi.org/10.48550/arXiv.2104.14831"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doi.org/10.1016/j.dark.2023.101217."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1.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1.png"/><Relationship Id="rId4" Type="http://schemas.openxmlformats.org/officeDocument/2006/relationships/hyperlink" Target="https://doi.org/10.1142/S0217732321300172"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90.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1142/S0217732321300172" TargetMode="External"/><Relationship Id="rId11"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14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arxiv.org/abs/2403.05608"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0.png"/><Relationship Id="rId2" Type="http://schemas.openxmlformats.org/officeDocument/2006/relationships/hyperlink" Target="https://iopscience.iop.org/article/10.1088/0031-8949/48/2/006"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journals.aps.org/pr/abstract/10.1103/PhysRev.113.1615"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A268-3829-4869-A33A-AFE7F1F601B1}"/>
              </a:ext>
            </a:extLst>
          </p:cNvPr>
          <p:cNvSpPr>
            <a:spLocks noGrp="1"/>
          </p:cNvSpPr>
          <p:nvPr>
            <p:ph type="ctrTitle"/>
          </p:nvPr>
        </p:nvSpPr>
        <p:spPr>
          <a:xfrm>
            <a:off x="28956" y="1947672"/>
            <a:ext cx="7679436" cy="1008776"/>
          </a:xfrm>
        </p:spPr>
        <p:txBody>
          <a:bodyPr>
            <a:noAutofit/>
          </a:bodyPr>
          <a:lstStyle/>
          <a:p>
            <a:pPr algn="l"/>
            <a:r>
              <a:rPr lang="en-GB" sz="3200" b="1" dirty="0">
                <a:solidFill>
                  <a:srgbClr val="1868A9"/>
                </a:solidFill>
              </a:rPr>
              <a:t>Detection of Axion Quark Nuggets via their interactions in kt liquid detectors</a:t>
            </a:r>
          </a:p>
        </p:txBody>
      </p:sp>
      <p:sp>
        <p:nvSpPr>
          <p:cNvPr id="3" name="Subtitle 2">
            <a:extLst>
              <a:ext uri="{FF2B5EF4-FFF2-40B4-BE49-F238E27FC236}">
                <a16:creationId xmlns:a16="http://schemas.microsoft.com/office/drawing/2014/main" id="{83913969-2B69-B1E9-DAA2-C18BC3944FF4}"/>
              </a:ext>
            </a:extLst>
          </p:cNvPr>
          <p:cNvSpPr>
            <a:spLocks noGrp="1"/>
          </p:cNvSpPr>
          <p:nvPr>
            <p:ph type="subTitle" idx="1"/>
          </p:nvPr>
        </p:nvSpPr>
        <p:spPr>
          <a:xfrm>
            <a:off x="28956" y="6035040"/>
            <a:ext cx="7371016" cy="402336"/>
          </a:xfrm>
        </p:spPr>
        <p:txBody>
          <a:bodyPr>
            <a:normAutofit lnSpcReduction="10000"/>
          </a:bodyPr>
          <a:lstStyle/>
          <a:p>
            <a:r>
              <a:rPr lang="en-GB" dirty="0">
                <a:solidFill>
                  <a:srgbClr val="1868A9"/>
                </a:solidFill>
              </a:rPr>
              <a:t>19th Patras Workshop on Axions, WIMPs and WISPs</a:t>
            </a:r>
          </a:p>
        </p:txBody>
      </p:sp>
      <p:pic>
        <p:nvPicPr>
          <p:cNvPr id="4" name="Picture 3">
            <a:extLst>
              <a:ext uri="{FF2B5EF4-FFF2-40B4-BE49-F238E27FC236}">
                <a16:creationId xmlns:a16="http://schemas.microsoft.com/office/drawing/2014/main" id="{4652CFDE-89D5-97FC-D184-CD07E8CE1755}"/>
              </a:ext>
            </a:extLst>
          </p:cNvPr>
          <p:cNvPicPr>
            <a:picLocks noChangeAspect="1"/>
          </p:cNvPicPr>
          <p:nvPr/>
        </p:nvPicPr>
        <p:blipFill>
          <a:blip r:embed="rId2">
            <a:extLst>
              <a:ext uri="{28A0092B-C50C-407E-A947-70E740481C1C}">
                <a14:useLocalDpi xmlns:a14="http://schemas.microsoft.com/office/drawing/2010/main" val="0"/>
              </a:ext>
            </a:extLst>
          </a:blip>
          <a:srcRect l="16860"/>
          <a:stretch/>
        </p:blipFill>
        <p:spPr>
          <a:xfrm>
            <a:off x="7915701" y="0"/>
            <a:ext cx="4276299" cy="6858000"/>
          </a:xfrm>
          <a:prstGeom prst="rect">
            <a:avLst/>
          </a:prstGeom>
        </p:spPr>
      </p:pic>
      <p:sp>
        <p:nvSpPr>
          <p:cNvPr id="6" name="TextBox 5">
            <a:extLst>
              <a:ext uri="{FF2B5EF4-FFF2-40B4-BE49-F238E27FC236}">
                <a16:creationId xmlns:a16="http://schemas.microsoft.com/office/drawing/2014/main" id="{AD87FF66-492A-6A77-137A-E5DABB9487D6}"/>
              </a:ext>
            </a:extLst>
          </p:cNvPr>
          <p:cNvSpPr txBox="1"/>
          <p:nvPr/>
        </p:nvSpPr>
        <p:spPr>
          <a:xfrm>
            <a:off x="38100" y="3026664"/>
            <a:ext cx="5193792" cy="872034"/>
          </a:xfrm>
          <a:prstGeom prst="rect">
            <a:avLst/>
          </a:prstGeom>
          <a:noFill/>
        </p:spPr>
        <p:txBody>
          <a:bodyPr wrap="square" rtlCol="0">
            <a:spAutoFit/>
          </a:bodyPr>
          <a:lstStyle/>
          <a:p>
            <a:pPr>
              <a:lnSpc>
                <a:spcPct val="150000"/>
              </a:lnSpc>
            </a:pPr>
            <a:r>
              <a:rPr lang="en-US" b="1" u="sng" dirty="0">
                <a:latin typeface="Helvetica" panose="020B0604020202020204" pitchFamily="34" charset="0"/>
                <a:cs typeface="Helvetica" panose="020B0604020202020204" pitchFamily="34" charset="0"/>
              </a:rPr>
              <a:t>Mihaela Parvu</a:t>
            </a:r>
            <a:r>
              <a:rPr lang="en-US" dirty="0">
                <a:latin typeface="Helvetica" panose="020B0604020202020204" pitchFamily="34" charset="0"/>
                <a:cs typeface="Helvetica" panose="020B0604020202020204" pitchFamily="34" charset="0"/>
              </a:rPr>
              <a:t>, Ionel </a:t>
            </a:r>
            <a:r>
              <a:rPr lang="en-US" dirty="0" err="1">
                <a:latin typeface="Helvetica" panose="020B0604020202020204" pitchFamily="34" charset="0"/>
                <a:cs typeface="Helvetica" panose="020B0604020202020204" pitchFamily="34" charset="0"/>
              </a:rPr>
              <a:t>Lazanu</a:t>
            </a:r>
            <a:endParaRPr lang="en-US" dirty="0">
              <a:latin typeface="Helvetica" panose="020B0604020202020204" pitchFamily="34" charset="0"/>
              <a:cs typeface="Helvetica" panose="020B0604020202020204" pitchFamily="34" charset="0"/>
            </a:endParaRPr>
          </a:p>
          <a:p>
            <a:pPr>
              <a:lnSpc>
                <a:spcPct val="150000"/>
              </a:lnSpc>
            </a:pPr>
            <a:r>
              <a:rPr lang="en-US" dirty="0">
                <a:latin typeface="Helvetica" panose="020B0604020202020204" pitchFamily="34" charset="0"/>
                <a:cs typeface="Helvetica" panose="020B0604020202020204" pitchFamily="34" charset="0"/>
              </a:rPr>
              <a:t>Faculty of Physics, University of Bucharest, RO</a:t>
            </a:r>
            <a:endParaRPr lang="en-GB" dirty="0">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0A981C48-95EC-144B-407C-A389887282CB}"/>
              </a:ext>
            </a:extLst>
          </p:cNvPr>
          <p:cNvPicPr>
            <a:picLocks noChangeAspect="1"/>
          </p:cNvPicPr>
          <p:nvPr/>
        </p:nvPicPr>
        <p:blipFill>
          <a:blip r:embed="rId3"/>
          <a:stretch>
            <a:fillRect/>
          </a:stretch>
        </p:blipFill>
        <p:spPr>
          <a:xfrm>
            <a:off x="0" y="0"/>
            <a:ext cx="1193097" cy="968754"/>
          </a:xfrm>
          <a:prstGeom prst="rect">
            <a:avLst/>
          </a:prstGeom>
        </p:spPr>
      </p:pic>
      <p:sp>
        <p:nvSpPr>
          <p:cNvPr id="10" name="Subtitle 2">
            <a:extLst>
              <a:ext uri="{FF2B5EF4-FFF2-40B4-BE49-F238E27FC236}">
                <a16:creationId xmlns:a16="http://schemas.microsoft.com/office/drawing/2014/main" id="{6906B465-77A9-F1A4-BCC0-1EC0C011DB3E}"/>
              </a:ext>
            </a:extLst>
          </p:cNvPr>
          <p:cNvSpPr txBox="1">
            <a:spLocks/>
          </p:cNvSpPr>
          <p:nvPr/>
        </p:nvSpPr>
        <p:spPr>
          <a:xfrm>
            <a:off x="0" y="6364224"/>
            <a:ext cx="7371016" cy="4023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Helvetica" panose="020B0604020202020204" pitchFamily="34" charset="0"/>
                <a:ea typeface="+mn-ea"/>
                <a:cs typeface="Helvetica"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rgbClr val="1868A9"/>
                </a:solidFill>
              </a:rPr>
              <a:t>16-2</a:t>
            </a:r>
            <a:r>
              <a:rPr lang="ro-RO" sz="2000" dirty="0">
                <a:solidFill>
                  <a:srgbClr val="1868A9"/>
                </a:solidFill>
              </a:rPr>
              <a:t>0</a:t>
            </a:r>
            <a:r>
              <a:rPr lang="en-GB" sz="2000" dirty="0">
                <a:solidFill>
                  <a:srgbClr val="1868A9"/>
                </a:solidFill>
              </a:rPr>
              <a:t> September 2024</a:t>
            </a:r>
          </a:p>
        </p:txBody>
      </p:sp>
    </p:spTree>
    <p:extLst>
      <p:ext uri="{BB962C8B-B14F-4D97-AF65-F5344CB8AC3E}">
        <p14:creationId xmlns:p14="http://schemas.microsoft.com/office/powerpoint/2010/main" val="48839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10</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Content Placeholder 6">
                <a:extLst>
                  <a:ext uri="{FF2B5EF4-FFF2-40B4-BE49-F238E27FC236}">
                    <a16:creationId xmlns:a16="http://schemas.microsoft.com/office/drawing/2014/main" id="{4AB9EC3C-B900-62EF-23C2-24759246E9EB}"/>
                  </a:ext>
                </a:extLst>
              </p:cNvPr>
              <p:cNvSpPr txBox="1">
                <a:spLocks/>
              </p:cNvSpPr>
              <p:nvPr/>
            </p:nvSpPr>
            <p:spPr>
              <a:xfrm>
                <a:off x="573024" y="1223074"/>
                <a:ext cx="10911840" cy="1998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000" b="1" dirty="0"/>
                  <a:t>E</a:t>
                </a:r>
                <a:r>
                  <a:rPr kumimoji="0" lang="en-US" altLang="en-US" sz="2000" b="1" i="0" u="none" strike="noStrike" cap="none" normalizeH="0" baseline="0" dirty="0">
                    <a:ln>
                      <a:noFill/>
                    </a:ln>
                    <a:solidFill>
                      <a:schemeClr val="tx1"/>
                    </a:solidFill>
                    <a:effectLst/>
                  </a:rPr>
                  <a:t>stimating Annihilation Probability</a:t>
                </a:r>
              </a:p>
              <a:p>
                <a:pPr algn="just"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The annihilation probability of incident protons on the </a:t>
                </a:r>
                <a14:m>
                  <m:oMath xmlns:m="http://schemas.openxmlformats.org/officeDocument/2006/math">
                    <m:r>
                      <a:rPr lang="en-US" sz="2000" b="1" smtClean="0">
                        <a:solidFill>
                          <a:schemeClr val="tx1"/>
                        </a:solidFill>
                        <a:latin typeface="Cambria Math" panose="02040503050406030204" pitchFamily="18" charset="0"/>
                      </a:rPr>
                      <m:t>𝐀</m:t>
                    </m:r>
                    <m:acc>
                      <m:accPr>
                        <m:chr m:val="̅"/>
                        <m:ctrlPr>
                          <a:rPr lang="en-GB" sz="2000" b="1" i="1">
                            <a:solidFill>
                              <a:schemeClr val="tx1"/>
                            </a:solidFill>
                            <a:latin typeface="Cambria Math" panose="02040503050406030204" pitchFamily="18" charset="0"/>
                          </a:rPr>
                        </m:ctrlPr>
                      </m:accPr>
                      <m:e>
                        <m:r>
                          <a:rPr lang="en-GB" sz="2000" b="1">
                            <a:solidFill>
                              <a:schemeClr val="tx1"/>
                            </a:solidFill>
                            <a:latin typeface="Cambria Math" panose="02040503050406030204" pitchFamily="18" charset="0"/>
                          </a:rPr>
                          <m:t>𝐐</m:t>
                        </m:r>
                      </m:e>
                    </m:acc>
                    <m:r>
                      <a:rPr lang="en-US" sz="2000" b="1">
                        <a:solidFill>
                          <a:schemeClr val="tx1"/>
                        </a:solidFill>
                        <a:latin typeface="Cambria Math" panose="02040503050406030204" pitchFamily="18" charset="0"/>
                      </a:rPr>
                      <m:t>𝐍</m:t>
                    </m:r>
                  </m:oMath>
                </a14:m>
                <a:r>
                  <a:rPr kumimoji="0" lang="en-US" altLang="en-US" sz="2000" b="0" i="0" u="none" strike="noStrike" cap="none" normalizeH="0" baseline="0" dirty="0">
                    <a:ln>
                      <a:noFill/>
                    </a:ln>
                    <a:solidFill>
                      <a:schemeClr val="tx1"/>
                    </a:solidFill>
                    <a:effectLst/>
                    <a:latin typeface="Arial" panose="020B0604020202020204" pitchFamily="34" charset="0"/>
                  </a:rPr>
                  <a:t> core is assumed to follow the antiproton cross section on nuclear matter.</a:t>
                </a:r>
              </a:p>
              <a:p>
                <a:pPr algn="just"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A typical cross section value of approximately </a:t>
                </a:r>
                <a:r>
                  <a:rPr kumimoji="0" lang="en-US" altLang="en-US" sz="2000" b="1" i="0" u="none" strike="noStrike" cap="none" normalizeH="0" baseline="0" dirty="0">
                    <a:ln>
                      <a:noFill/>
                    </a:ln>
                    <a:solidFill>
                      <a:schemeClr val="tx1"/>
                    </a:solidFill>
                    <a:effectLst/>
                    <a:latin typeface="Arial" panose="020B0604020202020204" pitchFamily="34" charset="0"/>
                  </a:rPr>
                  <a:t>0.4 barns</a:t>
                </a:r>
                <a:r>
                  <a:rPr kumimoji="0" lang="en-US" altLang="en-US" sz="2000" b="0" i="0" u="none" strike="noStrike" cap="none" normalizeH="0" baseline="0" dirty="0">
                    <a:ln>
                      <a:noFill/>
                    </a:ln>
                    <a:solidFill>
                      <a:schemeClr val="tx1"/>
                    </a:solidFill>
                    <a:effectLst/>
                    <a:latin typeface="Arial" panose="020B0604020202020204" pitchFamily="34" charset="0"/>
                  </a:rPr>
                  <a:t> is used.</a:t>
                </a:r>
              </a:p>
              <a:p>
                <a:pPr algn="just"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The annihilation is considered to occur </a:t>
                </a:r>
                <a:r>
                  <a:rPr kumimoji="0" lang="en-US" altLang="en-US" sz="2000" b="1" i="0" u="none" strike="noStrike" cap="none" normalizeH="0" baseline="0" dirty="0">
                    <a:ln>
                      <a:noFill/>
                    </a:ln>
                    <a:solidFill>
                      <a:schemeClr val="tx1"/>
                    </a:solidFill>
                    <a:effectLst/>
                    <a:latin typeface="Arial" panose="020B0604020202020204" pitchFamily="34" charset="0"/>
                  </a:rPr>
                  <a:t>near the surface</a:t>
                </a:r>
                <a:r>
                  <a:rPr kumimoji="0" lang="en-US" altLang="en-US" sz="2000" b="0" i="0" u="none" strike="noStrike" cap="none" normalizeH="0" baseline="0" dirty="0">
                    <a:ln>
                      <a:noFill/>
                    </a:ln>
                    <a:solidFill>
                      <a:schemeClr val="tx1"/>
                    </a:solidFill>
                    <a:effectLst/>
                    <a:latin typeface="Arial" panose="020B0604020202020204" pitchFamily="34" charset="0"/>
                  </a:rPr>
                  <a:t> of the </a:t>
                </a:r>
                <a14:m>
                  <m:oMath xmlns:m="http://schemas.openxmlformats.org/officeDocument/2006/math">
                    <m:r>
                      <a:rPr lang="en-US" sz="2000" b="1" smtClean="0">
                        <a:solidFill>
                          <a:schemeClr val="tx1"/>
                        </a:solidFill>
                        <a:latin typeface="Cambria Math" panose="02040503050406030204" pitchFamily="18" charset="0"/>
                      </a:rPr>
                      <m:t>𝐀</m:t>
                    </m:r>
                    <m:acc>
                      <m:accPr>
                        <m:chr m:val="̅"/>
                        <m:ctrlPr>
                          <a:rPr lang="en-GB" sz="2000" b="1" i="1">
                            <a:solidFill>
                              <a:schemeClr val="tx1"/>
                            </a:solidFill>
                            <a:latin typeface="Cambria Math" panose="02040503050406030204" pitchFamily="18" charset="0"/>
                          </a:rPr>
                        </m:ctrlPr>
                      </m:accPr>
                      <m:e>
                        <m:r>
                          <a:rPr lang="en-GB" sz="2000" b="1">
                            <a:solidFill>
                              <a:schemeClr val="tx1"/>
                            </a:solidFill>
                            <a:latin typeface="Cambria Math" panose="02040503050406030204" pitchFamily="18" charset="0"/>
                          </a:rPr>
                          <m:t>𝐐</m:t>
                        </m:r>
                      </m:e>
                    </m:acc>
                    <m:r>
                      <a:rPr lang="en-US" sz="2000" b="1">
                        <a:solidFill>
                          <a:schemeClr val="tx1"/>
                        </a:solidFill>
                        <a:latin typeface="Cambria Math" panose="02040503050406030204" pitchFamily="18" charset="0"/>
                      </a:rPr>
                      <m:t>𝐍</m:t>
                    </m:r>
                  </m:oMath>
                </a14:m>
                <a:r>
                  <a:rPr kumimoji="0" lang="en-US" altLang="en-US" sz="2000" b="0" i="0" u="none" strike="noStrike" cap="none" normalizeH="0" baseline="0" dirty="0">
                    <a:ln>
                      <a:noFill/>
                    </a:ln>
                    <a:solidFill>
                      <a:schemeClr val="tx1"/>
                    </a:solidFill>
                    <a:effectLst/>
                    <a:latin typeface="Arial" panose="020B0604020202020204" pitchFamily="34" charset="0"/>
                  </a:rPr>
                  <a:t> core, with different energy estimations for the particles produced.</a:t>
                </a:r>
              </a:p>
            </p:txBody>
          </p:sp>
        </mc:Choice>
        <mc:Fallback>
          <p:sp>
            <p:nvSpPr>
              <p:cNvPr id="9" name="Content Placeholder 6">
                <a:extLst>
                  <a:ext uri="{FF2B5EF4-FFF2-40B4-BE49-F238E27FC236}">
                    <a16:creationId xmlns:a16="http://schemas.microsoft.com/office/drawing/2014/main" id="{4AB9EC3C-B900-62EF-23C2-24759246E9EB}"/>
                  </a:ext>
                </a:extLst>
              </p:cNvPr>
              <p:cNvSpPr txBox="1">
                <a:spLocks noRot="1" noChangeAspect="1" noMove="1" noResize="1" noEditPoints="1" noAdjustHandles="1" noChangeArrowheads="1" noChangeShapeType="1" noTextEdit="1"/>
              </p:cNvSpPr>
              <p:nvPr/>
            </p:nvSpPr>
            <p:spPr>
              <a:xfrm>
                <a:off x="573024" y="1223074"/>
                <a:ext cx="10911840" cy="1998070"/>
              </a:xfrm>
              <a:prstGeom prst="rect">
                <a:avLst/>
              </a:prstGeom>
              <a:blipFill>
                <a:blip r:embed="rId3"/>
                <a:stretch>
                  <a:fillRect l="-559" t="-1529" r="-559" b="-2141"/>
                </a:stretch>
              </a:blipFill>
            </p:spPr>
            <p:txBody>
              <a:bodyPr/>
              <a:lstStyle/>
              <a:p>
                <a:r>
                  <a:rPr lang="en-GB">
                    <a:noFill/>
                  </a:rPr>
                  <a:t> </a:t>
                </a:r>
              </a:p>
            </p:txBody>
          </p:sp>
        </mc:Fallback>
      </mc:AlternateContent>
      <p:sp>
        <p:nvSpPr>
          <p:cNvPr id="3" name="Title 1">
            <a:extLst>
              <a:ext uri="{FF2B5EF4-FFF2-40B4-BE49-F238E27FC236}">
                <a16:creationId xmlns:a16="http://schemas.microsoft.com/office/drawing/2014/main" id="{E25B74E7-DEA2-C65E-FE3F-3C70ED1DBF1F}"/>
              </a:ext>
            </a:extLst>
          </p:cNvPr>
          <p:cNvSpPr txBox="1">
            <a:spLocks/>
          </p:cNvSpPr>
          <p:nvPr/>
        </p:nvSpPr>
        <p:spPr>
          <a:xfrm>
            <a:off x="573024" y="173101"/>
            <a:ext cx="10975848" cy="9355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r>
              <a:rPr lang="en-GB" sz="3600" b="1" dirty="0">
                <a:solidFill>
                  <a:srgbClr val="1868A9"/>
                </a:solidFill>
              </a:rPr>
              <a:t>Experimental characteristics of the particles in the final state</a:t>
            </a:r>
          </a:p>
        </p:txBody>
      </p:sp>
      <p:sp>
        <p:nvSpPr>
          <p:cNvPr id="16" name="Content Placeholder 6">
            <a:extLst>
              <a:ext uri="{FF2B5EF4-FFF2-40B4-BE49-F238E27FC236}">
                <a16:creationId xmlns:a16="http://schemas.microsoft.com/office/drawing/2014/main" id="{20C25A13-FA84-AF43-7431-0ED249F06BDF}"/>
              </a:ext>
            </a:extLst>
          </p:cNvPr>
          <p:cNvSpPr txBox="1">
            <a:spLocks/>
          </p:cNvSpPr>
          <p:nvPr/>
        </p:nvSpPr>
        <p:spPr>
          <a:xfrm>
            <a:off x="573024" y="3221144"/>
            <a:ext cx="10911840" cy="2345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GB" sz="2000" b="1" dirty="0"/>
              <a:t>Constraints on Annihilation Processes</a:t>
            </a:r>
          </a:p>
          <a:p>
            <a:pPr algn="just">
              <a:lnSpc>
                <a:spcPct val="100000"/>
              </a:lnSpc>
              <a:buFont typeface="Arial" panose="020B0604020202020204" pitchFamily="34" charset="0"/>
              <a:buChar char="•"/>
            </a:pPr>
            <a:r>
              <a:rPr lang="en-GB" sz="2000" dirty="0"/>
              <a:t>In a recent paper, </a:t>
            </a:r>
            <a:r>
              <a:rPr lang="en-GB" sz="2000" b="1" dirty="0" err="1"/>
              <a:t>Flambaum</a:t>
            </a:r>
            <a:r>
              <a:rPr lang="en-GB" sz="2000" b="1" dirty="0"/>
              <a:t> et al. (2024)</a:t>
            </a:r>
            <a:r>
              <a:rPr lang="en-GB" sz="2000" dirty="0"/>
              <a:t> introduced constraints on energy absorption during annihilation.</a:t>
            </a:r>
          </a:p>
          <a:p>
            <a:pPr algn="just">
              <a:lnSpc>
                <a:spcPct val="100000"/>
              </a:lnSpc>
              <a:buFont typeface="Arial" panose="020B0604020202020204" pitchFamily="34" charset="0"/>
              <a:buChar char="•"/>
            </a:pPr>
            <a:r>
              <a:rPr lang="en-GB" sz="2000" dirty="0"/>
              <a:t>They considered that </a:t>
            </a:r>
            <a:r>
              <a:rPr lang="en-GB" sz="2000" b="1" dirty="0"/>
              <a:t>strong and electromagnetic interactions</a:t>
            </a:r>
            <a:r>
              <a:rPr lang="en-GB" sz="2000" dirty="0"/>
              <a:t> absorb energy, suppressing weak disintegrations and neutrino emission.</a:t>
            </a:r>
          </a:p>
        </p:txBody>
      </p:sp>
      <p:sp>
        <p:nvSpPr>
          <p:cNvPr id="18" name="TextBox 17">
            <a:extLst>
              <a:ext uri="{FF2B5EF4-FFF2-40B4-BE49-F238E27FC236}">
                <a16:creationId xmlns:a16="http://schemas.microsoft.com/office/drawing/2014/main" id="{FA0A7D48-36AD-78BF-495C-CACCD6060CBD}"/>
              </a:ext>
            </a:extLst>
          </p:cNvPr>
          <p:cNvSpPr txBox="1"/>
          <p:nvPr/>
        </p:nvSpPr>
        <p:spPr>
          <a:xfrm>
            <a:off x="573024" y="5661878"/>
            <a:ext cx="7156704" cy="830997"/>
          </a:xfrm>
          <a:prstGeom prst="rect">
            <a:avLst/>
          </a:prstGeom>
          <a:noFill/>
        </p:spPr>
        <p:txBody>
          <a:bodyPr wrap="square" rtlCol="0">
            <a:spAutoFit/>
          </a:bodyPr>
          <a:lstStyle/>
          <a:p>
            <a:r>
              <a:rPr lang="en-GB" sz="1200" dirty="0">
                <a:hlinkClick r:id="rId4"/>
              </a:rPr>
              <a:t>V. V. </a:t>
            </a:r>
            <a:r>
              <a:rPr lang="en-GB" sz="1200" dirty="0" err="1">
                <a:hlinkClick r:id="rId4"/>
              </a:rPr>
              <a:t>Flambaum</a:t>
            </a:r>
            <a:r>
              <a:rPr lang="en-GB" sz="1200" dirty="0">
                <a:hlinkClick r:id="rId4"/>
              </a:rPr>
              <a:t> and I. B. Samsonov, Phys. Rev. D 104, 063042 </a:t>
            </a:r>
            <a:endParaRPr lang="en-GB" sz="1200" dirty="0"/>
          </a:p>
          <a:p>
            <a:r>
              <a:rPr lang="en-GB" sz="1200" dirty="0">
                <a:hlinkClick r:id="rId5"/>
              </a:rPr>
              <a:t>V. V. </a:t>
            </a:r>
            <a:r>
              <a:rPr lang="en-GB" sz="1200" dirty="0" err="1">
                <a:hlinkClick r:id="rId5"/>
              </a:rPr>
              <a:t>Flambaum</a:t>
            </a:r>
            <a:r>
              <a:rPr lang="en-GB" sz="1200" dirty="0">
                <a:hlinkClick r:id="rId5"/>
              </a:rPr>
              <a:t> and I. B. Samsonov, Phys. Rev. D 105, 123011</a:t>
            </a:r>
            <a:endParaRPr lang="en-GB" sz="1200" dirty="0"/>
          </a:p>
          <a:p>
            <a:r>
              <a:rPr lang="en-GB" sz="1200" dirty="0">
                <a:hlinkClick r:id="rId6"/>
              </a:rPr>
              <a:t>V. V. </a:t>
            </a:r>
            <a:r>
              <a:rPr lang="en-GB" sz="1200" dirty="0" err="1">
                <a:hlinkClick r:id="rId6"/>
              </a:rPr>
              <a:t>Flambaum</a:t>
            </a:r>
            <a:r>
              <a:rPr lang="en-GB" sz="1200" dirty="0">
                <a:hlinkClick r:id="rId6"/>
              </a:rPr>
              <a:t> and I. B. Samsonov, Phys. Rev. D 106, 023006</a:t>
            </a:r>
            <a:endParaRPr lang="en-GB" sz="1200" dirty="0"/>
          </a:p>
          <a:p>
            <a:r>
              <a:rPr lang="en-GB" sz="1200" dirty="0">
                <a:hlinkClick r:id="rId7"/>
              </a:rPr>
              <a:t>V. V. </a:t>
            </a:r>
            <a:r>
              <a:rPr lang="en-GB" sz="1200" dirty="0" err="1">
                <a:hlinkClick r:id="rId7"/>
              </a:rPr>
              <a:t>Flambaum</a:t>
            </a:r>
            <a:r>
              <a:rPr lang="en-GB" sz="1200" dirty="0">
                <a:hlinkClick r:id="rId7"/>
              </a:rPr>
              <a:t> et al., arXiv:2405.17775 (2024)</a:t>
            </a:r>
            <a:endParaRPr lang="en-GB" sz="1200" dirty="0"/>
          </a:p>
        </p:txBody>
      </p:sp>
      <p:sp>
        <p:nvSpPr>
          <p:cNvPr id="7" name="TextBox 6">
            <a:extLst>
              <a:ext uri="{FF2B5EF4-FFF2-40B4-BE49-F238E27FC236}">
                <a16:creationId xmlns:a16="http://schemas.microsoft.com/office/drawing/2014/main" id="{24588D90-767D-00CE-3FEB-F6969DDCD9B3}"/>
              </a:ext>
            </a:extLst>
          </p:cNvPr>
          <p:cNvSpPr txBox="1"/>
          <p:nvPr/>
        </p:nvSpPr>
        <p:spPr>
          <a:xfrm>
            <a:off x="-7961" y="5155692"/>
            <a:ext cx="12207922" cy="461665"/>
          </a:xfrm>
          <a:prstGeom prst="rect">
            <a:avLst/>
          </a:prstGeom>
          <a:noFill/>
        </p:spPr>
        <p:txBody>
          <a:bodyPr wrap="square">
            <a:spAutoFit/>
          </a:bodyPr>
          <a:lstStyle/>
          <a:p>
            <a:pPr algn="ctr">
              <a:lnSpc>
                <a:spcPct val="100000"/>
              </a:lnSpc>
              <a:buFont typeface="Wingdings" panose="05000000000000000000" pitchFamily="2" charset="2"/>
              <a:buChar char="Ø"/>
            </a:pPr>
            <a:r>
              <a:rPr lang="en-GB" sz="2400" b="1" dirty="0">
                <a:solidFill>
                  <a:schemeClr val="accent2"/>
                </a:solidFill>
                <a:latin typeface="Helvetica" panose="020B0604020202020204" pitchFamily="34" charset="0"/>
                <a:cs typeface="Helvetica" panose="020B0604020202020204" pitchFamily="34" charset="0"/>
              </a:rPr>
              <a:t>A suppression factor of less than 3.3 x 10⁻⁴ </a:t>
            </a:r>
            <a:r>
              <a:rPr lang="ro-RO" sz="2400" b="1" dirty="0">
                <a:solidFill>
                  <a:schemeClr val="accent2"/>
                </a:solidFill>
                <a:latin typeface="Helvetica" panose="020B0604020202020204" pitchFamily="34" charset="0"/>
                <a:cs typeface="Helvetica" panose="020B0604020202020204" pitchFamily="34" charset="0"/>
              </a:rPr>
              <a:t>for</a:t>
            </a:r>
            <a:r>
              <a:rPr lang="en-GB" sz="2400" b="1" dirty="0">
                <a:solidFill>
                  <a:schemeClr val="accent2"/>
                </a:solidFill>
                <a:latin typeface="Helvetica" panose="020B0604020202020204" pitchFamily="34" charset="0"/>
                <a:cs typeface="Helvetica" panose="020B0604020202020204" pitchFamily="34" charset="0"/>
              </a:rPr>
              <a:t> the emitted mesons.</a:t>
            </a:r>
          </a:p>
        </p:txBody>
      </p:sp>
      <p:sp>
        <p:nvSpPr>
          <p:cNvPr id="10" name="Rectangle: Rounded Corners 9">
            <a:extLst>
              <a:ext uri="{FF2B5EF4-FFF2-40B4-BE49-F238E27FC236}">
                <a16:creationId xmlns:a16="http://schemas.microsoft.com/office/drawing/2014/main" id="{904BCFA0-DC51-7C56-DE87-88AB9099171A}"/>
              </a:ext>
            </a:extLst>
          </p:cNvPr>
          <p:cNvSpPr/>
          <p:nvPr/>
        </p:nvSpPr>
        <p:spPr>
          <a:xfrm>
            <a:off x="996714" y="5155692"/>
            <a:ext cx="10198572" cy="44488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3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9A89C08-19E0-8F24-490D-FB2B14559530}"/>
              </a:ext>
            </a:extLst>
          </p:cNvPr>
          <p:cNvPicPr>
            <a:picLocks noChangeAspect="1"/>
          </p:cNvPicPr>
          <p:nvPr/>
        </p:nvPicPr>
        <p:blipFill>
          <a:blip r:embed="rId3"/>
          <a:srcRect l="35013"/>
          <a:stretch/>
        </p:blipFill>
        <p:spPr>
          <a:xfrm>
            <a:off x="7758197" y="3770805"/>
            <a:ext cx="3996181" cy="2468136"/>
          </a:xfrm>
          <a:prstGeom prst="rect">
            <a:avLst/>
          </a:prstGeom>
        </p:spPr>
      </p:pic>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11</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18DB9B2-20E5-8059-92B1-9DEA8A30ECC7}"/>
              </a:ext>
            </a:extLst>
          </p:cNvPr>
          <p:cNvSpPr txBox="1">
            <a:spLocks/>
          </p:cNvSpPr>
          <p:nvPr/>
        </p:nvSpPr>
        <p:spPr>
          <a:xfrm>
            <a:off x="608076" y="26276"/>
            <a:ext cx="10975848" cy="558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pPr algn="ctr"/>
            <a:r>
              <a:rPr lang="en-GB" sz="4000" b="1" dirty="0">
                <a:solidFill>
                  <a:srgbClr val="1868A9"/>
                </a:solidFill>
              </a:rPr>
              <a:t>Experimental signatures</a:t>
            </a:r>
          </a:p>
        </p:txBody>
      </p:sp>
      <p:sp>
        <p:nvSpPr>
          <p:cNvPr id="11" name="TextBox 10">
            <a:extLst>
              <a:ext uri="{FF2B5EF4-FFF2-40B4-BE49-F238E27FC236}">
                <a16:creationId xmlns:a16="http://schemas.microsoft.com/office/drawing/2014/main" id="{5ABA22F8-F3E1-E79C-51B9-D10C680B5F73}"/>
              </a:ext>
            </a:extLst>
          </p:cNvPr>
          <p:cNvSpPr txBox="1"/>
          <p:nvPr/>
        </p:nvSpPr>
        <p:spPr>
          <a:xfrm>
            <a:off x="2217238" y="582553"/>
            <a:ext cx="7757524" cy="461665"/>
          </a:xfrm>
          <a:prstGeom prst="rect">
            <a:avLst/>
          </a:prstGeom>
          <a:noFill/>
        </p:spPr>
        <p:txBody>
          <a:bodyPr wrap="square" rtlCol="0">
            <a:spAutoFit/>
          </a:bodyPr>
          <a:lstStyle/>
          <a:p>
            <a:pPr algn="ctr"/>
            <a:r>
              <a:rPr lang="en-US" sz="2400" dirty="0">
                <a:solidFill>
                  <a:srgbClr val="1868A9"/>
                </a:solidFill>
                <a:latin typeface="Helvetica" panose="020B0604020202020204" pitchFamily="34" charset="0"/>
                <a:cs typeface="Helvetica" panose="020B0604020202020204" pitchFamily="34" charset="0"/>
              </a:rPr>
              <a:t>Liquified noble gases</a:t>
            </a:r>
            <a:r>
              <a:rPr lang="ro-RO" sz="2400" dirty="0">
                <a:solidFill>
                  <a:srgbClr val="1868A9"/>
                </a:solidFill>
                <a:latin typeface="Helvetica" panose="020B0604020202020204" pitchFamily="34" charset="0"/>
                <a:cs typeface="Helvetica" panose="020B0604020202020204" pitchFamily="34" charset="0"/>
              </a:rPr>
              <a:t> </a:t>
            </a:r>
            <a:r>
              <a:rPr lang="ro-RO" sz="2400" dirty="0" err="1">
                <a:solidFill>
                  <a:srgbClr val="1868A9"/>
                </a:solidFill>
                <a:latin typeface="Helvetica" panose="020B0604020202020204" pitchFamily="34" charset="0"/>
                <a:cs typeface="Helvetica" panose="020B0604020202020204" pitchFamily="34" charset="0"/>
              </a:rPr>
              <a:t>and</a:t>
            </a:r>
            <a:r>
              <a:rPr lang="ro-RO" sz="2400" dirty="0">
                <a:solidFill>
                  <a:srgbClr val="1868A9"/>
                </a:solidFill>
                <a:latin typeface="Helvetica" panose="020B0604020202020204" pitchFamily="34" charset="0"/>
                <a:cs typeface="Helvetica" panose="020B0604020202020204" pitchFamily="34" charset="0"/>
              </a:rPr>
              <a:t> </a:t>
            </a:r>
            <a:r>
              <a:rPr lang="ro-RO" sz="2400" dirty="0" err="1">
                <a:solidFill>
                  <a:srgbClr val="1868A9"/>
                </a:solidFill>
                <a:latin typeface="Helvetica" panose="020B0604020202020204" pitchFamily="34" charset="0"/>
                <a:cs typeface="Helvetica" panose="020B0604020202020204" pitchFamily="34" charset="0"/>
              </a:rPr>
              <a:t>Water</a:t>
            </a:r>
            <a:r>
              <a:rPr lang="ro-RO" sz="2400" dirty="0">
                <a:solidFill>
                  <a:srgbClr val="1868A9"/>
                </a:solidFill>
                <a:latin typeface="Helvetica" panose="020B0604020202020204" pitchFamily="34" charset="0"/>
                <a:cs typeface="Helvetica" panose="020B0604020202020204" pitchFamily="34" charset="0"/>
              </a:rPr>
              <a:t> </a:t>
            </a:r>
            <a:r>
              <a:rPr lang="ro-RO" sz="2400" dirty="0" err="1">
                <a:solidFill>
                  <a:srgbClr val="1868A9"/>
                </a:solidFill>
                <a:latin typeface="Helvetica" panose="020B0604020202020204" pitchFamily="34" charset="0"/>
                <a:cs typeface="Helvetica" panose="020B0604020202020204" pitchFamily="34" charset="0"/>
              </a:rPr>
              <a:t>Cherenkov</a:t>
            </a:r>
            <a:r>
              <a:rPr lang="ro-RO" sz="2400" dirty="0">
                <a:solidFill>
                  <a:srgbClr val="1868A9"/>
                </a:solidFill>
                <a:latin typeface="Helvetica" panose="020B0604020202020204" pitchFamily="34" charset="0"/>
                <a:cs typeface="Helvetica" panose="020B0604020202020204" pitchFamily="34" charset="0"/>
              </a:rPr>
              <a:t> </a:t>
            </a:r>
            <a:r>
              <a:rPr lang="ro-RO" sz="2400" dirty="0" err="1">
                <a:solidFill>
                  <a:srgbClr val="1868A9"/>
                </a:solidFill>
                <a:latin typeface="Helvetica" panose="020B0604020202020204" pitchFamily="34" charset="0"/>
                <a:cs typeface="Helvetica" panose="020B0604020202020204" pitchFamily="34" charset="0"/>
              </a:rPr>
              <a:t>detectors</a:t>
            </a:r>
            <a:endParaRPr lang="en-GB" sz="2400" dirty="0">
              <a:solidFill>
                <a:srgbClr val="1868A9"/>
              </a:solidFill>
              <a:latin typeface="Helvetica" panose="020B0604020202020204" pitchFamily="34" charset="0"/>
              <a:cs typeface="Helvetica" panose="020B0604020202020204" pitchFamily="34" charset="0"/>
            </a:endParaRPr>
          </a:p>
        </p:txBody>
      </p:sp>
      <p:cxnSp>
        <p:nvCxnSpPr>
          <p:cNvPr id="13" name="Straight Connector 12">
            <a:extLst>
              <a:ext uri="{FF2B5EF4-FFF2-40B4-BE49-F238E27FC236}">
                <a16:creationId xmlns:a16="http://schemas.microsoft.com/office/drawing/2014/main" id="{0AECF70E-253E-8858-DF05-7DD5AC1DDC91}"/>
              </a:ext>
            </a:extLst>
          </p:cNvPr>
          <p:cNvCxnSpPr>
            <a:cxnSpLocks/>
          </p:cNvCxnSpPr>
          <p:nvPr/>
        </p:nvCxnSpPr>
        <p:spPr>
          <a:xfrm>
            <a:off x="504443" y="1097121"/>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pic>
        <p:nvPicPr>
          <p:cNvPr id="1026" name="Picture 2" descr="DUNE - Experimentos de neutrinos - Projects">
            <a:extLst>
              <a:ext uri="{FF2B5EF4-FFF2-40B4-BE49-F238E27FC236}">
                <a16:creationId xmlns:a16="http://schemas.microsoft.com/office/drawing/2014/main" id="{D18B0202-A27B-24D9-AE31-AF4D91812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268" y="1473959"/>
            <a:ext cx="3893110" cy="191879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33A801B-9E11-0C7C-857B-333EDAA723C2}"/>
              </a:ext>
            </a:extLst>
          </p:cNvPr>
          <p:cNvGrpSpPr/>
          <p:nvPr/>
        </p:nvGrpSpPr>
        <p:grpSpPr>
          <a:xfrm>
            <a:off x="287707" y="1574442"/>
            <a:ext cx="7470490" cy="4254790"/>
            <a:chOff x="196187" y="1473959"/>
            <a:chExt cx="7344584" cy="4353108"/>
          </a:xfrm>
        </p:grpSpPr>
        <p:pic>
          <p:nvPicPr>
            <p:cNvPr id="7" name="Picture 6">
              <a:extLst>
                <a:ext uri="{FF2B5EF4-FFF2-40B4-BE49-F238E27FC236}">
                  <a16:creationId xmlns:a16="http://schemas.microsoft.com/office/drawing/2014/main" id="{B553A4A0-92F5-DBC7-14BC-AC0E6901FA41}"/>
                </a:ext>
              </a:extLst>
            </p:cNvPr>
            <p:cNvPicPr>
              <a:picLocks noChangeAspect="1"/>
            </p:cNvPicPr>
            <p:nvPr/>
          </p:nvPicPr>
          <p:blipFill>
            <a:blip r:embed="rId5"/>
            <a:stretch>
              <a:fillRect/>
            </a:stretch>
          </p:blipFill>
          <p:spPr>
            <a:xfrm>
              <a:off x="247204" y="1473959"/>
              <a:ext cx="7293567" cy="4339824"/>
            </a:xfrm>
            <a:prstGeom prst="rect">
              <a:avLst/>
            </a:prstGeom>
          </p:spPr>
        </p:pic>
        <p:sp>
          <p:nvSpPr>
            <p:cNvPr id="10" name="TextBox 9">
              <a:extLst>
                <a:ext uri="{FF2B5EF4-FFF2-40B4-BE49-F238E27FC236}">
                  <a16:creationId xmlns:a16="http://schemas.microsoft.com/office/drawing/2014/main" id="{3A37CEE9-2005-507D-FCD3-82F0CDE73ED3}"/>
                </a:ext>
              </a:extLst>
            </p:cNvPr>
            <p:cNvSpPr txBox="1"/>
            <p:nvPr/>
          </p:nvSpPr>
          <p:spPr>
            <a:xfrm>
              <a:off x="196187" y="5488513"/>
              <a:ext cx="2520723" cy="338554"/>
            </a:xfrm>
            <a:prstGeom prst="rect">
              <a:avLst/>
            </a:prstGeom>
            <a:noFill/>
          </p:spPr>
          <p:txBody>
            <a:bodyPr wrap="square">
              <a:spAutoFit/>
            </a:bodyPr>
            <a:lstStyle/>
            <a:p>
              <a:r>
                <a:rPr lang="ro-RO" sz="1600" dirty="0" err="1">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Taken</a:t>
              </a:r>
              <a:r>
                <a:rPr lang="ro-RO" sz="1600" dirty="0">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lang="ro-RO" sz="1600" dirty="0" err="1">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from</a:t>
              </a:r>
              <a:r>
                <a:rPr lang="ro-RO" sz="1600" dirty="0">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lang="en-GB" sz="1600" dirty="0">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M</a:t>
              </a:r>
              <a:r>
                <a:rPr lang="ro-RO" sz="1600" dirty="0">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a:t>
              </a:r>
              <a:r>
                <a:rPr lang="en-GB" sz="1600" dirty="0">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Schumann</a:t>
              </a:r>
              <a:endParaRPr lang="en-GB" sz="16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132994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12</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pic>
        <p:nvPicPr>
          <p:cNvPr id="23" name="Content Placeholder 22">
            <a:extLst>
              <a:ext uri="{FF2B5EF4-FFF2-40B4-BE49-F238E27FC236}">
                <a16:creationId xmlns:a16="http://schemas.microsoft.com/office/drawing/2014/main" id="{8D26605A-6A33-70C1-AE02-4F6ABC8FAB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9098" y="1572166"/>
            <a:ext cx="3733800" cy="3664655"/>
          </a:xfrm>
        </p:spPr>
      </p:pic>
      <p:pic>
        <p:nvPicPr>
          <p:cNvPr id="24" name="Content Placeholder 22">
            <a:extLst>
              <a:ext uri="{FF2B5EF4-FFF2-40B4-BE49-F238E27FC236}">
                <a16:creationId xmlns:a16="http://schemas.microsoft.com/office/drawing/2014/main" id="{F8A36555-83BB-ABC0-1792-2EE9D089BB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7659" y="1572166"/>
            <a:ext cx="3733799" cy="3664655"/>
          </a:xfrm>
          <a:prstGeom prst="rect">
            <a:avLst/>
          </a:prstGeom>
        </p:spPr>
      </p:pic>
      <p:pic>
        <p:nvPicPr>
          <p:cNvPr id="25" name="Content Placeholder 22">
            <a:extLst>
              <a:ext uri="{FF2B5EF4-FFF2-40B4-BE49-F238E27FC236}">
                <a16:creationId xmlns:a16="http://schemas.microsoft.com/office/drawing/2014/main" id="{95705CD9-3A87-7837-A4EF-C59648E92EF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30538" y="1572166"/>
            <a:ext cx="3733799" cy="3664655"/>
          </a:xfrm>
          <a:prstGeom prst="rect">
            <a:avLst/>
          </a:prstGeom>
        </p:spPr>
      </p:pic>
      <p:sp>
        <p:nvSpPr>
          <p:cNvPr id="26" name="Title 1">
            <a:extLst>
              <a:ext uri="{FF2B5EF4-FFF2-40B4-BE49-F238E27FC236}">
                <a16:creationId xmlns:a16="http://schemas.microsoft.com/office/drawing/2014/main" id="{8A3B184E-F4F4-6A3C-02CE-DB5173DE93DD}"/>
              </a:ext>
            </a:extLst>
          </p:cNvPr>
          <p:cNvSpPr txBox="1">
            <a:spLocks/>
          </p:cNvSpPr>
          <p:nvPr/>
        </p:nvSpPr>
        <p:spPr>
          <a:xfrm>
            <a:off x="573024" y="173101"/>
            <a:ext cx="10975848" cy="9355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pPr algn="ctr"/>
            <a:r>
              <a:rPr lang="en-GB" sz="4000" b="1" dirty="0">
                <a:solidFill>
                  <a:srgbClr val="1868A9"/>
                </a:solidFill>
              </a:rPr>
              <a:t>Experimental signatures</a:t>
            </a:r>
          </a:p>
        </p:txBody>
      </p:sp>
      <p:sp>
        <p:nvSpPr>
          <p:cNvPr id="27" name="TextBox 26">
            <a:extLst>
              <a:ext uri="{FF2B5EF4-FFF2-40B4-BE49-F238E27FC236}">
                <a16:creationId xmlns:a16="http://schemas.microsoft.com/office/drawing/2014/main" id="{F3062AE8-48C4-41D4-4265-F0116BF4FB52}"/>
              </a:ext>
            </a:extLst>
          </p:cNvPr>
          <p:cNvSpPr txBox="1"/>
          <p:nvPr/>
        </p:nvSpPr>
        <p:spPr>
          <a:xfrm>
            <a:off x="327660" y="5206589"/>
            <a:ext cx="11536677" cy="892552"/>
          </a:xfrm>
          <a:prstGeom prst="rect">
            <a:avLst/>
          </a:prstGeom>
          <a:noFill/>
        </p:spPr>
        <p:txBody>
          <a:bodyPr wrap="square">
            <a:spAutoFit/>
          </a:bodyPr>
          <a:lstStyle/>
          <a:p>
            <a:pPr algn="ctr"/>
            <a:r>
              <a:rPr lang="en-GB" sz="2000" dirty="0">
                <a:latin typeface="Helvetica" panose="020B0604020202020204" pitchFamily="34" charset="0"/>
                <a:cs typeface="Helvetica" panose="020B0604020202020204" pitchFamily="34" charset="0"/>
              </a:rPr>
              <a:t>The spatial evolution of the electromagnetic cascade generated by </a:t>
            </a:r>
            <a:r>
              <a:rPr lang="en-GB" sz="2000" i="1" dirty="0">
                <a:latin typeface="Helvetica" panose="020B0604020202020204" pitchFamily="34" charset="0"/>
                <a:cs typeface="Helvetica" panose="020B0604020202020204" pitchFamily="34" charset="0"/>
              </a:rPr>
              <a:t>π</a:t>
            </a:r>
            <a:r>
              <a:rPr lang="en-GB" sz="2000" i="1" baseline="30000" dirty="0">
                <a:latin typeface="Helvetica" panose="020B0604020202020204" pitchFamily="34" charset="0"/>
                <a:cs typeface="Helvetica" panose="020B0604020202020204" pitchFamily="34" charset="0"/>
              </a:rPr>
              <a:t>0</a:t>
            </a:r>
            <a:r>
              <a:rPr lang="en-GB" sz="2000" dirty="0">
                <a:latin typeface="Helvetica" panose="020B0604020202020204" pitchFamily="34" charset="0"/>
                <a:cs typeface="Helvetica" panose="020B0604020202020204" pitchFamily="34" charset="0"/>
              </a:rPr>
              <a:t> decay in L</a:t>
            </a:r>
            <a:r>
              <a:rPr lang="ro-RO" sz="2000" dirty="0">
                <a:latin typeface="Helvetica" panose="020B0604020202020204" pitchFamily="34" charset="0"/>
                <a:cs typeface="Helvetica" panose="020B0604020202020204" pitchFamily="34" charset="0"/>
              </a:rPr>
              <a:t>X</a:t>
            </a:r>
            <a:r>
              <a:rPr lang="en-GB" sz="2000" dirty="0">
                <a:latin typeface="Helvetica" panose="020B0604020202020204" pitchFamily="34" charset="0"/>
                <a:cs typeface="Helvetica" panose="020B0604020202020204" pitchFamily="34" charset="0"/>
              </a:rPr>
              <a:t>e</a:t>
            </a:r>
            <a:r>
              <a:rPr lang="ro-RO" sz="2000" dirty="0">
                <a:latin typeface="Helvetica" panose="020B0604020202020204" pitchFamily="34" charset="0"/>
                <a:cs typeface="Helvetica" panose="020B0604020202020204" pitchFamily="34" charset="0"/>
              </a:rPr>
              <a:t>,</a:t>
            </a:r>
            <a:r>
              <a:rPr lang="en-GB" sz="2000" dirty="0">
                <a:latin typeface="Helvetica" panose="020B0604020202020204" pitchFamily="34" charset="0"/>
                <a:cs typeface="Helvetica" panose="020B0604020202020204" pitchFamily="34" charset="0"/>
              </a:rPr>
              <a:t> L</a:t>
            </a:r>
            <a:r>
              <a:rPr lang="ro-RO" sz="2000" dirty="0">
                <a:latin typeface="Helvetica" panose="020B0604020202020204" pitchFamily="34" charset="0"/>
                <a:cs typeface="Helvetica" panose="020B0604020202020204" pitchFamily="34" charset="0"/>
              </a:rPr>
              <a:t>A</a:t>
            </a:r>
            <a:r>
              <a:rPr lang="en-GB" sz="2000" dirty="0">
                <a:latin typeface="Helvetica" panose="020B0604020202020204" pitchFamily="34" charset="0"/>
                <a:cs typeface="Helvetica" panose="020B0604020202020204" pitchFamily="34" charset="0"/>
              </a:rPr>
              <a:t>r</a:t>
            </a:r>
            <a:r>
              <a:rPr lang="ro-RO" sz="2000" dirty="0">
                <a:latin typeface="Helvetica" panose="020B0604020202020204" pitchFamily="34" charset="0"/>
                <a:cs typeface="Helvetica" panose="020B0604020202020204" pitchFamily="34" charset="0"/>
              </a:rPr>
              <a:t> </a:t>
            </a:r>
            <a:r>
              <a:rPr lang="en-GB" sz="2000" dirty="0">
                <a:latin typeface="Helvetica" panose="020B0604020202020204" pitchFamily="34" charset="0"/>
                <a:cs typeface="Helvetica" panose="020B0604020202020204" pitchFamily="34" charset="0"/>
              </a:rPr>
              <a:t>and water considering an uniform energy distribution up to 500 MeV for the decaying </a:t>
            </a:r>
            <a:r>
              <a:rPr lang="en-GB" sz="2000" i="1" dirty="0">
                <a:latin typeface="Helvetica" panose="020B0604020202020204" pitchFamily="34" charset="0"/>
                <a:cs typeface="Helvetica" panose="020B0604020202020204" pitchFamily="34" charset="0"/>
              </a:rPr>
              <a:t>π</a:t>
            </a:r>
            <a:r>
              <a:rPr lang="en-GB" sz="2000" i="1" baseline="30000" dirty="0">
                <a:latin typeface="Helvetica" panose="020B0604020202020204" pitchFamily="34" charset="0"/>
                <a:cs typeface="Helvetica" panose="020B0604020202020204" pitchFamily="34" charset="0"/>
              </a:rPr>
              <a:t>0</a:t>
            </a:r>
            <a:r>
              <a:rPr lang="en-GB" sz="2000" dirty="0">
                <a:latin typeface="Helvetica" panose="020B0604020202020204" pitchFamily="34" charset="0"/>
                <a:cs typeface="Helvetica" panose="020B0604020202020204" pitchFamily="34" charset="0"/>
              </a:rPr>
              <a:t>.</a:t>
            </a:r>
            <a:endParaRPr lang="ro-RO" sz="2000" dirty="0">
              <a:latin typeface="Helvetica" panose="020B0604020202020204" pitchFamily="34" charset="0"/>
              <a:cs typeface="Helvetica" panose="020B0604020202020204" pitchFamily="34" charset="0"/>
            </a:endParaRPr>
          </a:p>
          <a:p>
            <a:r>
              <a:rPr lang="ro-RO" sz="1200" dirty="0">
                <a:latin typeface="Helvetica" panose="020B0604020202020204" pitchFamily="34" charset="0"/>
                <a:cs typeface="Helvetica" panose="020B0604020202020204" pitchFamily="34" charset="0"/>
              </a:rPr>
              <a:t>*</a:t>
            </a:r>
            <a:r>
              <a:rPr lang="ro-RO" sz="1200" dirty="0" err="1">
                <a:latin typeface="Helvetica" panose="020B0604020202020204" pitchFamily="34" charset="0"/>
                <a:cs typeface="Helvetica" panose="020B0604020202020204" pitchFamily="34" charset="0"/>
              </a:rPr>
              <a:t>simulations</a:t>
            </a:r>
            <a:r>
              <a:rPr lang="ro-RO" sz="1200" dirty="0">
                <a:latin typeface="Helvetica" panose="020B0604020202020204" pitchFamily="34" charset="0"/>
                <a:cs typeface="Helvetica" panose="020B0604020202020204" pitchFamily="34" charset="0"/>
              </a:rPr>
              <a:t> </a:t>
            </a:r>
            <a:r>
              <a:rPr lang="ro-RO" sz="1200" dirty="0" err="1">
                <a:latin typeface="Helvetica" panose="020B0604020202020204" pitchFamily="34" charset="0"/>
                <a:cs typeface="Helvetica" panose="020B0604020202020204" pitchFamily="34" charset="0"/>
              </a:rPr>
              <a:t>done</a:t>
            </a:r>
            <a:r>
              <a:rPr lang="ro-RO" sz="1200" dirty="0">
                <a:latin typeface="Helvetica" panose="020B0604020202020204" pitchFamily="34" charset="0"/>
                <a:cs typeface="Helvetica" panose="020B0604020202020204" pitchFamily="34" charset="0"/>
              </a:rPr>
              <a:t> </a:t>
            </a:r>
            <a:r>
              <a:rPr lang="ro-RO" sz="1200" dirty="0" err="1">
                <a:latin typeface="Helvetica" panose="020B0604020202020204" pitchFamily="34" charset="0"/>
                <a:cs typeface="Helvetica" panose="020B0604020202020204" pitchFamily="34" charset="0"/>
              </a:rPr>
              <a:t>with</a:t>
            </a:r>
            <a:r>
              <a:rPr lang="ro-RO" sz="1200" dirty="0">
                <a:latin typeface="Helvetica" panose="020B0604020202020204" pitchFamily="34" charset="0"/>
                <a:cs typeface="Helvetica" panose="020B0604020202020204" pitchFamily="34" charset="0"/>
              </a:rPr>
              <a:t> FLUKA</a:t>
            </a:r>
            <a:endParaRPr lang="en-GB" sz="1200" dirty="0">
              <a:latin typeface="Helvetica" panose="020B0604020202020204" pitchFamily="34" charset="0"/>
              <a:cs typeface="Helvetica" panose="020B0604020202020204" pitchFamily="34" charset="0"/>
            </a:endParaRPr>
          </a:p>
        </p:txBody>
      </p:sp>
      <p:cxnSp>
        <p:nvCxnSpPr>
          <p:cNvPr id="28" name="Straight Connector 27">
            <a:extLst>
              <a:ext uri="{FF2B5EF4-FFF2-40B4-BE49-F238E27FC236}">
                <a16:creationId xmlns:a16="http://schemas.microsoft.com/office/drawing/2014/main" id="{BF7885FD-2885-4E34-7A91-E78390371783}"/>
              </a:ext>
            </a:extLst>
          </p:cNvPr>
          <p:cNvCxnSpPr>
            <a:cxnSpLocks/>
          </p:cNvCxnSpPr>
          <p:nvPr/>
        </p:nvCxnSpPr>
        <p:spPr>
          <a:xfrm>
            <a:off x="504443" y="1097121"/>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3F91B-D67A-6C17-4867-6FC269E3E7F2}"/>
              </a:ext>
            </a:extLst>
          </p:cNvPr>
          <p:cNvSpPr txBox="1"/>
          <p:nvPr/>
        </p:nvSpPr>
        <p:spPr>
          <a:xfrm>
            <a:off x="428199" y="6184941"/>
            <a:ext cx="4136977" cy="338554"/>
          </a:xfrm>
          <a:prstGeom prst="rect">
            <a:avLst/>
          </a:prstGeom>
          <a:noFill/>
        </p:spPr>
        <p:txBody>
          <a:bodyPr wrap="square">
            <a:spAutoFit/>
          </a:bodyPr>
          <a:lstStyle/>
          <a:p>
            <a:r>
              <a:rPr lang="en-GB" sz="1600" b="0" i="0" dirty="0">
                <a:solidFill>
                  <a:srgbClr val="333333"/>
                </a:solidFill>
                <a:effectLst/>
                <a:latin typeface="Helvetica" panose="020B0604020202020204" pitchFamily="34" charset="0"/>
                <a:cs typeface="Helvetica" panose="020B0604020202020204" pitchFamily="34" charset="0"/>
                <a:hlinkClick r:id="rId5"/>
              </a:rPr>
              <a:t>I. </a:t>
            </a:r>
            <a:r>
              <a:rPr lang="en-GB" sz="1600" b="0" i="0" dirty="0" err="1">
                <a:solidFill>
                  <a:srgbClr val="333333"/>
                </a:solidFill>
                <a:effectLst/>
                <a:latin typeface="Helvetica" panose="020B0604020202020204" pitchFamily="34" charset="0"/>
                <a:cs typeface="Helvetica" panose="020B0604020202020204" pitchFamily="34" charset="0"/>
                <a:hlinkClick r:id="rId5"/>
              </a:rPr>
              <a:t>Lazanu</a:t>
            </a:r>
            <a:r>
              <a:rPr lang="en-GB" sz="1600" b="0" i="0" dirty="0">
                <a:solidFill>
                  <a:srgbClr val="333333"/>
                </a:solidFill>
                <a:effectLst/>
                <a:latin typeface="Helvetica" panose="020B0604020202020204" pitchFamily="34" charset="0"/>
                <a:cs typeface="Helvetica" panose="020B0604020202020204" pitchFamily="34" charset="0"/>
                <a:hlinkClick r:id="rId5"/>
              </a:rPr>
              <a:t> and M. Parvu JCAP05(2024)014</a:t>
            </a:r>
            <a:endParaRPr lang="en-GB"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7050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13</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pic>
        <p:nvPicPr>
          <p:cNvPr id="23" name="Content Placeholder 22">
            <a:extLst>
              <a:ext uri="{FF2B5EF4-FFF2-40B4-BE49-F238E27FC236}">
                <a16:creationId xmlns:a16="http://schemas.microsoft.com/office/drawing/2014/main" id="{8D26605A-6A33-70C1-AE02-4F6ABC8FAB6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228418" y="1573538"/>
            <a:ext cx="3733800" cy="3664655"/>
          </a:xfrm>
        </p:spPr>
      </p:pic>
      <p:pic>
        <p:nvPicPr>
          <p:cNvPr id="24" name="Content Placeholder 22">
            <a:extLst>
              <a:ext uri="{FF2B5EF4-FFF2-40B4-BE49-F238E27FC236}">
                <a16:creationId xmlns:a16="http://schemas.microsoft.com/office/drawing/2014/main" id="{F8A36555-83BB-ABC0-1792-2EE9D089BB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7663" y="1573538"/>
            <a:ext cx="3733799" cy="3664654"/>
          </a:xfrm>
          <a:prstGeom prst="rect">
            <a:avLst/>
          </a:prstGeom>
        </p:spPr>
      </p:pic>
      <p:pic>
        <p:nvPicPr>
          <p:cNvPr id="25" name="Content Placeholder 22">
            <a:extLst>
              <a:ext uri="{FF2B5EF4-FFF2-40B4-BE49-F238E27FC236}">
                <a16:creationId xmlns:a16="http://schemas.microsoft.com/office/drawing/2014/main" id="{95705CD9-3A87-7837-A4EF-C59648E92EF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29174" y="1573538"/>
            <a:ext cx="3733799" cy="3664654"/>
          </a:xfrm>
          <a:prstGeom prst="rect">
            <a:avLst/>
          </a:prstGeom>
        </p:spPr>
      </p:pic>
      <p:sp>
        <p:nvSpPr>
          <p:cNvPr id="3" name="Title 1">
            <a:extLst>
              <a:ext uri="{FF2B5EF4-FFF2-40B4-BE49-F238E27FC236}">
                <a16:creationId xmlns:a16="http://schemas.microsoft.com/office/drawing/2014/main" id="{01820B69-E0BC-6A06-F14D-E7EC1077F61E}"/>
              </a:ext>
            </a:extLst>
          </p:cNvPr>
          <p:cNvSpPr txBox="1">
            <a:spLocks/>
          </p:cNvSpPr>
          <p:nvPr/>
        </p:nvSpPr>
        <p:spPr>
          <a:xfrm>
            <a:off x="573024" y="173101"/>
            <a:ext cx="10975848" cy="9355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pPr algn="ctr"/>
            <a:r>
              <a:rPr lang="en-GB" sz="4000" b="1" dirty="0">
                <a:solidFill>
                  <a:srgbClr val="1868A9"/>
                </a:solidFill>
              </a:rPr>
              <a:t>Experimental signatures</a:t>
            </a:r>
          </a:p>
        </p:txBody>
      </p:sp>
      <p:cxnSp>
        <p:nvCxnSpPr>
          <p:cNvPr id="10" name="Straight Connector 9">
            <a:extLst>
              <a:ext uri="{FF2B5EF4-FFF2-40B4-BE49-F238E27FC236}">
                <a16:creationId xmlns:a16="http://schemas.microsoft.com/office/drawing/2014/main" id="{41B4CB3F-47A5-DBDC-CF45-B6ECDC8CDA57}"/>
              </a:ext>
            </a:extLst>
          </p:cNvPr>
          <p:cNvCxnSpPr>
            <a:cxnSpLocks/>
          </p:cNvCxnSpPr>
          <p:nvPr/>
        </p:nvCxnSpPr>
        <p:spPr>
          <a:xfrm>
            <a:off x="504443" y="1097121"/>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FDAE67C-01D2-3887-2D20-50D77BA4BA3F}"/>
              </a:ext>
            </a:extLst>
          </p:cNvPr>
          <p:cNvSpPr txBox="1"/>
          <p:nvPr/>
        </p:nvSpPr>
        <p:spPr>
          <a:xfrm>
            <a:off x="428199" y="6184941"/>
            <a:ext cx="4136977" cy="338554"/>
          </a:xfrm>
          <a:prstGeom prst="rect">
            <a:avLst/>
          </a:prstGeom>
          <a:noFill/>
        </p:spPr>
        <p:txBody>
          <a:bodyPr wrap="square">
            <a:spAutoFit/>
          </a:bodyPr>
          <a:lstStyle/>
          <a:p>
            <a:r>
              <a:rPr lang="en-GB" sz="1600" b="0" i="0" dirty="0">
                <a:solidFill>
                  <a:srgbClr val="333333"/>
                </a:solidFill>
                <a:effectLst/>
                <a:latin typeface="Helvetica" panose="020B0604020202020204" pitchFamily="34" charset="0"/>
                <a:cs typeface="Helvetica" panose="020B0604020202020204" pitchFamily="34" charset="0"/>
                <a:hlinkClick r:id="rId5"/>
              </a:rPr>
              <a:t>I. </a:t>
            </a:r>
            <a:r>
              <a:rPr lang="en-GB" sz="1600" b="0" i="0" dirty="0" err="1">
                <a:solidFill>
                  <a:srgbClr val="333333"/>
                </a:solidFill>
                <a:effectLst/>
                <a:latin typeface="Helvetica" panose="020B0604020202020204" pitchFamily="34" charset="0"/>
                <a:cs typeface="Helvetica" panose="020B0604020202020204" pitchFamily="34" charset="0"/>
                <a:hlinkClick r:id="rId5"/>
              </a:rPr>
              <a:t>Lazanu</a:t>
            </a:r>
            <a:r>
              <a:rPr lang="en-GB" sz="1600" b="0" i="0" dirty="0">
                <a:solidFill>
                  <a:srgbClr val="333333"/>
                </a:solidFill>
                <a:effectLst/>
                <a:latin typeface="Helvetica" panose="020B0604020202020204" pitchFamily="34" charset="0"/>
                <a:cs typeface="Helvetica" panose="020B0604020202020204" pitchFamily="34" charset="0"/>
                <a:hlinkClick r:id="rId5"/>
              </a:rPr>
              <a:t> and M. Parvu JCAP05(2024)014</a:t>
            </a:r>
            <a:endParaRPr lang="en-GB" sz="1600" dirty="0">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DAD9BAB5-FC14-8B07-2CD5-520DEBC03DAB}"/>
              </a:ext>
            </a:extLst>
          </p:cNvPr>
          <p:cNvSpPr txBox="1"/>
          <p:nvPr/>
        </p:nvSpPr>
        <p:spPr>
          <a:xfrm>
            <a:off x="327660" y="5206589"/>
            <a:ext cx="11536677" cy="892552"/>
          </a:xfrm>
          <a:prstGeom prst="rect">
            <a:avLst/>
          </a:prstGeom>
          <a:noFill/>
        </p:spPr>
        <p:txBody>
          <a:bodyPr wrap="square">
            <a:spAutoFit/>
          </a:bodyPr>
          <a:lstStyle/>
          <a:p>
            <a:pPr algn="ctr"/>
            <a:r>
              <a:rPr lang="en-GB" sz="2000" dirty="0">
                <a:latin typeface="Helvetica" panose="020B0604020202020204" pitchFamily="34" charset="0"/>
                <a:cs typeface="Helvetica" panose="020B0604020202020204" pitchFamily="34" charset="0"/>
              </a:rPr>
              <a:t>The spatial evolution of the electromagnetic cascade generated by </a:t>
            </a:r>
            <a:r>
              <a:rPr lang="en-GB" sz="2000" i="1" dirty="0">
                <a:latin typeface="Helvetica" panose="020B0604020202020204" pitchFamily="34" charset="0"/>
                <a:cs typeface="Helvetica" panose="020B0604020202020204" pitchFamily="34" charset="0"/>
              </a:rPr>
              <a:t>π</a:t>
            </a:r>
            <a:r>
              <a:rPr lang="en-GB" sz="2000" i="1" baseline="30000" dirty="0">
                <a:latin typeface="Helvetica" panose="020B0604020202020204" pitchFamily="34" charset="0"/>
                <a:cs typeface="Helvetica" panose="020B0604020202020204" pitchFamily="34" charset="0"/>
              </a:rPr>
              <a:t>0</a:t>
            </a:r>
            <a:r>
              <a:rPr lang="en-GB" sz="2000" dirty="0">
                <a:latin typeface="Helvetica" panose="020B0604020202020204" pitchFamily="34" charset="0"/>
                <a:cs typeface="Helvetica" panose="020B0604020202020204" pitchFamily="34" charset="0"/>
              </a:rPr>
              <a:t> decay in L</a:t>
            </a:r>
            <a:r>
              <a:rPr lang="ro-RO" sz="2000" dirty="0">
                <a:latin typeface="Helvetica" panose="020B0604020202020204" pitchFamily="34" charset="0"/>
                <a:cs typeface="Helvetica" panose="020B0604020202020204" pitchFamily="34" charset="0"/>
              </a:rPr>
              <a:t>X</a:t>
            </a:r>
            <a:r>
              <a:rPr lang="en-GB" sz="2000" dirty="0">
                <a:latin typeface="Helvetica" panose="020B0604020202020204" pitchFamily="34" charset="0"/>
                <a:cs typeface="Helvetica" panose="020B0604020202020204" pitchFamily="34" charset="0"/>
              </a:rPr>
              <a:t>e</a:t>
            </a:r>
            <a:r>
              <a:rPr lang="ro-RO" sz="2000" dirty="0">
                <a:latin typeface="Helvetica" panose="020B0604020202020204" pitchFamily="34" charset="0"/>
                <a:cs typeface="Helvetica" panose="020B0604020202020204" pitchFamily="34" charset="0"/>
              </a:rPr>
              <a:t>,</a:t>
            </a:r>
            <a:r>
              <a:rPr lang="en-GB" sz="2000" dirty="0">
                <a:latin typeface="Helvetica" panose="020B0604020202020204" pitchFamily="34" charset="0"/>
                <a:cs typeface="Helvetica" panose="020B0604020202020204" pitchFamily="34" charset="0"/>
              </a:rPr>
              <a:t> L</a:t>
            </a:r>
            <a:r>
              <a:rPr lang="ro-RO" sz="2000" dirty="0">
                <a:latin typeface="Helvetica" panose="020B0604020202020204" pitchFamily="34" charset="0"/>
                <a:cs typeface="Helvetica" panose="020B0604020202020204" pitchFamily="34" charset="0"/>
              </a:rPr>
              <a:t>A</a:t>
            </a:r>
            <a:r>
              <a:rPr lang="en-GB" sz="2000" dirty="0">
                <a:latin typeface="Helvetica" panose="020B0604020202020204" pitchFamily="34" charset="0"/>
                <a:cs typeface="Helvetica" panose="020B0604020202020204" pitchFamily="34" charset="0"/>
              </a:rPr>
              <a:t>r</a:t>
            </a:r>
            <a:r>
              <a:rPr lang="ro-RO" sz="2000" dirty="0">
                <a:latin typeface="Helvetica" panose="020B0604020202020204" pitchFamily="34" charset="0"/>
                <a:cs typeface="Helvetica" panose="020B0604020202020204" pitchFamily="34" charset="0"/>
              </a:rPr>
              <a:t> </a:t>
            </a:r>
            <a:r>
              <a:rPr lang="en-GB" sz="2000" dirty="0">
                <a:latin typeface="Helvetica" panose="020B0604020202020204" pitchFamily="34" charset="0"/>
                <a:cs typeface="Helvetica" panose="020B0604020202020204" pitchFamily="34" charset="0"/>
              </a:rPr>
              <a:t>and water considering an uniform energy distribution up to 500 MeV for the decaying </a:t>
            </a:r>
            <a:r>
              <a:rPr lang="en-GB" sz="2000" i="1" dirty="0">
                <a:latin typeface="Helvetica" panose="020B0604020202020204" pitchFamily="34" charset="0"/>
                <a:cs typeface="Helvetica" panose="020B0604020202020204" pitchFamily="34" charset="0"/>
              </a:rPr>
              <a:t>π</a:t>
            </a:r>
            <a:r>
              <a:rPr lang="en-GB" sz="2000" i="1" baseline="30000" dirty="0">
                <a:latin typeface="Helvetica" panose="020B0604020202020204" pitchFamily="34" charset="0"/>
                <a:cs typeface="Helvetica" panose="020B0604020202020204" pitchFamily="34" charset="0"/>
              </a:rPr>
              <a:t>0</a:t>
            </a:r>
            <a:r>
              <a:rPr lang="en-GB" sz="2000" dirty="0">
                <a:latin typeface="Helvetica" panose="020B0604020202020204" pitchFamily="34" charset="0"/>
                <a:cs typeface="Helvetica" panose="020B0604020202020204" pitchFamily="34" charset="0"/>
              </a:rPr>
              <a:t>.</a:t>
            </a:r>
            <a:endParaRPr lang="ro-RO" sz="2000" dirty="0">
              <a:latin typeface="Helvetica" panose="020B0604020202020204" pitchFamily="34" charset="0"/>
              <a:cs typeface="Helvetica" panose="020B0604020202020204" pitchFamily="34" charset="0"/>
            </a:endParaRPr>
          </a:p>
          <a:p>
            <a:r>
              <a:rPr lang="ro-RO" sz="1200" dirty="0">
                <a:latin typeface="Helvetica" panose="020B0604020202020204" pitchFamily="34" charset="0"/>
                <a:cs typeface="Helvetica" panose="020B0604020202020204" pitchFamily="34" charset="0"/>
              </a:rPr>
              <a:t>*</a:t>
            </a:r>
            <a:r>
              <a:rPr lang="ro-RO" sz="1200" dirty="0" err="1">
                <a:latin typeface="Helvetica" panose="020B0604020202020204" pitchFamily="34" charset="0"/>
                <a:cs typeface="Helvetica" panose="020B0604020202020204" pitchFamily="34" charset="0"/>
              </a:rPr>
              <a:t>simulations</a:t>
            </a:r>
            <a:r>
              <a:rPr lang="ro-RO" sz="1200" dirty="0">
                <a:latin typeface="Helvetica" panose="020B0604020202020204" pitchFamily="34" charset="0"/>
                <a:cs typeface="Helvetica" panose="020B0604020202020204" pitchFamily="34" charset="0"/>
              </a:rPr>
              <a:t> </a:t>
            </a:r>
            <a:r>
              <a:rPr lang="ro-RO" sz="1200" dirty="0" err="1">
                <a:latin typeface="Helvetica" panose="020B0604020202020204" pitchFamily="34" charset="0"/>
                <a:cs typeface="Helvetica" panose="020B0604020202020204" pitchFamily="34" charset="0"/>
              </a:rPr>
              <a:t>done</a:t>
            </a:r>
            <a:r>
              <a:rPr lang="ro-RO" sz="1200" dirty="0">
                <a:latin typeface="Helvetica" panose="020B0604020202020204" pitchFamily="34" charset="0"/>
                <a:cs typeface="Helvetica" panose="020B0604020202020204" pitchFamily="34" charset="0"/>
              </a:rPr>
              <a:t> </a:t>
            </a:r>
            <a:r>
              <a:rPr lang="ro-RO" sz="1200" dirty="0" err="1">
                <a:latin typeface="Helvetica" panose="020B0604020202020204" pitchFamily="34" charset="0"/>
                <a:cs typeface="Helvetica" panose="020B0604020202020204" pitchFamily="34" charset="0"/>
              </a:rPr>
              <a:t>with</a:t>
            </a:r>
            <a:r>
              <a:rPr lang="ro-RO" sz="1200" dirty="0">
                <a:latin typeface="Helvetica" panose="020B0604020202020204" pitchFamily="34" charset="0"/>
                <a:cs typeface="Helvetica" panose="020B0604020202020204" pitchFamily="34" charset="0"/>
              </a:rPr>
              <a:t> FLUKA</a:t>
            </a:r>
            <a:endParaRPr lang="en-GB"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26872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14</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8A3B184E-F4F4-6A3C-02CE-DB5173DE93DD}"/>
              </a:ext>
            </a:extLst>
          </p:cNvPr>
          <p:cNvSpPr txBox="1">
            <a:spLocks/>
          </p:cNvSpPr>
          <p:nvPr/>
        </p:nvSpPr>
        <p:spPr>
          <a:xfrm>
            <a:off x="573024" y="173101"/>
            <a:ext cx="10975848" cy="9355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pPr algn="ctr"/>
            <a:r>
              <a:rPr lang="en-GB" sz="4000" b="1" dirty="0">
                <a:solidFill>
                  <a:srgbClr val="1868A9"/>
                </a:solidFill>
              </a:rPr>
              <a:t>Experimental signatures</a:t>
            </a:r>
          </a:p>
        </p:txBody>
      </p:sp>
      <p:cxnSp>
        <p:nvCxnSpPr>
          <p:cNvPr id="28" name="Straight Connector 27">
            <a:extLst>
              <a:ext uri="{FF2B5EF4-FFF2-40B4-BE49-F238E27FC236}">
                <a16:creationId xmlns:a16="http://schemas.microsoft.com/office/drawing/2014/main" id="{BF7885FD-2885-4E34-7A91-E78390371783}"/>
              </a:ext>
            </a:extLst>
          </p:cNvPr>
          <p:cNvCxnSpPr>
            <a:cxnSpLocks/>
          </p:cNvCxnSpPr>
          <p:nvPr/>
        </p:nvCxnSpPr>
        <p:spPr>
          <a:xfrm>
            <a:off x="504443" y="1097121"/>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ADF788-A5EB-5524-1C10-E9E47C3A2E70}"/>
              </a:ext>
            </a:extLst>
          </p:cNvPr>
          <p:cNvPicPr>
            <a:picLocks noChangeAspect="1"/>
          </p:cNvPicPr>
          <p:nvPr/>
        </p:nvPicPr>
        <p:blipFill>
          <a:blip r:embed="rId2"/>
          <a:stretch>
            <a:fillRect/>
          </a:stretch>
        </p:blipFill>
        <p:spPr>
          <a:xfrm>
            <a:off x="3869852" y="2127413"/>
            <a:ext cx="4452296" cy="908921"/>
          </a:xfrm>
          <a:prstGeom prst="rect">
            <a:avLst/>
          </a:prstGeom>
        </p:spPr>
      </p:pic>
      <p:sp>
        <p:nvSpPr>
          <p:cNvPr id="11" name="TextBox 10">
            <a:extLst>
              <a:ext uri="{FF2B5EF4-FFF2-40B4-BE49-F238E27FC236}">
                <a16:creationId xmlns:a16="http://schemas.microsoft.com/office/drawing/2014/main" id="{6E995BA0-9638-D72C-B601-BBFAD4BCDF6B}"/>
              </a:ext>
            </a:extLst>
          </p:cNvPr>
          <p:cNvSpPr txBox="1"/>
          <p:nvPr/>
        </p:nvSpPr>
        <p:spPr>
          <a:xfrm>
            <a:off x="284533" y="1571002"/>
            <a:ext cx="11552830" cy="461665"/>
          </a:xfrm>
          <a:prstGeom prst="rect">
            <a:avLst/>
          </a:prstGeom>
          <a:noFill/>
        </p:spPr>
        <p:txBody>
          <a:bodyPr wrap="square">
            <a:spAutoFit/>
          </a:bodyPr>
          <a:lstStyle/>
          <a:p>
            <a:pPr algn="ctr"/>
            <a:r>
              <a:rPr lang="en-GB" sz="2400" dirty="0">
                <a:latin typeface="Helvetica" panose="020B0604020202020204" pitchFamily="34" charset="0"/>
                <a:cs typeface="Helvetica" panose="020B0604020202020204" pitchFamily="34" charset="0"/>
              </a:rPr>
              <a:t>In the laboratory system, the opening angle between the primary photons is</a:t>
            </a:r>
            <a:r>
              <a:rPr lang="en-US" sz="2400" dirty="0">
                <a:latin typeface="Helvetica" panose="020B0604020202020204" pitchFamily="34" charset="0"/>
                <a:cs typeface="Helvetica" panose="020B0604020202020204" pitchFamily="34" charset="0"/>
              </a:rPr>
              <a:t>:</a:t>
            </a:r>
            <a:endParaRPr lang="en-GB" sz="2400" dirty="0">
              <a:latin typeface="Helvetica" panose="020B0604020202020204" pitchFamily="34" charset="0"/>
              <a:cs typeface="Helvetica" panose="020B0604020202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94E8C77-68DB-9945-5452-373790F96D4E}"/>
                  </a:ext>
                </a:extLst>
              </p:cNvPr>
              <p:cNvSpPr txBox="1"/>
              <p:nvPr/>
            </p:nvSpPr>
            <p:spPr>
              <a:xfrm>
                <a:off x="486155" y="4022822"/>
                <a:ext cx="11044429" cy="1881990"/>
              </a:xfrm>
              <a:prstGeom prst="rect">
                <a:avLst/>
              </a:prstGeom>
              <a:noFill/>
            </p:spPr>
            <p:txBody>
              <a:bodyPr wrap="square">
                <a:spAutoFit/>
              </a:bodyPr>
              <a:lstStyle/>
              <a:p>
                <a:pPr algn="just">
                  <a:lnSpc>
                    <a:spcPct val="150000"/>
                  </a:lnSpc>
                </a:pPr>
                <a:r>
                  <a:rPr lang="en-GB" sz="2000" b="1" dirty="0">
                    <a:latin typeface="Helvetica" panose="020B0604020202020204" pitchFamily="34" charset="0"/>
                    <a:cs typeface="Helvetica" panose="020B0604020202020204" pitchFamily="34" charset="0"/>
                  </a:rPr>
                  <a:t>Showers initiated by photons up to approximately 350 MeV can have various sources:</a:t>
                </a:r>
              </a:p>
              <a:p>
                <a:pPr marL="342900" indent="-342900" algn="just">
                  <a:lnSpc>
                    <a:spcPct val="150000"/>
                  </a:lnSpc>
                  <a:buFont typeface="Wingdings" panose="05000000000000000000" pitchFamily="2" charset="2"/>
                  <a:buChar char="Ø"/>
                </a:pPr>
                <a:r>
                  <a:rPr lang="en-GB" sz="2000" b="1" dirty="0">
                    <a:latin typeface="Helvetica" panose="020B0604020202020204" pitchFamily="34" charset="0"/>
                    <a:cs typeface="Helvetica" panose="020B0604020202020204" pitchFamily="34" charset="0"/>
                  </a:rPr>
                  <a:t>Primary Cosmic Photons:</a:t>
                </a:r>
                <a:r>
                  <a:rPr lang="en-GB" sz="2000" dirty="0">
                    <a:latin typeface="Helvetica" panose="020B0604020202020204" pitchFamily="34" charset="0"/>
                    <a:cs typeface="Helvetica" panose="020B0604020202020204" pitchFamily="34" charset="0"/>
                  </a:rPr>
                  <a:t> Showers initiated by photons from cosmic sources.</a:t>
                </a:r>
              </a:p>
              <a:p>
                <a:pPr marL="342900" indent="-342900" algn="just">
                  <a:lnSpc>
                    <a:spcPct val="150000"/>
                  </a:lnSpc>
                  <a:buFont typeface="Wingdings" panose="05000000000000000000" pitchFamily="2" charset="2"/>
                  <a:buChar char="Ø"/>
                </a:pPr>
                <a:r>
                  <a:rPr lang="el-GR" sz="2000" b="1" dirty="0">
                    <a:latin typeface="Helvetica" panose="020B0604020202020204" pitchFamily="34" charset="0"/>
                    <a:cs typeface="Helvetica" panose="020B0604020202020204" pitchFamily="34" charset="0"/>
                  </a:rPr>
                  <a:t>π⁰ </a:t>
                </a:r>
                <a:r>
                  <a:rPr lang="en-GB" sz="2000" b="1" dirty="0">
                    <a:latin typeface="Helvetica" panose="020B0604020202020204" pitchFamily="34" charset="0"/>
                    <a:cs typeface="Helvetica" panose="020B0604020202020204" pitchFamily="34" charset="0"/>
                  </a:rPr>
                  <a:t>Decay:</a:t>
                </a:r>
                <a:r>
                  <a:rPr lang="en-GB" sz="2000" dirty="0">
                    <a:latin typeface="Helvetica" panose="020B0604020202020204" pitchFamily="34" charset="0"/>
                    <a:cs typeface="Helvetica" panose="020B0604020202020204" pitchFamily="34" charset="0"/>
                  </a:rPr>
                  <a:t> Photons produced by </a:t>
                </a:r>
                <a:r>
                  <a:rPr lang="el-GR" sz="2000" dirty="0">
                    <a:latin typeface="Helvetica" panose="020B0604020202020204" pitchFamily="34" charset="0"/>
                    <a:cs typeface="Helvetica" panose="020B0604020202020204" pitchFamily="34" charset="0"/>
                  </a:rPr>
                  <a:t>π⁰ </a:t>
                </a:r>
                <a:r>
                  <a:rPr lang="en-GB" sz="2000" dirty="0">
                    <a:latin typeface="Helvetica" panose="020B0604020202020204" pitchFamily="34" charset="0"/>
                    <a:cs typeface="Helvetica" panose="020B0604020202020204" pitchFamily="34" charset="0"/>
                  </a:rPr>
                  <a:t>decay in reactions such as </a:t>
                </a:r>
                <a14:m>
                  <m:oMath xmlns:m="http://schemas.openxmlformats.org/officeDocument/2006/math">
                    <m:acc>
                      <m:accPr>
                        <m:chr m:val="̅"/>
                        <m:ctrlPr>
                          <a:rPr lang="el-GR" sz="2000" i="1" dirty="0" smtClean="0">
                            <a:solidFill>
                              <a:srgbClr val="836967"/>
                            </a:solidFill>
                            <a:latin typeface="Cambria Math" panose="02040503050406030204" pitchFamily="18" charset="0"/>
                          </a:rPr>
                        </m:ctrlPr>
                      </m:accPr>
                      <m:e>
                        <m:r>
                          <a:rPr lang="el-GR" sz="2000" i="1" dirty="0" smtClean="0">
                            <a:latin typeface="Cambria Math" panose="02040503050406030204" pitchFamily="18" charset="0"/>
                          </a:rPr>
                          <m:t>𝜈</m:t>
                        </m:r>
                      </m:e>
                    </m:acc>
                  </m:oMath>
                </a14:m>
                <a:r>
                  <a:rPr lang="el-GR" sz="2000" baseline="-25000" dirty="0">
                    <a:latin typeface="Helvetica" panose="020B0604020202020204" pitchFamily="34" charset="0"/>
                    <a:cs typeface="Helvetica" panose="020B0604020202020204" pitchFamily="34" charset="0"/>
                  </a:rPr>
                  <a:t>µ</a:t>
                </a:r>
                <a:r>
                  <a:rPr lang="en-GB" sz="2000" dirty="0">
                    <a:latin typeface="Helvetica" panose="020B0604020202020204" pitchFamily="34" charset="0"/>
                    <a:cs typeface="Helvetica" panose="020B0604020202020204" pitchFamily="34" charset="0"/>
                  </a:rPr>
                  <a:t>N → µ⁺</a:t>
                </a:r>
                <a:r>
                  <a:rPr lang="el-GR" sz="2000" dirty="0">
                    <a:latin typeface="Helvetica" panose="020B0604020202020204" pitchFamily="34" charset="0"/>
                    <a:cs typeface="Helvetica" panose="020B0604020202020204" pitchFamily="34" charset="0"/>
                  </a:rPr>
                  <a:t>π⁰</a:t>
                </a:r>
                <a:r>
                  <a:rPr lang="en-GB" sz="2000" dirty="0">
                    <a:latin typeface="Helvetica" panose="020B0604020202020204" pitchFamily="34" charset="0"/>
                    <a:cs typeface="Helvetica" panose="020B0604020202020204" pitchFamily="34" charset="0"/>
                  </a:rPr>
                  <a:t>N (</a:t>
                </a:r>
                <a:r>
                  <a:rPr lang="en-GB" sz="2000" dirty="0" err="1">
                    <a:latin typeface="Helvetica" panose="020B0604020202020204" pitchFamily="34" charset="0"/>
                    <a:cs typeface="Helvetica" panose="020B0604020202020204" pitchFamily="34" charset="0"/>
                  </a:rPr>
                  <a:t>E</a:t>
                </a:r>
                <a:r>
                  <a:rPr lang="en-GB" sz="2000" baseline="-25000" dirty="0" err="1">
                    <a:latin typeface="Helvetica" panose="020B0604020202020204" pitchFamily="34" charset="0"/>
                    <a:cs typeface="Helvetica" panose="020B0604020202020204" pitchFamily="34" charset="0"/>
                  </a:rPr>
                  <a:t>thr</a:t>
                </a:r>
                <a:r>
                  <a:rPr lang="en-GB" sz="2000" dirty="0">
                    <a:latin typeface="Helvetica" panose="020B0604020202020204" pitchFamily="34" charset="0"/>
                    <a:cs typeface="Helvetica" panose="020B0604020202020204" pitchFamily="34" charset="0"/>
                  </a:rPr>
                  <a:t>: 740 MeV).</a:t>
                </a:r>
              </a:p>
              <a:p>
                <a:pPr marL="342900" indent="-342900" algn="just">
                  <a:lnSpc>
                    <a:spcPct val="150000"/>
                  </a:lnSpc>
                  <a:buFont typeface="Wingdings" panose="05000000000000000000" pitchFamily="2" charset="2"/>
                  <a:buChar char="Ø"/>
                </a:pPr>
                <a:r>
                  <a:rPr lang="en-GB" sz="2000" b="1" dirty="0">
                    <a:latin typeface="Helvetica" panose="020B0604020202020204" pitchFamily="34" charset="0"/>
                    <a:cs typeface="Helvetica" panose="020B0604020202020204" pitchFamily="34" charset="0"/>
                  </a:rPr>
                  <a:t>Bremsstrahlung:</a:t>
                </a:r>
                <a:r>
                  <a:rPr lang="en-GB" sz="2000" dirty="0">
                    <a:latin typeface="Helvetica" panose="020B0604020202020204" pitchFamily="34" charset="0"/>
                    <a:cs typeface="Helvetica" panose="020B0604020202020204" pitchFamily="34" charset="0"/>
                  </a:rPr>
                  <a:t> Photons generated by bremsstrahlung from very energetic muons.</a:t>
                </a:r>
              </a:p>
            </p:txBody>
          </p:sp>
        </mc:Choice>
        <mc:Fallback xmlns="">
          <p:sp>
            <p:nvSpPr>
              <p:cNvPr id="15" name="TextBox 14">
                <a:extLst>
                  <a:ext uri="{FF2B5EF4-FFF2-40B4-BE49-F238E27FC236}">
                    <a16:creationId xmlns:a16="http://schemas.microsoft.com/office/drawing/2014/main" id="{A94E8C77-68DB-9945-5452-373790F96D4E}"/>
                  </a:ext>
                </a:extLst>
              </p:cNvPr>
              <p:cNvSpPr txBox="1">
                <a:spLocks noRot="1" noChangeAspect="1" noMove="1" noResize="1" noEditPoints="1" noAdjustHandles="1" noChangeArrowheads="1" noChangeShapeType="1" noTextEdit="1"/>
              </p:cNvSpPr>
              <p:nvPr/>
            </p:nvSpPr>
            <p:spPr>
              <a:xfrm>
                <a:off x="486155" y="4022822"/>
                <a:ext cx="11044429" cy="1881990"/>
              </a:xfrm>
              <a:prstGeom prst="rect">
                <a:avLst/>
              </a:prstGeom>
              <a:blipFill>
                <a:blip r:embed="rId3"/>
                <a:stretch>
                  <a:fillRect l="-607" b="-4854"/>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8244CA2C-D7A1-B916-1869-B7BE2E5BA944}"/>
              </a:ext>
            </a:extLst>
          </p:cNvPr>
          <p:cNvSpPr txBox="1"/>
          <p:nvPr/>
        </p:nvSpPr>
        <p:spPr>
          <a:xfrm>
            <a:off x="4773305" y="3418549"/>
            <a:ext cx="2645391" cy="523220"/>
          </a:xfrm>
          <a:prstGeom prst="rect">
            <a:avLst/>
          </a:prstGeom>
          <a:noFill/>
        </p:spPr>
        <p:txBody>
          <a:bodyPr wrap="square" rtlCol="0">
            <a:spAutoFit/>
          </a:bodyPr>
          <a:lstStyle/>
          <a:p>
            <a:pPr algn="ctr"/>
            <a:r>
              <a:rPr lang="en-US" sz="2800" b="1" dirty="0">
                <a:solidFill>
                  <a:schemeClr val="accent2"/>
                </a:solidFill>
                <a:latin typeface="Helvetica" panose="020B0604020202020204" pitchFamily="34" charset="0"/>
                <a:cs typeface="Helvetica" panose="020B0604020202020204" pitchFamily="34" charset="0"/>
              </a:rPr>
              <a:t>Backgrounds</a:t>
            </a:r>
            <a:endParaRPr lang="en-GB" sz="2800" b="1"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612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15</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AB09B7C7-8B3A-562B-961A-6288B7CB46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2452" y="1027942"/>
            <a:ext cx="7267095" cy="4618669"/>
          </a:xfrm>
        </p:spPr>
      </p:pic>
      <p:sp>
        <p:nvSpPr>
          <p:cNvPr id="10" name="Title 1">
            <a:extLst>
              <a:ext uri="{FF2B5EF4-FFF2-40B4-BE49-F238E27FC236}">
                <a16:creationId xmlns:a16="http://schemas.microsoft.com/office/drawing/2014/main" id="{EFC0E369-0921-D14F-8C00-86A79FC6D603}"/>
              </a:ext>
            </a:extLst>
          </p:cNvPr>
          <p:cNvSpPr txBox="1">
            <a:spLocks/>
          </p:cNvSpPr>
          <p:nvPr/>
        </p:nvSpPr>
        <p:spPr>
          <a:xfrm>
            <a:off x="573024" y="173101"/>
            <a:ext cx="10975848" cy="9355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pPr algn="ctr"/>
            <a:r>
              <a:rPr lang="en-GB" sz="4000" b="1" dirty="0">
                <a:solidFill>
                  <a:srgbClr val="1868A9"/>
                </a:solidFill>
              </a:rPr>
              <a:t>Experimental signatures</a:t>
            </a:r>
          </a:p>
        </p:txBody>
      </p:sp>
      <p:sp>
        <p:nvSpPr>
          <p:cNvPr id="12" name="TextBox 11">
            <a:extLst>
              <a:ext uri="{FF2B5EF4-FFF2-40B4-BE49-F238E27FC236}">
                <a16:creationId xmlns:a16="http://schemas.microsoft.com/office/drawing/2014/main" id="{A18C584A-73CF-5EE2-B1C7-164FC6FD09ED}"/>
              </a:ext>
            </a:extLst>
          </p:cNvPr>
          <p:cNvSpPr txBox="1"/>
          <p:nvPr/>
        </p:nvSpPr>
        <p:spPr>
          <a:xfrm>
            <a:off x="1380613" y="5486370"/>
            <a:ext cx="10305920" cy="707886"/>
          </a:xfrm>
          <a:prstGeom prst="rect">
            <a:avLst/>
          </a:prstGeom>
          <a:noFill/>
        </p:spPr>
        <p:txBody>
          <a:bodyPr wrap="square">
            <a:spAutoFit/>
          </a:bodyPr>
          <a:lstStyle/>
          <a:p>
            <a:pPr algn="ctr"/>
            <a:r>
              <a:rPr lang="en-GB" sz="2000" dirty="0">
                <a:latin typeface="Helvetica" panose="020B0604020202020204" pitchFamily="34" charset="0"/>
                <a:cs typeface="Helvetica" panose="020B0604020202020204" pitchFamily="34" charset="0"/>
              </a:rPr>
              <a:t>Time necessary to develop the complete electromagnetic shower in </a:t>
            </a:r>
            <a:r>
              <a:rPr lang="en-GB" sz="2000" dirty="0" err="1">
                <a:latin typeface="Helvetica" panose="020B0604020202020204" pitchFamily="34" charset="0"/>
                <a:cs typeface="Helvetica" panose="020B0604020202020204" pitchFamily="34" charset="0"/>
              </a:rPr>
              <a:t>LAr</a:t>
            </a:r>
            <a:r>
              <a:rPr lang="en-GB" sz="2000" dirty="0">
                <a:latin typeface="Helvetica" panose="020B0604020202020204" pitchFamily="34" charset="0"/>
                <a:cs typeface="Helvetica" panose="020B0604020202020204" pitchFamily="34" charset="0"/>
              </a:rPr>
              <a:t>, </a:t>
            </a:r>
            <a:r>
              <a:rPr lang="en-GB" sz="2000" dirty="0" err="1">
                <a:latin typeface="Helvetica" panose="020B0604020202020204" pitchFamily="34" charset="0"/>
                <a:cs typeface="Helvetica" panose="020B0604020202020204" pitchFamily="34" charset="0"/>
              </a:rPr>
              <a:t>LXe</a:t>
            </a:r>
            <a:r>
              <a:rPr lang="en-GB" sz="2000" dirty="0">
                <a:latin typeface="Helvetica" panose="020B0604020202020204" pitchFamily="34" charset="0"/>
                <a:cs typeface="Helvetica" panose="020B0604020202020204" pitchFamily="34" charset="0"/>
              </a:rPr>
              <a:t> and water considering an uniform energy distribution up to 500 MeV for the decaying </a:t>
            </a:r>
            <a:r>
              <a:rPr lang="en-GB" sz="2000" i="1" dirty="0">
                <a:latin typeface="Helvetica" panose="020B0604020202020204" pitchFamily="34" charset="0"/>
                <a:cs typeface="Helvetica" panose="020B0604020202020204" pitchFamily="34" charset="0"/>
              </a:rPr>
              <a:t>π</a:t>
            </a:r>
            <a:r>
              <a:rPr lang="en-GB" sz="2000" i="1" baseline="30000" dirty="0">
                <a:latin typeface="Helvetica" panose="020B0604020202020204" pitchFamily="34" charset="0"/>
                <a:cs typeface="Helvetica" panose="020B0604020202020204" pitchFamily="34" charset="0"/>
              </a:rPr>
              <a:t>0</a:t>
            </a:r>
            <a:r>
              <a:rPr lang="en-GB" sz="2000" dirty="0">
                <a:latin typeface="Helvetica" panose="020B0604020202020204" pitchFamily="34" charset="0"/>
                <a:cs typeface="Helvetica" panose="020B0604020202020204" pitchFamily="34" charset="0"/>
              </a:rPr>
              <a:t>.</a:t>
            </a:r>
          </a:p>
        </p:txBody>
      </p:sp>
      <p:cxnSp>
        <p:nvCxnSpPr>
          <p:cNvPr id="13" name="Straight Connector 12">
            <a:extLst>
              <a:ext uri="{FF2B5EF4-FFF2-40B4-BE49-F238E27FC236}">
                <a16:creationId xmlns:a16="http://schemas.microsoft.com/office/drawing/2014/main" id="{F855B145-F5CB-9E0D-7F05-DB95A6771340}"/>
              </a:ext>
            </a:extLst>
          </p:cNvPr>
          <p:cNvCxnSpPr>
            <a:cxnSpLocks/>
          </p:cNvCxnSpPr>
          <p:nvPr/>
        </p:nvCxnSpPr>
        <p:spPr>
          <a:xfrm>
            <a:off x="504443" y="1097121"/>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294EBED-F745-3237-BA4B-BDDDC2C73553}"/>
              </a:ext>
            </a:extLst>
          </p:cNvPr>
          <p:cNvSpPr txBox="1"/>
          <p:nvPr/>
        </p:nvSpPr>
        <p:spPr>
          <a:xfrm>
            <a:off x="428199" y="6184941"/>
            <a:ext cx="4136977" cy="338554"/>
          </a:xfrm>
          <a:prstGeom prst="rect">
            <a:avLst/>
          </a:prstGeom>
          <a:noFill/>
        </p:spPr>
        <p:txBody>
          <a:bodyPr wrap="square">
            <a:spAutoFit/>
          </a:bodyPr>
          <a:lstStyle/>
          <a:p>
            <a:r>
              <a:rPr lang="en-GB" sz="1600" b="0" i="0" dirty="0">
                <a:solidFill>
                  <a:srgbClr val="333333"/>
                </a:solidFill>
                <a:effectLst/>
                <a:latin typeface="Helvetica" panose="020B0604020202020204" pitchFamily="34" charset="0"/>
                <a:cs typeface="Helvetica" panose="020B0604020202020204" pitchFamily="34" charset="0"/>
                <a:hlinkClick r:id="rId3"/>
              </a:rPr>
              <a:t>I. </a:t>
            </a:r>
            <a:r>
              <a:rPr lang="en-GB" sz="1600" b="0" i="0" dirty="0" err="1">
                <a:solidFill>
                  <a:srgbClr val="333333"/>
                </a:solidFill>
                <a:effectLst/>
                <a:latin typeface="Helvetica" panose="020B0604020202020204" pitchFamily="34" charset="0"/>
                <a:cs typeface="Helvetica" panose="020B0604020202020204" pitchFamily="34" charset="0"/>
                <a:hlinkClick r:id="rId3"/>
              </a:rPr>
              <a:t>Lazanu</a:t>
            </a:r>
            <a:r>
              <a:rPr lang="en-GB" sz="1600" b="0" i="0" dirty="0">
                <a:solidFill>
                  <a:srgbClr val="333333"/>
                </a:solidFill>
                <a:effectLst/>
                <a:latin typeface="Helvetica" panose="020B0604020202020204" pitchFamily="34" charset="0"/>
                <a:cs typeface="Helvetica" panose="020B0604020202020204" pitchFamily="34" charset="0"/>
                <a:hlinkClick r:id="rId3"/>
              </a:rPr>
              <a:t> and M. Parvu JCAP05(2024)014</a:t>
            </a:r>
            <a:endParaRPr lang="en-GB"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9824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16</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2DF5213-5014-6156-4A59-05CC9BE3D059}"/>
              </a:ext>
            </a:extLst>
          </p:cNvPr>
          <p:cNvSpPr txBox="1">
            <a:spLocks/>
          </p:cNvSpPr>
          <p:nvPr/>
        </p:nvSpPr>
        <p:spPr>
          <a:xfrm>
            <a:off x="1998169" y="732665"/>
            <a:ext cx="8195663" cy="634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pPr algn="ctr"/>
            <a:r>
              <a:rPr lang="ro-RO" b="1" dirty="0" err="1">
                <a:solidFill>
                  <a:srgbClr val="984B0B"/>
                </a:solidFill>
                <a:ea typeface="Roboto" panose="02000000000000000000" pitchFamily="2" charset="0"/>
              </a:rPr>
              <a:t>What</a:t>
            </a:r>
            <a:r>
              <a:rPr lang="ro-RO" b="1" dirty="0">
                <a:solidFill>
                  <a:srgbClr val="984B0B"/>
                </a:solidFill>
                <a:ea typeface="Roboto" panose="02000000000000000000" pitchFamily="2" charset="0"/>
              </a:rPr>
              <a:t> </a:t>
            </a:r>
            <a:r>
              <a:rPr lang="ro-RO" b="1" dirty="0" err="1">
                <a:solidFill>
                  <a:srgbClr val="984B0B"/>
                </a:solidFill>
                <a:ea typeface="Roboto" panose="02000000000000000000" pitchFamily="2" charset="0"/>
              </a:rPr>
              <a:t>about</a:t>
            </a:r>
            <a:r>
              <a:rPr lang="ro-RO" b="1" dirty="0">
                <a:solidFill>
                  <a:srgbClr val="984B0B"/>
                </a:solidFill>
                <a:ea typeface="Roboto" panose="02000000000000000000" pitchFamily="2" charset="0"/>
              </a:rPr>
              <a:t> axion </a:t>
            </a:r>
            <a:r>
              <a:rPr lang="ro-RO" b="1" dirty="0" err="1">
                <a:solidFill>
                  <a:srgbClr val="984B0B"/>
                </a:solidFill>
                <a:ea typeface="Roboto" panose="02000000000000000000" pitchFamily="2" charset="0"/>
              </a:rPr>
              <a:t>detection</a:t>
            </a:r>
            <a:r>
              <a:rPr lang="ro-RO" b="1" dirty="0">
                <a:solidFill>
                  <a:srgbClr val="984B0B"/>
                </a:solidFill>
                <a:ea typeface="Roboto" panose="02000000000000000000" pitchFamily="2" charset="0"/>
              </a:rPr>
              <a:t>?</a:t>
            </a:r>
            <a:endParaRPr lang="en-GB" dirty="0">
              <a:solidFill>
                <a:srgbClr val="984B0B"/>
              </a:solidFill>
            </a:endParaRPr>
          </a:p>
        </p:txBody>
      </p:sp>
      <p:sp>
        <p:nvSpPr>
          <p:cNvPr id="15" name="Content Placeholder 14">
            <a:extLst>
              <a:ext uri="{FF2B5EF4-FFF2-40B4-BE49-F238E27FC236}">
                <a16:creationId xmlns:a16="http://schemas.microsoft.com/office/drawing/2014/main" id="{3B54D9E2-451A-254B-D538-110596EA7565}"/>
              </a:ext>
            </a:extLst>
          </p:cNvPr>
          <p:cNvSpPr txBox="1">
            <a:spLocks noGrp="1"/>
          </p:cNvSpPr>
          <p:nvPr>
            <p:ph idx="1"/>
          </p:nvPr>
        </p:nvSpPr>
        <p:spPr>
          <a:xfrm>
            <a:off x="701722" y="2310121"/>
            <a:ext cx="6326875" cy="2159566"/>
          </a:xfrm>
          <a:prstGeom prst="rect">
            <a:avLst/>
          </a:prstGeom>
          <a:noFill/>
        </p:spPr>
        <p:txBody>
          <a:bodyPr wrap="square" rtlCol="0">
            <a:spAutoFit/>
          </a:bodyPr>
          <a:lstStyle/>
          <a:p>
            <a:pPr marL="0" indent="0" algn="just">
              <a:buNone/>
            </a:pPr>
            <a:r>
              <a:rPr lang="en-GB" sz="2000" dirty="0">
                <a:latin typeface="Helvetica" panose="020B0604020202020204" pitchFamily="34" charset="0"/>
                <a:cs typeface="Helvetica" panose="020B0604020202020204" pitchFamily="34" charset="0"/>
              </a:rPr>
              <a:t>The AQNs are in equilibrium when the DW contributes about 1/3 of its total mass and does not emit axions.</a:t>
            </a:r>
          </a:p>
          <a:p>
            <a:pPr marL="0" indent="0" algn="just">
              <a:buNone/>
            </a:pPr>
            <a:r>
              <a:rPr lang="en-GB" sz="2000" dirty="0">
                <a:latin typeface="Helvetica" panose="020B0604020202020204" pitchFamily="34" charset="0"/>
                <a:cs typeface="Helvetica" panose="020B0604020202020204" pitchFamily="34" charset="0"/>
              </a:rPr>
              <a:t>When the annihilation processes start, the equilibrium breaks because the mass of the AQN decreases, thus reducing its size. The domain wall starts to oscillate, generating excitation modes and emitting axions with a typical velocity of axion ≈ 0.6c.</a:t>
            </a:r>
            <a:endParaRPr lang="en-GB" sz="3200" dirty="0"/>
          </a:p>
        </p:txBody>
      </p:sp>
      <p:pic>
        <p:nvPicPr>
          <p:cNvPr id="16" name="Content Placeholder 9">
            <a:extLst>
              <a:ext uri="{FF2B5EF4-FFF2-40B4-BE49-F238E27FC236}">
                <a16:creationId xmlns:a16="http://schemas.microsoft.com/office/drawing/2014/main" id="{220C4B03-9597-98A8-436E-2A7359CEB57E}"/>
              </a:ext>
            </a:extLst>
          </p:cNvPr>
          <p:cNvPicPr>
            <a:picLocks noChangeAspect="1"/>
          </p:cNvPicPr>
          <p:nvPr/>
        </p:nvPicPr>
        <p:blipFill>
          <a:blip r:embed="rId2"/>
          <a:stretch>
            <a:fillRect/>
          </a:stretch>
        </p:blipFill>
        <p:spPr>
          <a:xfrm>
            <a:off x="7244080" y="1840865"/>
            <a:ext cx="4586256" cy="3426514"/>
          </a:xfrm>
          <a:prstGeom prst="rect">
            <a:avLst/>
          </a:prstGeom>
        </p:spPr>
      </p:pic>
      <p:sp>
        <p:nvSpPr>
          <p:cNvPr id="17" name="TextBox 16">
            <a:extLst>
              <a:ext uri="{FF2B5EF4-FFF2-40B4-BE49-F238E27FC236}">
                <a16:creationId xmlns:a16="http://schemas.microsoft.com/office/drawing/2014/main" id="{59D5BC8F-59EC-033B-764D-B22DD5698413}"/>
              </a:ext>
            </a:extLst>
          </p:cNvPr>
          <p:cNvSpPr txBox="1"/>
          <p:nvPr/>
        </p:nvSpPr>
        <p:spPr>
          <a:xfrm>
            <a:off x="486155" y="6173347"/>
            <a:ext cx="10754435" cy="338554"/>
          </a:xfrm>
          <a:prstGeom prst="rect">
            <a:avLst/>
          </a:prstGeom>
          <a:noFill/>
        </p:spPr>
        <p:txBody>
          <a:bodyPr wrap="square">
            <a:spAutoFit/>
          </a:bodyPr>
          <a:lstStyle/>
          <a:p>
            <a:r>
              <a:rPr lang="en-GB" sz="1600" b="0" i="0" dirty="0">
                <a:solidFill>
                  <a:srgbClr val="000000"/>
                </a:solidFill>
                <a:effectLst/>
                <a:latin typeface="Helvetica" panose="020B0604020202020204" pitchFamily="34" charset="0"/>
                <a:cs typeface="Helvetica" panose="020B0604020202020204" pitchFamily="34" charset="0"/>
                <a:hlinkClick r:id="rId3"/>
              </a:rPr>
              <a:t>A. </a:t>
            </a:r>
            <a:r>
              <a:rPr lang="en-GB" sz="1600" b="0" i="0" dirty="0" err="1">
                <a:solidFill>
                  <a:srgbClr val="000000"/>
                </a:solidFill>
                <a:effectLst/>
                <a:latin typeface="Helvetica" panose="020B0604020202020204" pitchFamily="34" charset="0"/>
                <a:cs typeface="Helvetica" panose="020B0604020202020204" pitchFamily="34" charset="0"/>
                <a:hlinkClick r:id="rId3"/>
              </a:rPr>
              <a:t>Zhitnitski</a:t>
            </a:r>
            <a:r>
              <a:rPr lang="en-GB" sz="1600" b="0" i="0" dirty="0">
                <a:solidFill>
                  <a:srgbClr val="000000"/>
                </a:solidFill>
                <a:effectLst/>
                <a:latin typeface="Helvetica" panose="020B0604020202020204" pitchFamily="34" charset="0"/>
                <a:cs typeface="Helvetica" panose="020B0604020202020204" pitchFamily="34" charset="0"/>
                <a:hlinkClick r:id="rId3"/>
              </a:rPr>
              <a:t>, Physics of the Dark Universe, 40 (2023), 101217</a:t>
            </a:r>
            <a:endParaRPr lang="en-GB" sz="1600" dirty="0">
              <a:latin typeface="Helvetica" panose="020B0604020202020204" pitchFamily="34" charset="0"/>
              <a:cs typeface="Helvetica" panose="020B0604020202020204" pitchFamily="34" charset="0"/>
            </a:endParaRPr>
          </a:p>
        </p:txBody>
      </p:sp>
      <p:sp>
        <p:nvSpPr>
          <p:cNvPr id="2" name="Title 1">
            <a:extLst>
              <a:ext uri="{FF2B5EF4-FFF2-40B4-BE49-F238E27FC236}">
                <a16:creationId xmlns:a16="http://schemas.microsoft.com/office/drawing/2014/main" id="{BB8BE70C-5AAD-09BC-C258-87BB7A21B7E1}"/>
              </a:ext>
            </a:extLst>
          </p:cNvPr>
          <p:cNvSpPr>
            <a:spLocks noGrp="1"/>
          </p:cNvSpPr>
          <p:nvPr>
            <p:ph type="title"/>
          </p:nvPr>
        </p:nvSpPr>
        <p:spPr>
          <a:xfrm>
            <a:off x="2674620" y="173101"/>
            <a:ext cx="6842760" cy="634615"/>
          </a:xfrm>
        </p:spPr>
        <p:txBody>
          <a:bodyPr>
            <a:noAutofit/>
          </a:bodyPr>
          <a:lstStyle/>
          <a:p>
            <a:pPr algn="ctr"/>
            <a:r>
              <a:rPr lang="ro-RO" b="1" dirty="0" err="1">
                <a:solidFill>
                  <a:srgbClr val="1868A9"/>
                </a:solidFill>
                <a:ea typeface="Roboto" panose="02000000000000000000" pitchFamily="2" charset="0"/>
              </a:rPr>
              <a:t>Detection</a:t>
            </a:r>
            <a:r>
              <a:rPr lang="ro-RO" b="1" dirty="0">
                <a:solidFill>
                  <a:srgbClr val="1868A9"/>
                </a:solidFill>
                <a:ea typeface="Roboto" panose="02000000000000000000" pitchFamily="2" charset="0"/>
              </a:rPr>
              <a:t> </a:t>
            </a:r>
            <a:r>
              <a:rPr lang="ro-RO" b="1" dirty="0" err="1">
                <a:solidFill>
                  <a:srgbClr val="1868A9"/>
                </a:solidFill>
                <a:ea typeface="Roboto" panose="02000000000000000000" pitchFamily="2" charset="0"/>
              </a:rPr>
              <a:t>mechanism</a:t>
            </a:r>
            <a:endParaRPr lang="en-GB" dirty="0">
              <a:solidFill>
                <a:srgbClr val="1868A9"/>
              </a:solidFill>
            </a:endParaRPr>
          </a:p>
        </p:txBody>
      </p:sp>
    </p:spTree>
    <p:extLst>
      <p:ext uri="{BB962C8B-B14F-4D97-AF65-F5344CB8AC3E}">
        <p14:creationId xmlns:p14="http://schemas.microsoft.com/office/powerpoint/2010/main" val="8456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17</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5394729-D662-59FB-9B08-042E35F0C7A2}"/>
                  </a:ext>
                </a:extLst>
              </p:cNvPr>
              <p:cNvSpPr>
                <a:spLocks noGrp="1"/>
              </p:cNvSpPr>
              <p:nvPr>
                <p:ph idx="1"/>
              </p:nvPr>
            </p:nvSpPr>
            <p:spPr>
              <a:xfrm>
                <a:off x="573023" y="2068018"/>
                <a:ext cx="11113509" cy="1210410"/>
              </a:xfrm>
            </p:spPr>
            <p:txBody>
              <a:bodyPr>
                <a:normAutofit/>
              </a:bodyPr>
              <a:lstStyle/>
              <a:p>
                <a:pPr marL="0" indent="0" algn="just">
                  <a:buNone/>
                </a:pPr>
                <a:r>
                  <a:rPr lang="en-GB" sz="2000" kern="100" dirty="0">
                    <a:effectLst/>
                    <a:ea typeface="Calibri" panose="020F0502020204030204" pitchFamily="34" charset="0"/>
                  </a:rPr>
                  <a:t>In the annihilation process of the baryons, </a:t>
                </a:r>
                <a:r>
                  <a:rPr lang="en-GB" sz="2000" b="1" kern="100" dirty="0">
                    <a:effectLst/>
                    <a:ea typeface="Calibri" panose="020F0502020204030204" pitchFamily="34" charset="0"/>
                  </a:rPr>
                  <a:t>axions</a:t>
                </a:r>
                <a:r>
                  <a:rPr lang="en-GB" sz="2000" kern="100" dirty="0">
                    <a:effectLst/>
                    <a:ea typeface="Calibri" panose="020F0502020204030204" pitchFamily="34" charset="0"/>
                  </a:rPr>
                  <a:t> are produced as effect of the oscillations of domain wall. The axion spectrum is between </a:t>
                </a:r>
                <a14:m>
                  <m:oMath xmlns:m="http://schemas.openxmlformats.org/officeDocument/2006/math">
                    <m:d>
                      <m:d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0.1÷0.9</m:t>
                        </m:r>
                      </m:e>
                    </m:d>
                    <m:f>
                      <m:fPr>
                        <m:type m:val="skw"/>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𝑣</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num>
                      <m:den>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𝑐</m:t>
                        </m:r>
                      </m:den>
                    </m:f>
                  </m:oMath>
                </a14:m>
                <a:r>
                  <a:rPr lang="en-GB" sz="2000" kern="100" dirty="0">
                    <a:effectLst/>
                    <a:ea typeface="Times New Roman" panose="02020603050405020304" pitchFamily="18" charset="0"/>
                  </a:rPr>
                  <a:t> , the average energy </a:t>
                </a:r>
                <a14:m>
                  <m:oMath xmlns:m="http://schemas.openxmlformats.org/officeDocument/2006/math">
                    <m:d>
                      <m:dPr>
                        <m:begChr m:val="〈"/>
                        <m:endChr m:val="〉"/>
                        <m:ctrlP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𝑎</m:t>
                            </m:r>
                          </m:sub>
                        </m:sSub>
                      </m:e>
                    </m:d>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≅1.35</m:t>
                    </m:r>
                    <m:sSub>
                      <m:sSubPr>
                        <m:ctrlP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𝑎</m:t>
                        </m:r>
                      </m:sub>
                    </m:sSub>
                  </m:oMath>
                </a14:m>
                <a:r>
                  <a:rPr lang="en-GB" sz="2000" kern="100" dirty="0">
                    <a:effectLst/>
                    <a:ea typeface="Times New Roman" panose="02020603050405020304" pitchFamily="18" charset="0"/>
                  </a:rPr>
                  <a:t> and average velocity with a value </a:t>
                </a:r>
                <a14:m>
                  <m:oMath xmlns:m="http://schemas.openxmlformats.org/officeDocument/2006/math">
                    <m:d>
                      <m:dPr>
                        <m:begChr m:val="〈"/>
                        <m:endChr m:val="〉"/>
                        <m:ctrlP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𝑎</m:t>
                            </m:r>
                          </m:sub>
                        </m:sSub>
                      </m:e>
                    </m:d>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≅0.6</m:t>
                    </m:r>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GB" sz="2000" kern="100" dirty="0">
                    <a:effectLst/>
                    <a:ea typeface="Times New Roman" panose="02020603050405020304" pitchFamily="18" charset="0"/>
                  </a:rPr>
                  <a:t>. </a:t>
                </a:r>
                <a:endParaRPr lang="en-GB" sz="3200" dirty="0"/>
              </a:p>
            </p:txBody>
          </p:sp>
        </mc:Choice>
        <mc:Fallback xmlns="">
          <p:sp>
            <p:nvSpPr>
              <p:cNvPr id="7" name="Content Placeholder 6">
                <a:extLst>
                  <a:ext uri="{FF2B5EF4-FFF2-40B4-BE49-F238E27FC236}">
                    <a16:creationId xmlns:a16="http://schemas.microsoft.com/office/drawing/2014/main" id="{55394729-D662-59FB-9B08-042E35F0C7A2}"/>
                  </a:ext>
                </a:extLst>
              </p:cNvPr>
              <p:cNvSpPr>
                <a:spLocks noGrp="1" noRot="1" noChangeAspect="1" noMove="1" noResize="1" noEditPoints="1" noAdjustHandles="1" noChangeArrowheads="1" noChangeShapeType="1" noTextEdit="1"/>
              </p:cNvSpPr>
              <p:nvPr>
                <p:ph idx="1"/>
              </p:nvPr>
            </p:nvSpPr>
            <p:spPr>
              <a:xfrm>
                <a:off x="573023" y="2068018"/>
                <a:ext cx="11113509" cy="1210410"/>
              </a:xfrm>
              <a:blipFill>
                <a:blip r:embed="rId2"/>
                <a:stretch>
                  <a:fillRect l="-549" t="-18593" r="-549" b="-12060"/>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C0E7DBEA-89EF-7273-7FF0-D3526C2E3D15}"/>
              </a:ext>
            </a:extLst>
          </p:cNvPr>
          <p:cNvSpPr txBox="1"/>
          <p:nvPr/>
        </p:nvSpPr>
        <p:spPr>
          <a:xfrm>
            <a:off x="573024" y="4306345"/>
            <a:ext cx="10515600" cy="853952"/>
          </a:xfrm>
          <a:prstGeom prst="rect">
            <a:avLst/>
          </a:prstGeom>
          <a:noFill/>
        </p:spPr>
        <p:txBody>
          <a:bodyPr wrap="square">
            <a:spAutoFit/>
          </a:bodyPr>
          <a:lstStyle/>
          <a:p>
            <a:pPr algn="just">
              <a:lnSpc>
                <a:spcPct val="107000"/>
              </a:lnSpc>
              <a:spcAft>
                <a:spcPts val="800"/>
              </a:spcAft>
            </a:pPr>
            <a:r>
              <a:rPr lang="ro-RO" sz="2400" b="1" kern="100" dirty="0">
                <a:solidFill>
                  <a:schemeClr val="accent2"/>
                </a:solidFill>
                <a:effectLst/>
                <a:latin typeface="Helvetica" panose="020B0604020202020204" pitchFamily="34" charset="0"/>
                <a:ea typeface="Calibri" panose="020F0502020204030204" pitchFamily="34" charset="0"/>
                <a:cs typeface="Helvetica" panose="020B0604020202020204" pitchFamily="34" charset="0"/>
              </a:rPr>
              <a:t>A</a:t>
            </a:r>
            <a:r>
              <a:rPr lang="en-GB" sz="2400" b="1" kern="100" dirty="0" err="1">
                <a:solidFill>
                  <a:schemeClr val="accent2"/>
                </a:solidFill>
                <a:effectLst/>
                <a:latin typeface="Helvetica" panose="020B0604020202020204" pitchFamily="34" charset="0"/>
                <a:ea typeface="Calibri" panose="020F0502020204030204" pitchFamily="34" charset="0"/>
                <a:cs typeface="Helvetica" panose="020B0604020202020204" pitchFamily="34" charset="0"/>
              </a:rPr>
              <a:t>xions</a:t>
            </a:r>
            <a:r>
              <a:rPr lang="en-GB" sz="2400" b="1" kern="100" dirty="0">
                <a:solidFill>
                  <a:schemeClr val="accent2"/>
                </a:solidFill>
                <a:effectLst/>
                <a:latin typeface="Helvetica" panose="020B0604020202020204" pitchFamily="34" charset="0"/>
                <a:ea typeface="Calibri" panose="020F0502020204030204" pitchFamily="34" charset="0"/>
                <a:cs typeface="Helvetica" panose="020B0604020202020204" pitchFamily="34" charset="0"/>
              </a:rPr>
              <a:t> can be converted into photons in the presence of an external magnetic field, or interact in ways that produce observable signals.</a:t>
            </a:r>
          </a:p>
        </p:txBody>
      </p:sp>
      <p:sp>
        <p:nvSpPr>
          <p:cNvPr id="12" name="TextBox 11">
            <a:extLst>
              <a:ext uri="{FF2B5EF4-FFF2-40B4-BE49-F238E27FC236}">
                <a16:creationId xmlns:a16="http://schemas.microsoft.com/office/drawing/2014/main" id="{89193C41-EC0A-5429-A757-43F45D7D3EF3}"/>
              </a:ext>
            </a:extLst>
          </p:cNvPr>
          <p:cNvSpPr txBox="1"/>
          <p:nvPr/>
        </p:nvSpPr>
        <p:spPr>
          <a:xfrm>
            <a:off x="573023" y="3692177"/>
            <a:ext cx="8864403" cy="519886"/>
          </a:xfrm>
          <a:prstGeom prst="rect">
            <a:avLst/>
          </a:prstGeom>
          <a:noFill/>
        </p:spPr>
        <p:txBody>
          <a:bodyPr wrap="square">
            <a:spAutoFit/>
          </a:bodyPr>
          <a:lstStyle/>
          <a:p>
            <a:pPr algn="just">
              <a:lnSpc>
                <a:spcPct val="107000"/>
              </a:lnSpc>
              <a:spcAft>
                <a:spcPts val="800"/>
              </a:spcAft>
            </a:pPr>
            <a:r>
              <a:rPr lang="en-GB" sz="2800" b="1" kern="100" dirty="0">
                <a:solidFill>
                  <a:srgbClr val="1868A9"/>
                </a:solidFill>
                <a:effectLst/>
                <a:latin typeface="Helvetica" panose="020B0604020202020204" pitchFamily="34" charset="0"/>
                <a:ea typeface="Calibri" panose="020F0502020204030204" pitchFamily="34" charset="0"/>
                <a:cs typeface="Helvetica" panose="020B0604020202020204" pitchFamily="34" charset="0"/>
              </a:rPr>
              <a:t>Can axions emitted from AQN be observed?</a:t>
            </a:r>
            <a:endParaRPr lang="ro-RO" sz="2800" b="1" kern="100" dirty="0">
              <a:solidFill>
                <a:srgbClr val="1868A9"/>
              </a:solidFill>
              <a:effectLst/>
              <a:latin typeface="Helvetica" panose="020B0604020202020204" pitchFamily="34" charset="0"/>
              <a:ea typeface="Calibri" panose="020F0502020204030204" pitchFamily="34" charset="0"/>
              <a:cs typeface="Helvetica" panose="020B0604020202020204" pitchFamily="34" charset="0"/>
            </a:endParaRPr>
          </a:p>
        </p:txBody>
      </p:sp>
      <p:sp>
        <p:nvSpPr>
          <p:cNvPr id="15" name="Title 1">
            <a:extLst>
              <a:ext uri="{FF2B5EF4-FFF2-40B4-BE49-F238E27FC236}">
                <a16:creationId xmlns:a16="http://schemas.microsoft.com/office/drawing/2014/main" id="{317E3419-F832-0AF1-67BC-21E8C76B54DC}"/>
              </a:ext>
            </a:extLst>
          </p:cNvPr>
          <p:cNvSpPr txBox="1">
            <a:spLocks/>
          </p:cNvSpPr>
          <p:nvPr/>
        </p:nvSpPr>
        <p:spPr>
          <a:xfrm>
            <a:off x="1998169" y="732665"/>
            <a:ext cx="8195663" cy="634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pPr algn="ctr"/>
            <a:r>
              <a:rPr lang="ro-RO" b="1" dirty="0" err="1">
                <a:solidFill>
                  <a:srgbClr val="984B0B"/>
                </a:solidFill>
                <a:ea typeface="Roboto" panose="02000000000000000000" pitchFamily="2" charset="0"/>
              </a:rPr>
              <a:t>What</a:t>
            </a:r>
            <a:r>
              <a:rPr lang="ro-RO" b="1" dirty="0">
                <a:solidFill>
                  <a:srgbClr val="984B0B"/>
                </a:solidFill>
                <a:ea typeface="Roboto" panose="02000000000000000000" pitchFamily="2" charset="0"/>
              </a:rPr>
              <a:t> </a:t>
            </a:r>
            <a:r>
              <a:rPr lang="ro-RO" b="1" dirty="0" err="1">
                <a:solidFill>
                  <a:srgbClr val="984B0B"/>
                </a:solidFill>
                <a:ea typeface="Roboto" panose="02000000000000000000" pitchFamily="2" charset="0"/>
              </a:rPr>
              <a:t>about</a:t>
            </a:r>
            <a:r>
              <a:rPr lang="ro-RO" b="1" dirty="0">
                <a:solidFill>
                  <a:srgbClr val="984B0B"/>
                </a:solidFill>
                <a:ea typeface="Roboto" panose="02000000000000000000" pitchFamily="2" charset="0"/>
              </a:rPr>
              <a:t> axion </a:t>
            </a:r>
            <a:r>
              <a:rPr lang="ro-RO" b="1" dirty="0" err="1">
                <a:solidFill>
                  <a:srgbClr val="984B0B"/>
                </a:solidFill>
                <a:ea typeface="Roboto" panose="02000000000000000000" pitchFamily="2" charset="0"/>
              </a:rPr>
              <a:t>detection</a:t>
            </a:r>
            <a:r>
              <a:rPr lang="ro-RO" b="1" dirty="0">
                <a:solidFill>
                  <a:srgbClr val="984B0B"/>
                </a:solidFill>
                <a:ea typeface="Roboto" panose="02000000000000000000" pitchFamily="2" charset="0"/>
              </a:rPr>
              <a:t>?</a:t>
            </a:r>
            <a:endParaRPr lang="en-GB" dirty="0">
              <a:solidFill>
                <a:srgbClr val="984B0B"/>
              </a:solidFill>
            </a:endParaRPr>
          </a:p>
        </p:txBody>
      </p:sp>
      <p:sp>
        <p:nvSpPr>
          <p:cNvPr id="16" name="Title 1">
            <a:extLst>
              <a:ext uri="{FF2B5EF4-FFF2-40B4-BE49-F238E27FC236}">
                <a16:creationId xmlns:a16="http://schemas.microsoft.com/office/drawing/2014/main" id="{A35DB358-13AD-9138-22E6-7E33CEB8CD69}"/>
              </a:ext>
            </a:extLst>
          </p:cNvPr>
          <p:cNvSpPr txBox="1">
            <a:spLocks/>
          </p:cNvSpPr>
          <p:nvPr/>
        </p:nvSpPr>
        <p:spPr>
          <a:xfrm>
            <a:off x="2674620" y="173101"/>
            <a:ext cx="6842760" cy="634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pPr algn="ctr"/>
            <a:r>
              <a:rPr lang="ro-RO" b="1">
                <a:solidFill>
                  <a:srgbClr val="1868A9"/>
                </a:solidFill>
                <a:ea typeface="Roboto" panose="02000000000000000000" pitchFamily="2" charset="0"/>
              </a:rPr>
              <a:t>Detection mechanism</a:t>
            </a:r>
            <a:endParaRPr lang="en-GB" dirty="0">
              <a:solidFill>
                <a:srgbClr val="1868A9"/>
              </a:solidFill>
            </a:endParaRPr>
          </a:p>
        </p:txBody>
      </p:sp>
    </p:spTree>
    <p:extLst>
      <p:ext uri="{BB962C8B-B14F-4D97-AF65-F5344CB8AC3E}">
        <p14:creationId xmlns:p14="http://schemas.microsoft.com/office/powerpoint/2010/main" val="172847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18</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81661AC-6F3D-E394-BCEF-C8FD7DC7AD40}"/>
                  </a:ext>
                </a:extLst>
              </p:cNvPr>
              <p:cNvSpPr txBox="1"/>
              <p:nvPr/>
            </p:nvSpPr>
            <p:spPr>
              <a:xfrm>
                <a:off x="8041587" y="3961311"/>
                <a:ext cx="4211828" cy="97661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𝑎</m:t>
                      </m:r>
                      <m:r>
                        <a:rPr lang="en-GB" i="0">
                          <a:latin typeface="Cambria Math" panose="02040503050406030204" pitchFamily="18" charset="0"/>
                        </a:rPr>
                        <m:t>+</m:t>
                      </m:r>
                      <m:r>
                        <a:rPr lang="en-GB" i="1">
                          <a:latin typeface="Cambria Math" panose="02040503050406030204" pitchFamily="18" charset="0"/>
                        </a:rPr>
                        <m:t>𝐴</m:t>
                      </m:r>
                      <m:r>
                        <a:rPr lang="en-GB" i="0">
                          <a:latin typeface="Cambria Math" panose="02040503050406030204" pitchFamily="18" charset="0"/>
                        </a:rPr>
                        <m:t>→</m:t>
                      </m:r>
                      <m:d>
                        <m:dPr>
                          <m:begChr m:val="{"/>
                          <m:endChr m:val=""/>
                          <m:ctrlPr>
                            <a:rPr lang="en-GB" i="1">
                              <a:solidFill>
                                <a:srgbClr val="836967"/>
                              </a:solidFill>
                              <a:latin typeface="Cambria Math" panose="02040503050406030204" pitchFamily="18" charset="0"/>
                            </a:rPr>
                          </m:ctrlPr>
                        </m:dPr>
                        <m:e>
                          <m:eqArr>
                            <m:eqArrPr>
                              <m:ctrlPr>
                                <a:rPr lang="en-GB" i="1">
                                  <a:solidFill>
                                    <a:srgbClr val="836967"/>
                                  </a:solidFill>
                                  <a:latin typeface="Cambria Math" panose="02040503050406030204" pitchFamily="18" charset="0"/>
                                </a:rPr>
                              </m:ctrlPr>
                            </m:eqArrPr>
                            <m:e>
                              <m:r>
                                <a:rPr lang="en-GB" i="0">
                                  <a:latin typeface="Cambria Math" panose="02040503050406030204" pitchFamily="18" charset="0"/>
                                </a:rPr>
                                <m:t>&amp;</m:t>
                              </m:r>
                              <m:m>
                                <m:mPr>
                                  <m:plcHide m:val="on"/>
                                  <m:mcs>
                                    <m:mc>
                                      <m:mcPr>
                                        <m:count m:val="2"/>
                                        <m:mcJc m:val="center"/>
                                      </m:mcPr>
                                    </m:mc>
                                  </m:mcs>
                                  <m:ctrlPr>
                                    <a:rPr lang="en-GB" i="1">
                                      <a:solidFill>
                                        <a:srgbClr val="836967"/>
                                      </a:solidFill>
                                      <a:latin typeface="Cambria Math" panose="02040503050406030204" pitchFamily="18" charset="0"/>
                                    </a:rPr>
                                  </m:ctrlPr>
                                </m:mPr>
                                <m:mr>
                                  <m:e>
                                    <m:r>
                                      <a:rPr lang="en-GB" i="1">
                                        <a:latin typeface="Cambria Math" panose="02040503050406030204" pitchFamily="18" charset="0"/>
                                      </a:rPr>
                                      <m:t>𝛾</m:t>
                                    </m:r>
                                    <m:r>
                                      <a:rPr lang="en-GB" i="0">
                                        <a:latin typeface="Cambria Math" panose="02040503050406030204" pitchFamily="18" charset="0"/>
                                      </a:rPr>
                                      <m:t>+</m:t>
                                    </m:r>
                                    <m:r>
                                      <a:rPr lang="en-GB" i="1">
                                        <a:latin typeface="Cambria Math" panose="02040503050406030204" pitchFamily="18" charset="0"/>
                                      </a:rPr>
                                      <m:t>𝐴</m:t>
                                    </m:r>
                                  </m:e>
                                  <m:e>
                                    <m:r>
                                      <a:rPr lang="en-GB" i="0">
                                        <a:latin typeface="Cambria Math" panose="02040503050406030204" pitchFamily="18" charset="0"/>
                                      </a:rPr>
                                      <m:t>         </m:t>
                                    </m:r>
                                    <m:r>
                                      <a:rPr lang="en-US" b="0" i="0" smtClean="0">
                                        <a:latin typeface="Cambria Math" panose="02040503050406030204" pitchFamily="18" charset="0"/>
                                      </a:rPr>
                                      <m:t>  </m:t>
                                    </m:r>
                                    <m:r>
                                      <m:rPr>
                                        <m:sty m:val="p"/>
                                      </m:rPr>
                                      <a:rPr lang="en-GB" i="0">
                                        <a:latin typeface="Cambria Math" panose="02040503050406030204" pitchFamily="18" charset="0"/>
                                      </a:rPr>
                                      <m:t>elastic</m:t>
                                    </m:r>
                                    <m:r>
                                      <a:rPr lang="en-GB" i="0">
                                        <a:latin typeface="Cambria Math" panose="02040503050406030204" pitchFamily="18" charset="0"/>
                                      </a:rPr>
                                      <m:t> </m:t>
                                    </m:r>
                                    <m:r>
                                      <m:rPr>
                                        <m:sty m:val="p"/>
                                      </m:rPr>
                                      <a:rPr lang="en-GB" i="0">
                                        <a:latin typeface="Cambria Math" panose="02040503050406030204" pitchFamily="18" charset="0"/>
                                      </a:rPr>
                                      <m:t>scattering</m:t>
                                    </m:r>
                                  </m:e>
                                </m:mr>
                              </m:m>
                            </m:e>
                            <m:e>
                              <m:r>
                                <a:rPr lang="en-GB" i="0">
                                  <a:latin typeface="Cambria Math" panose="02040503050406030204" pitchFamily="18" charset="0"/>
                                </a:rPr>
                                <m:t>&amp;</m:t>
                              </m:r>
                              <m:m>
                                <m:mPr>
                                  <m:plcHide m:val="on"/>
                                  <m:mcs>
                                    <m:mc>
                                      <m:mcPr>
                                        <m:count m:val="2"/>
                                        <m:mcJc m:val="center"/>
                                      </m:mcPr>
                                    </m:mc>
                                  </m:mcs>
                                  <m:ctrlPr>
                                    <a:rPr lang="en-GB" i="1">
                                      <a:solidFill>
                                        <a:srgbClr val="836967"/>
                                      </a:solidFill>
                                      <a:latin typeface="Cambria Math" panose="02040503050406030204" pitchFamily="18" charset="0"/>
                                    </a:rPr>
                                  </m:ctrlPr>
                                </m:mPr>
                                <m:mr>
                                  <m:e>
                                    <m:r>
                                      <a:rPr lang="en-GB" i="1">
                                        <a:latin typeface="Cambria Math" panose="02040503050406030204" pitchFamily="18" charset="0"/>
                                      </a:rPr>
                                      <m:t>𝛾</m:t>
                                    </m:r>
                                    <m:r>
                                      <a:rPr lang="en-GB" i="0">
                                        <a:latin typeface="Cambria Math" panose="02040503050406030204" pitchFamily="18" charset="0"/>
                                      </a:rPr>
                                      <m:t>+</m:t>
                                    </m:r>
                                    <m:sSup>
                                      <m:sSupPr>
                                        <m:ctrlPr>
                                          <a:rPr lang="en-GB" i="1">
                                            <a:solidFill>
                                              <a:srgbClr val="836967"/>
                                            </a:solidFill>
                                            <a:latin typeface="Cambria Math" panose="02040503050406030204" pitchFamily="18" charset="0"/>
                                          </a:rPr>
                                        </m:ctrlPr>
                                      </m:sSupPr>
                                      <m:e>
                                        <m:r>
                                          <a:rPr lang="en-GB" i="1">
                                            <a:latin typeface="Cambria Math" panose="02040503050406030204" pitchFamily="18" charset="0"/>
                                          </a:rPr>
                                          <m:t>𝐴</m:t>
                                        </m:r>
                                      </m:e>
                                      <m:sup>
                                        <m:r>
                                          <a:rPr lang="en-GB" i="0">
                                            <a:latin typeface="Cambria Math" panose="02040503050406030204" pitchFamily="18" charset="0"/>
                                          </a:rPr>
                                          <m:t>∗</m:t>
                                        </m:r>
                                      </m:sup>
                                    </m:sSup>
                                  </m:e>
                                  <m:e>
                                    <m:r>
                                      <a:rPr lang="en-GB" i="0">
                                        <a:latin typeface="Cambria Math" panose="02040503050406030204" pitchFamily="18" charset="0"/>
                                      </a:rPr>
                                      <m:t>        </m:t>
                                    </m:r>
                                    <m:r>
                                      <a:rPr lang="en-US" b="0" i="0" smtClean="0">
                                        <a:latin typeface="Cambria Math" panose="02040503050406030204" pitchFamily="18" charset="0"/>
                                      </a:rPr>
                                      <m:t> </m:t>
                                    </m:r>
                                    <m:r>
                                      <m:rPr>
                                        <m:sty m:val="p"/>
                                      </m:rPr>
                                      <a:rPr lang="en-GB" i="0">
                                        <a:latin typeface="Cambria Math" panose="02040503050406030204" pitchFamily="18" charset="0"/>
                                      </a:rPr>
                                      <m:t>atomic</m:t>
                                    </m:r>
                                    <m:r>
                                      <a:rPr lang="en-GB" i="0">
                                        <a:latin typeface="Cambria Math" panose="02040503050406030204" pitchFamily="18" charset="0"/>
                                      </a:rPr>
                                      <m:t> </m:t>
                                    </m:r>
                                    <m:r>
                                      <m:rPr>
                                        <m:sty m:val="p"/>
                                      </m:rPr>
                                      <a:rPr lang="en-GB" i="0">
                                        <a:latin typeface="Cambria Math" panose="02040503050406030204" pitchFamily="18" charset="0"/>
                                      </a:rPr>
                                      <m:t>excitation</m:t>
                                    </m:r>
                                  </m:e>
                                </m:mr>
                              </m:m>
                            </m:e>
                            <m:e>
                              <m:r>
                                <a:rPr lang="en-GB" i="0">
                                  <a:latin typeface="Cambria Math" panose="02040503050406030204" pitchFamily="18" charset="0"/>
                                </a:rPr>
                                <m:t>&amp;</m:t>
                              </m:r>
                              <m:m>
                                <m:mPr>
                                  <m:plcHide m:val="on"/>
                                  <m:mcs>
                                    <m:mc>
                                      <m:mcPr>
                                        <m:count m:val="2"/>
                                        <m:mcJc m:val="center"/>
                                      </m:mcPr>
                                    </m:mc>
                                  </m:mcs>
                                  <m:ctrlPr>
                                    <a:rPr lang="en-GB" i="1">
                                      <a:solidFill>
                                        <a:srgbClr val="836967"/>
                                      </a:solidFill>
                                      <a:latin typeface="Cambria Math" panose="02040503050406030204" pitchFamily="18" charset="0"/>
                                    </a:rPr>
                                  </m:ctrlPr>
                                </m:mPr>
                                <m:mr>
                                  <m:e>
                                    <m:r>
                                      <a:rPr lang="en-GB" i="1">
                                        <a:latin typeface="Cambria Math" panose="02040503050406030204" pitchFamily="18" charset="0"/>
                                      </a:rPr>
                                      <m:t>𝛾</m:t>
                                    </m:r>
                                    <m:r>
                                      <a:rPr lang="en-GB" i="0">
                                        <a:latin typeface="Cambria Math" panose="02040503050406030204" pitchFamily="18" charset="0"/>
                                      </a:rPr>
                                      <m:t>+</m:t>
                                    </m:r>
                                    <m:r>
                                      <a:rPr lang="en-GB" i="1">
                                        <a:latin typeface="Cambria Math" panose="02040503050406030204" pitchFamily="18" charset="0"/>
                                      </a:rPr>
                                      <m:t>𝐴</m:t>
                                    </m:r>
                                    <m:r>
                                      <a:rPr lang="en-GB" i="0">
                                        <a:latin typeface="Cambria Math" panose="02040503050406030204" pitchFamily="18" charset="0"/>
                                      </a:rPr>
                                      <m:t>+</m:t>
                                    </m:r>
                                    <m:sSup>
                                      <m:sSupPr>
                                        <m:ctrlPr>
                                          <a:rPr lang="en-GB" i="1">
                                            <a:solidFill>
                                              <a:srgbClr val="836967"/>
                                            </a:solidFill>
                                            <a:latin typeface="Cambria Math" panose="02040503050406030204" pitchFamily="18" charset="0"/>
                                          </a:rPr>
                                        </m:ctrlPr>
                                      </m:sSupPr>
                                      <m:e>
                                        <m:r>
                                          <a:rPr lang="en-GB" i="1">
                                            <a:latin typeface="Cambria Math" panose="02040503050406030204" pitchFamily="18" charset="0"/>
                                          </a:rPr>
                                          <m:t>𝑒</m:t>
                                        </m:r>
                                      </m:e>
                                      <m:sup>
                                        <m:r>
                                          <a:rPr lang="en-GB" i="0">
                                            <a:latin typeface="Cambria Math" panose="02040503050406030204" pitchFamily="18" charset="0"/>
                                          </a:rPr>
                                          <m:t>−</m:t>
                                        </m:r>
                                      </m:sup>
                                    </m:sSup>
                                  </m:e>
                                  <m:e>
                                    <m:r>
                                      <m:rPr>
                                        <m:sty m:val="p"/>
                                      </m:rPr>
                                      <a:rPr lang="en-GB" i="0">
                                        <a:latin typeface="Cambria Math" panose="02040503050406030204" pitchFamily="18" charset="0"/>
                                      </a:rPr>
                                      <m:t>atomic</m:t>
                                    </m:r>
                                    <m:r>
                                      <a:rPr lang="en-GB" i="0">
                                        <a:latin typeface="Cambria Math" panose="02040503050406030204" pitchFamily="18" charset="0"/>
                                      </a:rPr>
                                      <m:t> </m:t>
                                    </m:r>
                                    <m:r>
                                      <m:rPr>
                                        <m:sty m:val="p"/>
                                      </m:rPr>
                                      <a:rPr lang="en-GB" i="0">
                                        <a:latin typeface="Cambria Math" panose="02040503050406030204" pitchFamily="18" charset="0"/>
                                      </a:rPr>
                                      <m:t>ionization</m:t>
                                    </m:r>
                                  </m:e>
                                </m:mr>
                              </m:m>
                            </m:e>
                          </m:eqArr>
                        </m:e>
                      </m:d>
                    </m:oMath>
                  </m:oMathPara>
                </a14:m>
                <a:endParaRPr lang="en-GB" dirty="0"/>
              </a:p>
            </p:txBody>
          </p:sp>
        </mc:Choice>
        <mc:Fallback xmlns="">
          <p:sp>
            <p:nvSpPr>
              <p:cNvPr id="13" name="TextBox 12">
                <a:extLst>
                  <a:ext uri="{FF2B5EF4-FFF2-40B4-BE49-F238E27FC236}">
                    <a16:creationId xmlns:a16="http://schemas.microsoft.com/office/drawing/2014/main" id="{281661AC-6F3D-E394-BCEF-C8FD7DC7AD40}"/>
                  </a:ext>
                </a:extLst>
              </p:cNvPr>
              <p:cNvSpPr txBox="1">
                <a:spLocks noRot="1" noChangeAspect="1" noMove="1" noResize="1" noEditPoints="1" noAdjustHandles="1" noChangeArrowheads="1" noChangeShapeType="1" noTextEdit="1"/>
              </p:cNvSpPr>
              <p:nvPr/>
            </p:nvSpPr>
            <p:spPr>
              <a:xfrm>
                <a:off x="8041587" y="3961311"/>
                <a:ext cx="4211828" cy="976614"/>
              </a:xfrm>
              <a:prstGeom prst="rect">
                <a:avLst/>
              </a:prstGeom>
              <a:blipFill>
                <a:blip r:embed="rId2"/>
                <a:stretch>
                  <a:fillRect/>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2671F897-A0EC-9A0A-2E6E-651AFFA52476}"/>
              </a:ext>
            </a:extLst>
          </p:cNvPr>
          <p:cNvSpPr txBox="1"/>
          <p:nvPr/>
        </p:nvSpPr>
        <p:spPr>
          <a:xfrm>
            <a:off x="486155" y="6148222"/>
            <a:ext cx="7156704" cy="338554"/>
          </a:xfrm>
          <a:prstGeom prst="rect">
            <a:avLst/>
          </a:prstGeom>
          <a:noFill/>
        </p:spPr>
        <p:txBody>
          <a:bodyPr wrap="square" rtlCol="0">
            <a:spAutoFit/>
          </a:bodyPr>
          <a:lstStyle/>
          <a:p>
            <a:r>
              <a:rPr lang="en-GB" sz="1600" dirty="0">
                <a:solidFill>
                  <a:srgbClr val="1868A9"/>
                </a:solidFill>
                <a:latin typeface="Helvetica" panose="020B0604020202020204" pitchFamily="34" charset="0"/>
                <a:cs typeface="Helvetica" panose="020B0604020202020204" pitchFamily="34" charset="0"/>
                <a:hlinkClick r:id="rId3"/>
              </a:rPr>
              <a:t>C.-P. W et al., Phys. Rev. D 108, 043029</a:t>
            </a:r>
            <a:endParaRPr lang="en-GB" sz="1600" dirty="0">
              <a:solidFill>
                <a:srgbClr val="1868A9"/>
              </a:solidFill>
              <a:latin typeface="Helvetica" panose="020B0604020202020204" pitchFamily="34" charset="0"/>
              <a:cs typeface="Helvetica" panose="020B0604020202020204" pitchFamily="34" charset="0"/>
            </a:endParaRPr>
          </a:p>
        </p:txBody>
      </p:sp>
      <p:pic>
        <p:nvPicPr>
          <p:cNvPr id="12" name="Picture 11">
            <a:extLst>
              <a:ext uri="{FF2B5EF4-FFF2-40B4-BE49-F238E27FC236}">
                <a16:creationId xmlns:a16="http://schemas.microsoft.com/office/drawing/2014/main" id="{593787E9-AD95-D579-0F17-AE8C94D2CA0F}"/>
              </a:ext>
            </a:extLst>
          </p:cNvPr>
          <p:cNvPicPr>
            <a:picLocks noChangeAspect="1"/>
          </p:cNvPicPr>
          <p:nvPr/>
        </p:nvPicPr>
        <p:blipFill>
          <a:blip r:embed="rId4">
            <a:extLst>
              <a:ext uri="{28A0092B-C50C-407E-A947-70E740481C1C}">
                <a14:useLocalDpi xmlns:a14="http://schemas.microsoft.com/office/drawing/2010/main" val="0"/>
              </a:ext>
            </a:extLst>
          </a:blip>
          <a:srcRect l="10021" t="20149" r="-1"/>
          <a:stretch/>
        </p:blipFill>
        <p:spPr>
          <a:xfrm>
            <a:off x="47769" y="1117325"/>
            <a:ext cx="7829132" cy="4833004"/>
          </a:xfrm>
          <a:prstGeom prst="rect">
            <a:avLst/>
          </a:prstGeom>
        </p:spPr>
      </p:pic>
      <p:sp>
        <p:nvSpPr>
          <p:cNvPr id="15" name="Rectangle: Rounded Corners 14">
            <a:extLst>
              <a:ext uri="{FF2B5EF4-FFF2-40B4-BE49-F238E27FC236}">
                <a16:creationId xmlns:a16="http://schemas.microsoft.com/office/drawing/2014/main" id="{9C3FC23C-4656-5BC6-0EC9-69EE00709FEC}"/>
              </a:ext>
            </a:extLst>
          </p:cNvPr>
          <p:cNvSpPr/>
          <p:nvPr/>
        </p:nvSpPr>
        <p:spPr>
          <a:xfrm>
            <a:off x="2716910" y="3080886"/>
            <a:ext cx="5273854" cy="2737465"/>
          </a:xfrm>
          <a:prstGeom prst="roundRect">
            <a:avLst/>
          </a:prstGeom>
          <a:noFill/>
          <a:ln w="38100">
            <a:solidFill>
              <a:srgbClr val="984B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83619A55-814D-A9A7-CFF1-1019E1FABE05}"/>
              </a:ext>
            </a:extLst>
          </p:cNvPr>
          <p:cNvSpPr/>
          <p:nvPr/>
        </p:nvSpPr>
        <p:spPr>
          <a:xfrm>
            <a:off x="8075707" y="4293762"/>
            <a:ext cx="4109469" cy="670734"/>
          </a:xfrm>
          <a:prstGeom prst="roundRect">
            <a:avLst/>
          </a:prstGeom>
          <a:noFill/>
          <a:ln w="38100">
            <a:solidFill>
              <a:srgbClr val="984B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79F7A720-7165-42C2-B6E0-22C9D8EEE1B1}"/>
              </a:ext>
            </a:extLst>
          </p:cNvPr>
          <p:cNvSpPr txBox="1">
            <a:spLocks/>
          </p:cNvSpPr>
          <p:nvPr/>
        </p:nvSpPr>
        <p:spPr>
          <a:xfrm>
            <a:off x="1997656" y="45162"/>
            <a:ext cx="8195663" cy="634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pPr algn="ctr"/>
            <a:r>
              <a:rPr lang="en-US" b="1" dirty="0">
                <a:solidFill>
                  <a:srgbClr val="984B0B"/>
                </a:solidFill>
                <a:ea typeface="Roboto" panose="02000000000000000000" pitchFamily="2" charset="0"/>
              </a:rPr>
              <a:t>Can we detect these axions?</a:t>
            </a:r>
            <a:endParaRPr lang="en-GB" dirty="0">
              <a:solidFill>
                <a:srgbClr val="984B0B"/>
              </a:solidFill>
            </a:endParaRPr>
          </a:p>
        </p:txBody>
      </p:sp>
    </p:spTree>
    <p:extLst>
      <p:ext uri="{BB962C8B-B14F-4D97-AF65-F5344CB8AC3E}">
        <p14:creationId xmlns:p14="http://schemas.microsoft.com/office/powerpoint/2010/main" val="32153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19</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2DF5213-5014-6156-4A59-05CC9BE3D059}"/>
              </a:ext>
            </a:extLst>
          </p:cNvPr>
          <p:cNvSpPr txBox="1">
            <a:spLocks/>
          </p:cNvSpPr>
          <p:nvPr/>
        </p:nvSpPr>
        <p:spPr>
          <a:xfrm>
            <a:off x="2674620" y="173101"/>
            <a:ext cx="6842760" cy="634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pPr algn="ctr"/>
            <a:r>
              <a:rPr lang="ro-RO" b="1" dirty="0" err="1">
                <a:solidFill>
                  <a:srgbClr val="1868A9"/>
                </a:solidFill>
                <a:ea typeface="Roboto" panose="02000000000000000000" pitchFamily="2" charset="0"/>
              </a:rPr>
              <a:t>Detection</a:t>
            </a:r>
            <a:r>
              <a:rPr lang="ro-RO" b="1" dirty="0">
                <a:solidFill>
                  <a:srgbClr val="1868A9"/>
                </a:solidFill>
                <a:ea typeface="Roboto" panose="02000000000000000000" pitchFamily="2" charset="0"/>
              </a:rPr>
              <a:t> </a:t>
            </a:r>
            <a:r>
              <a:rPr lang="ro-RO" b="1" dirty="0" err="1">
                <a:solidFill>
                  <a:srgbClr val="1868A9"/>
                </a:solidFill>
                <a:ea typeface="Roboto" panose="02000000000000000000" pitchFamily="2" charset="0"/>
              </a:rPr>
              <a:t>mechanism</a:t>
            </a:r>
            <a:endParaRPr lang="en-GB" dirty="0">
              <a:solidFill>
                <a:srgbClr val="1868A9"/>
              </a:solidFill>
            </a:endParaRPr>
          </a:p>
        </p:txBody>
      </p:sp>
      <p:sp>
        <p:nvSpPr>
          <p:cNvPr id="14" name="TextBox 13">
            <a:extLst>
              <a:ext uri="{FF2B5EF4-FFF2-40B4-BE49-F238E27FC236}">
                <a16:creationId xmlns:a16="http://schemas.microsoft.com/office/drawing/2014/main" id="{D15241BA-6CE8-17C2-F80B-6083A75A6511}"/>
              </a:ext>
            </a:extLst>
          </p:cNvPr>
          <p:cNvSpPr txBox="1"/>
          <p:nvPr/>
        </p:nvSpPr>
        <p:spPr>
          <a:xfrm>
            <a:off x="486154" y="6185912"/>
            <a:ext cx="8173349" cy="307777"/>
          </a:xfrm>
          <a:prstGeom prst="rect">
            <a:avLst/>
          </a:prstGeom>
          <a:noFill/>
        </p:spPr>
        <p:txBody>
          <a:bodyPr wrap="square" rtlCol="0">
            <a:spAutoFit/>
          </a:bodyPr>
          <a:lstStyle/>
          <a:p>
            <a:r>
              <a:rPr lang="en-GB" sz="1400" dirty="0">
                <a:solidFill>
                  <a:srgbClr val="1868A9"/>
                </a:solidFill>
                <a:latin typeface="Helvetica" panose="020B0604020202020204" pitchFamily="34" charset="0"/>
                <a:cs typeface="Helvetica" panose="020B0604020202020204" pitchFamily="34" charset="0"/>
                <a:hlinkClick r:id="rId2"/>
              </a:rPr>
              <a:t>J. Soto-Oton and on behalf of the DUNE Collaboration 2022 J. Phys.: Conf. Ser. 2374 012164</a:t>
            </a:r>
            <a:endParaRPr lang="en-GB" sz="1400" dirty="0">
              <a:solidFill>
                <a:srgbClr val="1868A9"/>
              </a:solidFill>
              <a:latin typeface="Helvetica" panose="020B0604020202020204" pitchFamily="34" charset="0"/>
              <a:cs typeface="Helvetica" panose="020B060402020202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4CEA6AD-F5AB-C132-5C9D-D4FE52B53BE4}"/>
                  </a:ext>
                </a:extLst>
              </p:cNvPr>
              <p:cNvSpPr txBox="1"/>
              <p:nvPr/>
            </p:nvSpPr>
            <p:spPr>
              <a:xfrm>
                <a:off x="486155" y="4588956"/>
                <a:ext cx="11182090" cy="1629100"/>
              </a:xfrm>
              <a:prstGeom prst="rect">
                <a:avLst/>
              </a:prstGeom>
              <a:noFill/>
            </p:spPr>
            <p:txBody>
              <a:bodyPr wrap="square">
                <a:spAutoFit/>
              </a:bodyPr>
              <a:lstStyle/>
              <a:p>
                <a:pPr marL="285750" indent="-285750" algn="just">
                  <a:buFont typeface="Wingdings" panose="05000000000000000000" pitchFamily="2" charset="2"/>
                  <a:buChar char="Ø"/>
                </a:pPr>
                <a:r>
                  <a:rPr lang="en-GB" sz="1600" dirty="0">
                    <a:latin typeface="Helvetica" panose="020B0604020202020204" pitchFamily="34" charset="0"/>
                    <a:cs typeface="Helvetica" panose="020B0604020202020204" pitchFamily="34" charset="0"/>
                  </a:rPr>
                  <a:t>The excitation produced by a charged particle crossing the active medium produces </a:t>
                </a:r>
                <a14:m>
                  <m:oMath xmlns:m="http://schemas.openxmlformats.org/officeDocument/2006/math">
                    <m:sSubSup>
                      <m:sSubSupPr>
                        <m:ctrlPr>
                          <a:rPr lang="en-GB" sz="1600" i="1" smtClean="0">
                            <a:latin typeface="Cambria Math" panose="02040503050406030204" pitchFamily="18" charset="0"/>
                            <a:cs typeface="Helvetica" panose="020B0604020202020204" pitchFamily="34" charset="0"/>
                          </a:rPr>
                        </m:ctrlPr>
                      </m:sSubSupPr>
                      <m:e>
                        <m:r>
                          <m:rPr>
                            <m:sty m:val="p"/>
                          </m:rPr>
                          <a:rPr lang="ro-RO" sz="1600" b="0" i="0" smtClean="0">
                            <a:latin typeface="Cambria Math" panose="02040503050406030204" pitchFamily="18" charset="0"/>
                            <a:cs typeface="Helvetica" panose="020B0604020202020204" pitchFamily="34" charset="0"/>
                          </a:rPr>
                          <m:t>Ar</m:t>
                        </m:r>
                      </m:e>
                      <m:sub>
                        <m:r>
                          <a:rPr lang="ro-RO" sz="1600" b="0" i="0" smtClean="0">
                            <a:latin typeface="Cambria Math" panose="02040503050406030204" pitchFamily="18" charset="0"/>
                            <a:cs typeface="Helvetica" panose="020B0604020202020204" pitchFamily="34" charset="0"/>
                          </a:rPr>
                          <m:t>2</m:t>
                        </m:r>
                      </m:sub>
                      <m:sup>
                        <m:r>
                          <a:rPr lang="ro-RO" sz="1600" b="0" i="0" smtClean="0">
                            <a:latin typeface="Cambria Math" panose="02040503050406030204" pitchFamily="18" charset="0"/>
                            <a:cs typeface="Helvetica" panose="020B0604020202020204" pitchFamily="34" charset="0"/>
                          </a:rPr>
                          <m:t>∗</m:t>
                        </m:r>
                      </m:sup>
                    </m:sSubSup>
                  </m:oMath>
                </a14:m>
                <a:r>
                  <a:rPr lang="en-GB" sz="1600" dirty="0">
                    <a:latin typeface="Helvetica" panose="020B0604020202020204" pitchFamily="34" charset="0"/>
                    <a:cs typeface="Helvetica" panose="020B0604020202020204" pitchFamily="34" charset="0"/>
                  </a:rPr>
                  <a:t> in two levels of energy, singlet and triplet.</a:t>
                </a:r>
              </a:p>
              <a:p>
                <a:pPr marL="285750" indent="-285750" algn="just">
                  <a:buFont typeface="Wingdings" panose="05000000000000000000" pitchFamily="2" charset="2"/>
                  <a:buChar char="Ø"/>
                </a:pPr>
                <a:r>
                  <a:rPr lang="en-GB" sz="1600" dirty="0">
                    <a:latin typeface="Helvetica" panose="020B0604020202020204" pitchFamily="34" charset="0"/>
                    <a:cs typeface="Helvetica" panose="020B0604020202020204" pitchFamily="34" charset="0"/>
                  </a:rPr>
                  <a:t>The excimers in the single state decay </a:t>
                </a:r>
                <a:r>
                  <a:rPr lang="en-GB" sz="1600" dirty="0" err="1">
                    <a:latin typeface="Helvetica" panose="020B0604020202020204" pitchFamily="34" charset="0"/>
                    <a:cs typeface="Helvetica" panose="020B0604020202020204" pitchFamily="34" charset="0"/>
                  </a:rPr>
                  <a:t>fastly</a:t>
                </a:r>
                <a:r>
                  <a:rPr lang="en-GB" sz="1600" dirty="0">
                    <a:latin typeface="Helvetica" panose="020B0604020202020204" pitchFamily="34" charset="0"/>
                    <a:cs typeface="Helvetica" panose="020B0604020202020204" pitchFamily="34" charset="0"/>
                  </a:rPr>
                  <a:t> producing 127 nm photons, but the triple-state ones can either decay (producing 127 nm photons) or be quenched by the nitrogen or produce</a:t>
                </a:r>
                <a:r>
                  <a:rPr lang="ro-RO" sz="1600" dirty="0">
                    <a:latin typeface="Helvetica" panose="020B0604020202020204" pitchFamily="34" charset="0"/>
                    <a:cs typeface="Helvetica" panose="020B0604020202020204" pitchFamily="34" charset="0"/>
                  </a:rPr>
                  <a:t> </a:t>
                </a:r>
                <a14:m>
                  <m:oMath xmlns:m="http://schemas.openxmlformats.org/officeDocument/2006/math">
                    <m:sSup>
                      <m:sSupPr>
                        <m:ctrlPr>
                          <a:rPr lang="ro-RO" sz="1600" i="1" smtClean="0">
                            <a:latin typeface="Cambria Math" panose="02040503050406030204" pitchFamily="18" charset="0"/>
                            <a:cs typeface="Helvetica" panose="020B0604020202020204" pitchFamily="34" charset="0"/>
                          </a:rPr>
                        </m:ctrlPr>
                      </m:sSupPr>
                      <m:e>
                        <m:r>
                          <m:rPr>
                            <m:sty m:val="p"/>
                          </m:rPr>
                          <a:rPr lang="ro-RO" sz="1600" b="0" i="0" smtClean="0">
                            <a:latin typeface="Cambria Math" panose="02040503050406030204" pitchFamily="18" charset="0"/>
                            <a:cs typeface="Helvetica" panose="020B0604020202020204" pitchFamily="34" charset="0"/>
                          </a:rPr>
                          <m:t>ArXe</m:t>
                        </m:r>
                      </m:e>
                      <m:sup>
                        <m:r>
                          <a:rPr lang="ro-RO" sz="1600" b="0" i="0" smtClean="0">
                            <a:latin typeface="Cambria Math" panose="02040503050406030204" pitchFamily="18" charset="0"/>
                            <a:cs typeface="Helvetica" panose="020B0604020202020204" pitchFamily="34" charset="0"/>
                          </a:rPr>
                          <m:t>∗</m:t>
                        </m:r>
                      </m:sup>
                    </m:sSup>
                  </m:oMath>
                </a14:m>
                <a:r>
                  <a:rPr lang="en-GB" sz="1600" dirty="0">
                    <a:latin typeface="Helvetica" panose="020B0604020202020204" pitchFamily="34" charset="0"/>
                    <a:cs typeface="Helvetica" panose="020B0604020202020204" pitchFamily="34" charset="0"/>
                  </a:rPr>
                  <a:t>.</a:t>
                </a:r>
              </a:p>
              <a:p>
                <a:pPr marL="285750" indent="-285750" algn="just">
                  <a:buFont typeface="Wingdings" panose="05000000000000000000" pitchFamily="2" charset="2"/>
                  <a:buChar char="Ø"/>
                </a:pPr>
                <a14:m>
                  <m:oMath xmlns:m="http://schemas.openxmlformats.org/officeDocument/2006/math">
                    <m:sSup>
                      <m:sSupPr>
                        <m:ctrlPr>
                          <a:rPr lang="ro-RO" sz="1600" i="1">
                            <a:latin typeface="Cambria Math" panose="02040503050406030204" pitchFamily="18" charset="0"/>
                            <a:cs typeface="Helvetica" panose="020B0604020202020204" pitchFamily="34" charset="0"/>
                          </a:rPr>
                        </m:ctrlPr>
                      </m:sSupPr>
                      <m:e>
                        <m:r>
                          <m:rPr>
                            <m:sty m:val="p"/>
                          </m:rPr>
                          <a:rPr lang="ro-RO" sz="1600">
                            <a:latin typeface="Cambria Math" panose="02040503050406030204" pitchFamily="18" charset="0"/>
                            <a:cs typeface="Helvetica" panose="020B0604020202020204" pitchFamily="34" charset="0"/>
                          </a:rPr>
                          <m:t>ArXe</m:t>
                        </m:r>
                      </m:e>
                      <m:sup>
                        <m:r>
                          <a:rPr lang="ro-RO" sz="1600">
                            <a:latin typeface="Cambria Math" panose="02040503050406030204" pitchFamily="18" charset="0"/>
                            <a:cs typeface="Helvetica" panose="020B0604020202020204" pitchFamily="34" charset="0"/>
                          </a:rPr>
                          <m:t>∗</m:t>
                        </m:r>
                      </m:sup>
                    </m:sSup>
                  </m:oMath>
                </a14:m>
                <a:r>
                  <a:rPr lang="en-GB" sz="1600" dirty="0">
                    <a:latin typeface="Helvetica" panose="020B0604020202020204" pitchFamily="34" charset="0"/>
                    <a:cs typeface="Helvetica" panose="020B0604020202020204" pitchFamily="34" charset="0"/>
                  </a:rPr>
                  <a:t> can either decay (producing 150 nm photons), be quenched again by nitrogen or produce </a:t>
                </a:r>
                <a14:m>
                  <m:oMath xmlns:m="http://schemas.openxmlformats.org/officeDocument/2006/math">
                    <m:sSubSup>
                      <m:sSubSupPr>
                        <m:ctrlPr>
                          <a:rPr lang="en-GB" sz="1600" i="1" smtClean="0">
                            <a:latin typeface="Cambria Math" panose="02040503050406030204" pitchFamily="18" charset="0"/>
                            <a:cs typeface="Helvetica" panose="020B0604020202020204" pitchFamily="34" charset="0"/>
                          </a:rPr>
                        </m:ctrlPr>
                      </m:sSubSupPr>
                      <m:e>
                        <m:r>
                          <m:rPr>
                            <m:sty m:val="p"/>
                          </m:rPr>
                          <a:rPr lang="ro-RO" sz="1600" b="0" i="0" smtClean="0">
                            <a:latin typeface="Cambria Math" panose="02040503050406030204" pitchFamily="18" charset="0"/>
                            <a:cs typeface="Helvetica" panose="020B0604020202020204" pitchFamily="34" charset="0"/>
                          </a:rPr>
                          <m:t>Xe</m:t>
                        </m:r>
                      </m:e>
                      <m:sub>
                        <m:r>
                          <a:rPr lang="ro-RO" sz="1600" b="0" i="0" smtClean="0">
                            <a:latin typeface="Cambria Math" panose="02040503050406030204" pitchFamily="18" charset="0"/>
                            <a:cs typeface="Helvetica" panose="020B0604020202020204" pitchFamily="34" charset="0"/>
                          </a:rPr>
                          <m:t>2</m:t>
                        </m:r>
                      </m:sub>
                      <m:sup>
                        <m:r>
                          <a:rPr lang="ro-RO" sz="1600" b="0" i="0" smtClean="0">
                            <a:latin typeface="Cambria Math" panose="02040503050406030204" pitchFamily="18" charset="0"/>
                            <a:cs typeface="Helvetica" panose="020B0604020202020204" pitchFamily="34" charset="0"/>
                          </a:rPr>
                          <m:t>∗</m:t>
                        </m:r>
                      </m:sup>
                    </m:sSubSup>
                  </m:oMath>
                </a14:m>
                <a:r>
                  <a:rPr lang="en-GB" sz="1600" dirty="0">
                    <a:latin typeface="Helvetica" panose="020B0604020202020204" pitchFamily="34" charset="0"/>
                    <a:cs typeface="Helvetica" panose="020B0604020202020204" pitchFamily="34" charset="0"/>
                  </a:rPr>
                  <a:t>.</a:t>
                </a:r>
              </a:p>
              <a:p>
                <a:pPr marL="285750" indent="-285750" algn="just">
                  <a:buFont typeface="Wingdings" panose="05000000000000000000" pitchFamily="2" charset="2"/>
                  <a:buChar char="Ø"/>
                </a:pPr>
                <a:r>
                  <a:rPr lang="en-GB" sz="1600" dirty="0">
                    <a:latin typeface="Helvetica" panose="020B0604020202020204" pitchFamily="34" charset="0"/>
                    <a:cs typeface="Helvetica" panose="020B0604020202020204" pitchFamily="34" charset="0"/>
                  </a:rPr>
                  <a:t>Finally, </a:t>
                </a:r>
                <a14:m>
                  <m:oMath xmlns:m="http://schemas.openxmlformats.org/officeDocument/2006/math">
                    <m:sSubSup>
                      <m:sSubSupPr>
                        <m:ctrlPr>
                          <a:rPr lang="en-GB" sz="1600" i="1" smtClean="0">
                            <a:latin typeface="Cambria Math" panose="02040503050406030204" pitchFamily="18" charset="0"/>
                            <a:cs typeface="Helvetica" panose="020B0604020202020204" pitchFamily="34" charset="0"/>
                          </a:rPr>
                        </m:ctrlPr>
                      </m:sSubSupPr>
                      <m:e>
                        <m:r>
                          <m:rPr>
                            <m:sty m:val="p"/>
                          </m:rPr>
                          <a:rPr lang="ro-RO" sz="1600" b="0" i="0" smtClean="0">
                            <a:latin typeface="Cambria Math" panose="02040503050406030204" pitchFamily="18" charset="0"/>
                            <a:cs typeface="Helvetica" panose="020B0604020202020204" pitchFamily="34" charset="0"/>
                          </a:rPr>
                          <m:t>Xe</m:t>
                        </m:r>
                      </m:e>
                      <m:sub>
                        <m:r>
                          <a:rPr lang="ro-RO" sz="1600" b="0" i="0" smtClean="0">
                            <a:latin typeface="Cambria Math" panose="02040503050406030204" pitchFamily="18" charset="0"/>
                            <a:cs typeface="Helvetica" panose="020B0604020202020204" pitchFamily="34" charset="0"/>
                          </a:rPr>
                          <m:t>2</m:t>
                        </m:r>
                      </m:sub>
                      <m:sup>
                        <m:r>
                          <a:rPr lang="ro-RO" sz="1600" b="0" i="0" smtClean="0">
                            <a:latin typeface="Cambria Math" panose="02040503050406030204" pitchFamily="18" charset="0"/>
                            <a:cs typeface="Helvetica" panose="020B0604020202020204" pitchFamily="34" charset="0"/>
                          </a:rPr>
                          <m:t>∗</m:t>
                        </m:r>
                      </m:sup>
                    </m:sSubSup>
                  </m:oMath>
                </a14:m>
                <a:r>
                  <a:rPr lang="en-GB" sz="1600" baseline="-25000" dirty="0">
                    <a:latin typeface="Helvetica" panose="020B0604020202020204" pitchFamily="34" charset="0"/>
                    <a:cs typeface="Helvetica" panose="020B0604020202020204" pitchFamily="34" charset="0"/>
                  </a:rPr>
                  <a:t> </a:t>
                </a:r>
                <a:r>
                  <a:rPr lang="en-GB" sz="1600" dirty="0">
                    <a:latin typeface="Helvetica" panose="020B0604020202020204" pitchFamily="34" charset="0"/>
                    <a:cs typeface="Helvetica" panose="020B0604020202020204" pitchFamily="34" charset="0"/>
                  </a:rPr>
                  <a:t>excimers decay very fast producing 178-nm photons.</a:t>
                </a:r>
              </a:p>
            </p:txBody>
          </p:sp>
        </mc:Choice>
        <mc:Fallback xmlns="">
          <p:sp>
            <p:nvSpPr>
              <p:cNvPr id="16" name="TextBox 15">
                <a:extLst>
                  <a:ext uri="{FF2B5EF4-FFF2-40B4-BE49-F238E27FC236}">
                    <a16:creationId xmlns:a16="http://schemas.microsoft.com/office/drawing/2014/main" id="{B4CEA6AD-F5AB-C132-5C9D-D4FE52B53BE4}"/>
                  </a:ext>
                </a:extLst>
              </p:cNvPr>
              <p:cNvSpPr txBox="1">
                <a:spLocks noRot="1" noChangeAspect="1" noMove="1" noResize="1" noEditPoints="1" noAdjustHandles="1" noChangeArrowheads="1" noChangeShapeType="1" noTextEdit="1"/>
              </p:cNvSpPr>
              <p:nvPr/>
            </p:nvSpPr>
            <p:spPr>
              <a:xfrm>
                <a:off x="486155" y="4588956"/>
                <a:ext cx="11182090" cy="1629100"/>
              </a:xfrm>
              <a:prstGeom prst="rect">
                <a:avLst/>
              </a:prstGeom>
              <a:blipFill>
                <a:blip r:embed="rId3"/>
                <a:stretch>
                  <a:fillRect l="-218" t="-1124" r="-273" b="-375"/>
                </a:stretch>
              </a:blipFill>
            </p:spPr>
            <p:txBody>
              <a:bodyPr/>
              <a:lstStyle/>
              <a:p>
                <a:r>
                  <a:rPr lang="en-GB">
                    <a:noFill/>
                  </a:rPr>
                  <a:t> </a:t>
                </a:r>
              </a:p>
            </p:txBody>
          </p:sp>
        </mc:Fallback>
      </mc:AlternateContent>
      <p:grpSp>
        <p:nvGrpSpPr>
          <p:cNvPr id="25" name="Group 24">
            <a:extLst>
              <a:ext uri="{FF2B5EF4-FFF2-40B4-BE49-F238E27FC236}">
                <a16:creationId xmlns:a16="http://schemas.microsoft.com/office/drawing/2014/main" id="{48C1E525-78D9-8BD3-D551-ACBE96A2AC45}"/>
              </a:ext>
            </a:extLst>
          </p:cNvPr>
          <p:cNvGrpSpPr/>
          <p:nvPr/>
        </p:nvGrpSpPr>
        <p:grpSpPr>
          <a:xfrm>
            <a:off x="1650268" y="877616"/>
            <a:ext cx="8034371" cy="3816783"/>
            <a:chOff x="1650268" y="877616"/>
            <a:chExt cx="8034371" cy="3816783"/>
          </a:xfrm>
        </p:grpSpPr>
        <p:grpSp>
          <p:nvGrpSpPr>
            <p:cNvPr id="18" name="Group 17">
              <a:extLst>
                <a:ext uri="{FF2B5EF4-FFF2-40B4-BE49-F238E27FC236}">
                  <a16:creationId xmlns:a16="http://schemas.microsoft.com/office/drawing/2014/main" id="{AC150A01-8E87-0194-AB1D-A10A4635DEC4}"/>
                </a:ext>
              </a:extLst>
            </p:cNvPr>
            <p:cNvGrpSpPr/>
            <p:nvPr/>
          </p:nvGrpSpPr>
          <p:grpSpPr>
            <a:xfrm>
              <a:off x="2015005" y="877616"/>
              <a:ext cx="7669634" cy="3816783"/>
              <a:chOff x="2015005" y="877616"/>
              <a:chExt cx="7669634" cy="3816783"/>
            </a:xfrm>
          </p:grpSpPr>
          <p:pic>
            <p:nvPicPr>
              <p:cNvPr id="12" name="Picture 11">
                <a:extLst>
                  <a:ext uri="{FF2B5EF4-FFF2-40B4-BE49-F238E27FC236}">
                    <a16:creationId xmlns:a16="http://schemas.microsoft.com/office/drawing/2014/main" id="{8F398534-B809-FC7A-E031-F8DDA9FDF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361" y="877616"/>
                <a:ext cx="7177278" cy="3816783"/>
              </a:xfrm>
              <a:prstGeom prst="rect">
                <a:avLst/>
              </a:prstGeom>
            </p:spPr>
          </p:pic>
          <p:sp>
            <p:nvSpPr>
              <p:cNvPr id="17" name="Rectangle 16">
                <a:extLst>
                  <a:ext uri="{FF2B5EF4-FFF2-40B4-BE49-F238E27FC236}">
                    <a16:creationId xmlns:a16="http://schemas.microsoft.com/office/drawing/2014/main" id="{FF7097DF-1AC7-B62C-D028-623C03529515}"/>
                  </a:ext>
                </a:extLst>
              </p:cNvPr>
              <p:cNvSpPr/>
              <p:nvPr/>
            </p:nvSpPr>
            <p:spPr>
              <a:xfrm rot="19086998">
                <a:off x="2015005" y="1414083"/>
                <a:ext cx="1583140" cy="3821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1" name="Straight Arrow Connector 20">
              <a:extLst>
                <a:ext uri="{FF2B5EF4-FFF2-40B4-BE49-F238E27FC236}">
                  <a16:creationId xmlns:a16="http://schemas.microsoft.com/office/drawing/2014/main" id="{6E455246-8E42-6CF4-B8CE-CD4CBDB5BFA3}"/>
                </a:ext>
              </a:extLst>
            </p:cNvPr>
            <p:cNvCxnSpPr>
              <a:cxnSpLocks/>
            </p:cNvCxnSpPr>
            <p:nvPr/>
          </p:nvCxnSpPr>
          <p:spPr>
            <a:xfrm flipH="1">
              <a:off x="2217570" y="1078157"/>
              <a:ext cx="1178010" cy="105398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15BAE18-3E01-4284-82D4-7A1B56364FA8}"/>
                </a:ext>
              </a:extLst>
            </p:cNvPr>
            <p:cNvSpPr txBox="1"/>
            <p:nvPr/>
          </p:nvSpPr>
          <p:spPr>
            <a:xfrm rot="19111995">
              <a:off x="1650268" y="1328174"/>
              <a:ext cx="2230755" cy="307777"/>
            </a:xfrm>
            <a:prstGeom prst="rect">
              <a:avLst/>
            </a:prstGeom>
            <a:noFill/>
          </p:spPr>
          <p:txBody>
            <a:bodyPr wrap="square" rtlCol="0">
              <a:spAutoFit/>
            </a:bodyPr>
            <a:lstStyle/>
            <a:p>
              <a:pPr algn="ctr"/>
              <a:r>
                <a:rPr lang="en-US" sz="1400" b="1" dirty="0">
                  <a:solidFill>
                    <a:schemeClr val="accent2"/>
                  </a:solidFill>
                  <a:latin typeface="Helvetica" panose="020B0604020202020204" pitchFamily="34" charset="0"/>
                  <a:cs typeface="Helvetica" panose="020B0604020202020204" pitchFamily="34" charset="0"/>
                </a:rPr>
                <a:t>Charged particle</a:t>
              </a:r>
              <a:endParaRPr lang="en-GB" sz="1400" b="1" dirty="0">
                <a:solidFill>
                  <a:schemeClr val="accent2"/>
                </a:solidFill>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320471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2</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55394729-D662-59FB-9B08-042E35F0C7A2}"/>
              </a:ext>
            </a:extLst>
          </p:cNvPr>
          <p:cNvSpPr>
            <a:spLocks noGrp="1"/>
          </p:cNvSpPr>
          <p:nvPr>
            <p:ph idx="1"/>
          </p:nvPr>
        </p:nvSpPr>
        <p:spPr>
          <a:xfrm>
            <a:off x="573024" y="2709755"/>
            <a:ext cx="10189464" cy="2337116"/>
          </a:xfrm>
        </p:spPr>
        <p:txBody>
          <a:bodyPr>
            <a:normAutofit/>
          </a:bodyPr>
          <a:lstStyle/>
          <a:p>
            <a:pPr algn="just">
              <a:lnSpc>
                <a:spcPct val="107000"/>
              </a:lnSpc>
              <a:spcAft>
                <a:spcPts val="800"/>
              </a:spcAft>
            </a:pPr>
            <a:r>
              <a:rPr lang="en-GB" sz="2400" kern="100" dirty="0">
                <a:solidFill>
                  <a:schemeClr val="accent1"/>
                </a:solidFill>
                <a:effectLst/>
                <a:ea typeface="Roboto" panose="02000000000000000000" pitchFamily="2" charset="0"/>
              </a:rPr>
              <a:t>1984</a:t>
            </a:r>
            <a:r>
              <a:rPr lang="en-GB" sz="2400" kern="100" dirty="0">
                <a:effectLst/>
                <a:ea typeface="Roboto" panose="02000000000000000000" pitchFamily="2" charset="0"/>
              </a:rPr>
              <a:t> E. Witten (PRD, 30, 272): </a:t>
            </a:r>
            <a:r>
              <a:rPr lang="en-GB" sz="2400" kern="0" dirty="0">
                <a:effectLst/>
                <a:ea typeface="Roboto" panose="02000000000000000000" pitchFamily="2" charset="0"/>
              </a:rPr>
              <a:t>Cosmic Separation of Phases:  </a:t>
            </a:r>
            <a:r>
              <a:rPr lang="en-GB" sz="2400" kern="0" dirty="0">
                <a:solidFill>
                  <a:srgbClr val="7030A0"/>
                </a:solidFill>
                <a:effectLst/>
                <a:ea typeface="Roboto" panose="02000000000000000000" pitchFamily="2" charset="0"/>
              </a:rPr>
              <a:t>Nuggets</a:t>
            </a:r>
            <a:endParaRPr lang="en-GB" sz="2400" kern="100" dirty="0">
              <a:solidFill>
                <a:srgbClr val="7030A0"/>
              </a:solidFill>
              <a:effectLst/>
              <a:ea typeface="Roboto" panose="02000000000000000000" pitchFamily="2" charset="0"/>
            </a:endParaRPr>
          </a:p>
          <a:p>
            <a:pPr algn="just">
              <a:lnSpc>
                <a:spcPct val="107000"/>
              </a:lnSpc>
              <a:spcAft>
                <a:spcPts val="800"/>
              </a:spcAft>
            </a:pPr>
            <a:r>
              <a:rPr lang="en-GB" sz="2400" kern="100" dirty="0">
                <a:solidFill>
                  <a:schemeClr val="accent1"/>
                </a:solidFill>
                <a:effectLst/>
                <a:ea typeface="Roboto" panose="02000000000000000000" pitchFamily="2" charset="0"/>
              </a:rPr>
              <a:t>1984</a:t>
            </a:r>
            <a:r>
              <a:rPr lang="en-GB" sz="2400" kern="100" dirty="0">
                <a:effectLst/>
                <a:ea typeface="Roboto" panose="02000000000000000000" pitchFamily="2" charset="0"/>
              </a:rPr>
              <a:t> A. R. De Rujula and S. L. Glashow (Nature 312, 734):  </a:t>
            </a:r>
            <a:r>
              <a:rPr lang="en-GB" sz="2400" kern="100" dirty="0" err="1">
                <a:solidFill>
                  <a:srgbClr val="0070C0"/>
                </a:solidFill>
                <a:effectLst/>
                <a:ea typeface="Roboto" panose="02000000000000000000" pitchFamily="2" charset="0"/>
              </a:rPr>
              <a:t>Nuclearites</a:t>
            </a:r>
            <a:endParaRPr lang="en-GB" sz="2400" kern="100" dirty="0">
              <a:solidFill>
                <a:srgbClr val="0070C0"/>
              </a:solidFill>
              <a:effectLst/>
              <a:ea typeface="Roboto" panose="02000000000000000000" pitchFamily="2" charset="0"/>
            </a:endParaRPr>
          </a:p>
          <a:p>
            <a:pPr algn="just">
              <a:lnSpc>
                <a:spcPct val="107000"/>
              </a:lnSpc>
              <a:spcAft>
                <a:spcPts val="800"/>
              </a:spcAft>
            </a:pPr>
            <a:r>
              <a:rPr lang="en-GB" sz="2400" kern="100" dirty="0">
                <a:solidFill>
                  <a:schemeClr val="accent2"/>
                </a:solidFill>
                <a:effectLst/>
                <a:ea typeface="Roboto" panose="02000000000000000000" pitchFamily="2" charset="0"/>
              </a:rPr>
              <a:t>2003</a:t>
            </a:r>
            <a:r>
              <a:rPr lang="en-GB" sz="2400" kern="100" dirty="0">
                <a:effectLst/>
                <a:ea typeface="Roboto" panose="02000000000000000000" pitchFamily="2" charset="0"/>
              </a:rPr>
              <a:t> Ariel </a:t>
            </a:r>
            <a:r>
              <a:rPr lang="en-GB" sz="2400" kern="0" dirty="0" err="1">
                <a:effectLst/>
                <a:ea typeface="Roboto" panose="02000000000000000000" pitchFamily="2" charset="0"/>
              </a:rPr>
              <a:t>Zhitnitsky</a:t>
            </a:r>
            <a:r>
              <a:rPr lang="en-GB" sz="2400" kern="0" dirty="0">
                <a:effectLst/>
                <a:ea typeface="Roboto" panose="02000000000000000000" pitchFamily="2" charset="0"/>
              </a:rPr>
              <a:t> (JCAP, 10, 010): Dark matter as baryonic colour superconductor:  </a:t>
            </a:r>
            <a:r>
              <a:rPr lang="en-GB" sz="2400" kern="0" dirty="0">
                <a:solidFill>
                  <a:schemeClr val="accent2"/>
                </a:solidFill>
                <a:effectLst/>
                <a:ea typeface="Roboto" panose="02000000000000000000" pitchFamily="2" charset="0"/>
              </a:rPr>
              <a:t>Axion Quark/anti-Quark Nuggets</a:t>
            </a:r>
            <a:endParaRPr lang="en-GB" sz="2400" kern="100" dirty="0">
              <a:solidFill>
                <a:schemeClr val="accent2"/>
              </a:solidFill>
              <a:effectLst/>
              <a:ea typeface="Roboto" panose="02000000000000000000" pitchFamily="2" charset="0"/>
            </a:endParaRPr>
          </a:p>
          <a:p>
            <a:pPr marL="0" indent="0" algn="just">
              <a:buNone/>
            </a:pPr>
            <a:endParaRPr lang="en-GB" sz="2400" dirty="0"/>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96DD7B20-7352-0913-7738-CE67F92EA1E6}"/>
                  </a:ext>
                </a:extLst>
              </p:cNvPr>
              <p:cNvSpPr txBox="1">
                <a:spLocks/>
              </p:cNvSpPr>
              <p:nvPr/>
            </p:nvSpPr>
            <p:spPr>
              <a:xfrm>
                <a:off x="3808476" y="173101"/>
                <a:ext cx="4575048" cy="634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r>
                  <a:rPr lang="en-GB" b="1" dirty="0">
                    <a:solidFill>
                      <a:srgbClr val="1868A9"/>
                    </a:solidFill>
                    <a:ea typeface="Roboto" panose="02000000000000000000" pitchFamily="2" charset="0"/>
                  </a:rPr>
                  <a:t>History of </a:t>
                </a:r>
                <a14:m>
                  <m:oMath xmlns:m="http://schemas.openxmlformats.org/officeDocument/2006/math">
                    <m:r>
                      <a:rPr lang="en-US" b="1" smtClean="0">
                        <a:solidFill>
                          <a:srgbClr val="1868A9"/>
                        </a:solidFill>
                        <a:latin typeface="Cambria Math" panose="02040503050406030204" pitchFamily="18" charset="0"/>
                      </a:rPr>
                      <m:t>𝐀</m:t>
                    </m:r>
                    <m:acc>
                      <m:accPr>
                        <m:chr m:val="̅"/>
                        <m:ctrlPr>
                          <a:rPr lang="en-GB" b="1" i="1" smtClean="0">
                            <a:solidFill>
                              <a:srgbClr val="1868A9"/>
                            </a:solidFill>
                            <a:latin typeface="Cambria Math" panose="02040503050406030204" pitchFamily="18" charset="0"/>
                          </a:rPr>
                        </m:ctrlPr>
                      </m:accPr>
                      <m:e>
                        <m:r>
                          <a:rPr lang="en-GB" b="1" smtClean="0">
                            <a:solidFill>
                              <a:srgbClr val="1868A9"/>
                            </a:solidFill>
                            <a:latin typeface="Cambria Math" panose="02040503050406030204" pitchFamily="18" charset="0"/>
                          </a:rPr>
                          <m:t>𝐐</m:t>
                        </m:r>
                      </m:e>
                    </m:acc>
                    <m:r>
                      <a:rPr lang="en-US" b="1" smtClean="0">
                        <a:solidFill>
                          <a:srgbClr val="1868A9"/>
                        </a:solidFill>
                        <a:latin typeface="Cambria Math" panose="02040503050406030204" pitchFamily="18" charset="0"/>
                      </a:rPr>
                      <m:t>𝐍</m:t>
                    </m:r>
                  </m:oMath>
                </a14:m>
                <a:r>
                  <a:rPr lang="en-GB" b="1" dirty="0">
                    <a:solidFill>
                      <a:srgbClr val="1868A9"/>
                    </a:solidFill>
                    <a:ea typeface="Roboto" panose="02000000000000000000" pitchFamily="2" charset="0"/>
                  </a:rPr>
                  <a:t>𝑠</a:t>
                </a:r>
                <a:endParaRPr lang="en-GB" dirty="0">
                  <a:solidFill>
                    <a:srgbClr val="1868A9"/>
                  </a:solidFill>
                </a:endParaRPr>
              </a:p>
            </p:txBody>
          </p:sp>
        </mc:Choice>
        <mc:Fallback xmlns="">
          <p:sp>
            <p:nvSpPr>
              <p:cNvPr id="3" name="Title 1">
                <a:extLst>
                  <a:ext uri="{FF2B5EF4-FFF2-40B4-BE49-F238E27FC236}">
                    <a16:creationId xmlns:a16="http://schemas.microsoft.com/office/drawing/2014/main" id="{96DD7B20-7352-0913-7738-CE67F92EA1E6}"/>
                  </a:ext>
                </a:extLst>
              </p:cNvPr>
              <p:cNvSpPr txBox="1">
                <a:spLocks noRot="1" noChangeAspect="1" noMove="1" noResize="1" noEditPoints="1" noAdjustHandles="1" noChangeArrowheads="1" noChangeShapeType="1" noTextEdit="1"/>
              </p:cNvSpPr>
              <p:nvPr/>
            </p:nvSpPr>
            <p:spPr>
              <a:xfrm>
                <a:off x="3808476" y="173101"/>
                <a:ext cx="4575048" cy="634615"/>
              </a:xfrm>
              <a:prstGeom prst="rect">
                <a:avLst/>
              </a:prstGeom>
              <a:blipFill>
                <a:blip r:embed="rId2"/>
                <a:stretch>
                  <a:fillRect l="-5467" t="-35577" r="-933" b="-50962"/>
                </a:stretch>
              </a:blipFill>
            </p:spPr>
            <p:txBody>
              <a:bodyPr/>
              <a:lstStyle/>
              <a:p>
                <a:r>
                  <a:rPr lang="en-GB">
                    <a:noFill/>
                  </a:rPr>
                  <a:t> </a:t>
                </a:r>
              </a:p>
            </p:txBody>
          </p:sp>
        </mc:Fallback>
      </mc:AlternateContent>
      <p:sp>
        <p:nvSpPr>
          <p:cNvPr id="12" name="CasetăText 7">
            <a:extLst>
              <a:ext uri="{FF2B5EF4-FFF2-40B4-BE49-F238E27FC236}">
                <a16:creationId xmlns:a16="http://schemas.microsoft.com/office/drawing/2014/main" id="{3F073699-DEE7-760F-B641-D30A74B79B6A}"/>
              </a:ext>
            </a:extLst>
          </p:cNvPr>
          <p:cNvSpPr txBox="1"/>
          <p:nvPr/>
        </p:nvSpPr>
        <p:spPr>
          <a:xfrm>
            <a:off x="573024" y="996958"/>
            <a:ext cx="11113509" cy="769441"/>
          </a:xfrm>
          <a:prstGeom prst="rect">
            <a:avLst/>
          </a:prstGeom>
          <a:noFill/>
        </p:spPr>
        <p:txBody>
          <a:bodyPr wrap="square">
            <a:spAutoFit/>
          </a:bodyPr>
          <a:lstStyle/>
          <a:p>
            <a:pPr algn="just"/>
            <a:r>
              <a:rPr lang="en-GB" sz="2200" dirty="0">
                <a:latin typeface="Helvetica" panose="020B0604020202020204" pitchFamily="34" charset="0"/>
                <a:cs typeface="Helvetica" panose="020B0604020202020204" pitchFamily="34" charset="0"/>
              </a:rPr>
              <a:t>In the Big Bang model, </a:t>
            </a:r>
            <a:r>
              <a:rPr lang="en-GB" sz="2200" b="1" dirty="0">
                <a:latin typeface="Helvetica" panose="020B0604020202020204" pitchFamily="34" charset="0"/>
                <a:cs typeface="Helvetica" panose="020B0604020202020204" pitchFamily="34" charset="0"/>
              </a:rPr>
              <a:t>the Universe began as a symmetric state </a:t>
            </a:r>
            <a:r>
              <a:rPr lang="en-GB" sz="2200" dirty="0">
                <a:latin typeface="Helvetica" panose="020B0604020202020204" pitchFamily="34" charset="0"/>
                <a:cs typeface="Helvetica" panose="020B0604020202020204" pitchFamily="34" charset="0"/>
              </a:rPr>
              <a:t>with zero global baryonic charge. Later this </a:t>
            </a:r>
            <a:r>
              <a:rPr lang="en-GB" sz="2200" b="1" dirty="0">
                <a:latin typeface="Helvetica" panose="020B0604020202020204" pitchFamily="34" charset="0"/>
                <a:cs typeface="Helvetica" panose="020B0604020202020204" pitchFamily="34" charset="0"/>
              </a:rPr>
              <a:t>evolved into a state with a net positive baryon number. </a:t>
            </a:r>
          </a:p>
        </p:txBody>
      </p:sp>
      <p:sp>
        <p:nvSpPr>
          <p:cNvPr id="13" name="CasetăText 10">
            <a:extLst>
              <a:ext uri="{FF2B5EF4-FFF2-40B4-BE49-F238E27FC236}">
                <a16:creationId xmlns:a16="http://schemas.microsoft.com/office/drawing/2014/main" id="{66F7C2EC-95C4-6CA3-FD04-80D0D448AAF8}"/>
              </a:ext>
            </a:extLst>
          </p:cNvPr>
          <p:cNvSpPr txBox="1"/>
          <p:nvPr/>
        </p:nvSpPr>
        <p:spPr>
          <a:xfrm>
            <a:off x="573024" y="1766702"/>
            <a:ext cx="11113508" cy="677108"/>
          </a:xfrm>
          <a:prstGeom prst="rect">
            <a:avLst/>
          </a:prstGeom>
          <a:noFill/>
        </p:spPr>
        <p:txBody>
          <a:bodyPr wrap="square">
            <a:spAutoFit/>
          </a:bodyPr>
          <a:lstStyle/>
          <a:p>
            <a:pPr algn="just"/>
            <a:r>
              <a:rPr lang="en-GB" sz="1900" b="1" dirty="0">
                <a:latin typeface="Helvetica" panose="020B0604020202020204" pitchFamily="34" charset="0"/>
                <a:ea typeface="Roboto" panose="02000000000000000000" pitchFamily="2" charset="0"/>
                <a:cs typeface="Helvetica" panose="020B0604020202020204" pitchFamily="34" charset="0"/>
              </a:rPr>
              <a:t>Current explanation: </a:t>
            </a:r>
            <a:r>
              <a:rPr lang="en-GB" sz="1900" dirty="0">
                <a:latin typeface="Helvetica" panose="020B0604020202020204" pitchFamily="34" charset="0"/>
                <a:ea typeface="Roboto" panose="02000000000000000000" pitchFamily="2" charset="0"/>
                <a:cs typeface="Helvetica" panose="020B0604020202020204" pitchFamily="34" charset="0"/>
              </a:rPr>
              <a:t>1. violation of baryon number; 2. violation of charge conjugation-parity symmetry (CP); 3. the process must not be in thermal equilibrium. </a:t>
            </a:r>
          </a:p>
        </p:txBody>
      </p:sp>
      <p:grpSp>
        <p:nvGrpSpPr>
          <p:cNvPr id="14" name="Group 13">
            <a:extLst>
              <a:ext uri="{FF2B5EF4-FFF2-40B4-BE49-F238E27FC236}">
                <a16:creationId xmlns:a16="http://schemas.microsoft.com/office/drawing/2014/main" id="{1A7D320A-C8AF-ED52-70E9-D00E0CE87ACE}"/>
              </a:ext>
            </a:extLst>
          </p:cNvPr>
          <p:cNvGrpSpPr/>
          <p:nvPr/>
        </p:nvGrpSpPr>
        <p:grpSpPr>
          <a:xfrm>
            <a:off x="2192228" y="5100264"/>
            <a:ext cx="8132303" cy="1313910"/>
            <a:chOff x="2192228" y="5100264"/>
            <a:chExt cx="8132303" cy="1313910"/>
          </a:xfrm>
        </p:grpSpPr>
        <p:grpSp>
          <p:nvGrpSpPr>
            <p:cNvPr id="11" name="Group 10">
              <a:extLst>
                <a:ext uri="{FF2B5EF4-FFF2-40B4-BE49-F238E27FC236}">
                  <a16:creationId xmlns:a16="http://schemas.microsoft.com/office/drawing/2014/main" id="{87A6929C-0FFA-1A13-5BCE-07421B3F7150}"/>
                </a:ext>
              </a:extLst>
            </p:cNvPr>
            <p:cNvGrpSpPr/>
            <p:nvPr/>
          </p:nvGrpSpPr>
          <p:grpSpPr>
            <a:xfrm>
              <a:off x="2192228" y="5100264"/>
              <a:ext cx="8132303" cy="1313910"/>
              <a:chOff x="2192228" y="4219979"/>
              <a:chExt cx="8132303" cy="1313910"/>
            </a:xfrm>
          </p:grpSpPr>
          <p:pic>
            <p:nvPicPr>
              <p:cNvPr id="9" name="Picture 8">
                <a:extLst>
                  <a:ext uri="{FF2B5EF4-FFF2-40B4-BE49-F238E27FC236}">
                    <a16:creationId xmlns:a16="http://schemas.microsoft.com/office/drawing/2014/main" id="{2E859EF0-B34F-7BF8-EC79-60F16E171D67}"/>
                  </a:ext>
                </a:extLst>
              </p:cNvPr>
              <p:cNvPicPr>
                <a:picLocks noChangeAspect="1"/>
              </p:cNvPicPr>
              <p:nvPr/>
            </p:nvPicPr>
            <p:blipFill>
              <a:blip r:embed="rId3"/>
              <a:srcRect t="1" b="22816"/>
              <a:stretch/>
            </p:blipFill>
            <p:spPr>
              <a:xfrm>
                <a:off x="2192228" y="4219979"/>
                <a:ext cx="7710985" cy="1153269"/>
              </a:xfrm>
              <a:prstGeom prst="rect">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pic>
          <p:sp>
            <p:nvSpPr>
              <p:cNvPr id="10" name="Rectangle 9">
                <a:extLst>
                  <a:ext uri="{FF2B5EF4-FFF2-40B4-BE49-F238E27FC236}">
                    <a16:creationId xmlns:a16="http://schemas.microsoft.com/office/drawing/2014/main" id="{0281D2EE-12FB-6F4F-21B8-A5D444475CFC}"/>
                  </a:ext>
                </a:extLst>
              </p:cNvPr>
              <p:cNvSpPr/>
              <p:nvPr/>
            </p:nvSpPr>
            <p:spPr>
              <a:xfrm>
                <a:off x="9212239" y="4770728"/>
                <a:ext cx="1112292" cy="763161"/>
              </a:xfrm>
              <a:prstGeom prst="rect">
                <a:avLst/>
              </a:prstGeom>
              <a:noFill/>
              <a:ln w="381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grpSp>
        <p:sp>
          <p:nvSpPr>
            <p:cNvPr id="2" name="Rectangle 1">
              <a:extLst>
                <a:ext uri="{FF2B5EF4-FFF2-40B4-BE49-F238E27FC236}">
                  <a16:creationId xmlns:a16="http://schemas.microsoft.com/office/drawing/2014/main" id="{9A3A7DD3-B659-0496-10C7-35348ADF6B80}"/>
                </a:ext>
              </a:extLst>
            </p:cNvPr>
            <p:cNvSpPr/>
            <p:nvPr/>
          </p:nvSpPr>
          <p:spPr>
            <a:xfrm>
              <a:off x="9294125" y="5936776"/>
              <a:ext cx="566382" cy="3070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239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20</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2DF5213-5014-6156-4A59-05CC9BE3D059}"/>
              </a:ext>
            </a:extLst>
          </p:cNvPr>
          <p:cNvSpPr txBox="1">
            <a:spLocks/>
          </p:cNvSpPr>
          <p:nvPr/>
        </p:nvSpPr>
        <p:spPr>
          <a:xfrm>
            <a:off x="2674620" y="173101"/>
            <a:ext cx="6842760" cy="634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pPr algn="ctr"/>
            <a:r>
              <a:rPr lang="ro-RO" b="1" dirty="0" err="1">
                <a:solidFill>
                  <a:srgbClr val="1868A9"/>
                </a:solidFill>
                <a:ea typeface="Roboto" panose="02000000000000000000" pitchFamily="2" charset="0"/>
              </a:rPr>
              <a:t>Detection</a:t>
            </a:r>
            <a:r>
              <a:rPr lang="ro-RO" b="1" dirty="0">
                <a:solidFill>
                  <a:srgbClr val="1868A9"/>
                </a:solidFill>
                <a:ea typeface="Roboto" panose="02000000000000000000" pitchFamily="2" charset="0"/>
              </a:rPr>
              <a:t> </a:t>
            </a:r>
            <a:r>
              <a:rPr lang="ro-RO" b="1" dirty="0" err="1">
                <a:solidFill>
                  <a:srgbClr val="1868A9"/>
                </a:solidFill>
                <a:ea typeface="Roboto" panose="02000000000000000000" pitchFamily="2" charset="0"/>
              </a:rPr>
              <a:t>mechanism</a:t>
            </a:r>
            <a:endParaRPr lang="en-GB" dirty="0">
              <a:solidFill>
                <a:srgbClr val="1868A9"/>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81661AC-6F3D-E394-BCEF-C8FD7DC7AD40}"/>
                  </a:ext>
                </a:extLst>
              </p:cNvPr>
              <p:cNvSpPr txBox="1"/>
              <p:nvPr/>
            </p:nvSpPr>
            <p:spPr>
              <a:xfrm>
                <a:off x="648087" y="990065"/>
                <a:ext cx="5131740" cy="10749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2000" i="1" smtClean="0">
                          <a:latin typeface="Cambria Math" panose="02040503050406030204" pitchFamily="18" charset="0"/>
                        </a:rPr>
                        <m:t>𝑎</m:t>
                      </m:r>
                      <m:r>
                        <a:rPr lang="en-GB" sz="2000" i="0">
                          <a:latin typeface="Cambria Math" panose="02040503050406030204" pitchFamily="18" charset="0"/>
                        </a:rPr>
                        <m:t>+</m:t>
                      </m:r>
                      <m:r>
                        <a:rPr lang="en-GB" sz="2000" i="1">
                          <a:latin typeface="Cambria Math" panose="02040503050406030204" pitchFamily="18" charset="0"/>
                        </a:rPr>
                        <m:t>𝐴</m:t>
                      </m:r>
                      <m:r>
                        <a:rPr lang="en-GB" sz="2000" i="0">
                          <a:latin typeface="Cambria Math" panose="02040503050406030204" pitchFamily="18" charset="0"/>
                        </a:rPr>
                        <m:t>→</m:t>
                      </m:r>
                      <m:d>
                        <m:dPr>
                          <m:begChr m:val="{"/>
                          <m:endChr m:val=""/>
                          <m:ctrlPr>
                            <a:rPr lang="en-GB" sz="2000" i="1">
                              <a:solidFill>
                                <a:srgbClr val="836967"/>
                              </a:solidFill>
                              <a:latin typeface="Cambria Math" panose="02040503050406030204" pitchFamily="18" charset="0"/>
                            </a:rPr>
                          </m:ctrlPr>
                        </m:dPr>
                        <m:e>
                          <m:eqArr>
                            <m:eqArrPr>
                              <m:ctrlPr>
                                <a:rPr lang="en-GB" sz="2000" i="1">
                                  <a:solidFill>
                                    <a:srgbClr val="836967"/>
                                  </a:solidFill>
                                  <a:latin typeface="Cambria Math" panose="02040503050406030204" pitchFamily="18" charset="0"/>
                                </a:rPr>
                              </m:ctrlPr>
                            </m:eqArrPr>
                            <m:e>
                              <m:r>
                                <a:rPr lang="en-GB" sz="2000" i="0">
                                  <a:latin typeface="Cambria Math" panose="02040503050406030204" pitchFamily="18" charset="0"/>
                                </a:rPr>
                                <m:t>&amp;</m:t>
                              </m:r>
                              <m:m>
                                <m:mPr>
                                  <m:plcHide m:val="on"/>
                                  <m:mcs>
                                    <m:mc>
                                      <m:mcPr>
                                        <m:count m:val="2"/>
                                        <m:mcJc m:val="center"/>
                                      </m:mcPr>
                                    </m:mc>
                                  </m:mcs>
                                  <m:ctrlPr>
                                    <a:rPr lang="en-GB" sz="2000" i="1">
                                      <a:solidFill>
                                        <a:srgbClr val="836967"/>
                                      </a:solidFill>
                                      <a:latin typeface="Cambria Math" panose="02040503050406030204" pitchFamily="18" charset="0"/>
                                    </a:rPr>
                                  </m:ctrlPr>
                                </m:mPr>
                                <m:mr>
                                  <m:e>
                                    <m:r>
                                      <a:rPr lang="en-GB" sz="2000" i="1">
                                        <a:latin typeface="Cambria Math" panose="02040503050406030204" pitchFamily="18" charset="0"/>
                                      </a:rPr>
                                      <m:t>𝛾</m:t>
                                    </m:r>
                                    <m:r>
                                      <a:rPr lang="en-GB" sz="2000" i="0">
                                        <a:latin typeface="Cambria Math" panose="02040503050406030204" pitchFamily="18" charset="0"/>
                                      </a:rPr>
                                      <m:t>+</m:t>
                                    </m:r>
                                    <m:r>
                                      <a:rPr lang="en-GB" sz="2000" i="1">
                                        <a:latin typeface="Cambria Math" panose="02040503050406030204" pitchFamily="18" charset="0"/>
                                      </a:rPr>
                                      <m:t>𝐴</m:t>
                                    </m:r>
                                  </m:e>
                                  <m:e>
                                    <m:r>
                                      <a:rPr lang="en-GB" sz="2000" i="0">
                                        <a:latin typeface="Cambria Math" panose="02040503050406030204" pitchFamily="18" charset="0"/>
                                      </a:rPr>
                                      <m:t>         </m:t>
                                    </m:r>
                                    <m:r>
                                      <a:rPr lang="en-US" sz="2000" b="0" i="0" smtClean="0">
                                        <a:latin typeface="Cambria Math" panose="02040503050406030204" pitchFamily="18" charset="0"/>
                                      </a:rPr>
                                      <m:t>  </m:t>
                                    </m:r>
                                    <m:r>
                                      <m:rPr>
                                        <m:sty m:val="p"/>
                                      </m:rPr>
                                      <a:rPr lang="en-GB" sz="2000" i="0">
                                        <a:latin typeface="Cambria Math" panose="02040503050406030204" pitchFamily="18" charset="0"/>
                                      </a:rPr>
                                      <m:t>elastic</m:t>
                                    </m:r>
                                    <m:r>
                                      <a:rPr lang="en-GB" sz="2000" i="0">
                                        <a:latin typeface="Cambria Math" panose="02040503050406030204" pitchFamily="18" charset="0"/>
                                      </a:rPr>
                                      <m:t> </m:t>
                                    </m:r>
                                    <m:r>
                                      <m:rPr>
                                        <m:sty m:val="p"/>
                                      </m:rPr>
                                      <a:rPr lang="en-GB" sz="2000" i="0">
                                        <a:latin typeface="Cambria Math" panose="02040503050406030204" pitchFamily="18" charset="0"/>
                                      </a:rPr>
                                      <m:t>scattering</m:t>
                                    </m:r>
                                  </m:e>
                                </m:mr>
                              </m:m>
                            </m:e>
                            <m:e>
                              <m:r>
                                <a:rPr lang="en-GB" sz="2000" i="0">
                                  <a:latin typeface="Cambria Math" panose="02040503050406030204" pitchFamily="18" charset="0"/>
                                </a:rPr>
                                <m:t>&amp;</m:t>
                              </m:r>
                              <m:m>
                                <m:mPr>
                                  <m:plcHide m:val="on"/>
                                  <m:mcs>
                                    <m:mc>
                                      <m:mcPr>
                                        <m:count m:val="2"/>
                                        <m:mcJc m:val="center"/>
                                      </m:mcPr>
                                    </m:mc>
                                  </m:mcs>
                                  <m:ctrlPr>
                                    <a:rPr lang="en-GB" sz="2000" i="1">
                                      <a:solidFill>
                                        <a:srgbClr val="836967"/>
                                      </a:solidFill>
                                      <a:latin typeface="Cambria Math" panose="02040503050406030204" pitchFamily="18" charset="0"/>
                                    </a:rPr>
                                  </m:ctrlPr>
                                </m:mPr>
                                <m:mr>
                                  <m:e>
                                    <m:r>
                                      <a:rPr lang="en-GB" sz="2000" i="1">
                                        <a:latin typeface="Cambria Math" panose="02040503050406030204" pitchFamily="18" charset="0"/>
                                      </a:rPr>
                                      <m:t>𝛾</m:t>
                                    </m:r>
                                    <m:r>
                                      <a:rPr lang="en-GB" sz="2000" i="0">
                                        <a:latin typeface="Cambria Math" panose="02040503050406030204" pitchFamily="18" charset="0"/>
                                      </a:rPr>
                                      <m:t>+</m:t>
                                    </m:r>
                                    <m:sSup>
                                      <m:sSupPr>
                                        <m:ctrlPr>
                                          <a:rPr lang="en-GB" sz="2000" i="1">
                                            <a:solidFill>
                                              <a:srgbClr val="836967"/>
                                            </a:solidFill>
                                            <a:latin typeface="Cambria Math" panose="02040503050406030204" pitchFamily="18" charset="0"/>
                                          </a:rPr>
                                        </m:ctrlPr>
                                      </m:sSupPr>
                                      <m:e>
                                        <m:r>
                                          <a:rPr lang="en-GB" sz="2000" i="1">
                                            <a:latin typeface="Cambria Math" panose="02040503050406030204" pitchFamily="18" charset="0"/>
                                          </a:rPr>
                                          <m:t>𝐴</m:t>
                                        </m:r>
                                      </m:e>
                                      <m:sup>
                                        <m:r>
                                          <a:rPr lang="en-GB" sz="2000" i="0">
                                            <a:latin typeface="Cambria Math" panose="02040503050406030204" pitchFamily="18" charset="0"/>
                                          </a:rPr>
                                          <m:t>∗</m:t>
                                        </m:r>
                                      </m:sup>
                                    </m:sSup>
                                  </m:e>
                                  <m:e>
                                    <m:r>
                                      <a:rPr lang="en-GB" sz="2000" i="0">
                                        <a:latin typeface="Cambria Math" panose="02040503050406030204" pitchFamily="18" charset="0"/>
                                      </a:rPr>
                                      <m:t>        </m:t>
                                    </m:r>
                                    <m:r>
                                      <a:rPr lang="en-US" sz="2000" b="0" i="0" smtClean="0">
                                        <a:latin typeface="Cambria Math" panose="02040503050406030204" pitchFamily="18" charset="0"/>
                                      </a:rPr>
                                      <m:t> </m:t>
                                    </m:r>
                                    <m:r>
                                      <m:rPr>
                                        <m:sty m:val="p"/>
                                      </m:rPr>
                                      <a:rPr lang="en-GB" sz="2000" i="0">
                                        <a:latin typeface="Cambria Math" panose="02040503050406030204" pitchFamily="18" charset="0"/>
                                      </a:rPr>
                                      <m:t>atomic</m:t>
                                    </m:r>
                                    <m:r>
                                      <a:rPr lang="en-GB" sz="2000" i="0">
                                        <a:latin typeface="Cambria Math" panose="02040503050406030204" pitchFamily="18" charset="0"/>
                                      </a:rPr>
                                      <m:t> </m:t>
                                    </m:r>
                                    <m:r>
                                      <m:rPr>
                                        <m:sty m:val="p"/>
                                      </m:rPr>
                                      <a:rPr lang="en-GB" sz="2000" i="0">
                                        <a:latin typeface="Cambria Math" panose="02040503050406030204" pitchFamily="18" charset="0"/>
                                      </a:rPr>
                                      <m:t>excitation</m:t>
                                    </m:r>
                                  </m:e>
                                </m:mr>
                              </m:m>
                            </m:e>
                            <m:e>
                              <m:r>
                                <a:rPr lang="en-GB" sz="2000" i="0">
                                  <a:latin typeface="Cambria Math" panose="02040503050406030204" pitchFamily="18" charset="0"/>
                                </a:rPr>
                                <m:t>&amp;</m:t>
                              </m:r>
                              <m:m>
                                <m:mPr>
                                  <m:plcHide m:val="on"/>
                                  <m:mcs>
                                    <m:mc>
                                      <m:mcPr>
                                        <m:count m:val="2"/>
                                        <m:mcJc m:val="center"/>
                                      </m:mcPr>
                                    </m:mc>
                                  </m:mcs>
                                  <m:ctrlPr>
                                    <a:rPr lang="en-GB" sz="2000" i="1">
                                      <a:solidFill>
                                        <a:srgbClr val="836967"/>
                                      </a:solidFill>
                                      <a:latin typeface="Cambria Math" panose="02040503050406030204" pitchFamily="18" charset="0"/>
                                    </a:rPr>
                                  </m:ctrlPr>
                                </m:mPr>
                                <m:mr>
                                  <m:e>
                                    <m:r>
                                      <a:rPr lang="en-GB" sz="2000" i="1">
                                        <a:latin typeface="Cambria Math" panose="02040503050406030204" pitchFamily="18" charset="0"/>
                                      </a:rPr>
                                      <m:t>𝛾</m:t>
                                    </m:r>
                                    <m:r>
                                      <a:rPr lang="en-GB" sz="2000" i="0">
                                        <a:latin typeface="Cambria Math" panose="02040503050406030204" pitchFamily="18" charset="0"/>
                                      </a:rPr>
                                      <m:t>+</m:t>
                                    </m:r>
                                    <m:r>
                                      <a:rPr lang="en-GB" sz="2000" i="1">
                                        <a:latin typeface="Cambria Math" panose="02040503050406030204" pitchFamily="18" charset="0"/>
                                      </a:rPr>
                                      <m:t>𝐴</m:t>
                                    </m:r>
                                    <m:r>
                                      <a:rPr lang="en-GB" sz="2000" i="0">
                                        <a:latin typeface="Cambria Math" panose="02040503050406030204" pitchFamily="18" charset="0"/>
                                      </a:rPr>
                                      <m:t>+</m:t>
                                    </m:r>
                                    <m:sSup>
                                      <m:sSupPr>
                                        <m:ctrlPr>
                                          <a:rPr lang="en-GB" sz="2000" i="1">
                                            <a:solidFill>
                                              <a:srgbClr val="836967"/>
                                            </a:solidFill>
                                            <a:latin typeface="Cambria Math" panose="02040503050406030204" pitchFamily="18" charset="0"/>
                                          </a:rPr>
                                        </m:ctrlPr>
                                      </m:sSupPr>
                                      <m:e>
                                        <m:r>
                                          <a:rPr lang="en-GB" sz="2000" i="1">
                                            <a:latin typeface="Cambria Math" panose="02040503050406030204" pitchFamily="18" charset="0"/>
                                          </a:rPr>
                                          <m:t>𝑒</m:t>
                                        </m:r>
                                      </m:e>
                                      <m:sup>
                                        <m:r>
                                          <a:rPr lang="en-GB" sz="2000" i="0">
                                            <a:latin typeface="Cambria Math" panose="02040503050406030204" pitchFamily="18" charset="0"/>
                                          </a:rPr>
                                          <m:t>−</m:t>
                                        </m:r>
                                      </m:sup>
                                    </m:sSup>
                                  </m:e>
                                  <m:e>
                                    <m:r>
                                      <m:rPr>
                                        <m:sty m:val="p"/>
                                      </m:rPr>
                                      <a:rPr lang="en-GB" sz="2000" i="0">
                                        <a:latin typeface="Cambria Math" panose="02040503050406030204" pitchFamily="18" charset="0"/>
                                      </a:rPr>
                                      <m:t>atomic</m:t>
                                    </m:r>
                                    <m:r>
                                      <a:rPr lang="en-GB" sz="2000" i="0">
                                        <a:latin typeface="Cambria Math" panose="02040503050406030204" pitchFamily="18" charset="0"/>
                                      </a:rPr>
                                      <m:t> </m:t>
                                    </m:r>
                                    <m:r>
                                      <m:rPr>
                                        <m:sty m:val="p"/>
                                      </m:rPr>
                                      <a:rPr lang="en-GB" sz="2000" i="0">
                                        <a:latin typeface="Cambria Math" panose="02040503050406030204" pitchFamily="18" charset="0"/>
                                      </a:rPr>
                                      <m:t>ionization</m:t>
                                    </m:r>
                                  </m:e>
                                </m:mr>
                              </m:m>
                            </m:e>
                          </m:eqArr>
                        </m:e>
                      </m:d>
                    </m:oMath>
                  </m:oMathPara>
                </a14:m>
                <a:endParaRPr lang="en-GB" sz="2000" dirty="0"/>
              </a:p>
            </p:txBody>
          </p:sp>
        </mc:Choice>
        <mc:Fallback xmlns="">
          <p:sp>
            <p:nvSpPr>
              <p:cNvPr id="13" name="TextBox 12">
                <a:extLst>
                  <a:ext uri="{FF2B5EF4-FFF2-40B4-BE49-F238E27FC236}">
                    <a16:creationId xmlns:a16="http://schemas.microsoft.com/office/drawing/2014/main" id="{281661AC-6F3D-E394-BCEF-C8FD7DC7AD40}"/>
                  </a:ext>
                </a:extLst>
              </p:cNvPr>
              <p:cNvSpPr txBox="1">
                <a:spLocks noRot="1" noChangeAspect="1" noMove="1" noResize="1" noEditPoints="1" noAdjustHandles="1" noChangeArrowheads="1" noChangeShapeType="1" noTextEdit="1"/>
              </p:cNvSpPr>
              <p:nvPr/>
            </p:nvSpPr>
            <p:spPr>
              <a:xfrm>
                <a:off x="648087" y="990065"/>
                <a:ext cx="5131740" cy="1074910"/>
              </a:xfrm>
              <a:prstGeom prst="rect">
                <a:avLst/>
              </a:prstGeom>
              <a:blipFill>
                <a:blip r:embed="rId2"/>
                <a:stretch>
                  <a:fillRect/>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D15241BA-6CE8-17C2-F80B-6083A75A6511}"/>
              </a:ext>
            </a:extLst>
          </p:cNvPr>
          <p:cNvSpPr txBox="1"/>
          <p:nvPr/>
        </p:nvSpPr>
        <p:spPr>
          <a:xfrm>
            <a:off x="573024" y="5896646"/>
            <a:ext cx="7156704" cy="646331"/>
          </a:xfrm>
          <a:prstGeom prst="rect">
            <a:avLst/>
          </a:prstGeom>
          <a:noFill/>
        </p:spPr>
        <p:txBody>
          <a:bodyPr wrap="square" rtlCol="0">
            <a:spAutoFit/>
          </a:bodyPr>
          <a:lstStyle/>
          <a:p>
            <a:r>
              <a:rPr lang="en-GB" sz="1200" dirty="0">
                <a:solidFill>
                  <a:srgbClr val="1868A9"/>
                </a:solidFill>
                <a:hlinkClick r:id="rId3">
                  <a:extLst>
                    <a:ext uri="{A12FA001-AC4F-418D-AE19-62706E023703}">
                      <ahyp:hlinkClr xmlns:ahyp="http://schemas.microsoft.com/office/drawing/2018/hyperlinkcolor" val="tx"/>
                    </a:ext>
                  </a:extLst>
                </a:hlinkClick>
              </a:rPr>
              <a:t>C.-P. Wu</a:t>
            </a:r>
            <a:r>
              <a:rPr lang="ro-RO" sz="1200" dirty="0">
                <a:solidFill>
                  <a:srgbClr val="1868A9"/>
                </a:solidFill>
                <a:hlinkClick r:id="rId3">
                  <a:extLst>
                    <a:ext uri="{A12FA001-AC4F-418D-AE19-62706E023703}">
                      <ahyp:hlinkClr xmlns:ahyp="http://schemas.microsoft.com/office/drawing/2018/hyperlinkcolor" val="tx"/>
                    </a:ext>
                  </a:extLst>
                </a:hlinkClick>
              </a:rPr>
              <a:t> et al., </a:t>
            </a:r>
            <a:r>
              <a:rPr lang="en-GB" sz="1200" dirty="0">
                <a:solidFill>
                  <a:srgbClr val="1868A9"/>
                </a:solidFill>
                <a:hlinkClick r:id="rId3">
                  <a:extLst>
                    <a:ext uri="{A12FA001-AC4F-418D-AE19-62706E023703}">
                      <ahyp:hlinkClr xmlns:ahyp="http://schemas.microsoft.com/office/drawing/2018/hyperlinkcolor" val="tx"/>
                    </a:ext>
                  </a:extLst>
                </a:hlinkClick>
              </a:rPr>
              <a:t>Phys. Rev. D 108, 043029</a:t>
            </a:r>
            <a:endParaRPr lang="ro-RO" sz="1200" dirty="0">
              <a:solidFill>
                <a:srgbClr val="1868A9"/>
              </a:solidFill>
            </a:endParaRPr>
          </a:p>
          <a:p>
            <a:r>
              <a:rPr lang="da-DK" sz="1200" dirty="0">
                <a:solidFill>
                  <a:srgbClr val="1868A9"/>
                </a:solidFill>
                <a:hlinkClick r:id="rId4"/>
              </a:rPr>
              <a:t>A. Neumeier et al 2015 EPL 111 12001</a:t>
            </a:r>
            <a:endParaRPr lang="ro-RO" sz="1200" dirty="0">
              <a:solidFill>
                <a:srgbClr val="1868A9"/>
              </a:solidFill>
            </a:endParaRPr>
          </a:p>
          <a:p>
            <a:r>
              <a:rPr lang="en-GB" sz="1200" dirty="0">
                <a:solidFill>
                  <a:srgbClr val="1868A9"/>
                </a:solidFill>
                <a:hlinkClick r:id="rId5">
                  <a:extLst>
                    <a:ext uri="{A12FA001-AC4F-418D-AE19-62706E023703}">
                      <ahyp:hlinkClr xmlns:ahyp="http://schemas.microsoft.com/office/drawing/2018/hyperlinkcolor" val="tx"/>
                    </a:ext>
                  </a:extLst>
                </a:hlinkClick>
              </a:rPr>
              <a:t>Raz and </a:t>
            </a:r>
            <a:r>
              <a:rPr lang="en-GB" sz="1200" dirty="0" err="1">
                <a:solidFill>
                  <a:srgbClr val="1868A9"/>
                </a:solidFill>
                <a:hlinkClick r:id="rId5">
                  <a:extLst>
                    <a:ext uri="{A12FA001-AC4F-418D-AE19-62706E023703}">
                      <ahyp:hlinkClr xmlns:ahyp="http://schemas.microsoft.com/office/drawing/2018/hyperlinkcolor" val="tx"/>
                    </a:ext>
                  </a:extLst>
                </a:hlinkClick>
              </a:rPr>
              <a:t>Jortner</a:t>
            </a:r>
            <a:r>
              <a:rPr lang="ro-RO" sz="1200" dirty="0">
                <a:solidFill>
                  <a:srgbClr val="1868A9"/>
                </a:solidFill>
                <a:hlinkClick r:id="rId5">
                  <a:extLst>
                    <a:ext uri="{A12FA001-AC4F-418D-AE19-62706E023703}">
                      <ahyp:hlinkClr xmlns:ahyp="http://schemas.microsoft.com/office/drawing/2018/hyperlinkcolor" val="tx"/>
                    </a:ext>
                  </a:extLst>
                </a:hlinkClick>
              </a:rPr>
              <a:t>,</a:t>
            </a:r>
            <a:r>
              <a:rPr lang="en-GB" sz="1200" dirty="0">
                <a:solidFill>
                  <a:srgbClr val="1868A9"/>
                </a:solidFill>
                <a:hlinkClick r:id="rId5">
                  <a:extLst>
                    <a:ext uri="{A12FA001-AC4F-418D-AE19-62706E023703}">
                      <ahyp:hlinkClr xmlns:ahyp="http://schemas.microsoft.com/office/drawing/2018/hyperlinkcolor" val="tx"/>
                    </a:ext>
                  </a:extLst>
                </a:hlinkClick>
              </a:rPr>
              <a:t> Proc. R. Soc. Lond. A317113–131</a:t>
            </a:r>
            <a:endParaRPr lang="en-GB" sz="1200" dirty="0">
              <a:solidFill>
                <a:srgbClr val="1868A9"/>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317AE67-BCE2-7C96-429F-E8A741BC9BEC}"/>
                  </a:ext>
                </a:extLst>
              </p:cNvPr>
              <p:cNvSpPr txBox="1"/>
              <p:nvPr/>
            </p:nvSpPr>
            <p:spPr>
              <a:xfrm>
                <a:off x="573024" y="2198596"/>
                <a:ext cx="9638004" cy="1807482"/>
              </a:xfrm>
              <a:prstGeom prst="rect">
                <a:avLst/>
              </a:prstGeom>
              <a:noFill/>
            </p:spPr>
            <p:txBody>
              <a:bodyPr wrap="square">
                <a:spAutoFit/>
              </a:bodyPr>
              <a:lstStyle/>
              <a:p>
                <a:pPr algn="just">
                  <a:lnSpc>
                    <a:spcPct val="107000"/>
                  </a:lnSpc>
                  <a:spcAft>
                    <a:spcPts val="800"/>
                  </a:spcAft>
                </a:pPr>
                <a:r>
                  <a:rPr lang="en-GB" sz="2000" kern="100" dirty="0">
                    <a:effectLst/>
                    <a:latin typeface="Helvetica" panose="020B0604020202020204" pitchFamily="34" charset="0"/>
                    <a:ea typeface="Calibri" panose="020F0502020204030204" pitchFamily="34" charset="0"/>
                    <a:cs typeface="Helvetica" panose="020B0604020202020204" pitchFamily="34" charset="0"/>
                  </a:rPr>
                  <a:t>In Xe/</a:t>
                </a:r>
                <a:r>
                  <a:rPr lang="en-GB" sz="2000" kern="100" dirty="0" err="1">
                    <a:effectLst/>
                    <a:latin typeface="Helvetica" panose="020B0604020202020204" pitchFamily="34" charset="0"/>
                    <a:ea typeface="Calibri" panose="020F0502020204030204" pitchFamily="34" charset="0"/>
                    <a:cs typeface="Helvetica" panose="020B0604020202020204" pitchFamily="34" charset="0"/>
                  </a:rPr>
                  <a:t>Ar</a:t>
                </a:r>
                <a:r>
                  <a:rPr lang="en-GB" sz="2000" kern="100" dirty="0">
                    <a:effectLst/>
                    <a:latin typeface="Helvetica" panose="020B0604020202020204" pitchFamily="34" charset="0"/>
                    <a:ea typeface="Calibri" panose="020F0502020204030204" pitchFamily="34" charset="0"/>
                    <a:cs typeface="Helvetica" panose="020B0604020202020204" pitchFamily="34" charset="0"/>
                  </a:rPr>
                  <a:t> liquid the absorption bands are:</a:t>
                </a:r>
              </a:p>
              <a:p>
                <a:pPr algn="just">
                  <a:lnSpc>
                    <a:spcPct val="107000"/>
                  </a:lnSpc>
                  <a:spcAft>
                    <a:spcPts val="800"/>
                  </a:spcAft>
                </a:pPr>
                <a14:m>
                  <m:oMath xmlns:m="http://schemas.openxmlformats.org/officeDocument/2006/math">
                    <m:sPre>
                      <m:sPre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PrePr>
                      <m:sub/>
                      <m:sup>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𝑆</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m:t>
                        </m:r>
                      </m:e>
                    </m:sPre>
                    <m:sPre>
                      <m:sPre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PrePr>
                      <m:sub/>
                      <m:sup>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3</m:t>
                        </m:r>
                      </m:sup>
                      <m:e>
                        <m:sSub>
                          <m:sSub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𝑃</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1</m:t>
                            </m:r>
                          </m:sub>
                        </m:sSub>
                      </m:e>
                    </m:sPre>
                  </m:oMath>
                </a14:m>
                <a:r>
                  <a:rPr lang="en-GB" sz="2000" kern="100" dirty="0">
                    <a:effectLst/>
                    <a:latin typeface="Helvetica" panose="020B0604020202020204" pitchFamily="34" charset="0"/>
                    <a:ea typeface="Times New Roman" panose="02020603050405020304" pitchFamily="18" charset="0"/>
                    <a:cs typeface="Helvetica" panose="020B0604020202020204" pitchFamily="34" charset="0"/>
                  </a:rPr>
                  <a:t> at 8.80 eV (141 nm)</a:t>
                </a:r>
                <a:endParaRPr lang="en-GB" sz="2000" kern="100" dirty="0">
                  <a:effectLst/>
                  <a:latin typeface="Helvetica" panose="020B0604020202020204" pitchFamily="34" charset="0"/>
                  <a:ea typeface="Calibri" panose="020F0502020204030204" pitchFamily="34" charset="0"/>
                  <a:cs typeface="Helvetica" panose="020B0604020202020204" pitchFamily="34" charset="0"/>
                </a:endParaRPr>
              </a:p>
              <a:p>
                <a:pPr algn="just">
                  <a:lnSpc>
                    <a:spcPct val="107000"/>
                  </a:lnSpc>
                  <a:spcAft>
                    <a:spcPts val="800"/>
                  </a:spcAft>
                </a:pPr>
                <a14:m>
                  <m:oMath xmlns:m="http://schemas.openxmlformats.org/officeDocument/2006/math">
                    <m:sPre>
                      <m:sPre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PrePr>
                      <m:sub/>
                      <m:sup>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𝑆</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m:t>
                        </m:r>
                      </m:e>
                    </m:sPre>
                    <m:sPre>
                      <m:sPre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PrePr>
                      <m:sub/>
                      <m:sup>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𝑃</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1</m:t>
                            </m:r>
                          </m:sub>
                        </m:sSub>
                      </m:e>
                    </m:sPre>
                  </m:oMath>
                </a14:m>
                <a:r>
                  <a:rPr lang="en-GB" sz="2000" kern="100" dirty="0">
                    <a:effectLst/>
                    <a:latin typeface="Helvetica" panose="020B0604020202020204" pitchFamily="34" charset="0"/>
                    <a:ea typeface="Times New Roman" panose="02020603050405020304" pitchFamily="18" charset="0"/>
                    <a:cs typeface="Helvetica" panose="020B0604020202020204" pitchFamily="34" charset="0"/>
                  </a:rPr>
                  <a:t> at 10.1 eV (123 nm)</a:t>
                </a:r>
                <a:endParaRPr lang="ro-RO" sz="2000" kern="100" dirty="0">
                  <a:effectLst/>
                  <a:latin typeface="Helvetica" panose="020B0604020202020204" pitchFamily="34" charset="0"/>
                  <a:ea typeface="Times New Roman" panose="02020603050405020304" pitchFamily="18" charset="0"/>
                  <a:cs typeface="Helvetica" panose="020B0604020202020204" pitchFamily="34" charset="0"/>
                </a:endParaRPr>
              </a:p>
              <a:p>
                <a:pPr algn="just">
                  <a:lnSpc>
                    <a:spcPct val="107000"/>
                  </a:lnSpc>
                  <a:spcAft>
                    <a:spcPts val="800"/>
                  </a:spcAft>
                </a:pPr>
                <a14:m>
                  <m:oMath xmlns:m="http://schemas.openxmlformats.org/officeDocument/2006/math">
                    <m:sPre>
                      <m:sPrePr>
                        <m:ctrlPr>
                          <a:rPr lang="en-GB" sz="2000" i="1">
                            <a:latin typeface="Cambria Math" panose="02040503050406030204" pitchFamily="18" charset="0"/>
                          </a:rPr>
                        </m:ctrlPr>
                      </m:sPrePr>
                      <m:sub/>
                      <m:sup>
                        <m:r>
                          <a:rPr lang="en-GB" sz="2000" i="1">
                            <a:latin typeface="Cambria Math" panose="02040503050406030204" pitchFamily="18" charset="0"/>
                          </a:rPr>
                          <m:t>1</m:t>
                        </m:r>
                      </m:sup>
                      <m:e>
                        <m:sSub>
                          <m:sSubPr>
                            <m:ctrlPr>
                              <a:rPr lang="en-GB" sz="2000" i="1">
                                <a:latin typeface="Cambria Math" panose="02040503050406030204" pitchFamily="18" charset="0"/>
                              </a:rPr>
                            </m:ctrlPr>
                          </m:sSubPr>
                          <m:e>
                            <m:r>
                              <a:rPr lang="en-GB" sz="2000" i="1">
                                <a:latin typeface="Cambria Math" panose="02040503050406030204" pitchFamily="18" charset="0"/>
                              </a:rPr>
                              <m:t>𝑆</m:t>
                            </m:r>
                          </m:e>
                          <m:sub>
                            <m:r>
                              <a:rPr lang="en-GB" sz="2000" i="1">
                                <a:latin typeface="Cambria Math" panose="02040503050406030204" pitchFamily="18" charset="0"/>
                              </a:rPr>
                              <m:t>0</m:t>
                            </m:r>
                          </m:sub>
                        </m:sSub>
                        <m:r>
                          <a:rPr lang="en-GB" sz="2000" i="1">
                            <a:latin typeface="Cambria Math" panose="02040503050406030204" pitchFamily="18" charset="0"/>
                          </a:rPr>
                          <m:t>→</m:t>
                        </m:r>
                      </m:e>
                    </m:sPre>
                    <m:sPre>
                      <m:sPrePr>
                        <m:ctrlPr>
                          <a:rPr lang="en-GB" sz="2000" i="1">
                            <a:latin typeface="Cambria Math" panose="02040503050406030204" pitchFamily="18" charset="0"/>
                          </a:rPr>
                        </m:ctrlPr>
                      </m:sPrePr>
                      <m:sub/>
                      <m:sup>
                        <m:r>
                          <a:rPr lang="en-GB" sz="2000" i="1">
                            <a:latin typeface="Cambria Math" panose="02040503050406030204" pitchFamily="18" charset="0"/>
                          </a:rPr>
                          <m:t>3</m:t>
                        </m:r>
                      </m:sup>
                      <m:e>
                        <m:sSub>
                          <m:sSubPr>
                            <m:ctrlPr>
                              <a:rPr lang="en-GB" sz="2000" i="1">
                                <a:latin typeface="Cambria Math" panose="02040503050406030204" pitchFamily="18" charset="0"/>
                              </a:rPr>
                            </m:ctrlPr>
                          </m:sSubPr>
                          <m:e>
                            <m:r>
                              <a:rPr lang="en-GB" sz="2000" i="1">
                                <a:latin typeface="Cambria Math" panose="02040503050406030204" pitchFamily="18" charset="0"/>
                              </a:rPr>
                              <m:t>𝑃</m:t>
                            </m:r>
                          </m:e>
                          <m:sub>
                            <m:r>
                              <a:rPr lang="en-GB" sz="2000" i="1">
                                <a:latin typeface="Cambria Math" panose="02040503050406030204" pitchFamily="18" charset="0"/>
                              </a:rPr>
                              <m:t>1</m:t>
                            </m:r>
                          </m:sub>
                        </m:sSub>
                      </m:e>
                    </m:sPre>
                  </m:oMath>
                </a14:m>
                <a:r>
                  <a:rPr lang="en-GB" sz="2000" dirty="0">
                    <a:latin typeface="Helvetica" panose="020B0604020202020204" pitchFamily="34" charset="0"/>
                    <a:cs typeface="Helvetica" panose="020B0604020202020204" pitchFamily="34" charset="0"/>
                  </a:rPr>
                  <a:t> at 9.76 eV (127 nm)</a:t>
                </a:r>
                <a:endParaRPr lang="en-GB" sz="2000" kern="100" dirty="0">
                  <a:effectLst/>
                  <a:latin typeface="Helvetica" panose="020B0604020202020204" pitchFamily="34" charset="0"/>
                  <a:ea typeface="Calibri" panose="020F0502020204030204" pitchFamily="34" charset="0"/>
                  <a:cs typeface="Helvetica" panose="020B0604020202020204" pitchFamily="34" charset="0"/>
                </a:endParaRPr>
              </a:p>
            </p:txBody>
          </p:sp>
        </mc:Choice>
        <mc:Fallback xmlns="">
          <p:sp>
            <p:nvSpPr>
              <p:cNvPr id="20" name="TextBox 19">
                <a:extLst>
                  <a:ext uri="{FF2B5EF4-FFF2-40B4-BE49-F238E27FC236}">
                    <a16:creationId xmlns:a16="http://schemas.microsoft.com/office/drawing/2014/main" id="{8317AE67-BCE2-7C96-429F-E8A741BC9BEC}"/>
                  </a:ext>
                </a:extLst>
              </p:cNvPr>
              <p:cNvSpPr txBox="1">
                <a:spLocks noRot="1" noChangeAspect="1" noMove="1" noResize="1" noEditPoints="1" noAdjustHandles="1" noChangeArrowheads="1" noChangeShapeType="1" noTextEdit="1"/>
              </p:cNvSpPr>
              <p:nvPr/>
            </p:nvSpPr>
            <p:spPr>
              <a:xfrm>
                <a:off x="573024" y="2198596"/>
                <a:ext cx="9638004" cy="1807482"/>
              </a:xfrm>
              <a:prstGeom prst="rect">
                <a:avLst/>
              </a:prstGeom>
              <a:blipFill>
                <a:blip r:embed="rId6"/>
                <a:stretch>
                  <a:fillRect l="-633" t="-2027" b="-43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F4B49B6-4E4A-D8A6-18AF-2B03F60FCE4C}"/>
                  </a:ext>
                </a:extLst>
              </p:cNvPr>
              <p:cNvSpPr txBox="1"/>
              <p:nvPr/>
            </p:nvSpPr>
            <p:spPr>
              <a:xfrm>
                <a:off x="648087" y="4398253"/>
                <a:ext cx="10966158" cy="1354986"/>
              </a:xfrm>
              <a:prstGeom prst="rect">
                <a:avLst/>
              </a:prstGeom>
              <a:noFill/>
            </p:spPr>
            <p:txBody>
              <a:bodyPr wrap="square">
                <a:spAutoFit/>
              </a:bodyPr>
              <a:lstStyle/>
              <a:p>
                <a:pPr algn="just">
                  <a:lnSpc>
                    <a:spcPct val="107000"/>
                  </a:lnSpc>
                  <a:spcAft>
                    <a:spcPts val="800"/>
                  </a:spcAft>
                </a:pPr>
                <a:r>
                  <a:rPr lang="en-GB" sz="2000" kern="100" dirty="0">
                    <a:effectLst/>
                    <a:latin typeface="Helvetica" panose="020B0604020202020204" pitchFamily="34" charset="0"/>
                    <a:ea typeface="Calibri" panose="020F0502020204030204" pitchFamily="34" charset="0"/>
                    <a:cs typeface="Helvetica" panose="020B0604020202020204" pitchFamily="34" charset="0"/>
                  </a:rPr>
                  <a:t>The maximum energy transfer</a:t>
                </a:r>
                <a:r>
                  <a:rPr lang="en-US" sz="2000" kern="100" dirty="0">
                    <a:latin typeface="Helvetica" panose="020B0604020202020204" pitchFamily="34" charset="0"/>
                    <a:ea typeface="Calibri" panose="020F0502020204030204" pitchFamily="34" charset="0"/>
                    <a:cs typeface="Helvetica" panose="020B0604020202020204" pitchFamily="34" charset="0"/>
                  </a:rPr>
                  <a:t>:</a:t>
                </a:r>
                <a:endParaRPr lang="en-GB" sz="2000" kern="100" dirty="0">
                  <a:effectLst/>
                  <a:latin typeface="Helvetica" panose="020B0604020202020204" pitchFamily="34" charset="0"/>
                  <a:ea typeface="Calibri" panose="020F0502020204030204" pitchFamily="34" charset="0"/>
                  <a:cs typeface="Helvetica" panose="020B0604020202020204" pitchFamily="34"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𝐸</m:t>
                          </m:r>
                        </m:e>
                        <m:sub>
                          <m:r>
                            <m:rPr>
                              <m:sty m:val="p"/>
                            </m:rPr>
                            <a:rPr lang="en-GB" sz="2000" i="0" kern="100">
                              <a:effectLst/>
                              <a:latin typeface="Cambria Math" panose="02040503050406030204" pitchFamily="18" charset="0"/>
                              <a:ea typeface="Calibri" panose="020F0502020204030204" pitchFamily="34" charset="0"/>
                              <a:cs typeface="Times New Roman" panose="02020603050405020304" pitchFamily="18" charset="0"/>
                            </a:rPr>
                            <m:t>max</m:t>
                          </m:r>
                        </m:sub>
                        <m:sup>
                          <m:r>
                            <m:rPr>
                              <m:sty m:val="p"/>
                            </m:rPr>
                            <a:rPr lang="en-GB" sz="2000" i="0" kern="100">
                              <a:effectLst/>
                              <a:latin typeface="Cambria Math" panose="02040503050406030204" pitchFamily="18" charset="0"/>
                              <a:ea typeface="Calibri" panose="020F0502020204030204" pitchFamily="34" charset="0"/>
                              <a:cs typeface="Times New Roman" panose="02020603050405020304" pitchFamily="18" charset="0"/>
                            </a:rPr>
                            <m:t>tr</m:t>
                          </m:r>
                        </m:sup>
                      </m:sSubSup>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𝑚</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𝑒</m:t>
                              </m:r>
                            </m:sub>
                          </m:sSub>
                          <m:sSup>
                            <m:sSup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𝑐</m:t>
                              </m:r>
                            </m:e>
                            <m:sup>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𝛽</m:t>
                              </m:r>
                            </m:e>
                            <m:sup>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𝛾</m:t>
                              </m:r>
                            </m:e>
                            <m:sup>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2</m:t>
                              </m:r>
                            </m:sup>
                          </m:sSup>
                        </m:e>
                      </m:d>
                      <m:f>
                        <m:f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𝑀</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𝑎</m:t>
                              </m:r>
                            </m:sub>
                            <m:sup>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2</m:t>
                              </m:r>
                            </m:sup>
                          </m:sSubSup>
                        </m:num>
                        <m:den>
                          <m:sSubSup>
                            <m:sSubSup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𝑀</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𝑎</m:t>
                              </m:r>
                            </m:sub>
                            <m:sup>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+2</m:t>
                          </m:r>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𝛾</m:t>
                          </m:r>
                          <m:sSub>
                            <m:sSub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𝑚</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𝑒</m:t>
                              </m:r>
                            </m:sub>
                          </m:sSub>
                          <m:sSub>
                            <m:sSub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𝑀</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𝑚</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𝑒</m:t>
                              </m:r>
                            </m:sub>
                            <m:sup>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2</m:t>
                              </m:r>
                            </m:sup>
                          </m:sSubSup>
                        </m:den>
                      </m:f>
                    </m:oMath>
                  </m:oMathPara>
                </a14:m>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1F4B49B6-4E4A-D8A6-18AF-2B03F60FCE4C}"/>
                  </a:ext>
                </a:extLst>
              </p:cNvPr>
              <p:cNvSpPr txBox="1">
                <a:spLocks noRot="1" noChangeAspect="1" noMove="1" noResize="1" noEditPoints="1" noAdjustHandles="1" noChangeArrowheads="1" noChangeShapeType="1" noTextEdit="1"/>
              </p:cNvSpPr>
              <p:nvPr/>
            </p:nvSpPr>
            <p:spPr>
              <a:xfrm>
                <a:off x="648087" y="4398253"/>
                <a:ext cx="10966158" cy="1354986"/>
              </a:xfrm>
              <a:prstGeom prst="rect">
                <a:avLst/>
              </a:prstGeom>
              <a:blipFill>
                <a:blip r:embed="rId7"/>
                <a:stretch>
                  <a:fillRect l="-556" t="-2242"/>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AFD3B7A5-5F76-3F3E-D00E-16A0643B689C}"/>
              </a:ext>
            </a:extLst>
          </p:cNvPr>
          <p:cNvPicPr>
            <a:picLocks noChangeAspect="1"/>
          </p:cNvPicPr>
          <p:nvPr/>
        </p:nvPicPr>
        <p:blipFill>
          <a:blip r:embed="rId8"/>
          <a:stretch>
            <a:fillRect/>
          </a:stretch>
        </p:blipFill>
        <p:spPr>
          <a:xfrm>
            <a:off x="5543548" y="990065"/>
            <a:ext cx="6430087" cy="3308203"/>
          </a:xfrm>
          <a:prstGeom prst="rect">
            <a:avLst/>
          </a:prstGeom>
        </p:spPr>
      </p:pic>
      <p:sp>
        <p:nvSpPr>
          <p:cNvPr id="2" name="Rectangle: Rounded Corners 1">
            <a:extLst>
              <a:ext uri="{FF2B5EF4-FFF2-40B4-BE49-F238E27FC236}">
                <a16:creationId xmlns:a16="http://schemas.microsoft.com/office/drawing/2014/main" id="{7C6EFEE8-1449-C9E9-3DCC-0F1A35AAC48A}"/>
              </a:ext>
            </a:extLst>
          </p:cNvPr>
          <p:cNvSpPr/>
          <p:nvPr/>
        </p:nvSpPr>
        <p:spPr>
          <a:xfrm>
            <a:off x="693579" y="1376649"/>
            <a:ext cx="4553985" cy="651244"/>
          </a:xfrm>
          <a:prstGeom prst="roundRect">
            <a:avLst/>
          </a:prstGeom>
          <a:noFill/>
          <a:ln w="38100">
            <a:solidFill>
              <a:srgbClr val="984B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340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21</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01A9AF2-8461-B537-C193-AAF91CFCDFD0}"/>
                  </a:ext>
                </a:extLst>
              </p:cNvPr>
              <p:cNvSpPr txBox="1"/>
              <p:nvPr/>
            </p:nvSpPr>
            <p:spPr>
              <a:xfrm>
                <a:off x="2070465" y="960400"/>
                <a:ext cx="8050044" cy="458780"/>
              </a:xfrm>
              <a:prstGeom prst="rect">
                <a:avLst/>
              </a:prstGeom>
              <a:noFill/>
            </p:spPr>
            <p:txBody>
              <a:bodyPr wrap="square">
                <a:spAutoFit/>
              </a:bodyPr>
              <a:lstStyle/>
              <a:p>
                <a:pPr>
                  <a:lnSpc>
                    <a:spcPct val="107000"/>
                  </a:lnSpc>
                  <a:spcAft>
                    <a:spcPts val="800"/>
                  </a:spcAft>
                </a:pPr>
                <a:r>
                  <a:rPr lang="en-GB" sz="2400" kern="100" dirty="0">
                    <a:effectLst/>
                    <a:latin typeface="Helvetica" panose="020B0604020202020204" pitchFamily="34" charset="0"/>
                    <a:ea typeface="Times New Roman" panose="02020603050405020304" pitchFamily="18" charset="0"/>
                    <a:cs typeface="Helvetica" panose="020B0604020202020204" pitchFamily="34" charset="0"/>
                  </a:rPr>
                  <a:t>→ </a:t>
                </a:r>
                <a:r>
                  <a:rPr lang="en-GB" sz="2400" kern="100" dirty="0" err="1">
                    <a:effectLst/>
                    <a:latin typeface="Helvetica" panose="020B0604020202020204" pitchFamily="34" charset="0"/>
                    <a:ea typeface="Times New Roman" panose="02020603050405020304" pitchFamily="18" charset="0"/>
                    <a:cs typeface="Helvetica" panose="020B0604020202020204" pitchFamily="34" charset="0"/>
                  </a:rPr>
                  <a:t>LAr</a:t>
                </a:r>
                <a:r>
                  <a:rPr lang="en-GB" sz="2400" kern="100" dirty="0">
                    <a:effectLst/>
                    <a:latin typeface="Helvetica" panose="020B0604020202020204" pitchFamily="34" charset="0"/>
                    <a:ea typeface="Times New Roman" panose="02020603050405020304" pitchFamily="18" charset="0"/>
                    <a:cs typeface="Helvetica" panose="020B0604020202020204" pitchFamily="34" charset="0"/>
                  </a:rPr>
                  <a:t> doped with </a:t>
                </a:r>
                <a:r>
                  <a:rPr lang="en-GB" sz="2400" kern="100" dirty="0" err="1">
                    <a:effectLst/>
                    <a:latin typeface="Helvetica" panose="020B0604020202020204" pitchFamily="34" charset="0"/>
                    <a:ea typeface="Times New Roman" panose="02020603050405020304" pitchFamily="18" charset="0"/>
                    <a:cs typeface="Helvetica" panose="020B0604020202020204" pitchFamily="34" charset="0"/>
                  </a:rPr>
                  <a:t>LXe</a:t>
                </a:r>
                <a14:m>
                  <m:oMath xmlns:m="http://schemas.openxmlformats.org/officeDocument/2006/math">
                    <m:sSubSup>
                      <m:sSubSupPr>
                        <m:ctrlPr>
                          <a:rPr lang="en-GB" sz="2400" i="1" kern="100">
                            <a:latin typeface="Cambria Math" panose="02040503050406030204" pitchFamily="18" charset="0"/>
                            <a:ea typeface="Calibri" panose="020F0502020204030204" pitchFamily="34" charset="0"/>
                            <a:cs typeface="Times New Roman" panose="02020603050405020304" pitchFamily="18" charset="0"/>
                          </a:rPr>
                        </m:ctrlPr>
                      </m:sSubSupPr>
                      <m:e>
                        <m:r>
                          <a:rPr lang="en-US" sz="2400" b="0" i="1" kern="100" smtClean="0">
                            <a:latin typeface="Cambria Math" panose="02040503050406030204" pitchFamily="18" charset="0"/>
                            <a:ea typeface="Calibri" panose="020F0502020204030204" pitchFamily="34" charset="0"/>
                            <a:cs typeface="Times New Roman" panose="02020603050405020304" pitchFamily="18" charset="0"/>
                          </a:rPr>
                          <m:t> </m:t>
                        </m:r>
                        <m:r>
                          <a:rPr lang="en-GB" sz="2400" i="1" kern="100">
                            <a:latin typeface="Cambria Math" panose="02040503050406030204" pitchFamily="18" charset="0"/>
                            <a:ea typeface="Calibri" panose="020F0502020204030204" pitchFamily="34" charset="0"/>
                            <a:cs typeface="Times New Roman" panose="02020603050405020304" pitchFamily="18" charset="0"/>
                          </a:rPr>
                          <m:t>𝐸</m:t>
                        </m:r>
                      </m:e>
                      <m:sub>
                        <m:r>
                          <m:rPr>
                            <m:sty m:val="p"/>
                          </m:rPr>
                          <a:rPr lang="en-GB" sz="2400" kern="100">
                            <a:latin typeface="Cambria Math" panose="02040503050406030204" pitchFamily="18" charset="0"/>
                            <a:ea typeface="Calibri" panose="020F0502020204030204" pitchFamily="34" charset="0"/>
                            <a:cs typeface="Times New Roman" panose="02020603050405020304" pitchFamily="18" charset="0"/>
                          </a:rPr>
                          <m:t>max</m:t>
                        </m:r>
                      </m:sub>
                      <m:sup>
                        <m:r>
                          <m:rPr>
                            <m:sty m:val="p"/>
                          </m:rPr>
                          <a:rPr lang="en-GB" sz="2400" kern="100">
                            <a:latin typeface="Cambria Math" panose="02040503050406030204" pitchFamily="18" charset="0"/>
                            <a:ea typeface="Calibri" panose="020F0502020204030204" pitchFamily="34" charset="0"/>
                            <a:cs typeface="Times New Roman" panose="02020603050405020304" pitchFamily="18" charset="0"/>
                          </a:rPr>
                          <m:t>tr</m:t>
                        </m:r>
                      </m:sup>
                    </m:sSubSup>
                    <m:r>
                      <a:rPr lang="en-GB" sz="2400" i="1">
                        <a:latin typeface="Cambria Math" panose="02040503050406030204" pitchFamily="18" charset="0"/>
                        <a:ea typeface="Cambria Math" panose="02040503050406030204" pitchFamily="18" charset="0"/>
                      </a:rPr>
                      <m:t>≥</m:t>
                    </m:r>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0.</m:t>
                    </m:r>
                    <m:r>
                      <a:rPr lang="ro-RO" sz="2400" b="0" i="1" kern="100" smtClean="0">
                        <a:effectLst/>
                        <a:latin typeface="Cambria Math" panose="02040503050406030204" pitchFamily="18" charset="0"/>
                        <a:ea typeface="Times New Roman" panose="02020603050405020304" pitchFamily="18" charset="0"/>
                        <a:cs typeface="Times New Roman" panose="02020603050405020304" pitchFamily="18" charset="0"/>
                      </a:rPr>
                      <m:t>2</m:t>
                    </m:r>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sz="2400" i="0" kern="100">
                        <a:effectLst/>
                        <a:latin typeface="Cambria Math" panose="02040503050406030204" pitchFamily="18" charset="0"/>
                        <a:ea typeface="Times New Roman" panose="02020603050405020304" pitchFamily="18" charset="0"/>
                        <a:cs typeface="Times New Roman" panose="02020603050405020304" pitchFamily="18" charset="0"/>
                      </a:rPr>
                      <m:t>eV</m:t>
                    </m:r>
                  </m:oMath>
                </a14:m>
                <a:r>
                  <a:rPr lang="en-US" sz="2400" i="1" kern="100" dirty="0">
                    <a:effectLst/>
                    <a:latin typeface="Helvetica" panose="020B0604020202020204" pitchFamily="34" charset="0"/>
                    <a:ea typeface="Times New Roman" panose="02020603050405020304" pitchFamily="18" charset="0"/>
                    <a:cs typeface="Helvetica" panose="020B0604020202020204" pitchFamily="34" charset="0"/>
                  </a:rPr>
                  <a:t>,</a:t>
                </a:r>
                <a14:m>
                  <m:oMath xmlns:m="http://schemas.openxmlformats.org/officeDocument/2006/math">
                    <m:r>
                      <a:rPr lang="en-US" sz="24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GB" sz="2400" i="1" kern="100" smtClean="0">
                        <a:effectLst/>
                        <a:latin typeface="Cambria Math" panose="02040503050406030204" pitchFamily="18" charset="0"/>
                        <a:ea typeface="Times New Roman" panose="02020603050405020304" pitchFamily="18" charset="0"/>
                        <a:cs typeface="Times New Roman" panose="02020603050405020304" pitchFamily="18" charset="0"/>
                      </a:rPr>
                      <m:t>𝛽</m:t>
                    </m:r>
                    <m:r>
                      <a:rPr lang="en-GB" sz="2400" i="1" kern="100" smtClean="0">
                        <a:effectLst/>
                        <a:latin typeface="Cambria Math" panose="02040503050406030204" pitchFamily="18" charset="0"/>
                        <a:ea typeface="Times New Roman" panose="02020603050405020304" pitchFamily="18" charset="0"/>
                        <a:cs typeface="Times New Roman" panose="02020603050405020304" pitchFamily="18" charset="0"/>
                      </a:rPr>
                      <m:t>≅0.6</m:t>
                    </m:r>
                  </m:oMath>
                </a14:m>
                <a:r>
                  <a:rPr lang="en-GB" sz="2400" kern="100" dirty="0">
                    <a:effectLst/>
                    <a:latin typeface="Helvetica" panose="020B0604020202020204" pitchFamily="34" charset="0"/>
                    <a:ea typeface="Times New Roman" panose="02020603050405020304" pitchFamily="18" charset="0"/>
                    <a:cs typeface="Helvetica" panose="020B0604020202020204" pitchFamily="34" charset="0"/>
                  </a:rPr>
                  <a:t>, </a:t>
                </a:r>
                <a14:m>
                  <m:oMath xmlns:m="http://schemas.openxmlformats.org/officeDocument/2006/math">
                    <m:r>
                      <a:rPr lang="en-GB" sz="2400" i="1" kern="100" smtClean="0">
                        <a:effectLst/>
                        <a:latin typeface="Cambria Math" panose="02040503050406030204" pitchFamily="18" charset="0"/>
                        <a:ea typeface="Times New Roman" panose="02020603050405020304" pitchFamily="18" charset="0"/>
                        <a:cs typeface="Times New Roman" panose="02020603050405020304" pitchFamily="18" charset="0"/>
                      </a:rPr>
                      <m:t>𝛾</m:t>
                    </m:r>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≅1.25</m:t>
                    </m:r>
                  </m:oMath>
                </a14:m>
                <a:r>
                  <a:rPr lang="en-GB" sz="2400" kern="100" dirty="0">
                    <a:latin typeface="Helvetica" panose="020B0604020202020204" pitchFamily="34" charset="0"/>
                    <a:ea typeface="Times New Roman" panose="02020603050405020304" pitchFamily="18" charset="0"/>
                    <a:cs typeface="Helvetica" panose="020B0604020202020204" pitchFamily="34" charset="0"/>
                  </a:rPr>
                  <a:t> </a:t>
                </a:r>
                <a:endParaRPr lang="ro-RO" sz="2400" kern="100" dirty="0">
                  <a:latin typeface="Helvetica" panose="020B0604020202020204" pitchFamily="34" charset="0"/>
                  <a:ea typeface="Times New Roman" panose="02020603050405020304" pitchFamily="18" charset="0"/>
                  <a:cs typeface="Helvetica" panose="020B0604020202020204" pitchFamily="34" charset="0"/>
                </a:endParaRPr>
              </a:p>
            </p:txBody>
          </p:sp>
        </mc:Choice>
        <mc:Fallback xmlns="">
          <p:sp>
            <p:nvSpPr>
              <p:cNvPr id="11" name="TextBox 10">
                <a:extLst>
                  <a:ext uri="{FF2B5EF4-FFF2-40B4-BE49-F238E27FC236}">
                    <a16:creationId xmlns:a16="http://schemas.microsoft.com/office/drawing/2014/main" id="{301A9AF2-8461-B537-C193-AAF91CFCDFD0}"/>
                  </a:ext>
                </a:extLst>
              </p:cNvPr>
              <p:cNvSpPr txBox="1">
                <a:spLocks noRot="1" noChangeAspect="1" noMove="1" noResize="1" noEditPoints="1" noAdjustHandles="1" noChangeArrowheads="1" noChangeShapeType="1" noTextEdit="1"/>
              </p:cNvSpPr>
              <p:nvPr/>
            </p:nvSpPr>
            <p:spPr>
              <a:xfrm>
                <a:off x="2070465" y="960400"/>
                <a:ext cx="8050044" cy="458780"/>
              </a:xfrm>
              <a:prstGeom prst="rect">
                <a:avLst/>
              </a:prstGeom>
              <a:blipFill>
                <a:blip r:embed="rId3"/>
                <a:stretch>
                  <a:fillRect l="-1212" t="-10667" b="-30667"/>
                </a:stretch>
              </a:blipFill>
            </p:spPr>
            <p:txBody>
              <a:bodyPr/>
              <a:lstStyle/>
              <a:p>
                <a:r>
                  <a:rPr lang="en-GB">
                    <a:noFill/>
                  </a:rPr>
                  <a:t> </a:t>
                </a:r>
              </a:p>
            </p:txBody>
          </p:sp>
        </mc:Fallback>
      </mc:AlternateContent>
      <p:sp>
        <p:nvSpPr>
          <p:cNvPr id="13" name="Title 1">
            <a:extLst>
              <a:ext uri="{FF2B5EF4-FFF2-40B4-BE49-F238E27FC236}">
                <a16:creationId xmlns:a16="http://schemas.microsoft.com/office/drawing/2014/main" id="{1D6D3735-6242-4789-62C2-B419D481E2BD}"/>
              </a:ext>
            </a:extLst>
          </p:cNvPr>
          <p:cNvSpPr txBox="1">
            <a:spLocks/>
          </p:cNvSpPr>
          <p:nvPr/>
        </p:nvSpPr>
        <p:spPr>
          <a:xfrm>
            <a:off x="1997656" y="45162"/>
            <a:ext cx="8195663" cy="634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pPr algn="ctr"/>
            <a:r>
              <a:rPr lang="en-US" b="1" dirty="0">
                <a:solidFill>
                  <a:srgbClr val="984B0B"/>
                </a:solidFill>
                <a:ea typeface="Roboto" panose="02000000000000000000" pitchFamily="2" charset="0"/>
              </a:rPr>
              <a:t>Can we detect these axions?</a:t>
            </a:r>
            <a:endParaRPr lang="en-GB" dirty="0">
              <a:solidFill>
                <a:srgbClr val="984B0B"/>
              </a:solidFill>
            </a:endParaRPr>
          </a:p>
        </p:txBody>
      </p:sp>
      <p:pic>
        <p:nvPicPr>
          <p:cNvPr id="3" name="Picture 2">
            <a:extLst>
              <a:ext uri="{FF2B5EF4-FFF2-40B4-BE49-F238E27FC236}">
                <a16:creationId xmlns:a16="http://schemas.microsoft.com/office/drawing/2014/main" id="{458AD777-F8FE-9F5E-32E1-6FF8D88B5091}"/>
              </a:ext>
            </a:extLst>
          </p:cNvPr>
          <p:cNvPicPr>
            <a:picLocks noChangeAspect="1"/>
          </p:cNvPicPr>
          <p:nvPr/>
        </p:nvPicPr>
        <p:blipFill>
          <a:blip r:embed="rId4"/>
          <a:stretch>
            <a:fillRect/>
          </a:stretch>
        </p:blipFill>
        <p:spPr>
          <a:xfrm>
            <a:off x="2044799" y="2055522"/>
            <a:ext cx="8102402" cy="4072228"/>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445B3A3-3450-F6D8-DA77-38831CFE3773}"/>
                  </a:ext>
                </a:extLst>
              </p:cNvPr>
              <p:cNvSpPr txBox="1"/>
              <p:nvPr/>
            </p:nvSpPr>
            <p:spPr>
              <a:xfrm>
                <a:off x="3046919" y="1478033"/>
                <a:ext cx="6097136" cy="655949"/>
              </a:xfrm>
              <a:prstGeom prst="rect">
                <a:avLst/>
              </a:prstGeom>
              <a:noFill/>
            </p:spPr>
            <p:txBody>
              <a:bodyPr wrap="square">
                <a:sp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GB" sz="2800" b="1" i="1" smtClean="0">
                              <a:solidFill>
                                <a:srgbClr val="984B0B"/>
                              </a:solidFill>
                              <a:latin typeface="Cambria Math" panose="02040503050406030204" pitchFamily="18" charset="0"/>
                            </a:rPr>
                          </m:ctrlPr>
                        </m:sSubPr>
                        <m:e>
                          <m:r>
                            <a:rPr lang="en-US" sz="2800" b="1" i="1">
                              <a:solidFill>
                                <a:srgbClr val="984B0B"/>
                              </a:solidFill>
                              <a:latin typeface="Cambria Math" panose="02040503050406030204" pitchFamily="18" charset="0"/>
                            </a:rPr>
                            <m:t>𝒎</m:t>
                          </m:r>
                        </m:e>
                        <m:sub>
                          <m:r>
                            <a:rPr lang="en-US" sz="2800" b="1" i="1">
                              <a:solidFill>
                                <a:srgbClr val="984B0B"/>
                              </a:solidFill>
                              <a:latin typeface="Cambria Math" panose="02040503050406030204" pitchFamily="18" charset="0"/>
                            </a:rPr>
                            <m:t>𝒂</m:t>
                          </m:r>
                        </m:sub>
                      </m:sSub>
                      <m:r>
                        <a:rPr lang="en-GB" sz="2800" b="1" i="1">
                          <a:solidFill>
                            <a:srgbClr val="984B0B"/>
                          </a:solidFill>
                          <a:latin typeface="Cambria Math" panose="02040503050406030204" pitchFamily="18" charset="0"/>
                          <a:ea typeface="Cambria Math" panose="02040503050406030204" pitchFamily="18" charset="0"/>
                        </a:rPr>
                        <m:t>≥</m:t>
                      </m:r>
                      <m:r>
                        <a:rPr lang="en-US" sz="2800" b="1" i="1">
                          <a:solidFill>
                            <a:srgbClr val="984B0B"/>
                          </a:solidFill>
                          <a:latin typeface="Cambria Math" panose="02040503050406030204" pitchFamily="18" charset="0"/>
                          <a:ea typeface="Cambria Math" panose="02040503050406030204" pitchFamily="18" charset="0"/>
                        </a:rPr>
                        <m:t>𝟑𝟎𝟎</m:t>
                      </m:r>
                      <m:r>
                        <a:rPr lang="en-US" sz="2800" b="1" i="1">
                          <a:solidFill>
                            <a:srgbClr val="984B0B"/>
                          </a:solidFill>
                          <a:latin typeface="Cambria Math" panose="02040503050406030204" pitchFamily="18" charset="0"/>
                          <a:ea typeface="Cambria Math" panose="02040503050406030204" pitchFamily="18" charset="0"/>
                        </a:rPr>
                        <m:t> </m:t>
                      </m:r>
                      <m:r>
                        <a:rPr lang="en-US" sz="2800" b="1" i="1">
                          <a:solidFill>
                            <a:srgbClr val="984B0B"/>
                          </a:solidFill>
                          <a:latin typeface="Cambria Math" panose="02040503050406030204" pitchFamily="18" charset="0"/>
                          <a:ea typeface="Cambria Math" panose="02040503050406030204" pitchFamily="18" charset="0"/>
                        </a:rPr>
                        <m:t>𝐞𝐕</m:t>
                      </m:r>
                    </m:oMath>
                  </m:oMathPara>
                </a14:m>
                <a:endParaRPr lang="en-GB" sz="2800" b="1" kern="100" dirty="0">
                  <a:solidFill>
                    <a:schemeClr val="accent2"/>
                  </a:solidFill>
                  <a:effectLst/>
                  <a:latin typeface="Helvetica" panose="020B0604020202020204" pitchFamily="34" charset="0"/>
                  <a:ea typeface="Times New Roman" panose="02020603050405020304" pitchFamily="18" charset="0"/>
                  <a:cs typeface="Helvetica" panose="020B0604020202020204" pitchFamily="34" charset="0"/>
                </a:endParaRPr>
              </a:p>
            </p:txBody>
          </p:sp>
        </mc:Choice>
        <mc:Fallback xmlns="">
          <p:sp>
            <p:nvSpPr>
              <p:cNvPr id="14" name="TextBox 13">
                <a:extLst>
                  <a:ext uri="{FF2B5EF4-FFF2-40B4-BE49-F238E27FC236}">
                    <a16:creationId xmlns:a16="http://schemas.microsoft.com/office/drawing/2014/main" id="{0445B3A3-3450-F6D8-DA77-38831CFE3773}"/>
                  </a:ext>
                </a:extLst>
              </p:cNvPr>
              <p:cNvSpPr txBox="1">
                <a:spLocks noRot="1" noChangeAspect="1" noMove="1" noResize="1" noEditPoints="1" noAdjustHandles="1" noChangeArrowheads="1" noChangeShapeType="1" noTextEdit="1"/>
              </p:cNvSpPr>
              <p:nvPr/>
            </p:nvSpPr>
            <p:spPr>
              <a:xfrm>
                <a:off x="3046919" y="1478033"/>
                <a:ext cx="6097136" cy="655949"/>
              </a:xfrm>
              <a:prstGeom prst="rect">
                <a:avLst/>
              </a:prstGeom>
              <a:blipFill>
                <a:blip r:embed="rId5"/>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C328182D-960C-84AB-BE70-1CB5ABF4509B}"/>
              </a:ext>
            </a:extLst>
          </p:cNvPr>
          <p:cNvSpPr txBox="1"/>
          <p:nvPr/>
        </p:nvSpPr>
        <p:spPr>
          <a:xfrm>
            <a:off x="486154" y="6142807"/>
            <a:ext cx="4549869" cy="338554"/>
          </a:xfrm>
          <a:prstGeom prst="rect">
            <a:avLst/>
          </a:prstGeom>
          <a:noFill/>
        </p:spPr>
        <p:txBody>
          <a:bodyPr wrap="square">
            <a:spAutoFit/>
          </a:bodyPr>
          <a:lstStyle/>
          <a:p>
            <a:r>
              <a:rPr lang="en-GB" sz="1600" dirty="0">
                <a:latin typeface="Helvetica" panose="020B0604020202020204" pitchFamily="34" charset="0"/>
                <a:cs typeface="Helvetica" panose="020B0604020202020204" pitchFamily="34" charset="0"/>
                <a:hlinkClick r:id="rId6"/>
              </a:rPr>
              <a:t>Y</a:t>
            </a:r>
            <a:r>
              <a:rPr lang="ro-RO" sz="1600" dirty="0">
                <a:latin typeface="Helvetica" panose="020B0604020202020204" pitchFamily="34" charset="0"/>
                <a:cs typeface="Helvetica" panose="020B0604020202020204" pitchFamily="34" charset="0"/>
                <a:hlinkClick r:id="rId6"/>
              </a:rPr>
              <a:t>.</a:t>
            </a:r>
            <a:r>
              <a:rPr lang="en-GB" sz="1600" dirty="0">
                <a:latin typeface="Helvetica" panose="020B0604020202020204" pitchFamily="34" charset="0"/>
                <a:cs typeface="Helvetica" panose="020B0604020202020204" pitchFamily="34" charset="0"/>
                <a:hlinkClick r:id="rId6"/>
              </a:rPr>
              <a:t>K. </a:t>
            </a:r>
            <a:r>
              <a:rPr lang="en-GB" sz="1600" dirty="0" err="1">
                <a:latin typeface="Helvetica" panose="020B0604020202020204" pitchFamily="34" charset="0"/>
                <a:cs typeface="Helvetica" panose="020B0604020202020204" pitchFamily="34" charset="0"/>
                <a:hlinkClick r:id="rId6"/>
              </a:rPr>
              <a:t>Semertzidis</a:t>
            </a:r>
            <a:r>
              <a:rPr lang="en-GB" sz="1600" dirty="0">
                <a:latin typeface="Helvetica" panose="020B0604020202020204" pitchFamily="34" charset="0"/>
                <a:cs typeface="Helvetica" panose="020B0604020202020204" pitchFamily="34" charset="0"/>
                <a:hlinkClick r:id="rId6"/>
              </a:rPr>
              <a:t>, S</a:t>
            </a:r>
            <a:r>
              <a:rPr lang="ro-RO" sz="1600" dirty="0">
                <a:latin typeface="Helvetica" panose="020B0604020202020204" pitchFamily="34" charset="0"/>
                <a:cs typeface="Helvetica" panose="020B0604020202020204" pitchFamily="34" charset="0"/>
                <a:hlinkClick r:id="rId6"/>
              </a:rPr>
              <a:t>.</a:t>
            </a:r>
            <a:r>
              <a:rPr lang="en-GB" sz="1600" dirty="0">
                <a:latin typeface="Helvetica" panose="020B0604020202020204" pitchFamily="34" charset="0"/>
                <a:cs typeface="Helvetica" panose="020B0604020202020204" pitchFamily="34" charset="0"/>
                <a:hlinkClick r:id="rId6"/>
              </a:rPr>
              <a:t> </a:t>
            </a:r>
            <a:r>
              <a:rPr lang="en-GB" sz="1600" dirty="0" err="1">
                <a:latin typeface="Helvetica" panose="020B0604020202020204" pitchFamily="34" charset="0"/>
                <a:cs typeface="Helvetica" panose="020B0604020202020204" pitchFamily="34" charset="0"/>
                <a:hlinkClick r:id="rId6"/>
              </a:rPr>
              <a:t>Youn</a:t>
            </a:r>
            <a:r>
              <a:rPr lang="ro-RO" sz="1600" dirty="0">
                <a:latin typeface="Helvetica" panose="020B0604020202020204" pitchFamily="34" charset="0"/>
                <a:cs typeface="Helvetica" panose="020B0604020202020204" pitchFamily="34" charset="0"/>
                <a:hlinkClick r:id="rId6"/>
              </a:rPr>
              <a:t>, arXiv:2104.14831  </a:t>
            </a:r>
            <a:endParaRPr lang="en-GB"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6919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897A-1E4E-3C47-B3CF-EC4BCC7FC079}"/>
              </a:ext>
            </a:extLst>
          </p:cNvPr>
          <p:cNvSpPr>
            <a:spLocks noGrp="1"/>
          </p:cNvSpPr>
          <p:nvPr>
            <p:ph type="title"/>
          </p:nvPr>
        </p:nvSpPr>
        <p:spPr/>
        <p:txBody>
          <a:bodyPr/>
          <a:lstStyle/>
          <a:p>
            <a:r>
              <a:rPr lang="ro-RO" b="1" dirty="0" err="1">
                <a:solidFill>
                  <a:srgbClr val="1868A9"/>
                </a:solidFill>
              </a:rPr>
              <a:t>Summary</a:t>
            </a:r>
            <a:endParaRPr lang="en-GB" b="1" dirty="0">
              <a:solidFill>
                <a:srgbClr val="1868A9"/>
              </a:solidFill>
            </a:endParaRPr>
          </a:p>
        </p:txBody>
      </p:sp>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22</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5394729-D662-59FB-9B08-042E35F0C7A2}"/>
                  </a:ext>
                </a:extLst>
              </p:cNvPr>
              <p:cNvSpPr>
                <a:spLocks noGrp="1"/>
              </p:cNvSpPr>
              <p:nvPr>
                <p:ph idx="1"/>
              </p:nvPr>
            </p:nvSpPr>
            <p:spPr/>
            <p:txBody>
              <a:bodyPr>
                <a:normAutofit/>
              </a:bodyPr>
              <a:lstStyle/>
              <a:p>
                <a:pPr algn="just">
                  <a:lnSpc>
                    <a:spcPct val="100000"/>
                  </a:lnSpc>
                  <a:buFont typeface="Wingdings" panose="05000000000000000000" pitchFamily="2" charset="2"/>
                  <a:buChar char="Ø"/>
                </a:pPr>
                <a:r>
                  <a:rPr lang="en-GB" dirty="0"/>
                  <a:t> The existence of </a:t>
                </a:r>
                <a:r>
                  <a:rPr lang="en-GB" dirty="0">
                    <a:solidFill>
                      <a:schemeClr val="tx1"/>
                    </a:solidFill>
                  </a:rPr>
                  <a:t>𝐀</a:t>
                </a:r>
                <a14:m>
                  <m:oMath xmlns:m="http://schemas.openxmlformats.org/officeDocument/2006/math">
                    <m:acc>
                      <m:accPr>
                        <m:chr m:val="̅"/>
                        <m:ctrlPr>
                          <a:rPr lang="en-GB" b="1" i="1" smtClean="0">
                            <a:solidFill>
                              <a:schemeClr val="tx1"/>
                            </a:solidFill>
                            <a:latin typeface="Cambria Math" panose="02040503050406030204" pitchFamily="18" charset="0"/>
                          </a:rPr>
                        </m:ctrlPr>
                      </m:accPr>
                      <m:e>
                        <m:r>
                          <a:rPr lang="en-GB" b="1" i="0" smtClean="0">
                            <a:solidFill>
                              <a:schemeClr val="tx1"/>
                            </a:solidFill>
                            <a:latin typeface="Cambria Math" panose="02040503050406030204" pitchFamily="18" charset="0"/>
                          </a:rPr>
                          <m:t>𝐐</m:t>
                        </m:r>
                      </m:e>
                    </m:acc>
                  </m:oMath>
                </a14:m>
                <a:r>
                  <a:rPr lang="en-GB" dirty="0">
                    <a:solidFill>
                      <a:schemeClr val="tx1"/>
                    </a:solidFill>
                  </a:rPr>
                  <a:t>𝐍</a:t>
                </a:r>
                <a:r>
                  <a:rPr lang="en-GB" dirty="0"/>
                  <a:t>𝑠</a:t>
                </a:r>
                <a:r>
                  <a:rPr lang="ro-RO" dirty="0"/>
                  <a:t> </a:t>
                </a:r>
                <a:r>
                  <a:rPr lang="en-GB" dirty="0"/>
                  <a:t>is considered.</a:t>
                </a:r>
              </a:p>
              <a:p>
                <a:pPr algn="just">
                  <a:lnSpc>
                    <a:spcPct val="100000"/>
                  </a:lnSpc>
                  <a:buFont typeface="Wingdings" panose="05000000000000000000" pitchFamily="2" charset="2"/>
                  <a:buChar char="Ø"/>
                </a:pPr>
                <a:r>
                  <a:rPr lang="en-GB" dirty="0"/>
                  <a:t> We discuss the detection possibilities using neutrino detectors based on </a:t>
                </a:r>
                <a:r>
                  <a:rPr lang="en-GB" dirty="0" err="1"/>
                  <a:t>LAr</a:t>
                </a:r>
                <a:r>
                  <a:rPr lang="en-GB" dirty="0"/>
                  <a:t>, </a:t>
                </a:r>
                <a:r>
                  <a:rPr lang="en-GB" dirty="0" err="1"/>
                  <a:t>LXe</a:t>
                </a:r>
                <a:r>
                  <a:rPr lang="en-GB" dirty="0"/>
                  <a:t>, and water.</a:t>
                </a:r>
              </a:p>
              <a:p>
                <a:pPr algn="just">
                  <a:lnSpc>
                    <a:spcPct val="100000"/>
                  </a:lnSpc>
                  <a:buFont typeface="Wingdings" panose="05000000000000000000" pitchFamily="2" charset="2"/>
                  <a:buChar char="Ø"/>
                </a:pPr>
                <a:r>
                  <a:rPr lang="en-GB" dirty="0"/>
                  <a:t> Electromagnetic cascades generated by photons from π⁰ decays represent the main detection channel.</a:t>
                </a:r>
              </a:p>
              <a:p>
                <a:pPr algn="just">
                  <a:lnSpc>
                    <a:spcPct val="100000"/>
                  </a:lnSpc>
                  <a:buFont typeface="Wingdings" panose="05000000000000000000" pitchFamily="2" charset="2"/>
                  <a:buChar char="Ø"/>
                </a:pPr>
                <a:r>
                  <a:rPr lang="en-GB" dirty="0"/>
                  <a:t> If the axion mass is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𝑎</m:t>
                        </m:r>
                      </m:sub>
                    </m:sSub>
                    <m:r>
                      <a:rPr lang="en-GB"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300 </m:t>
                    </m:r>
                    <m:r>
                      <m:rPr>
                        <m:sty m:val="p"/>
                      </m:rPr>
                      <a:rPr lang="en-US" b="0" i="0" smtClean="0">
                        <a:latin typeface="Cambria Math" panose="02040503050406030204" pitchFamily="18" charset="0"/>
                        <a:ea typeface="Cambria Math" panose="02040503050406030204" pitchFamily="18" charset="0"/>
                      </a:rPr>
                      <m:t>eV</m:t>
                    </m:r>
                  </m:oMath>
                </a14:m>
                <a:r>
                  <a:rPr lang="en-GB" dirty="0"/>
                  <a:t>, a supplementary signal generated by emitted axions might be observed.</a:t>
                </a:r>
              </a:p>
            </p:txBody>
          </p:sp>
        </mc:Choice>
        <mc:Fallback xmlns="">
          <p:sp>
            <p:nvSpPr>
              <p:cNvPr id="7" name="Content Placeholder 6">
                <a:extLst>
                  <a:ext uri="{FF2B5EF4-FFF2-40B4-BE49-F238E27FC236}">
                    <a16:creationId xmlns:a16="http://schemas.microsoft.com/office/drawing/2014/main" id="{55394729-D662-59FB-9B08-042E35F0C7A2}"/>
                  </a:ext>
                </a:extLst>
              </p:cNvPr>
              <p:cNvSpPr>
                <a:spLocks noGrp="1" noRot="1" noChangeAspect="1" noMove="1" noResize="1" noEditPoints="1" noAdjustHandles="1" noChangeArrowheads="1" noChangeShapeType="1" noTextEdit="1"/>
              </p:cNvSpPr>
              <p:nvPr>
                <p:ph idx="1"/>
              </p:nvPr>
            </p:nvSpPr>
            <p:spPr>
              <a:blipFill>
                <a:blip r:embed="rId2"/>
                <a:stretch>
                  <a:fillRect l="-1043" t="-1401" r="-1159"/>
                </a:stretch>
              </a:blipFill>
            </p:spPr>
            <p:txBody>
              <a:bodyPr/>
              <a:lstStyle/>
              <a:p>
                <a:r>
                  <a:rPr lang="en-GB">
                    <a:noFill/>
                  </a:rPr>
                  <a:t> </a:t>
                </a:r>
              </a:p>
            </p:txBody>
          </p:sp>
        </mc:Fallback>
      </mc:AlternateContent>
    </p:spTree>
    <p:extLst>
      <p:ext uri="{BB962C8B-B14F-4D97-AF65-F5344CB8AC3E}">
        <p14:creationId xmlns:p14="http://schemas.microsoft.com/office/powerpoint/2010/main" val="4081299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23</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5FF9D081-7D8C-8446-B880-4454A66ADAA8}"/>
              </a:ext>
            </a:extLst>
          </p:cNvPr>
          <p:cNvSpPr>
            <a:spLocks noGrp="1"/>
          </p:cNvSpPr>
          <p:nvPr>
            <p:ph type="title"/>
          </p:nvPr>
        </p:nvSpPr>
        <p:spPr>
          <a:xfrm>
            <a:off x="837688" y="2589710"/>
            <a:ext cx="10515600" cy="1325563"/>
          </a:xfrm>
        </p:spPr>
        <p:txBody>
          <a:bodyPr>
            <a:normAutofit/>
          </a:bodyPr>
          <a:lstStyle/>
          <a:p>
            <a:pPr algn="ctr"/>
            <a:r>
              <a:rPr lang="en-US" sz="5500" b="1" dirty="0">
                <a:solidFill>
                  <a:srgbClr val="984B0B"/>
                </a:solidFill>
              </a:rPr>
              <a:t>Thank you for your attention!</a:t>
            </a:r>
            <a:endParaRPr lang="en-GB" sz="5500" b="1" dirty="0">
              <a:solidFill>
                <a:srgbClr val="984B0B"/>
              </a:solidFill>
            </a:endParaRPr>
          </a:p>
        </p:txBody>
      </p:sp>
    </p:spTree>
    <p:extLst>
      <p:ext uri="{BB962C8B-B14F-4D97-AF65-F5344CB8AC3E}">
        <p14:creationId xmlns:p14="http://schemas.microsoft.com/office/powerpoint/2010/main" val="383299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F92289-F6BC-E595-276E-3D765B25564D}"/>
              </a:ext>
            </a:extLst>
          </p:cNvPr>
          <p:cNvGrpSpPr/>
          <p:nvPr/>
        </p:nvGrpSpPr>
        <p:grpSpPr>
          <a:xfrm>
            <a:off x="5220270" y="1059487"/>
            <a:ext cx="6370730" cy="3962909"/>
            <a:chOff x="5330428" y="3015771"/>
            <a:chExt cx="6137686" cy="3361823"/>
          </a:xfrm>
        </p:grpSpPr>
        <p:pic>
          <p:nvPicPr>
            <p:cNvPr id="14" name="Picture 13">
              <a:extLst>
                <a:ext uri="{FF2B5EF4-FFF2-40B4-BE49-F238E27FC236}">
                  <a16:creationId xmlns:a16="http://schemas.microsoft.com/office/drawing/2014/main" id="{EACF7874-4DC9-6F49-023A-D1684AFCB794}"/>
                </a:ext>
              </a:extLst>
            </p:cNvPr>
            <p:cNvPicPr>
              <a:picLocks noChangeAspect="1"/>
            </p:cNvPicPr>
            <p:nvPr/>
          </p:nvPicPr>
          <p:blipFill>
            <a:blip r:embed="rId2"/>
            <a:stretch>
              <a:fillRect/>
            </a:stretch>
          </p:blipFill>
          <p:spPr>
            <a:xfrm>
              <a:off x="5330428" y="3015771"/>
              <a:ext cx="6137686" cy="3361823"/>
            </a:xfrm>
            <a:prstGeom prst="rect">
              <a:avLst/>
            </a:prstGeom>
          </p:spPr>
        </p:pic>
        <p:pic>
          <p:nvPicPr>
            <p:cNvPr id="15" name="Imagine 6">
              <a:extLst>
                <a:ext uri="{FF2B5EF4-FFF2-40B4-BE49-F238E27FC236}">
                  <a16:creationId xmlns:a16="http://schemas.microsoft.com/office/drawing/2014/main" id="{807C5ABC-90BE-65B4-74F7-FE3B4D2226C7}"/>
                </a:ext>
              </a:extLst>
            </p:cNvPr>
            <p:cNvPicPr>
              <a:picLocks noChangeAspect="1"/>
            </p:cNvPicPr>
            <p:nvPr/>
          </p:nvPicPr>
          <p:blipFill>
            <a:blip r:embed="rId3"/>
            <a:stretch>
              <a:fillRect/>
            </a:stretch>
          </p:blipFill>
          <p:spPr>
            <a:xfrm rot="5400000">
              <a:off x="5870200" y="5468953"/>
              <a:ext cx="310457" cy="1390001"/>
            </a:xfrm>
            <a:prstGeom prst="rect">
              <a:avLst/>
            </a:prstGeom>
          </p:spPr>
        </p:pic>
      </p:grpSp>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3</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pic>
        <p:nvPicPr>
          <p:cNvPr id="3" name="Picture 4" descr="HAP -Visitor - Dark Matter">
            <a:extLst>
              <a:ext uri="{FF2B5EF4-FFF2-40B4-BE49-F238E27FC236}">
                <a16:creationId xmlns:a16="http://schemas.microsoft.com/office/drawing/2014/main" id="{3F5CD27B-2487-EA0D-4B71-A48DCF63A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43" y="1059488"/>
            <a:ext cx="4190387" cy="3962909"/>
          </a:xfrm>
          <a:prstGeom prst="rect">
            <a:avLst/>
          </a:prstGeom>
          <a:noFill/>
          <a:extLst>
            <a:ext uri="{909E8E84-426E-40DD-AFC4-6F175D3DCCD1}">
              <a14:hiddenFill xmlns:a14="http://schemas.microsoft.com/office/drawing/2010/main">
                <a:solidFill>
                  <a:srgbClr val="FFFFFF"/>
                </a:solidFill>
              </a14:hiddenFill>
            </a:ext>
          </a:extLst>
        </p:spPr>
      </p:pic>
      <p:sp>
        <p:nvSpPr>
          <p:cNvPr id="9" name="CasetăText 3">
            <a:extLst>
              <a:ext uri="{FF2B5EF4-FFF2-40B4-BE49-F238E27FC236}">
                <a16:creationId xmlns:a16="http://schemas.microsoft.com/office/drawing/2014/main" id="{7E8E3FDA-61EE-8514-4BB8-99D5CDB01824}"/>
              </a:ext>
            </a:extLst>
          </p:cNvPr>
          <p:cNvSpPr txBox="1"/>
          <p:nvPr/>
        </p:nvSpPr>
        <p:spPr>
          <a:xfrm>
            <a:off x="0" y="118872"/>
            <a:ext cx="12192000" cy="584775"/>
          </a:xfrm>
          <a:prstGeom prst="rect">
            <a:avLst/>
          </a:prstGeom>
          <a:noFill/>
        </p:spPr>
        <p:txBody>
          <a:bodyPr wrap="square">
            <a:spAutoFit/>
          </a:bodyPr>
          <a:lstStyle/>
          <a:p>
            <a:pPr algn="ctr"/>
            <a:r>
              <a:rPr lang="en-GB" sz="3200" b="1" dirty="0">
                <a:solidFill>
                  <a:srgbClr val="1868A9"/>
                </a:solidFill>
                <a:latin typeface="Helvetica" panose="020B0604020202020204" pitchFamily="34" charset="0"/>
                <a:ea typeface="Roboto" panose="02000000000000000000" pitchFamily="2" charset="0"/>
                <a:cs typeface="Helvetica" panose="020B0604020202020204" pitchFamily="34" charset="0"/>
              </a:rPr>
              <a:t>Dark Matter and Baryogenesis as two sides of the same coin</a:t>
            </a:r>
          </a:p>
        </p:txBody>
      </p:sp>
      <p:sp>
        <p:nvSpPr>
          <p:cNvPr id="12" name="CasetăText 14">
            <a:extLst>
              <a:ext uri="{FF2B5EF4-FFF2-40B4-BE49-F238E27FC236}">
                <a16:creationId xmlns:a16="http://schemas.microsoft.com/office/drawing/2014/main" id="{F849F522-2912-87E7-7EFE-C301B815195C}"/>
              </a:ext>
            </a:extLst>
          </p:cNvPr>
          <p:cNvSpPr txBox="1"/>
          <p:nvPr/>
        </p:nvSpPr>
        <p:spPr>
          <a:xfrm>
            <a:off x="504442" y="5585914"/>
            <a:ext cx="11182091" cy="830997"/>
          </a:xfrm>
          <a:prstGeom prst="rect">
            <a:avLst/>
          </a:prstGeom>
          <a:noFill/>
        </p:spPr>
        <p:txBody>
          <a:bodyPr wrap="square">
            <a:spAutoFit/>
          </a:bodyPr>
          <a:lstStyle/>
          <a:p>
            <a:pPr algn="just"/>
            <a:r>
              <a:rPr lang="en-GB" sz="2400" dirty="0">
                <a:solidFill>
                  <a:srgbClr val="984B0B"/>
                </a:solidFill>
                <a:latin typeface="Helvetica" panose="020B0604020202020204" pitchFamily="34" charset="0"/>
                <a:ea typeface="Roboto" panose="02000000000000000000" pitchFamily="2" charset="0"/>
                <a:cs typeface="Helvetica" panose="020B0604020202020204" pitchFamily="34" charset="0"/>
              </a:rPr>
              <a:t>Ariel </a:t>
            </a:r>
            <a:r>
              <a:rPr lang="en-GB" sz="2400" dirty="0" err="1">
                <a:solidFill>
                  <a:srgbClr val="984B0B"/>
                </a:solidFill>
                <a:latin typeface="Helvetica" panose="020B0604020202020204" pitchFamily="34" charset="0"/>
                <a:ea typeface="Roboto" panose="02000000000000000000" pitchFamily="2" charset="0"/>
                <a:cs typeface="Helvetica" panose="020B0604020202020204" pitchFamily="34" charset="0"/>
              </a:rPr>
              <a:t>Zhitnitsky's</a:t>
            </a:r>
            <a:r>
              <a:rPr lang="en-GB" sz="2400" dirty="0">
                <a:solidFill>
                  <a:srgbClr val="984B0B"/>
                </a:solidFill>
                <a:latin typeface="Helvetica" panose="020B0604020202020204" pitchFamily="34" charset="0"/>
                <a:ea typeface="Roboto" panose="02000000000000000000" pitchFamily="2" charset="0"/>
                <a:cs typeface="Helvetica" panose="020B0604020202020204" pitchFamily="34" charset="0"/>
              </a:rPr>
              <a:t> AQNs idea </a:t>
            </a:r>
            <a:r>
              <a:rPr lang="en-GB" sz="2400" b="1" dirty="0">
                <a:solidFill>
                  <a:srgbClr val="984B0B"/>
                </a:solidFill>
                <a:latin typeface="Helvetica" panose="020B0604020202020204" pitchFamily="34" charset="0"/>
                <a:ea typeface="Roboto" panose="02000000000000000000" pitchFamily="2" charset="0"/>
                <a:cs typeface="Helvetica" panose="020B0604020202020204" pitchFamily="34" charset="0"/>
              </a:rPr>
              <a:t>restores matter-antimatter symmetry</a:t>
            </a:r>
            <a:r>
              <a:rPr lang="en-GB" sz="2400" dirty="0">
                <a:solidFill>
                  <a:srgbClr val="984B0B"/>
                </a:solidFill>
                <a:latin typeface="Helvetica" panose="020B0604020202020204" pitchFamily="34" charset="0"/>
                <a:ea typeface="Roboto" panose="02000000000000000000" pitchFamily="2" charset="0"/>
                <a:cs typeface="Helvetica" panose="020B0604020202020204" pitchFamily="34" charset="0"/>
              </a:rPr>
              <a:t> but only a fraction of </a:t>
            </a:r>
            <a:r>
              <a:rPr lang="en-GB" sz="2400" b="1" dirty="0">
                <a:solidFill>
                  <a:srgbClr val="984B0B"/>
                </a:solidFill>
                <a:latin typeface="Helvetica" panose="020B0604020202020204" pitchFamily="34" charset="0"/>
                <a:ea typeface="Roboto" panose="02000000000000000000" pitchFamily="2" charset="0"/>
                <a:cs typeface="Helvetica" panose="020B0604020202020204" pitchFamily="34" charset="0"/>
              </a:rPr>
              <a:t>20% is observable</a:t>
            </a:r>
            <a:r>
              <a:rPr lang="en-GB" sz="2400" dirty="0">
                <a:solidFill>
                  <a:srgbClr val="984B0B"/>
                </a:solidFill>
                <a:latin typeface="Helvetica" panose="020B0604020202020204" pitchFamily="34" charset="0"/>
                <a:ea typeface="Roboto" panose="02000000000000000000" pitchFamily="2" charset="0"/>
                <a:cs typeface="Helvetica" panose="020B0604020202020204" pitchFamily="34" charset="0"/>
              </a:rPr>
              <a:t>!</a:t>
            </a:r>
          </a:p>
        </p:txBody>
      </p:sp>
    </p:spTree>
    <p:extLst>
      <p:ext uri="{BB962C8B-B14F-4D97-AF65-F5344CB8AC3E}">
        <p14:creationId xmlns:p14="http://schemas.microsoft.com/office/powerpoint/2010/main" val="200897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233897A-1E4E-3C47-B3CF-EC4BCC7FC079}"/>
                  </a:ext>
                </a:extLst>
              </p:cNvPr>
              <p:cNvSpPr>
                <a:spLocks noGrp="1"/>
              </p:cNvSpPr>
              <p:nvPr>
                <p:ph type="title"/>
              </p:nvPr>
            </p:nvSpPr>
            <p:spPr>
              <a:xfrm>
                <a:off x="3236976" y="173101"/>
                <a:ext cx="5718048" cy="634615"/>
              </a:xfrm>
            </p:spPr>
            <p:txBody>
              <a:bodyPr>
                <a:noAutofit/>
              </a:bodyPr>
              <a:lstStyle/>
              <a:p>
                <a:r>
                  <a:rPr lang="en-GB" b="1" dirty="0">
                    <a:solidFill>
                      <a:srgbClr val="1868A9"/>
                    </a:solidFill>
                    <a:ea typeface="Roboto" panose="02000000000000000000" pitchFamily="2" charset="0"/>
                  </a:rPr>
                  <a:t>Structure of </a:t>
                </a:r>
                <a14:m>
                  <m:oMath xmlns:m="http://schemas.openxmlformats.org/officeDocument/2006/math">
                    <m:r>
                      <a:rPr lang="en-US" b="1" i="0" smtClean="0">
                        <a:solidFill>
                          <a:srgbClr val="1868A9"/>
                        </a:solidFill>
                        <a:latin typeface="Cambria Math" panose="02040503050406030204" pitchFamily="18" charset="0"/>
                      </a:rPr>
                      <m:t>𝐀</m:t>
                    </m:r>
                    <m:acc>
                      <m:accPr>
                        <m:chr m:val="̅"/>
                        <m:ctrlPr>
                          <a:rPr lang="en-GB" b="1" i="1" smtClean="0">
                            <a:solidFill>
                              <a:srgbClr val="1868A9"/>
                            </a:solidFill>
                            <a:latin typeface="Cambria Math" panose="02040503050406030204" pitchFamily="18" charset="0"/>
                          </a:rPr>
                        </m:ctrlPr>
                      </m:accPr>
                      <m:e>
                        <m:r>
                          <a:rPr lang="en-GB" b="1" i="0" smtClean="0">
                            <a:solidFill>
                              <a:srgbClr val="1868A9"/>
                            </a:solidFill>
                            <a:latin typeface="Cambria Math" panose="02040503050406030204" pitchFamily="18" charset="0"/>
                          </a:rPr>
                          <m:t>𝐐</m:t>
                        </m:r>
                      </m:e>
                    </m:acc>
                    <m:r>
                      <a:rPr lang="en-US" b="1" i="0" smtClean="0">
                        <a:solidFill>
                          <a:srgbClr val="1868A9"/>
                        </a:solidFill>
                        <a:latin typeface="Cambria Math" panose="02040503050406030204" pitchFamily="18" charset="0"/>
                      </a:rPr>
                      <m:t>𝐍</m:t>
                    </m:r>
                  </m:oMath>
                </a14:m>
                <a:r>
                  <a:rPr lang="en-GB" b="1" dirty="0">
                    <a:solidFill>
                      <a:srgbClr val="1868A9"/>
                    </a:solidFill>
                    <a:ea typeface="Roboto" panose="02000000000000000000" pitchFamily="2" charset="0"/>
                  </a:rPr>
                  <a:t>𝑠</a:t>
                </a:r>
                <a:endParaRPr lang="en-GB" dirty="0">
                  <a:solidFill>
                    <a:srgbClr val="1868A9"/>
                  </a:solidFill>
                </a:endParaRPr>
              </a:p>
            </p:txBody>
          </p:sp>
        </mc:Choice>
        <mc:Fallback xmlns="">
          <p:sp>
            <p:nvSpPr>
              <p:cNvPr id="2" name="Title 1">
                <a:extLst>
                  <a:ext uri="{FF2B5EF4-FFF2-40B4-BE49-F238E27FC236}">
                    <a16:creationId xmlns:a16="http://schemas.microsoft.com/office/drawing/2014/main" id="{7233897A-1E4E-3C47-B3CF-EC4BCC7FC079}"/>
                  </a:ext>
                </a:extLst>
              </p:cNvPr>
              <p:cNvSpPr>
                <a:spLocks noGrp="1" noRot="1" noChangeAspect="1" noMove="1" noResize="1" noEditPoints="1" noAdjustHandles="1" noChangeArrowheads="1" noChangeShapeType="1" noTextEdit="1"/>
              </p:cNvSpPr>
              <p:nvPr>
                <p:ph type="title"/>
              </p:nvPr>
            </p:nvSpPr>
            <p:spPr>
              <a:xfrm>
                <a:off x="3236976" y="173101"/>
                <a:ext cx="5718048" cy="634615"/>
              </a:xfrm>
              <a:blipFill>
                <a:blip r:embed="rId2"/>
                <a:stretch>
                  <a:fillRect l="-4264" t="-35577" b="-50962"/>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4</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56EB055-EC19-C39C-65BB-3CEFD038D05E}"/>
              </a:ext>
            </a:extLst>
          </p:cNvPr>
          <p:cNvSpPr txBox="1"/>
          <p:nvPr/>
        </p:nvSpPr>
        <p:spPr>
          <a:xfrm>
            <a:off x="477894" y="1503813"/>
            <a:ext cx="6455169" cy="646331"/>
          </a:xfrm>
          <a:prstGeom prst="rect">
            <a:avLst/>
          </a:prstGeom>
          <a:noFill/>
        </p:spPr>
        <p:txBody>
          <a:bodyPr wrap="square">
            <a:spAutoFit/>
          </a:bodyPr>
          <a:lstStyle/>
          <a:p>
            <a:pPr algn="just"/>
            <a:r>
              <a:rPr lang="en-GB" dirty="0">
                <a:solidFill>
                  <a:srgbClr val="984B0B"/>
                </a:solidFill>
                <a:latin typeface="Helvetica" panose="020B0604020202020204" pitchFamily="34" charset="0"/>
                <a:cs typeface="Helvetica" panose="020B0604020202020204" pitchFamily="34" charset="0"/>
              </a:rPr>
              <a:t>Core:  antiquarks in the </a:t>
            </a:r>
            <a:r>
              <a:rPr lang="en-GB" dirty="0" err="1">
                <a:solidFill>
                  <a:srgbClr val="984B0B"/>
                </a:solidFill>
                <a:latin typeface="Helvetica" panose="020B0604020202020204" pitchFamily="34" charset="0"/>
                <a:cs typeface="Helvetica" panose="020B0604020202020204" pitchFamily="34" charset="0"/>
              </a:rPr>
              <a:t>color</a:t>
            </a:r>
            <a:r>
              <a:rPr lang="en-GB" dirty="0">
                <a:solidFill>
                  <a:srgbClr val="984B0B"/>
                </a:solidFill>
                <a:latin typeface="Helvetica" panose="020B0604020202020204" pitchFamily="34" charset="0"/>
                <a:cs typeface="Helvetica" panose="020B0604020202020204" pitchFamily="34" charset="0"/>
              </a:rPr>
              <a:t>-superconducting phase, </a:t>
            </a:r>
            <a:r>
              <a:rPr lang="en-GB" dirty="0" err="1">
                <a:solidFill>
                  <a:srgbClr val="984B0B"/>
                </a:solidFill>
                <a:latin typeface="Helvetica" panose="020B0604020202020204" pitchFamily="34" charset="0"/>
                <a:cs typeface="Helvetica" panose="020B0604020202020204" pitchFamily="34" charset="0"/>
              </a:rPr>
              <a:t>color</a:t>
            </a:r>
            <a:r>
              <a:rPr lang="en-GB" dirty="0">
                <a:solidFill>
                  <a:srgbClr val="984B0B"/>
                </a:solidFill>
                <a:latin typeface="Helvetica" panose="020B0604020202020204" pitchFamily="34" charset="0"/>
                <a:cs typeface="Helvetica" panose="020B0604020202020204" pitchFamily="34" charset="0"/>
              </a:rPr>
              <a:t>–</a:t>
            </a:r>
            <a:r>
              <a:rPr lang="en-GB" dirty="0" err="1">
                <a:solidFill>
                  <a:srgbClr val="984B0B"/>
                </a:solidFill>
                <a:latin typeface="Helvetica" panose="020B0604020202020204" pitchFamily="34" charset="0"/>
                <a:cs typeface="Helvetica" panose="020B0604020202020204" pitchFamily="34" charset="0"/>
              </a:rPr>
              <a:t>flavor</a:t>
            </a:r>
            <a:r>
              <a:rPr lang="en-GB" dirty="0">
                <a:solidFill>
                  <a:srgbClr val="984B0B"/>
                </a:solidFill>
                <a:latin typeface="Helvetica" panose="020B0604020202020204" pitchFamily="34" charset="0"/>
                <a:cs typeface="Helvetica" panose="020B0604020202020204" pitchFamily="34" charset="0"/>
              </a:rPr>
              <a:t> locking (CFL) phase or phase 2CS.</a:t>
            </a:r>
          </a:p>
        </p:txBody>
      </p:sp>
      <p:sp>
        <p:nvSpPr>
          <p:cNvPr id="9" name="TextBox 8">
            <a:extLst>
              <a:ext uri="{FF2B5EF4-FFF2-40B4-BE49-F238E27FC236}">
                <a16:creationId xmlns:a16="http://schemas.microsoft.com/office/drawing/2014/main" id="{54F913D0-0819-7C77-A3E3-5762C545B6EC}"/>
              </a:ext>
            </a:extLst>
          </p:cNvPr>
          <p:cNvSpPr txBox="1"/>
          <p:nvPr/>
        </p:nvSpPr>
        <p:spPr>
          <a:xfrm>
            <a:off x="477893" y="3450004"/>
            <a:ext cx="6455169" cy="1477328"/>
          </a:xfrm>
          <a:prstGeom prst="rect">
            <a:avLst/>
          </a:prstGeom>
          <a:noFill/>
        </p:spPr>
        <p:txBody>
          <a:bodyPr wrap="square" rtlCol="0">
            <a:spAutoFit/>
          </a:bodyPr>
          <a:lstStyle/>
          <a:p>
            <a:pPr algn="just"/>
            <a:r>
              <a:rPr lang="en-GB" sz="1800" dirty="0">
                <a:solidFill>
                  <a:schemeClr val="accent4">
                    <a:lumMod val="75000"/>
                  </a:schemeClr>
                </a:solidFill>
                <a:latin typeface="Helvetica" panose="020B0604020202020204" pitchFamily="34" charset="0"/>
                <a:cs typeface="Helvetica" panose="020B0604020202020204" pitchFamily="34" charset="0"/>
              </a:rPr>
              <a:t>Domain wall: a theoretical two-dimensional surface that separates regions with different properties. DW were formed during phase transitions in the early universe. The formation of DW is a consequence of the symmetry breaking that occurs during phase transitions.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68F3518-3F8C-AA43-C269-EAAE82978DA8}"/>
                  </a:ext>
                </a:extLst>
              </p:cNvPr>
              <p:cNvSpPr txBox="1"/>
              <p:nvPr/>
            </p:nvSpPr>
            <p:spPr>
              <a:xfrm>
                <a:off x="477894" y="2645833"/>
                <a:ext cx="7051305" cy="400815"/>
              </a:xfrm>
              <a:prstGeom prst="rect">
                <a:avLst/>
              </a:prstGeom>
              <a:noFill/>
            </p:spPr>
            <p:txBody>
              <a:bodyPr wrap="square" rtlCol="0">
                <a:spAutoFit/>
              </a:bodyPr>
              <a:lstStyle/>
              <a:p>
                <a:pPr algn="just"/>
                <a:r>
                  <a:rPr lang="ro-RO" sz="1800" dirty="0">
                    <a:solidFill>
                      <a:srgbClr val="FF32AE"/>
                    </a:solidFill>
                    <a:latin typeface="Helvetica" panose="020B0604020202020204" pitchFamily="34" charset="0"/>
                    <a:cs typeface="Helvetica" panose="020B0604020202020204" pitchFamily="34" charset="0"/>
                  </a:rPr>
                  <a:t>Electrosphere</a:t>
                </a:r>
                <a:r>
                  <a:rPr lang="en-US" sz="1800" dirty="0">
                    <a:solidFill>
                      <a:srgbClr val="FF32AE"/>
                    </a:solidFill>
                    <a:latin typeface="Helvetica" panose="020B0604020202020204" pitchFamily="34" charset="0"/>
                    <a:cs typeface="Helvetica" panose="020B0604020202020204" pitchFamily="34" charset="0"/>
                  </a:rPr>
                  <a:t>:</a:t>
                </a:r>
                <a:r>
                  <a:rPr lang="ro-RO" sz="1800" dirty="0">
                    <a:solidFill>
                      <a:srgbClr val="FF32AE"/>
                    </a:solidFill>
                    <a:latin typeface="Helvetica" panose="020B0604020202020204" pitchFamily="34" charset="0"/>
                    <a:cs typeface="Helvetica" panose="020B0604020202020204" pitchFamily="34" charset="0"/>
                  </a:rPr>
                  <a:t> </a:t>
                </a:r>
                <a:r>
                  <a:rPr lang="ro-RO" sz="1800" dirty="0" err="1">
                    <a:solidFill>
                      <a:srgbClr val="FF32AE"/>
                    </a:solidFill>
                    <a:latin typeface="Helvetica" panose="020B0604020202020204" pitchFamily="34" charset="0"/>
                    <a:cs typeface="Helvetica" panose="020B0604020202020204" pitchFamily="34" charset="0"/>
                  </a:rPr>
                  <a:t>electrons</a:t>
                </a:r>
                <a:r>
                  <a:rPr lang="en-US" sz="1800" dirty="0">
                    <a:solidFill>
                      <a:srgbClr val="FF32AE"/>
                    </a:solidFill>
                    <a:latin typeface="Helvetica" panose="020B0604020202020204" pitchFamily="34" charset="0"/>
                    <a:cs typeface="Helvetica" panose="020B0604020202020204" pitchFamily="34" charset="0"/>
                  </a:rPr>
                  <a:t> (AQN) </a:t>
                </a:r>
                <a:r>
                  <a:rPr lang="ro-RO" sz="1800" dirty="0">
                    <a:solidFill>
                      <a:srgbClr val="FF32AE"/>
                    </a:solidFill>
                    <a:latin typeface="Helvetica" panose="020B0604020202020204" pitchFamily="34" charset="0"/>
                    <a:cs typeface="Helvetica" panose="020B0604020202020204" pitchFamily="34" charset="0"/>
                  </a:rPr>
                  <a:t>/</a:t>
                </a:r>
                <a:r>
                  <a:rPr lang="en-US" sz="1800" dirty="0">
                    <a:solidFill>
                      <a:srgbClr val="FF32AE"/>
                    </a:solidFill>
                    <a:latin typeface="Helvetica" panose="020B0604020202020204" pitchFamily="34" charset="0"/>
                    <a:cs typeface="Helvetica" panose="020B0604020202020204" pitchFamily="34" charset="0"/>
                  </a:rPr>
                  <a:t> </a:t>
                </a:r>
                <a:r>
                  <a:rPr lang="ro-RO" sz="1800" dirty="0" err="1">
                    <a:solidFill>
                      <a:srgbClr val="FF32AE"/>
                    </a:solidFill>
                    <a:latin typeface="Helvetica" panose="020B0604020202020204" pitchFamily="34" charset="0"/>
                    <a:cs typeface="Helvetica" panose="020B0604020202020204" pitchFamily="34" charset="0"/>
                  </a:rPr>
                  <a:t>positrons</a:t>
                </a:r>
                <a:r>
                  <a:rPr lang="en-US" dirty="0">
                    <a:solidFill>
                      <a:srgbClr val="FF32AE"/>
                    </a:solidFill>
                    <a:latin typeface="Helvetica" panose="020B0604020202020204" pitchFamily="34" charset="0"/>
                    <a:cs typeface="Helvetica" panose="020B0604020202020204" pitchFamily="34" charset="0"/>
                  </a:rPr>
                  <a:t> (𝐀</a:t>
                </a:r>
                <a14:m>
                  <m:oMath xmlns:m="http://schemas.openxmlformats.org/officeDocument/2006/math">
                    <m:acc>
                      <m:accPr>
                        <m:chr m:val="̅"/>
                        <m:ctrlPr>
                          <a:rPr lang="en-US" sz="2000" b="1" i="1" smtClean="0">
                            <a:solidFill>
                              <a:srgbClr val="FF32AE"/>
                            </a:solidFill>
                            <a:latin typeface="Cambria Math" panose="02040503050406030204" pitchFamily="18" charset="0"/>
                          </a:rPr>
                        </m:ctrlPr>
                      </m:accPr>
                      <m:e>
                        <m:r>
                          <a:rPr lang="en-US" sz="2000" b="1" i="0" smtClean="0">
                            <a:solidFill>
                              <a:srgbClr val="FF32AE"/>
                            </a:solidFill>
                            <a:latin typeface="Cambria Math" panose="02040503050406030204" pitchFamily="18" charset="0"/>
                          </a:rPr>
                          <m:t>𝐐</m:t>
                        </m:r>
                      </m:e>
                    </m:acc>
                  </m:oMath>
                </a14:m>
                <a:r>
                  <a:rPr lang="en-US" dirty="0">
                    <a:solidFill>
                      <a:srgbClr val="FF32AE"/>
                    </a:solidFill>
                    <a:latin typeface="Helvetica" panose="020B0604020202020204" pitchFamily="34" charset="0"/>
                    <a:cs typeface="Helvetica" panose="020B0604020202020204" pitchFamily="34" charset="0"/>
                  </a:rPr>
                  <a:t>𝐍𝑠)</a:t>
                </a:r>
                <a:endParaRPr lang="en-GB" sz="1800" dirty="0">
                  <a:solidFill>
                    <a:srgbClr val="FF32AE"/>
                  </a:solidFill>
                  <a:latin typeface="Helvetica" panose="020B0604020202020204" pitchFamily="34" charset="0"/>
                  <a:cs typeface="Helvetica" panose="020B0604020202020204" pitchFamily="34" charset="0"/>
                </a:endParaRPr>
              </a:p>
            </p:txBody>
          </p:sp>
        </mc:Choice>
        <mc:Fallback xmlns="">
          <p:sp>
            <p:nvSpPr>
              <p:cNvPr id="15" name="TextBox 14">
                <a:extLst>
                  <a:ext uri="{FF2B5EF4-FFF2-40B4-BE49-F238E27FC236}">
                    <a16:creationId xmlns:a16="http://schemas.microsoft.com/office/drawing/2014/main" id="{168F3518-3F8C-AA43-C269-EAAE82978DA8}"/>
                  </a:ext>
                </a:extLst>
              </p:cNvPr>
              <p:cNvSpPr txBox="1">
                <a:spLocks noRot="1" noChangeAspect="1" noMove="1" noResize="1" noEditPoints="1" noAdjustHandles="1" noChangeArrowheads="1" noChangeShapeType="1" noTextEdit="1"/>
              </p:cNvSpPr>
              <p:nvPr/>
            </p:nvSpPr>
            <p:spPr>
              <a:xfrm>
                <a:off x="477894" y="2645833"/>
                <a:ext cx="7051305" cy="400815"/>
              </a:xfrm>
              <a:prstGeom prst="rect">
                <a:avLst/>
              </a:prstGeom>
              <a:blipFill>
                <a:blip r:embed="rId3"/>
                <a:stretch>
                  <a:fillRect l="-691" t="-1515" b="-22727"/>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B4BB7B21-2E64-03CF-EA4F-B555C3E09100}"/>
              </a:ext>
            </a:extLst>
          </p:cNvPr>
          <p:cNvSpPr txBox="1"/>
          <p:nvPr/>
        </p:nvSpPr>
        <p:spPr>
          <a:xfrm>
            <a:off x="486154" y="6115511"/>
            <a:ext cx="7634263" cy="338554"/>
          </a:xfrm>
          <a:prstGeom prst="rect">
            <a:avLst/>
          </a:prstGeom>
          <a:noFill/>
        </p:spPr>
        <p:txBody>
          <a:bodyPr wrap="square">
            <a:spAutoFit/>
          </a:bodyPr>
          <a:lstStyle/>
          <a:p>
            <a:r>
              <a:rPr lang="en-GB" sz="1600" dirty="0">
                <a:latin typeface="Helvetica" panose="020B0604020202020204" pitchFamily="34" charset="0"/>
                <a:cs typeface="Helvetica" panose="020B0604020202020204" pitchFamily="34" charset="0"/>
                <a:hlinkClick r:id="rId4"/>
              </a:rPr>
              <a:t>Ariel </a:t>
            </a:r>
            <a:r>
              <a:rPr lang="en-GB" sz="1600" dirty="0" err="1">
                <a:latin typeface="Helvetica" panose="020B0604020202020204" pitchFamily="34" charset="0"/>
                <a:cs typeface="Helvetica" panose="020B0604020202020204" pitchFamily="34" charset="0"/>
                <a:hlinkClick r:id="rId4"/>
              </a:rPr>
              <a:t>Zhitnitsky</a:t>
            </a:r>
            <a:r>
              <a:rPr lang="en-GB" sz="1600" dirty="0">
                <a:latin typeface="Helvetica" panose="020B0604020202020204" pitchFamily="34" charset="0"/>
                <a:cs typeface="Helvetica" panose="020B0604020202020204" pitchFamily="34" charset="0"/>
                <a:hlinkClick r:id="rId4"/>
              </a:rPr>
              <a:t>, Physics of the Dark Universe, 40(2023), 101217</a:t>
            </a:r>
            <a:endParaRPr lang="en-GB" sz="1600" dirty="0">
              <a:latin typeface="Helvetica" panose="020B0604020202020204" pitchFamily="34" charset="0"/>
              <a:cs typeface="Helvetica" panose="020B0604020202020204" pitchFamily="34" charset="0"/>
            </a:endParaRPr>
          </a:p>
        </p:txBody>
      </p:sp>
      <p:pic>
        <p:nvPicPr>
          <p:cNvPr id="12" name="Picture 11">
            <a:extLst>
              <a:ext uri="{FF2B5EF4-FFF2-40B4-BE49-F238E27FC236}">
                <a16:creationId xmlns:a16="http://schemas.microsoft.com/office/drawing/2014/main" id="{1637D222-CB6C-2C3D-848A-B108037F1539}"/>
              </a:ext>
            </a:extLst>
          </p:cNvPr>
          <p:cNvPicPr>
            <a:picLocks noChangeAspect="1"/>
          </p:cNvPicPr>
          <p:nvPr/>
        </p:nvPicPr>
        <p:blipFill>
          <a:blip r:embed="rId5"/>
          <a:stretch>
            <a:fillRect/>
          </a:stretch>
        </p:blipFill>
        <p:spPr>
          <a:xfrm>
            <a:off x="7203437" y="1503813"/>
            <a:ext cx="4674665" cy="3547993"/>
          </a:xfrm>
          <a:prstGeom prst="rect">
            <a:avLst/>
          </a:prstGeom>
        </p:spPr>
      </p:pic>
    </p:spTree>
    <p:extLst>
      <p:ext uri="{BB962C8B-B14F-4D97-AF65-F5344CB8AC3E}">
        <p14:creationId xmlns:p14="http://schemas.microsoft.com/office/powerpoint/2010/main" val="101489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233897A-1E4E-3C47-B3CF-EC4BCC7FC079}"/>
                  </a:ext>
                </a:extLst>
              </p:cNvPr>
              <p:cNvSpPr>
                <a:spLocks noGrp="1"/>
              </p:cNvSpPr>
              <p:nvPr>
                <p:ph type="title"/>
              </p:nvPr>
            </p:nvSpPr>
            <p:spPr>
              <a:xfrm>
                <a:off x="2688336" y="173101"/>
                <a:ext cx="6815328" cy="634615"/>
              </a:xfrm>
            </p:spPr>
            <p:txBody>
              <a:bodyPr>
                <a:noAutofit/>
              </a:bodyPr>
              <a:lstStyle/>
              <a:p>
                <a:r>
                  <a:rPr lang="en-GB" b="1" dirty="0">
                    <a:solidFill>
                      <a:srgbClr val="1868A9"/>
                    </a:solidFill>
                    <a:ea typeface="Roboto" panose="02000000000000000000" pitchFamily="2" charset="0"/>
                  </a:rPr>
                  <a:t>Characteristics of </a:t>
                </a:r>
                <a14:m>
                  <m:oMath xmlns:m="http://schemas.openxmlformats.org/officeDocument/2006/math">
                    <m:r>
                      <a:rPr lang="en-US" b="1" i="0" smtClean="0">
                        <a:solidFill>
                          <a:srgbClr val="1868A9"/>
                        </a:solidFill>
                        <a:latin typeface="Cambria Math" panose="02040503050406030204" pitchFamily="18" charset="0"/>
                      </a:rPr>
                      <m:t>𝐀</m:t>
                    </m:r>
                    <m:acc>
                      <m:accPr>
                        <m:chr m:val="̅"/>
                        <m:ctrlPr>
                          <a:rPr lang="en-GB" b="1" i="1" smtClean="0">
                            <a:solidFill>
                              <a:srgbClr val="1868A9"/>
                            </a:solidFill>
                            <a:latin typeface="Cambria Math" panose="02040503050406030204" pitchFamily="18" charset="0"/>
                          </a:rPr>
                        </m:ctrlPr>
                      </m:accPr>
                      <m:e>
                        <m:r>
                          <a:rPr lang="en-GB" b="1" i="0" smtClean="0">
                            <a:solidFill>
                              <a:srgbClr val="1868A9"/>
                            </a:solidFill>
                            <a:latin typeface="Cambria Math" panose="02040503050406030204" pitchFamily="18" charset="0"/>
                          </a:rPr>
                          <m:t>𝐐</m:t>
                        </m:r>
                      </m:e>
                    </m:acc>
                    <m:r>
                      <a:rPr lang="en-US" b="1" i="0" smtClean="0">
                        <a:solidFill>
                          <a:srgbClr val="1868A9"/>
                        </a:solidFill>
                        <a:latin typeface="Cambria Math" panose="02040503050406030204" pitchFamily="18" charset="0"/>
                      </a:rPr>
                      <m:t>𝐍</m:t>
                    </m:r>
                  </m:oMath>
                </a14:m>
                <a:r>
                  <a:rPr lang="en-GB" b="1" dirty="0">
                    <a:solidFill>
                      <a:srgbClr val="1868A9"/>
                    </a:solidFill>
                    <a:ea typeface="Roboto" panose="02000000000000000000" pitchFamily="2" charset="0"/>
                  </a:rPr>
                  <a:t>𝑠</a:t>
                </a:r>
                <a:endParaRPr lang="en-GB" dirty="0">
                  <a:solidFill>
                    <a:srgbClr val="1868A9"/>
                  </a:solidFill>
                </a:endParaRPr>
              </a:p>
            </p:txBody>
          </p:sp>
        </mc:Choice>
        <mc:Fallback xmlns="">
          <p:sp>
            <p:nvSpPr>
              <p:cNvPr id="2" name="Title 1">
                <a:extLst>
                  <a:ext uri="{FF2B5EF4-FFF2-40B4-BE49-F238E27FC236}">
                    <a16:creationId xmlns:a16="http://schemas.microsoft.com/office/drawing/2014/main" id="{7233897A-1E4E-3C47-B3CF-EC4BCC7FC079}"/>
                  </a:ext>
                </a:extLst>
              </p:cNvPr>
              <p:cNvSpPr>
                <a:spLocks noGrp="1" noRot="1" noChangeAspect="1" noMove="1" noResize="1" noEditPoints="1" noAdjustHandles="1" noChangeArrowheads="1" noChangeShapeType="1" noTextEdit="1"/>
              </p:cNvSpPr>
              <p:nvPr>
                <p:ph type="title"/>
              </p:nvPr>
            </p:nvSpPr>
            <p:spPr>
              <a:xfrm>
                <a:off x="2688336" y="173101"/>
                <a:ext cx="6815328" cy="634615"/>
              </a:xfrm>
              <a:blipFill>
                <a:blip r:embed="rId3"/>
                <a:stretch>
                  <a:fillRect l="-3578" t="-35577" b="-50962"/>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5</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C3EBA85-4300-845F-CB82-B835DAEAE25F}"/>
              </a:ext>
            </a:extLst>
          </p:cNvPr>
          <p:cNvSpPr txBox="1"/>
          <p:nvPr/>
        </p:nvSpPr>
        <p:spPr>
          <a:xfrm>
            <a:off x="486155" y="6115511"/>
            <a:ext cx="6094476" cy="338554"/>
          </a:xfrm>
          <a:prstGeom prst="rect">
            <a:avLst/>
          </a:prstGeom>
          <a:noFill/>
        </p:spPr>
        <p:txBody>
          <a:bodyPr wrap="square">
            <a:spAutoFit/>
          </a:bodyPr>
          <a:lstStyle/>
          <a:p>
            <a:r>
              <a:rPr lang="en-GB" sz="1600" dirty="0">
                <a:latin typeface="Helvetica" panose="020B0604020202020204" pitchFamily="34" charset="0"/>
                <a:cs typeface="Helvetica" panose="020B0604020202020204" pitchFamily="34" charset="0"/>
                <a:hlinkClick r:id="rId4"/>
              </a:rPr>
              <a:t>Ariel </a:t>
            </a:r>
            <a:r>
              <a:rPr lang="en-GB" sz="1600" dirty="0" err="1">
                <a:latin typeface="Helvetica" panose="020B0604020202020204" pitchFamily="34" charset="0"/>
                <a:cs typeface="Helvetica" panose="020B0604020202020204" pitchFamily="34" charset="0"/>
                <a:hlinkClick r:id="rId4"/>
              </a:rPr>
              <a:t>Zhitnitsky</a:t>
            </a:r>
            <a:r>
              <a:rPr lang="en-GB" sz="1600" dirty="0">
                <a:latin typeface="Helvetica" panose="020B0604020202020204" pitchFamily="34" charset="0"/>
                <a:cs typeface="Helvetica" panose="020B0604020202020204" pitchFamily="34" charset="0"/>
                <a:hlinkClick r:id="rId4"/>
              </a:rPr>
              <a:t>, Modern Physics Letters A 2021 36:18</a:t>
            </a:r>
            <a:endParaRPr lang="en-GB" sz="1600" dirty="0">
              <a:latin typeface="Helvetica" panose="020B0604020202020204" pitchFamily="34" charset="0"/>
              <a:cs typeface="Helvetica" panose="020B0604020202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11A438E-9B2A-2799-08A0-D5C9CFE8A8E7}"/>
                  </a:ext>
                </a:extLst>
              </p:cNvPr>
              <p:cNvSpPr txBox="1"/>
              <p:nvPr/>
            </p:nvSpPr>
            <p:spPr>
              <a:xfrm>
                <a:off x="486155" y="1282901"/>
                <a:ext cx="6492240" cy="462434"/>
              </a:xfrm>
              <a:prstGeom prst="rect">
                <a:avLst/>
              </a:prstGeom>
              <a:noFill/>
            </p:spPr>
            <p:txBody>
              <a:bodyPr wrap="square" rtlCol="0">
                <a:spAutoFit/>
              </a:bodyPr>
              <a:lstStyle/>
              <a:p>
                <a:pPr algn="just"/>
                <a14:m>
                  <m:oMath xmlns:m="http://schemas.openxmlformats.org/officeDocument/2006/math">
                    <m:r>
                      <a:rPr lang="en-US" sz="2400" b="1" smtClean="0">
                        <a:solidFill>
                          <a:schemeClr val="tx1"/>
                        </a:solidFill>
                        <a:latin typeface="Cambria Math" panose="02040503050406030204" pitchFamily="18" charset="0"/>
                      </a:rPr>
                      <m:t>𝐀</m:t>
                    </m:r>
                    <m:acc>
                      <m:accPr>
                        <m:chr m:val="̅"/>
                        <m:ctrlPr>
                          <a:rPr lang="en-GB" sz="2400" b="1" i="1">
                            <a:solidFill>
                              <a:schemeClr val="tx1"/>
                            </a:solidFill>
                            <a:latin typeface="Cambria Math" panose="02040503050406030204" pitchFamily="18" charset="0"/>
                          </a:rPr>
                        </m:ctrlPr>
                      </m:accPr>
                      <m:e>
                        <m:r>
                          <a:rPr lang="en-GB" sz="2400" b="1">
                            <a:solidFill>
                              <a:schemeClr val="tx1"/>
                            </a:solidFill>
                            <a:latin typeface="Cambria Math" panose="02040503050406030204" pitchFamily="18" charset="0"/>
                          </a:rPr>
                          <m:t>𝐐</m:t>
                        </m:r>
                      </m:e>
                    </m:acc>
                    <m:r>
                      <a:rPr lang="en-US" sz="2400" b="1">
                        <a:solidFill>
                          <a:schemeClr val="tx1"/>
                        </a:solidFill>
                        <a:latin typeface="Cambria Math" panose="02040503050406030204" pitchFamily="18" charset="0"/>
                      </a:rPr>
                      <m:t>𝐍</m:t>
                    </m:r>
                  </m:oMath>
                </a14:m>
                <a:r>
                  <a:rPr lang="en-GB" sz="2400" dirty="0">
                    <a:latin typeface="Helvetica" panose="020B0604020202020204" pitchFamily="34" charset="0"/>
                    <a:cs typeface="Helvetica" panose="020B0604020202020204" pitchFamily="34" charset="0"/>
                  </a:rPr>
                  <a:t> flux hitting the Earth:</a:t>
                </a:r>
              </a:p>
            </p:txBody>
          </p:sp>
        </mc:Choice>
        <mc:Fallback xmlns="">
          <p:sp>
            <p:nvSpPr>
              <p:cNvPr id="11" name="TextBox 10">
                <a:extLst>
                  <a:ext uri="{FF2B5EF4-FFF2-40B4-BE49-F238E27FC236}">
                    <a16:creationId xmlns:a16="http://schemas.microsoft.com/office/drawing/2014/main" id="{411A438E-9B2A-2799-08A0-D5C9CFE8A8E7}"/>
                  </a:ext>
                </a:extLst>
              </p:cNvPr>
              <p:cNvSpPr txBox="1">
                <a:spLocks noRot="1" noChangeAspect="1" noMove="1" noResize="1" noEditPoints="1" noAdjustHandles="1" noChangeArrowheads="1" noChangeShapeType="1" noTextEdit="1"/>
              </p:cNvSpPr>
              <p:nvPr/>
            </p:nvSpPr>
            <p:spPr>
              <a:xfrm>
                <a:off x="486155" y="1282901"/>
                <a:ext cx="6492240" cy="462434"/>
              </a:xfrm>
              <a:prstGeom prst="rect">
                <a:avLst/>
              </a:prstGeom>
              <a:blipFill>
                <a:blip r:embed="rId5"/>
                <a:stretch>
                  <a:fillRect l="-282" t="-9211" b="-30263"/>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7FA79F0F-3444-7333-AB13-768B90706E55}"/>
              </a:ext>
            </a:extLst>
          </p:cNvPr>
          <p:cNvPicPr>
            <a:picLocks noChangeAspect="1"/>
          </p:cNvPicPr>
          <p:nvPr/>
        </p:nvPicPr>
        <p:blipFill>
          <a:blip r:embed="rId6"/>
          <a:stretch>
            <a:fillRect/>
          </a:stretch>
        </p:blipFill>
        <p:spPr>
          <a:xfrm>
            <a:off x="504443" y="1837431"/>
            <a:ext cx="6273485" cy="80993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BF94782-B4BA-4A46-ED6A-59519788AA76}"/>
                  </a:ext>
                </a:extLst>
              </p:cNvPr>
              <p:cNvSpPr txBox="1"/>
              <p:nvPr/>
            </p:nvSpPr>
            <p:spPr>
              <a:xfrm>
                <a:off x="562970" y="3414117"/>
                <a:ext cx="2352695" cy="4966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GB" sz="2800" i="1" smtClean="0">
                              <a:latin typeface="Cambria Math" panose="02040503050406030204" pitchFamily="18" charset="0"/>
                              <a:ea typeface="Cambria Math" panose="02040503050406030204" pitchFamily="18" charset="0"/>
                            </a:rPr>
                            <m:t>𝜎</m:t>
                          </m:r>
                        </m:e>
                        <m:sub>
                          <m:r>
                            <m:rPr>
                              <m:sty m:val="p"/>
                            </m:rPr>
                            <a:rPr lang="en-US" sz="2800" b="0" i="0" smtClean="0">
                              <a:latin typeface="Cambria Math" panose="02040503050406030204" pitchFamily="18" charset="0"/>
                            </a:rPr>
                            <m:t>AQN</m:t>
                          </m:r>
                        </m:sub>
                      </m:sSub>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𝜋</m:t>
                      </m:r>
                      <m:sSubSup>
                        <m:sSubSupPr>
                          <m:ctrlPr>
                            <a:rPr lang="en-US"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𝑅</m:t>
                          </m:r>
                        </m:e>
                        <m:sub>
                          <m:r>
                            <m:rPr>
                              <m:sty m:val="p"/>
                            </m:rPr>
                            <a:rPr lang="en-US" sz="2800" b="0" i="0" smtClean="0">
                              <a:latin typeface="Cambria Math" panose="02040503050406030204" pitchFamily="18" charset="0"/>
                              <a:ea typeface="Cambria Math" panose="02040503050406030204" pitchFamily="18" charset="0"/>
                            </a:rPr>
                            <m:t>AQN</m:t>
                          </m:r>
                        </m:sub>
                        <m:sup>
                          <m:r>
                            <a:rPr lang="en-US" sz="2800" b="0" i="1" smtClean="0">
                              <a:latin typeface="Cambria Math" panose="02040503050406030204" pitchFamily="18" charset="0"/>
                              <a:ea typeface="Cambria Math" panose="02040503050406030204" pitchFamily="18" charset="0"/>
                            </a:rPr>
                            <m:t>2</m:t>
                          </m:r>
                        </m:sup>
                      </m:sSubSup>
                    </m:oMath>
                  </m:oMathPara>
                </a14:m>
                <a:endParaRPr lang="en-GB" sz="2800" dirty="0"/>
              </a:p>
            </p:txBody>
          </p:sp>
        </mc:Choice>
        <mc:Fallback xmlns="">
          <p:sp>
            <p:nvSpPr>
              <p:cNvPr id="14" name="TextBox 13">
                <a:extLst>
                  <a:ext uri="{FF2B5EF4-FFF2-40B4-BE49-F238E27FC236}">
                    <a16:creationId xmlns:a16="http://schemas.microsoft.com/office/drawing/2014/main" id="{7BF94782-B4BA-4A46-ED6A-59519788AA76}"/>
                  </a:ext>
                </a:extLst>
              </p:cNvPr>
              <p:cNvSpPr txBox="1">
                <a:spLocks noRot="1" noChangeAspect="1" noMove="1" noResize="1" noEditPoints="1" noAdjustHandles="1" noChangeArrowheads="1" noChangeShapeType="1" noTextEdit="1"/>
              </p:cNvSpPr>
              <p:nvPr/>
            </p:nvSpPr>
            <p:spPr>
              <a:xfrm>
                <a:off x="562970" y="3414117"/>
                <a:ext cx="2352695" cy="496674"/>
              </a:xfrm>
              <a:prstGeom prst="rect">
                <a:avLst/>
              </a:prstGeom>
              <a:blipFill>
                <a:blip r:embed="rId7"/>
                <a:stretch>
                  <a:fillRect/>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28C31FC0-2088-C80F-33EA-379168745355}"/>
              </a:ext>
            </a:extLst>
          </p:cNvPr>
          <p:cNvSpPr txBox="1"/>
          <p:nvPr/>
        </p:nvSpPr>
        <p:spPr>
          <a:xfrm>
            <a:off x="504443" y="2884405"/>
            <a:ext cx="6492240" cy="462434"/>
          </a:xfrm>
          <a:prstGeom prst="rect">
            <a:avLst/>
          </a:prstGeom>
          <a:noFill/>
        </p:spPr>
        <p:txBody>
          <a:bodyPr wrap="square" rtlCol="0">
            <a:spAutoFit/>
          </a:bodyPr>
          <a:lstStyle/>
          <a:p>
            <a:pPr algn="just"/>
            <a:r>
              <a:rPr lang="en-US" sz="2400" dirty="0">
                <a:latin typeface="Helvetica" panose="020B0604020202020204" pitchFamily="34" charset="0"/>
                <a:cs typeface="Helvetica" panose="020B0604020202020204" pitchFamily="34" charset="0"/>
              </a:rPr>
              <a:t>Interaction cross section:</a:t>
            </a:r>
            <a:endParaRPr lang="en-GB" sz="2400" dirty="0">
              <a:latin typeface="Helvetica" panose="020B0604020202020204" pitchFamily="34" charset="0"/>
              <a:cs typeface="Helvetica" panose="020B0604020202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245D409-D132-5F7D-7708-D031149620B7}"/>
                  </a:ext>
                </a:extLst>
              </p:cNvPr>
              <p:cNvSpPr txBox="1"/>
              <p:nvPr/>
            </p:nvSpPr>
            <p:spPr>
              <a:xfrm>
                <a:off x="562970" y="4130147"/>
                <a:ext cx="3201838" cy="917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𝑅</m:t>
                          </m:r>
                        </m:e>
                        <m:sub>
                          <m:r>
                            <m:rPr>
                              <m:sty m:val="p"/>
                            </m:rPr>
                            <a:rPr lang="en-US" sz="2400" b="0" i="0" smtClean="0">
                              <a:latin typeface="Cambria Math" panose="02040503050406030204" pitchFamily="18" charset="0"/>
                            </a:rPr>
                            <m:t>AQN</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−7</m:t>
                          </m:r>
                        </m:sup>
                      </m:sSup>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𝐵</m:t>
                                  </m:r>
                                </m:num>
                                <m:den>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24</m:t>
                                      </m:r>
                                    </m:sup>
                                  </m:sSup>
                                </m:den>
                              </m:f>
                            </m:e>
                          </m:d>
                        </m:e>
                        <m:sup>
                          <m:r>
                            <a:rPr lang="en-US" sz="2400" b="0" i="1" smtClean="0">
                              <a:latin typeface="Cambria Math" panose="02040503050406030204" pitchFamily="18" charset="0"/>
                            </a:rPr>
                            <m:t>1/3</m:t>
                          </m:r>
                        </m:sup>
                      </m:sSup>
                    </m:oMath>
                  </m:oMathPara>
                </a14:m>
                <a:endParaRPr lang="en-GB" sz="2400" dirty="0"/>
              </a:p>
            </p:txBody>
          </p:sp>
        </mc:Choice>
        <mc:Fallback xmlns="">
          <p:sp>
            <p:nvSpPr>
              <p:cNvPr id="18" name="TextBox 17">
                <a:extLst>
                  <a:ext uri="{FF2B5EF4-FFF2-40B4-BE49-F238E27FC236}">
                    <a16:creationId xmlns:a16="http://schemas.microsoft.com/office/drawing/2014/main" id="{4245D409-D132-5F7D-7708-D031149620B7}"/>
                  </a:ext>
                </a:extLst>
              </p:cNvPr>
              <p:cNvSpPr txBox="1">
                <a:spLocks noRot="1" noChangeAspect="1" noMove="1" noResize="1" noEditPoints="1" noAdjustHandles="1" noChangeArrowheads="1" noChangeShapeType="1" noTextEdit="1"/>
              </p:cNvSpPr>
              <p:nvPr/>
            </p:nvSpPr>
            <p:spPr>
              <a:xfrm>
                <a:off x="562970" y="4130147"/>
                <a:ext cx="3201838" cy="917687"/>
              </a:xfrm>
              <a:prstGeom prst="rect">
                <a:avLst/>
              </a:prstGeom>
              <a:blipFill>
                <a:blip r:embed="rId8"/>
                <a:stretch>
                  <a:fillRect/>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05DBA9C5-9A2D-9588-5E7B-02CDDEC861D9}"/>
              </a:ext>
            </a:extLst>
          </p:cNvPr>
          <p:cNvPicPr>
            <a:picLocks noChangeAspect="1"/>
          </p:cNvPicPr>
          <p:nvPr/>
        </p:nvPicPr>
        <p:blipFill>
          <a:blip r:embed="rId9"/>
          <a:stretch>
            <a:fillRect/>
          </a:stretch>
        </p:blipFill>
        <p:spPr>
          <a:xfrm>
            <a:off x="7203437" y="1503813"/>
            <a:ext cx="4674665" cy="3547993"/>
          </a:xfrm>
          <a:prstGeom prst="rect">
            <a:avLst/>
          </a:prstGeom>
        </p:spPr>
      </p:pic>
    </p:spTree>
    <p:extLst>
      <p:ext uri="{BB962C8B-B14F-4D97-AF65-F5344CB8AC3E}">
        <p14:creationId xmlns:p14="http://schemas.microsoft.com/office/powerpoint/2010/main" val="335615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233897A-1E4E-3C47-B3CF-EC4BCC7FC079}"/>
                  </a:ext>
                </a:extLst>
              </p:cNvPr>
              <p:cNvSpPr>
                <a:spLocks noGrp="1"/>
              </p:cNvSpPr>
              <p:nvPr>
                <p:ph type="title"/>
              </p:nvPr>
            </p:nvSpPr>
            <p:spPr>
              <a:xfrm>
                <a:off x="2688336" y="173101"/>
                <a:ext cx="6815328" cy="634615"/>
              </a:xfrm>
            </p:spPr>
            <p:txBody>
              <a:bodyPr>
                <a:noAutofit/>
              </a:bodyPr>
              <a:lstStyle/>
              <a:p>
                <a:r>
                  <a:rPr lang="en-GB" b="1" dirty="0">
                    <a:solidFill>
                      <a:srgbClr val="1868A9"/>
                    </a:solidFill>
                    <a:ea typeface="Roboto" panose="02000000000000000000" pitchFamily="2" charset="0"/>
                  </a:rPr>
                  <a:t>Characteristics of </a:t>
                </a:r>
                <a14:m>
                  <m:oMath xmlns:m="http://schemas.openxmlformats.org/officeDocument/2006/math">
                    <m:r>
                      <a:rPr lang="en-US" b="1" i="0" smtClean="0">
                        <a:solidFill>
                          <a:srgbClr val="1868A9"/>
                        </a:solidFill>
                        <a:latin typeface="Cambria Math" panose="02040503050406030204" pitchFamily="18" charset="0"/>
                      </a:rPr>
                      <m:t>𝐀</m:t>
                    </m:r>
                    <m:acc>
                      <m:accPr>
                        <m:chr m:val="̅"/>
                        <m:ctrlPr>
                          <a:rPr lang="en-GB" b="1" i="1" smtClean="0">
                            <a:solidFill>
                              <a:srgbClr val="1868A9"/>
                            </a:solidFill>
                            <a:latin typeface="Cambria Math" panose="02040503050406030204" pitchFamily="18" charset="0"/>
                          </a:rPr>
                        </m:ctrlPr>
                      </m:accPr>
                      <m:e>
                        <m:r>
                          <a:rPr lang="en-GB" b="1" i="0" smtClean="0">
                            <a:solidFill>
                              <a:srgbClr val="1868A9"/>
                            </a:solidFill>
                            <a:latin typeface="Cambria Math" panose="02040503050406030204" pitchFamily="18" charset="0"/>
                          </a:rPr>
                          <m:t>𝐐</m:t>
                        </m:r>
                      </m:e>
                    </m:acc>
                    <m:r>
                      <a:rPr lang="en-US" b="1" i="0" smtClean="0">
                        <a:solidFill>
                          <a:srgbClr val="1868A9"/>
                        </a:solidFill>
                        <a:latin typeface="Cambria Math" panose="02040503050406030204" pitchFamily="18" charset="0"/>
                      </a:rPr>
                      <m:t>𝐍</m:t>
                    </m:r>
                  </m:oMath>
                </a14:m>
                <a:r>
                  <a:rPr lang="en-GB" b="1" dirty="0">
                    <a:solidFill>
                      <a:srgbClr val="1868A9"/>
                    </a:solidFill>
                    <a:ea typeface="Roboto" panose="02000000000000000000" pitchFamily="2" charset="0"/>
                  </a:rPr>
                  <a:t>𝑠</a:t>
                </a:r>
                <a:endParaRPr lang="en-GB" dirty="0">
                  <a:solidFill>
                    <a:srgbClr val="1868A9"/>
                  </a:solidFill>
                </a:endParaRPr>
              </a:p>
            </p:txBody>
          </p:sp>
        </mc:Choice>
        <mc:Fallback xmlns="">
          <p:sp>
            <p:nvSpPr>
              <p:cNvPr id="2" name="Title 1">
                <a:extLst>
                  <a:ext uri="{FF2B5EF4-FFF2-40B4-BE49-F238E27FC236}">
                    <a16:creationId xmlns:a16="http://schemas.microsoft.com/office/drawing/2014/main" id="{7233897A-1E4E-3C47-B3CF-EC4BCC7FC079}"/>
                  </a:ext>
                </a:extLst>
              </p:cNvPr>
              <p:cNvSpPr>
                <a:spLocks noGrp="1" noRot="1" noChangeAspect="1" noMove="1" noResize="1" noEditPoints="1" noAdjustHandles="1" noChangeArrowheads="1" noChangeShapeType="1" noTextEdit="1"/>
              </p:cNvSpPr>
              <p:nvPr>
                <p:ph type="title"/>
              </p:nvPr>
            </p:nvSpPr>
            <p:spPr>
              <a:xfrm>
                <a:off x="2688336" y="173101"/>
                <a:ext cx="6815328" cy="634615"/>
              </a:xfrm>
              <a:blipFill>
                <a:blip r:embed="rId3"/>
                <a:stretch>
                  <a:fillRect l="-3578" t="-35577" b="-50962"/>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6</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AB43CC6-3FC0-B34F-6658-99DDBD319943}"/>
                  </a:ext>
                </a:extLst>
              </p:cNvPr>
              <p:cNvSpPr txBox="1"/>
              <p:nvPr/>
            </p:nvSpPr>
            <p:spPr>
              <a:xfrm>
                <a:off x="504443" y="2354889"/>
                <a:ext cx="6492240" cy="2740366"/>
              </a:xfrm>
              <a:prstGeom prst="rect">
                <a:avLst/>
              </a:prstGeom>
              <a:noFill/>
            </p:spPr>
            <p:txBody>
              <a:bodyPr wrap="square" rtlCol="0">
                <a:spAutoFit/>
              </a:bodyPr>
              <a:lstStyle/>
              <a:p>
                <a:pPr algn="just"/>
                <a:r>
                  <a:rPr lang="en-GB" b="1" dirty="0">
                    <a:latin typeface="Helvetica" panose="020B0604020202020204" pitchFamily="34" charset="0"/>
                    <a:cs typeface="Helvetica" panose="020B0604020202020204" pitchFamily="34" charset="0"/>
                  </a:rPr>
                  <a:t>The electric charge </a:t>
                </a:r>
                <a:r>
                  <a:rPr lang="en-GB" dirty="0">
                    <a:latin typeface="Helvetica" panose="020B0604020202020204" pitchFamily="34" charset="0"/>
                    <a:cs typeface="Helvetica" panose="020B0604020202020204" pitchFamily="34" charset="0"/>
                  </a:rPr>
                  <a:t>of the </a:t>
                </a:r>
                <a14:m>
                  <m:oMath xmlns:m="http://schemas.openxmlformats.org/officeDocument/2006/math">
                    <m:r>
                      <a:rPr lang="en-US" b="1" smtClean="0">
                        <a:solidFill>
                          <a:schemeClr val="tx1"/>
                        </a:solidFill>
                        <a:latin typeface="Cambria Math" panose="02040503050406030204" pitchFamily="18" charset="0"/>
                      </a:rPr>
                      <m:t>𝐀</m:t>
                    </m:r>
                    <m:acc>
                      <m:accPr>
                        <m:chr m:val="̅"/>
                        <m:ctrlPr>
                          <a:rPr lang="en-GB" b="1" i="1">
                            <a:solidFill>
                              <a:schemeClr val="tx1"/>
                            </a:solidFill>
                            <a:latin typeface="Cambria Math" panose="02040503050406030204" pitchFamily="18" charset="0"/>
                          </a:rPr>
                        </m:ctrlPr>
                      </m:accPr>
                      <m:e>
                        <m:r>
                          <a:rPr lang="en-GB" b="1">
                            <a:solidFill>
                              <a:schemeClr val="tx1"/>
                            </a:solidFill>
                            <a:latin typeface="Cambria Math" panose="02040503050406030204" pitchFamily="18" charset="0"/>
                          </a:rPr>
                          <m:t>𝐐</m:t>
                        </m:r>
                      </m:e>
                    </m:acc>
                    <m:r>
                      <a:rPr lang="en-US" b="1">
                        <a:solidFill>
                          <a:schemeClr val="tx1"/>
                        </a:solidFill>
                        <a:latin typeface="Cambria Math" panose="02040503050406030204" pitchFamily="18" charset="0"/>
                      </a:rPr>
                      <m:t>𝐍</m:t>
                    </m:r>
                  </m:oMath>
                </a14:m>
                <a:r>
                  <a:rPr lang="en-GB" dirty="0">
                    <a:latin typeface="Helvetica" panose="020B0604020202020204" pitchFamily="34" charset="0"/>
                    <a:cs typeface="Helvetica" panose="020B0604020202020204" pitchFamily="34" charset="0"/>
                  </a:rPr>
                  <a:t>:</a:t>
                </a:r>
              </a:p>
              <a:p>
                <a:pPr algn="just"/>
                <a:endParaRPr lang="en-GB" dirty="0">
                  <a:latin typeface="Helvetica" panose="020B0604020202020204" pitchFamily="34" charset="0"/>
                  <a:cs typeface="Helvetica" panose="020B0604020202020204" pitchFamily="34" charset="0"/>
                </a:endParaRPr>
              </a:p>
              <a:p>
                <a:pPr algn="just"/>
                <a:endParaRPr lang="en-GB" dirty="0">
                  <a:latin typeface="Helvetica" panose="020B0604020202020204" pitchFamily="34" charset="0"/>
                  <a:cs typeface="Helvetica" panose="020B0604020202020204" pitchFamily="34" charset="0"/>
                </a:endParaRPr>
              </a:p>
              <a:p>
                <a:pPr algn="just"/>
                <a:endParaRPr lang="en-GB" dirty="0">
                  <a:latin typeface="Helvetica" panose="020B0604020202020204" pitchFamily="34" charset="0"/>
                  <a:cs typeface="Helvetica" panose="020B0604020202020204" pitchFamily="34" charset="0"/>
                </a:endParaRPr>
              </a:p>
              <a:p>
                <a:pPr algn="just"/>
                <a:endParaRPr lang="en-GB" dirty="0">
                  <a:latin typeface="Helvetica" panose="020B0604020202020204" pitchFamily="34" charset="0"/>
                  <a:cs typeface="Helvetica" panose="020B0604020202020204" pitchFamily="34" charset="0"/>
                </a:endParaRPr>
              </a:p>
              <a:p>
                <a:pPr algn="just"/>
                <a:r>
                  <a:rPr lang="en-GB" sz="1600" dirty="0">
                    <a:latin typeface="Helvetica" panose="020B0604020202020204" pitchFamily="34" charset="0"/>
                    <a:cs typeface="Helvetica" panose="020B0604020202020204" pitchFamily="34" charset="0"/>
                  </a:rPr>
                  <a:t>Where:</a:t>
                </a:r>
              </a:p>
              <a:p>
                <a:pPr algn="just">
                  <a:buFont typeface="Arial" panose="020B0604020202020204" pitchFamily="34" charset="0"/>
                  <a:buChar char="•"/>
                </a:pPr>
                <a:r>
                  <a:rPr lang="en-GB" sz="1600" b="1" dirty="0">
                    <a:latin typeface="Helvetica" panose="020B0604020202020204" pitchFamily="34" charset="0"/>
                    <a:cs typeface="Helvetica" panose="020B0604020202020204" pitchFamily="34" charset="0"/>
                  </a:rPr>
                  <a:t> R</a:t>
                </a:r>
                <a:r>
                  <a:rPr lang="en-GB" sz="1600" dirty="0">
                    <a:latin typeface="Helvetica" panose="020B0604020202020204" pitchFamily="34" charset="0"/>
                    <a:cs typeface="Helvetica" panose="020B0604020202020204" pitchFamily="34" charset="0"/>
                  </a:rPr>
                  <a:t> = Radius of the </a:t>
                </a:r>
                <a14:m>
                  <m:oMath xmlns:m="http://schemas.openxmlformats.org/officeDocument/2006/math">
                    <m:r>
                      <m:rPr>
                        <m:sty m:val="p"/>
                      </m:rPr>
                      <a:rPr lang="en-US" sz="1600" b="0" i="1">
                        <a:latin typeface="Cambria Math" panose="02040503050406030204" pitchFamily="18" charset="0"/>
                      </a:rPr>
                      <m:t>A</m:t>
                    </m:r>
                    <m:acc>
                      <m:accPr>
                        <m:chr m:val="̅"/>
                        <m:ctrlPr>
                          <a:rPr lang="en-GB" sz="1600" i="1">
                            <a:latin typeface="Cambria Math" panose="02040503050406030204" pitchFamily="18" charset="0"/>
                          </a:rPr>
                        </m:ctrlPr>
                      </m:accPr>
                      <m:e>
                        <m:r>
                          <m:rPr>
                            <m:sty m:val="p"/>
                          </m:rPr>
                          <a:rPr lang="en-GB" sz="1600" b="0" i="1">
                            <a:latin typeface="Cambria Math" panose="02040503050406030204" pitchFamily="18" charset="0"/>
                          </a:rPr>
                          <m:t>Q</m:t>
                        </m:r>
                      </m:e>
                    </m:acc>
                    <m:r>
                      <m:rPr>
                        <m:sty m:val="p"/>
                      </m:rPr>
                      <a:rPr lang="en-US" sz="1600" b="0" i="1">
                        <a:latin typeface="Cambria Math" panose="02040503050406030204" pitchFamily="18" charset="0"/>
                      </a:rPr>
                      <m:t>N</m:t>
                    </m:r>
                  </m:oMath>
                </a14:m>
                <a:r>
                  <a:rPr lang="en-GB" sz="1600" dirty="0">
                    <a:latin typeface="Helvetica" panose="020B0604020202020204" pitchFamily="34" charset="0"/>
                    <a:cs typeface="Helvetica" panose="020B0604020202020204" pitchFamily="34" charset="0"/>
                  </a:rPr>
                  <a:t> </a:t>
                </a:r>
              </a:p>
              <a:p>
                <a:pPr algn="just">
                  <a:buFont typeface="Arial" panose="020B0604020202020204" pitchFamily="34" charset="0"/>
                  <a:buChar char="•"/>
                </a:pPr>
                <a:r>
                  <a:rPr lang="en-GB" sz="1600" b="1" dirty="0">
                    <a:latin typeface="Helvetica" panose="020B0604020202020204" pitchFamily="34" charset="0"/>
                    <a:cs typeface="Helvetica" panose="020B0604020202020204" pitchFamily="34" charset="0"/>
                  </a:rPr>
                  <a:t> T</a:t>
                </a:r>
                <a:r>
                  <a:rPr lang="en-GB" sz="1600" dirty="0">
                    <a:latin typeface="Helvetica" panose="020B0604020202020204" pitchFamily="34" charset="0"/>
                    <a:cs typeface="Helvetica" panose="020B0604020202020204" pitchFamily="34" charset="0"/>
                  </a:rPr>
                  <a:t> = Temperature</a:t>
                </a:r>
              </a:p>
              <a:p>
                <a:pPr algn="just">
                  <a:buFont typeface="Arial" panose="020B0604020202020204" pitchFamily="34" charset="0"/>
                  <a:buChar char="•"/>
                </a:pPr>
                <a:r>
                  <a:rPr lang="en-GB" sz="1600" b="1" dirty="0">
                    <a:latin typeface="Helvetica" panose="020B0604020202020204" pitchFamily="34" charset="0"/>
                    <a:cs typeface="Helvetica" panose="020B0604020202020204" pitchFamily="34" charset="0"/>
                  </a:rPr>
                  <a:t> m</a:t>
                </a:r>
                <a:r>
                  <a:rPr lang="en-GB" sz="1600" b="1" baseline="-25000" dirty="0">
                    <a:latin typeface="Helvetica" panose="020B0604020202020204" pitchFamily="34" charset="0"/>
                    <a:cs typeface="Helvetica" panose="020B0604020202020204" pitchFamily="34" charset="0"/>
                  </a:rPr>
                  <a:t>e</a:t>
                </a:r>
                <a:r>
                  <a:rPr lang="en-GB" sz="1600" dirty="0">
                    <a:latin typeface="Helvetica" panose="020B0604020202020204" pitchFamily="34" charset="0"/>
                    <a:cs typeface="Helvetica" panose="020B0604020202020204" pitchFamily="34" charset="0"/>
                  </a:rPr>
                  <a:t> = Mass of the electron</a:t>
                </a:r>
              </a:p>
              <a:p>
                <a:pPr algn="just">
                  <a:buFont typeface="Arial" panose="020B0604020202020204" pitchFamily="34" charset="0"/>
                  <a:buChar char="•"/>
                </a:pPr>
                <a:r>
                  <a:rPr lang="en-US" sz="1600" b="1" dirty="0">
                    <a:latin typeface="Helvetica" panose="020B0604020202020204" pitchFamily="34" charset="0"/>
                    <a:cs typeface="Helvetica" panose="020B0604020202020204" pitchFamily="34" charset="0"/>
                  </a:rPr>
                  <a:t> </a:t>
                </a:r>
                <a:r>
                  <a:rPr lang="el-GR" sz="1600" b="1" dirty="0">
                    <a:latin typeface="Helvetica" panose="020B0604020202020204" pitchFamily="34" charset="0"/>
                    <a:cs typeface="Helvetica" panose="020B0604020202020204" pitchFamily="34" charset="0"/>
                  </a:rPr>
                  <a:t>α</a:t>
                </a:r>
                <a:r>
                  <a:rPr lang="el-GR" sz="1600" dirty="0">
                    <a:latin typeface="Helvetica" panose="020B0604020202020204" pitchFamily="34" charset="0"/>
                    <a:cs typeface="Helvetica" panose="020B0604020202020204" pitchFamily="34" charset="0"/>
                  </a:rPr>
                  <a:t> = </a:t>
                </a:r>
                <a:r>
                  <a:rPr lang="en-GB" sz="1600" dirty="0">
                    <a:latin typeface="Helvetica" panose="020B0604020202020204" pitchFamily="34" charset="0"/>
                    <a:cs typeface="Helvetica" panose="020B0604020202020204" pitchFamily="34" charset="0"/>
                  </a:rPr>
                  <a:t>Fine structure constant</a:t>
                </a:r>
              </a:p>
            </p:txBody>
          </p:sp>
        </mc:Choice>
        <mc:Fallback>
          <p:sp>
            <p:nvSpPr>
              <p:cNvPr id="3" name="TextBox 2">
                <a:extLst>
                  <a:ext uri="{FF2B5EF4-FFF2-40B4-BE49-F238E27FC236}">
                    <a16:creationId xmlns:a16="http://schemas.microsoft.com/office/drawing/2014/main" id="{BAB43CC6-3FC0-B34F-6658-99DDBD319943}"/>
                  </a:ext>
                </a:extLst>
              </p:cNvPr>
              <p:cNvSpPr txBox="1">
                <a:spLocks noRot="1" noChangeAspect="1" noMove="1" noResize="1" noEditPoints="1" noAdjustHandles="1" noChangeArrowheads="1" noChangeShapeType="1" noTextEdit="1"/>
              </p:cNvSpPr>
              <p:nvPr/>
            </p:nvSpPr>
            <p:spPr>
              <a:xfrm>
                <a:off x="504443" y="2354889"/>
                <a:ext cx="6492240" cy="2740366"/>
              </a:xfrm>
              <a:prstGeom prst="rect">
                <a:avLst/>
              </a:prstGeom>
              <a:blipFill>
                <a:blip r:embed="rId4"/>
                <a:stretch>
                  <a:fillRect l="-845" t="-889" b="-889"/>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D99097B4-A409-D5DE-3803-ECA5B68F269D}"/>
              </a:ext>
            </a:extLst>
          </p:cNvPr>
          <p:cNvPicPr>
            <a:picLocks noChangeAspect="1"/>
          </p:cNvPicPr>
          <p:nvPr/>
        </p:nvPicPr>
        <p:blipFill>
          <a:blip r:embed="rId5"/>
          <a:stretch>
            <a:fillRect/>
          </a:stretch>
        </p:blipFill>
        <p:spPr>
          <a:xfrm>
            <a:off x="675814" y="2880856"/>
            <a:ext cx="2857579" cy="839778"/>
          </a:xfrm>
          <a:prstGeom prst="rect">
            <a:avLst/>
          </a:prstGeom>
        </p:spPr>
      </p:pic>
      <p:sp>
        <p:nvSpPr>
          <p:cNvPr id="16" name="TextBox 15">
            <a:extLst>
              <a:ext uri="{FF2B5EF4-FFF2-40B4-BE49-F238E27FC236}">
                <a16:creationId xmlns:a16="http://schemas.microsoft.com/office/drawing/2014/main" id="{DC3EBA85-4300-845F-CB82-B835DAEAE25F}"/>
              </a:ext>
            </a:extLst>
          </p:cNvPr>
          <p:cNvSpPr txBox="1"/>
          <p:nvPr/>
        </p:nvSpPr>
        <p:spPr>
          <a:xfrm>
            <a:off x="486155" y="6115511"/>
            <a:ext cx="6094476" cy="338554"/>
          </a:xfrm>
          <a:prstGeom prst="rect">
            <a:avLst/>
          </a:prstGeom>
          <a:noFill/>
        </p:spPr>
        <p:txBody>
          <a:bodyPr wrap="square">
            <a:spAutoFit/>
          </a:bodyPr>
          <a:lstStyle/>
          <a:p>
            <a:r>
              <a:rPr lang="en-GB" sz="1600" dirty="0">
                <a:latin typeface="Helvetica" panose="020B0604020202020204" pitchFamily="34" charset="0"/>
                <a:cs typeface="Helvetica" panose="020B0604020202020204" pitchFamily="34" charset="0"/>
                <a:hlinkClick r:id="rId6"/>
              </a:rPr>
              <a:t>Ariel </a:t>
            </a:r>
            <a:r>
              <a:rPr lang="en-GB" sz="1600" dirty="0" err="1">
                <a:latin typeface="Helvetica" panose="020B0604020202020204" pitchFamily="34" charset="0"/>
                <a:cs typeface="Helvetica" panose="020B0604020202020204" pitchFamily="34" charset="0"/>
                <a:hlinkClick r:id="rId6"/>
              </a:rPr>
              <a:t>Zhitnitsky</a:t>
            </a:r>
            <a:r>
              <a:rPr lang="en-GB" sz="1600" dirty="0">
                <a:latin typeface="Helvetica" panose="020B0604020202020204" pitchFamily="34" charset="0"/>
                <a:cs typeface="Helvetica" panose="020B0604020202020204" pitchFamily="34" charset="0"/>
                <a:hlinkClick r:id="rId6"/>
              </a:rPr>
              <a:t>, Modern Physics Letters A 2021 36:18</a:t>
            </a:r>
            <a:endParaRPr lang="en-GB" sz="1600" dirty="0">
              <a:latin typeface="Helvetica" panose="020B0604020202020204" pitchFamily="34" charset="0"/>
              <a:cs typeface="Helvetica" panose="020B0604020202020204" pitchFamily="34"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81F3C0D-BE5F-A75E-2A04-629CEF898D6A}"/>
                  </a:ext>
                </a:extLst>
              </p:cNvPr>
              <p:cNvSpPr txBox="1"/>
              <p:nvPr/>
            </p:nvSpPr>
            <p:spPr>
              <a:xfrm>
                <a:off x="573024" y="5136729"/>
                <a:ext cx="7101302" cy="923907"/>
              </a:xfrm>
              <a:prstGeom prst="rect">
                <a:avLst/>
              </a:prstGeom>
              <a:noFill/>
            </p:spPr>
            <p:txBody>
              <a:bodyPr wrap="square" rtlCol="0">
                <a:spAutoFit/>
              </a:bodyPr>
              <a:lstStyle/>
              <a:p>
                <a:pPr algn="just"/>
                <a:r>
                  <a:rPr lang="en-GB" dirty="0">
                    <a:latin typeface="Helvetica" panose="020B0604020202020204" pitchFamily="34" charset="0"/>
                    <a:cs typeface="Helvetica" panose="020B0604020202020204" pitchFamily="34" charset="0"/>
                  </a:rPr>
                  <a:t>In case of solids, the temperature is T≈(100−200) keV. </a:t>
                </a:r>
              </a:p>
              <a:p>
                <a:pPr algn="just"/>
                <a:r>
                  <a:rPr lang="en-GB" dirty="0">
                    <a:latin typeface="Helvetica" panose="020B0604020202020204" pitchFamily="34" charset="0"/>
                    <a:cs typeface="Helvetica" panose="020B0604020202020204" pitchFamily="34" charset="0"/>
                  </a:rPr>
                  <a:t>→ the electric charge of the </a:t>
                </a:r>
                <a14:m>
                  <m:oMath xmlns:m="http://schemas.openxmlformats.org/officeDocument/2006/math">
                    <m:r>
                      <a:rPr lang="en-US" b="1" i="0" smtClean="0">
                        <a:solidFill>
                          <a:schemeClr val="tx1"/>
                        </a:solidFill>
                        <a:latin typeface="Cambria Math" panose="02040503050406030204" pitchFamily="18" charset="0"/>
                      </a:rPr>
                      <m:t>𝐀</m:t>
                    </m:r>
                    <m:acc>
                      <m:accPr>
                        <m:chr m:val="̅"/>
                        <m:ctrlPr>
                          <a:rPr lang="en-GB" b="1" i="1" smtClean="0">
                            <a:solidFill>
                              <a:schemeClr val="tx1"/>
                            </a:solidFill>
                            <a:latin typeface="Cambria Math" panose="02040503050406030204" pitchFamily="18" charset="0"/>
                          </a:rPr>
                        </m:ctrlPr>
                      </m:accPr>
                      <m:e>
                        <m:r>
                          <a:rPr lang="en-GB" b="1" i="0" smtClean="0">
                            <a:solidFill>
                              <a:schemeClr val="tx1"/>
                            </a:solidFill>
                            <a:latin typeface="Cambria Math" panose="02040503050406030204" pitchFamily="18" charset="0"/>
                          </a:rPr>
                          <m:t>𝐐</m:t>
                        </m:r>
                      </m:e>
                    </m:acc>
                    <m:r>
                      <a:rPr lang="en-US" b="1" i="0" smtClean="0">
                        <a:solidFill>
                          <a:schemeClr val="tx1"/>
                        </a:solidFill>
                        <a:latin typeface="Cambria Math" panose="02040503050406030204" pitchFamily="18" charset="0"/>
                      </a:rPr>
                      <m:t>𝐍</m:t>
                    </m:r>
                    <m:r>
                      <a:rPr lang="en-US" b="1" i="1" smtClean="0">
                        <a:solidFill>
                          <a:srgbClr val="1868A9"/>
                        </a:solidFill>
                        <a:latin typeface="Cambria Math" panose="02040503050406030204" pitchFamily="18" charset="0"/>
                      </a:rPr>
                      <m:t> </m:t>
                    </m:r>
                  </m:oMath>
                </a14:m>
                <a:r>
                  <a:rPr lang="en-GB" dirty="0">
                    <a:latin typeface="Helvetica" panose="020B0604020202020204" pitchFamily="34" charset="0"/>
                    <a:cs typeface="Helvetica" panose="020B0604020202020204" pitchFamily="34" charset="0"/>
                  </a:rPr>
                  <a:t>becomes ≈(7.8×10</a:t>
                </a:r>
                <a:r>
                  <a:rPr lang="en-GB" baseline="30000" dirty="0">
                    <a:latin typeface="Helvetica" panose="020B0604020202020204" pitchFamily="34" charset="0"/>
                    <a:cs typeface="Helvetica" panose="020B0604020202020204" pitchFamily="34" charset="0"/>
                  </a:rPr>
                  <a:t>8</a:t>
                </a:r>
                <a:r>
                  <a:rPr lang="en-GB" dirty="0">
                    <a:latin typeface="Helvetica" panose="020B0604020202020204" pitchFamily="34" charset="0"/>
                    <a:cs typeface="Helvetica" panose="020B0604020202020204" pitchFamily="34" charset="0"/>
                  </a:rPr>
                  <a:t>÷1.86×10</a:t>
                </a:r>
                <a:r>
                  <a:rPr lang="en-GB" baseline="30000" dirty="0">
                    <a:latin typeface="Helvetica" panose="020B0604020202020204" pitchFamily="34" charset="0"/>
                    <a:cs typeface="Helvetica" panose="020B0604020202020204" pitchFamily="34" charset="0"/>
                  </a:rPr>
                  <a:t>9</a:t>
                </a:r>
                <a:r>
                  <a:rPr lang="en-GB" dirty="0">
                    <a:latin typeface="Helvetica" panose="020B0604020202020204" pitchFamily="34" charset="0"/>
                    <a:cs typeface="Helvetica" panose="020B0604020202020204" pitchFamily="34" charset="0"/>
                  </a:rPr>
                  <a:t>)∣e∣.</a:t>
                </a:r>
              </a:p>
              <a:p>
                <a:pPr algn="just"/>
                <a:r>
                  <a:rPr lang="en-GB" dirty="0">
                    <a:latin typeface="Helvetica" panose="020B0604020202020204" pitchFamily="34" charset="0"/>
                    <a:cs typeface="Helvetica" panose="020B0604020202020204" pitchFamily="34" charset="0"/>
                  </a:rPr>
                  <a:t>→ the energy loss via ionization is ≈</a:t>
                </a:r>
                <a:r>
                  <a:rPr lang="en-GB" b="1" dirty="0">
                    <a:solidFill>
                      <a:schemeClr val="accent2"/>
                    </a:solidFill>
                    <a:latin typeface="Helvetica" panose="020B0604020202020204" pitchFamily="34" charset="0"/>
                    <a:cs typeface="Helvetica" panose="020B0604020202020204" pitchFamily="34" charset="0"/>
                  </a:rPr>
                  <a:t>10</a:t>
                </a:r>
                <a:r>
                  <a:rPr lang="en-GB" b="1" baseline="30000" dirty="0">
                    <a:solidFill>
                      <a:schemeClr val="accent2"/>
                    </a:solidFill>
                    <a:latin typeface="Helvetica" panose="020B0604020202020204" pitchFamily="34" charset="0"/>
                    <a:cs typeface="Helvetica" panose="020B0604020202020204" pitchFamily="34" charset="0"/>
                  </a:rPr>
                  <a:t>16</a:t>
                </a:r>
                <a:r>
                  <a:rPr lang="en-GB" b="1" dirty="0">
                    <a:solidFill>
                      <a:schemeClr val="accent2"/>
                    </a:solidFill>
                    <a:latin typeface="Helvetica" panose="020B0604020202020204" pitchFamily="34" charset="0"/>
                    <a:cs typeface="Helvetica" panose="020B0604020202020204" pitchFamily="34" charset="0"/>
                  </a:rPr>
                  <a:t> GeV/cm</a:t>
                </a:r>
                <a:r>
                  <a:rPr lang="en-GB" dirty="0">
                    <a:latin typeface="Helvetica" panose="020B0604020202020204" pitchFamily="34" charset="0"/>
                    <a:cs typeface="Helvetica" panose="020B0604020202020204" pitchFamily="34" charset="0"/>
                  </a:rPr>
                  <a:t>.</a:t>
                </a:r>
              </a:p>
            </p:txBody>
          </p:sp>
        </mc:Choice>
        <mc:Fallback xmlns="">
          <p:sp>
            <p:nvSpPr>
              <p:cNvPr id="17" name="TextBox 16">
                <a:extLst>
                  <a:ext uri="{FF2B5EF4-FFF2-40B4-BE49-F238E27FC236}">
                    <a16:creationId xmlns:a16="http://schemas.microsoft.com/office/drawing/2014/main" id="{981F3C0D-BE5F-A75E-2A04-629CEF898D6A}"/>
                  </a:ext>
                </a:extLst>
              </p:cNvPr>
              <p:cNvSpPr txBox="1">
                <a:spLocks noRot="1" noChangeAspect="1" noMove="1" noResize="1" noEditPoints="1" noAdjustHandles="1" noChangeArrowheads="1" noChangeShapeType="1" noTextEdit="1"/>
              </p:cNvSpPr>
              <p:nvPr/>
            </p:nvSpPr>
            <p:spPr>
              <a:xfrm>
                <a:off x="573024" y="5136729"/>
                <a:ext cx="7101302" cy="923907"/>
              </a:xfrm>
              <a:prstGeom prst="rect">
                <a:avLst/>
              </a:prstGeom>
              <a:blipFill>
                <a:blip r:embed="rId8"/>
                <a:stretch>
                  <a:fillRect l="-687" t="-3974" b="-105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11A438E-9B2A-2799-08A0-D5C9CFE8A8E7}"/>
                  </a:ext>
                </a:extLst>
              </p:cNvPr>
              <p:cNvSpPr txBox="1"/>
              <p:nvPr/>
            </p:nvSpPr>
            <p:spPr>
              <a:xfrm>
                <a:off x="504443" y="1094774"/>
                <a:ext cx="6492240" cy="369909"/>
              </a:xfrm>
              <a:prstGeom prst="rect">
                <a:avLst/>
              </a:prstGeom>
              <a:noFill/>
            </p:spPr>
            <p:txBody>
              <a:bodyPr wrap="square" rtlCol="0">
                <a:spAutoFit/>
              </a:bodyPr>
              <a:lstStyle/>
              <a:p>
                <a:pPr algn="just"/>
                <a:r>
                  <a:rPr lang="ro-RO" b="1" dirty="0">
                    <a:latin typeface="Helvetica" panose="020B0604020202020204" pitchFamily="34" charset="0"/>
                    <a:cs typeface="Helvetica" panose="020B0604020202020204" pitchFamily="34" charset="0"/>
                  </a:rPr>
                  <a:t>The </a:t>
                </a:r>
                <a:r>
                  <a:rPr lang="ro-RO" b="1" dirty="0" err="1">
                    <a:latin typeface="Helvetica" panose="020B0604020202020204" pitchFamily="34" charset="0"/>
                    <a:cs typeface="Helvetica" panose="020B0604020202020204" pitchFamily="34" charset="0"/>
                  </a:rPr>
                  <a:t>internal</a:t>
                </a:r>
                <a:r>
                  <a:rPr lang="ro-RO" b="1" dirty="0">
                    <a:latin typeface="Helvetica" panose="020B0604020202020204" pitchFamily="34" charset="0"/>
                    <a:cs typeface="Helvetica" panose="020B0604020202020204" pitchFamily="34" charset="0"/>
                  </a:rPr>
                  <a:t> </a:t>
                </a:r>
                <a:r>
                  <a:rPr lang="ro-RO" b="1" dirty="0" err="1">
                    <a:latin typeface="Helvetica" panose="020B0604020202020204" pitchFamily="34" charset="0"/>
                    <a:cs typeface="Helvetica" panose="020B0604020202020204" pitchFamily="34" charset="0"/>
                  </a:rPr>
                  <a:t>temperature</a:t>
                </a:r>
                <a:r>
                  <a:rPr lang="ro-RO" b="1" dirty="0">
                    <a:latin typeface="Helvetica" panose="020B0604020202020204" pitchFamily="34" charset="0"/>
                    <a:cs typeface="Helvetica" panose="020B0604020202020204" pitchFamily="34" charset="0"/>
                  </a:rPr>
                  <a:t> </a:t>
                </a:r>
                <a:r>
                  <a:rPr lang="en-GB" dirty="0">
                    <a:latin typeface="Helvetica" panose="020B0604020202020204" pitchFamily="34" charset="0"/>
                    <a:cs typeface="Helvetica" panose="020B0604020202020204" pitchFamily="34" charset="0"/>
                  </a:rPr>
                  <a:t>of the </a:t>
                </a:r>
                <a14:m>
                  <m:oMath xmlns:m="http://schemas.openxmlformats.org/officeDocument/2006/math">
                    <m:r>
                      <a:rPr lang="en-US" b="1" smtClean="0">
                        <a:solidFill>
                          <a:schemeClr val="tx1"/>
                        </a:solidFill>
                        <a:latin typeface="Cambria Math" panose="02040503050406030204" pitchFamily="18" charset="0"/>
                      </a:rPr>
                      <m:t>𝐀</m:t>
                    </m:r>
                    <m:acc>
                      <m:accPr>
                        <m:chr m:val="̅"/>
                        <m:ctrlPr>
                          <a:rPr lang="en-GB" b="1" i="1">
                            <a:solidFill>
                              <a:schemeClr val="tx1"/>
                            </a:solidFill>
                            <a:latin typeface="Cambria Math" panose="02040503050406030204" pitchFamily="18" charset="0"/>
                          </a:rPr>
                        </m:ctrlPr>
                      </m:accPr>
                      <m:e>
                        <m:r>
                          <a:rPr lang="en-GB" b="1">
                            <a:solidFill>
                              <a:schemeClr val="tx1"/>
                            </a:solidFill>
                            <a:latin typeface="Cambria Math" panose="02040503050406030204" pitchFamily="18" charset="0"/>
                          </a:rPr>
                          <m:t>𝐐</m:t>
                        </m:r>
                      </m:e>
                    </m:acc>
                    <m:r>
                      <a:rPr lang="en-US" b="1">
                        <a:solidFill>
                          <a:schemeClr val="tx1"/>
                        </a:solidFill>
                        <a:latin typeface="Cambria Math" panose="02040503050406030204" pitchFamily="18" charset="0"/>
                      </a:rPr>
                      <m:t>𝐍</m:t>
                    </m:r>
                  </m:oMath>
                </a14:m>
                <a:r>
                  <a:rPr lang="en-GB" dirty="0">
                    <a:latin typeface="Helvetica" panose="020B0604020202020204" pitchFamily="34" charset="0"/>
                    <a:cs typeface="Helvetica" panose="020B0604020202020204" pitchFamily="34" charset="0"/>
                  </a:rPr>
                  <a:t>:</a:t>
                </a:r>
              </a:p>
            </p:txBody>
          </p:sp>
        </mc:Choice>
        <mc:Fallback xmlns="">
          <p:sp>
            <p:nvSpPr>
              <p:cNvPr id="11" name="TextBox 10">
                <a:extLst>
                  <a:ext uri="{FF2B5EF4-FFF2-40B4-BE49-F238E27FC236}">
                    <a16:creationId xmlns:a16="http://schemas.microsoft.com/office/drawing/2014/main" id="{411A438E-9B2A-2799-08A0-D5C9CFE8A8E7}"/>
                  </a:ext>
                </a:extLst>
              </p:cNvPr>
              <p:cNvSpPr txBox="1">
                <a:spLocks noRot="1" noChangeAspect="1" noMove="1" noResize="1" noEditPoints="1" noAdjustHandles="1" noChangeArrowheads="1" noChangeShapeType="1" noTextEdit="1"/>
              </p:cNvSpPr>
              <p:nvPr/>
            </p:nvSpPr>
            <p:spPr>
              <a:xfrm>
                <a:off x="504443" y="1094774"/>
                <a:ext cx="6492240" cy="369909"/>
              </a:xfrm>
              <a:prstGeom prst="rect">
                <a:avLst/>
              </a:prstGeom>
              <a:blipFill>
                <a:blip r:embed="rId10"/>
                <a:stretch>
                  <a:fillRect l="-845" t="-8333" b="-28333"/>
                </a:stretch>
              </a:blipFill>
            </p:spPr>
            <p:txBody>
              <a:bodyPr/>
              <a:lstStyle/>
              <a:p>
                <a:r>
                  <a:rPr lang="en-GB">
                    <a:noFill/>
                  </a:rPr>
                  <a:t> </a:t>
                </a:r>
              </a:p>
            </p:txBody>
          </p:sp>
        </mc:Fallback>
      </mc:AlternateContent>
      <p:pic>
        <p:nvPicPr>
          <p:cNvPr id="14" name="Picture 13">
            <a:extLst>
              <a:ext uri="{FF2B5EF4-FFF2-40B4-BE49-F238E27FC236}">
                <a16:creationId xmlns:a16="http://schemas.microsoft.com/office/drawing/2014/main" id="{20F6CCF4-95A6-E13F-6EE2-192CB5BCD0C5}"/>
              </a:ext>
            </a:extLst>
          </p:cNvPr>
          <p:cNvPicPr>
            <a:picLocks noChangeAspect="1"/>
          </p:cNvPicPr>
          <p:nvPr/>
        </p:nvPicPr>
        <p:blipFill>
          <a:blip r:embed="rId11"/>
          <a:stretch>
            <a:fillRect/>
          </a:stretch>
        </p:blipFill>
        <p:spPr>
          <a:xfrm>
            <a:off x="7203437" y="1503813"/>
            <a:ext cx="4674665" cy="3547993"/>
          </a:xfrm>
          <a:prstGeom prst="rect">
            <a:avLst/>
          </a:prstGeom>
        </p:spPr>
      </p:pic>
      <p:grpSp>
        <p:nvGrpSpPr>
          <p:cNvPr id="10" name="Group 9">
            <a:extLst>
              <a:ext uri="{FF2B5EF4-FFF2-40B4-BE49-F238E27FC236}">
                <a16:creationId xmlns:a16="http://schemas.microsoft.com/office/drawing/2014/main" id="{19D1C2A4-92A6-6FEF-86B5-158DEC4D2CF6}"/>
              </a:ext>
            </a:extLst>
          </p:cNvPr>
          <p:cNvGrpSpPr/>
          <p:nvPr/>
        </p:nvGrpSpPr>
        <p:grpSpPr>
          <a:xfrm>
            <a:off x="573024" y="1495388"/>
            <a:ext cx="4181835" cy="756374"/>
            <a:chOff x="573024" y="1495388"/>
            <a:chExt cx="4181835" cy="756374"/>
          </a:xfrm>
        </p:grpSpPr>
        <p:pic>
          <p:nvPicPr>
            <p:cNvPr id="9" name="Picture 8">
              <a:extLst>
                <a:ext uri="{FF2B5EF4-FFF2-40B4-BE49-F238E27FC236}">
                  <a16:creationId xmlns:a16="http://schemas.microsoft.com/office/drawing/2014/main" id="{B269943E-F07F-2807-679F-16A4406A9544}"/>
                </a:ext>
              </a:extLst>
            </p:cNvPr>
            <p:cNvPicPr>
              <a:picLocks noChangeAspect="1"/>
            </p:cNvPicPr>
            <p:nvPr/>
          </p:nvPicPr>
          <p:blipFill>
            <a:blip r:embed="rId12"/>
            <a:stretch>
              <a:fillRect/>
            </a:stretch>
          </p:blipFill>
          <p:spPr>
            <a:xfrm>
              <a:off x="573024" y="1495388"/>
              <a:ext cx="4181835" cy="756374"/>
            </a:xfrm>
            <a:prstGeom prst="rect">
              <a:avLst/>
            </a:prstGeom>
          </p:spPr>
        </p:pic>
        <p:sp>
          <p:nvSpPr>
            <p:cNvPr id="7" name="Rectangle 6">
              <a:extLst>
                <a:ext uri="{FF2B5EF4-FFF2-40B4-BE49-F238E27FC236}">
                  <a16:creationId xmlns:a16="http://schemas.microsoft.com/office/drawing/2014/main" id="{B811022B-A3B9-E3B7-FDEB-DFFB61B8B4BE}"/>
                </a:ext>
              </a:extLst>
            </p:cNvPr>
            <p:cNvSpPr/>
            <p:nvPr/>
          </p:nvSpPr>
          <p:spPr>
            <a:xfrm>
              <a:off x="2831911" y="1673845"/>
              <a:ext cx="293426" cy="1957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625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7</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03108DB1-E823-C795-1E50-461CB8B90EE1}"/>
              </a:ext>
            </a:extLst>
          </p:cNvPr>
          <p:cNvSpPr txBox="1">
            <a:spLocks/>
          </p:cNvSpPr>
          <p:nvPr/>
        </p:nvSpPr>
        <p:spPr>
          <a:xfrm>
            <a:off x="2674620" y="173101"/>
            <a:ext cx="6842760" cy="634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a:lstStyle>
          <a:p>
            <a:pPr algn="ctr"/>
            <a:r>
              <a:rPr lang="ro-RO" b="1">
                <a:solidFill>
                  <a:srgbClr val="1868A9"/>
                </a:solidFill>
                <a:ea typeface="Roboto" panose="02000000000000000000" pitchFamily="2" charset="0"/>
              </a:rPr>
              <a:t>Detection mechanism</a:t>
            </a:r>
            <a:endParaRPr lang="en-GB" dirty="0">
              <a:solidFill>
                <a:srgbClr val="1868A9"/>
              </a:solidFill>
            </a:endParaRPr>
          </a:p>
        </p:txBody>
      </p:sp>
      <p:pic>
        <p:nvPicPr>
          <p:cNvPr id="34" name="Picture 33">
            <a:extLst>
              <a:ext uri="{FF2B5EF4-FFF2-40B4-BE49-F238E27FC236}">
                <a16:creationId xmlns:a16="http://schemas.microsoft.com/office/drawing/2014/main" id="{6C6DD09F-C7D9-ACFB-6488-FB065FE3EAD5}"/>
              </a:ext>
            </a:extLst>
          </p:cNvPr>
          <p:cNvPicPr>
            <a:picLocks noChangeAspect="1"/>
          </p:cNvPicPr>
          <p:nvPr/>
        </p:nvPicPr>
        <p:blipFill>
          <a:blip r:embed="rId3"/>
          <a:stretch>
            <a:fillRect/>
          </a:stretch>
        </p:blipFill>
        <p:spPr>
          <a:xfrm>
            <a:off x="258186" y="1026306"/>
            <a:ext cx="5104981" cy="2046451"/>
          </a:xfrm>
          <a:prstGeom prst="rect">
            <a:avLst/>
          </a:prstGeom>
        </p:spPr>
      </p:pic>
      <p:pic>
        <p:nvPicPr>
          <p:cNvPr id="26" name="Picture 25">
            <a:extLst>
              <a:ext uri="{FF2B5EF4-FFF2-40B4-BE49-F238E27FC236}">
                <a16:creationId xmlns:a16="http://schemas.microsoft.com/office/drawing/2014/main" id="{40F9C031-0679-7D60-3818-96E7CF2ACA87}"/>
              </a:ext>
            </a:extLst>
          </p:cNvPr>
          <p:cNvPicPr>
            <a:picLocks noChangeAspect="1"/>
          </p:cNvPicPr>
          <p:nvPr/>
        </p:nvPicPr>
        <p:blipFill>
          <a:blip r:embed="rId4"/>
          <a:stretch>
            <a:fillRect/>
          </a:stretch>
        </p:blipFill>
        <p:spPr>
          <a:xfrm>
            <a:off x="5464313" y="1062950"/>
            <a:ext cx="6664077" cy="1827861"/>
          </a:xfrm>
          <a:prstGeom prst="rect">
            <a:avLst/>
          </a:prstGeom>
        </p:spPr>
      </p:pic>
      <p:pic>
        <p:nvPicPr>
          <p:cNvPr id="24" name="Picture 23">
            <a:extLst>
              <a:ext uri="{FF2B5EF4-FFF2-40B4-BE49-F238E27FC236}">
                <a16:creationId xmlns:a16="http://schemas.microsoft.com/office/drawing/2014/main" id="{817B1D9F-B270-E392-2362-37C5DB1F7AD7}"/>
              </a:ext>
            </a:extLst>
          </p:cNvPr>
          <p:cNvPicPr>
            <a:picLocks noChangeAspect="1"/>
          </p:cNvPicPr>
          <p:nvPr/>
        </p:nvPicPr>
        <p:blipFill>
          <a:blip r:embed="rId5"/>
          <a:stretch>
            <a:fillRect/>
          </a:stretch>
        </p:blipFill>
        <p:spPr>
          <a:xfrm>
            <a:off x="232724" y="2335154"/>
            <a:ext cx="5317674" cy="2108573"/>
          </a:xfrm>
          <a:prstGeom prst="rect">
            <a:avLst/>
          </a:prstGeom>
        </p:spPr>
      </p:pic>
      <p:pic>
        <p:nvPicPr>
          <p:cNvPr id="28" name="Picture 27">
            <a:extLst>
              <a:ext uri="{FF2B5EF4-FFF2-40B4-BE49-F238E27FC236}">
                <a16:creationId xmlns:a16="http://schemas.microsoft.com/office/drawing/2014/main" id="{5FE744EF-F70F-CEEC-5AB3-D58A8BA341CA}"/>
              </a:ext>
            </a:extLst>
          </p:cNvPr>
          <p:cNvPicPr>
            <a:picLocks noChangeAspect="1"/>
          </p:cNvPicPr>
          <p:nvPr/>
        </p:nvPicPr>
        <p:blipFill>
          <a:blip r:embed="rId6"/>
          <a:stretch>
            <a:fillRect/>
          </a:stretch>
        </p:blipFill>
        <p:spPr>
          <a:xfrm>
            <a:off x="5471393" y="2790907"/>
            <a:ext cx="6582645" cy="1723473"/>
          </a:xfrm>
          <a:prstGeom prst="rect">
            <a:avLst/>
          </a:prstGeom>
        </p:spPr>
      </p:pic>
      <p:pic>
        <p:nvPicPr>
          <p:cNvPr id="32" name="Picture 31">
            <a:extLst>
              <a:ext uri="{FF2B5EF4-FFF2-40B4-BE49-F238E27FC236}">
                <a16:creationId xmlns:a16="http://schemas.microsoft.com/office/drawing/2014/main" id="{60C94951-56BF-8AF4-45DF-9DB73EA30215}"/>
              </a:ext>
            </a:extLst>
          </p:cNvPr>
          <p:cNvPicPr>
            <a:picLocks noChangeAspect="1"/>
          </p:cNvPicPr>
          <p:nvPr/>
        </p:nvPicPr>
        <p:blipFill>
          <a:blip r:embed="rId7"/>
          <a:stretch>
            <a:fillRect/>
          </a:stretch>
        </p:blipFill>
        <p:spPr>
          <a:xfrm>
            <a:off x="258186" y="4493699"/>
            <a:ext cx="5936035" cy="1783253"/>
          </a:xfrm>
          <a:prstGeom prst="rect">
            <a:avLst/>
          </a:prstGeom>
        </p:spPr>
      </p:pic>
      <p:pic>
        <p:nvPicPr>
          <p:cNvPr id="30" name="Picture 29">
            <a:extLst>
              <a:ext uri="{FF2B5EF4-FFF2-40B4-BE49-F238E27FC236}">
                <a16:creationId xmlns:a16="http://schemas.microsoft.com/office/drawing/2014/main" id="{F55EC5AB-B808-7409-933B-62A88D00F118}"/>
              </a:ext>
            </a:extLst>
          </p:cNvPr>
          <p:cNvPicPr>
            <a:picLocks noChangeAspect="1"/>
          </p:cNvPicPr>
          <p:nvPr/>
        </p:nvPicPr>
        <p:blipFill>
          <a:blip r:embed="rId8"/>
          <a:stretch>
            <a:fillRect/>
          </a:stretch>
        </p:blipFill>
        <p:spPr>
          <a:xfrm>
            <a:off x="4906977" y="4564352"/>
            <a:ext cx="6986480" cy="1831960"/>
          </a:xfrm>
          <a:prstGeom prst="rect">
            <a:avLst/>
          </a:prstGeom>
        </p:spPr>
      </p:pic>
      <p:pic>
        <p:nvPicPr>
          <p:cNvPr id="15" name="Content Placeholder 14">
            <a:extLst>
              <a:ext uri="{FF2B5EF4-FFF2-40B4-BE49-F238E27FC236}">
                <a16:creationId xmlns:a16="http://schemas.microsoft.com/office/drawing/2014/main" id="{673C94DF-129A-A428-1D51-E451058B3A42}"/>
              </a:ext>
            </a:extLst>
          </p:cNvPr>
          <p:cNvPicPr>
            <a:picLocks noGrp="1" noChangeAspect="1"/>
          </p:cNvPicPr>
          <p:nvPr>
            <p:ph idx="1"/>
          </p:nvPr>
        </p:nvPicPr>
        <p:blipFill>
          <a:blip r:embed="rId9"/>
          <a:stretch>
            <a:fillRect/>
          </a:stretch>
        </p:blipFill>
        <p:spPr>
          <a:xfrm>
            <a:off x="4078975" y="3018244"/>
            <a:ext cx="4034051" cy="1180983"/>
          </a:xfrm>
          <a:ln w="38100">
            <a:solidFill>
              <a:srgbClr val="1868A9"/>
            </a:solidFill>
          </a:ln>
        </p:spPr>
      </p:pic>
      <p:sp>
        <p:nvSpPr>
          <p:cNvPr id="7" name="Rectangle 6">
            <a:extLst>
              <a:ext uri="{FF2B5EF4-FFF2-40B4-BE49-F238E27FC236}">
                <a16:creationId xmlns:a16="http://schemas.microsoft.com/office/drawing/2014/main" id="{A40AB559-142D-8690-A5EF-B9E07577EF80}"/>
              </a:ext>
            </a:extLst>
          </p:cNvPr>
          <p:cNvSpPr/>
          <p:nvPr/>
        </p:nvSpPr>
        <p:spPr>
          <a:xfrm>
            <a:off x="1645119" y="2412961"/>
            <a:ext cx="8901761" cy="257927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F7165456-64A9-06B3-D88D-7E04DE2F226F}"/>
              </a:ext>
            </a:extLst>
          </p:cNvPr>
          <p:cNvPicPr>
            <a:picLocks noChangeAspect="1"/>
          </p:cNvPicPr>
          <p:nvPr/>
        </p:nvPicPr>
        <p:blipFill>
          <a:blip r:embed="rId10"/>
          <a:stretch>
            <a:fillRect/>
          </a:stretch>
        </p:blipFill>
        <p:spPr>
          <a:xfrm>
            <a:off x="1746914" y="2463353"/>
            <a:ext cx="8557146" cy="2177958"/>
          </a:xfrm>
          <a:prstGeom prst="rect">
            <a:avLst/>
          </a:prstGeom>
        </p:spPr>
      </p:pic>
      <p:graphicFrame>
        <p:nvGraphicFramePr>
          <p:cNvPr id="37" name="Table 36">
            <a:extLst>
              <a:ext uri="{FF2B5EF4-FFF2-40B4-BE49-F238E27FC236}">
                <a16:creationId xmlns:a16="http://schemas.microsoft.com/office/drawing/2014/main" id="{0F464163-3590-2A04-0193-44313909C877}"/>
              </a:ext>
            </a:extLst>
          </p:cNvPr>
          <p:cNvGraphicFramePr>
            <a:graphicFrameLocks noGrp="1"/>
          </p:cNvGraphicFramePr>
          <p:nvPr>
            <p:extLst>
              <p:ext uri="{D42A27DB-BD31-4B8C-83A1-F6EECF244321}">
                <p14:modId xmlns:p14="http://schemas.microsoft.com/office/powerpoint/2010/main" val="175121468"/>
              </p:ext>
            </p:extLst>
          </p:nvPr>
        </p:nvGraphicFramePr>
        <p:xfrm>
          <a:off x="8683165" y="4312746"/>
          <a:ext cx="1836419" cy="365760"/>
        </p:xfrm>
        <a:graphic>
          <a:graphicData uri="http://schemas.openxmlformats.org/drawingml/2006/table">
            <a:tbl>
              <a:tblPr/>
              <a:tblGrid>
                <a:gridCol w="1836419">
                  <a:extLst>
                    <a:ext uri="{9D8B030D-6E8A-4147-A177-3AD203B41FA5}">
                      <a16:colId xmlns:a16="http://schemas.microsoft.com/office/drawing/2014/main" val="1506885247"/>
                    </a:ext>
                  </a:extLst>
                </a:gridCol>
              </a:tblGrid>
              <a:tr h="0">
                <a:tc>
                  <a:txBody>
                    <a:bodyPr/>
                    <a:lstStyle/>
                    <a:p>
                      <a:pPr fontAlgn="t"/>
                      <a:r>
                        <a:rPr lang="en-GB" b="0" u="sng" dirty="0">
                          <a:effectLst/>
                          <a:hlinkClick r:id="rId11"/>
                        </a:rPr>
                        <a:t>arXiv:2403.05608</a:t>
                      </a:r>
                      <a:endParaRPr lang="en-GB" dirty="0">
                        <a:effectLst/>
                      </a:endParaRPr>
                    </a:p>
                  </a:txBody>
                  <a:tcPr marR="30956">
                    <a:lnL>
                      <a:noFill/>
                    </a:lnL>
                    <a:lnR>
                      <a:noFill/>
                    </a:lnR>
                    <a:lnT>
                      <a:noFill/>
                    </a:lnT>
                    <a:lnB>
                      <a:noFill/>
                    </a:lnB>
                    <a:solidFill>
                      <a:srgbClr val="FFFFFF"/>
                    </a:solidFill>
                  </a:tcPr>
                </a:tc>
                <a:extLst>
                  <a:ext uri="{0D108BD9-81ED-4DB2-BD59-A6C34878D82A}">
                    <a16:rowId xmlns:a16="http://schemas.microsoft.com/office/drawing/2014/main" val="2520430323"/>
                  </a:ext>
                </a:extLst>
              </a:tr>
            </a:tbl>
          </a:graphicData>
        </a:graphic>
      </p:graphicFrame>
      <p:sp>
        <p:nvSpPr>
          <p:cNvPr id="3" name="TextBox 2">
            <a:extLst>
              <a:ext uri="{FF2B5EF4-FFF2-40B4-BE49-F238E27FC236}">
                <a16:creationId xmlns:a16="http://schemas.microsoft.com/office/drawing/2014/main" id="{EAFDCF3B-E263-FCF3-9254-2C6B3931CFD2}"/>
              </a:ext>
            </a:extLst>
          </p:cNvPr>
          <p:cNvSpPr txBox="1"/>
          <p:nvPr/>
        </p:nvSpPr>
        <p:spPr>
          <a:xfrm>
            <a:off x="7349318" y="4622899"/>
            <a:ext cx="3348695" cy="338554"/>
          </a:xfrm>
          <a:prstGeom prst="rect">
            <a:avLst/>
          </a:prstGeom>
          <a:noFill/>
        </p:spPr>
        <p:txBody>
          <a:bodyPr wrap="square">
            <a:spAutoFit/>
          </a:bodyPr>
          <a:lstStyle/>
          <a:p>
            <a:pPr algn="ctr"/>
            <a:r>
              <a:rPr lang="ro-RO" sz="1600" b="1" dirty="0" err="1">
                <a:solidFill>
                  <a:srgbClr val="984B0B"/>
                </a:solidFill>
                <a:latin typeface="Helvetica" panose="020B0604020202020204" pitchFamily="34" charset="0"/>
                <a:cs typeface="Helvetica" panose="020B0604020202020204" pitchFamily="34" charset="0"/>
              </a:rPr>
              <a:t>See</a:t>
            </a:r>
            <a:r>
              <a:rPr lang="ro-RO" sz="1600" b="1" dirty="0">
                <a:solidFill>
                  <a:srgbClr val="984B0B"/>
                </a:solidFill>
                <a:latin typeface="Helvetica" panose="020B0604020202020204" pitchFamily="34" charset="0"/>
                <a:cs typeface="Helvetica" panose="020B0604020202020204" pitchFamily="34" charset="0"/>
              </a:rPr>
              <a:t> </a:t>
            </a:r>
            <a:r>
              <a:rPr lang="ro-RO" sz="1600" b="1" dirty="0" err="1">
                <a:solidFill>
                  <a:srgbClr val="984B0B"/>
                </a:solidFill>
                <a:latin typeface="Helvetica" panose="020B0604020202020204" pitchFamily="34" charset="0"/>
                <a:cs typeface="Helvetica" panose="020B0604020202020204" pitchFamily="34" charset="0"/>
              </a:rPr>
              <a:t>the</a:t>
            </a:r>
            <a:r>
              <a:rPr lang="ro-RO" sz="1600" b="1" dirty="0">
                <a:solidFill>
                  <a:srgbClr val="984B0B"/>
                </a:solidFill>
                <a:latin typeface="Helvetica" panose="020B0604020202020204" pitchFamily="34" charset="0"/>
                <a:cs typeface="Helvetica" panose="020B0604020202020204" pitchFamily="34" charset="0"/>
              </a:rPr>
              <a:t> poster of</a:t>
            </a:r>
            <a:r>
              <a:rPr lang="en-GB" sz="1600" b="1" dirty="0">
                <a:solidFill>
                  <a:srgbClr val="984B0B"/>
                </a:solidFill>
                <a:effectLst/>
                <a:latin typeface="Helvetica" panose="020B0604020202020204" pitchFamily="34" charset="0"/>
                <a:cs typeface="Helvetica" panose="020B0604020202020204" pitchFamily="34" charset="0"/>
              </a:rPr>
              <a:t> Ophir </a:t>
            </a:r>
            <a:r>
              <a:rPr lang="en-GB" sz="1600" b="1" dirty="0" err="1">
                <a:solidFill>
                  <a:srgbClr val="984B0B"/>
                </a:solidFill>
                <a:effectLst/>
                <a:latin typeface="Helvetica" panose="020B0604020202020204" pitchFamily="34" charset="0"/>
                <a:cs typeface="Helvetica" panose="020B0604020202020204" pitchFamily="34" charset="0"/>
              </a:rPr>
              <a:t>Ruimi</a:t>
            </a:r>
            <a:endParaRPr lang="en-GB" sz="1600" b="1" dirty="0">
              <a:solidFill>
                <a:srgbClr val="984B0B"/>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2668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8</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5B74A86-172D-5921-FDFB-8EB1EDC73F92}"/>
              </a:ext>
            </a:extLst>
          </p:cNvPr>
          <p:cNvSpPr>
            <a:spLocks noGrp="1"/>
          </p:cNvSpPr>
          <p:nvPr>
            <p:ph type="title"/>
          </p:nvPr>
        </p:nvSpPr>
        <p:spPr>
          <a:xfrm>
            <a:off x="2674620" y="173101"/>
            <a:ext cx="6842760" cy="634615"/>
          </a:xfrm>
        </p:spPr>
        <p:txBody>
          <a:bodyPr>
            <a:noAutofit/>
          </a:bodyPr>
          <a:lstStyle/>
          <a:p>
            <a:pPr algn="ctr"/>
            <a:r>
              <a:rPr lang="ro-RO" b="1" dirty="0" err="1">
                <a:solidFill>
                  <a:srgbClr val="1868A9"/>
                </a:solidFill>
                <a:ea typeface="Roboto" panose="02000000000000000000" pitchFamily="2" charset="0"/>
              </a:rPr>
              <a:t>Detection</a:t>
            </a:r>
            <a:r>
              <a:rPr lang="ro-RO" b="1" dirty="0">
                <a:solidFill>
                  <a:srgbClr val="1868A9"/>
                </a:solidFill>
                <a:ea typeface="Roboto" panose="02000000000000000000" pitchFamily="2" charset="0"/>
              </a:rPr>
              <a:t> </a:t>
            </a:r>
            <a:r>
              <a:rPr lang="ro-RO" b="1" dirty="0" err="1">
                <a:solidFill>
                  <a:srgbClr val="1868A9"/>
                </a:solidFill>
                <a:ea typeface="Roboto" panose="02000000000000000000" pitchFamily="2" charset="0"/>
              </a:rPr>
              <a:t>mechanism</a:t>
            </a:r>
            <a:endParaRPr lang="en-GB" dirty="0">
              <a:solidFill>
                <a:srgbClr val="1868A9"/>
              </a:solidFill>
            </a:endParaRPr>
          </a:p>
        </p:txBody>
      </p:sp>
      <p:sp>
        <p:nvSpPr>
          <p:cNvPr id="11" name="TextBox 10">
            <a:extLst>
              <a:ext uri="{FF2B5EF4-FFF2-40B4-BE49-F238E27FC236}">
                <a16:creationId xmlns:a16="http://schemas.microsoft.com/office/drawing/2014/main" id="{187FE15E-6BAE-2667-D21C-9EF5D27E0C87}"/>
              </a:ext>
            </a:extLst>
          </p:cNvPr>
          <p:cNvSpPr txBox="1"/>
          <p:nvPr/>
        </p:nvSpPr>
        <p:spPr>
          <a:xfrm>
            <a:off x="486154" y="6170386"/>
            <a:ext cx="4735069" cy="338554"/>
          </a:xfrm>
          <a:prstGeom prst="rect">
            <a:avLst/>
          </a:prstGeom>
          <a:noFill/>
        </p:spPr>
        <p:txBody>
          <a:bodyPr wrap="square" rtlCol="0">
            <a:spAutoFit/>
          </a:bodyPr>
          <a:lstStyle/>
          <a:p>
            <a:r>
              <a:rPr lang="fr-FR" sz="1600" b="0" i="0" dirty="0">
                <a:solidFill>
                  <a:srgbClr val="333333"/>
                </a:solidFill>
                <a:effectLst/>
                <a:latin typeface="Helvetica" panose="020B0604020202020204" pitchFamily="34" charset="0"/>
                <a:cs typeface="Helvetica" panose="020B0604020202020204" pitchFamily="34" charset="0"/>
                <a:hlinkClick r:id="rId2"/>
              </a:rPr>
              <a:t>H S </a:t>
            </a:r>
            <a:r>
              <a:rPr lang="fr-FR" sz="1600" b="0" i="0" dirty="0" err="1">
                <a:solidFill>
                  <a:srgbClr val="333333"/>
                </a:solidFill>
                <a:effectLst/>
                <a:latin typeface="Helvetica" panose="020B0604020202020204" pitchFamily="34" charset="0"/>
                <a:cs typeface="Helvetica" panose="020B0604020202020204" pitchFamily="34" charset="0"/>
                <a:hlinkClick r:id="rId2"/>
              </a:rPr>
              <a:t>Plendl</a:t>
            </a:r>
            <a:r>
              <a:rPr lang="fr-FR" sz="1600" b="0" i="0" dirty="0">
                <a:solidFill>
                  <a:srgbClr val="333333"/>
                </a:solidFill>
                <a:effectLst/>
                <a:latin typeface="Helvetica" panose="020B0604020202020204" pitchFamily="34" charset="0"/>
                <a:cs typeface="Helvetica" panose="020B0604020202020204" pitchFamily="34" charset="0"/>
                <a:hlinkClick r:id="rId2"/>
              </a:rPr>
              <a:t> </a:t>
            </a:r>
            <a:r>
              <a:rPr lang="fr-FR" sz="1600" b="0" i="1" dirty="0">
                <a:solidFill>
                  <a:srgbClr val="333333"/>
                </a:solidFill>
                <a:effectLst/>
                <a:latin typeface="Helvetica" panose="020B0604020202020204" pitchFamily="34" charset="0"/>
                <a:cs typeface="Helvetica" panose="020B0604020202020204" pitchFamily="34" charset="0"/>
                <a:hlinkClick r:id="rId2"/>
              </a:rPr>
              <a:t>et al</a:t>
            </a:r>
            <a:r>
              <a:rPr lang="fr-FR" sz="1600" b="0" i="0" dirty="0">
                <a:solidFill>
                  <a:srgbClr val="333333"/>
                </a:solidFill>
                <a:effectLst/>
                <a:latin typeface="Helvetica" panose="020B0604020202020204" pitchFamily="34" charset="0"/>
                <a:cs typeface="Helvetica" panose="020B0604020202020204" pitchFamily="34" charset="0"/>
                <a:hlinkClick r:id="rId2"/>
              </a:rPr>
              <a:t> 1993 </a:t>
            </a:r>
            <a:r>
              <a:rPr lang="fr-FR" sz="1600" b="0" i="1" dirty="0">
                <a:solidFill>
                  <a:srgbClr val="333333"/>
                </a:solidFill>
                <a:effectLst/>
                <a:latin typeface="Helvetica" panose="020B0604020202020204" pitchFamily="34" charset="0"/>
                <a:cs typeface="Helvetica" panose="020B0604020202020204" pitchFamily="34" charset="0"/>
                <a:hlinkClick r:id="rId2"/>
              </a:rPr>
              <a:t>Phys. </a:t>
            </a:r>
            <a:r>
              <a:rPr lang="fr-FR" sz="1600" b="0" i="1" dirty="0" err="1">
                <a:solidFill>
                  <a:srgbClr val="333333"/>
                </a:solidFill>
                <a:effectLst/>
                <a:latin typeface="Helvetica" panose="020B0604020202020204" pitchFamily="34" charset="0"/>
                <a:cs typeface="Helvetica" panose="020B0604020202020204" pitchFamily="34" charset="0"/>
                <a:hlinkClick r:id="rId2"/>
              </a:rPr>
              <a:t>Scr</a:t>
            </a:r>
            <a:r>
              <a:rPr lang="fr-FR" sz="1600" b="0" i="1" dirty="0">
                <a:solidFill>
                  <a:srgbClr val="333333"/>
                </a:solidFill>
                <a:effectLst/>
                <a:latin typeface="Helvetica" panose="020B0604020202020204" pitchFamily="34" charset="0"/>
                <a:cs typeface="Helvetica" panose="020B0604020202020204" pitchFamily="34" charset="0"/>
                <a:hlinkClick r:id="rId2"/>
              </a:rPr>
              <a:t>.</a:t>
            </a:r>
            <a:r>
              <a:rPr lang="fr-FR" sz="1600" b="0" i="0" dirty="0">
                <a:solidFill>
                  <a:srgbClr val="333333"/>
                </a:solidFill>
                <a:effectLst/>
                <a:latin typeface="Helvetica" panose="020B0604020202020204" pitchFamily="34" charset="0"/>
                <a:cs typeface="Helvetica" panose="020B0604020202020204" pitchFamily="34" charset="0"/>
                <a:hlinkClick r:id="rId2"/>
              </a:rPr>
              <a:t> </a:t>
            </a:r>
            <a:r>
              <a:rPr lang="fr-FR" sz="1600" b="1" i="0" dirty="0">
                <a:solidFill>
                  <a:srgbClr val="333333"/>
                </a:solidFill>
                <a:effectLst/>
                <a:latin typeface="Helvetica" panose="020B0604020202020204" pitchFamily="34" charset="0"/>
                <a:cs typeface="Helvetica" panose="020B0604020202020204" pitchFamily="34" charset="0"/>
                <a:hlinkClick r:id="rId2"/>
              </a:rPr>
              <a:t>48</a:t>
            </a:r>
            <a:r>
              <a:rPr lang="fr-FR" sz="1600" b="0" i="0" dirty="0">
                <a:solidFill>
                  <a:srgbClr val="333333"/>
                </a:solidFill>
                <a:effectLst/>
                <a:latin typeface="Helvetica" panose="020B0604020202020204" pitchFamily="34" charset="0"/>
                <a:cs typeface="Helvetica" panose="020B0604020202020204" pitchFamily="34" charset="0"/>
                <a:hlinkClick r:id="rId2"/>
              </a:rPr>
              <a:t> 160</a:t>
            </a:r>
            <a:endParaRPr lang="en-GB" sz="1600" dirty="0">
              <a:latin typeface="Helvetica" panose="020B0604020202020204" pitchFamily="34" charset="0"/>
              <a:cs typeface="Helvetica" panose="020B0604020202020204" pitchFamily="34" charset="0"/>
            </a:endParaRPr>
          </a:p>
        </p:txBody>
      </p:sp>
      <mc:AlternateContent xmlns:mc="http://schemas.openxmlformats.org/markup-compatibility/2006" xmlns:a14="http://schemas.microsoft.com/office/drawing/2010/main">
        <mc:Choice Requires="a14">
          <p:graphicFrame>
            <p:nvGraphicFramePr>
              <p:cNvPr id="2" name="Diagram 1">
                <a:extLst>
                  <a:ext uri="{FF2B5EF4-FFF2-40B4-BE49-F238E27FC236}">
                    <a16:creationId xmlns:a16="http://schemas.microsoft.com/office/drawing/2014/main" id="{15913BC3-6CAA-C829-4E31-E089F0C67DD4}"/>
                  </a:ext>
                </a:extLst>
              </p:cNvPr>
              <p:cNvGraphicFramePr/>
              <p:nvPr>
                <p:extLst>
                  <p:ext uri="{D42A27DB-BD31-4B8C-83A1-F6EECF244321}">
                    <p14:modId xmlns:p14="http://schemas.microsoft.com/office/powerpoint/2010/main" val="3492294102"/>
                  </p:ext>
                </p:extLst>
              </p:nvPr>
            </p:nvGraphicFramePr>
            <p:xfrm>
              <a:off x="2356381" y="950271"/>
              <a:ext cx="7478214" cy="5177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2" name="Diagram 1">
                <a:extLst>
                  <a:ext uri="{FF2B5EF4-FFF2-40B4-BE49-F238E27FC236}">
                    <a16:creationId xmlns:a16="http://schemas.microsoft.com/office/drawing/2014/main" id="{15913BC3-6CAA-C829-4E31-E089F0C67DD4}"/>
                  </a:ext>
                </a:extLst>
              </p:cNvPr>
              <p:cNvGraphicFramePr/>
              <p:nvPr>
                <p:extLst>
                  <p:ext uri="{D42A27DB-BD31-4B8C-83A1-F6EECF244321}">
                    <p14:modId xmlns:p14="http://schemas.microsoft.com/office/powerpoint/2010/main" val="3492294102"/>
                  </p:ext>
                </p:extLst>
              </p:nvPr>
            </p:nvGraphicFramePr>
            <p:xfrm>
              <a:off x="2356381" y="950271"/>
              <a:ext cx="7478214" cy="51774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12" name="Arrow: Down 11">
            <a:extLst>
              <a:ext uri="{FF2B5EF4-FFF2-40B4-BE49-F238E27FC236}">
                <a16:creationId xmlns:a16="http://schemas.microsoft.com/office/drawing/2014/main" id="{E055AC17-B97D-B47B-F7B6-921931C0B49D}"/>
              </a:ext>
            </a:extLst>
          </p:cNvPr>
          <p:cNvSpPr/>
          <p:nvPr/>
        </p:nvSpPr>
        <p:spPr>
          <a:xfrm>
            <a:off x="9423778" y="966336"/>
            <a:ext cx="1071846" cy="5161414"/>
          </a:xfrm>
          <a:prstGeom prst="down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66C0289-A328-3916-8269-4ABD13C14EB9}"/>
                  </a:ext>
                </a:extLst>
              </p:cNvPr>
              <p:cNvSpPr txBox="1"/>
              <p:nvPr/>
            </p:nvSpPr>
            <p:spPr>
              <a:xfrm rot="5400000">
                <a:off x="8723778" y="3312043"/>
                <a:ext cx="2471846" cy="470000"/>
              </a:xfrm>
              <a:prstGeom prst="rect">
                <a:avLst/>
              </a:prstGeom>
              <a:noFill/>
            </p:spPr>
            <p:txBody>
              <a:bodyPr wrap="square">
                <a:spAutoFit/>
              </a:bodyPr>
              <a:lstStyle/>
              <a:p>
                <a:pPr algn="ctr"/>
                <a:r>
                  <a:rPr lang="en-GB" sz="2400" b="1" dirty="0"/>
                  <a:t>10</a:t>
                </a:r>
                <a:r>
                  <a:rPr lang="en-GB" sz="2400" b="1" baseline="30000" dirty="0"/>
                  <a:t>-18</a:t>
                </a:r>
                <a:r>
                  <a:rPr lang="en-GB" sz="2400" b="1" dirty="0"/>
                  <a:t> </a:t>
                </a:r>
                <a14:m>
                  <m:oMath xmlns:m="http://schemas.openxmlformats.org/officeDocument/2006/math">
                    <m:r>
                      <a:rPr lang="en-GB" sz="2400" b="1" i="1" dirty="0" smtClean="0">
                        <a:latin typeface="Cambria Math" panose="02040503050406030204" pitchFamily="18" charset="0"/>
                      </a:rPr>
                      <m:t>÷</m:t>
                    </m:r>
                  </m:oMath>
                </a14:m>
                <a:r>
                  <a:rPr lang="en-GB" sz="2400" b="1" dirty="0"/>
                  <a:t> </a:t>
                </a:r>
                <a14:m>
                  <m:oMath xmlns:m="http://schemas.openxmlformats.org/officeDocument/2006/math">
                    <m:sSup>
                      <m:sSupPr>
                        <m:ctrlPr>
                          <a:rPr lang="en-GB" sz="2400" b="1" i="1" dirty="0" smtClean="0">
                            <a:latin typeface="Cambria Math" panose="02040503050406030204" pitchFamily="18" charset="0"/>
                          </a:rPr>
                        </m:ctrlPr>
                      </m:sSupPr>
                      <m:e>
                        <m:r>
                          <a:rPr lang="en-GB" sz="2400" b="1" i="1" dirty="0" smtClean="0">
                            <a:latin typeface="Cambria Math" panose="02040503050406030204" pitchFamily="18" charset="0"/>
                          </a:rPr>
                          <m:t>𝟏𝟎</m:t>
                        </m:r>
                      </m:e>
                      <m:sup>
                        <m:r>
                          <a:rPr lang="en-US" sz="2400" b="1" i="1" dirty="0" smtClean="0">
                            <a:latin typeface="Cambria Math" panose="02040503050406030204" pitchFamily="18" charset="0"/>
                          </a:rPr>
                          <m:t>−</m:t>
                        </m:r>
                        <m:r>
                          <a:rPr lang="en-US" sz="2400" b="1" i="1" dirty="0" smtClean="0">
                            <a:latin typeface="Cambria Math" panose="02040503050406030204" pitchFamily="18" charset="0"/>
                          </a:rPr>
                          <m:t>𝟏𝟕</m:t>
                        </m:r>
                      </m:sup>
                    </m:sSup>
                  </m:oMath>
                </a14:m>
                <a:r>
                  <a:rPr lang="en-GB" sz="2400" b="1" dirty="0"/>
                  <a:t>s</a:t>
                </a:r>
              </a:p>
            </p:txBody>
          </p:sp>
        </mc:Choice>
        <mc:Fallback xmlns="">
          <p:sp>
            <p:nvSpPr>
              <p:cNvPr id="9" name="TextBox 8">
                <a:extLst>
                  <a:ext uri="{FF2B5EF4-FFF2-40B4-BE49-F238E27FC236}">
                    <a16:creationId xmlns:a16="http://schemas.microsoft.com/office/drawing/2014/main" id="{466C0289-A328-3916-8269-4ABD13C14EB9}"/>
                  </a:ext>
                </a:extLst>
              </p:cNvPr>
              <p:cNvSpPr txBox="1">
                <a:spLocks noRot="1" noChangeAspect="1" noMove="1" noResize="1" noEditPoints="1" noAdjustHandles="1" noChangeArrowheads="1" noChangeShapeType="1" noTextEdit="1"/>
              </p:cNvSpPr>
              <p:nvPr/>
            </p:nvSpPr>
            <p:spPr>
              <a:xfrm rot="5400000">
                <a:off x="8723778" y="3312043"/>
                <a:ext cx="2471846" cy="470000"/>
              </a:xfrm>
              <a:prstGeom prst="rect">
                <a:avLst/>
              </a:prstGeom>
              <a:blipFill>
                <a:blip r:embed="rId12"/>
                <a:stretch>
                  <a:fillRect l="-29870" r="-7792"/>
                </a:stretch>
              </a:blipFill>
            </p:spPr>
            <p:txBody>
              <a:bodyPr/>
              <a:lstStyle/>
              <a:p>
                <a:r>
                  <a:rPr lang="en-GB">
                    <a:noFill/>
                  </a:rPr>
                  <a:t> </a:t>
                </a:r>
              </a:p>
            </p:txBody>
          </p:sp>
        </mc:Fallback>
      </mc:AlternateContent>
    </p:spTree>
    <p:extLst>
      <p:ext uri="{BB962C8B-B14F-4D97-AF65-F5344CB8AC3E}">
        <p14:creationId xmlns:p14="http://schemas.microsoft.com/office/powerpoint/2010/main" val="267558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DD743C-6655-1B20-9091-0AC4AE660323}"/>
              </a:ext>
            </a:extLst>
          </p:cNvPr>
          <p:cNvSpPr>
            <a:spLocks noGrp="1"/>
          </p:cNvSpPr>
          <p:nvPr>
            <p:ph type="dt" sz="half" idx="10"/>
          </p:nvPr>
        </p:nvSpPr>
        <p:spPr>
          <a:xfrm>
            <a:off x="486155" y="6508940"/>
            <a:ext cx="999226"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GB" dirty="0">
                <a:solidFill>
                  <a:srgbClr val="1868A9"/>
                </a:solidFill>
              </a:rPr>
              <a:t>19/09/2024</a:t>
            </a:r>
          </a:p>
        </p:txBody>
      </p:sp>
      <p:sp>
        <p:nvSpPr>
          <p:cNvPr id="5" name="Footer Placeholder 4">
            <a:extLst>
              <a:ext uri="{FF2B5EF4-FFF2-40B4-BE49-F238E27FC236}">
                <a16:creationId xmlns:a16="http://schemas.microsoft.com/office/drawing/2014/main" id="{5FE72702-FCB7-0F14-2B39-6C4D378D01D1}"/>
              </a:ext>
            </a:extLst>
          </p:cNvPr>
          <p:cNvSpPr>
            <a:spLocks noGrp="1"/>
          </p:cNvSpPr>
          <p:nvPr>
            <p:ph type="ftr" sz="quarter" idx="11"/>
          </p:nvPr>
        </p:nvSpPr>
        <p:spPr>
          <a:xfrm>
            <a:off x="2716910" y="6508940"/>
            <a:ext cx="7090913"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r>
              <a:rPr lang="en-US" dirty="0">
                <a:solidFill>
                  <a:srgbClr val="1868A9"/>
                </a:solidFill>
              </a:rPr>
              <a:t>Mihaela Parvu | </a:t>
            </a:r>
            <a:r>
              <a:rPr lang="en-GB" dirty="0">
                <a:solidFill>
                  <a:srgbClr val="1868A9"/>
                </a:solidFill>
              </a:rPr>
              <a:t>Detection of Axion Anti Quark Nuggets via their interactions in kt liquid detectors</a:t>
            </a:r>
          </a:p>
        </p:txBody>
      </p:sp>
      <p:sp>
        <p:nvSpPr>
          <p:cNvPr id="6" name="Slide Number Placeholder 5">
            <a:extLst>
              <a:ext uri="{FF2B5EF4-FFF2-40B4-BE49-F238E27FC236}">
                <a16:creationId xmlns:a16="http://schemas.microsoft.com/office/drawing/2014/main" id="{4E84D362-651D-6515-B98B-49C51A2A2D69}"/>
              </a:ext>
            </a:extLst>
          </p:cNvPr>
          <p:cNvSpPr>
            <a:spLocks noGrp="1"/>
          </p:cNvSpPr>
          <p:nvPr>
            <p:ph type="sldNum" sz="quarter" idx="12"/>
          </p:nvPr>
        </p:nvSpPr>
        <p:spPr>
          <a:xfrm>
            <a:off x="11021064" y="6508940"/>
            <a:ext cx="665469" cy="365125"/>
          </a:xfrm>
          <a:prstGeom prst="rect">
            <a:avLst/>
          </a:prstGeom>
        </p:spPr>
        <p:txBody>
          <a:bodyPr anchor="ctr"/>
          <a:lstStyle>
            <a:lvl1pPr>
              <a:defRPr>
                <a:latin typeface="Helvetica" panose="020B0604020202020204" pitchFamily="34" charset="0"/>
                <a:cs typeface="Helvetica" panose="020B0604020202020204" pitchFamily="34" charset="0"/>
              </a:defRPr>
            </a:lvl1pPr>
          </a:lstStyle>
          <a:p>
            <a:fld id="{1EC850FF-9C20-4CA2-AA46-28ED4C87CCF4}" type="slidenum">
              <a:rPr lang="en-GB" smtClean="0">
                <a:solidFill>
                  <a:srgbClr val="1868A9"/>
                </a:solidFill>
              </a:rPr>
              <a:pPr/>
              <a:t>9</a:t>
            </a:fld>
            <a:endParaRPr lang="en-GB" dirty="0">
              <a:solidFill>
                <a:srgbClr val="1868A9"/>
              </a:solidFill>
            </a:endParaRPr>
          </a:p>
        </p:txBody>
      </p:sp>
      <p:cxnSp>
        <p:nvCxnSpPr>
          <p:cNvPr id="8" name="Straight Connector 7">
            <a:extLst>
              <a:ext uri="{FF2B5EF4-FFF2-40B4-BE49-F238E27FC236}">
                <a16:creationId xmlns:a16="http://schemas.microsoft.com/office/drawing/2014/main" id="{D097EE93-9D43-DAB0-FD20-6FE519AD499E}"/>
              </a:ext>
            </a:extLst>
          </p:cNvPr>
          <p:cNvCxnSpPr>
            <a:cxnSpLocks/>
          </p:cNvCxnSpPr>
          <p:nvPr/>
        </p:nvCxnSpPr>
        <p:spPr>
          <a:xfrm>
            <a:off x="504443" y="6492875"/>
            <a:ext cx="11182091" cy="16065"/>
          </a:xfrm>
          <a:prstGeom prst="line">
            <a:avLst/>
          </a:prstGeom>
          <a:ln w="19050">
            <a:solidFill>
              <a:srgbClr val="1868A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5B74A86-172D-5921-FDFB-8EB1EDC73F92}"/>
              </a:ext>
            </a:extLst>
          </p:cNvPr>
          <p:cNvSpPr>
            <a:spLocks noGrp="1"/>
          </p:cNvSpPr>
          <p:nvPr>
            <p:ph type="title"/>
          </p:nvPr>
        </p:nvSpPr>
        <p:spPr>
          <a:xfrm>
            <a:off x="2674620" y="173101"/>
            <a:ext cx="6842760" cy="634615"/>
          </a:xfrm>
        </p:spPr>
        <p:txBody>
          <a:bodyPr>
            <a:noAutofit/>
          </a:bodyPr>
          <a:lstStyle/>
          <a:p>
            <a:pPr algn="ctr"/>
            <a:r>
              <a:rPr lang="ro-RO" b="1" dirty="0" err="1">
                <a:solidFill>
                  <a:srgbClr val="1868A9"/>
                </a:solidFill>
                <a:ea typeface="Roboto" panose="02000000000000000000" pitchFamily="2" charset="0"/>
              </a:rPr>
              <a:t>Detection</a:t>
            </a:r>
            <a:r>
              <a:rPr lang="ro-RO" b="1" dirty="0">
                <a:solidFill>
                  <a:srgbClr val="1868A9"/>
                </a:solidFill>
                <a:ea typeface="Roboto" panose="02000000000000000000" pitchFamily="2" charset="0"/>
              </a:rPr>
              <a:t> </a:t>
            </a:r>
            <a:r>
              <a:rPr lang="ro-RO" b="1" dirty="0" err="1">
                <a:solidFill>
                  <a:srgbClr val="1868A9"/>
                </a:solidFill>
                <a:ea typeface="Roboto" panose="02000000000000000000" pitchFamily="2" charset="0"/>
              </a:rPr>
              <a:t>mechanism</a:t>
            </a:r>
            <a:endParaRPr lang="en-GB" dirty="0">
              <a:solidFill>
                <a:srgbClr val="1868A9"/>
              </a:solidFill>
            </a:endParaRPr>
          </a:p>
        </p:txBody>
      </p:sp>
      <p:pic>
        <p:nvPicPr>
          <p:cNvPr id="12" name="Content Placeholder 11">
            <a:extLst>
              <a:ext uri="{FF2B5EF4-FFF2-40B4-BE49-F238E27FC236}">
                <a16:creationId xmlns:a16="http://schemas.microsoft.com/office/drawing/2014/main" id="{CDF3D3BD-90DB-86F8-E0D2-DF65195212C6}"/>
              </a:ext>
            </a:extLst>
          </p:cNvPr>
          <p:cNvPicPr>
            <a:picLocks noGrp="1" noChangeAspect="1"/>
          </p:cNvPicPr>
          <p:nvPr>
            <p:ph idx="1"/>
          </p:nvPr>
        </p:nvPicPr>
        <p:blipFill>
          <a:blip r:embed="rId2"/>
          <a:stretch>
            <a:fillRect/>
          </a:stretch>
        </p:blipFill>
        <p:spPr>
          <a:xfrm>
            <a:off x="838198" y="1825978"/>
            <a:ext cx="10515600" cy="3206044"/>
          </a:xfrm>
        </p:spPr>
      </p:pic>
      <p:sp>
        <p:nvSpPr>
          <p:cNvPr id="3" name="TextBox 2">
            <a:extLst>
              <a:ext uri="{FF2B5EF4-FFF2-40B4-BE49-F238E27FC236}">
                <a16:creationId xmlns:a16="http://schemas.microsoft.com/office/drawing/2014/main" id="{CA6EEBE5-5F44-E026-582A-FB1AC523B277}"/>
              </a:ext>
            </a:extLst>
          </p:cNvPr>
          <p:cNvSpPr txBox="1"/>
          <p:nvPr/>
        </p:nvSpPr>
        <p:spPr>
          <a:xfrm>
            <a:off x="486155" y="6115511"/>
            <a:ext cx="6097136" cy="369332"/>
          </a:xfrm>
          <a:prstGeom prst="rect">
            <a:avLst/>
          </a:prstGeom>
          <a:noFill/>
        </p:spPr>
        <p:txBody>
          <a:bodyPr wrap="square">
            <a:spAutoFit/>
          </a:bodyPr>
          <a:lstStyle/>
          <a:p>
            <a:r>
              <a:rPr kumimoji="0" lang="en-GB"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hlinkClick r:id="rId3"/>
              </a:rPr>
              <a:t>Chamberlain et al., Phys. Rev. 113, 1615</a:t>
            </a:r>
            <a:endParaRPr lang="en-GB" dirty="0"/>
          </a:p>
        </p:txBody>
      </p:sp>
    </p:spTree>
    <p:extLst>
      <p:ext uri="{BB962C8B-B14F-4D97-AF65-F5344CB8AC3E}">
        <p14:creationId xmlns:p14="http://schemas.microsoft.com/office/powerpoint/2010/main" val="3621665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4465</TotalTime>
  <Words>1965</Words>
  <Application>Microsoft Office PowerPoint</Application>
  <PresentationFormat>Widescreen</PresentationFormat>
  <Paragraphs>207</Paragraphs>
  <Slides>23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Cambria Math</vt:lpstr>
      <vt:lpstr>Helvetica</vt:lpstr>
      <vt:lpstr>Roboto</vt:lpstr>
      <vt:lpstr>Times New Roman</vt:lpstr>
      <vt:lpstr>Wingdings</vt:lpstr>
      <vt:lpstr>Office Theme</vt:lpstr>
      <vt:lpstr>Detection of Axion Quark Nuggets via their interactions in kt liquid detectors</vt:lpstr>
      <vt:lpstr>PowerPoint Presentation</vt:lpstr>
      <vt:lpstr>PowerPoint Presentation</vt:lpstr>
      <vt:lpstr>Structure of AQ ̅N𝑠</vt:lpstr>
      <vt:lpstr>Characteristics of AQ ̅N𝑠</vt:lpstr>
      <vt:lpstr>Characteristics of AQ ̅N𝑠</vt:lpstr>
      <vt:lpstr>PowerPoint Presentation</vt:lpstr>
      <vt:lpstr>Detection mechanism</vt:lpstr>
      <vt:lpstr>Detection mechanism</vt:lpstr>
      <vt:lpstr>PowerPoint Presentation</vt:lpstr>
      <vt:lpstr>PowerPoint Presentation</vt:lpstr>
      <vt:lpstr>PowerPoint Presentation</vt:lpstr>
      <vt:lpstr>PowerPoint Presentation</vt:lpstr>
      <vt:lpstr>PowerPoint Presentation</vt:lpstr>
      <vt:lpstr>PowerPoint Presentation</vt:lpstr>
      <vt:lpstr>Detection mechanism</vt:lpstr>
      <vt:lpstr>PowerPoint Presentation</vt:lpstr>
      <vt:lpstr>PowerPoint Presentation</vt:lpstr>
      <vt:lpstr>PowerPoint Presentation</vt:lpstr>
      <vt:lpstr>PowerPoint Presentation</vt:lpstr>
      <vt:lpstr>PowerPoint Presentation</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MIHAELA PARVU</dc:creator>
  <cp:lastModifiedBy>MIHAELA PARVU</cp:lastModifiedBy>
  <cp:revision>284</cp:revision>
  <dcterms:created xsi:type="dcterms:W3CDTF">2024-09-12T09:28:56Z</dcterms:created>
  <dcterms:modified xsi:type="dcterms:W3CDTF">2024-09-19T10:15:27Z</dcterms:modified>
</cp:coreProperties>
</file>