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</p:sldMasterIdLst>
  <p:notesMasterIdLst>
    <p:notesMasterId r:id="rId31"/>
  </p:notesMasterIdLst>
  <p:sldIdLst>
    <p:sldId id="256" r:id="rId6"/>
    <p:sldId id="260" r:id="rId7"/>
    <p:sldId id="263" r:id="rId8"/>
    <p:sldId id="264" r:id="rId9"/>
    <p:sldId id="274" r:id="rId10"/>
    <p:sldId id="267" r:id="rId11"/>
    <p:sldId id="268" r:id="rId12"/>
    <p:sldId id="272" r:id="rId13"/>
    <p:sldId id="258" r:id="rId14"/>
    <p:sldId id="261" r:id="rId15"/>
    <p:sldId id="262" r:id="rId16"/>
    <p:sldId id="259" r:id="rId17"/>
    <p:sldId id="269" r:id="rId18"/>
    <p:sldId id="275" r:id="rId19"/>
    <p:sldId id="270" r:id="rId20"/>
    <p:sldId id="271" r:id="rId21"/>
    <p:sldId id="276" r:id="rId22"/>
    <p:sldId id="277" r:id="rId23"/>
    <p:sldId id="266" r:id="rId24"/>
    <p:sldId id="389" r:id="rId25"/>
    <p:sldId id="273" r:id="rId26"/>
    <p:sldId id="265" r:id="rId27"/>
    <p:sldId id="342" r:id="rId28"/>
    <p:sldId id="388" r:id="rId29"/>
    <p:sldId id="35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EB8"/>
    <a:srgbClr val="FF972E"/>
    <a:srgbClr val="4DAF4A"/>
    <a:srgbClr val="E41A1C"/>
    <a:srgbClr val="984EA3"/>
    <a:srgbClr val="E3A436"/>
    <a:srgbClr val="8BAD2B"/>
    <a:srgbClr val="5E8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04A4F-2535-486F-9982-D412B42A8860}" v="707" dt="2024-09-18T06:59:00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2" autoAdjust="0"/>
  </p:normalViewPr>
  <p:slideViewPr>
    <p:cSldViewPr snapToGrid="0" showGuides="1">
      <p:cViewPr varScale="1">
        <p:scale>
          <a:sx n="75" d="100"/>
          <a:sy n="75" d="100"/>
        </p:scale>
        <p:origin x="82" y="3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18/09/2024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f_D</a:t>
            </a:r>
            <a:r>
              <a:rPr lang="en-US" dirty="0"/>
              <a:t> : </a:t>
            </a:r>
            <a:r>
              <a:rPr lang="en-US" sz="1800" b="0" i="0" u="none" strike="noStrike" baseline="0" dirty="0">
                <a:latin typeface="CMR10"/>
              </a:rPr>
              <a:t>fraction of bosons that has decayed between the epoch of emission at redshift </a:t>
            </a:r>
            <a:r>
              <a:rPr lang="en-US" sz="1800" b="0" i="0" u="none" strike="noStrike" baseline="0" dirty="0">
                <a:latin typeface="CMMI10"/>
              </a:rPr>
              <a:t>z </a:t>
            </a:r>
            <a:r>
              <a:rPr lang="en-US" sz="1800" b="0" i="0" u="none" strike="noStrike" baseline="0" dirty="0">
                <a:latin typeface="CMR10"/>
              </a:rPr>
              <a:t>and today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8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/>
              <a:t>ALPs cannot be dark matter in the dark grey region </a:t>
            </a:r>
            <a:r>
              <a:rPr lang="en-SE">
                <a:sym typeface="Wingdings" panose="05000000000000000000" pitchFamily="2" charset="2"/>
              </a:rPr>
              <a:t> makes some parameter space of direct detection experiments inconsistent</a:t>
            </a:r>
          </a:p>
          <a:p>
            <a:r>
              <a:rPr lang="sv-SE">
                <a:sym typeface="Wingdings" panose="05000000000000000000" pitchFamily="2" charset="2"/>
              </a:rPr>
              <a:t>E</a:t>
            </a:r>
            <a:r>
              <a:rPr lang="en-SE">
                <a:sym typeface="Wingdings" panose="05000000000000000000" pitchFamily="2" charset="2"/>
              </a:rPr>
              <a:t>specially GERDA: in 97% of the mass range can ALPs not be DM</a:t>
            </a:r>
          </a:p>
          <a:p>
            <a:r>
              <a:rPr lang="sv-SE">
                <a:sym typeface="Wingdings" panose="05000000000000000000" pitchFamily="2" charset="2"/>
              </a:rPr>
              <a:t>I</a:t>
            </a:r>
            <a:r>
              <a:rPr lang="en-SE">
                <a:sym typeface="Wingdings" panose="05000000000000000000" pitchFamily="2" charset="2"/>
              </a:rPr>
              <a:t>ndirect constraints rule direct detection parameter space out for m&gt;6keV</a:t>
            </a:r>
            <a:endParaRPr lang="de-DE">
              <a:sym typeface="Wingdings" panose="05000000000000000000" pitchFamily="2" charset="2"/>
            </a:endParaRPr>
          </a:p>
          <a:p>
            <a:r>
              <a:rPr lang="de-DE"/>
              <a:t>Loophole: by including additional &amp; (very) finetuned couplings, the loop contribution can be cancelled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77E69-1857-4AAD-B59D-426940EAC913}" type="slidenum">
              <a:rPr lang="en-SE" smtClean="0"/>
              <a:t>24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7838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Section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77E69-1857-4AAD-B59D-426940EAC913}" type="slidenum">
              <a:rPr lang="en-SE" smtClean="0"/>
              <a:t>25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8105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CC19AFAB-635A-40D7-9DD2-1B029F3FB07C}" type="datetime1">
              <a:rPr lang="da-DK" smtClean="0"/>
              <a:t>18-09-2024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18-09-2024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18-09-2024</a:t>
            </a:fld>
            <a:endParaRPr lang="da-DK" dirty="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7BCC6E7-9279-FA89-A785-CF0077EE4743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18-09-2024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4ABD919-B2D3-46DA-B36F-3B583C9805DA}" type="datetime1">
              <a:rPr lang="da-DK" smtClean="0"/>
              <a:t>18-09-2024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84BAC96C-D3F0-4589-BA68-661284F36D77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5501009-8EFA-4646-A4CD-E420905A704A}" type="datetime1">
              <a:rPr lang="da-DK" smtClean="0"/>
              <a:t>18-09-2024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18-09-2024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EAB7EFD-CDB0-4B37-8CA4-E181E9198525}" type="datetime1">
              <a:rPr lang="da-DK" smtClean="0"/>
              <a:t>18-09-2024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18-09-2024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B10D-B949-4E87-9B2C-721EE81FD2EC}" type="datetime1">
              <a:rPr lang="da-DK" smtClean="0"/>
              <a:t>18-09-2024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1283-2296-4B24-9AD0-B3CE5FD1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48800" cy="106825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F944-39F8-4547-B1BE-C500EA6F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854"/>
            <a:ext cx="10515600" cy="4554109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2000"/>
            </a:lvl2pPr>
            <a:lvl3pPr>
              <a:lnSpc>
                <a:spcPct val="130000"/>
              </a:lnSpc>
              <a:defRPr sz="18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02D47-AD92-4124-95EC-47C9364F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545-B68A-471A-859F-9691AD557237}" type="slidenum">
              <a:rPr lang="en-US" smtClean="0"/>
              <a:pPr/>
              <a:t>‹#›</a:t>
            </a:fld>
            <a:r>
              <a:rPr lang="en-US" dirty="0"/>
              <a:t> / 25</a:t>
            </a:r>
          </a:p>
        </p:txBody>
      </p:sp>
    </p:spTree>
    <p:extLst>
      <p:ext uri="{BB962C8B-B14F-4D97-AF65-F5344CB8AC3E}">
        <p14:creationId xmlns:p14="http://schemas.microsoft.com/office/powerpoint/2010/main" val="280698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094D5A5-CE57-4150-A5B2-5EA338FE9C4A}" type="datetime1">
              <a:rPr lang="da-DK" smtClean="0"/>
              <a:t>18-09-2024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927576FF-08C3-4DE5-B714-23000D3F86A5}" type="datetime1">
              <a:rPr lang="da-DK" smtClean="0"/>
              <a:t>18-09-2024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18-09-2024</a:t>
            </a:fld>
            <a:endParaRPr lang="da-DK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5C6B8E24-66E4-1DDA-ADCF-C1D6EB952142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18-09-2024</a:t>
            </a:fld>
            <a:endParaRPr lang="da-DK" dirty="0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69D838CB-E753-1CD5-AF9E-101E63EE7002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B078EA53-2C82-4280-96DF-0E2465234651}" type="datetime1">
              <a:rPr lang="da-DK" smtClean="0"/>
              <a:t>18-09-2024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18-09-2024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4B8D7FE-3D3D-4F10-833E-5D96CC8AEB02}" type="datetime1">
              <a:rPr lang="da-DK" smtClean="0"/>
              <a:t>18-09-2024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18-09-2024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1CF2528-57A9-4C0C-B22A-CDFFA487E497}" type="datetime1">
              <a:rPr lang="da-DK" smtClean="0"/>
              <a:t>18-09-2024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18-09-2024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ABA710-6A20-4D1F-AA59-8CC81A90D464}" type="datetime1">
              <a:rPr lang="da-DK" smtClean="0"/>
              <a:t>18-09-2024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D1BE9BA7-ED5E-4943-A249-9704A0A8F736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18-09-2024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233BC54-06B4-4A05-8115-15877D4FB4DF}" type="datetime1">
              <a:rPr lang="da-DK" smtClean="0"/>
              <a:t>18-09-2024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DB953AD7-F17E-4C94-A99E-60FFE226B496}" type="datetime1">
              <a:rPr lang="da-DK" smtClean="0"/>
              <a:t>18-09-2024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9747" y="6506733"/>
            <a:ext cx="251619" cy="189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18-09-2024</a:t>
            </a:fld>
            <a:endParaRPr lang="da-DK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EA46720-1AC7-3FC2-4AB2-8DA6DE7D6F8D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79" r:id="rId3"/>
    <p:sldLayoutId id="2147483680" r:id="rId4"/>
    <p:sldLayoutId id="2147483688" r:id="rId5"/>
    <p:sldLayoutId id="2147483690" r:id="rId6"/>
    <p:sldLayoutId id="2147483686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  <p:sldLayoutId id="2147483693" r:id="rId15"/>
  </p:sldLayoutIdLst>
  <p:hf hdr="0" ftr="0" dt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tags" Target="../tags/tag14.xml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10.png"/><Relationship Id="rId4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8.xml"/><Relationship Id="rId7" Type="http://schemas.openxmlformats.org/officeDocument/2006/relationships/image" Target="../media/image5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0.png"/><Relationship Id="rId4" Type="http://schemas.openxmlformats.org/officeDocument/2006/relationships/image" Target="../media/image11.png"/><Relationship Id="rId9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24.png"/><Relationship Id="rId3" Type="http://schemas.openxmlformats.org/officeDocument/2006/relationships/tags" Target="../tags/tag5.xml"/><Relationship Id="rId12" Type="http://schemas.openxmlformats.org/officeDocument/2006/relationships/image" Target="../media/image32.png"/><Relationship Id="rId17" Type="http://schemas.openxmlformats.org/officeDocument/2006/relationships/image" Target="../media/image21.png"/><Relationship Id="rId2" Type="http://schemas.openxmlformats.org/officeDocument/2006/relationships/tags" Target="../tags/tag4.xml"/><Relationship Id="rId16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7.xml"/><Relationship Id="rId15" Type="http://schemas.openxmlformats.org/officeDocument/2006/relationships/image" Target="../media/image19.png"/><Relationship Id="rId10" Type="http://schemas.openxmlformats.org/officeDocument/2006/relationships/image" Target="../media/image30.png"/><Relationship Id="rId19" Type="http://schemas.openxmlformats.org/officeDocument/2006/relationships/image" Target="../media/image25.png"/><Relationship Id="rId4" Type="http://schemas.openxmlformats.org/officeDocument/2006/relationships/tags" Target="../tags/tag6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A6DEA-3DCA-8EA2-DAF3-BEF97E5D8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384" y="1760373"/>
            <a:ext cx="10069011" cy="2113795"/>
          </a:xfrm>
        </p:spPr>
        <p:txBody>
          <a:bodyPr/>
          <a:lstStyle/>
          <a:p>
            <a:r>
              <a:rPr lang="en-US" sz="4800" b="1" dirty="0"/>
              <a:t>Observing axions from supernovae through their many (loop-induced) couplings</a:t>
            </a:r>
            <a:br>
              <a:rPr lang="en-US" sz="4800" b="1" dirty="0"/>
            </a:br>
            <a:endParaRPr lang="da-DK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590B6-AA2A-C1B9-1BEF-A84C78D8D2E4}"/>
              </a:ext>
            </a:extLst>
          </p:cNvPr>
          <p:cNvSpPr txBox="1"/>
          <p:nvPr/>
        </p:nvSpPr>
        <p:spPr>
          <a:xfrm>
            <a:off x="349384" y="4130842"/>
            <a:ext cx="1028299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+mj-lt"/>
              </a:rPr>
              <a:t>Eike Ravensburg (prev. Müller),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Postdoc @ University of Southern Denmark (SDU) Odense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Based on work with David Marsh, Ricardo Z. Ferreira, Pierluca Carenza, Alessandro </a:t>
            </a:r>
            <a:r>
              <a:rPr lang="en-US" sz="2400" dirty="0" err="1">
                <a:latin typeface="+mj-lt"/>
              </a:rPr>
              <a:t>Lella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53150-BC66-5EC3-1B29-B3E14CD7DA1B}"/>
              </a:ext>
            </a:extLst>
          </p:cNvPr>
          <p:cNvSpPr txBox="1"/>
          <p:nvPr/>
        </p:nvSpPr>
        <p:spPr>
          <a:xfrm>
            <a:off x="7972926" y="6216134"/>
            <a:ext cx="4219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19</a:t>
            </a:r>
            <a:r>
              <a:rPr lang="en-US" sz="1800" baseline="30000" dirty="0">
                <a:latin typeface="+mj-lt"/>
              </a:rPr>
              <a:t>th</a:t>
            </a:r>
            <a:r>
              <a:rPr lang="en-US" sz="1800" dirty="0">
                <a:latin typeface="+mj-lt"/>
              </a:rPr>
              <a:t> Patras Workshop, September 2024</a:t>
            </a:r>
            <a:endParaRPr lang="LID4096" sz="1800" dirty="0" err="1">
              <a:latin typeface="+mj-lt"/>
            </a:endParaRPr>
          </a:p>
        </p:txBody>
      </p:sp>
      <p:pic>
        <p:nvPicPr>
          <p:cNvPr id="7" name="Picture 6" descr="Picture of the SN 1987A remnant by the Hubble space telescope">
            <a:extLst>
              <a:ext uri="{FF2B5EF4-FFF2-40B4-BE49-F238E27FC236}">
                <a16:creationId xmlns:a16="http://schemas.microsoft.com/office/drawing/2014/main" id="{8A7457FC-4417-F435-4AF7-708E6281BC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7" t="22661" r="32359" b="28496"/>
          <a:stretch/>
        </p:blipFill>
        <p:spPr>
          <a:xfrm>
            <a:off x="10162673" y="88049"/>
            <a:ext cx="1933073" cy="218250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80FFDB-966E-BEDF-B6AF-1815D30A3E6C}"/>
              </a:ext>
            </a:extLst>
          </p:cNvPr>
          <p:cNvCxnSpPr/>
          <p:nvPr/>
        </p:nvCxnSpPr>
        <p:spPr>
          <a:xfrm>
            <a:off x="11129209" y="1580148"/>
            <a:ext cx="0" cy="1507958"/>
          </a:xfrm>
          <a:prstGeom prst="straightConnector1">
            <a:avLst/>
          </a:prstGeom>
          <a:ln w="28575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A38CA8-F58F-2111-705C-730004DB21BA}"/>
              </a:ext>
            </a:extLst>
          </p:cNvPr>
          <p:cNvCxnSpPr>
            <a:cxnSpLocks/>
          </p:cNvCxnSpPr>
          <p:nvPr/>
        </p:nvCxnSpPr>
        <p:spPr>
          <a:xfrm flipH="1">
            <a:off x="9296400" y="1309312"/>
            <a:ext cx="1508400" cy="0"/>
          </a:xfrm>
          <a:prstGeom prst="straightConnector1">
            <a:avLst/>
          </a:prstGeom>
          <a:ln w="28575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58691F-800D-A17B-019D-9609EB25824E}"/>
              </a:ext>
            </a:extLst>
          </p:cNvPr>
          <p:cNvCxnSpPr>
            <a:cxnSpLocks/>
          </p:cNvCxnSpPr>
          <p:nvPr/>
        </p:nvCxnSpPr>
        <p:spPr>
          <a:xfrm flipH="1">
            <a:off x="9857874" y="1461712"/>
            <a:ext cx="1099326" cy="1121067"/>
          </a:xfrm>
          <a:prstGeom prst="straightConnector1">
            <a:avLst/>
          </a:prstGeom>
          <a:ln w="28575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AD5BB3-ADB0-AAC7-CBBA-5B47F25CF8B6}"/>
                  </a:ext>
                </a:extLst>
              </p:cNvPr>
              <p:cNvSpPr txBox="1"/>
              <p:nvPr/>
            </p:nvSpPr>
            <p:spPr>
              <a:xfrm>
                <a:off x="9833750" y="1056189"/>
                <a:ext cx="1765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LID4096" sz="1600" dirty="0" err="1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AD5BB3-ADB0-AAC7-CBBA-5B47F25CF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750" y="1056189"/>
                <a:ext cx="176523" cy="246221"/>
              </a:xfrm>
              <a:prstGeom prst="rect">
                <a:avLst/>
              </a:prstGeom>
              <a:blipFill>
                <a:blip r:embed="rId5"/>
                <a:stretch>
                  <a:fillRect l="-10345" r="-1034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B101C6-AC02-28FE-7299-0D43B069A6AD}"/>
                  </a:ext>
                </a:extLst>
              </p:cNvPr>
              <p:cNvSpPr txBox="1"/>
              <p:nvPr/>
            </p:nvSpPr>
            <p:spPr>
              <a:xfrm>
                <a:off x="9914459" y="2116218"/>
                <a:ext cx="1765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LID4096" sz="1600" dirty="0" err="1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B101C6-AC02-28FE-7299-0D43B069A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459" y="2116218"/>
                <a:ext cx="176523" cy="246221"/>
              </a:xfrm>
              <a:prstGeom prst="rect">
                <a:avLst/>
              </a:prstGeom>
              <a:blipFill>
                <a:blip r:embed="rId6"/>
                <a:stretch>
                  <a:fillRect l="-10345" r="-1034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964747-4ED0-6D46-5963-6BA0C65CE6B3}"/>
                  </a:ext>
                </a:extLst>
              </p:cNvPr>
              <p:cNvSpPr txBox="1"/>
              <p:nvPr/>
            </p:nvSpPr>
            <p:spPr>
              <a:xfrm>
                <a:off x="10954943" y="2433107"/>
                <a:ext cx="1765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LID4096" sz="1600" dirty="0" err="1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964747-4ED0-6D46-5963-6BA0C65CE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943" y="2433107"/>
                <a:ext cx="176523" cy="246221"/>
              </a:xfrm>
              <a:prstGeom prst="rect">
                <a:avLst/>
              </a:prstGeom>
              <a:blipFill>
                <a:blip r:embed="rId7"/>
                <a:stretch>
                  <a:fillRect l="-10345" r="-1034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9B28ED0-DD86-15F0-2A61-CBDC9AB5D82F}"/>
              </a:ext>
            </a:extLst>
          </p:cNvPr>
          <p:cNvSpPr txBox="1"/>
          <p:nvPr/>
        </p:nvSpPr>
        <p:spPr>
          <a:xfrm>
            <a:off x="8389828" y="128167"/>
            <a:ext cx="18131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i="1" dirty="0"/>
              <a:t>(“artist’s” impression of axions leaving SN 1987A)</a:t>
            </a:r>
            <a:endParaRPr lang="LID4096" sz="1100" i="1" dirty="0" err="1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5002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1061-CAC9-6483-4AB4-F1D5F030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ALPs from </a:t>
            </a:r>
            <a:r>
              <a:rPr lang="en-US" dirty="0" err="1"/>
              <a:t>SNe</a:t>
            </a:r>
            <a:r>
              <a:rPr lang="en-US" dirty="0"/>
              <a:t>: Observables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A3F1A-DA64-0224-BBFB-B200855BED5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E41A1C"/>
                </a:solidFill>
              </a:rPr>
              <a:t>Cooling bound</a:t>
            </a:r>
            <a:r>
              <a:rPr lang="en-US" sz="1600" dirty="0"/>
              <a:t>, from the duration of the neutrino burst of SN 1987A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>
                <a:solidFill>
                  <a:srgbClr val="377EB8"/>
                </a:solidFill>
              </a:rPr>
              <a:t>Decay bound</a:t>
            </a:r>
            <a:r>
              <a:rPr lang="en-US" sz="1600" dirty="0"/>
              <a:t>, from the non-observation of gamma-rays following core-collapse </a:t>
            </a:r>
            <a:r>
              <a:rPr lang="en-US" sz="1600" dirty="0" err="1"/>
              <a:t>SNe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>
                <a:solidFill>
                  <a:srgbClr val="4DAF4A"/>
                </a:solidFill>
              </a:rPr>
              <a:t>Explosion energy bound</a:t>
            </a:r>
            <a:r>
              <a:rPr lang="en-US" sz="1600" dirty="0"/>
              <a:t>, from the observed kinetic energy of the SN explosion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C0697-CEF6-30CC-F4A6-F927ACEF2B2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5" name="Picture 4" descr="\documentclass{article}&#10;\usepackage{amsmath}&#10;\usepackage{amssymb}&#10;\usepackage{mathtools}&#10;\usepackage{dsfont}&#10;\usepackage{slashed}&#10;\pagestyle{empty}&#10;\begin{document}&#10;\begin{align*}&#10;   L_a = \int_0^{R_\nu} \mathrm{d} r \, 4\pi r^2 \lambda^2(r) \int_{m_a/\lambda}^{\infty} \mathrm{d} \omega_a \, \omega_a \, \frac{\mathrm{d}^2 n_a}{\mathrm{d}t \, \mathrm{d}\omega_a}(r,\omega_a) \cdot \mathcal{T}(r, R_{\rm far}, \omega_a)&#10;\end{align*}&#10;\end{document}" title="IguanaTex Bitmap Display">
            <a:extLst>
              <a:ext uri="{FF2B5EF4-FFF2-40B4-BE49-F238E27FC236}">
                <a16:creationId xmlns:a16="http://schemas.microsoft.com/office/drawing/2014/main" id="{BD63CC4E-57BD-6DC7-DA44-37D46A2644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6" y="2355405"/>
            <a:ext cx="7194130" cy="680009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amssymb}&#10;\usepackage{mathtools}&#10;\usepackage{dsfont}&#10;\usepackage{slashed}&#10;\pagestyle{empty}&#10;\begin{document}&#10;\begin{align*}&#10;    F_\gamma&#10; = \mathrm{BR}_{a \to \gamma\gamma} \int_{m_a}^{\infty} \mathrm{d} \omega_a \int_{-1}^{1} \mathrm{d}c_\alpha \int_{0}^{\infty} \mathrm{d}L \, 2 &amp;\cdot \frac{\mathrm{d}N_a/\mathrm{d}\omega_a}{4\pi \, R_{\rm SN}^2} \cdot %f_{c_\alpha}(\omega_a, c_\alpha)&#10;\frac{\omega_a^2 - p_a^2}{2\left(\omega_a - c_\alpha p_a \right)^2}&#10;\cdot \frac{\exp[-L/\ell_a(\omega_a)]}{\ell_a(\omega_a)}\\&#10;&amp;\cdot \Theta_{\text{cons.}}(\omega_a, c_\alpha, L)&#10;\end{align*}&#10;\end{document}" title="IguanaTex Bitmap Display">
            <a:extLst>
              <a:ext uri="{FF2B5EF4-FFF2-40B4-BE49-F238E27FC236}">
                <a16:creationId xmlns:a16="http://schemas.microsoft.com/office/drawing/2014/main" id="{FAC3C21E-D12A-1DAF-F928-554413D6928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6" y="3482340"/>
            <a:ext cx="9455830" cy="1061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C594B3-CF40-EA9A-A537-AFFCDFDFF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67" y="5024586"/>
            <a:ext cx="10390834" cy="815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5546D0-509F-2BCF-3500-050F1D37CE97}"/>
              </a:ext>
            </a:extLst>
          </p:cNvPr>
          <p:cNvSpPr txBox="1"/>
          <p:nvPr/>
        </p:nvSpPr>
        <p:spPr>
          <a:xfrm>
            <a:off x="9717368" y="1728211"/>
            <a:ext cx="261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also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Lucente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Carenza,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104 (2021) 10, 103007</a:t>
            </a:r>
            <a:endParaRPr lang="en-SE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62C9F-D6AD-9020-B1AB-E7F6B9941F75}"/>
              </a:ext>
            </a:extLst>
          </p:cNvPr>
          <p:cNvSpPr txBox="1"/>
          <p:nvPr/>
        </p:nvSpPr>
        <p:spPr>
          <a:xfrm>
            <a:off x="9717368" y="2658931"/>
            <a:ext cx="253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also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Jaeckel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 (2018) 5, 055032; Hoof &amp; Schulz, JCAP 03 (2023) 054;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JCAP 07 (2023) 056</a:t>
            </a:r>
            <a:endParaRPr lang="en-SE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F7DB7-7DF5-45AD-1C75-E99BFA145D01}"/>
              </a:ext>
            </a:extLst>
          </p:cNvPr>
          <p:cNvSpPr txBox="1"/>
          <p:nvPr/>
        </p:nvSpPr>
        <p:spPr>
          <a:xfrm>
            <a:off x="9717368" y="4412495"/>
            <a:ext cx="247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also Caputo et al.,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128 (2022) 22, 221103</a:t>
            </a:r>
            <a:endParaRPr lang="en-SE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1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1061-CAC9-6483-4AB4-F1D5F030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ALPs from </a:t>
            </a:r>
            <a:r>
              <a:rPr lang="en-US" dirty="0" err="1"/>
              <a:t>SNe</a:t>
            </a:r>
            <a:r>
              <a:rPr lang="en-US" dirty="0"/>
              <a:t>: Observables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A3F1A-DA64-0224-BBFB-B200855BED5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FF972E"/>
                </a:solidFill>
              </a:rPr>
              <a:t>511 keV-line bound</a:t>
            </a:r>
            <a:r>
              <a:rPr lang="en-US" sz="1600" dirty="0"/>
              <a:t>, from Galactic positrons annihilating into X-rays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>
                <a:solidFill>
                  <a:srgbClr val="984EA3"/>
                </a:solidFill>
              </a:rPr>
              <a:t>Diffuse gamma-ray bound</a:t>
            </a:r>
            <a:r>
              <a:rPr lang="en-US" sz="1600" dirty="0"/>
              <a:t>, from all past </a:t>
            </a:r>
            <a:r>
              <a:rPr lang="en-US" sz="1600" dirty="0" err="1"/>
              <a:t>SNe</a:t>
            </a:r>
            <a:endParaRPr lang="en-US" sz="1600" b="1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C0697-CEF6-30CC-F4A6-F927ACEF2B2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7" name="Picture 6" descr="\documentclass{article}&#10;\usepackage{amsmath}&#10;\usepackage{amssymb}&#10;\usepackage{mathtools}&#10;\usepackage{dsfont}&#10;\usepackage{slashed}&#10;\pagestyle{empty}&#10;\begin{document}&#10;\begin{align*}&#10;    N_{\rm pos}&#10;   = \int \mathrm{d} \omega_a \, {\rm BR}_{a \to e^{+}e^{-}} \frac{\mathrm{d} N_a}{\mathrm{d} \omega_a} \left[\exp(- R_* / \ell_a) - \exp(- R_{\rm Gal}/\ell_a) \right]&#10;\end{align*}&#10;\end{document}" title="IguanaTex Bitmap Display">
            <a:extLst>
              <a:ext uri="{FF2B5EF4-FFF2-40B4-BE49-F238E27FC236}">
                <a16:creationId xmlns:a16="http://schemas.microsoft.com/office/drawing/2014/main" id="{630FF71D-8E13-A73F-D0A6-79B3BFF281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80" y="2486563"/>
            <a:ext cx="6858666" cy="563809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amssymb}&#10;\usepackage{mathtools}&#10;\usepackage{dsfont}&#10;\usepackage{slashed}&#10;\pagestyle{empty}&#10;\begin{document}&#10;\begin{align*}&#10;   \frac{\mathrm{d} \phi_\gamma}{\mathrm{d} \omega_\gamma} = \frac{1}{2\pi}&#10;   \int_0^\infty \mathrm{d} z (1+z) n_{\rm cc}' (z) \int_{\omega_\gamma^z}^{\infty} \mathrm{d} \omega_a \frac{f_{\rm D}(\omega_a)}{\omega_a} \frac{\mathrm{d}N_a}{\mathrm{d}\omega_a}&#10;\end{align*}&#10;\end{document}" title="IguanaTex Bitmap Display">
            <a:extLst>
              <a:ext uri="{FF2B5EF4-FFF2-40B4-BE49-F238E27FC236}">
                <a16:creationId xmlns:a16="http://schemas.microsoft.com/office/drawing/2014/main" id="{DFF03D88-4FE2-FF95-0BEB-B121D103C0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80" y="3807629"/>
            <a:ext cx="5682448" cy="672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965059-5CB7-A402-2635-CE5C7D39BAB3}"/>
              </a:ext>
            </a:extLst>
          </p:cNvPr>
          <p:cNvSpPr txBox="1"/>
          <p:nvPr/>
        </p:nvSpPr>
        <p:spPr>
          <a:xfrm>
            <a:off x="7451559" y="4020733"/>
            <a:ext cx="12432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</a:rPr>
              <a:t>(preliminary)</a:t>
            </a:r>
            <a:endParaRPr lang="LID4096" sz="1600" i="1" dirty="0" err="1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9313C-85B4-3967-9A5A-D035252D2B76}"/>
              </a:ext>
            </a:extLst>
          </p:cNvPr>
          <p:cNvSpPr txBox="1"/>
          <p:nvPr/>
        </p:nvSpPr>
        <p:spPr>
          <a:xfrm>
            <a:off x="9739895" y="2005825"/>
            <a:ext cx="2495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See also </a:t>
            </a:r>
            <a:r>
              <a:rPr lang="en-US" dirty="0" err="1"/>
              <a:t>Calore</a:t>
            </a:r>
            <a:r>
              <a:rPr lang="en-US" dirty="0"/>
              <a:t> et al., Phys. Rev. D 104 (2021) 043016; De La Torre </a:t>
            </a:r>
            <a:r>
              <a:rPr lang="en-US" dirty="0" err="1"/>
              <a:t>Luque</a:t>
            </a:r>
            <a:r>
              <a:rPr lang="en-US" dirty="0"/>
              <a:t> et al. </a:t>
            </a:r>
            <a:r>
              <a:rPr lang="en-US" dirty="0" err="1"/>
              <a:t>Phys.Rev.D</a:t>
            </a:r>
            <a:r>
              <a:rPr lang="en-US" dirty="0"/>
              <a:t> 109 (2024) 10, 103028 </a:t>
            </a:r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62B44-C755-A564-C81F-930CF2ECC3C5}"/>
              </a:ext>
            </a:extLst>
          </p:cNvPr>
          <p:cNvSpPr txBox="1"/>
          <p:nvPr/>
        </p:nvSpPr>
        <p:spPr>
          <a:xfrm>
            <a:off x="9696078" y="3851456"/>
            <a:ext cx="249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also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Calore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102 (2020) 12, 123005; Caputo et al.,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105 (2022) 3, 035022 </a:t>
            </a:r>
            <a:endParaRPr lang="en-SE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1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C704-E3F5-8C57-23B2-F22CC4A0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Leptonic ALPs from </a:t>
            </a:r>
            <a:r>
              <a:rPr lang="en-US" dirty="0" err="1"/>
              <a:t>SNe</a:t>
            </a:r>
            <a:r>
              <a:rPr lang="en-US" dirty="0"/>
              <a:t>: Results (electrons)</a:t>
            </a:r>
            <a:endParaRPr lang="LID4096" dirty="0"/>
          </a:p>
        </p:txBody>
      </p:sp>
      <p:pic>
        <p:nvPicPr>
          <p:cNvPr id="6" name="Content Placeholder 5" descr="A graph showing different colors of the same color&#10;&#10;Description automatically generated">
            <a:extLst>
              <a:ext uri="{FF2B5EF4-FFF2-40B4-BE49-F238E27FC236}">
                <a16:creationId xmlns:a16="http://schemas.microsoft.com/office/drawing/2014/main" id="{6FC6FC02-A860-7056-4EDE-923E96B3D61D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66" y="1700213"/>
            <a:ext cx="8945267" cy="44597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1745-DC6E-31E0-E0E9-4843076F0BB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6BDFD-5A68-2626-F59C-F8C0D276817A}"/>
              </a:ext>
            </a:extLst>
          </p:cNvPr>
          <p:cNvSpPr txBox="1"/>
          <p:nvPr/>
        </p:nvSpPr>
        <p:spPr>
          <a:xfrm>
            <a:off x="2904959" y="4723466"/>
            <a:ext cx="12432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</a:rPr>
              <a:t>(preliminary)</a:t>
            </a:r>
            <a:endParaRPr lang="LID4096" sz="1600" i="1" dirty="0" err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C704-E3F5-8C57-23B2-F22CC4A0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Leptonic ALPs from </a:t>
            </a:r>
            <a:r>
              <a:rPr lang="en-US" dirty="0" err="1"/>
              <a:t>SNe</a:t>
            </a:r>
            <a:r>
              <a:rPr lang="en-US" dirty="0"/>
              <a:t>: Results (muons)</a:t>
            </a:r>
            <a:endParaRPr lang="LID4096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C6FC02-A860-7056-4EDE-923E96B3D61D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8766" y="1700213"/>
            <a:ext cx="8945267" cy="44597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1745-DC6E-31E0-E0E9-4843076F0BB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418DB-A36B-D925-0E0F-8C041BF594B8}"/>
              </a:ext>
            </a:extLst>
          </p:cNvPr>
          <p:cNvSpPr txBox="1"/>
          <p:nvPr/>
        </p:nvSpPr>
        <p:spPr>
          <a:xfrm>
            <a:off x="2904959" y="4723466"/>
            <a:ext cx="12432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</a:rPr>
              <a:t>(preliminary)</a:t>
            </a:r>
            <a:endParaRPr lang="LID4096" sz="1600" i="1" dirty="0" err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8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F568-DEFB-57E8-1AB4-A5524CC5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Axionlike particles</a:t>
            </a:r>
            <a:endParaRPr lang="LID409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D0E1F-7AB9-2245-4F49-50315A6C5233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r>
                  <a:rPr lang="en-SE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ALPs </a:t>
                </a:r>
                <a:r>
                  <a:rPr lang="en-SE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are </a:t>
                </a:r>
                <a:r>
                  <a:rPr lang="en-SE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naturally light</a:t>
                </a:r>
                <a:r>
                  <a:rPr lang="en-SE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n-SE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weakly interacting</a:t>
                </a:r>
                <a:r>
                  <a:rPr lang="en-SE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pseudoscalar particles that appear in many BSM theories</a:t>
                </a:r>
                <a:endParaRPr lang="en-SE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highlight>
                    <a:srgbClr val="FFFF00"/>
                  </a:highlight>
                  <a:sym typeface="Wingdings" panose="05000000000000000000" pitchFamily="2" charset="2"/>
                </a:endParaRPr>
              </a:p>
              <a:p>
                <a:r>
                  <a:rPr lang="en-SE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At low energies </a:t>
                </a:r>
                <a14:m>
                  <m:oMath xmlns:m="http://schemas.openxmlformats.org/officeDocument/2006/math">
                    <m:r>
                      <a:rPr lang="en-SE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SE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l-GR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SE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all these models are described by the same </a:t>
                </a:r>
                <a:r>
                  <a:rPr lang="en-SE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effective field theory </a:t>
                </a:r>
                <a:r>
                  <a:rPr lang="en-SE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(EFT)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</a:t>
                </a:r>
              </a:p>
              <a:p>
                <a:pPr marL="252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ℒ</m:t>
                      </m:r>
                      <m:r>
                        <a:rPr lang="ar-AE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⊃</m:t>
                      </m:r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ar-AE" sz="200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◻</m:t>
                              </m:r>
                            </m:e>
                          </m:box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ar-AE" sz="200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ar-AE" sz="200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𝓁</m:t>
                              </m:r>
                            </m:sub>
                          </m:sSub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AE" sz="1600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l-GR" sz="200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μ</m:t>
                                  </m:r>
                                </m:sup>
                              </m:sSup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𝓁</m:t>
                              </m:r>
                            </m:e>
                          </m:acc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𝓁</m:t>
                          </m:r>
                        </m:e>
                      </m:nary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𝑎𝑁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̅"/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acc>
                      <m:sSup>
                        <m:sSup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SE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Are all these couplings independent? </a:t>
                </a:r>
                <a:r>
                  <a:rPr lang="en-US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No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, Quantum effects mix them!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For collider phenomenology, see, e.g., Bauer et al.: 1708.00443, 2012.12272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Here, study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8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ar-AE" sz="1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sub>
                    </m:sSub>
                    <m:r>
                      <a:rPr lang="ar-AE" sz="18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ar-AE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ar-AE" sz="1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ar-AE" sz="1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sub>
                    </m:sSub>
                    <m:r>
                      <a:rPr lang="ar-AE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ar-AE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b>
                        <m:r>
                          <a:rPr lang="ar-AE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ar-AE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𝜸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since photon coupling is very important for phenomenology</a:t>
                </a:r>
                <a:endParaRPr lang="LID4096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D0E1F-7AB9-2245-4F49-50315A6C5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>
                <a:blip r:embed="rId2"/>
                <a:stretch>
                  <a:fillRect l="-1278" t="-189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490E-BAC3-6846-6031-5522A80559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14</a:t>
            </a:fld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3A1A6A-4116-5ECE-5EC4-7BAAA7D6A9EC}"/>
              </a:ext>
            </a:extLst>
          </p:cNvPr>
          <p:cNvGrpSpPr/>
          <p:nvPr/>
        </p:nvGrpSpPr>
        <p:grpSpPr>
          <a:xfrm>
            <a:off x="1226822" y="2773163"/>
            <a:ext cx="2247899" cy="1309490"/>
            <a:chOff x="1226822" y="2773163"/>
            <a:chExt cx="2247899" cy="13094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6B0511-EC8F-DF5F-2E11-81D26DD5750B}"/>
                </a:ext>
              </a:extLst>
            </p:cNvPr>
            <p:cNvSpPr txBox="1"/>
            <p:nvPr/>
          </p:nvSpPr>
          <p:spPr>
            <a:xfrm>
              <a:off x="1226822" y="3590210"/>
              <a:ext cx="2247899" cy="492443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 (free parameter, not related to couplings)</a:t>
              </a:r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724FF2-0EF4-8851-3628-184E442B4802}"/>
                </a:ext>
              </a:extLst>
            </p:cNvPr>
            <p:cNvSpPr/>
            <p:nvPr/>
          </p:nvSpPr>
          <p:spPr>
            <a:xfrm>
              <a:off x="2887133" y="2773163"/>
              <a:ext cx="431800" cy="448390"/>
            </a:xfrm>
            <a:prstGeom prst="ellips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3E439A-8DE4-EF04-85AE-C262CD684A69}"/>
              </a:ext>
            </a:extLst>
          </p:cNvPr>
          <p:cNvGrpSpPr/>
          <p:nvPr/>
        </p:nvGrpSpPr>
        <p:grpSpPr>
          <a:xfrm>
            <a:off x="3953932" y="2792913"/>
            <a:ext cx="1608669" cy="1043518"/>
            <a:chOff x="3953932" y="2792913"/>
            <a:chExt cx="1608669" cy="10435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DEFB4E-36C3-9CF2-0C42-CD7A3C0FC8E5}"/>
                </a:ext>
              </a:extLst>
            </p:cNvPr>
            <p:cNvSpPr txBox="1"/>
            <p:nvPr/>
          </p:nvSpPr>
          <p:spPr>
            <a:xfrm>
              <a:off x="4024501" y="3590210"/>
              <a:ext cx="1538100" cy="246221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Photon coupling</a:t>
              </a:r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593D4A-E373-AEA9-2FAB-4F6A3ED6E706}"/>
                </a:ext>
              </a:extLst>
            </p:cNvPr>
            <p:cNvSpPr/>
            <p:nvPr/>
          </p:nvSpPr>
          <p:spPr>
            <a:xfrm>
              <a:off x="3953932" y="2792913"/>
              <a:ext cx="491067" cy="491438"/>
            </a:xfrm>
            <a:prstGeom prst="ellips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26479-3D53-98A5-63B8-BA6DBE0A4815}"/>
              </a:ext>
            </a:extLst>
          </p:cNvPr>
          <p:cNvGrpSpPr/>
          <p:nvPr/>
        </p:nvGrpSpPr>
        <p:grpSpPr>
          <a:xfrm>
            <a:off x="5849066" y="2773163"/>
            <a:ext cx="1589733" cy="1063267"/>
            <a:chOff x="5849066" y="2773163"/>
            <a:chExt cx="1589733" cy="10632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8CD213-3016-4DE4-F59E-D587E25F9089}"/>
                </a:ext>
              </a:extLst>
            </p:cNvPr>
            <p:cNvSpPr txBox="1"/>
            <p:nvPr/>
          </p:nvSpPr>
          <p:spPr>
            <a:xfrm>
              <a:off x="5900699" y="3590209"/>
              <a:ext cx="1538100" cy="246221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Lepton couplings</a:t>
              </a:r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C32330-9ECC-05CF-5B4B-75629592DA5E}"/>
                </a:ext>
              </a:extLst>
            </p:cNvPr>
            <p:cNvSpPr/>
            <p:nvPr/>
          </p:nvSpPr>
          <p:spPr>
            <a:xfrm>
              <a:off x="5849066" y="2773163"/>
              <a:ext cx="491067" cy="491438"/>
            </a:xfrm>
            <a:prstGeom prst="ellips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LID4096" sz="1600" b="1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58952F-85C2-1F7B-3426-1ECF745547FE}"/>
              </a:ext>
            </a:extLst>
          </p:cNvPr>
          <p:cNvGrpSpPr/>
          <p:nvPr/>
        </p:nvGrpSpPr>
        <p:grpSpPr>
          <a:xfrm>
            <a:off x="7988579" y="2792913"/>
            <a:ext cx="1780262" cy="1289738"/>
            <a:chOff x="7988579" y="2792913"/>
            <a:chExt cx="1780262" cy="12897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BB4275-52C8-2415-4F0A-041E439C73FD}"/>
                </a:ext>
              </a:extLst>
            </p:cNvPr>
            <p:cNvSpPr txBox="1"/>
            <p:nvPr/>
          </p:nvSpPr>
          <p:spPr>
            <a:xfrm>
              <a:off x="7988579" y="3590208"/>
              <a:ext cx="1780262" cy="492443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Non-relativistic nucleon couplings</a:t>
              </a:r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D9A762-386B-4A98-5DD3-41C2DFD205C2}"/>
                </a:ext>
              </a:extLst>
            </p:cNvPr>
            <p:cNvSpPr/>
            <p:nvPr/>
          </p:nvSpPr>
          <p:spPr>
            <a:xfrm>
              <a:off x="8187265" y="2792913"/>
              <a:ext cx="491067" cy="491438"/>
            </a:xfrm>
            <a:prstGeom prst="ellips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A6D2071-1206-531A-D124-8920FBED723B}"/>
              </a:ext>
            </a:extLst>
          </p:cNvPr>
          <p:cNvSpPr/>
          <p:nvPr/>
        </p:nvSpPr>
        <p:spPr>
          <a:xfrm>
            <a:off x="3056468" y="5118430"/>
            <a:ext cx="1168400" cy="448390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72000" tIns="72000" rIns="72000" bIns="72000" rtlCol="0" anchor="ctr"/>
          <a:lstStyle/>
          <a:p>
            <a:pPr algn="ctr"/>
            <a:endParaRPr lang="LID4096" sz="1600" dirty="0" err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BB655-0BF5-A314-1027-5BA7A4574E64}"/>
              </a:ext>
            </a:extLst>
          </p:cNvPr>
          <p:cNvSpPr txBox="1"/>
          <p:nvPr/>
        </p:nvSpPr>
        <p:spPr>
          <a:xfrm>
            <a:off x="2964047" y="5683725"/>
            <a:ext cx="13828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“QCD ALPs”</a:t>
            </a:r>
            <a:endParaRPr lang="LID4096" b="1" dirty="0" err="1"/>
          </a:p>
        </p:txBody>
      </p:sp>
    </p:spTree>
    <p:extLst>
      <p:ext uri="{BB962C8B-B14F-4D97-AF65-F5344CB8AC3E}">
        <p14:creationId xmlns:p14="http://schemas.microsoft.com/office/powerpoint/2010/main" val="1503665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2F64-7223-4CF6-C1FC-FCC5F6DF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“QCD ALPs”</a:t>
            </a:r>
            <a:endParaRPr lang="LID4096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C8436C7-DD1D-70E7-9830-2629D88E72F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sz="1800" dirty="0"/>
              <a:t>ALPs that interact with gluons and/or quarks (but are not the QCD axion!)</a:t>
            </a:r>
          </a:p>
          <a:p>
            <a:r>
              <a:rPr lang="en-US" sz="1800" dirty="0"/>
              <a:t>Interesting for phenomenology: low-energy couplings to nucleons and </a:t>
            </a:r>
            <a:r>
              <a:rPr lang="en-US" sz="1800" dirty="0" err="1"/>
              <a:t>pions</a:t>
            </a:r>
            <a:r>
              <a:rPr lang="en-US" sz="1800" dirty="0"/>
              <a:t> are very efficient in </a:t>
            </a:r>
            <a:r>
              <a:rPr lang="en-US" sz="1800" dirty="0" err="1"/>
              <a:t>SNe</a:t>
            </a:r>
            <a:endParaRPr lang="LID4096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6CC28-A4B8-804B-5F93-2972D23C94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6A21D-54F8-9998-034D-8B7A6E255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400" y="2846431"/>
            <a:ext cx="4946839" cy="228291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8488BF7-E73D-D0F6-71DA-4E6F17F97FF8}"/>
              </a:ext>
            </a:extLst>
          </p:cNvPr>
          <p:cNvSpPr/>
          <p:nvPr/>
        </p:nvSpPr>
        <p:spPr>
          <a:xfrm>
            <a:off x="5357968" y="2647452"/>
            <a:ext cx="1837267" cy="116228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600" dirty="0"/>
              <a:t>Fundamentally</a:t>
            </a:r>
          </a:p>
          <a:p>
            <a:pPr algn="ctr"/>
            <a:r>
              <a:rPr lang="en-US" sz="1600" dirty="0"/>
              <a:t>determined by</a:t>
            </a:r>
            <a:endParaRPr lang="LID4096" sz="16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9F54D0-D307-7FC5-BC0C-FB13A4F437EC}"/>
                  </a:ext>
                </a:extLst>
              </p:cNvPr>
              <p:cNvSpPr txBox="1"/>
              <p:nvPr/>
            </p:nvSpPr>
            <p:spPr>
              <a:xfrm>
                <a:off x="7322651" y="3021796"/>
                <a:ext cx="4458186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Couplings to quarks and gluons: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9F54D0-D307-7FC5-BC0C-FB13A4F43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51" y="3021796"/>
                <a:ext cx="4458186" cy="391902"/>
              </a:xfrm>
              <a:prstGeom prst="rect">
                <a:avLst/>
              </a:prstGeom>
              <a:blipFill>
                <a:blip r:embed="rId3"/>
                <a:stretch>
                  <a:fillRect l="-1093" t="-9375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E60646FF-FBE1-A3EF-883C-3ABAFC8CE024}"/>
              </a:ext>
            </a:extLst>
          </p:cNvPr>
          <p:cNvSpPr/>
          <p:nvPr/>
        </p:nvSpPr>
        <p:spPr>
          <a:xfrm>
            <a:off x="9317930" y="3529502"/>
            <a:ext cx="444137" cy="70539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LID4096" sz="16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E4148E-F64C-D543-9144-36C9CC384360}"/>
                  </a:ext>
                </a:extLst>
              </p:cNvPr>
              <p:cNvSpPr txBox="1"/>
              <p:nvPr/>
            </p:nvSpPr>
            <p:spPr>
              <a:xfrm>
                <a:off x="5758337" y="4376240"/>
                <a:ext cx="6566263" cy="718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ID4096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LID4096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ID4096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LID4096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ID4096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LID409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LID4096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92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LID4096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ID4096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LID4096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LID4096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LID4096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LID4096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LID4096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LID4096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LID4096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LID4096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LID4096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LID4096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LID4096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LID4096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LID4096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LID4096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LID4096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LID4096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LID4096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E4148E-F64C-D543-9144-36C9CC384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37" y="4376240"/>
                <a:ext cx="6566263" cy="718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FEB998F-4D5D-10DD-198C-25138F90AEE6}"/>
              </a:ext>
            </a:extLst>
          </p:cNvPr>
          <p:cNvSpPr txBox="1"/>
          <p:nvPr/>
        </p:nvSpPr>
        <p:spPr>
          <a:xfrm>
            <a:off x="6096000" y="5477362"/>
            <a:ext cx="4789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general, there is an “irreducible” photon coupling as well!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1F265-6F10-ABD2-5229-6C276C443352}"/>
              </a:ext>
            </a:extLst>
          </p:cNvPr>
          <p:cNvSpPr txBox="1"/>
          <p:nvPr/>
        </p:nvSpPr>
        <p:spPr>
          <a:xfrm>
            <a:off x="8178800" y="1195810"/>
            <a:ext cx="386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 err="1"/>
              <a:t>Lella</a:t>
            </a:r>
            <a:r>
              <a:rPr lang="en-US" sz="1400" dirty="0"/>
              <a:t>, </a:t>
            </a:r>
            <a:r>
              <a:rPr lang="en-US" sz="1400" b="1" dirty="0"/>
              <a:t>ER</a:t>
            </a:r>
            <a:r>
              <a:rPr lang="en-US" sz="1400" dirty="0"/>
              <a:t>, et al., </a:t>
            </a:r>
            <a:r>
              <a:rPr lang="en-US" sz="1400" dirty="0" err="1"/>
              <a:t>Phys.Rev.D</a:t>
            </a:r>
            <a:r>
              <a:rPr lang="en-US" sz="1400" dirty="0"/>
              <a:t> 110 (2024) 4, 043019</a:t>
            </a:r>
            <a:endParaRPr lang="en-SE" sz="1400" dirty="0"/>
          </a:p>
        </p:txBody>
      </p:sp>
    </p:spTree>
    <p:extLst>
      <p:ext uri="{BB962C8B-B14F-4D97-AF65-F5344CB8AC3E}">
        <p14:creationId xmlns:p14="http://schemas.microsoft.com/office/powerpoint/2010/main" val="9106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139B4F-195F-FF1D-B38A-34C106E43E9B}"/>
              </a:ext>
            </a:extLst>
          </p:cNvPr>
          <p:cNvGrpSpPr/>
          <p:nvPr/>
        </p:nvGrpSpPr>
        <p:grpSpPr>
          <a:xfrm>
            <a:off x="410400" y="1497013"/>
            <a:ext cx="7111328" cy="4580017"/>
            <a:chOff x="3978614" y="1613124"/>
            <a:chExt cx="7111328" cy="45800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BFE876-3B58-3DDD-D646-DE2EFFE6B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8614" y="1613124"/>
              <a:ext cx="3825572" cy="458001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4AE51D-03F9-5FEF-7742-D2A4322CD9C7}"/>
                </a:ext>
              </a:extLst>
            </p:cNvPr>
            <p:cNvSpPr txBox="1"/>
            <p:nvPr/>
          </p:nvSpPr>
          <p:spPr>
            <a:xfrm>
              <a:off x="8060266" y="2963333"/>
              <a:ext cx="302967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Nucleon-nucleon Bremsstrahlung</a:t>
              </a:r>
              <a:endParaRPr lang="LID4096" sz="1600" dirty="0" err="1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62CC7E-D142-9592-D309-8938D08FD09B}"/>
                </a:ext>
              </a:extLst>
            </p:cNvPr>
            <p:cNvSpPr txBox="1"/>
            <p:nvPr/>
          </p:nvSpPr>
          <p:spPr>
            <a:xfrm>
              <a:off x="8140539" y="4874496"/>
              <a:ext cx="201497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Pion-axion conversion</a:t>
              </a:r>
              <a:endParaRPr lang="LID4096" sz="1600" dirty="0" err="1"/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E181E5A0-63E7-AA6A-667D-F9BEA15A433E}"/>
                </a:ext>
              </a:extLst>
            </p:cNvPr>
            <p:cNvSpPr/>
            <p:nvPr/>
          </p:nvSpPr>
          <p:spPr>
            <a:xfrm>
              <a:off x="7804187" y="3794432"/>
              <a:ext cx="256079" cy="2398709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8D2F64-7223-4CF6-C1FC-FCC5F6DF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“QCD ALPs” produced in </a:t>
            </a:r>
            <a:r>
              <a:rPr lang="en-US" dirty="0" err="1"/>
              <a:t>SNe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6CC28-A4B8-804B-5F93-2972D23C94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16</a:t>
            </a:fld>
            <a:endParaRPr lang="da-DK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4D1871-E3A9-FA9E-6714-448D4E2B9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091" y="558045"/>
            <a:ext cx="2557349" cy="17448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6D95F1-40AC-1DE6-2D82-7CB1DF2E1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571" y="3555793"/>
            <a:ext cx="2133829" cy="24051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5988319-E9E0-281B-EB19-AF48ABC30962}"/>
              </a:ext>
            </a:extLst>
          </p:cNvPr>
          <p:cNvSpPr txBox="1"/>
          <p:nvPr/>
        </p:nvSpPr>
        <p:spPr>
          <a:xfrm>
            <a:off x="8526658" y="2764872"/>
            <a:ext cx="35343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Production via “irreducible” photon interaction is negligible here</a:t>
            </a:r>
            <a:endParaRPr lang="LID4096" sz="1600" dirty="0" err="1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888BB303-F38D-59F4-1E07-EAA7CDD387C1}"/>
              </a:ext>
            </a:extLst>
          </p:cNvPr>
          <p:cNvSpPr/>
          <p:nvPr/>
        </p:nvSpPr>
        <p:spPr>
          <a:xfrm>
            <a:off x="8961765" y="170488"/>
            <a:ext cx="2520000" cy="2520000"/>
          </a:xfrm>
          <a:prstGeom prst="mathMultiply">
            <a:avLst>
              <a:gd name="adj1" fmla="val 1325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LID4096" sz="1600" dirty="0" err="1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11B03B7D-D77A-8E16-F041-098EB321221C}"/>
              </a:ext>
            </a:extLst>
          </p:cNvPr>
          <p:cNvSpPr/>
          <p:nvPr/>
        </p:nvSpPr>
        <p:spPr>
          <a:xfrm>
            <a:off x="8810464" y="3498384"/>
            <a:ext cx="2520000" cy="2520000"/>
          </a:xfrm>
          <a:prstGeom prst="mathMultiply">
            <a:avLst>
              <a:gd name="adj1" fmla="val 1325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LID4096" sz="1600" dirty="0" err="1"/>
          </a:p>
        </p:txBody>
      </p:sp>
    </p:spTree>
    <p:extLst>
      <p:ext uri="{BB962C8B-B14F-4D97-AF65-F5344CB8AC3E}">
        <p14:creationId xmlns:p14="http://schemas.microsoft.com/office/powerpoint/2010/main" val="119670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C704-E3F5-8C57-23B2-F22CC4A0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“QCD ALPs” from </a:t>
            </a:r>
            <a:r>
              <a:rPr lang="en-US" dirty="0" err="1"/>
              <a:t>SNe</a:t>
            </a:r>
            <a:r>
              <a:rPr lang="en-US" dirty="0"/>
              <a:t>: Results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1745-DC6E-31E0-E0E9-4843076F0BB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9" name="Picture 8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45F1CE51-2B20-21C9-B3E8-067F607F9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" y="1793350"/>
            <a:ext cx="5928803" cy="3972454"/>
          </a:xfrm>
          <a:prstGeom prst="rect">
            <a:avLst/>
          </a:prstGeom>
        </p:spPr>
      </p:pic>
      <p:pic>
        <p:nvPicPr>
          <p:cNvPr id="11" name="Picture 10" descr="A diagram of a graph&#10;&#10;Description automatically generated">
            <a:extLst>
              <a:ext uri="{FF2B5EF4-FFF2-40B4-BE49-F238E27FC236}">
                <a16:creationId xmlns:a16="http://schemas.microsoft.com/office/drawing/2014/main" id="{A5861A9E-D9C4-7161-78A6-01D44CF3D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19" y="1787184"/>
            <a:ext cx="6096000" cy="40040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4D00D6-5C27-79BC-DC96-22BE7D51C78A}"/>
              </a:ext>
            </a:extLst>
          </p:cNvPr>
          <p:cNvSpPr txBox="1"/>
          <p:nvPr/>
        </p:nvSpPr>
        <p:spPr>
          <a:xfrm>
            <a:off x="8278652" y="5878176"/>
            <a:ext cx="386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 err="1"/>
              <a:t>Lella</a:t>
            </a:r>
            <a:r>
              <a:rPr lang="en-US" sz="1400" dirty="0"/>
              <a:t>, </a:t>
            </a:r>
            <a:r>
              <a:rPr lang="en-US" sz="1400" b="1" dirty="0"/>
              <a:t>ER</a:t>
            </a:r>
            <a:r>
              <a:rPr lang="en-US" sz="1400" dirty="0"/>
              <a:t>, et al., </a:t>
            </a:r>
            <a:r>
              <a:rPr lang="en-US" sz="1400" dirty="0" err="1"/>
              <a:t>Phys.Rev.D</a:t>
            </a:r>
            <a:r>
              <a:rPr lang="en-US" sz="1400" dirty="0"/>
              <a:t> 110 (2024) 4, 043019</a:t>
            </a:r>
            <a:endParaRPr lang="en-SE" sz="1400" dirty="0"/>
          </a:p>
        </p:txBody>
      </p:sp>
    </p:spTree>
    <p:extLst>
      <p:ext uri="{BB962C8B-B14F-4D97-AF65-F5344CB8AC3E}">
        <p14:creationId xmlns:p14="http://schemas.microsoft.com/office/powerpoint/2010/main" val="17516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C704-E3F5-8C57-23B2-F22CC4A0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“QCD ALPs” from </a:t>
            </a:r>
            <a:r>
              <a:rPr lang="en-US" dirty="0" err="1"/>
              <a:t>SNe</a:t>
            </a:r>
            <a:r>
              <a:rPr lang="en-US" dirty="0"/>
              <a:t>: Results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1745-DC6E-31E0-E0E9-4843076F0BB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9" name="Picture 8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45F1CE51-2B20-21C9-B3E8-067F607F9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" y="1793350"/>
            <a:ext cx="5928803" cy="3972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861A9E-D9C4-7161-78A6-01D44CF3D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5219" y="1787184"/>
            <a:ext cx="6096000" cy="40040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4D00D6-5C27-79BC-DC96-22BE7D51C78A}"/>
              </a:ext>
            </a:extLst>
          </p:cNvPr>
          <p:cNvSpPr txBox="1"/>
          <p:nvPr/>
        </p:nvSpPr>
        <p:spPr>
          <a:xfrm>
            <a:off x="8278652" y="5878176"/>
            <a:ext cx="386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 err="1"/>
              <a:t>Lella</a:t>
            </a:r>
            <a:r>
              <a:rPr lang="en-US" sz="1400" dirty="0"/>
              <a:t>, </a:t>
            </a:r>
            <a:r>
              <a:rPr lang="en-US" sz="1400" b="1" dirty="0"/>
              <a:t>ER</a:t>
            </a:r>
            <a:r>
              <a:rPr lang="en-US" sz="1400" dirty="0"/>
              <a:t>, et al., </a:t>
            </a:r>
            <a:r>
              <a:rPr lang="en-US" sz="1400" dirty="0" err="1"/>
              <a:t>Phys.Rev.D</a:t>
            </a:r>
            <a:r>
              <a:rPr lang="en-US" sz="1400" dirty="0"/>
              <a:t> 110 (2024) 4, 043019</a:t>
            </a:r>
            <a:endParaRPr lang="en-SE" sz="1400" dirty="0"/>
          </a:p>
        </p:txBody>
      </p:sp>
    </p:spTree>
    <p:extLst>
      <p:ext uri="{BB962C8B-B14F-4D97-AF65-F5344CB8AC3E}">
        <p14:creationId xmlns:p14="http://schemas.microsoft.com/office/powerpoint/2010/main" val="327124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E98D-1906-8827-1224-3364217D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Outlook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0106-E85A-4DB8-B7DB-0F28C8B1F34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Supernovae are great laboratories to search for axionlike particles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There are many observables to look for, and predicting them is numerically quite costly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Even in phenomenological EFT models, higher-order QFT effects play an important role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Effective ALP couplings are not independent!</a:t>
            </a:r>
            <a:r>
              <a:rPr lang="en-US" sz="2000" dirty="0"/>
              <a:t> And corrections are important in </a:t>
            </a:r>
            <a:r>
              <a:rPr lang="en-US" sz="2000" dirty="0" err="1"/>
              <a:t>SNe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dirty="0"/>
              <a:t>Stay tuned for our comprehensive results for leptonic ALPs and technical improvements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Upcoming: search for the time signature of ALP-induced gamma-ray bursts from nearby </a:t>
            </a:r>
            <a:r>
              <a:rPr lang="en-US" sz="2000" dirty="0" err="1"/>
              <a:t>SNe</a:t>
            </a:r>
            <a:br>
              <a:rPr lang="en-US" sz="2000" dirty="0"/>
            </a:br>
            <a:r>
              <a:rPr lang="en-US" sz="1400" dirty="0"/>
              <a:t>(following first steps in </a:t>
            </a:r>
            <a:r>
              <a:rPr lang="en-US" sz="1400" b="1" i="1" dirty="0"/>
              <a:t>EM</a:t>
            </a:r>
            <a:r>
              <a:rPr lang="en-US" sz="1400" i="1" dirty="0"/>
              <a:t>, P. Carenza, C: </a:t>
            </a:r>
            <a:r>
              <a:rPr lang="en-US" sz="1400" i="1" dirty="0" err="1"/>
              <a:t>Eckner</a:t>
            </a:r>
            <a:r>
              <a:rPr lang="en-US" sz="1400" i="1" dirty="0"/>
              <a:t>, A. Goobar, </a:t>
            </a:r>
            <a:r>
              <a:rPr lang="en-US" sz="1400" i="1" dirty="0" err="1"/>
              <a:t>Phys.Rev.D</a:t>
            </a:r>
            <a:r>
              <a:rPr lang="en-US" sz="1400" i="1" dirty="0"/>
              <a:t> 109 (2024) 2, 2</a:t>
            </a:r>
            <a:r>
              <a:rPr lang="en-US" sz="1400" dirty="0"/>
              <a:t>)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/>
              <a:t>Thanks for your attention!</a:t>
            </a:r>
            <a:endParaRPr lang="en-US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5958A-3E37-9BBF-22A8-60245A635F3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F568-DEFB-57E8-1AB4-A5524CC5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Axionlike particles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D0E1F-7AB9-2245-4F49-50315A6C5233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r>
                  <a:rPr lang="en-SE" sz="1800" b="1" dirty="0"/>
                  <a:t>ALPs </a:t>
                </a:r>
                <a:r>
                  <a:rPr lang="en-SE" sz="1800" dirty="0"/>
                  <a:t>are </a:t>
                </a:r>
                <a:r>
                  <a:rPr lang="en-SE" sz="1800" b="1" dirty="0"/>
                  <a:t>naturally light</a:t>
                </a:r>
                <a:r>
                  <a:rPr lang="en-SE" sz="1800" dirty="0"/>
                  <a:t>,</a:t>
                </a:r>
                <a:r>
                  <a:rPr lang="en-SE" sz="1800" b="1" dirty="0"/>
                  <a:t> weakly interacting</a:t>
                </a:r>
                <a:r>
                  <a:rPr lang="en-SE" sz="1800" dirty="0"/>
                  <a:t> pseudoscalar particles that appear in many BSM theories</a:t>
                </a:r>
                <a:endParaRPr lang="en-SE" sz="1800" dirty="0">
                  <a:solidFill>
                    <a:schemeClr val="tx1"/>
                  </a:solidFill>
                  <a:highlight>
                    <a:srgbClr val="FFFF00"/>
                  </a:highlight>
                  <a:sym typeface="Wingdings" panose="05000000000000000000" pitchFamily="2" charset="2"/>
                </a:endParaRPr>
              </a:p>
              <a:p>
                <a:r>
                  <a:rPr lang="en-SE" sz="1800" dirty="0"/>
                  <a:t>At low energies </a:t>
                </a:r>
                <a14:m>
                  <m:oMath xmlns:m="http://schemas.openxmlformats.org/officeDocument/2006/math">
                    <m:r>
                      <a:rPr lang="en-SE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S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SE" sz="1800" dirty="0"/>
                  <a:t>, all these models are described by the same </a:t>
                </a:r>
                <a:r>
                  <a:rPr lang="en-SE" sz="1800" i="1" dirty="0"/>
                  <a:t>effective field theory </a:t>
                </a:r>
                <a:r>
                  <a:rPr lang="en-SE" sz="1800" dirty="0"/>
                  <a:t>(EFT)</a:t>
                </a:r>
                <a:r>
                  <a:rPr lang="en-US" sz="1800" dirty="0"/>
                  <a:t>:</a:t>
                </a:r>
              </a:p>
              <a:p>
                <a:pPr marL="252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ℒ</m:t>
                      </m:r>
                      <m:r>
                        <a:rPr lang="ar-AE" sz="20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⊃</m:t>
                      </m:r>
                      <m:r>
                        <a:rPr lang="ar-AE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ar-AE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ar-AE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◻</m:t>
                              </m:r>
                            </m:e>
                          </m:box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ar-AE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ar-AE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ar-AE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ar-AE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ar-AE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ar-AE" sz="20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ar-AE" sz="20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ar-AE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𝓁</m:t>
                              </m:r>
                            </m:sub>
                          </m:sSub>
                          <m:d>
                            <m:dPr>
                              <m:ctrlP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AE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l-GR" sz="200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μ</m:t>
                                  </m:r>
                                </m:sup>
                              </m:sSup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𝓁</m:t>
                              </m:r>
                            </m:e>
                          </m:acc>
                          <m:sSub>
                            <m:sSubPr>
                              <m:ctrlP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𝓁</m:t>
                          </m:r>
                        </m:e>
                      </m:nary>
                      <m:r>
                        <a:rPr lang="ar-AE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𝑎𝑁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̅"/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acc>
                      <m:sSup>
                        <m:sSupPr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ar-AE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SE" sz="16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1800" dirty="0">
                    <a:sym typeface="Wingdings" panose="05000000000000000000" pitchFamily="2" charset="2"/>
                  </a:rPr>
                  <a:t>Are all these couplings independent? </a:t>
                </a:r>
                <a:r>
                  <a:rPr lang="en-US" sz="1800" b="1" dirty="0">
                    <a:sym typeface="Wingdings" panose="05000000000000000000" pitchFamily="2" charset="2"/>
                  </a:rPr>
                  <a:t>No</a:t>
                </a:r>
                <a:r>
                  <a:rPr lang="en-US" sz="1800" dirty="0">
                    <a:sym typeface="Wingdings" panose="05000000000000000000" pitchFamily="2" charset="2"/>
                  </a:rPr>
                  <a:t>, Quantum effects mix them!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anose="05000000000000000000" pitchFamily="2" charset="2"/>
                  </a:rPr>
                  <a:t>For collider phenomenology, see, e.g., Bauer et al.: 1708.00443, 2012.12272</a:t>
                </a:r>
              </a:p>
              <a:p>
                <a:pPr marL="0" indent="0">
                  <a:buNone/>
                </a:pPr>
                <a:endParaRPr lang="en-US" sz="18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ym typeface="Wingdings" panose="05000000000000000000" pitchFamily="2" charset="2"/>
                  </a:rPr>
                  <a:t>Here, study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80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ar-AE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sub>
                    </m:sSub>
                    <m:r>
                      <a:rPr lang="ar-A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ar-AE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ar-AE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ar-AE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ar-AE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ar-AE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ar-AE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ar-AE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800" dirty="0"/>
                  <a:t>, since photon coupling is very important for phenomenology</a:t>
                </a:r>
                <a:endParaRPr lang="LID4096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D0E1F-7AB9-2245-4F49-50315A6C5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>
                <a:blip r:embed="rId2"/>
                <a:stretch>
                  <a:fillRect l="-1278" t="-189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490E-BAC3-6846-6031-5522A80559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</a:t>
            </a:fld>
            <a:endParaRPr lang="da-DK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3A1A6A-4116-5ECE-5EC4-7BAAA7D6A9EC}"/>
              </a:ext>
            </a:extLst>
          </p:cNvPr>
          <p:cNvGrpSpPr/>
          <p:nvPr/>
        </p:nvGrpSpPr>
        <p:grpSpPr>
          <a:xfrm>
            <a:off x="1226822" y="2773163"/>
            <a:ext cx="2247899" cy="1309490"/>
            <a:chOff x="1226822" y="2773163"/>
            <a:chExt cx="2247899" cy="13094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6B0511-EC8F-DF5F-2E11-81D26DD5750B}"/>
                </a:ext>
              </a:extLst>
            </p:cNvPr>
            <p:cNvSpPr txBox="1"/>
            <p:nvPr/>
          </p:nvSpPr>
          <p:spPr>
            <a:xfrm>
              <a:off x="1226822" y="3590210"/>
              <a:ext cx="224789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/>
                <a:t>Mass (free parameter, not related to couplings)</a:t>
              </a:r>
              <a:endParaRPr lang="LID4096" sz="1600" dirty="0" err="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724FF2-0EF4-8851-3628-184E442B4802}"/>
                </a:ext>
              </a:extLst>
            </p:cNvPr>
            <p:cNvSpPr/>
            <p:nvPr/>
          </p:nvSpPr>
          <p:spPr>
            <a:xfrm>
              <a:off x="2887133" y="2773163"/>
              <a:ext cx="431800" cy="448390"/>
            </a:xfrm>
            <a:prstGeom prst="ellips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LID4096" sz="1600" dirty="0" err="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3E439A-8DE4-EF04-85AE-C262CD684A69}"/>
              </a:ext>
            </a:extLst>
          </p:cNvPr>
          <p:cNvGrpSpPr/>
          <p:nvPr/>
        </p:nvGrpSpPr>
        <p:grpSpPr>
          <a:xfrm>
            <a:off x="3953932" y="2792913"/>
            <a:ext cx="1608669" cy="1043518"/>
            <a:chOff x="3953932" y="2792913"/>
            <a:chExt cx="1608669" cy="10435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DEFB4E-36C3-9CF2-0C42-CD7A3C0FC8E5}"/>
                </a:ext>
              </a:extLst>
            </p:cNvPr>
            <p:cNvSpPr txBox="1"/>
            <p:nvPr/>
          </p:nvSpPr>
          <p:spPr>
            <a:xfrm>
              <a:off x="4024501" y="3590210"/>
              <a:ext cx="15381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/>
                <a:t>Photon coupling</a:t>
              </a:r>
              <a:endParaRPr lang="LID4096" sz="1600" dirty="0" err="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593D4A-E373-AEA9-2FAB-4F6A3ED6E706}"/>
                </a:ext>
              </a:extLst>
            </p:cNvPr>
            <p:cNvSpPr/>
            <p:nvPr/>
          </p:nvSpPr>
          <p:spPr>
            <a:xfrm>
              <a:off x="3953932" y="2792913"/>
              <a:ext cx="491067" cy="491438"/>
            </a:xfrm>
            <a:prstGeom prst="ellips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LID4096" sz="1600" dirty="0" err="1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26479-3D53-98A5-63B8-BA6DBE0A4815}"/>
              </a:ext>
            </a:extLst>
          </p:cNvPr>
          <p:cNvGrpSpPr/>
          <p:nvPr/>
        </p:nvGrpSpPr>
        <p:grpSpPr>
          <a:xfrm>
            <a:off x="5849066" y="2773163"/>
            <a:ext cx="1589733" cy="1063267"/>
            <a:chOff x="5849066" y="2773163"/>
            <a:chExt cx="1589733" cy="10632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8CD213-3016-4DE4-F59E-D587E25F9089}"/>
                </a:ext>
              </a:extLst>
            </p:cNvPr>
            <p:cNvSpPr txBox="1"/>
            <p:nvPr/>
          </p:nvSpPr>
          <p:spPr>
            <a:xfrm>
              <a:off x="5900699" y="3590209"/>
              <a:ext cx="15381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/>
                <a:t>Lepton couplings</a:t>
              </a:r>
              <a:endParaRPr lang="LID4096" sz="1600" dirty="0" err="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C32330-9ECC-05CF-5B4B-75629592DA5E}"/>
                </a:ext>
              </a:extLst>
            </p:cNvPr>
            <p:cNvSpPr/>
            <p:nvPr/>
          </p:nvSpPr>
          <p:spPr>
            <a:xfrm>
              <a:off x="5849066" y="2773163"/>
              <a:ext cx="491067" cy="491438"/>
            </a:xfrm>
            <a:prstGeom prst="ellips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LID4096" sz="1600" b="1" dirty="0" err="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58952F-85C2-1F7B-3426-1ECF745547FE}"/>
              </a:ext>
            </a:extLst>
          </p:cNvPr>
          <p:cNvGrpSpPr/>
          <p:nvPr/>
        </p:nvGrpSpPr>
        <p:grpSpPr>
          <a:xfrm>
            <a:off x="7988579" y="2792913"/>
            <a:ext cx="1780262" cy="1289738"/>
            <a:chOff x="7988579" y="2792913"/>
            <a:chExt cx="1780262" cy="12897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BB4275-52C8-2415-4F0A-041E439C73FD}"/>
                </a:ext>
              </a:extLst>
            </p:cNvPr>
            <p:cNvSpPr txBox="1"/>
            <p:nvPr/>
          </p:nvSpPr>
          <p:spPr>
            <a:xfrm>
              <a:off x="7988579" y="3590208"/>
              <a:ext cx="178026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/>
                <a:t>Non-relativistic nucleon couplings</a:t>
              </a:r>
              <a:endParaRPr lang="LID4096" sz="1600" dirty="0" err="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D9A762-386B-4A98-5DD3-41C2DFD205C2}"/>
                </a:ext>
              </a:extLst>
            </p:cNvPr>
            <p:cNvSpPr/>
            <p:nvPr/>
          </p:nvSpPr>
          <p:spPr>
            <a:xfrm>
              <a:off x="8187265" y="2792913"/>
              <a:ext cx="491067" cy="491438"/>
            </a:xfrm>
            <a:prstGeom prst="ellips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LID4096" sz="16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92173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2C3A-D341-92C0-486E-8DBFA15B43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Back-up slides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069956-2EDB-5918-0793-31446D43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339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3833-BECC-FB3A-9C6C-99318341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ALPs from </a:t>
            </a:r>
            <a:r>
              <a:rPr lang="en-US" dirty="0" err="1"/>
              <a:t>SNe</a:t>
            </a:r>
            <a:r>
              <a:rPr lang="en-US" dirty="0"/>
              <a:t>: Observables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6FD50-3961-ECA9-675E-6269ACF217A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Among the technical advances in our recent work: anisotropic ALP-absorption probability</a:t>
            </a:r>
          </a:p>
          <a:p>
            <a:r>
              <a:rPr lang="en-US" dirty="0"/>
              <a:t>In the </a:t>
            </a:r>
            <a:r>
              <a:rPr lang="en-US" sz="1600" b="1" dirty="0">
                <a:solidFill>
                  <a:srgbClr val="E41A1C"/>
                </a:solidFill>
              </a:rPr>
              <a:t>Cooling bound </a:t>
            </a:r>
            <a:r>
              <a:rPr lang="en-US" dirty="0"/>
              <a:t>and </a:t>
            </a:r>
            <a:r>
              <a:rPr lang="en-US" sz="1600" b="1" dirty="0">
                <a:solidFill>
                  <a:srgbClr val="4DAF4A"/>
                </a:solidFill>
              </a:rPr>
              <a:t>Explosion energy bound</a:t>
            </a:r>
            <a:r>
              <a:rPr lang="en-US" dirty="0"/>
              <a:t>, the transmissivity is given as an angular average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with the optical depth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69B75-D595-6586-8D16-DBA00C0489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21</a:t>
            </a:fld>
            <a:endParaRPr lang="da-DK" dirty="0"/>
          </a:p>
        </p:txBody>
      </p:sp>
      <p:pic>
        <p:nvPicPr>
          <p:cNvPr id="5" name="Picture 4" descr="\documentclass{article}&#10;\usepackage{amsmath}&#10;\usepackage{amssymb}&#10;\usepackage{mathtools}&#10;\usepackage{dsfont}&#10;\usepackage{slashed}&#10;\pagestyle{empty}&#10;\begin{document}&#10;\begin{align*}&#10;   L_a &amp;= \int_0^{R_\nu} \mathrm{d} r \, 4\pi r^2 \, \ell^2(r) \int_{m_a / \ell(r)}^{\infty} \mathrm{d} \omega_a \, \omega_a \, \frac{\mathrm{d}^2 n_a}{\mathrm{d} t \, \mathrm{d}\omega_a}(r,\omega_a) \frac{1}{2} \int_{-1}^{1} \mathrm{d} \cos \theta \, e^{-\tau(r, \omega_a, \cos\theta)} \, ,\\&#10;\tau(r,\omega_a,\cos\theta) &amp;= \frac{1}{2\pi^2} \int_0^{s_{\rm max}} \mathrm{d} s \, \frac{\omega_a^2 - m_a^2}{\exp[\omega_a/T(r'(s))] - 1} \left[ \frac{\mathrm{d}^2 n_a}{\mathrm{d} t \, \mathrm{d}\omega_a} \big( r'(s), \omega_a \big) \right]^{-1} \, ,\\&#10;        \text{with } r'(s) &amp;= \sqrt{r^2 + s^2 + 2 r s \cos\theta}\, , \,\, s_{\rm max} = \sqrt{R_{\rm far}^2 - (1-\cos^2\theta)r^2} - r \cos\theta \, .&#10;\end{align*}&#10;\end{document}" title="IguanaTex Bitmap Display">
            <a:extLst>
              <a:ext uri="{FF2B5EF4-FFF2-40B4-BE49-F238E27FC236}">
                <a16:creationId xmlns:a16="http://schemas.microsoft.com/office/drawing/2014/main" id="{DBF63FB0-01A6-C19F-EA15-AC8AED40A7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2" r="12878"/>
          <a:stretch/>
        </p:blipFill>
        <p:spPr>
          <a:xfrm>
            <a:off x="2247498" y="3915394"/>
            <a:ext cx="9474563" cy="14055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BF2515-B88B-14AB-107F-F7DB44F57771}"/>
              </a:ext>
            </a:extLst>
          </p:cNvPr>
          <p:cNvGrpSpPr/>
          <p:nvPr/>
        </p:nvGrpSpPr>
        <p:grpSpPr>
          <a:xfrm>
            <a:off x="-2554318" y="4338518"/>
            <a:ext cx="5073799" cy="5073799"/>
            <a:chOff x="-2548051" y="4332251"/>
            <a:chExt cx="5073799" cy="5073799"/>
          </a:xfrm>
        </p:grpSpPr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D3DF209F-40B6-166A-CB66-D527E42D2FD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2548051" y="4332251"/>
              <a:ext cx="5073799" cy="5073799"/>
            </a:xfrm>
            <a:prstGeom prst="pie">
              <a:avLst>
                <a:gd name="adj1" fmla="val 10809999"/>
                <a:gd name="adj2" fmla="val 16200000"/>
              </a:avLst>
            </a:prstGeom>
            <a:solidFill>
              <a:srgbClr val="D2541C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SE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50678A3-DD0D-8424-610F-85780C0B18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5235146"/>
              <a:ext cx="1904104" cy="1640839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33F0007-2D07-380C-4FFA-141EE096B59B}"/>
                </a:ext>
              </a:extLst>
            </p:cNvPr>
            <p:cNvCxnSpPr/>
            <p:nvPr/>
          </p:nvCxnSpPr>
          <p:spPr>
            <a:xfrm flipH="1" flipV="1">
              <a:off x="952052" y="4536124"/>
              <a:ext cx="102197" cy="140209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\documentclass{article}&#10;\usepackage{amsmath}&#10;\usepackage{amssymb}&#10;\usepackage{mathtools}&#10;\usepackage{dsfont}&#10;\usepackage{slashed}&#10;\pagestyle{empty}&#10;\begin{document}&#10;\begin{align*}&#10;   \theta&#10;\end{align*}&#10;\end{document}" title="IguanaTex Bitmap Display">
              <a:extLst>
                <a:ext uri="{FF2B5EF4-FFF2-40B4-BE49-F238E27FC236}">
                  <a16:creationId xmlns:a16="http://schemas.microsoft.com/office/drawing/2014/main" id="{5100AFB2-6615-8C08-ED11-84E1A76280C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989" y="5498356"/>
              <a:ext cx="128000" cy="217600"/>
            </a:xfrm>
            <a:prstGeom prst="rect">
              <a:avLst/>
            </a:prstGeom>
          </p:spPr>
        </p:pic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946221E-C490-9BEA-9055-5F9616464A16}"/>
                </a:ext>
              </a:extLst>
            </p:cNvPr>
            <p:cNvSpPr/>
            <p:nvPr/>
          </p:nvSpPr>
          <p:spPr>
            <a:xfrm rot="943044">
              <a:off x="184437" y="5250128"/>
              <a:ext cx="1427651" cy="1058406"/>
            </a:xfrm>
            <a:prstGeom prst="arc">
              <a:avLst>
                <a:gd name="adj1" fmla="val 16200000"/>
                <a:gd name="adj2" fmla="val 19446533"/>
              </a:avLst>
            </a:prstGeom>
            <a:ln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15C6F1-A01F-E442-B771-C1A02EB143AB}"/>
                    </a:ext>
                  </a:extLst>
                </p:cNvPr>
                <p:cNvSpPr txBox="1"/>
                <p:nvPr/>
              </p:nvSpPr>
              <p:spPr>
                <a:xfrm>
                  <a:off x="834365" y="4509032"/>
                  <a:ext cx="6992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SE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53311B2-3478-8EB4-78A6-D4A0F76128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365" y="4509032"/>
                  <a:ext cx="699247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 descr="\documentclass{article}&#10;\usepackage{amsmath}&#10;\usepackage{amssymb}&#10;\usepackage{mathtools}&#10;\usepackage{dsfont}&#10;\usepackage{slashed}&#10;\pagestyle{empty}&#10;\begin{document}&#10;\begin{align*}&#10;   r&#10;\end{align*}&#10;\end{document}" title="IguanaTex Bitmap Display">
              <a:extLst>
                <a:ext uri="{FF2B5EF4-FFF2-40B4-BE49-F238E27FC236}">
                  <a16:creationId xmlns:a16="http://schemas.microsoft.com/office/drawing/2014/main" id="{7B40D944-C9AC-381E-B388-8BE51AA6264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21" y="6464419"/>
              <a:ext cx="126171" cy="13714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473D48E-022C-25CF-EF06-303C4D9C30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977" y="6055565"/>
              <a:ext cx="968586" cy="802435"/>
            </a:xfrm>
            <a:prstGeom prst="line">
              <a:avLst/>
            </a:prstGeom>
            <a:ln>
              <a:solidFill>
                <a:srgbClr val="FFC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CAACC6-AA18-8DEC-70B4-8554EEF7DA3F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6" y="4536124"/>
              <a:ext cx="98131" cy="1450851"/>
            </a:xfrm>
            <a:prstGeom prst="line">
              <a:avLst/>
            </a:prstGeom>
            <a:ln>
              <a:solidFill>
                <a:srgbClr val="FFC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\documentclass{article}&#10;\usepackage{amsmath}&#10;\usepackage{amssymb}&#10;\usepackage{mathtools}&#10;\usepackage{dsfont}&#10;\usepackage{slashed}&#10;\pagestyle{empty}&#10;\begin{document}&#10;\begin{align*}&#10;   s&#10;\end{align*}&#10;\end{document}" title="IguanaTex Bitmap Display">
              <a:extLst>
                <a:ext uri="{FF2B5EF4-FFF2-40B4-BE49-F238E27FC236}">
                  <a16:creationId xmlns:a16="http://schemas.microsoft.com/office/drawing/2014/main" id="{591246FD-1416-18C5-F5C6-7161053963B0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14" y="5246130"/>
              <a:ext cx="113371" cy="13714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8E60CD2-FF7F-BA65-088F-0B2A67294F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2489" y="2688367"/>
            <a:ext cx="4992451" cy="7991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CD1529-0D66-26FE-A69E-F19FC5D75FF7}"/>
              </a:ext>
            </a:extLst>
          </p:cNvPr>
          <p:cNvSpPr txBox="1"/>
          <p:nvPr/>
        </p:nvSpPr>
        <p:spPr>
          <a:xfrm>
            <a:off x="9073901" y="6370435"/>
            <a:ext cx="247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Caputo et al., </a:t>
            </a:r>
            <a:r>
              <a:rPr lang="n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JCAP 08 (2022) 08, 045</a:t>
            </a:r>
            <a:endParaRPr lang="en-SE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9820-DFA4-B8F1-90F7-751614C2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Supernovae – a great lab for new physics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48513-ECEC-3375-1378-6EAD965F8AA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22</a:t>
            </a:fld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353A99-98BB-9AAA-59ED-7AAD51875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36" y="152150"/>
            <a:ext cx="9274129" cy="667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3E56-999A-0A5C-F76D-95B7518B3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effective ALP-photon coupling</a:t>
            </a:r>
          </a:p>
        </p:txBody>
      </p:sp>
      <p:pic>
        <p:nvPicPr>
          <p:cNvPr id="11" name="Picture 10" descr="\documentclass{article}&#10;\usepackage{amsmath}&#10;\usepackage{amssymb}&#10;\usepackage{mathtools}&#10;\usepackage{dsfont}&#10;\usepackage{slashed}&#10;\pagestyle{empty}&#10;\begin{document}&#10;\begin{align*}&#10;   t = q_2^2 = (p - q_1)^2&#10;\end{align*}&#10;\end{document}" title="IguanaTex Bitmap Display">
            <a:extLst>
              <a:ext uri="{FF2B5EF4-FFF2-40B4-BE49-F238E27FC236}">
                <a16:creationId xmlns:a16="http://schemas.microsoft.com/office/drawing/2014/main" id="{FBE7E2FE-5A81-31CF-7BAF-81443AE556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52" y="6429158"/>
            <a:ext cx="1945905" cy="286476"/>
          </a:xfrm>
          <a:prstGeom prst="rect">
            <a:avLst/>
          </a:prstGeo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062FF411-5CE9-7DD0-8205-E376C6474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47749" y="1541113"/>
            <a:ext cx="9152425" cy="4888045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6986A0-BA9A-AC74-D77D-0D4A37165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8500" y="1521468"/>
            <a:ext cx="2082186" cy="14794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AB2CF6-8A99-841C-6B5B-626DB4474C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3429" y="3901337"/>
            <a:ext cx="1561669" cy="180457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3B4630-A9AC-C610-EB0D-327BB637CC97}"/>
              </a:ext>
            </a:extLst>
          </p:cNvPr>
          <p:cNvCxnSpPr/>
          <p:nvPr/>
        </p:nvCxnSpPr>
        <p:spPr>
          <a:xfrm>
            <a:off x="7435762" y="2075823"/>
            <a:ext cx="1864412" cy="1376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56E052-B02F-FDCA-2057-9677B27B73B9}"/>
              </a:ext>
            </a:extLst>
          </p:cNvPr>
          <p:cNvCxnSpPr>
            <a:cxnSpLocks/>
          </p:cNvCxnSpPr>
          <p:nvPr/>
        </p:nvCxnSpPr>
        <p:spPr>
          <a:xfrm>
            <a:off x="7435762" y="3316091"/>
            <a:ext cx="2008428" cy="88931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\documentclass{article}&#10;\usepackage{amsmath}&#10;\usepackage{amssymb}&#10;\usepackage{mathtools}&#10;\usepackage{dsfont}&#10;\usepackage{slashed}&#10;\pagestyle{empty}&#10;\begin{document}&#10;\begin{align*}&#10;   g_{a\gamma}^{\rm (P)}&#10;\end{align*}&#10;\end{document}" title="IguanaTex Bitmap Display">
            <a:extLst>
              <a:ext uri="{FF2B5EF4-FFF2-40B4-BE49-F238E27FC236}">
                <a16:creationId xmlns:a16="http://schemas.microsoft.com/office/drawing/2014/main" id="{F93F5759-8F5C-0F54-F6D3-79E4D414E1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45" y="1264063"/>
            <a:ext cx="402286" cy="338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usepackage{amssymb}&#10;\usepackage{mathtools}&#10;\usepackage{dsfont}&#10;\usepackage{slashed}&#10;\pagestyle{empty}&#10;\begin{document}&#10;\begin{align*}&#10;   g_{a\gamma}^{\rm (D)}&#10;\end{align*}&#10;\end{document}" title="IguanaTex Bitmap Display">
            <a:extLst>
              <a:ext uri="{FF2B5EF4-FFF2-40B4-BE49-F238E27FC236}">
                <a16:creationId xmlns:a16="http://schemas.microsoft.com/office/drawing/2014/main" id="{E96C054B-97E2-DC06-A0C2-0C6D9F8171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916" y="4658583"/>
            <a:ext cx="417524" cy="338286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86B5CD9-CE90-F869-395F-A3DDF52B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545-B68A-471A-859F-9691AD557237}" type="slidenum">
              <a:rPr lang="en-US" smtClean="0"/>
              <a:pPr/>
              <a:t>23</a:t>
            </a:fld>
            <a:r>
              <a:rPr lang="en-US"/>
              <a:t> /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01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524B-C84C-441A-BEC5-CB058538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err="1"/>
              <a:t>ALPs</a:t>
            </a:r>
            <a:r>
              <a:rPr lang="en-SE"/>
              <a:t> decay into photons</a:t>
            </a:r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B7EA58D-BF87-46F2-9197-D468F0B91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2353" y="1331280"/>
            <a:ext cx="7126083" cy="446847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63AC4D-7259-4D0D-925F-CB89B9304CD3}"/>
              </a:ext>
            </a:extLst>
          </p:cNvPr>
          <p:cNvSpPr txBox="1"/>
          <p:nvPr/>
        </p:nvSpPr>
        <p:spPr>
          <a:xfrm>
            <a:off x="7465449" y="4092914"/>
            <a:ext cx="2821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Ricardo Z. Ferreira, M. C. David Marsh, and </a:t>
            </a:r>
            <a:r>
              <a:rPr lang="de-DE" b="1" dirty="0"/>
              <a:t>EM</a:t>
            </a:r>
          </a:p>
          <a:p>
            <a:r>
              <a:rPr lang="de-DE" dirty="0"/>
              <a:t>Phys. Rev. Lett. 128, 221302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D2E504-7CE9-27A7-232E-29072ADB9B16}"/>
              </a:ext>
            </a:extLst>
          </p:cNvPr>
          <p:cNvSpPr txBox="1">
            <a:spLocks/>
          </p:cNvSpPr>
          <p:nvPr/>
        </p:nvSpPr>
        <p:spPr>
          <a:xfrm>
            <a:off x="7407930" y="1631353"/>
            <a:ext cx="4596735" cy="132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Photophobic ALPs decay at one-loop level with a lifetime of</a:t>
            </a:r>
            <a:endParaRPr lang="en-SE" sz="2000" dirty="0"/>
          </a:p>
        </p:txBody>
      </p:sp>
      <p:pic>
        <p:nvPicPr>
          <p:cNvPr id="6" name="Picture 5" descr="\documentclass{article}&#10;\usepackage{amsmath}&#10;\usepackage{amssymb}&#10;\usepackage{mathtools}&#10;\usepackage{dsfont}&#10;\pagestyle{empty}&#10;\begin{document}&#10;\begin{align*}&#10; \tau_{a \to \gamma\gamma} \simeq 13.8\, \text{Gyr} \left(\frac{1.2 \cdot 10^{-12}}{g_{ae}} \right)^2 \left( \frac{100\, \text{keV}}{m_{a}}\right)^7&#10;\end{align*}&#10;\end{document}" title="IguanaTex Bitmap Display">
            <a:extLst>
              <a:ext uri="{FF2B5EF4-FFF2-40B4-BE49-F238E27FC236}">
                <a16:creationId xmlns:a16="http://schemas.microsoft.com/office/drawing/2014/main" id="{FB683C89-68BD-90B9-C8FE-4C20F1E5F6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29" y="2569072"/>
            <a:ext cx="4596735" cy="608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E9212C-2FC9-86A9-245F-1F8C2AD548FE}"/>
              </a:ext>
            </a:extLst>
          </p:cNvPr>
          <p:cNvSpPr txBox="1"/>
          <p:nvPr/>
        </p:nvSpPr>
        <p:spPr>
          <a:xfrm>
            <a:off x="7490630" y="4811148"/>
            <a:ext cx="279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also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Pospelov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2008, Arias et al. 2012 for earlier work on this</a:t>
            </a:r>
            <a:endParaRPr lang="en-S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7E90E-0109-7A83-9498-61375FD0AE5D}"/>
              </a:ext>
            </a:extLst>
          </p:cNvPr>
          <p:cNvCxnSpPr>
            <a:cxnSpLocks/>
          </p:cNvCxnSpPr>
          <p:nvPr/>
        </p:nvCxnSpPr>
        <p:spPr>
          <a:xfrm>
            <a:off x="5295481" y="2140299"/>
            <a:ext cx="251209" cy="348181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47E9FE-61CB-62BE-BF54-DF2AF4E38011}"/>
              </a:ext>
            </a:extLst>
          </p:cNvPr>
          <p:cNvSpPr txBox="1"/>
          <p:nvPr/>
        </p:nvSpPr>
        <p:spPr>
          <a:xfrm>
            <a:off x="4763912" y="5622112"/>
            <a:ext cx="2362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Direct detection limits do not apply here</a:t>
            </a:r>
            <a:endParaRPr lang="en-SE" sz="2000" dirty="0">
              <a:solidFill>
                <a:schemeClr val="accent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EBB5A9-77CC-7F5E-8BE6-4A08D4E0AC3E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1905000" y="2702103"/>
            <a:ext cx="920393" cy="284331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0D8952C-C3D5-A6FA-6600-FE14BE4F56D6}"/>
              </a:ext>
            </a:extLst>
          </p:cNvPr>
          <p:cNvSpPr txBox="1"/>
          <p:nvPr/>
        </p:nvSpPr>
        <p:spPr>
          <a:xfrm>
            <a:off x="723906" y="5545416"/>
            <a:ext cx="236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Direct detection limits are superseded here</a:t>
            </a:r>
            <a:endParaRPr lang="en-SE" sz="2000" dirty="0">
              <a:solidFill>
                <a:schemeClr val="accent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4D3CD-4E85-2170-1A6A-49D55C61043B}"/>
              </a:ext>
            </a:extLst>
          </p:cNvPr>
          <p:cNvSpPr txBox="1"/>
          <p:nvPr/>
        </p:nvSpPr>
        <p:spPr>
          <a:xfrm rot="1464790">
            <a:off x="3515640" y="3152393"/>
            <a:ext cx="370618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</a:rPr>
              <a:t>This is a bound from a loop effect!</a:t>
            </a:r>
            <a:endParaRPr lang="en-SE" sz="1600" dirty="0">
              <a:solidFill>
                <a:schemeClr val="accent4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62B7552-7A39-4AE1-86AC-E31DDBEA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545-B68A-471A-859F-9691AD557237}" type="slidenum">
              <a:rPr lang="en-US" smtClean="0"/>
              <a:pPr/>
              <a:t>24</a:t>
            </a:fld>
            <a:r>
              <a:rPr lang="en-US"/>
              <a:t> /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706A-019E-F713-55B5-D7C68F0E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ALPs from a </a:t>
            </a:r>
            <a:r>
              <a:rPr lang="en-US" dirty="0"/>
              <a:t>SN</a:t>
            </a:r>
            <a:r>
              <a:rPr lang="en-SE" dirty="0"/>
              <a:t> plasma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EB297E-CDA9-E212-F61A-9F12E108B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dirty="0"/>
              <a:t>The spectral rate of change in the number density of ALPs (“production spectrum”) can be calculated using the Boltzmann equation: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every relevant production process.</a:t>
            </a:r>
            <a:endParaRPr lang="en-SE" dirty="0"/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8ED83B6-6539-0DBA-03AB-9FACF4547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6066" y="2553034"/>
            <a:ext cx="8516468" cy="20420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5990D-561F-DE70-E63C-7958B377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545-B68A-471A-859F-9691AD557237}" type="slidenum">
              <a:rPr lang="en-US" smtClean="0"/>
              <a:pPr/>
              <a:t>25</a:t>
            </a:fld>
            <a:r>
              <a:rPr lang="en-US"/>
              <a:t> /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7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9820-DFA4-B8F1-90F7-751614C2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Supernovae – a great lab for new physics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48513-ECEC-3375-1378-6EAD965F8AA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3</a:t>
            </a:fld>
            <a:endParaRPr lang="da-DK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D22E0B-0825-2CC8-B573-E573F23FEECB}"/>
              </a:ext>
            </a:extLst>
          </p:cNvPr>
          <p:cNvGrpSpPr/>
          <p:nvPr/>
        </p:nvGrpSpPr>
        <p:grpSpPr>
          <a:xfrm>
            <a:off x="1309560" y="1776413"/>
            <a:ext cx="4878731" cy="4307430"/>
            <a:chOff x="388594" y="1604106"/>
            <a:chExt cx="4878731" cy="43074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492179-0B7F-A601-8D3F-CD257CE56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594" y="1604106"/>
              <a:ext cx="4878731" cy="36750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470F77-3E8F-5E63-4A0F-B7657D6FB360}"/>
                </a:ext>
              </a:extLst>
            </p:cNvPr>
            <p:cNvSpPr txBox="1"/>
            <p:nvPr/>
          </p:nvSpPr>
          <p:spPr>
            <a:xfrm flipH="1">
              <a:off x="388594" y="5449871"/>
              <a:ext cx="4878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Illustration by R.J. Hall taken from Wikipedia, based on </a:t>
              </a:r>
              <a:r>
                <a:rPr lang="en-US" sz="1200" dirty="0" err="1"/>
                <a:t>Janka</a:t>
              </a:r>
              <a:r>
                <a:rPr lang="en-US" sz="1200" dirty="0"/>
                <a:t> et al., Physics Reports. 442 (1–6): 38–74</a:t>
              </a:r>
              <a:endParaRPr lang="en-SE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EEA556-53B5-52EB-3B17-47529165869D}"/>
              </a:ext>
            </a:extLst>
          </p:cNvPr>
          <p:cNvGrpSpPr/>
          <p:nvPr/>
        </p:nvGrpSpPr>
        <p:grpSpPr>
          <a:xfrm>
            <a:off x="7635989" y="2248218"/>
            <a:ext cx="3565072" cy="3507925"/>
            <a:chOff x="7016470" y="1744315"/>
            <a:chExt cx="3565072" cy="3507925"/>
          </a:xfrm>
        </p:grpSpPr>
        <p:pic>
          <p:nvPicPr>
            <p:cNvPr id="9" name="Picture 8" descr="A group of stars in space&#10;&#10;Description automatically generated">
              <a:extLst>
                <a:ext uri="{FF2B5EF4-FFF2-40B4-BE49-F238E27FC236}">
                  <a16:creationId xmlns:a16="http://schemas.microsoft.com/office/drawing/2014/main" id="{1D1ED128-60AD-94B2-B738-B0082172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6471" y="1744315"/>
              <a:ext cx="3565071" cy="287382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D16BD2-21B5-6E91-27E0-91AA4E4BC02F}"/>
                </a:ext>
              </a:extLst>
            </p:cNvPr>
            <p:cNvSpPr txBox="1"/>
            <p:nvPr/>
          </p:nvSpPr>
          <p:spPr>
            <a:xfrm>
              <a:off x="7016470" y="4605909"/>
              <a:ext cx="3565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SN 1987A remnant as seen by the Hubble telescope</a:t>
              </a:r>
              <a:endParaRPr lang="en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02397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9820-DFA4-B8F1-90F7-751614C2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Supernovae – a great lab for new physics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48513-ECEC-3375-1378-6EAD965F8AA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B7472D-F36C-D7BA-9F33-CBA7AAB88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2472"/>
          <a:stretch/>
        </p:blipFill>
        <p:spPr>
          <a:xfrm>
            <a:off x="410399" y="1716689"/>
            <a:ext cx="11379348" cy="31759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C3E149-C330-CA21-EC7C-B07CCCAD4298}"/>
              </a:ext>
            </a:extLst>
          </p:cNvPr>
          <p:cNvSpPr txBox="1"/>
          <p:nvPr/>
        </p:nvSpPr>
        <p:spPr>
          <a:xfrm>
            <a:off x="611971" y="5049200"/>
            <a:ext cx="3274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sz="1200" dirty="0">
                <a:solidFill>
                  <a:srgbClr val="5E81B5"/>
                </a:solidFill>
              </a:rPr>
              <a:t>Blue</a:t>
            </a:r>
            <a:r>
              <a:rPr lang="en-US" sz="1200" dirty="0"/>
              <a:t> line: “Agile-</a:t>
            </a:r>
            <a:r>
              <a:rPr lang="en-US" sz="1200" dirty="0" err="1"/>
              <a:t>Boltztran</a:t>
            </a:r>
            <a:r>
              <a:rPr lang="en-US" sz="1200" dirty="0"/>
              <a:t>” SN </a:t>
            </a:r>
            <a:r>
              <a:rPr lang="en-SE" sz="1200" dirty="0"/>
              <a:t>simulation</a:t>
            </a:r>
            <a:r>
              <a:rPr lang="en-US" sz="1200" dirty="0"/>
              <a:t>, Fischer et al., PRD 104 (2021) 103012</a:t>
            </a:r>
          </a:p>
          <a:p>
            <a:r>
              <a:rPr lang="en-US" sz="1200" dirty="0">
                <a:solidFill>
                  <a:srgbClr val="8BAD2B"/>
                </a:solidFill>
              </a:rPr>
              <a:t>Green</a:t>
            </a:r>
            <a:r>
              <a:rPr lang="en-US" sz="1200" dirty="0"/>
              <a:t> and </a:t>
            </a:r>
            <a:r>
              <a:rPr lang="en-US" sz="1200" dirty="0">
                <a:solidFill>
                  <a:srgbClr val="E3A436"/>
                </a:solidFill>
              </a:rPr>
              <a:t>orange</a:t>
            </a:r>
            <a:r>
              <a:rPr lang="en-US" sz="1200" dirty="0"/>
              <a:t> lines: models of the “</a:t>
            </a:r>
            <a:r>
              <a:rPr lang="en-US" sz="1200" dirty="0" err="1"/>
              <a:t>Garching</a:t>
            </a:r>
            <a:r>
              <a:rPr lang="en-US" sz="1200" dirty="0"/>
              <a:t> SN Archive”, R. </a:t>
            </a:r>
            <a:r>
              <a:rPr lang="en-US" sz="1200" dirty="0" err="1"/>
              <a:t>Bollig</a:t>
            </a:r>
            <a:r>
              <a:rPr lang="en-US" sz="1200" dirty="0"/>
              <a:t> et al., Phys. Rev. Lett. 125 (2020) 051104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A72B4-0459-6EBF-1851-910C796AB3C9}"/>
              </a:ext>
            </a:extLst>
          </p:cNvPr>
          <p:cNvSpPr txBox="1"/>
          <p:nvPr/>
        </p:nvSpPr>
        <p:spPr>
          <a:xfrm>
            <a:off x="5033012" y="5049200"/>
            <a:ext cx="563498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Hot and dense plasma</a:t>
            </a:r>
          </a:p>
          <a:p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even weakly interacting particles are produced</a:t>
            </a:r>
          </a:p>
          <a:p>
            <a:endParaRPr lang="en-US" sz="2000" dirty="0"/>
          </a:p>
          <a:p>
            <a:r>
              <a:rPr lang="en-US" sz="2000" dirty="0"/>
              <a:t>… and they can escape!</a:t>
            </a:r>
            <a:endParaRPr lang="LID4096" sz="2000" dirty="0" err="1"/>
          </a:p>
        </p:txBody>
      </p:sp>
    </p:spTree>
    <p:extLst>
      <p:ext uri="{BB962C8B-B14F-4D97-AF65-F5344CB8AC3E}">
        <p14:creationId xmlns:p14="http://schemas.microsoft.com/office/powerpoint/2010/main" val="262793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F568-DEFB-57E8-1AB4-A5524CC5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Axionlike particles</a:t>
            </a:r>
            <a:endParaRPr lang="LID409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D0E1F-7AB9-2245-4F49-50315A6C5233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r>
                  <a:rPr lang="en-SE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ALPs </a:t>
                </a:r>
                <a:r>
                  <a:rPr lang="en-SE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are </a:t>
                </a:r>
                <a:r>
                  <a:rPr lang="en-SE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naturally light</a:t>
                </a:r>
                <a:r>
                  <a:rPr lang="en-SE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n-SE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weakly interacting</a:t>
                </a:r>
                <a:r>
                  <a:rPr lang="en-SE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pseudoscalar particles that appear in many BSM theories</a:t>
                </a:r>
                <a:endParaRPr lang="en-SE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highlight>
                    <a:srgbClr val="FFFF00"/>
                  </a:highlight>
                  <a:sym typeface="Wingdings" panose="05000000000000000000" pitchFamily="2" charset="2"/>
                </a:endParaRPr>
              </a:p>
              <a:p>
                <a:r>
                  <a:rPr lang="en-SE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At low energies </a:t>
                </a:r>
                <a14:m>
                  <m:oMath xmlns:m="http://schemas.openxmlformats.org/officeDocument/2006/math">
                    <m:r>
                      <a:rPr lang="en-SE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SE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l-GR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SE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all these models are described by the same </a:t>
                </a:r>
                <a:r>
                  <a:rPr lang="en-SE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effective field theory </a:t>
                </a:r>
                <a:r>
                  <a:rPr lang="en-SE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(EFT)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</a:t>
                </a:r>
              </a:p>
              <a:p>
                <a:pPr marL="252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ℒ</m:t>
                      </m:r>
                      <m:r>
                        <a:rPr lang="ar-AE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⊃</m:t>
                      </m:r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ar-AE" sz="200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◻</m:t>
                              </m:r>
                            </m:e>
                          </m:box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ar-AE" sz="200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ar-AE" sz="200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𝓁</m:t>
                              </m:r>
                            </m:sub>
                          </m:sSub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AE" sz="1600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l-GR" sz="200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μ</m:t>
                                  </m:r>
                                </m:sup>
                              </m:sSup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𝓁</m:t>
                              </m:r>
                            </m:e>
                          </m:acc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𝓁</m:t>
                          </m:r>
                        </m:e>
                      </m:nary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𝑎𝑁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ar-AE" sz="16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sz="20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̅"/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acc>
                      <m:sSup>
                        <m:sSup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ar-AE" sz="16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ar-AE" sz="20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SE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Are all these couplings independent? </a:t>
                </a:r>
                <a:r>
                  <a:rPr lang="en-US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No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, Quantum effects mix them!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For collider phenomenology, see, e.g., Bauer et al.: 1708.00443, 2012.12272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Here, study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8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sub>
                    </m:sSub>
                    <m:r>
                      <a:rPr lang="ar-AE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ar-A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ar-AE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ar-AE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ar-AE" sz="1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ar-AE" sz="1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since photon coupling is very important for phenomenology</a:t>
                </a:r>
                <a:endParaRPr lang="LID4096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D0E1F-7AB9-2245-4F49-50315A6C5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>
                <a:blip r:embed="rId2"/>
                <a:stretch>
                  <a:fillRect l="-1278" t="-189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490E-BAC3-6846-6031-5522A80559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3A1A6A-4116-5ECE-5EC4-7BAAA7D6A9EC}"/>
              </a:ext>
            </a:extLst>
          </p:cNvPr>
          <p:cNvGrpSpPr/>
          <p:nvPr/>
        </p:nvGrpSpPr>
        <p:grpSpPr>
          <a:xfrm>
            <a:off x="1226822" y="2773163"/>
            <a:ext cx="2247899" cy="1309490"/>
            <a:chOff x="1226822" y="2773163"/>
            <a:chExt cx="2247899" cy="13094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6B0511-EC8F-DF5F-2E11-81D26DD5750B}"/>
                </a:ext>
              </a:extLst>
            </p:cNvPr>
            <p:cNvSpPr txBox="1"/>
            <p:nvPr/>
          </p:nvSpPr>
          <p:spPr>
            <a:xfrm>
              <a:off x="1226822" y="3590210"/>
              <a:ext cx="2247899" cy="492443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 (free parameter, not related to couplings)</a:t>
              </a:r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724FF2-0EF4-8851-3628-184E442B4802}"/>
                </a:ext>
              </a:extLst>
            </p:cNvPr>
            <p:cNvSpPr/>
            <p:nvPr/>
          </p:nvSpPr>
          <p:spPr>
            <a:xfrm>
              <a:off x="2887133" y="2773163"/>
              <a:ext cx="431800" cy="448390"/>
            </a:xfrm>
            <a:prstGeom prst="ellips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3E439A-8DE4-EF04-85AE-C262CD684A69}"/>
              </a:ext>
            </a:extLst>
          </p:cNvPr>
          <p:cNvGrpSpPr/>
          <p:nvPr/>
        </p:nvGrpSpPr>
        <p:grpSpPr>
          <a:xfrm>
            <a:off x="3953932" y="2792913"/>
            <a:ext cx="1608669" cy="1043518"/>
            <a:chOff x="3953932" y="2792913"/>
            <a:chExt cx="1608669" cy="10435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DEFB4E-36C3-9CF2-0C42-CD7A3C0FC8E5}"/>
                </a:ext>
              </a:extLst>
            </p:cNvPr>
            <p:cNvSpPr txBox="1"/>
            <p:nvPr/>
          </p:nvSpPr>
          <p:spPr>
            <a:xfrm>
              <a:off x="4024501" y="3590210"/>
              <a:ext cx="1538100" cy="246221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Photon coupling</a:t>
              </a:r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593D4A-E373-AEA9-2FAB-4F6A3ED6E706}"/>
                </a:ext>
              </a:extLst>
            </p:cNvPr>
            <p:cNvSpPr/>
            <p:nvPr/>
          </p:nvSpPr>
          <p:spPr>
            <a:xfrm>
              <a:off x="3953932" y="2792913"/>
              <a:ext cx="491067" cy="491438"/>
            </a:xfrm>
            <a:prstGeom prst="ellips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26479-3D53-98A5-63B8-BA6DBE0A4815}"/>
              </a:ext>
            </a:extLst>
          </p:cNvPr>
          <p:cNvGrpSpPr/>
          <p:nvPr/>
        </p:nvGrpSpPr>
        <p:grpSpPr>
          <a:xfrm>
            <a:off x="5849066" y="2773163"/>
            <a:ext cx="1589733" cy="1063267"/>
            <a:chOff x="5849066" y="2773163"/>
            <a:chExt cx="1589733" cy="10632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8CD213-3016-4DE4-F59E-D587E25F9089}"/>
                </a:ext>
              </a:extLst>
            </p:cNvPr>
            <p:cNvSpPr txBox="1"/>
            <p:nvPr/>
          </p:nvSpPr>
          <p:spPr>
            <a:xfrm>
              <a:off x="5900699" y="3590209"/>
              <a:ext cx="1538100" cy="246221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Lepton couplings</a:t>
              </a:r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C32330-9ECC-05CF-5B4B-75629592DA5E}"/>
                </a:ext>
              </a:extLst>
            </p:cNvPr>
            <p:cNvSpPr/>
            <p:nvPr/>
          </p:nvSpPr>
          <p:spPr>
            <a:xfrm>
              <a:off x="5849066" y="2773163"/>
              <a:ext cx="491067" cy="491438"/>
            </a:xfrm>
            <a:prstGeom prst="ellips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LID4096" sz="1600" b="1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58952F-85C2-1F7B-3426-1ECF745547FE}"/>
              </a:ext>
            </a:extLst>
          </p:cNvPr>
          <p:cNvGrpSpPr/>
          <p:nvPr/>
        </p:nvGrpSpPr>
        <p:grpSpPr>
          <a:xfrm>
            <a:off x="7988579" y="2792913"/>
            <a:ext cx="1780262" cy="1289738"/>
            <a:chOff x="7988579" y="2792913"/>
            <a:chExt cx="1780262" cy="12897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BB4275-52C8-2415-4F0A-041E439C73FD}"/>
                </a:ext>
              </a:extLst>
            </p:cNvPr>
            <p:cNvSpPr txBox="1"/>
            <p:nvPr/>
          </p:nvSpPr>
          <p:spPr>
            <a:xfrm>
              <a:off x="7988579" y="3590208"/>
              <a:ext cx="1780262" cy="492443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Non-relativistic nucleon couplings</a:t>
              </a:r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D9A762-386B-4A98-5DD3-41C2DFD205C2}"/>
                </a:ext>
              </a:extLst>
            </p:cNvPr>
            <p:cNvSpPr/>
            <p:nvPr/>
          </p:nvSpPr>
          <p:spPr>
            <a:xfrm>
              <a:off x="8187265" y="2792913"/>
              <a:ext cx="491067" cy="491438"/>
            </a:xfrm>
            <a:prstGeom prst="ellips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LID4096" sz="16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A6D2071-1206-531A-D124-8920FBED723B}"/>
              </a:ext>
            </a:extLst>
          </p:cNvPr>
          <p:cNvSpPr/>
          <p:nvPr/>
        </p:nvSpPr>
        <p:spPr>
          <a:xfrm>
            <a:off x="1540932" y="5118430"/>
            <a:ext cx="1168400" cy="448390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72000" tIns="72000" rIns="72000" bIns="72000" rtlCol="0" anchor="ctr"/>
          <a:lstStyle/>
          <a:p>
            <a:pPr algn="ctr"/>
            <a:endParaRPr lang="LID4096" sz="1600" dirty="0" err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BB655-0BF5-A314-1027-5BA7A4574E64}"/>
              </a:ext>
            </a:extLst>
          </p:cNvPr>
          <p:cNvSpPr txBox="1"/>
          <p:nvPr/>
        </p:nvSpPr>
        <p:spPr>
          <a:xfrm>
            <a:off x="1321514" y="5683725"/>
            <a:ext cx="160723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Leptonic ALPs</a:t>
            </a:r>
            <a:endParaRPr lang="LID4096" b="1" dirty="0" err="1"/>
          </a:p>
        </p:txBody>
      </p:sp>
    </p:spTree>
    <p:extLst>
      <p:ext uri="{BB962C8B-B14F-4D97-AF65-F5344CB8AC3E}">
        <p14:creationId xmlns:p14="http://schemas.microsoft.com/office/powerpoint/2010/main" val="419413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2F64-7223-4CF6-C1FC-FCC5F6DF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Leptonic ALPs</a:t>
            </a:r>
            <a:endParaRPr lang="LID4096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C8436C7-DD1D-70E7-9830-2629D88E72F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sz="1800" dirty="0"/>
              <a:t>ALP that is only interacting with electrons or muons (</a:t>
            </a:r>
            <a:r>
              <a:rPr lang="en-US" sz="1800" dirty="0" err="1"/>
              <a:t>taus</a:t>
            </a:r>
            <a:r>
              <a:rPr lang="en-US" sz="1800" dirty="0"/>
              <a:t> are too heavy, not interesting for </a:t>
            </a:r>
            <a:r>
              <a:rPr lang="en-US" sz="1800" dirty="0" err="1"/>
              <a:t>SNe</a:t>
            </a:r>
            <a:r>
              <a:rPr lang="en-US" sz="1800" dirty="0"/>
              <a:t>(?))</a:t>
            </a:r>
            <a:endParaRPr lang="LID4096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6CC28-A4B8-804B-5F93-2972D23C94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55DDBC-DBDD-0492-428B-65B7A164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227" y="4264698"/>
            <a:ext cx="1745922" cy="201748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34B1403-2569-5CB5-5505-76AAD569FEBE}"/>
              </a:ext>
            </a:extLst>
          </p:cNvPr>
          <p:cNvSpPr/>
          <p:nvPr/>
        </p:nvSpPr>
        <p:spPr>
          <a:xfrm>
            <a:off x="4358564" y="5063477"/>
            <a:ext cx="1301072" cy="468000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4E556E-7A69-B1B0-DDFA-C4CCFF9154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60" y="5107179"/>
            <a:ext cx="2987762" cy="380596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23105484-ABAB-B1EA-CA14-F13BA1539BBA}"/>
              </a:ext>
            </a:extLst>
          </p:cNvPr>
          <p:cNvSpPr/>
          <p:nvPr/>
        </p:nvSpPr>
        <p:spPr>
          <a:xfrm>
            <a:off x="5064804" y="3716485"/>
            <a:ext cx="262819" cy="127803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4DC9AE-F4E1-FBA4-CAB2-2ECF2ADFAAAE}"/>
              </a:ext>
            </a:extLst>
          </p:cNvPr>
          <p:cNvGrpSpPr/>
          <p:nvPr/>
        </p:nvGrpSpPr>
        <p:grpSpPr>
          <a:xfrm>
            <a:off x="461360" y="2363907"/>
            <a:ext cx="10611731" cy="1497397"/>
            <a:chOff x="987338" y="2492896"/>
            <a:chExt cx="10611731" cy="149739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565E30-E2F1-3071-2561-F95372B07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7338" y="2492896"/>
              <a:ext cx="3384376" cy="1497397"/>
            </a:xfrm>
            <a:prstGeom prst="rect">
              <a:avLst/>
            </a:prstGeom>
          </p:spPr>
        </p:pic>
        <p:pic>
          <p:nvPicPr>
            <p:cNvPr id="29" name="Picture 28" descr="\documentclass{article}&#10;\usepackage{amsmath}&#10;\usepackage{amssymb}&#10;\usepackage{mathtools}&#10;\usepackage{dsfont}&#10;\usepackage{slashed}&#10;\pagestyle{empty}&#10;\begin{document}&#10;\begin{align*}&#10;   &amp;= \underbrace{i \frac{e^2 \hat{g}_{a\ell}}{2 \pi^2} \left[ 1 + 2 m_\ell^2 \, C_0\left( q_1^2, q_2^2, (q_1 + q_2)^2, m_\ell^2, m_\ell^2, m_\ell^2\right) \right]}_{= i \, g_{a\gamma}^{\text{eff}}(q_1,q_2)}&#10;q_1^\alpha \, q_2^\beta \varepsilon^{\mu\nu\alpha\beta}&#10;\end{align*}&#10;\end{document}" title="IguanaTex Bitmap Display">
              <a:extLst>
                <a:ext uri="{FF2B5EF4-FFF2-40B4-BE49-F238E27FC236}">
                  <a16:creationId xmlns:a16="http://schemas.microsoft.com/office/drawing/2014/main" id="{57140A6D-DBA1-C786-3580-812178094F6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246" y="2940779"/>
              <a:ext cx="7044823" cy="976828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4AE99DC-FE97-9BEF-1BE5-D43881F9B224}"/>
              </a:ext>
            </a:extLst>
          </p:cNvPr>
          <p:cNvSpPr/>
          <p:nvPr/>
        </p:nvSpPr>
        <p:spPr>
          <a:xfrm>
            <a:off x="2329396" y="2393328"/>
            <a:ext cx="8743695" cy="1528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DDA5B8-04B0-DEDC-C4FD-26B776DD3CE1}"/>
                  </a:ext>
                </a:extLst>
              </p:cNvPr>
              <p:cNvSpPr txBox="1"/>
              <p:nvPr/>
            </p:nvSpPr>
            <p:spPr>
              <a:xfrm>
                <a:off x="4318828" y="435076"/>
                <a:ext cx="7722538" cy="839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52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000" i="1">
                          <a:latin typeface="Cambria Math" panose="02040503050406030204" pitchFamily="18" charset="0"/>
                        </a:rPr>
                        <m:t>⊃−</m:t>
                      </m:r>
                      <m:f>
                        <m:f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AE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◻</m:t>
                              </m:r>
                            </m:e>
                          </m:box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ar-AE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ar-AE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sub>
                          </m:sSub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sup>
                              </m:sSup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e>
                          </m:acc>
                          <m:sSub>
                            <m:sSub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𝓁</m:t>
                          </m:r>
                        </m:e>
                      </m:nary>
                      <m:r>
                        <a:rPr lang="ar-AE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ar-AE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p>
                      </m:sSubSup>
                      <m:r>
                        <a:rPr lang="ar-AE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ar-AE" sz="2000" i="1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SE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DDA5B8-04B0-DEDC-C4FD-26B776DD3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828" y="435076"/>
                <a:ext cx="7722538" cy="8390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3CC17A4-8221-5504-1244-F1CAAC5F15D1}"/>
                  </a:ext>
                </a:extLst>
              </p:cNvPr>
              <p:cNvSpPr txBox="1"/>
              <p:nvPr/>
            </p:nvSpPr>
            <p:spPr>
              <a:xfrm>
                <a:off x="4353097" y="614383"/>
                <a:ext cx="8993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52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000" i="1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SE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3CC17A4-8221-5504-1244-F1CAAC5F1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97" y="614383"/>
                <a:ext cx="89939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21419-5207-4582-A093-458AF1567C8B}"/>
                  </a:ext>
                </a:extLst>
              </p:cNvPr>
              <p:cNvSpPr txBox="1"/>
              <p:nvPr/>
            </p:nvSpPr>
            <p:spPr>
              <a:xfrm>
                <a:off x="3575144" y="610536"/>
                <a:ext cx="899399" cy="473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52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loop</m:t>
                          </m:r>
                        </m:sub>
                      </m:sSub>
                    </m:oMath>
                  </m:oMathPara>
                </a14:m>
                <a:endParaRPr lang="en-SE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21419-5207-4582-A093-458AF1567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144" y="610536"/>
                <a:ext cx="899399" cy="473912"/>
              </a:xfrm>
              <a:prstGeom prst="rect">
                <a:avLst/>
              </a:prstGeom>
              <a:blipFill>
                <a:blip r:embed="rId10"/>
                <a:stretch>
                  <a:fillRect r="-58108" b="-1410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A6875CE-D353-D4A2-7C54-4C2F1713A38C}"/>
              </a:ext>
            </a:extLst>
          </p:cNvPr>
          <p:cNvSpPr/>
          <p:nvPr/>
        </p:nvSpPr>
        <p:spPr>
          <a:xfrm>
            <a:off x="9386729" y="456963"/>
            <a:ext cx="1949099" cy="72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190CE-4109-E9EA-ED4F-85A99D14EA91}"/>
              </a:ext>
            </a:extLst>
          </p:cNvPr>
          <p:cNvSpPr txBox="1"/>
          <p:nvPr/>
        </p:nvSpPr>
        <p:spPr>
          <a:xfrm>
            <a:off x="7958667" y="6045170"/>
            <a:ext cx="4233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Ferreira, D. Marsh,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JCAP 11 (2022) 057 </a:t>
            </a:r>
            <a:endParaRPr lang="en-SE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40" grpId="0"/>
      <p:bldP spid="3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2F64-7223-4CF6-C1FC-FCC5F6DF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Leptonic ALPs produced in </a:t>
            </a:r>
            <a:r>
              <a:rPr lang="en-US" dirty="0" err="1"/>
              <a:t>SNe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6CC28-A4B8-804B-5F93-2972D23C94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7</a:t>
            </a:fld>
            <a:endParaRPr lang="da-DK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07BA75-3EA7-1FEF-6FA7-89E93EED75FC}"/>
              </a:ext>
            </a:extLst>
          </p:cNvPr>
          <p:cNvGrpSpPr>
            <a:grpSpLocks noChangeAspect="1"/>
          </p:cNvGrpSpPr>
          <p:nvPr/>
        </p:nvGrpSpPr>
        <p:grpSpPr>
          <a:xfrm>
            <a:off x="1350995" y="1700214"/>
            <a:ext cx="9037605" cy="5064792"/>
            <a:chOff x="956606" y="1045257"/>
            <a:chExt cx="10003090" cy="56058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0259EE-ACF4-22D9-90B7-2FED13F33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9185" y="3894358"/>
              <a:ext cx="5644412" cy="26910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7A3463-B7DC-0D2B-0B30-E36595B53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606" y="1045257"/>
              <a:ext cx="6584786" cy="29239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D0276F-6215-91B1-B64F-ED12A588A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5789" b="3380"/>
            <a:stretch/>
          </p:blipFill>
          <p:spPr>
            <a:xfrm>
              <a:off x="8013616" y="1826091"/>
              <a:ext cx="2946080" cy="214316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1A9D4F-A859-2FD3-07C1-F5798DFD0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059"/>
            <a:stretch/>
          </p:blipFill>
          <p:spPr>
            <a:xfrm>
              <a:off x="969461" y="4393623"/>
              <a:ext cx="2912280" cy="225749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D32912-AF5F-7195-F401-F2B4186E3D96}"/>
              </a:ext>
            </a:extLst>
          </p:cNvPr>
          <p:cNvGrpSpPr/>
          <p:nvPr/>
        </p:nvGrpSpPr>
        <p:grpSpPr>
          <a:xfrm>
            <a:off x="10140075" y="4906749"/>
            <a:ext cx="1775481" cy="1166460"/>
            <a:chOff x="505610" y="5354867"/>
            <a:chExt cx="2444987" cy="133433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7D7B76F-F548-5D0E-C3DA-586FBF8F83BC}"/>
                </a:ext>
              </a:extLst>
            </p:cNvPr>
            <p:cNvSpPr/>
            <p:nvPr/>
          </p:nvSpPr>
          <p:spPr>
            <a:xfrm>
              <a:off x="505610" y="5354867"/>
              <a:ext cx="2444987" cy="1334334"/>
            </a:xfrm>
            <a:prstGeom prst="roundRect">
              <a:avLst/>
            </a:prstGeom>
            <a:solidFill>
              <a:srgbClr val="002F5F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1C72D4C-CBD4-3F3D-F978-A69AEA8F9969}"/>
                </a:ext>
              </a:extLst>
            </p:cNvPr>
            <p:cNvGrpSpPr/>
            <p:nvPr/>
          </p:nvGrpSpPr>
          <p:grpSpPr>
            <a:xfrm>
              <a:off x="597975" y="5482809"/>
              <a:ext cx="2268025" cy="1088381"/>
              <a:chOff x="838200" y="5387141"/>
              <a:chExt cx="2268025" cy="1088381"/>
            </a:xfrm>
          </p:grpSpPr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83A47C76-DED0-76CF-252C-421F2E58F408}"/>
                  </a:ext>
                </a:extLst>
              </p:cNvPr>
              <p:cNvSpPr/>
              <p:nvPr/>
            </p:nvSpPr>
            <p:spPr>
              <a:xfrm>
                <a:off x="838200" y="5387141"/>
                <a:ext cx="2268025" cy="438313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production</a:t>
                </a:r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C2407DAA-2A2B-7078-922D-261A31F36966}"/>
                  </a:ext>
                </a:extLst>
              </p:cNvPr>
              <p:cNvSpPr/>
              <p:nvPr/>
            </p:nvSpPr>
            <p:spPr>
              <a:xfrm flipH="1">
                <a:off x="838200" y="6037209"/>
                <a:ext cx="2268025" cy="438313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absorption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1BD3DD-6360-E623-16A7-EE21F4CBE365}"/>
              </a:ext>
            </a:extLst>
          </p:cNvPr>
          <p:cNvSpPr txBox="1"/>
          <p:nvPr/>
        </p:nvSpPr>
        <p:spPr>
          <a:xfrm>
            <a:off x="7958666" y="124934"/>
            <a:ext cx="417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Ferreira, D. Marsh,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JCAP 11 (2022) 057</a:t>
            </a:r>
          </a:p>
          <a:p>
            <a:pPr algn="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soon to be published work</a:t>
            </a:r>
            <a:endParaRPr lang="en-S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2F64-7223-4CF6-C1FC-FCC5F6DF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Leptonic ALPs produced in </a:t>
            </a:r>
            <a:r>
              <a:rPr lang="en-US" dirty="0" err="1"/>
              <a:t>SNe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6CC28-A4B8-804B-5F93-2972D23C94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11" name="Picture 10" descr="Axion spectra produced in SNe via different processes due to their electron and muon coupling">
            <a:extLst>
              <a:ext uri="{FF2B5EF4-FFF2-40B4-BE49-F238E27FC236}">
                <a16:creationId xmlns:a16="http://schemas.microsoft.com/office/drawing/2014/main" id="{0C747A9B-A9C3-2444-3215-961A4343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118"/>
            <a:ext cx="12192000" cy="4354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34BF8D-9825-44E0-451F-81A614B00B42}"/>
                  </a:ext>
                </a:extLst>
              </p:cNvPr>
              <p:cNvSpPr txBox="1"/>
              <p:nvPr/>
            </p:nvSpPr>
            <p:spPr>
              <a:xfrm>
                <a:off x="1879600" y="6198956"/>
                <a:ext cx="224366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DE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MeV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140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34BF8D-9825-44E0-451F-81A614B00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6198956"/>
                <a:ext cx="2243667" cy="307777"/>
              </a:xfrm>
              <a:prstGeom prst="rect">
                <a:avLst/>
              </a:prstGeom>
              <a:blipFill>
                <a:blip r:embed="rId3"/>
                <a:stretch>
                  <a:fillRect l="-541" t="-17308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FD142-CD0B-3D86-C2F0-9478C1EFD1F1}"/>
                  </a:ext>
                </a:extLst>
              </p:cNvPr>
              <p:cNvSpPr txBox="1"/>
              <p:nvPr/>
            </p:nvSpPr>
            <p:spPr>
              <a:xfrm>
                <a:off x="7670800" y="6187608"/>
                <a:ext cx="2243667" cy="3386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DE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MeV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1400" dirty="0" err="1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FD142-CD0B-3D86-C2F0-9478C1EFD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0" y="6187608"/>
                <a:ext cx="2243667" cy="338682"/>
              </a:xfrm>
              <a:prstGeom prst="rect">
                <a:avLst/>
              </a:prstGeom>
              <a:blipFill>
                <a:blip r:embed="rId4"/>
                <a:stretch>
                  <a:fillRect l="-1081" t="-13793" b="-172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06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6B14-2565-1799-50E2-ECD98D6F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64" y="668439"/>
            <a:ext cx="10962000" cy="671967"/>
          </a:xfrm>
        </p:spPr>
        <p:txBody>
          <a:bodyPr/>
          <a:lstStyle/>
          <a:p>
            <a:r>
              <a:rPr lang="en-US" dirty="0"/>
              <a:t>ALPs from </a:t>
            </a:r>
            <a:r>
              <a:rPr lang="en-US" dirty="0" err="1"/>
              <a:t>SNe</a:t>
            </a:r>
            <a:r>
              <a:rPr lang="en-US" dirty="0"/>
              <a:t>: Observables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BD9C4-DB01-0AF0-A9E9-A189C5A48E3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9</a:t>
            </a:fld>
            <a:endParaRPr lang="da-DK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072891-93CC-4DFF-785C-7A5B86C7AE83}"/>
              </a:ext>
            </a:extLst>
          </p:cNvPr>
          <p:cNvGrpSpPr/>
          <p:nvPr/>
        </p:nvGrpSpPr>
        <p:grpSpPr>
          <a:xfrm>
            <a:off x="339779" y="1494722"/>
            <a:ext cx="11661721" cy="4422287"/>
            <a:chOff x="232930" y="1425600"/>
            <a:chExt cx="11661721" cy="44222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8706AB-FDF4-11CE-D8F0-030A0F5DA1BE}"/>
                </a:ext>
              </a:extLst>
            </p:cNvPr>
            <p:cNvGrpSpPr/>
            <p:nvPr/>
          </p:nvGrpSpPr>
          <p:grpSpPr>
            <a:xfrm>
              <a:off x="756765" y="1425600"/>
              <a:ext cx="10678470" cy="2880000"/>
              <a:chOff x="450094" y="234036"/>
              <a:chExt cx="10678470" cy="2880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7BFF32C-AD39-06B3-DB03-C8B1DC9F4B00}"/>
                  </a:ext>
                </a:extLst>
              </p:cNvPr>
              <p:cNvSpPr/>
              <p:nvPr/>
            </p:nvSpPr>
            <p:spPr>
              <a:xfrm>
                <a:off x="1350094" y="1134036"/>
                <a:ext cx="1080000" cy="1080000"/>
              </a:xfrm>
              <a:prstGeom prst="ellipse">
                <a:avLst/>
              </a:prstGeom>
              <a:noFill/>
              <a:ln w="28575">
                <a:solidFill>
                  <a:srgbClr val="FF0000">
                    <a:alpha val="31000"/>
                  </a:srgbClr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2000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42B64ED-0227-3207-9AB6-736469E68D27}"/>
                  </a:ext>
                </a:extLst>
              </p:cNvPr>
              <p:cNvCxnSpPr>
                <a:cxnSpLocks/>
                <a:endCxn id="9" idx="1"/>
              </p:cNvCxnSpPr>
              <p:nvPr/>
            </p:nvCxnSpPr>
            <p:spPr>
              <a:xfrm flipV="1">
                <a:off x="2049790" y="1643265"/>
                <a:ext cx="4527296" cy="307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675A131-575E-A73A-B108-23ED125D08F8}"/>
                  </a:ext>
                </a:extLst>
              </p:cNvPr>
              <p:cNvCxnSpPr/>
              <p:nvPr/>
            </p:nvCxnSpPr>
            <p:spPr>
              <a:xfrm>
                <a:off x="6904498" y="1643463"/>
                <a:ext cx="1800000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82CE8D-EDF4-19D8-7443-DD0839D3557B}"/>
                  </a:ext>
                </a:extLst>
              </p:cNvPr>
              <p:cNvSpPr txBox="1"/>
              <p:nvPr/>
            </p:nvSpPr>
            <p:spPr>
              <a:xfrm>
                <a:off x="6577086" y="1443210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 Black" panose="020B0A04020102020204" pitchFamily="34" charset="0"/>
                  </a:rPr>
                  <a:t>//</a:t>
                </a:r>
                <a:endParaRPr lang="en-SE" sz="20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A764ED5-BF6C-3781-D848-1ABEF97F88E5}"/>
                  </a:ext>
                </a:extLst>
              </p:cNvPr>
              <p:cNvSpPr/>
              <p:nvPr/>
            </p:nvSpPr>
            <p:spPr>
              <a:xfrm>
                <a:off x="1708078" y="14975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D65EFD3-63D2-05E6-4FE3-59458345B51D}"/>
                      </a:ext>
                    </a:extLst>
                  </p:cNvPr>
                  <p:cNvSpPr txBox="1"/>
                  <p:nvPr/>
                </p:nvSpPr>
                <p:spPr>
                  <a:xfrm>
                    <a:off x="1095147" y="1931571"/>
                    <a:ext cx="2103120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000" dirty="0">
                        <a:latin typeface="LM Roman 10" panose="00000500000000000000" pitchFamily="50" charset="0"/>
                      </a:rPr>
                      <a:t>: production of ALP in SN core</a:t>
                    </a:r>
                    <a:endParaRPr lang="en-SE" sz="2000" dirty="0">
                      <a:latin typeface="LM Roman 10" panose="00000500000000000000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327DDD52-4850-C9BF-AB96-30F53220CE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5147" y="1931571"/>
                    <a:ext cx="2103120" cy="101566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188" t="-2994" b="-9581"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FAF9233-F892-837E-54F7-56253D583829}"/>
                      </a:ext>
                    </a:extLst>
                  </p:cNvPr>
                  <p:cNvSpPr txBox="1"/>
                  <p:nvPr/>
                </p:nvSpPr>
                <p:spPr>
                  <a:xfrm>
                    <a:off x="1936471" y="434187"/>
                    <a:ext cx="210312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oMath>
                    </a14:m>
                    <a:r>
                      <a:rPr lang="en-US" sz="2000" dirty="0">
                        <a:latin typeface="LM Roman 10" panose="00000500000000000000" pitchFamily="50" charset="0"/>
                      </a:rPr>
                      <a:t>: ALP cools the </a:t>
                    </a:r>
                    <a:r>
                      <a: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ν</a:t>
                    </a:r>
                    <a:r>
                      <a:rPr lang="en-US" sz="2000" dirty="0">
                        <a:latin typeface="LM Roman 10" panose="00000500000000000000" pitchFamily="50" charset="0"/>
                        <a:cs typeface="Times New Roman" panose="02020603050405020304" pitchFamily="18" charset="0"/>
                      </a:rPr>
                      <a:t>-sphere</a:t>
                    </a:r>
                    <a:endParaRPr lang="en-SE" sz="2000" dirty="0">
                      <a:latin typeface="LM Roman 10" panose="00000500000000000000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EAAB6BF5-FC04-84A3-DBC5-CEBBB9C857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6471" y="434187"/>
                    <a:ext cx="2103120" cy="70788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188" t="-5172" b="-14655"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ED4A131-115D-4453-92EC-408C30939972}"/>
                  </a:ext>
                </a:extLst>
              </p:cNvPr>
              <p:cNvSpPr/>
              <p:nvPr/>
            </p:nvSpPr>
            <p:spPr>
              <a:xfrm>
                <a:off x="450094" y="234036"/>
                <a:ext cx="2880000" cy="2880000"/>
              </a:xfrm>
              <a:prstGeom prst="ellipse">
                <a:avLst/>
              </a:prstGeom>
              <a:noFill/>
              <a:ln w="28575">
                <a:solidFill>
                  <a:schemeClr val="tx1">
                    <a:alpha val="31000"/>
                  </a:schemeClr>
                </a:solidFill>
                <a:prstDash val="sysDot"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2000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ECADA9B-96BF-7BD9-30C1-CB0F76CF7F4E}"/>
                  </a:ext>
                </a:extLst>
              </p:cNvPr>
              <p:cNvCxnSpPr>
                <a:cxnSpLocks/>
                <a:stCxn id="10" idx="6"/>
                <a:endCxn id="11" idx="0"/>
              </p:cNvCxnSpPr>
              <p:nvPr/>
            </p:nvCxnSpPr>
            <p:spPr>
              <a:xfrm>
                <a:off x="2068078" y="1677565"/>
                <a:ext cx="78629" cy="2540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729322D-E3E8-0224-DC91-59072959BF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6063" y="1134036"/>
                <a:ext cx="77796" cy="5510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44FC32B-137B-E23F-24EE-E6A113555409}"/>
                      </a:ext>
                    </a:extLst>
                  </p:cNvPr>
                  <p:cNvSpPr txBox="1"/>
                  <p:nvPr/>
                </p:nvSpPr>
                <p:spPr>
                  <a:xfrm>
                    <a:off x="3454078" y="2269165"/>
                    <a:ext cx="227851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oMath>
                    </a14:m>
                    <a:r>
                      <a:rPr lang="en-US" sz="2000" dirty="0">
                        <a:latin typeface="LM Roman 10" panose="00000500000000000000" pitchFamily="50" charset="0"/>
                      </a:rPr>
                      <a:t>: ALP escapes into the ISM</a:t>
                    </a:r>
                    <a:endParaRPr lang="en-SE" sz="2000" dirty="0">
                      <a:latin typeface="LM Roman 10" panose="00000500000000000000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C6613ABC-7FE3-AECA-B542-447B1700A9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4078" y="2269165"/>
                    <a:ext cx="2278512" cy="70788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941" t="-5172" b="-14655"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CF9E4E0-048A-2FB0-CAB4-1D267101F19B}"/>
                  </a:ext>
                </a:extLst>
              </p:cNvPr>
              <p:cNvCxnSpPr>
                <a:cxnSpLocks/>
                <a:stCxn id="13" idx="6"/>
              </p:cNvCxnSpPr>
              <p:nvPr/>
            </p:nvCxnSpPr>
            <p:spPr>
              <a:xfrm>
                <a:off x="3330094" y="1674036"/>
                <a:ext cx="478440" cy="5951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1FE630-2F7B-203C-7F22-50D58D8CDCAC}"/>
                  </a:ext>
                </a:extLst>
              </p:cNvPr>
              <p:cNvSpPr txBox="1"/>
              <p:nvPr/>
            </p:nvSpPr>
            <p:spPr>
              <a:xfrm>
                <a:off x="8704502" y="1449205"/>
                <a:ext cx="2424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M Roman 10" panose="00000500000000000000" pitchFamily="50" charset="0"/>
                  </a:rPr>
                  <a:t>Distance to SN core</a:t>
                </a:r>
                <a:endParaRPr lang="en-SE" sz="2000" dirty="0">
                  <a:latin typeface="LM Roman 10" panose="00000500000000000000" pitchFamily="50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628B3244-BB60-15E0-CD51-235A9C49DF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3438" y="377732"/>
                    <a:ext cx="2533248" cy="779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>
                                <a:latin typeface="LM Roman 10" panose="00000500000000000000" pitchFamily="50" charset="0"/>
                              </a:rPr>
                              <m:t>gal</m:t>
                            </m:r>
                          </m:sub>
                        </m:sSub>
                      </m:oMath>
                    </a14:m>
                    <a:r>
                      <a:rPr lang="en-US" sz="2000" dirty="0">
                        <a:latin typeface="LM Roman 10" panose="00000500000000000000" pitchFamily="50" charset="0"/>
                      </a:rPr>
                      <a:t>: decay inside the Milky Way</a:t>
                    </a:r>
                    <a:endParaRPr lang="en-SE" sz="2000" dirty="0">
                      <a:latin typeface="LM Roman 10" panose="00000500000000000000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85050799-EE90-0518-BD53-0A86A1128F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3438" y="377732"/>
                    <a:ext cx="2533248" cy="779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651" t="-3906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7A9402B-AB82-A898-6C7D-FFA362F6BE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3334" y="1078920"/>
                <a:ext cx="96628" cy="60621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EB23A4-8C2C-AC16-0DA1-A3A658CDF675}"/>
                  </a:ext>
                </a:extLst>
              </p:cNvPr>
              <p:cNvSpPr txBox="1"/>
              <p:nvPr/>
            </p:nvSpPr>
            <p:spPr>
              <a:xfrm>
                <a:off x="4648646" y="1257131"/>
                <a:ext cx="7961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M Roman 10" panose="00000500000000000000" pitchFamily="50" charset="0"/>
                  </a:rPr>
                  <a:t>1 kpc</a:t>
                </a:r>
                <a:endParaRPr lang="en-SE" sz="2000" dirty="0">
                  <a:latin typeface="LM Roman 10" panose="00000500000000000000" pitchFamily="50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83C275-60BF-C417-83A8-BB98B732A53D}"/>
                  </a:ext>
                </a:extLst>
              </p:cNvPr>
              <p:cNvSpPr txBox="1"/>
              <p:nvPr/>
            </p:nvSpPr>
            <p:spPr>
              <a:xfrm>
                <a:off x="2457744" y="1302603"/>
                <a:ext cx="8739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M Roman 10" panose="00000500000000000000" pitchFamily="50" charset="0"/>
                  </a:rPr>
                  <a:t>20 km</a:t>
                </a:r>
                <a:endParaRPr lang="en-SE" sz="2000" dirty="0">
                  <a:latin typeface="LM Roman 10" panose="00000500000000000000" pitchFamily="50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C6CFF99-50F2-4DE7-D288-1B14B1EE6A36}"/>
                      </a:ext>
                    </a:extLst>
                  </p:cNvPr>
                  <p:cNvSpPr txBox="1"/>
                  <p:nvPr/>
                </p:nvSpPr>
                <p:spPr>
                  <a:xfrm>
                    <a:off x="3613096" y="1777822"/>
                    <a:ext cx="102245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oMath>
                    </a14:m>
                    <a:r>
                      <a:rPr lang="en-US" sz="2000" dirty="0">
                        <a:latin typeface="LM Roman 10" panose="00000500000000000000" pitchFamily="50" charset="0"/>
                      </a:rPr>
                      <a:t> km</a:t>
                    </a:r>
                    <a:endParaRPr lang="en-SE" sz="2000" dirty="0">
                      <a:latin typeface="LM Roman 10" panose="00000500000000000000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66226903-2FD3-B4BF-FDB2-2959032EE5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3096" y="1777822"/>
                    <a:ext cx="1022459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7576" r="-5952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AE841A7-080E-01C5-48AC-DE4AE6F7FB9D}"/>
                      </a:ext>
                    </a:extLst>
                  </p:cNvPr>
                  <p:cNvSpPr txBox="1"/>
                  <p:nvPr/>
                </p:nvSpPr>
                <p:spPr>
                  <a:xfrm>
                    <a:off x="5877265" y="2269160"/>
                    <a:ext cx="2494280" cy="7350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>
                                <a:latin typeface="LM Roman 10" panose="00000500000000000000" pitchFamily="50" charset="0"/>
                              </a:rPr>
                              <m:t>SN</m:t>
                            </m:r>
                          </m:sub>
                        </m:sSub>
                      </m:oMath>
                    </a14:m>
                    <a:r>
                      <a:rPr lang="en-US" sz="2000" dirty="0">
                        <a:latin typeface="LM Roman 10" panose="00000500000000000000" pitchFamily="50" charset="0"/>
                      </a:rPr>
                      <a:t>: decay before reaching earth</a:t>
                    </a:r>
                    <a:endParaRPr lang="en-SE" sz="2000" dirty="0">
                      <a:latin typeface="LM Roman 10" panose="00000500000000000000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91B4471-E0D1-4CCF-1B4C-42D32412E9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7265" y="2269160"/>
                    <a:ext cx="2494280" cy="73507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439" t="-5000" b="-14167"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21C2086-2BE0-7108-3760-45275EB351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4737" y="1639120"/>
                <a:ext cx="366786" cy="52175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114253-C235-75F6-111D-B62231F941D1}"/>
                  </a:ext>
                </a:extLst>
              </p:cNvPr>
              <p:cNvSpPr txBox="1"/>
              <p:nvPr/>
            </p:nvSpPr>
            <p:spPr>
              <a:xfrm>
                <a:off x="5211619" y="1777822"/>
                <a:ext cx="9244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M Roman 10" panose="00000500000000000000" pitchFamily="50" charset="0"/>
                  </a:rPr>
                  <a:t>50 kpc</a:t>
                </a:r>
                <a:endParaRPr lang="en-SE" sz="2000" dirty="0">
                  <a:latin typeface="LM Roman 10" panose="00000500000000000000" pitchFamily="50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3FB9AF92-4A3B-0B29-0208-1AE6342F6FAE}"/>
                      </a:ext>
                    </a:extLst>
                  </p:cNvPr>
                  <p:cNvSpPr txBox="1"/>
                  <p:nvPr/>
                </p:nvSpPr>
                <p:spPr>
                  <a:xfrm>
                    <a:off x="7437873" y="313664"/>
                    <a:ext cx="274039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sz="2000" dirty="0">
                        <a:latin typeface="LM Roman 10" panose="00000500000000000000" pitchFamily="50" charset="0"/>
                      </a:rPr>
                      <a:t>: decay during the age of the Universe</a:t>
                    </a:r>
                    <a:endParaRPr lang="en-SE" sz="2000" dirty="0">
                      <a:latin typeface="LM Roman 10" panose="00000500000000000000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752E69E9-CB9E-34A5-E261-ECB74BC1C4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7873" y="313664"/>
                    <a:ext cx="2740397" cy="70788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222" t="-5172" r="-5111" b="-14655"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93AFC3F4-0838-0E68-D0D4-56AC1AC41B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4215" y="1033054"/>
                <a:ext cx="391778" cy="62151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4491D7-ACA3-1DA6-53C1-9E9CCAE8D573}"/>
                  </a:ext>
                </a:extLst>
              </p:cNvPr>
              <p:cNvSpPr txBox="1"/>
              <p:nvPr/>
            </p:nvSpPr>
            <p:spPr>
              <a:xfrm>
                <a:off x="6793895" y="1139566"/>
                <a:ext cx="11352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M Roman 10" panose="00000500000000000000" pitchFamily="50" charset="0"/>
                  </a:rPr>
                  <a:t>14 </a:t>
                </a:r>
                <a:r>
                  <a:rPr lang="en-US" sz="2000" dirty="0" err="1">
                    <a:latin typeface="LM Roman 10" panose="00000500000000000000" pitchFamily="50" charset="0"/>
                  </a:rPr>
                  <a:t>Glyrs</a:t>
                </a:r>
                <a:endParaRPr lang="en-SE" sz="2000" dirty="0">
                  <a:latin typeface="LM Roman 10" panose="00000500000000000000" pitchFamily="50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6730091-F2F6-AEFD-3250-B939BF99442A}"/>
                </a:ext>
              </a:extLst>
            </p:cNvPr>
            <p:cNvGrpSpPr/>
            <p:nvPr/>
          </p:nvGrpSpPr>
          <p:grpSpPr>
            <a:xfrm>
              <a:off x="232930" y="4614692"/>
              <a:ext cx="11661721" cy="723275"/>
              <a:chOff x="232930" y="4614692"/>
              <a:chExt cx="11661721" cy="72327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593451-00D0-6124-A537-CB29F8C60AEE}"/>
                  </a:ext>
                </a:extLst>
              </p:cNvPr>
              <p:cNvSpPr txBox="1"/>
              <p:nvPr/>
            </p:nvSpPr>
            <p:spPr>
              <a:xfrm>
                <a:off x="232930" y="4614692"/>
                <a:ext cx="15936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E41A1C"/>
                    </a:solidFill>
                  </a:rPr>
                  <a:t>Anomalous cooling</a:t>
                </a:r>
                <a:endParaRPr lang="en-SE" sz="2000" dirty="0">
                  <a:solidFill>
                    <a:srgbClr val="E41A1C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719E4E-FF5E-4904-8616-A0AAA2F28107}"/>
                  </a:ext>
                </a:extLst>
              </p:cNvPr>
              <p:cNvSpPr txBox="1"/>
              <p:nvPr/>
            </p:nvSpPr>
            <p:spPr>
              <a:xfrm>
                <a:off x="1917698" y="4630081"/>
                <a:ext cx="21630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algn="ctr"/>
                <a:r>
                  <a:rPr lang="en-US" sz="2000" dirty="0">
                    <a:solidFill>
                      <a:srgbClr val="4DAF4A"/>
                    </a:solidFill>
                  </a:rPr>
                  <a:t>Explosion energy of the mantle</a:t>
                </a:r>
                <a:endParaRPr lang="en-SE" sz="2000" dirty="0">
                  <a:solidFill>
                    <a:srgbClr val="4DAF4A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566BCC-5D10-E8AA-468A-82103A0031E6}"/>
                  </a:ext>
                </a:extLst>
              </p:cNvPr>
              <p:cNvSpPr txBox="1"/>
              <p:nvPr/>
            </p:nvSpPr>
            <p:spPr>
              <a:xfrm>
                <a:off x="4400521" y="4768580"/>
                <a:ext cx="22785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972E"/>
                    </a:solidFill>
                  </a:rPr>
                  <a:t>Galactic positrons</a:t>
                </a:r>
                <a:endParaRPr lang="en-SE" sz="2000" dirty="0">
                  <a:solidFill>
                    <a:srgbClr val="FF972E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AE13E1-A83C-DF83-B31D-941FD9F6A537}"/>
                  </a:ext>
                </a:extLst>
              </p:cNvPr>
              <p:cNvSpPr txBox="1"/>
              <p:nvPr/>
            </p:nvSpPr>
            <p:spPr>
              <a:xfrm>
                <a:off x="7006391" y="4630081"/>
                <a:ext cx="22785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377EB8"/>
                    </a:solidFill>
                  </a:rPr>
                  <a:t>Gamma-ray burst from nearby SNe</a:t>
                </a:r>
                <a:endParaRPr lang="en-SE" sz="2000" dirty="0">
                  <a:solidFill>
                    <a:srgbClr val="377EB8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6B007A7-5013-DF82-131E-B0DA83E1A484}"/>
                  </a:ext>
                </a:extLst>
              </p:cNvPr>
              <p:cNvSpPr txBox="1"/>
              <p:nvPr/>
            </p:nvSpPr>
            <p:spPr>
              <a:xfrm>
                <a:off x="9345562" y="4614692"/>
                <a:ext cx="25490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984EA3"/>
                    </a:solidFill>
                  </a:rPr>
                  <a:t>Diffuse gamma rays from all past SNe</a:t>
                </a:r>
                <a:endParaRPr lang="en-SE" sz="2000" dirty="0">
                  <a:solidFill>
                    <a:srgbClr val="984EA3"/>
                  </a:solidFill>
                </a:endParaRPr>
              </a:p>
            </p:txBody>
          </p:sp>
        </p:grpSp>
        <p:pic>
          <p:nvPicPr>
            <p:cNvPr id="36" name="Picture 35" descr="\documentclass{article}&#10;\usepackage{amsmath}&#10;\usepackage{amssymb}&#10;\usepackage{mathtools}&#10;\usepackage{dsfont}&#10;\usepackage{slashed}&#10;\pagestyle{empty}&#10;\begin{document}&#10;\begin{align*}&#10;   L_a &lt; L_\nu&#10;\end{align*}&#10;\end{document}" title="IguanaTex Bitmap Display">
              <a:extLst>
                <a:ext uri="{FF2B5EF4-FFF2-40B4-BE49-F238E27FC236}">
                  <a16:creationId xmlns:a16="http://schemas.microsoft.com/office/drawing/2014/main" id="{9FB9C459-898D-A88A-50CF-0FD6172D434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>
              <a:duotone>
                <a:prstClr val="black"/>
                <a:srgbClr val="ED1C2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7" y="5590616"/>
              <a:ext cx="899048" cy="211810"/>
            </a:xfrm>
            <a:prstGeom prst="rect">
              <a:avLst/>
            </a:prstGeom>
          </p:spPr>
        </p:pic>
        <p:pic>
          <p:nvPicPr>
            <p:cNvPr id="37" name="Picture 36" descr="\documentclass{article}&#10;\usepackage{amsmath}&#10;\usepackage{amssymb}&#10;\usepackage{mathtools}&#10;\usepackage{dsfont}&#10;\usepackage{slashed}&#10;\pagestyle{empty}&#10;\begin{document}&#10;\begin{align*}&#10;   E_{\rm mantle}^a &lt; E_{\rm mantle}^{\rm obs}&#10;\end{align*}&#10;\end{document}" title="IguanaTex Bitmap Display">
              <a:extLst>
                <a:ext uri="{FF2B5EF4-FFF2-40B4-BE49-F238E27FC236}">
                  <a16:creationId xmlns:a16="http://schemas.microsoft.com/office/drawing/2014/main" id="{D2C302F2-F58B-2F1C-77C6-0B13712B08D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920" y="5547472"/>
              <a:ext cx="1907809" cy="292571"/>
            </a:xfrm>
            <a:prstGeom prst="rect">
              <a:avLst/>
            </a:prstGeom>
          </p:spPr>
        </p:pic>
        <p:pic>
          <p:nvPicPr>
            <p:cNvPr id="38" name="Picture 37" descr="\documentclass{article}&#10;\usepackage{amsmath}&#10;\usepackage{amssymb}&#10;\usepackage{mathtools}&#10;\usepackage{dsfont}&#10;\usepackage{slashed}&#10;\pagestyle{empty}&#10;\begin{document}&#10;\begin{align*}&#10;   {\rm BR}_{a \to e^{+}e^{-}} N_a &lt; \left\langle \delta N_{\rm pos}^{\rm bkg.} \right\rangle &#10;\end{align*}&#10;\end{document}" title="IguanaTex Bitmap Display">
              <a:extLst>
                <a:ext uri="{FF2B5EF4-FFF2-40B4-BE49-F238E27FC236}">
                  <a16:creationId xmlns:a16="http://schemas.microsoft.com/office/drawing/2014/main" id="{8118F41B-D06E-E5E4-A31B-C6ECE5EABCD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80" y="5518757"/>
              <a:ext cx="2788571" cy="326095"/>
            </a:xfrm>
            <a:prstGeom prst="rect">
              <a:avLst/>
            </a:prstGeom>
          </p:spPr>
        </p:pic>
        <p:pic>
          <p:nvPicPr>
            <p:cNvPr id="39" name="Picture 38" descr="\documentclass{article}&#10;\usepackage{amsmath}&#10;\usepackage{amssymb}&#10;\usepackage{mathtools}&#10;\usepackage{dsfont}&#10;\usepackage{slashed}&#10;\pagestyle{empty}&#10;\begin{document}&#10;\begin{align*}&#10;   F_\gamma &lt; \left\langle \delta F_\gamma^{\rm bkg.} \right\rangle&#10;\end{align*}&#10;\end{document}" title="IguanaTex Bitmap Display">
              <a:extLst>
                <a:ext uri="{FF2B5EF4-FFF2-40B4-BE49-F238E27FC236}">
                  <a16:creationId xmlns:a16="http://schemas.microsoft.com/office/drawing/2014/main" id="{F2CF753F-3E95-1CF9-2781-110F36570A73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45" y="5518744"/>
              <a:ext cx="1549714" cy="329143"/>
            </a:xfrm>
            <a:prstGeom prst="rect">
              <a:avLst/>
            </a:prstGeom>
          </p:spPr>
        </p:pic>
        <p:pic>
          <p:nvPicPr>
            <p:cNvPr id="40" name="Picture 39" descr="\documentclass{article}&#10;\usepackage{amsmath}&#10;\usepackage{amssymb}&#10;\usepackage{mathtools}&#10;\usepackage{dsfont}&#10;\usepackage{slashed}&#10;\pagestyle{empty}&#10;\begin{document}&#10;\begin{align*}&#10;   n_\gamma^a &lt; n_\gamma^{\rm obs}&#10;\end{align*}&#10;\end{document}" title="IguanaTex Bitmap Display">
              <a:extLst>
                <a:ext uri="{FF2B5EF4-FFF2-40B4-BE49-F238E27FC236}">
                  <a16:creationId xmlns:a16="http://schemas.microsoft.com/office/drawing/2014/main" id="{AD887797-F34D-72E7-1939-E070E951D88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5153" y="5517232"/>
              <a:ext cx="1049905" cy="329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9103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,2738"/>
  <p:tag name="ORIGINALWIDTH" val="1336,687"/>
  <p:tag name="LATEXADDIN" val="\documentclass{article}&#10;\usepackage{amsmath}&#10;\usepackage{amssymb}&#10;\usepackage{mathtools}&#10;\usepackage{dsfont}&#10;\pagestyle{empty}&#10;\begin{document}&#10;\begin{align*}&#10; = i \, g_{a\gamma}^{\text{eff}}(q_1,q_2) \, q_1^\alpha \, q_2^\beta \varepsilon^{\mu\nu\alpha\beta}&#10;\end{align*}&#10;\end{document}"/>
  <p:tag name="IGUANATEXSIZE" val="22"/>
  <p:tag name="IGUANATEXCURSOR" val="25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,4653"/>
  <p:tag name="ORIGINALWIDTH" val="3375,328"/>
  <p:tag name="LATEXADDIN" val="\documentclass{article}&#10;\usepackage{amsmath}&#10;\usepackage{amssymb}&#10;\usepackage{mathtools}&#10;\usepackage{dsfont}&#10;\usepackage{slashed}&#10;\pagestyle{empty}&#10;\begin{document}&#10;\begin{align*}&#10;    N_{\rm pos}&#10;   = \int \mathrm{d} \omega_a \, {\rm BR}_{a \to e^{+}e^{-}} \frac{\mathrm{d} N_a}{\mathrm{d} \omega_a} \left[\exp(- R_* / \ell_a) - \exp(- R_{\rm Gal}/\ell_a) \right]&#10;\end{align*}&#10;\end{document}"/>
  <p:tag name="IGUANATEXSIZE" val="20"/>
  <p:tag name="IGUANATEXCURSOR" val="2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9,9587"/>
  <p:tag name="ORIGINALWIDTH" val="2796,4"/>
  <p:tag name="LATEXADDIN" val="\documentclass{article}&#10;\usepackage{amsmath}&#10;\usepackage{amssymb}&#10;\usepackage{mathtools}&#10;\usepackage{dsfont}&#10;\usepackage{slashed}&#10;\pagestyle{empty}&#10;\begin{document}&#10;\begin{align*}&#10;   \frac{\mathrm{d} \phi_\gamma}{\mathrm{d} \omega_\gamma} = \frac{1}{2\pi}&#10;   \int_0^\infty \mathrm{d} z (1+z) n_{\rm cc}' (z) \int_{\omega_\gamma^z}^{\infty} \mathrm{d} \omega_a \frac{f_{\rm D}(\omega_a)}{\omega_a} \frac{\mathrm{d}N_a}{\mathrm{d}\omega_a}&#10;\end{align*}&#10;\end{document}"/>
  <p:tag name="IGUANATEXSIZE" val="20"/>
  <p:tag name="IGUANATEXCURSOR" val="4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0,6262"/>
  <p:tag name="ORIGINALWIDTH" val="4865,392"/>
  <p:tag name="LATEXADDIN" val="\documentclass{article}&#10;\usepackage{amsmath}&#10;\usepackage{amssymb}&#10;\usepackage{mathtools}&#10;\usepackage{dsfont}&#10;\usepackage{slashed}&#10;\pagestyle{empty}&#10;\begin{document}&#10;\begin{align*}&#10;   L_a &amp;= \int_0^{R_\nu} \mathrm{d} r \, 4\pi r^2 \, \ell^2(r) \int_{m_a / \ell(r)}^{\infty} \mathrm{d} \omega_a \, \omega_a \, \frac{\mathrm{d}^2 n_a}{\mathrm{d} t \, \mathrm{d}\omega_a}(r,\omega_a) \frac{1}{2} \int_{-1}^{1} \mathrm{d} \cos \theta \, e^{-\tau(r, \omega_a, \cos\theta)} \, ,\\&#10;\tau(r,\omega_a,\cos\theta) &amp;= \frac{1}{2\pi^2} \int_0^{s_{\rm max}} \mathrm{d} s \, \frac{\omega_a^2 - m_a^2}{\exp[\omega_a/T(r'(s))] - 1} \left[ \frac{\mathrm{d}^2 n_a}{\mathrm{d} t \, \mathrm{d}\omega_a} \big( r'(s), \omega_a \big) \right]^{-1} \, ,\\&#10;        \text{with } r'(s) &amp;= \sqrt{r^2 + s^2 + 2 r s \cos\theta}\, , \,\, s_{\rm max} = \sqrt{R_{\rm far}^2 - (1-\cos^2\theta)r^2} - r \cos\theta \, .&#10;\end{align*}&#10;\end{document}"/>
  <p:tag name="IGUANATEXSIZE" val="22"/>
  <p:tag name="IGUANATEXCURSOR" val="4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52,49347"/>
  <p:tag name="LATEXADDIN" val="\documentclass{article}&#10;\usepackage{amsmath}&#10;\usepackage{amssymb}&#10;\usepackage{mathtools}&#10;\usepackage{dsfont}&#10;\usepackage{slashed}&#10;\pagestyle{empty}&#10;\begin{document}&#10;\begin{align*}&#10;   \theta&#10;\end{align*}&#10;\end{document}"/>
  <p:tag name="IGUANATEXSIZE" val="24"/>
  <p:tag name="IGUANATEXCURSOR" val="1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51,74354"/>
  <p:tag name="LATEXADDIN" val="\documentclass{article}&#10;\usepackage{amsmath}&#10;\usepackage{amssymb}&#10;\usepackage{mathtools}&#10;\usepackage{dsfont}&#10;\usepackage{slashed}&#10;\pagestyle{empty}&#10;\begin{document}&#10;\begin{align*}&#10;   r&#10;\end{align*}&#10;\end{document}"/>
  <p:tag name="IGUANATEXSIZE" val="24"/>
  <p:tag name="IGUANATEXCURSOR" val="1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6,49417"/>
  <p:tag name="LATEXADDIN" val="\documentclass{article}&#10;\usepackage{amsmath}&#10;\usepackage{amssymb}&#10;\usepackage{mathtools}&#10;\usepackage{dsfont}&#10;\usepackage{slashed}&#10;\pagestyle{empty}&#10;\begin{document}&#10;\begin{align*}&#10;   s&#10;\end{align*}&#10;\end{document}"/>
  <p:tag name="IGUANATEXSIZE" val="24"/>
  <p:tag name="IGUANATEXCURSOR" val="1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957,6303"/>
  <p:tag name="LATEXADDIN" val="\documentclass{article}&#10;\usepackage{amsmath}&#10;\usepackage{amssymb}&#10;\usepackage{mathtools}&#10;\usepackage{dsfont}&#10;\usepackage{slashed}&#10;\pagestyle{empty}&#10;\begin{document}&#10;\begin{align*}&#10;   t = q_2^2 = (p - q_1)^2&#10;\end{align*}&#10;\end{document}"/>
  <p:tag name="IGUANATEXSIZE" val="20"/>
  <p:tag name="IGUANATEXCURSOR" val="2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,4792"/>
  <p:tag name="ORIGINALWIDTH" val="197,9753"/>
  <p:tag name="LATEXADDIN" val="\documentclass{article}&#10;\usepackage{amsmath}&#10;\usepackage{amssymb}&#10;\usepackage{mathtools}&#10;\usepackage{dsfont}&#10;\usepackage{slashed}&#10;\pagestyle{empty}&#10;\begin{document}&#10;\begin{align*}&#10;   g_{a\gamma}^{\rm (P)}&#10;\end{align*}&#10;\end{document}"/>
  <p:tag name="IGUANATEXSIZE" val="20"/>
  <p:tag name="IGUANATEXCURSOR" val="2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,4792"/>
  <p:tag name="ORIGINALWIDTH" val="205,4743"/>
  <p:tag name="LATEXADDIN" val="\documentclass{article}&#10;\usepackage{amsmath}&#10;\usepackage{amssymb}&#10;\usepackage{mathtools}&#10;\usepackage{dsfont}&#10;\usepackage{slashed}&#10;\pagestyle{empty}&#10;\begin{document}&#10;\begin{align*}&#10;   g_{a\gamma}^{\rm (D)}&#10;\end{align*}&#10;\end{document}"/>
  <p:tag name="IGUANATEXSIZE" val="20"/>
  <p:tag name="IGUANATEXCURSOR" val="2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0,0461"/>
  <p:tag name="ORIGINALWIDTH" val="2494,098"/>
  <p:tag name="LATEXADDIN" val="\documentclass{article}&#10;\usepackage{amsmath}&#10;\usepackage{amssymb}&#10;\usepackage{mathtools}&#10;\usepackage{dsfont}&#10;\pagestyle{empty}&#10;\begin{document}&#10;\begin{align*}&#10; \tau_{a \to \gamma\gamma} \simeq 13.8\, \text{Gyr} \left(\frac{1.2 \cdot 10^{-12}}{g_{ae}} \right)^2 \left( \frac{100\, \text{keV}}{m_{a}}\right)^7&#10;\end{align*}&#10;\end{document}"/>
  <p:tag name="IGUANATEXSIZE" val="20"/>
  <p:tag name="IGUANATEXCURSOR" val="19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9,1901"/>
  <p:tag name="ORIGINALWIDTH" val="3464,567"/>
  <p:tag name="LATEXADDIN" val="\documentclass{article}&#10;\usepackage{amsmath}&#10;\usepackage{amssymb}&#10;\usepackage{mathtools}&#10;\usepackage{dsfont}&#10;\usepackage{slashed}&#10;\pagestyle{empty}&#10;\begin{document}&#10;\begin{align*}&#10;   &amp;= \underbrace{i \frac{e^2 \hat{g}_{a\ell}}{2 \pi^2} \left[ 1 + 2 m_\ell^2 \, C_0\left( q_1^2, q_2^2, (q_1 + q_2)^2, m_\ell^2, m_\ell^2, m_\ell^2\right) \right]}_{= i \, g_{a\gamma}^{\text{eff}}(q_1,q_2)}&#10;q_1^\alpha \, q_2^\beta \varepsilon^{\mu\nu\alpha\beta}&#10;\end{align*}&#10;\end{document}"/>
  <p:tag name="IGUANATEXSIZE" val="20"/>
  <p:tag name="IGUANATEXCURSOR" val="198"/>
  <p:tag name="TRANSPARENCY" val="True"/>
  <p:tag name="LATEXENGINEID" val="0"/>
  <p:tag name="TEMPFOLDER" val="c:\temp\"/>
  <p:tag name="LATEXFORMHEIGHT" val="317,4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442,4447"/>
  <p:tag name="LATEXADDIN" val="\documentclass{article}&#10;\usepackage{amsmath}&#10;\usepackage{amssymb}&#10;\usepackage{mathtools}&#10;\usepackage{dsfont}&#10;\usepackage{slashed}&#10;\pagestyle{empty}&#10;\begin{document}&#10;\begin{align*}&#10;   L_a &lt; L_\nu&#10;\end{align*}&#10;\end{document}"/>
  <p:tag name="IGUANATEXSIZE" val="20"/>
  <p:tag name="IGUANATEXCURSOR" val="1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938,8826"/>
  <p:tag name="LATEXADDIN" val="\documentclass{article}&#10;\usepackage{amsmath}&#10;\usepackage{amssymb}&#10;\usepackage{mathtools}&#10;\usepackage{dsfont}&#10;\usepackage{slashed}&#10;\pagestyle{empty}&#10;\begin{document}&#10;\begin{align*}&#10;   E_{\rm mantle}^a &lt; E_{\rm mantle}^{\rm obs}&#10;\end{align*}&#10;\end{document}"/>
  <p:tag name="IGUANATEXSIZE" val="20"/>
  <p:tag name="IGUANATEXCURSOR" val="2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,4799"/>
  <p:tag name="ORIGINALWIDTH" val="1372,328"/>
  <p:tag name="LATEXADDIN" val="\documentclass{article}&#10;\usepackage{amsmath}&#10;\usepackage{amssymb}&#10;\usepackage{mathtools}&#10;\usepackage{dsfont}&#10;\usepackage{slashed}&#10;\pagestyle{empty}&#10;\begin{document}&#10;\begin{align*}&#10;   {\rm BR}_{a \to e^{+}e^{-}} N_a &lt; \left\langle \delta N_{\rm pos}^{\rm bkg.} \right\rangle &#10;\end{align*}&#10;\end{document}"/>
  <p:tag name="IGUANATEXSIZE" val="20"/>
  <p:tag name="IGUANATEXCURSOR" val="2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762,6547"/>
  <p:tag name="LATEXADDIN" val="\documentclass{article}&#10;\usepackage{amsmath}&#10;\usepackage{amssymb}&#10;\usepackage{mathtools}&#10;\usepackage{dsfont}&#10;\usepackage{slashed}&#10;\pagestyle{empty}&#10;\begin{document}&#10;\begin{align*}&#10;   F_\gamma &lt; \left\langle \delta F_\gamma^{\rm bkg.} \right\rangle&#10;\end{align*}&#10;\end{document}"/>
  <p:tag name="IGUANATEXSIZE" val="20"/>
  <p:tag name="IGUANATEXCURSOR" val="2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516,6854"/>
  <p:tag name="LATEXADDIN" val="\documentclass{article}&#10;\usepackage{amsmath}&#10;\usepackage{amssymb}&#10;\usepackage{mathtools}&#10;\usepackage{dsfont}&#10;\usepackage{slashed}&#10;\pagestyle{empty}&#10;\begin{document}&#10;\begin{align*}&#10;   n_\gamma^a &lt; n_\gamma^{\rm obs}&#10;\end{align*}&#10;\end{document}"/>
  <p:tag name="IGUANATEXSIZE" val="20"/>
  <p:tag name="IGUANATEXCURSOR" val="2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,9583"/>
  <p:tag name="ORIGINALWIDTH" val="3540,307"/>
  <p:tag name="LATEXADDIN" val="\documentclass{article}&#10;\usepackage{amsmath}&#10;\usepackage{amssymb}&#10;\usepackage{mathtools}&#10;\usepackage{dsfont}&#10;\usepackage{slashed}&#10;\pagestyle{empty}&#10;\begin{document}&#10;\begin{align*}&#10;   L_a = \int_0^{R_\nu} \mathrm{d} r \, 4\pi r^2 \lambda^2(r) \int_{m_a/\lambda}^{\infty} \mathrm{d} \omega_a \, \omega_a \, \frac{\mathrm{d}^2 n_a}{\mathrm{d}t \, \mathrm{d}\omega_a}(r,\omega_a) \cdot \mathcal{T}(r, R_{\rm far}, \omega_a)&#10;\end{align*}&#10;\end{document}"/>
  <p:tag name="IGUANATEXSIZE" val="20"/>
  <p:tag name="IGUANATEXCURSOR" val="2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8,9351"/>
  <p:tag name="ORIGINALWIDTH" val="4651,668"/>
  <p:tag name="LATEXADDIN" val="\documentclass{article}&#10;\usepackage{amsmath}&#10;\usepackage{amssymb}&#10;\usepackage{mathtools}&#10;\usepackage{dsfont}&#10;\usepackage{slashed}&#10;\pagestyle{empty}&#10;\begin{document}&#10;\begin{align*}&#10;    F_\gamma&#10; = \mathrm{BR}_{a \to \gamma\gamma} \int_{m_a}^{\infty} \mathrm{d} \omega_a \int_{-1}^{1} \mathrm{d}c_\alpha \int_{0}^{\infty} \mathrm{d}L \, 2 &amp;\cdot \frac{\mathrm{d}N_a/\mathrm{d}\omega_a}{4\pi \, R_{\rm SN}^2} \cdot %f_{c_\alpha}(\omega_a, c_\alpha)&#10;\frac{\omega_a^2 - p_a^2}{2\left(\omega_a - c_\alpha p_a \right)^2}&#10;\cdot \frac{\exp[-L/\ell_a(\omega_a)]}{\ell_a(\omega_a)}\\&#10;&amp;\cdot \Theta_{\text{cons.}}(\omega_a, c_\alpha, L)&#10;\end{align*}&#10;\end{document}"/>
  <p:tag name="IGUANATEXSIZE" val="20"/>
  <p:tag name="IGUANATEXCURSOR" val="574"/>
  <p:tag name="TRANSPARENCY" val="True"/>
  <p:tag name="LATEXENGINEID" val="0"/>
  <p:tag name="TEMPFOLDER" val="c:\temp\"/>
  <p:tag name="LATEXFORMHEIGHT" val="413,4"/>
  <p:tag name="LATEXFORMWIDTH" val="499,8"/>
  <p:tag name="LATEXFORMWRAP" val="True"/>
  <p:tag name="BITMAPVECTOR" val="0"/>
</p:tagLst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],"templateName":"blank","templateDescription":"","enableDocumentContentUpdater":false,"version":"2.0"}]]></TemplafyTemplateConfiguration>
</file>

<file path=customXml/item3.xml><?xml version="1.0" encoding="utf-8"?>
<TemplafySlideTemplateConfiguration><![CDATA[{"slideVersion":1,"isValidatorEnabled":false,"isLocked":false,"elementsMetadata":[],"slideId":"637926266035515761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8A405656-6C4F-4C73-958C-1744EC0D04F1}">
  <ds:schemaRefs/>
</ds:datastoreItem>
</file>

<file path=customXml/itemProps2.xml><?xml version="1.0" encoding="utf-8"?>
<ds:datastoreItem xmlns:ds="http://schemas.openxmlformats.org/officeDocument/2006/customXml" ds:itemID="{E3874ABC-2065-4A7D-A58C-B9BA277BFB16}">
  <ds:schemaRefs/>
</ds:datastoreItem>
</file>

<file path=customXml/itemProps3.xml><?xml version="1.0" encoding="utf-8"?>
<ds:datastoreItem xmlns:ds="http://schemas.openxmlformats.org/officeDocument/2006/customXml" ds:itemID="{BAE0BCB8-EE3A-4095-9541-C1F1A3784F92}">
  <ds:schemaRefs/>
</ds:datastoreItem>
</file>

<file path=customXml/itemProps4.xml><?xml version="1.0" encoding="utf-8"?>
<ds:datastoreItem xmlns:ds="http://schemas.openxmlformats.org/officeDocument/2006/customXml" ds:itemID="{36DF640F-FDA4-4DAC-9AC0-9A12226415D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1566</Words>
  <Application>Microsoft Office PowerPoint</Application>
  <PresentationFormat>Widescreen</PresentationFormat>
  <Paragraphs>216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Calibri</vt:lpstr>
      <vt:lpstr>Cambria Math</vt:lpstr>
      <vt:lpstr>CMMI10</vt:lpstr>
      <vt:lpstr>CMR10</vt:lpstr>
      <vt:lpstr>LM Roman 10</vt:lpstr>
      <vt:lpstr>Times New Roman</vt:lpstr>
      <vt:lpstr>Wingdings</vt:lpstr>
      <vt:lpstr>Blank</vt:lpstr>
      <vt:lpstr>Observing axions from supernovae through their many (loop-induced) couplings </vt:lpstr>
      <vt:lpstr>Axionlike particles</vt:lpstr>
      <vt:lpstr>Supernovae – a great lab for new physics</vt:lpstr>
      <vt:lpstr>Supernovae – a great lab for new physics</vt:lpstr>
      <vt:lpstr>Axionlike particles</vt:lpstr>
      <vt:lpstr>Leptonic ALPs</vt:lpstr>
      <vt:lpstr>Leptonic ALPs produced in SNe</vt:lpstr>
      <vt:lpstr>Leptonic ALPs produced in SNe</vt:lpstr>
      <vt:lpstr>ALPs from SNe: Observables</vt:lpstr>
      <vt:lpstr>ALPs from SNe: Observables</vt:lpstr>
      <vt:lpstr>ALPs from SNe: Observables</vt:lpstr>
      <vt:lpstr>Leptonic ALPs from SNe: Results (electrons)</vt:lpstr>
      <vt:lpstr>Leptonic ALPs from SNe: Results (muons)</vt:lpstr>
      <vt:lpstr>Axionlike particles</vt:lpstr>
      <vt:lpstr>“QCD ALPs”</vt:lpstr>
      <vt:lpstr>“QCD ALPs” produced in SNe</vt:lpstr>
      <vt:lpstr>“QCD ALPs” from SNe: Results</vt:lpstr>
      <vt:lpstr>“QCD ALPs” from SNe: Results</vt:lpstr>
      <vt:lpstr>Conclusion &amp; Outlook</vt:lpstr>
      <vt:lpstr>Back-up slides</vt:lpstr>
      <vt:lpstr>ALPs from SNe: Observables</vt:lpstr>
      <vt:lpstr>Supernovae – a great lab for new physics</vt:lpstr>
      <vt:lpstr>The effective ALP-photon coupling</vt:lpstr>
      <vt:lpstr>ALPs decay into photons</vt:lpstr>
      <vt:lpstr>ALPs from a SN plasma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2024-08-23T08:00:46Z</dcterms:created>
  <dcterms:modified xsi:type="dcterms:W3CDTF">2024-09-18T06:59:07Z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2022-07-05T14:03:23</vt:lpwstr>
  </property>
  <property fmtid="{D5CDD505-2E9C-101B-9397-08002B2CF9AE}" pid="3" name="TemplafyTenantId">
    <vt:lpwstr>sdu</vt:lpwstr>
  </property>
  <property fmtid="{D5CDD505-2E9C-101B-9397-08002B2CF9AE}" pid="4" name="TemplafyTemplateId">
    <vt:lpwstr>637926266032732715</vt:lpwstr>
  </property>
  <property fmtid="{D5CDD505-2E9C-101B-9397-08002B2CF9AE}" pid="5" name="TemplafyUserProfileId">
    <vt:lpwstr>778005761757282316</vt:lpwstr>
  </property>
  <property fmtid="{D5CDD505-2E9C-101B-9397-08002B2CF9AE}" pid="6" name="TemplafyLanguageCode">
    <vt:lpwstr>en-GB</vt:lpwstr>
  </property>
  <property fmtid="{D5CDD505-2E9C-101B-9397-08002B2CF9AE}" pid="7" name="TemplafyFromBlank">
    <vt:bool>true</vt:bool>
  </property>
</Properties>
</file>