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37"/>
  </p:notesMasterIdLst>
  <p:sldIdLst>
    <p:sldId id="256" r:id="rId2"/>
    <p:sldId id="257" r:id="rId3"/>
    <p:sldId id="336" r:id="rId4"/>
    <p:sldId id="261" r:id="rId5"/>
    <p:sldId id="264" r:id="rId6"/>
    <p:sldId id="337" r:id="rId7"/>
    <p:sldId id="343" r:id="rId8"/>
    <p:sldId id="338" r:id="rId9"/>
    <p:sldId id="329" r:id="rId10"/>
    <p:sldId id="349" r:id="rId11"/>
    <p:sldId id="265" r:id="rId12"/>
    <p:sldId id="259" r:id="rId13"/>
    <p:sldId id="347" r:id="rId14"/>
    <p:sldId id="320" r:id="rId15"/>
    <p:sldId id="333" r:id="rId16"/>
    <p:sldId id="348" r:id="rId17"/>
    <p:sldId id="335" r:id="rId18"/>
    <p:sldId id="341" r:id="rId19"/>
    <p:sldId id="339" r:id="rId20"/>
    <p:sldId id="340" r:id="rId21"/>
    <p:sldId id="321" r:id="rId22"/>
    <p:sldId id="263" r:id="rId23"/>
    <p:sldId id="346" r:id="rId24"/>
    <p:sldId id="262" r:id="rId25"/>
    <p:sldId id="334" r:id="rId26"/>
    <p:sldId id="350" r:id="rId27"/>
    <p:sldId id="344" r:id="rId28"/>
    <p:sldId id="323" r:id="rId29"/>
    <p:sldId id="325" r:id="rId30"/>
    <p:sldId id="324" r:id="rId31"/>
    <p:sldId id="326" r:id="rId32"/>
    <p:sldId id="330" r:id="rId33"/>
    <p:sldId id="327" r:id="rId34"/>
    <p:sldId id="328" r:id="rId35"/>
    <p:sldId id="315" r:id="rId36"/>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p:restoredTop sz="96327"/>
  </p:normalViewPr>
  <p:slideViewPr>
    <p:cSldViewPr snapToGrid="0">
      <p:cViewPr>
        <p:scale>
          <a:sx n="125" d="100"/>
          <a:sy n="125" d="100"/>
        </p:scale>
        <p:origin x="119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056"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giving me a great opportunity to have a presentation!</a:t>
            </a:r>
          </a:p>
          <a:p>
            <a:pPr marL="0" lvl="0" indent="0" algn="l" rtl="0">
              <a:spcBef>
                <a:spcPts val="0"/>
              </a:spcBef>
              <a:spcAft>
                <a:spcPts val="0"/>
              </a:spcAft>
              <a:buNone/>
            </a:pPr>
            <a:r>
              <a:rPr lang="en-US" dirty="0"/>
              <a:t>I'm a graduate school student at the university of Tokyo.</a:t>
            </a:r>
          </a:p>
          <a:p>
            <a:pPr marL="0" lvl="0" indent="0" algn="l" rtl="0">
              <a:spcBef>
                <a:spcPts val="0"/>
              </a:spcBef>
              <a:spcAft>
                <a:spcPts val="0"/>
              </a:spcAft>
              <a:buNone/>
            </a:pPr>
            <a:r>
              <a:rPr lang="en-US" dirty="0"/>
              <a:t>Today I will talk about a novel frequency tuning system using a qubit.</a:t>
            </a:r>
            <a:endParaRPr dirty="0"/>
          </a:p>
        </p:txBody>
      </p:sp>
      <p:sp>
        <p:nvSpPr>
          <p:cNvPr id="69" name="Google Shape;69;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have talked the principle of tuning system. </a:t>
            </a:r>
            <a:r>
              <a:rPr kumimoji="1" lang="en-US" altLang="ja-JP" dirty="0" err="1"/>
              <a:t>nextI</a:t>
            </a:r>
            <a:r>
              <a:rPr kumimoji="1" lang="en-US" altLang="ja-JP" dirty="0"/>
              <a:t> will talk the performance check in actual our setup. First we have done the test for qubit's frequency </a:t>
            </a:r>
            <a:r>
              <a:rPr kumimoji="1" lang="en-US" altLang="ja-JP" dirty="0" err="1"/>
              <a:t>tunig</a:t>
            </a:r>
            <a:r>
              <a:rPr kumimoji="1" lang="en-US" altLang="ja-JP" dirty="0"/>
              <a:t>.</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10</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502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Also we have done performance check and calibrated for cavity tuning.</a:t>
            </a:r>
          </a:p>
          <a:p>
            <a:r>
              <a:rPr kumimoji="1" lang="en-US" altLang="ja-JP" dirty="0"/>
              <a:t>Cavity frequency is also shifted in the left-hand figure.</a:t>
            </a:r>
          </a:p>
          <a:p>
            <a:r>
              <a:rPr kumimoji="1" lang="en-US" altLang="ja-JP" dirty="0"/>
              <a:t>on the right-hand side, we have measured S21 continuously cavity center frequency versus current.</a:t>
            </a:r>
          </a:p>
          <a:p>
            <a:r>
              <a:rPr kumimoji="1" lang="en-US" altLang="ja-JP" dirty="0"/>
              <a:t>To use tuning system,</a:t>
            </a:r>
          </a:p>
          <a:p>
            <a:r>
              <a:rPr kumimoji="1" lang="en-US" altLang="ja-JP" dirty="0"/>
              <a:t>we would like to use the regime of  frequency shift widely. in this experiment the tuning range is order10MHz</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9425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have talked about What is qubit, I will talk about why is qubit? what is the motivation we use qubit as tuning system.</a:t>
            </a:r>
          </a:p>
          <a:p>
            <a:endParaRPr kumimoji="1" lang="en-US" altLang="ja-JP" dirty="0"/>
          </a:p>
          <a:p>
            <a:r>
              <a:rPr kumimoji="1" lang="en-US" altLang="ja-JP" dirty="0"/>
              <a:t>We assume mainly three features in this experiment that,...</a:t>
            </a:r>
          </a:p>
          <a:p>
            <a:r>
              <a:rPr kumimoji="1" lang="en-US" altLang="ja-JP" dirty="0"/>
              <a:t>1.easy implementation </a:t>
            </a:r>
          </a:p>
          <a:p>
            <a:r>
              <a:rPr kumimoji="1" lang="en-US" altLang="ja-JP" dirty="0"/>
              <a:t>2. No need to be worry about </a:t>
            </a:r>
            <a:r>
              <a:rPr kumimoji="1" lang="en-US" altLang="ja-JP" dirty="0" err="1"/>
              <a:t>elecromagnetic</a:t>
            </a:r>
            <a:r>
              <a:rPr kumimoji="1" lang="en-US" altLang="ja-JP" dirty="0"/>
              <a:t> wave leakage</a:t>
            </a:r>
          </a:p>
          <a:p>
            <a:endParaRPr kumimoji="1" lang="en-US" altLang="ja-JP" dirty="0"/>
          </a:p>
          <a:p>
            <a:r>
              <a:rPr kumimoji="1" lang="en-US" altLang="ja-JP" dirty="0"/>
              <a:t>3.Fast </a:t>
            </a:r>
            <a:r>
              <a:rPr kumimoji="1" lang="en-US" altLang="ja-JP" dirty="0" err="1"/>
              <a:t>scannig</a:t>
            </a:r>
            <a:r>
              <a:rPr kumimoji="1" lang="en-US" altLang="ja-JP" dirty="0"/>
              <a:t> because of no thermal noise from friction</a:t>
            </a:r>
          </a:p>
          <a:p>
            <a:endParaRPr kumimoji="1" lang="en-US" altLang="ja-JP" dirty="0"/>
          </a:p>
          <a:p>
            <a:r>
              <a:rPr kumimoji="1" lang="en-US" altLang="ja-JP" dirty="0"/>
              <a:t>These features are because we do not need physical mechanism or manipulation but only electromagnetic interaction</a:t>
            </a:r>
          </a:p>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12</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369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our setup pictures. we use dilution </a:t>
            </a:r>
            <a:r>
              <a:rPr kumimoji="1" lang="en-US" altLang="ja-JP" dirty="0" err="1"/>
              <a:t>refregdereator</a:t>
            </a:r>
            <a:r>
              <a:rPr kumimoji="1" lang="en-US" altLang="ja-JP" dirty="0"/>
              <a:t> in order to cool down to 10mK, And VNA and SA.</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187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also introduce cavity and qubit setup.</a:t>
            </a:r>
          </a:p>
          <a:p>
            <a:r>
              <a:rPr kumimoji="1" lang="en-US" altLang="ja-JP" dirty="0"/>
              <a:t>There is a copper cavity, coil for magnetic flux ,and sapphire qubit.</a:t>
            </a:r>
          </a:p>
          <a:p>
            <a:endParaRPr kumimoji="1" lang="en-US" altLang="ja-JP" dirty="0"/>
          </a:p>
          <a:p>
            <a:r>
              <a:rPr kumimoji="1" lang="en-US" altLang="ja-JP" dirty="0"/>
              <a:t>construct it.</a:t>
            </a:r>
          </a:p>
          <a:p>
            <a:endParaRPr kumimoji="1" lang="en-US" altLang="ja-JP" dirty="0"/>
          </a:p>
          <a:p>
            <a:r>
              <a:rPr kumimoji="1" lang="en-US" altLang="ja-JP" dirty="0"/>
              <a:t>and then load it on the 10mK stage. </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323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Our team made our qubits by our selves. The two microscope photos are another Josephson Junction style, Manhattan style. We make at several </a:t>
            </a:r>
            <a:r>
              <a:rPr kumimoji="1" lang="en-US" altLang="ja-JP" dirty="0" err="1"/>
              <a:t>creanrooms</a:t>
            </a:r>
            <a:r>
              <a:rPr kumimoji="1" lang="en-US" altLang="ja-JP" dirty="0"/>
              <a:t> in several university. Thank you for much help!</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15</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890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I will introduce our measurement method. It is based on the well established method in haloscope experiments.</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16</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4750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the beginning, we changed DC current suitably.</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17</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063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measure S21 for Quality value and center frequency.</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18</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746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ja-JP" dirty="0"/>
              <a:t>Next, measure S11 for coupling coefficient beta</a:t>
            </a:r>
            <a:endParaRPr kumimoji="1" lang="ja-JP" altLang="en-US"/>
          </a:p>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19</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41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today's talk. I will talk about a tuning system using  interaction between cavity and qubit. </a:t>
            </a:r>
          </a:p>
          <a:p>
            <a:pPr marL="0" lvl="0" indent="0" algn="l" rtl="0">
              <a:spcBef>
                <a:spcPts val="0"/>
              </a:spcBef>
              <a:spcAft>
                <a:spcPts val="0"/>
              </a:spcAft>
              <a:buNone/>
            </a:pPr>
            <a:r>
              <a:rPr lang="en-US" dirty="0"/>
              <a:t>I will talk about the principle of this system, method ,and the first result of Dark photon search around 36.1 </a:t>
            </a:r>
            <a:r>
              <a:rPr lang="en-US" dirty="0" err="1"/>
              <a:t>ueV</a:t>
            </a:r>
            <a:endParaRPr dirty="0"/>
          </a:p>
        </p:txBody>
      </p:sp>
      <p:sp>
        <p:nvSpPr>
          <p:cNvPr id="75" name="Google Shape;75;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Finally, we took DM data by SA.</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20</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9047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Before talking the results of this study, I have to talk about data taking and analysis.</a:t>
            </a:r>
          </a:p>
          <a:p>
            <a:endParaRPr kumimoji="1" lang="en-US" altLang="ja-JP" dirty="0"/>
          </a:p>
          <a:p>
            <a:r>
              <a:rPr kumimoji="1" lang="en-US" altLang="ja-JP" dirty="0"/>
              <a:t>Data-taking has been done during three days in 2024.</a:t>
            </a:r>
          </a:p>
          <a:p>
            <a:endParaRPr kumimoji="1" lang="en-US" altLang="ja-JP" dirty="0"/>
          </a:p>
          <a:p>
            <a:r>
              <a:rPr kumimoji="1" lang="en-US" altLang="ja-JP" dirty="0"/>
              <a:t>about 16 thousand spectra was taken.</a:t>
            </a:r>
          </a:p>
          <a:p>
            <a:r>
              <a:rPr kumimoji="1" lang="ja-JP" altLang="en-US"/>
              <a:t>・</a:t>
            </a:r>
            <a:r>
              <a:rPr kumimoji="1" lang="en-US" altLang="ja-JP" dirty="0"/>
              <a:t>1 spectra took 1min.</a:t>
            </a:r>
          </a:p>
          <a:p>
            <a:endParaRPr kumimoji="1" lang="en-US" altLang="ja-JP" dirty="0"/>
          </a:p>
          <a:p>
            <a:r>
              <a:rPr kumimoji="1" lang="en-US" altLang="ja-JP" dirty="0"/>
              <a:t>Data selection and filter is as below:</a:t>
            </a:r>
          </a:p>
          <a:p>
            <a:r>
              <a:rPr kumimoji="1" lang="en-US" altLang="ja-JP" dirty="0"/>
              <a:t>exclude poor </a:t>
            </a:r>
            <a:r>
              <a:rPr kumimoji="1" lang="en-US" altLang="ja-JP" dirty="0" err="1"/>
              <a:t>lineshape</a:t>
            </a:r>
            <a:r>
              <a:rPr kumimoji="1" lang="en-US" altLang="ja-JP" dirty="0"/>
              <a:t> data</a:t>
            </a:r>
          </a:p>
          <a:p>
            <a:r>
              <a:rPr kumimoji="1" lang="en-US" altLang="ja-JP" dirty="0"/>
              <a:t>2orderS-G filter</a:t>
            </a:r>
          </a:p>
          <a:p>
            <a:r>
              <a:rPr kumimoji="1" lang="en-US" altLang="ja-JP" dirty="0"/>
              <a:t>Maxwell </a:t>
            </a:r>
            <a:r>
              <a:rPr kumimoji="1" lang="en-US" altLang="ja-JP" dirty="0" err="1"/>
              <a:t>boltzmann</a:t>
            </a:r>
            <a:r>
              <a:rPr kumimoji="1" lang="en-US" altLang="ja-JP" dirty="0"/>
              <a:t> filter</a:t>
            </a:r>
          </a:p>
          <a:p>
            <a:endParaRPr kumimoji="1" lang="en-US" altLang="ja-JP" dirty="0"/>
          </a:p>
          <a:p>
            <a:r>
              <a:rPr kumimoji="1" lang="en-US" altLang="ja-JP" dirty="0"/>
              <a:t>Then finally all spectra are combined</a:t>
            </a:r>
          </a:p>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187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the parameters in our setup</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22</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117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our results in  this experiment. </a:t>
            </a:r>
          </a:p>
          <a:p>
            <a:r>
              <a:rPr kumimoji="1" lang="en-US" altLang="ja-JP" dirty="0"/>
              <a:t>the red line is our exclusion limit of </a:t>
            </a:r>
            <a:r>
              <a:rPr kumimoji="1" lang="en-US" altLang="ja-JP" dirty="0" err="1"/>
              <a:t>chi_p.olarlised</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089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detailed is in this figure. chi is reach to 10 to -12.</a:t>
            </a:r>
          </a:p>
          <a:p>
            <a:r>
              <a:rPr kumimoji="1" lang="en-US" altLang="ja-JP" dirty="0"/>
              <a:t>the scan range is about 10MHz.</a:t>
            </a:r>
          </a:p>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8091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last of the presentation I will talk about the future experiments. </a:t>
            </a:r>
          </a:p>
          <a:p>
            <a:r>
              <a:rPr kumimoji="1" lang="en-US" altLang="ja-JP" dirty="0"/>
              <a:t>to be honest, we can improve this experiment in terms of both of sensitivity and scan frequency range.</a:t>
            </a:r>
          </a:p>
          <a:p>
            <a:endParaRPr kumimoji="1" lang="en-US" altLang="ja-JP" dirty="0"/>
          </a:p>
          <a:p>
            <a:r>
              <a:rPr kumimoji="1" lang="en-US" altLang="ja-JP" dirty="0"/>
              <a:t>the previous study shows that cavity's frequency shift was measured at maximum 1GHz with so strongly coupled qubit.</a:t>
            </a:r>
          </a:p>
          <a:p>
            <a:endParaRPr kumimoji="1" lang="en-US" altLang="ja-JP" dirty="0"/>
          </a:p>
          <a:p>
            <a:r>
              <a:rPr kumimoji="1" lang="en-US" altLang="ja-JP" dirty="0"/>
              <a:t>This is the near future scan range below the figure.</a:t>
            </a:r>
          </a:p>
          <a:p>
            <a:endParaRPr kumimoji="1" lang="en-US"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ja-JP" dirty="0"/>
              <a:t>in the future study, it is interesting to combine with qubit measurement. first, single photon counting, of course, we can use it for direct excitation enhancement .(related poster is made by Karin Watanabe)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lang="en-US"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ja-JP" dirty="0"/>
              <a:t>Too further study, It can be use for Axion detection. It still has some gaps to introduce strong B field, but it is very interesting.</a:t>
            </a:r>
            <a:endParaRPr kumimoji="1" lang="ja-JP" altLang="en-US"/>
          </a:p>
          <a:p>
            <a:endParaRPr kumimoji="1" lang="en-US" altLang="ja-JP" dirty="0"/>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25</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7649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last of the presentation I will talk about the future experiments. </a:t>
            </a:r>
          </a:p>
          <a:p>
            <a:r>
              <a:rPr kumimoji="1" lang="en-US" altLang="ja-JP" dirty="0"/>
              <a:t>to be honest, we can improve this experiment in terms of both of sensitivity and scan frequency range.</a:t>
            </a:r>
          </a:p>
          <a:p>
            <a:endParaRPr kumimoji="1" lang="en-US" altLang="ja-JP" dirty="0"/>
          </a:p>
          <a:p>
            <a:r>
              <a:rPr kumimoji="1" lang="en-US" altLang="ja-JP" dirty="0"/>
              <a:t>the previous study shows that cavity's frequency shift was measured at maximum 1GHz with so strongly coupled qubit.</a:t>
            </a:r>
          </a:p>
          <a:p>
            <a:endParaRPr kumimoji="1" lang="en-US"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ja-JP" dirty="0"/>
              <a:t>in the future study, it is interesting to combine with qubit measurement. first, single photon counting, of course, we can use it for direct excitation enhancement .(related poster is made by Karin Watanabe)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lang="en-US"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en-US" altLang="ja-JP" dirty="0"/>
              <a:t>Too further study, It can be use for Axion detection. It still has some gaps to introduce strong B field, but it is very interesting.</a:t>
            </a:r>
            <a:endParaRPr kumimoji="1" lang="ja-JP" altLang="en-US"/>
          </a:p>
          <a:p>
            <a:endParaRPr kumimoji="1" lang="en-US" altLang="ja-JP" dirty="0"/>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26</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03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Probably you have already known, I would like to skip the detail of dark photon.</a:t>
            </a:r>
          </a:p>
          <a:p>
            <a:r>
              <a:rPr kumimoji="1" lang="en-US" altLang="ja-JP" dirty="0"/>
              <a:t>The left hand-side shows a very nice parameter space plot and the right-hand side shows a concept of a cavity haloscope  </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3</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982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I would like to talk about what is qubit. In this presentation, I will use a word "qubit" as superconducting charge qubit, or transmon qubit</a:t>
            </a:r>
          </a:p>
          <a:p>
            <a:r>
              <a:rPr kumimoji="1" lang="en-US" altLang="ja-JP" dirty="0"/>
              <a:t>transmon qubit has Josephson junction between two large scale islands. Generally, qubit is equal to non-linear LC circuit.</a:t>
            </a:r>
          </a:p>
          <a:p>
            <a:r>
              <a:rPr kumimoji="1" lang="en-US" altLang="ja-JP" dirty="0"/>
              <a:t>Also, for tuning system, In addition to the transmon qubit feature, we use tunable qubit, Tunable qubit has 1loop and 2JJs. Tunable qubit can change their resonant frequency by changing magnetic flux penetrating the qubit.</a:t>
            </a:r>
          </a:p>
          <a:p>
            <a:endParaRPr kumimoji="1" lang="en-US" altLang="ja-JP" dirty="0"/>
          </a:p>
          <a:p>
            <a:r>
              <a:rPr kumimoji="1" lang="en-US" altLang="ja-JP" dirty="0"/>
              <a:t>These 4 photos are cavity and qubit.</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456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introduce the interaction between cavity and qubit. The model is Jaynes cummings model which is the simplest model described cavity and qubit.</a:t>
            </a:r>
          </a:p>
          <a:p>
            <a:r>
              <a:rPr kumimoji="1" lang="en-US" altLang="ja-JP" dirty="0"/>
              <a:t>Hamiltonian can be written as below. We can write the terms of qubit, cavity, and interaction explicitly. </a:t>
            </a:r>
            <a:r>
              <a:rPr kumimoji="1" lang="en-US" altLang="ja-JP" dirty="0" err="1"/>
              <a:t>wq</a:t>
            </a:r>
            <a:r>
              <a:rPr kumimoji="1" lang="en-US" altLang="ja-JP" dirty="0"/>
              <a:t> and </a:t>
            </a:r>
            <a:r>
              <a:rPr kumimoji="1" lang="en-US" altLang="ja-JP" dirty="0" err="1"/>
              <a:t>wc</a:t>
            </a:r>
            <a:r>
              <a:rPr kumimoji="1" lang="en-US" altLang="ja-JP" dirty="0"/>
              <a:t> is the original frequencies of cavity and qubit, and, g square over delta is interaction. the important thing is that frequency shift is the proportional to this g squared over delta.</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5</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613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figures show TE101 mode simulation. Itis the same design and </a:t>
            </a:r>
            <a:r>
              <a:rPr kumimoji="1" lang="en-US" altLang="ja-JP" dirty="0" err="1"/>
              <a:t>materialas</a:t>
            </a:r>
            <a:r>
              <a:rPr kumimoji="1" lang="en-US" altLang="ja-JP" dirty="0"/>
              <a:t> the actual one. The left hand </a:t>
            </a:r>
            <a:r>
              <a:rPr kumimoji="1" lang="en-US" altLang="ja-JP" dirty="0" err="1"/>
              <a:t>sideis</a:t>
            </a:r>
            <a:r>
              <a:rPr kumimoji="1" lang="en-US" altLang="ja-JP" dirty="0"/>
              <a:t> the interaction is maximum. the right hand side is </a:t>
            </a:r>
            <a:r>
              <a:rPr kumimoji="1" lang="en-US" altLang="ja-JP" dirty="0" err="1"/>
              <a:t>mimnimum.The</a:t>
            </a:r>
            <a:r>
              <a:rPr kumimoji="1" lang="en-US" altLang="ja-JP" dirty="0"/>
              <a:t> </a:t>
            </a:r>
            <a:r>
              <a:rPr kumimoji="1" lang="en-US" altLang="ja-JP" dirty="0" err="1"/>
              <a:t>picturess</a:t>
            </a:r>
            <a:r>
              <a:rPr kumimoji="1" lang="en-US" altLang="ja-JP" dirty="0"/>
              <a:t> show</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6</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443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Surprisingly, Form factor is maintained 93% between two situation between the </a:t>
            </a:r>
            <a:r>
              <a:rPr kumimoji="1" lang="en-US" altLang="ja-JP" dirty="0" err="1"/>
              <a:t>interraction</a:t>
            </a:r>
            <a:r>
              <a:rPr kumimoji="1" lang="en-US" altLang="ja-JP" dirty="0"/>
              <a:t> is </a:t>
            </a:r>
            <a:r>
              <a:rPr kumimoji="1" lang="en-US" altLang="ja-JP" dirty="0" err="1"/>
              <a:t>maxmum</a:t>
            </a:r>
            <a:r>
              <a:rPr kumimoji="1" lang="en-US" altLang="ja-JP" dirty="0"/>
              <a:t> and minimum</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7</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707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Also, we have attempted to simulate mode crossing. dashed line are both frequencies estimated without interaction. and Yellow and green line is actual.</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8</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175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I mentioned before, when </a:t>
            </a:r>
            <a:r>
              <a:rPr kumimoji="1" lang="en-US" altLang="ja-JP" dirty="0" err="1"/>
              <a:t>wc</a:t>
            </a:r>
            <a:r>
              <a:rPr kumimoji="1" lang="en-US" altLang="ja-JP" dirty="0"/>
              <a:t> is nearly equal to </a:t>
            </a:r>
            <a:r>
              <a:rPr kumimoji="1" lang="en-US" altLang="ja-JP" dirty="0" err="1"/>
              <a:t>wq</a:t>
            </a:r>
            <a:r>
              <a:rPr kumimoji="1" lang="en-US" altLang="ja-JP" dirty="0"/>
              <a:t>, frequency shift is maximum</a:t>
            </a:r>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9</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193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37684" y="992767"/>
            <a:ext cx="9230700" cy="2736900"/>
          </a:xfrm>
          <a:prstGeom prst="rect">
            <a:avLst/>
          </a:prstGeom>
        </p:spPr>
        <p:txBody>
          <a:bodyPr spcFirstLastPara="1" wrap="square" lIns="106650" tIns="106650" rIns="106650" bIns="106650" anchor="b" anchorCtr="0">
            <a:normAutofit/>
          </a:bodyPr>
          <a:lstStyle>
            <a:lvl1pPr lvl="0" algn="ctr">
              <a:spcBef>
                <a:spcPts val="0"/>
              </a:spcBef>
              <a:spcAft>
                <a:spcPts val="0"/>
              </a:spcAft>
              <a:buSzPts val="6100"/>
              <a:buNone/>
              <a:defRPr sz="61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a:r>
              <a:rPr lang="ja-JP" altLang="en-US"/>
              <a:t>マスター タイトルの書式設定</a:t>
            </a:r>
            <a:endParaRPr/>
          </a:p>
        </p:txBody>
      </p:sp>
      <p:sp>
        <p:nvSpPr>
          <p:cNvPr id="15" name="Google Shape;15;p2"/>
          <p:cNvSpPr txBox="1">
            <a:spLocks noGrp="1"/>
          </p:cNvSpPr>
          <p:nvPr>
            <p:ph type="subTitle" idx="1"/>
          </p:nvPr>
        </p:nvSpPr>
        <p:spPr>
          <a:xfrm>
            <a:off x="337675" y="3778833"/>
            <a:ext cx="9230700" cy="1056900"/>
          </a:xfrm>
          <a:prstGeom prst="rect">
            <a:avLst/>
          </a:prstGeom>
        </p:spPr>
        <p:txBody>
          <a:bodyPr spcFirstLastPara="1" wrap="square" lIns="106650" tIns="106650" rIns="106650" bIns="106650" anchor="t" anchorCtr="0">
            <a:normAutofit/>
          </a:bodyPr>
          <a:lstStyle>
            <a:lvl1pPr lvl="0" algn="ctr">
              <a:lnSpc>
                <a:spcPct val="100000"/>
              </a:lnSpc>
              <a:spcBef>
                <a:spcPts val="0"/>
              </a:spcBef>
              <a:spcAft>
                <a:spcPts val="0"/>
              </a:spcAft>
              <a:buSzPts val="3300"/>
              <a:buNone/>
              <a:defRPr sz="33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r>
              <a:rPr lang="ja-JP" altLang="en-US"/>
              <a:t>マスター サブタイトルの書式設定</a:t>
            </a:r>
            <a:endParaRPr/>
          </a:p>
        </p:txBody>
      </p:sp>
      <p:sp>
        <p:nvSpPr>
          <p:cNvPr id="16" name="Google Shape;16;p2"/>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
        <p:nvSpPr>
          <p:cNvPr id="2" name="フッター プレースホルダー 1">
            <a:extLst>
              <a:ext uri="{FF2B5EF4-FFF2-40B4-BE49-F238E27FC236}">
                <a16:creationId xmlns:a16="http://schemas.microsoft.com/office/drawing/2014/main" id="{27ACDAA3-C918-7317-6121-3946876F0BF6}"/>
              </a:ext>
            </a:extLst>
          </p:cNvPr>
          <p:cNvSpPr>
            <a:spLocks noGrp="1"/>
          </p:cNvSpPr>
          <p:nvPr>
            <p:ph type="ftr" sz="quarter" idx="13"/>
          </p:nvPr>
        </p:nvSpPr>
        <p:spPr/>
        <p:txBody>
          <a:bodyPr/>
          <a:lstStyle/>
          <a:p>
            <a:r>
              <a:rPr kumimoji="1" lang="en-US" altLang="ja-JP"/>
              <a:t>19th Patras Workshop</a:t>
            </a:r>
            <a:endParaRPr kumimoji="1"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37675" y="1474833"/>
            <a:ext cx="9230700" cy="2618100"/>
          </a:xfrm>
          <a:prstGeom prst="rect">
            <a:avLst/>
          </a:prstGeom>
        </p:spPr>
        <p:txBody>
          <a:bodyPr spcFirstLastPara="1" wrap="square" lIns="106650" tIns="106650" rIns="106650" bIns="106650" anchor="b" anchorCtr="0">
            <a:normAutofit/>
          </a:bodyPr>
          <a:lstStyle>
            <a:lvl1pPr lvl="0" algn="ctr">
              <a:spcBef>
                <a:spcPts val="0"/>
              </a:spcBef>
              <a:spcAft>
                <a:spcPts val="0"/>
              </a:spcAft>
              <a:buSzPts val="14000"/>
              <a:buNone/>
              <a:defRPr sz="14000"/>
            </a:lvl1pPr>
            <a:lvl2pPr lvl="1" algn="ctr">
              <a:spcBef>
                <a:spcPts val="0"/>
              </a:spcBef>
              <a:spcAft>
                <a:spcPts val="0"/>
              </a:spcAft>
              <a:buSzPts val="14000"/>
              <a:buNone/>
              <a:defRPr sz="14000"/>
            </a:lvl2pPr>
            <a:lvl3pPr lvl="2" algn="ctr">
              <a:spcBef>
                <a:spcPts val="0"/>
              </a:spcBef>
              <a:spcAft>
                <a:spcPts val="0"/>
              </a:spcAft>
              <a:buSzPts val="14000"/>
              <a:buNone/>
              <a:defRPr sz="14000"/>
            </a:lvl3pPr>
            <a:lvl4pPr lvl="3" algn="ctr">
              <a:spcBef>
                <a:spcPts val="0"/>
              </a:spcBef>
              <a:spcAft>
                <a:spcPts val="0"/>
              </a:spcAft>
              <a:buSzPts val="14000"/>
              <a:buNone/>
              <a:defRPr sz="14000"/>
            </a:lvl4pPr>
            <a:lvl5pPr lvl="4" algn="ctr">
              <a:spcBef>
                <a:spcPts val="0"/>
              </a:spcBef>
              <a:spcAft>
                <a:spcPts val="0"/>
              </a:spcAft>
              <a:buSzPts val="14000"/>
              <a:buNone/>
              <a:defRPr sz="14000"/>
            </a:lvl5pPr>
            <a:lvl6pPr lvl="5" algn="ctr">
              <a:spcBef>
                <a:spcPts val="0"/>
              </a:spcBef>
              <a:spcAft>
                <a:spcPts val="0"/>
              </a:spcAft>
              <a:buSzPts val="14000"/>
              <a:buNone/>
              <a:defRPr sz="14000"/>
            </a:lvl6pPr>
            <a:lvl7pPr lvl="6" algn="ctr">
              <a:spcBef>
                <a:spcPts val="0"/>
              </a:spcBef>
              <a:spcAft>
                <a:spcPts val="0"/>
              </a:spcAft>
              <a:buSzPts val="14000"/>
              <a:buNone/>
              <a:defRPr sz="14000"/>
            </a:lvl7pPr>
            <a:lvl8pPr lvl="7" algn="ctr">
              <a:spcBef>
                <a:spcPts val="0"/>
              </a:spcBef>
              <a:spcAft>
                <a:spcPts val="0"/>
              </a:spcAft>
              <a:buSzPts val="14000"/>
              <a:buNone/>
              <a:defRPr sz="14000"/>
            </a:lvl8pPr>
            <a:lvl9pPr lvl="8" algn="ctr">
              <a:spcBef>
                <a:spcPts val="0"/>
              </a:spcBef>
              <a:spcAft>
                <a:spcPts val="0"/>
              </a:spcAft>
              <a:buSzPts val="14000"/>
              <a:buNone/>
              <a:defRPr sz="14000"/>
            </a:lvl9pPr>
          </a:lstStyle>
          <a:p>
            <a:r>
              <a:t>xx%</a:t>
            </a:r>
          </a:p>
        </p:txBody>
      </p:sp>
      <p:sp>
        <p:nvSpPr>
          <p:cNvPr id="50" name="Google Shape;50;p11"/>
          <p:cNvSpPr txBox="1">
            <a:spLocks noGrp="1"/>
          </p:cNvSpPr>
          <p:nvPr>
            <p:ph type="body" idx="1"/>
          </p:nvPr>
        </p:nvSpPr>
        <p:spPr>
          <a:xfrm>
            <a:off x="337675" y="4202967"/>
            <a:ext cx="9230700" cy="1734300"/>
          </a:xfrm>
          <a:prstGeom prst="rect">
            <a:avLst/>
          </a:prstGeom>
        </p:spPr>
        <p:txBody>
          <a:bodyPr spcFirstLastPara="1" wrap="square" lIns="106650" tIns="106650" rIns="106650" bIns="106650" anchor="t" anchorCtr="0">
            <a:normAutofit/>
          </a:bodyPr>
          <a:lstStyle>
            <a:lvl1pPr marL="457200" lvl="0" indent="-361950" algn="ctr">
              <a:spcBef>
                <a:spcPts val="0"/>
              </a:spcBef>
              <a:spcAft>
                <a:spcPts val="0"/>
              </a:spcAft>
              <a:buSzPts val="21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pPr lvl="0"/>
            <a:r>
              <a:rPr lang="ja-JP" altLang="en-US"/>
              <a:t>マスター テキストの書式設定</a:t>
            </a:r>
          </a:p>
        </p:txBody>
      </p:sp>
      <p:sp>
        <p:nvSpPr>
          <p:cNvPr id="51" name="Google Shape;51;p11"/>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白紙">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856166" y="1828800"/>
            <a:ext cx="8513400" cy="16002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dk1"/>
              </a:buClr>
              <a:buSzPts val="4388"/>
              <a:buFont typeface="Calibri"/>
              <a:buNone/>
              <a:defRPr sz="4388"/>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ja-JP" altLang="en-US"/>
              <a:t>マスター タイトルの書式設定</a:t>
            </a:r>
            <a:endParaRPr/>
          </a:p>
        </p:txBody>
      </p:sp>
      <p:sp>
        <p:nvSpPr>
          <p:cNvPr id="56" name="Google Shape;56;p13"/>
          <p:cNvSpPr txBox="1">
            <a:spLocks noGrp="1"/>
          </p:cNvSpPr>
          <p:nvPr>
            <p:ph type="subTitle" idx="1"/>
          </p:nvPr>
        </p:nvSpPr>
        <p:spPr>
          <a:xfrm>
            <a:off x="2165170" y="3837170"/>
            <a:ext cx="7204200" cy="10482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000"/>
              </a:spcBef>
              <a:spcAft>
                <a:spcPts val="0"/>
              </a:spcAft>
              <a:buClr>
                <a:schemeClr val="dk1"/>
              </a:buClr>
              <a:buSzPts val="1789"/>
              <a:buNone/>
              <a:defRPr sz="1789"/>
            </a:lvl1pPr>
            <a:lvl2pPr lvl="1" algn="ctr" rtl="0">
              <a:lnSpc>
                <a:spcPct val="90000"/>
              </a:lnSpc>
              <a:spcBef>
                <a:spcPts val="1400"/>
              </a:spcBef>
              <a:spcAft>
                <a:spcPts val="0"/>
              </a:spcAft>
              <a:buClr>
                <a:schemeClr val="dk1"/>
              </a:buClr>
              <a:buSzPts val="1625"/>
              <a:buNone/>
              <a:defRPr sz="1625"/>
            </a:lvl2pPr>
            <a:lvl3pPr lvl="2" algn="ctr" rtl="0">
              <a:lnSpc>
                <a:spcPct val="90000"/>
              </a:lnSpc>
              <a:spcBef>
                <a:spcPts val="1400"/>
              </a:spcBef>
              <a:spcAft>
                <a:spcPts val="0"/>
              </a:spcAft>
              <a:buClr>
                <a:schemeClr val="dk1"/>
              </a:buClr>
              <a:buSzPts val="1464"/>
              <a:buNone/>
              <a:defRPr sz="1464"/>
            </a:lvl3pPr>
            <a:lvl4pPr lvl="3" algn="ctr" rtl="0">
              <a:lnSpc>
                <a:spcPct val="90000"/>
              </a:lnSpc>
              <a:spcBef>
                <a:spcPts val="1400"/>
              </a:spcBef>
              <a:spcAft>
                <a:spcPts val="0"/>
              </a:spcAft>
              <a:buClr>
                <a:schemeClr val="dk1"/>
              </a:buClr>
              <a:buSzPts val="1300"/>
              <a:buNone/>
              <a:defRPr sz="1300"/>
            </a:lvl4pPr>
            <a:lvl5pPr lvl="4" algn="ctr" rtl="0">
              <a:lnSpc>
                <a:spcPct val="90000"/>
              </a:lnSpc>
              <a:spcBef>
                <a:spcPts val="1400"/>
              </a:spcBef>
              <a:spcAft>
                <a:spcPts val="0"/>
              </a:spcAft>
              <a:buClr>
                <a:schemeClr val="dk1"/>
              </a:buClr>
              <a:buSzPts val="1300"/>
              <a:buNone/>
              <a:defRPr sz="1300"/>
            </a:lvl5pPr>
            <a:lvl6pPr lvl="5" algn="ctr" rtl="0">
              <a:lnSpc>
                <a:spcPct val="90000"/>
              </a:lnSpc>
              <a:spcBef>
                <a:spcPts val="1400"/>
              </a:spcBef>
              <a:spcAft>
                <a:spcPts val="0"/>
              </a:spcAft>
              <a:buClr>
                <a:schemeClr val="dk1"/>
              </a:buClr>
              <a:buSzPts val="1300"/>
              <a:buNone/>
              <a:defRPr sz="1300"/>
            </a:lvl6pPr>
            <a:lvl7pPr lvl="6" algn="ctr" rtl="0">
              <a:lnSpc>
                <a:spcPct val="90000"/>
              </a:lnSpc>
              <a:spcBef>
                <a:spcPts val="1400"/>
              </a:spcBef>
              <a:spcAft>
                <a:spcPts val="0"/>
              </a:spcAft>
              <a:buClr>
                <a:schemeClr val="dk1"/>
              </a:buClr>
              <a:buSzPts val="1300"/>
              <a:buNone/>
              <a:defRPr sz="1300"/>
            </a:lvl7pPr>
            <a:lvl8pPr lvl="7" algn="ctr" rtl="0">
              <a:lnSpc>
                <a:spcPct val="90000"/>
              </a:lnSpc>
              <a:spcBef>
                <a:spcPts val="1400"/>
              </a:spcBef>
              <a:spcAft>
                <a:spcPts val="0"/>
              </a:spcAft>
              <a:buClr>
                <a:schemeClr val="dk1"/>
              </a:buClr>
              <a:buSzPts val="1300"/>
              <a:buNone/>
              <a:defRPr sz="1300"/>
            </a:lvl8pPr>
            <a:lvl9pPr lvl="8" algn="ctr" rtl="0">
              <a:lnSpc>
                <a:spcPct val="90000"/>
              </a:lnSpc>
              <a:spcBef>
                <a:spcPts val="1400"/>
              </a:spcBef>
              <a:spcAft>
                <a:spcPts val="1400"/>
              </a:spcAft>
              <a:buClr>
                <a:schemeClr val="dk1"/>
              </a:buClr>
              <a:buSzPts val="1300"/>
              <a:buNone/>
              <a:defRPr sz="1300"/>
            </a:lvl9pPr>
          </a:lstStyle>
          <a:p>
            <a:r>
              <a:rPr lang="ja-JP" altLang="en-US"/>
              <a:t>マスター サブタイトルの書式設定</a:t>
            </a:r>
            <a:endParaRPr/>
          </a:p>
        </p:txBody>
      </p:sp>
      <p:cxnSp>
        <p:nvCxnSpPr>
          <p:cNvPr id="57" name="Google Shape;57;p13"/>
          <p:cNvCxnSpPr/>
          <p:nvPr/>
        </p:nvCxnSpPr>
        <p:spPr>
          <a:xfrm>
            <a:off x="577852" y="3429000"/>
            <a:ext cx="8791500"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タイトルとコンテンツ">
  <p:cSld name="1_タイトルとコンテンツ">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40881" y="242760"/>
            <a:ext cx="8624100" cy="679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400"/>
              <a:buFont typeface="Calibri"/>
              <a:buNone/>
              <a:defRPr sz="2400" b="1"/>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ja-JP" altLang="en-US"/>
              <a:t>マスター タイトルの書式設定</a:t>
            </a:r>
            <a:endParaRPr/>
          </a:p>
        </p:txBody>
      </p:sp>
      <p:sp>
        <p:nvSpPr>
          <p:cNvPr id="60" name="Google Shape;60;p14"/>
          <p:cNvSpPr txBox="1">
            <a:spLocks noGrp="1"/>
          </p:cNvSpPr>
          <p:nvPr>
            <p:ph type="body" idx="1"/>
          </p:nvPr>
        </p:nvSpPr>
        <p:spPr>
          <a:xfrm>
            <a:off x="461837" y="2014158"/>
            <a:ext cx="8803200" cy="41793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1400"/>
              </a:spcBef>
              <a:spcAft>
                <a:spcPts val="0"/>
              </a:spcAft>
              <a:buClr>
                <a:schemeClr val="dk1"/>
              </a:buClr>
              <a:buSzPts val="1800"/>
              <a:buChar char="○"/>
              <a:defRPr/>
            </a:lvl2pPr>
            <a:lvl3pPr marL="1371600" lvl="2" indent="-342900" algn="l" rtl="0">
              <a:lnSpc>
                <a:spcPct val="90000"/>
              </a:lnSpc>
              <a:spcBef>
                <a:spcPts val="1400"/>
              </a:spcBef>
              <a:spcAft>
                <a:spcPts val="0"/>
              </a:spcAft>
              <a:buClr>
                <a:schemeClr val="dk1"/>
              </a:buClr>
              <a:buSzPts val="1800"/>
              <a:buChar char="■"/>
              <a:defRPr/>
            </a:lvl3pPr>
            <a:lvl4pPr marL="1828800" lvl="3" indent="-342900" algn="l" rtl="0">
              <a:lnSpc>
                <a:spcPct val="90000"/>
              </a:lnSpc>
              <a:spcBef>
                <a:spcPts val="1400"/>
              </a:spcBef>
              <a:spcAft>
                <a:spcPts val="0"/>
              </a:spcAft>
              <a:buClr>
                <a:schemeClr val="dk1"/>
              </a:buClr>
              <a:buSzPts val="1800"/>
              <a:buChar char="●"/>
              <a:defRPr/>
            </a:lvl4pPr>
            <a:lvl5pPr marL="2286000" lvl="4" indent="-342900" algn="l" rtl="0">
              <a:lnSpc>
                <a:spcPct val="90000"/>
              </a:lnSpc>
              <a:spcBef>
                <a:spcPts val="1400"/>
              </a:spcBef>
              <a:spcAft>
                <a:spcPts val="0"/>
              </a:spcAft>
              <a:buClr>
                <a:schemeClr val="dk1"/>
              </a:buClr>
              <a:buSzPts val="1800"/>
              <a:buChar char="○"/>
              <a:defRPr/>
            </a:lvl5pPr>
            <a:lvl6pPr marL="2743200" lvl="5" indent="-342900" algn="l" rtl="0">
              <a:lnSpc>
                <a:spcPct val="90000"/>
              </a:lnSpc>
              <a:spcBef>
                <a:spcPts val="1400"/>
              </a:spcBef>
              <a:spcAft>
                <a:spcPts val="0"/>
              </a:spcAft>
              <a:buClr>
                <a:schemeClr val="dk1"/>
              </a:buClr>
              <a:buSzPts val="1800"/>
              <a:buChar char="■"/>
              <a:defRPr/>
            </a:lvl6pPr>
            <a:lvl7pPr marL="3200400" lvl="6" indent="-342900" algn="l" rtl="0">
              <a:lnSpc>
                <a:spcPct val="90000"/>
              </a:lnSpc>
              <a:spcBef>
                <a:spcPts val="1400"/>
              </a:spcBef>
              <a:spcAft>
                <a:spcPts val="0"/>
              </a:spcAft>
              <a:buClr>
                <a:schemeClr val="dk1"/>
              </a:buClr>
              <a:buSzPts val="1800"/>
              <a:buChar char="●"/>
              <a:defRPr/>
            </a:lvl7pPr>
            <a:lvl8pPr marL="3657600" lvl="7" indent="-342900" algn="l" rtl="0">
              <a:lnSpc>
                <a:spcPct val="90000"/>
              </a:lnSpc>
              <a:spcBef>
                <a:spcPts val="1400"/>
              </a:spcBef>
              <a:spcAft>
                <a:spcPts val="0"/>
              </a:spcAft>
              <a:buClr>
                <a:schemeClr val="dk1"/>
              </a:buClr>
              <a:buSzPts val="1800"/>
              <a:buChar char="○"/>
              <a:defRPr/>
            </a:lvl8pPr>
            <a:lvl9pPr marL="4114800" lvl="8" indent="-342900" algn="l" rtl="0">
              <a:lnSpc>
                <a:spcPct val="90000"/>
              </a:lnSpc>
              <a:spcBef>
                <a:spcPts val="1400"/>
              </a:spcBef>
              <a:spcAft>
                <a:spcPts val="1400"/>
              </a:spcAft>
              <a:buClr>
                <a:schemeClr val="dk1"/>
              </a:buClr>
              <a:buSzPts val="1800"/>
              <a:buChar char="■"/>
              <a:defRPr/>
            </a:lvl9pPr>
          </a:lstStyle>
          <a:p>
            <a:pPr lvl="0"/>
            <a:r>
              <a:rPr lang="ja-JP" altLang="en-US"/>
              <a:t>マスター テキストの書式設定</a:t>
            </a:r>
          </a:p>
        </p:txBody>
      </p:sp>
      <p:sp>
        <p:nvSpPr>
          <p:cNvPr id="61" name="Google Shape;61;p14"/>
          <p:cNvSpPr txBox="1">
            <a:spLocks noGrp="1"/>
          </p:cNvSpPr>
          <p:nvPr>
            <p:ph type="sldNum" idx="12"/>
          </p:nvPr>
        </p:nvSpPr>
        <p:spPr>
          <a:xfrm>
            <a:off x="8828314" y="6311900"/>
            <a:ext cx="436800" cy="365100"/>
          </a:xfrm>
          <a:prstGeom prst="rect">
            <a:avLst/>
          </a:prstGeom>
          <a:noFill/>
          <a:ln>
            <a:noFill/>
          </a:ln>
        </p:spPr>
        <p:txBody>
          <a:bodyPr spcFirstLastPara="1" wrap="square" lIns="91425" tIns="45700" rIns="91425" bIns="45700" anchor="ctr" anchorCtr="0">
            <a:normAutofit/>
          </a:bodyPr>
          <a:lstStyle>
            <a:lvl1pPr marL="0" lvl="0" indent="0" algn="ctr" rtl="0">
              <a:spcBef>
                <a:spcPts val="0"/>
              </a:spcBef>
              <a:buNone/>
              <a:defRPr sz="1400" b="0" i="0" u="none" strike="noStrike" cap="none">
                <a:solidFill>
                  <a:srgbClr val="888888"/>
                </a:solidFill>
                <a:latin typeface="Calibri"/>
                <a:ea typeface="Calibri"/>
                <a:cs typeface="Calibri"/>
                <a:sym typeface="Calibri"/>
              </a:defRPr>
            </a:lvl1pPr>
            <a:lvl2pPr marL="0" lvl="1" indent="0" algn="ctr" rtl="0">
              <a:spcBef>
                <a:spcPts val="0"/>
              </a:spcBef>
              <a:buNone/>
              <a:defRPr sz="1400" b="0" i="0" u="none" strike="noStrike" cap="none">
                <a:solidFill>
                  <a:srgbClr val="888888"/>
                </a:solidFill>
                <a:latin typeface="Calibri"/>
                <a:ea typeface="Calibri"/>
                <a:cs typeface="Calibri"/>
                <a:sym typeface="Calibri"/>
              </a:defRPr>
            </a:lvl2pPr>
            <a:lvl3pPr marL="0" lvl="2" indent="0" algn="ctr" rtl="0">
              <a:spcBef>
                <a:spcPts val="0"/>
              </a:spcBef>
              <a:buNone/>
              <a:defRPr sz="1400" b="0" i="0" u="none" strike="noStrike" cap="none">
                <a:solidFill>
                  <a:srgbClr val="888888"/>
                </a:solidFill>
                <a:latin typeface="Calibri"/>
                <a:ea typeface="Calibri"/>
                <a:cs typeface="Calibri"/>
                <a:sym typeface="Calibri"/>
              </a:defRPr>
            </a:lvl3pPr>
            <a:lvl4pPr marL="0" lvl="3" indent="0" algn="ctr" rtl="0">
              <a:spcBef>
                <a:spcPts val="0"/>
              </a:spcBef>
              <a:buNone/>
              <a:defRPr sz="1400" b="0" i="0" u="none" strike="noStrike" cap="none">
                <a:solidFill>
                  <a:srgbClr val="888888"/>
                </a:solidFill>
                <a:latin typeface="Calibri"/>
                <a:ea typeface="Calibri"/>
                <a:cs typeface="Calibri"/>
                <a:sym typeface="Calibri"/>
              </a:defRPr>
            </a:lvl4pPr>
            <a:lvl5pPr marL="0" lvl="4" indent="0" algn="ctr" rtl="0">
              <a:spcBef>
                <a:spcPts val="0"/>
              </a:spcBef>
              <a:buNone/>
              <a:defRPr sz="1400" b="0" i="0" u="none" strike="noStrike" cap="none">
                <a:solidFill>
                  <a:srgbClr val="888888"/>
                </a:solidFill>
                <a:latin typeface="Calibri"/>
                <a:ea typeface="Calibri"/>
                <a:cs typeface="Calibri"/>
                <a:sym typeface="Calibri"/>
              </a:defRPr>
            </a:lvl5pPr>
            <a:lvl6pPr marL="0" lvl="5" indent="0" algn="ctr" rtl="0">
              <a:spcBef>
                <a:spcPts val="0"/>
              </a:spcBef>
              <a:buNone/>
              <a:defRPr sz="1400" b="0" i="0" u="none" strike="noStrike" cap="none">
                <a:solidFill>
                  <a:srgbClr val="888888"/>
                </a:solidFill>
                <a:latin typeface="Calibri"/>
                <a:ea typeface="Calibri"/>
                <a:cs typeface="Calibri"/>
                <a:sym typeface="Calibri"/>
              </a:defRPr>
            </a:lvl6pPr>
            <a:lvl7pPr marL="0" lvl="6" indent="0" algn="ctr" rtl="0">
              <a:spcBef>
                <a:spcPts val="0"/>
              </a:spcBef>
              <a:buNone/>
              <a:defRPr sz="1400" b="0" i="0" u="none" strike="noStrike" cap="none">
                <a:solidFill>
                  <a:srgbClr val="888888"/>
                </a:solidFill>
                <a:latin typeface="Calibri"/>
                <a:ea typeface="Calibri"/>
                <a:cs typeface="Calibri"/>
                <a:sym typeface="Calibri"/>
              </a:defRPr>
            </a:lvl7pPr>
            <a:lvl8pPr marL="0" lvl="7" indent="0" algn="ctr" rtl="0">
              <a:spcBef>
                <a:spcPts val="0"/>
              </a:spcBef>
              <a:buNone/>
              <a:defRPr sz="1400" b="0" i="0" u="none" strike="noStrike" cap="none">
                <a:solidFill>
                  <a:srgbClr val="888888"/>
                </a:solidFill>
                <a:latin typeface="Calibri"/>
                <a:ea typeface="Calibri"/>
                <a:cs typeface="Calibri"/>
                <a:sym typeface="Calibri"/>
              </a:defRPr>
            </a:lvl8pPr>
            <a:lvl9pPr marL="0" lvl="8" indent="0" algn="ctr" rtl="0">
              <a:spcBef>
                <a:spcPts val="0"/>
              </a:spcBef>
              <a:buNone/>
              <a:defRPr sz="14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ja-JP"/>
              <a:t>‹#›</a:t>
            </a:fld>
            <a:endParaRPr/>
          </a:p>
        </p:txBody>
      </p:sp>
      <p:cxnSp>
        <p:nvCxnSpPr>
          <p:cNvPr id="62" name="Google Shape;62;p14"/>
          <p:cNvCxnSpPr/>
          <p:nvPr/>
        </p:nvCxnSpPr>
        <p:spPr>
          <a:xfrm>
            <a:off x="517161" y="231353"/>
            <a:ext cx="0" cy="679500"/>
          </a:xfrm>
          <a:prstGeom prst="straightConnector1">
            <a:avLst/>
          </a:prstGeom>
          <a:noFill/>
          <a:ln w="98425" cap="flat" cmpd="sng">
            <a:solidFill>
              <a:schemeClr val="accent1"/>
            </a:solidFill>
            <a:prstDash val="solid"/>
            <a:round/>
            <a:headEnd type="none" w="sm" len="sm"/>
            <a:tailEnd type="none" w="sm" len="sm"/>
          </a:ln>
        </p:spPr>
      </p:cxnSp>
      <p:cxnSp>
        <p:nvCxnSpPr>
          <p:cNvPr id="63" name="Google Shape;63;p14"/>
          <p:cNvCxnSpPr/>
          <p:nvPr/>
        </p:nvCxnSpPr>
        <p:spPr>
          <a:xfrm>
            <a:off x="461839" y="984901"/>
            <a:ext cx="8803200" cy="0"/>
          </a:xfrm>
          <a:prstGeom prst="straightConnector1">
            <a:avLst/>
          </a:prstGeom>
          <a:noFill/>
          <a:ln w="15875" cap="flat" cmpd="sng">
            <a:solidFill>
              <a:schemeClr val="accent1"/>
            </a:solidFill>
            <a:prstDash val="solid"/>
            <a:miter lim="800000"/>
            <a:headEnd type="none" w="sm" len="sm"/>
            <a:tailEnd type="none" w="sm" len="sm"/>
          </a:ln>
        </p:spPr>
      </p:cxnSp>
      <p:sp>
        <p:nvSpPr>
          <p:cNvPr id="64" name="Google Shape;64;p14"/>
          <p:cNvSpPr txBox="1">
            <a:spLocks noGrp="1"/>
          </p:cNvSpPr>
          <p:nvPr>
            <p:ph type="body" idx="2"/>
          </p:nvPr>
        </p:nvSpPr>
        <p:spPr>
          <a:xfrm>
            <a:off x="461839" y="1147566"/>
            <a:ext cx="8803200" cy="748200"/>
          </a:xfrm>
          <a:prstGeom prst="rect">
            <a:avLst/>
          </a:prstGeom>
          <a:noFill/>
          <a:ln>
            <a:noFill/>
          </a:ln>
        </p:spPr>
        <p:txBody>
          <a:bodyPr spcFirstLastPara="1" wrap="square" lIns="91425" tIns="45700" rIns="91425" bIns="45700" anchor="ctr" anchorCtr="0">
            <a:norm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1400"/>
              </a:spcBef>
              <a:spcAft>
                <a:spcPts val="0"/>
              </a:spcAft>
              <a:buClr>
                <a:schemeClr val="dk1"/>
              </a:buClr>
              <a:buSzPts val="1800"/>
              <a:buChar char="○"/>
              <a:defRPr/>
            </a:lvl2pPr>
            <a:lvl3pPr marL="1371600" lvl="2" indent="-342900" algn="l" rtl="0">
              <a:lnSpc>
                <a:spcPct val="90000"/>
              </a:lnSpc>
              <a:spcBef>
                <a:spcPts val="1400"/>
              </a:spcBef>
              <a:spcAft>
                <a:spcPts val="0"/>
              </a:spcAft>
              <a:buClr>
                <a:schemeClr val="dk1"/>
              </a:buClr>
              <a:buSzPts val="1800"/>
              <a:buChar char="■"/>
              <a:defRPr/>
            </a:lvl3pPr>
            <a:lvl4pPr marL="1828800" lvl="3" indent="-342900" algn="l" rtl="0">
              <a:lnSpc>
                <a:spcPct val="90000"/>
              </a:lnSpc>
              <a:spcBef>
                <a:spcPts val="1400"/>
              </a:spcBef>
              <a:spcAft>
                <a:spcPts val="0"/>
              </a:spcAft>
              <a:buClr>
                <a:schemeClr val="dk1"/>
              </a:buClr>
              <a:buSzPts val="1800"/>
              <a:buChar char="●"/>
              <a:defRPr/>
            </a:lvl4pPr>
            <a:lvl5pPr marL="2286000" lvl="4" indent="-342900" algn="l" rtl="0">
              <a:lnSpc>
                <a:spcPct val="90000"/>
              </a:lnSpc>
              <a:spcBef>
                <a:spcPts val="1400"/>
              </a:spcBef>
              <a:spcAft>
                <a:spcPts val="0"/>
              </a:spcAft>
              <a:buClr>
                <a:schemeClr val="dk1"/>
              </a:buClr>
              <a:buSzPts val="1800"/>
              <a:buChar char="○"/>
              <a:defRPr/>
            </a:lvl5pPr>
            <a:lvl6pPr marL="2743200" lvl="5" indent="-342900" algn="l" rtl="0">
              <a:lnSpc>
                <a:spcPct val="90000"/>
              </a:lnSpc>
              <a:spcBef>
                <a:spcPts val="1400"/>
              </a:spcBef>
              <a:spcAft>
                <a:spcPts val="0"/>
              </a:spcAft>
              <a:buClr>
                <a:schemeClr val="dk1"/>
              </a:buClr>
              <a:buSzPts val="1800"/>
              <a:buChar char="■"/>
              <a:defRPr/>
            </a:lvl6pPr>
            <a:lvl7pPr marL="3200400" lvl="6" indent="-342900" algn="l" rtl="0">
              <a:lnSpc>
                <a:spcPct val="90000"/>
              </a:lnSpc>
              <a:spcBef>
                <a:spcPts val="1400"/>
              </a:spcBef>
              <a:spcAft>
                <a:spcPts val="0"/>
              </a:spcAft>
              <a:buClr>
                <a:schemeClr val="dk1"/>
              </a:buClr>
              <a:buSzPts val="1800"/>
              <a:buChar char="●"/>
              <a:defRPr/>
            </a:lvl7pPr>
            <a:lvl8pPr marL="3657600" lvl="7" indent="-342900" algn="l" rtl="0">
              <a:lnSpc>
                <a:spcPct val="90000"/>
              </a:lnSpc>
              <a:spcBef>
                <a:spcPts val="1400"/>
              </a:spcBef>
              <a:spcAft>
                <a:spcPts val="0"/>
              </a:spcAft>
              <a:buClr>
                <a:schemeClr val="dk1"/>
              </a:buClr>
              <a:buSzPts val="1800"/>
              <a:buChar char="○"/>
              <a:defRPr/>
            </a:lvl8pPr>
            <a:lvl9pPr marL="4114800" lvl="8" indent="-342900" algn="l" rtl="0">
              <a:lnSpc>
                <a:spcPct val="90000"/>
              </a:lnSpc>
              <a:spcBef>
                <a:spcPts val="1400"/>
              </a:spcBef>
              <a:spcAft>
                <a:spcPts val="1400"/>
              </a:spcAft>
              <a:buClr>
                <a:schemeClr val="dk1"/>
              </a:buClr>
              <a:buSzPts val="1800"/>
              <a:buChar char="■"/>
              <a:defRPr/>
            </a:lvl9pPr>
          </a:lstStyle>
          <a:p>
            <a:pPr lvl="0"/>
            <a:r>
              <a:rPr lang="ja-JP" altLang="en-US"/>
              <a:t>マスター テキストの書式設定</a:t>
            </a:r>
          </a:p>
        </p:txBody>
      </p:sp>
      <p:cxnSp>
        <p:nvCxnSpPr>
          <p:cNvPr id="65" name="Google Shape;65;p14"/>
          <p:cNvCxnSpPr/>
          <p:nvPr/>
        </p:nvCxnSpPr>
        <p:spPr>
          <a:xfrm>
            <a:off x="461837" y="6311900"/>
            <a:ext cx="8803200" cy="0"/>
          </a:xfrm>
          <a:prstGeom prst="straightConnector1">
            <a:avLst/>
          </a:prstGeom>
          <a:noFill/>
          <a:ln w="15875" cap="flat" cmpd="sng">
            <a:solidFill>
              <a:srgbClr val="A5A5A5"/>
            </a:solidFill>
            <a:prstDash val="solid"/>
            <a:miter lim="800000"/>
            <a:headEnd type="none" w="sm" len="sm"/>
            <a:tailEnd type="none" w="sm" len="sm"/>
          </a:ln>
        </p:spPr>
      </p:cxnSp>
      <p:cxnSp>
        <p:nvCxnSpPr>
          <p:cNvPr id="66" name="Google Shape;66;p14"/>
          <p:cNvCxnSpPr/>
          <p:nvPr/>
        </p:nvCxnSpPr>
        <p:spPr>
          <a:xfrm>
            <a:off x="8812078" y="6305580"/>
            <a:ext cx="0" cy="396000"/>
          </a:xfrm>
          <a:prstGeom prst="straightConnector1">
            <a:avLst/>
          </a:prstGeom>
          <a:noFill/>
          <a:ln w="73025" cap="flat" cmpd="sng">
            <a:solidFill>
              <a:srgbClr val="A5A5A5"/>
            </a:solidFill>
            <a:prstDash val="solid"/>
            <a:round/>
            <a:headEnd type="none" w="sm" len="sm"/>
            <a:tailEnd type="none" w="sm" len="sm"/>
          </a:ln>
        </p:spPr>
      </p:cxnSp>
      <p:sp>
        <p:nvSpPr>
          <p:cNvPr id="4" name="フッター プレースホルダー 3">
            <a:extLst>
              <a:ext uri="{FF2B5EF4-FFF2-40B4-BE49-F238E27FC236}">
                <a16:creationId xmlns:a16="http://schemas.microsoft.com/office/drawing/2014/main" id="{2CE7397E-3CBA-C144-1A01-BDB602C04AA9}"/>
              </a:ext>
            </a:extLst>
          </p:cNvPr>
          <p:cNvSpPr>
            <a:spLocks noGrp="1"/>
          </p:cNvSpPr>
          <p:nvPr>
            <p:ph type="ftr" sz="quarter" idx="13"/>
          </p:nvPr>
        </p:nvSpPr>
        <p:spPr/>
        <p:txBody>
          <a:bodyPr/>
          <a:lstStyle/>
          <a:p>
            <a:r>
              <a:rPr kumimoji="1" lang="en-US" altLang="ja-JP"/>
              <a:t>19th Patras Workshop</a:t>
            </a:r>
            <a:endParaRPr kumimoji="1" lang="en-US" altLang="ja-JP"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630DB-397A-84D2-AECB-9C74E0F7C254}"/>
              </a:ext>
            </a:extLst>
          </p:cNvPr>
          <p:cNvSpPr>
            <a:spLocks noGrp="1"/>
          </p:cNvSpPr>
          <p:nvPr>
            <p:ph type="title"/>
          </p:nvPr>
        </p:nvSpPr>
        <p:spPr>
          <a:xfrm>
            <a:off x="337675" y="593367"/>
            <a:ext cx="9230700" cy="763500"/>
          </a:xfrm>
          <a:prstGeom prst="rect">
            <a:avLst/>
          </a:prstGeom>
        </p:spPr>
        <p:txBody>
          <a:body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5569DB70-BFE3-05CC-E945-9E714EC80F94}"/>
              </a:ext>
            </a:extLst>
          </p:cNvPr>
          <p:cNvSpPr>
            <a:spLocks noGrp="1"/>
          </p:cNvSpPr>
          <p:nvPr>
            <p:ph type="sldNum" idx="10"/>
          </p:nvPr>
        </p:nvSpPr>
        <p:spPr>
          <a:xfrm>
            <a:off x="9178496" y="6217622"/>
            <a:ext cx="594300" cy="524700"/>
          </a:xfrm>
          <a:prstGeom prst="rect">
            <a:avLst/>
          </a:prstGeom>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sp>
        <p:nvSpPr>
          <p:cNvPr id="4" name="フッター プレースホルダー 3">
            <a:extLst>
              <a:ext uri="{FF2B5EF4-FFF2-40B4-BE49-F238E27FC236}">
                <a16:creationId xmlns:a16="http://schemas.microsoft.com/office/drawing/2014/main" id="{07161F23-5A3C-8575-6BAD-FFB96D97BD93}"/>
              </a:ext>
            </a:extLst>
          </p:cNvPr>
          <p:cNvSpPr>
            <a:spLocks noGrp="1"/>
          </p:cNvSpPr>
          <p:nvPr>
            <p:ph type="ftr" sz="quarter" idx="11"/>
          </p:nvPr>
        </p:nvSpPr>
        <p:spPr/>
        <p:txBody>
          <a:bodyPr/>
          <a:lstStyle/>
          <a:p>
            <a:r>
              <a:rPr kumimoji="1" lang="en" altLang="ja-JP"/>
              <a:t>19th Patras Workshop</a:t>
            </a:r>
            <a:endParaRPr kumimoji="1" lang="ja-JP" altLang="en-US"/>
          </a:p>
        </p:txBody>
      </p:sp>
    </p:spTree>
    <p:extLst>
      <p:ext uri="{BB962C8B-B14F-4D97-AF65-F5344CB8AC3E}">
        <p14:creationId xmlns:p14="http://schemas.microsoft.com/office/powerpoint/2010/main" val="268375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37675" y="2867800"/>
            <a:ext cx="9230700" cy="1122300"/>
          </a:xfrm>
          <a:prstGeom prst="rect">
            <a:avLst/>
          </a:prstGeom>
        </p:spPr>
        <p:txBody>
          <a:bodyPr spcFirstLastPara="1" wrap="square" lIns="106650" tIns="106650" rIns="106650" bIns="106650" anchor="ctr"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ja-JP" altLang="en-US"/>
              <a:t>マスター タイトルの書式設定</a:t>
            </a:r>
            <a:endParaRPr/>
          </a:p>
        </p:txBody>
      </p:sp>
      <p:sp>
        <p:nvSpPr>
          <p:cNvPr id="19" name="Google Shape;19;p3"/>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37675" y="593367"/>
            <a:ext cx="9230700" cy="763500"/>
          </a:xfrm>
          <a:prstGeom prst="rect">
            <a:avLst/>
          </a:prstGeom>
        </p:spPr>
        <p:txBody>
          <a:bodyPr spcFirstLastPara="1" wrap="square" lIns="106650" tIns="106650" rIns="106650" bIns="1066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r>
              <a:rPr lang="ja-JP" altLang="en-US"/>
              <a:t>マスター タイトルの書式設定</a:t>
            </a:r>
            <a:endParaRPr/>
          </a:p>
        </p:txBody>
      </p:sp>
      <p:sp>
        <p:nvSpPr>
          <p:cNvPr id="22" name="Google Shape;22;p4"/>
          <p:cNvSpPr txBox="1">
            <a:spLocks noGrp="1"/>
          </p:cNvSpPr>
          <p:nvPr>
            <p:ph type="body" idx="1"/>
          </p:nvPr>
        </p:nvSpPr>
        <p:spPr>
          <a:xfrm>
            <a:off x="337675" y="1536633"/>
            <a:ext cx="9230700" cy="4555200"/>
          </a:xfrm>
          <a:prstGeom prst="rect">
            <a:avLst/>
          </a:prstGeom>
        </p:spPr>
        <p:txBody>
          <a:bodyPr spcFirstLastPara="1" wrap="square" lIns="106650" tIns="106650" rIns="106650" bIns="106650" anchor="t"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pPr lvl="0"/>
            <a:r>
              <a:rPr lang="ja-JP" altLang="en-US"/>
              <a:t>マスター テキストの書式設定</a:t>
            </a:r>
          </a:p>
        </p:txBody>
      </p:sp>
      <p:sp>
        <p:nvSpPr>
          <p:cNvPr id="23" name="Google Shape;23;p4"/>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37675" y="593367"/>
            <a:ext cx="9230700" cy="763500"/>
          </a:xfrm>
          <a:prstGeom prst="rect">
            <a:avLst/>
          </a:prstGeom>
        </p:spPr>
        <p:txBody>
          <a:bodyPr spcFirstLastPara="1" wrap="square" lIns="106650" tIns="106650" rIns="106650" bIns="1066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r>
              <a:rPr lang="ja-JP" altLang="en-US"/>
              <a:t>マスター タイトルの書式設定</a:t>
            </a:r>
            <a:endParaRPr/>
          </a:p>
        </p:txBody>
      </p:sp>
      <p:sp>
        <p:nvSpPr>
          <p:cNvPr id="26" name="Google Shape;26;p5"/>
          <p:cNvSpPr txBox="1">
            <a:spLocks noGrp="1"/>
          </p:cNvSpPr>
          <p:nvPr>
            <p:ph type="body" idx="1"/>
          </p:nvPr>
        </p:nvSpPr>
        <p:spPr>
          <a:xfrm>
            <a:off x="337675" y="1536633"/>
            <a:ext cx="4333200" cy="4555200"/>
          </a:xfrm>
          <a:prstGeom prst="rect">
            <a:avLst/>
          </a:prstGeom>
        </p:spPr>
        <p:txBody>
          <a:bodyPr spcFirstLastPara="1" wrap="square" lIns="106650" tIns="106650" rIns="106650" bIns="106650"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pPr lvl="0"/>
            <a:r>
              <a:rPr lang="ja-JP" altLang="en-US"/>
              <a:t>マスター テキストの書式設定</a:t>
            </a:r>
          </a:p>
        </p:txBody>
      </p:sp>
      <p:sp>
        <p:nvSpPr>
          <p:cNvPr id="27" name="Google Shape;27;p5"/>
          <p:cNvSpPr txBox="1">
            <a:spLocks noGrp="1"/>
          </p:cNvSpPr>
          <p:nvPr>
            <p:ph type="body" idx="2"/>
          </p:nvPr>
        </p:nvSpPr>
        <p:spPr>
          <a:xfrm>
            <a:off x="5235100" y="1536633"/>
            <a:ext cx="4333200" cy="4555200"/>
          </a:xfrm>
          <a:prstGeom prst="rect">
            <a:avLst/>
          </a:prstGeom>
        </p:spPr>
        <p:txBody>
          <a:bodyPr spcFirstLastPara="1" wrap="square" lIns="106650" tIns="106650" rIns="106650" bIns="106650"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pPr lvl="0"/>
            <a:r>
              <a:rPr lang="ja-JP" altLang="en-US"/>
              <a:t>マスター テキストの書式設定</a:t>
            </a:r>
          </a:p>
        </p:txBody>
      </p:sp>
      <p:sp>
        <p:nvSpPr>
          <p:cNvPr id="28" name="Google Shape;28;p5"/>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37675" y="593367"/>
            <a:ext cx="9230700" cy="763500"/>
          </a:xfrm>
          <a:prstGeom prst="rect">
            <a:avLst/>
          </a:prstGeom>
        </p:spPr>
        <p:txBody>
          <a:bodyPr spcFirstLastPara="1" wrap="square" lIns="106650" tIns="106650" rIns="106650" bIns="1066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r>
              <a:rPr lang="ja-JP" altLang="en-US"/>
              <a:t>マスター タイトルの書式設定</a:t>
            </a:r>
            <a:endParaRPr/>
          </a:p>
        </p:txBody>
      </p:sp>
      <p:sp>
        <p:nvSpPr>
          <p:cNvPr id="31" name="Google Shape;31;p6"/>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37675" y="740800"/>
            <a:ext cx="3042000" cy="1007700"/>
          </a:xfrm>
          <a:prstGeom prst="rect">
            <a:avLst/>
          </a:prstGeom>
        </p:spPr>
        <p:txBody>
          <a:bodyPr spcFirstLastPara="1" wrap="square" lIns="106650" tIns="106650" rIns="106650" bIns="106650" anchor="b" anchorCtr="0">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r>
              <a:rPr lang="ja-JP" altLang="en-US"/>
              <a:t>マスター タイトルの書式設定</a:t>
            </a:r>
            <a:endParaRPr/>
          </a:p>
        </p:txBody>
      </p:sp>
      <p:sp>
        <p:nvSpPr>
          <p:cNvPr id="34" name="Google Shape;34;p7"/>
          <p:cNvSpPr txBox="1">
            <a:spLocks noGrp="1"/>
          </p:cNvSpPr>
          <p:nvPr>
            <p:ph type="body" idx="1"/>
          </p:nvPr>
        </p:nvSpPr>
        <p:spPr>
          <a:xfrm>
            <a:off x="337675" y="1852800"/>
            <a:ext cx="3042000" cy="4239300"/>
          </a:xfrm>
          <a:prstGeom prst="rect">
            <a:avLst/>
          </a:prstGeom>
        </p:spPr>
        <p:txBody>
          <a:bodyPr spcFirstLastPara="1" wrap="square" lIns="106650" tIns="106650" rIns="106650" bIns="106650" anchor="t" anchorCtr="0">
            <a:norm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pPr lvl="0"/>
            <a:r>
              <a:rPr lang="ja-JP" altLang="en-US"/>
              <a:t>マスター テキストの書式設定</a:t>
            </a:r>
          </a:p>
        </p:txBody>
      </p:sp>
      <p:sp>
        <p:nvSpPr>
          <p:cNvPr id="35" name="Google Shape;35;p7"/>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531104" y="600200"/>
            <a:ext cx="6898500" cy="5454300"/>
          </a:xfrm>
          <a:prstGeom prst="rect">
            <a:avLst/>
          </a:prstGeom>
        </p:spPr>
        <p:txBody>
          <a:bodyPr spcFirstLastPara="1" wrap="square" lIns="106650" tIns="106650" rIns="106650" bIns="106650" anchor="ctr" anchorCtr="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r>
              <a:rPr lang="ja-JP" altLang="en-US"/>
              <a:t>マスター タイトルの書式設定</a:t>
            </a:r>
            <a:endParaRPr/>
          </a:p>
        </p:txBody>
      </p:sp>
      <p:sp>
        <p:nvSpPr>
          <p:cNvPr id="38" name="Google Shape;38;p8"/>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953000" y="-167"/>
            <a:ext cx="4953000" cy="6858000"/>
          </a:xfrm>
          <a:prstGeom prst="rect">
            <a:avLst/>
          </a:prstGeom>
          <a:solidFill>
            <a:schemeClr val="lt2"/>
          </a:solidFill>
          <a:ln>
            <a:noFill/>
          </a:ln>
        </p:spPr>
        <p:txBody>
          <a:bodyPr spcFirstLastPara="1" wrap="square" lIns="106650" tIns="106650" rIns="106650" bIns="10665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87625" y="1644233"/>
            <a:ext cx="4382400" cy="1976400"/>
          </a:xfrm>
          <a:prstGeom prst="rect">
            <a:avLst/>
          </a:prstGeom>
        </p:spPr>
        <p:txBody>
          <a:bodyPr spcFirstLastPara="1" wrap="square" lIns="106650" tIns="106650" rIns="106650" bIns="106650" anchor="b" anchorCtr="0">
            <a:normAutofit/>
          </a:bodyPr>
          <a:lstStyle>
            <a:lvl1pPr lvl="0" algn="ctr">
              <a:spcBef>
                <a:spcPts val="0"/>
              </a:spcBef>
              <a:spcAft>
                <a:spcPts val="0"/>
              </a:spcAft>
              <a:buSzPts val="4900"/>
              <a:buNone/>
              <a:defRPr sz="4900"/>
            </a:lvl1pPr>
            <a:lvl2pPr lvl="1" algn="ctr">
              <a:spcBef>
                <a:spcPts val="0"/>
              </a:spcBef>
              <a:spcAft>
                <a:spcPts val="0"/>
              </a:spcAft>
              <a:buSzPts val="4900"/>
              <a:buNone/>
              <a:defRPr sz="4900"/>
            </a:lvl2pPr>
            <a:lvl3pPr lvl="2" algn="ctr">
              <a:spcBef>
                <a:spcPts val="0"/>
              </a:spcBef>
              <a:spcAft>
                <a:spcPts val="0"/>
              </a:spcAft>
              <a:buSzPts val="4900"/>
              <a:buNone/>
              <a:defRPr sz="4900"/>
            </a:lvl3pPr>
            <a:lvl4pPr lvl="3" algn="ctr">
              <a:spcBef>
                <a:spcPts val="0"/>
              </a:spcBef>
              <a:spcAft>
                <a:spcPts val="0"/>
              </a:spcAft>
              <a:buSzPts val="4900"/>
              <a:buNone/>
              <a:defRPr sz="4900"/>
            </a:lvl4pPr>
            <a:lvl5pPr lvl="4" algn="ctr">
              <a:spcBef>
                <a:spcPts val="0"/>
              </a:spcBef>
              <a:spcAft>
                <a:spcPts val="0"/>
              </a:spcAft>
              <a:buSzPts val="4900"/>
              <a:buNone/>
              <a:defRPr sz="4900"/>
            </a:lvl5pPr>
            <a:lvl6pPr lvl="5" algn="ctr">
              <a:spcBef>
                <a:spcPts val="0"/>
              </a:spcBef>
              <a:spcAft>
                <a:spcPts val="0"/>
              </a:spcAft>
              <a:buSzPts val="4900"/>
              <a:buNone/>
              <a:defRPr sz="4900"/>
            </a:lvl6pPr>
            <a:lvl7pPr lvl="6" algn="ctr">
              <a:spcBef>
                <a:spcPts val="0"/>
              </a:spcBef>
              <a:spcAft>
                <a:spcPts val="0"/>
              </a:spcAft>
              <a:buSzPts val="4900"/>
              <a:buNone/>
              <a:defRPr sz="4900"/>
            </a:lvl7pPr>
            <a:lvl8pPr lvl="7" algn="ctr">
              <a:spcBef>
                <a:spcPts val="0"/>
              </a:spcBef>
              <a:spcAft>
                <a:spcPts val="0"/>
              </a:spcAft>
              <a:buSzPts val="4900"/>
              <a:buNone/>
              <a:defRPr sz="4900"/>
            </a:lvl8pPr>
            <a:lvl9pPr lvl="8" algn="ctr">
              <a:spcBef>
                <a:spcPts val="0"/>
              </a:spcBef>
              <a:spcAft>
                <a:spcPts val="0"/>
              </a:spcAft>
              <a:buSzPts val="4900"/>
              <a:buNone/>
              <a:defRPr sz="4900"/>
            </a:lvl9pPr>
          </a:lstStyle>
          <a:p>
            <a:r>
              <a:rPr lang="ja-JP" altLang="en-US"/>
              <a:t>マスター タイトルの書式設定</a:t>
            </a:r>
            <a:endParaRPr/>
          </a:p>
        </p:txBody>
      </p:sp>
      <p:sp>
        <p:nvSpPr>
          <p:cNvPr id="42" name="Google Shape;42;p9"/>
          <p:cNvSpPr txBox="1">
            <a:spLocks noGrp="1"/>
          </p:cNvSpPr>
          <p:nvPr>
            <p:ph type="subTitle" idx="1"/>
          </p:nvPr>
        </p:nvSpPr>
        <p:spPr>
          <a:xfrm>
            <a:off x="287625" y="3737433"/>
            <a:ext cx="4382400" cy="1646700"/>
          </a:xfrm>
          <a:prstGeom prst="rect">
            <a:avLst/>
          </a:prstGeom>
        </p:spPr>
        <p:txBody>
          <a:bodyPr spcFirstLastPara="1" wrap="square" lIns="106650" tIns="106650" rIns="106650" bIns="106650"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r>
              <a:rPr lang="ja-JP" altLang="en-US"/>
              <a:t>マスター サブタイトルの書式設定</a:t>
            </a:r>
            <a:endParaRPr/>
          </a:p>
        </p:txBody>
      </p:sp>
      <p:sp>
        <p:nvSpPr>
          <p:cNvPr id="43" name="Google Shape;43;p9"/>
          <p:cNvSpPr txBox="1">
            <a:spLocks noGrp="1"/>
          </p:cNvSpPr>
          <p:nvPr>
            <p:ph type="body" idx="2"/>
          </p:nvPr>
        </p:nvSpPr>
        <p:spPr>
          <a:xfrm>
            <a:off x="5351125" y="965433"/>
            <a:ext cx="4156800" cy="4926900"/>
          </a:xfrm>
          <a:prstGeom prst="rect">
            <a:avLst/>
          </a:prstGeom>
        </p:spPr>
        <p:txBody>
          <a:bodyPr spcFirstLastPara="1" wrap="square" lIns="106650" tIns="106650" rIns="106650" bIns="106650" anchor="ctr"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pPr lvl="0"/>
            <a:r>
              <a:rPr lang="ja-JP" altLang="en-US"/>
              <a:t>マスター テキストの書式設定</a:t>
            </a:r>
          </a:p>
        </p:txBody>
      </p:sp>
      <p:sp>
        <p:nvSpPr>
          <p:cNvPr id="44" name="Google Shape;44;p9"/>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37675" y="5640767"/>
            <a:ext cx="6498600" cy="806700"/>
          </a:xfrm>
          <a:prstGeom prst="rect">
            <a:avLst/>
          </a:prstGeom>
        </p:spPr>
        <p:txBody>
          <a:bodyPr spcFirstLastPara="1" wrap="square" lIns="106650" tIns="106650" rIns="106650" bIns="106650" anchor="ctr" anchorCtr="0">
            <a:normAutofit/>
          </a:bodyPr>
          <a:lstStyle>
            <a:lvl1pPr marL="457200" lvl="0" indent="-228600">
              <a:lnSpc>
                <a:spcPct val="100000"/>
              </a:lnSpc>
              <a:spcBef>
                <a:spcPts val="0"/>
              </a:spcBef>
              <a:spcAft>
                <a:spcPts val="0"/>
              </a:spcAft>
              <a:buSzPts val="2100"/>
              <a:buNone/>
              <a:defRPr/>
            </a:lvl1pPr>
          </a:lstStyle>
          <a:p>
            <a:pPr lvl="0"/>
            <a:r>
              <a:rPr lang="ja-JP" altLang="en-US"/>
              <a:t>マスター テキストの書式設定</a:t>
            </a:r>
          </a:p>
        </p:txBody>
      </p:sp>
      <p:sp>
        <p:nvSpPr>
          <p:cNvPr id="47" name="Google Shape;47;p10"/>
          <p:cNvSpPr txBox="1">
            <a:spLocks noGrp="1"/>
          </p:cNvSpPr>
          <p:nvPr>
            <p:ph type="sldNum" idx="12"/>
          </p:nvPr>
        </p:nvSpPr>
        <p:spPr>
          <a:xfrm>
            <a:off x="9178496" y="6217622"/>
            <a:ext cx="594300" cy="524700"/>
          </a:xfrm>
          <a:prstGeom prst="rect">
            <a:avLst/>
          </a:prstGeom>
        </p:spPr>
        <p:txBody>
          <a:bodyPr spcFirstLastPara="1" wrap="square" lIns="106650" tIns="106650" rIns="106650" bIns="1066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81CE117-FF5A-2B95-FB78-C168DAB04E02}"/>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19th Patras Workshop</a:t>
            </a:r>
            <a:endParaRPr kumimoji="1" lang="en-US" altLang="ja-JP"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arxiv.org/abs/2105.0456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ctrTitle"/>
          </p:nvPr>
        </p:nvSpPr>
        <p:spPr>
          <a:xfrm>
            <a:off x="856165" y="1828800"/>
            <a:ext cx="8513263" cy="1600200"/>
          </a:xfrm>
          <a:prstGeom prst="rect">
            <a:avLst/>
          </a:prstGeom>
          <a:noFill/>
          <a:ln>
            <a:noFill/>
          </a:ln>
        </p:spPr>
        <p:txBody>
          <a:bodyPr spcFirstLastPara="1" wrap="square" lIns="91425" tIns="45700" rIns="91425" bIns="45700" anchor="b" anchorCtr="0">
            <a:normAutofit fontScale="90000"/>
          </a:bodyPr>
          <a:lstStyle/>
          <a:p>
            <a:r>
              <a:rPr lang="en" dirty="0"/>
              <a:t>First results from a cavity haloscope experiment with a novel frequency tuning system using a qubit</a:t>
            </a:r>
            <a:endParaRPr dirty="0"/>
          </a:p>
        </p:txBody>
      </p:sp>
      <p:sp>
        <p:nvSpPr>
          <p:cNvPr id="72" name="Google Shape;72;p15"/>
          <p:cNvSpPr txBox="1">
            <a:spLocks noGrp="1"/>
          </p:cNvSpPr>
          <p:nvPr>
            <p:ph type="subTitle" idx="1"/>
          </p:nvPr>
        </p:nvSpPr>
        <p:spPr>
          <a:xfrm>
            <a:off x="2165170" y="4279448"/>
            <a:ext cx="7204258" cy="1283852"/>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90000"/>
              </a:lnSpc>
              <a:spcBef>
                <a:spcPts val="0"/>
              </a:spcBef>
              <a:spcAft>
                <a:spcPts val="1400"/>
              </a:spcAft>
              <a:buClr>
                <a:schemeClr val="dk1"/>
              </a:buClr>
              <a:buSzPts val="1789"/>
              <a:buNone/>
            </a:pPr>
            <a:r>
              <a:rPr lang="en-US" sz="1800" dirty="0"/>
              <a:t>19th Patras Workshop on Axions, WIMPs and WISPs, </a:t>
            </a:r>
          </a:p>
          <a:p>
            <a:pPr marL="0" lvl="0" indent="0" algn="r" rtl="0">
              <a:lnSpc>
                <a:spcPct val="90000"/>
              </a:lnSpc>
              <a:spcBef>
                <a:spcPts val="0"/>
              </a:spcBef>
              <a:spcAft>
                <a:spcPts val="1400"/>
              </a:spcAft>
              <a:buClr>
                <a:schemeClr val="dk1"/>
              </a:buClr>
              <a:buSzPts val="1789"/>
              <a:buNone/>
            </a:pPr>
            <a:r>
              <a:rPr lang="en-US" sz="1800" dirty="0"/>
              <a:t>University of Tokyo</a:t>
            </a:r>
          </a:p>
          <a:p>
            <a:pPr marL="0" lvl="0" indent="0" algn="r" rtl="0">
              <a:lnSpc>
                <a:spcPct val="90000"/>
              </a:lnSpc>
              <a:spcBef>
                <a:spcPts val="0"/>
              </a:spcBef>
              <a:spcAft>
                <a:spcPts val="1400"/>
              </a:spcAft>
              <a:buClr>
                <a:schemeClr val="dk1"/>
              </a:buClr>
              <a:buSzPts val="1789"/>
              <a:buNone/>
            </a:pPr>
            <a:r>
              <a:rPr lang="en-US" sz="1800" dirty="0"/>
              <a:t>Kan Nakazono</a:t>
            </a:r>
            <a:endParaRPr sz="1800" dirty="0"/>
          </a:p>
        </p:txBody>
      </p:sp>
      <p:pic>
        <p:nvPicPr>
          <p:cNvPr id="3" name="図 2" descr="ロゴ&#10;&#10;自動的に生成された説明">
            <a:extLst>
              <a:ext uri="{FF2B5EF4-FFF2-40B4-BE49-F238E27FC236}">
                <a16:creationId xmlns:a16="http://schemas.microsoft.com/office/drawing/2014/main" id="{60DC7D57-499C-F032-6222-EAA389B516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97364" y="229533"/>
            <a:ext cx="2318327" cy="748819"/>
          </a:xfrm>
          <a:prstGeom prst="rect">
            <a:avLst/>
          </a:prstGeom>
        </p:spPr>
      </p:pic>
      <p:pic>
        <p:nvPicPr>
          <p:cNvPr id="5" name="図 4">
            <a:extLst>
              <a:ext uri="{FF2B5EF4-FFF2-40B4-BE49-F238E27FC236}">
                <a16:creationId xmlns:a16="http://schemas.microsoft.com/office/drawing/2014/main" id="{23CF4405-BBA6-6EBF-86F7-99D6B6EE9C5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65065" y="11161"/>
            <a:ext cx="1085681" cy="1185564"/>
          </a:xfrm>
          <a:prstGeom prst="rect">
            <a:avLst/>
          </a:prstGeom>
        </p:spPr>
      </p:pic>
      <p:pic>
        <p:nvPicPr>
          <p:cNvPr id="7" name="図 6" descr="ロゴ&#10;&#10;自動的に生成された説明">
            <a:extLst>
              <a:ext uri="{FF2B5EF4-FFF2-40B4-BE49-F238E27FC236}">
                <a16:creationId xmlns:a16="http://schemas.microsoft.com/office/drawing/2014/main" id="{79D99427-3487-53D6-8326-150BA04A46AF}"/>
              </a:ext>
            </a:extLst>
          </p:cNvPr>
          <p:cNvPicPr>
            <a:picLocks noChangeAspect="1"/>
          </p:cNvPicPr>
          <p:nvPr/>
        </p:nvPicPr>
        <p:blipFill>
          <a:blip r:embed="rId5"/>
          <a:stretch>
            <a:fillRect/>
          </a:stretch>
        </p:blipFill>
        <p:spPr>
          <a:xfrm>
            <a:off x="8698963" y="-2"/>
            <a:ext cx="1085681" cy="1085681"/>
          </a:xfrm>
          <a:prstGeom prst="rect">
            <a:avLst/>
          </a:prstGeom>
        </p:spPr>
      </p:pic>
      <p:sp>
        <p:nvSpPr>
          <p:cNvPr id="8" name="スライド番号プレースホルダー 7">
            <a:extLst>
              <a:ext uri="{FF2B5EF4-FFF2-40B4-BE49-F238E27FC236}">
                <a16:creationId xmlns:a16="http://schemas.microsoft.com/office/drawing/2014/main" id="{94BBA30C-B6F3-FC05-5F33-3E3A7F921F7A}"/>
              </a:ext>
            </a:extLst>
          </p:cNvPr>
          <p:cNvSpPr>
            <a:spLocks noGrp="1"/>
          </p:cNvSpPr>
          <p:nvPr>
            <p:ph type="sldNum" idx="4294967295"/>
          </p:nvPr>
        </p:nvSpPr>
        <p:spPr>
          <a:xfrm>
            <a:off x="9178496" y="6217622"/>
            <a:ext cx="594300" cy="524700"/>
          </a:xfrm>
          <a:prstGeom prst="rect">
            <a:avLst/>
          </a:prstGeom>
        </p:spPr>
        <p:txBody>
          <a:bodyPr/>
          <a:lstStyle/>
          <a:p>
            <a:pPr marL="0" lvl="0" indent="0" algn="r" rtl="0">
              <a:spcBef>
                <a:spcPts val="0"/>
              </a:spcBef>
              <a:spcAft>
                <a:spcPts val="0"/>
              </a:spcAft>
              <a:buNone/>
            </a:pPr>
            <a:fld id="{00000000-1234-1234-1234-123412341234}" type="slidenum">
              <a:rPr lang="en-US" altLang="ja-JP" smtClean="0"/>
              <a:t>1</a:t>
            </a:fld>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FA2818-F89E-D649-FA58-723CBF93EBA1}"/>
              </a:ext>
            </a:extLst>
          </p:cNvPr>
          <p:cNvSpPr>
            <a:spLocks noGrp="1"/>
          </p:cNvSpPr>
          <p:nvPr>
            <p:ph type="title"/>
          </p:nvPr>
        </p:nvSpPr>
        <p:spPr/>
        <p:txBody>
          <a:bodyPr/>
          <a:lstStyle/>
          <a:p>
            <a:r>
              <a:rPr kumimoji="1" lang="en-US" altLang="ja-JP" dirty="0"/>
              <a:t>Test fo</a:t>
            </a:r>
            <a:r>
              <a:rPr lang="en-US" altLang="ja-JP" dirty="0"/>
              <a:t>r </a:t>
            </a:r>
            <a:r>
              <a:rPr kumimoji="1" lang="en-US" altLang="ja-JP" dirty="0"/>
              <a:t>Tuning qubit’s frequency by DC current</a:t>
            </a:r>
            <a:endParaRPr kumimoji="1" lang="ja-JP" altLang="en-US"/>
          </a:p>
        </p:txBody>
      </p:sp>
      <p:sp>
        <p:nvSpPr>
          <p:cNvPr id="4" name="スライド番号プレースホルダー 3">
            <a:extLst>
              <a:ext uri="{FF2B5EF4-FFF2-40B4-BE49-F238E27FC236}">
                <a16:creationId xmlns:a16="http://schemas.microsoft.com/office/drawing/2014/main" id="{7F633FE3-0845-957E-6151-78D03C76938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10</a:t>
            </a:fld>
            <a:endParaRPr lang="ja-JP" altLang="en-US"/>
          </a:p>
        </p:txBody>
      </p:sp>
      <p:pic>
        <p:nvPicPr>
          <p:cNvPr id="1026" name="Picture 2">
            <a:extLst>
              <a:ext uri="{FF2B5EF4-FFF2-40B4-BE49-F238E27FC236}">
                <a16:creationId xmlns:a16="http://schemas.microsoft.com/office/drawing/2014/main" id="{8BEFED62-F924-B782-04AF-6773C50A8E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0545" y="1490662"/>
            <a:ext cx="4001729" cy="387667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498F7B94-4465-FC61-C689-BB304C248BFD}"/>
              </a:ext>
            </a:extLst>
          </p:cNvPr>
          <p:cNvSpPr txBox="1"/>
          <p:nvPr/>
        </p:nvSpPr>
        <p:spPr>
          <a:xfrm>
            <a:off x="3291188" y="1369370"/>
            <a:ext cx="3529781" cy="369332"/>
          </a:xfrm>
          <a:prstGeom prst="rect">
            <a:avLst/>
          </a:prstGeom>
          <a:solidFill>
            <a:schemeClr val="bg1"/>
          </a:solidFill>
        </p:spPr>
        <p:txBody>
          <a:bodyPr wrap="square" rtlCol="0">
            <a:spAutoFit/>
          </a:bodyPr>
          <a:lstStyle/>
          <a:p>
            <a:pPr algn="ctr"/>
            <a:r>
              <a:rPr kumimoji="1" lang="en-US" altLang="ja-JP" sz="1800" dirty="0"/>
              <a:t>Tunable qubit frequency </a:t>
            </a:r>
            <a:endParaRPr kumimoji="1" lang="ja-JP" altLang="en-US" sz="1800"/>
          </a:p>
        </p:txBody>
      </p:sp>
      <p:sp>
        <p:nvSpPr>
          <p:cNvPr id="7" name="テキスト ボックス 6">
            <a:extLst>
              <a:ext uri="{FF2B5EF4-FFF2-40B4-BE49-F238E27FC236}">
                <a16:creationId xmlns:a16="http://schemas.microsoft.com/office/drawing/2014/main" id="{3068EEA5-0AC8-F0B2-7A29-50A166DD6621}"/>
              </a:ext>
            </a:extLst>
          </p:cNvPr>
          <p:cNvSpPr txBox="1"/>
          <p:nvPr/>
        </p:nvSpPr>
        <p:spPr>
          <a:xfrm>
            <a:off x="3645521" y="5250650"/>
            <a:ext cx="2821116" cy="461665"/>
          </a:xfrm>
          <a:prstGeom prst="rect">
            <a:avLst/>
          </a:prstGeom>
          <a:noFill/>
        </p:spPr>
        <p:txBody>
          <a:bodyPr wrap="square" rtlCol="0">
            <a:spAutoFit/>
          </a:bodyPr>
          <a:lstStyle/>
          <a:p>
            <a:r>
              <a:rPr kumimoji="1" lang="en-US" altLang="ja-JP" sz="2400" dirty="0"/>
              <a:t>Qubit Frequency</a:t>
            </a:r>
            <a:endParaRPr kumimoji="1" lang="ja-JP" altLang="en-US" sz="2400"/>
          </a:p>
        </p:txBody>
      </p:sp>
      <p:sp>
        <p:nvSpPr>
          <p:cNvPr id="8" name="テキスト ボックス 7">
            <a:extLst>
              <a:ext uri="{FF2B5EF4-FFF2-40B4-BE49-F238E27FC236}">
                <a16:creationId xmlns:a16="http://schemas.microsoft.com/office/drawing/2014/main" id="{0EA3D064-48B8-6042-5B23-B00215141CFC}"/>
              </a:ext>
            </a:extLst>
          </p:cNvPr>
          <p:cNvSpPr txBox="1"/>
          <p:nvPr/>
        </p:nvSpPr>
        <p:spPr>
          <a:xfrm>
            <a:off x="2006220" y="3275110"/>
            <a:ext cx="733247" cy="307777"/>
          </a:xfrm>
          <a:prstGeom prst="rect">
            <a:avLst/>
          </a:prstGeom>
          <a:noFill/>
        </p:spPr>
        <p:txBody>
          <a:bodyPr wrap="square" rtlCol="0">
            <a:spAutoFit/>
          </a:bodyPr>
          <a:lstStyle/>
          <a:p>
            <a:r>
              <a:rPr kumimoji="1" lang="en-US" altLang="ja-JP" dirty="0"/>
              <a:t>Phase</a:t>
            </a:r>
            <a:endParaRPr kumimoji="1" lang="ja-JP" altLang="en-US"/>
          </a:p>
        </p:txBody>
      </p:sp>
      <p:sp>
        <p:nvSpPr>
          <p:cNvPr id="11" name="フッター プレースホルダー 10">
            <a:extLst>
              <a:ext uri="{FF2B5EF4-FFF2-40B4-BE49-F238E27FC236}">
                <a16:creationId xmlns:a16="http://schemas.microsoft.com/office/drawing/2014/main" id="{080C7484-83FD-150F-2DDE-D8847CC9B872}"/>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3280993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C22F81-72B8-926E-ABAA-8291CE8CF7D3}"/>
              </a:ext>
            </a:extLst>
          </p:cNvPr>
          <p:cNvSpPr>
            <a:spLocks noGrp="1"/>
          </p:cNvSpPr>
          <p:nvPr>
            <p:ph type="title"/>
          </p:nvPr>
        </p:nvSpPr>
        <p:spPr/>
        <p:txBody>
          <a:bodyPr/>
          <a:lstStyle/>
          <a:p>
            <a:r>
              <a:rPr lang="en-US" altLang="ja-JP" dirty="0"/>
              <a:t>Performance Check and Calibrations for cavity tuning</a:t>
            </a:r>
            <a:endParaRPr kumimoji="1" lang="ja-JP" altLang="en-US"/>
          </a:p>
        </p:txBody>
      </p:sp>
      <p:sp>
        <p:nvSpPr>
          <p:cNvPr id="4" name="スライド番号プレースホルダー 3">
            <a:extLst>
              <a:ext uri="{FF2B5EF4-FFF2-40B4-BE49-F238E27FC236}">
                <a16:creationId xmlns:a16="http://schemas.microsoft.com/office/drawing/2014/main" id="{BAE7F5F8-40CA-51DB-2D88-049794B1FC41}"/>
              </a:ext>
            </a:extLst>
          </p:cNvPr>
          <p:cNvSpPr>
            <a:spLocks noGrp="1"/>
          </p:cNvSpPr>
          <p:nvPr>
            <p:ph type="sldNum" idx="12"/>
          </p:nvPr>
        </p:nvSpPr>
        <p:spPr>
          <a:xfrm>
            <a:off x="8828181" y="6321839"/>
            <a:ext cx="436800" cy="365100"/>
          </a:xfrm>
        </p:spPr>
        <p:txBody>
          <a:bodyPr/>
          <a:lstStyle/>
          <a:p>
            <a:pPr marL="0" lvl="0" indent="0" algn="ctr" rtl="0">
              <a:spcBef>
                <a:spcPts val="0"/>
              </a:spcBef>
              <a:spcAft>
                <a:spcPts val="0"/>
              </a:spcAft>
              <a:buNone/>
            </a:pPr>
            <a:fld id="{00000000-1234-1234-1234-123412341234}" type="slidenum">
              <a:rPr lang="en-US" altLang="ja-JP" smtClean="0"/>
              <a:t>11</a:t>
            </a:fld>
            <a:endParaRPr lang="ja-JP" altLang="en-US"/>
          </a:p>
        </p:txBody>
      </p:sp>
      <p:grpSp>
        <p:nvGrpSpPr>
          <p:cNvPr id="6" name="グループ化 5">
            <a:extLst>
              <a:ext uri="{FF2B5EF4-FFF2-40B4-BE49-F238E27FC236}">
                <a16:creationId xmlns:a16="http://schemas.microsoft.com/office/drawing/2014/main" id="{04B57834-13CC-1AAD-AB69-6ABBBB884567}"/>
              </a:ext>
            </a:extLst>
          </p:cNvPr>
          <p:cNvGrpSpPr/>
          <p:nvPr/>
        </p:nvGrpSpPr>
        <p:grpSpPr>
          <a:xfrm>
            <a:off x="5194114" y="1739349"/>
            <a:ext cx="4711886" cy="4035840"/>
            <a:chOff x="5582653" y="2932534"/>
            <a:chExt cx="3949540" cy="3379028"/>
          </a:xfrm>
        </p:grpSpPr>
        <p:pic>
          <p:nvPicPr>
            <p:cNvPr id="7" name="図 6" descr="グラフィカル ユーザー インターフェイス, テーブル&#10;&#10;自動的に生成された説明">
              <a:extLst>
                <a:ext uri="{FF2B5EF4-FFF2-40B4-BE49-F238E27FC236}">
                  <a16:creationId xmlns:a16="http://schemas.microsoft.com/office/drawing/2014/main" id="{803E6AD0-EA4F-4422-C92B-8B3BA69B0D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653" y="2932534"/>
              <a:ext cx="3682328" cy="3379028"/>
            </a:xfrm>
            <a:prstGeom prst="rect">
              <a:avLst/>
            </a:prstGeom>
          </p:spPr>
        </p:pic>
        <p:sp>
          <p:nvSpPr>
            <p:cNvPr id="8" name="テキスト ボックス 7">
              <a:extLst>
                <a:ext uri="{FF2B5EF4-FFF2-40B4-BE49-F238E27FC236}">
                  <a16:creationId xmlns:a16="http://schemas.microsoft.com/office/drawing/2014/main" id="{58DC797A-BE28-18FD-567C-D8D9EC59E391}"/>
                </a:ext>
              </a:extLst>
            </p:cNvPr>
            <p:cNvSpPr txBox="1"/>
            <p:nvPr/>
          </p:nvSpPr>
          <p:spPr>
            <a:xfrm>
              <a:off x="6115224" y="2967551"/>
              <a:ext cx="3416969" cy="708529"/>
            </a:xfrm>
            <a:prstGeom prst="rect">
              <a:avLst/>
            </a:prstGeom>
            <a:noFill/>
          </p:spPr>
          <p:txBody>
            <a:bodyPr wrap="square" rtlCol="0">
              <a:spAutoFit/>
            </a:bodyPr>
            <a:lstStyle/>
            <a:p>
              <a:r>
                <a:rPr kumimoji="1" lang="en-US" altLang="ja-JP" dirty="0"/>
                <a:t>Frequency vs Current (height :S21)</a:t>
              </a:r>
              <a:endParaRPr kumimoji="1" lang="ja-JP" altLang="en-US"/>
            </a:p>
          </p:txBody>
        </p:sp>
      </p:grpSp>
      <p:sp>
        <p:nvSpPr>
          <p:cNvPr id="10" name="テキスト ボックス 9">
            <a:extLst>
              <a:ext uri="{FF2B5EF4-FFF2-40B4-BE49-F238E27FC236}">
                <a16:creationId xmlns:a16="http://schemas.microsoft.com/office/drawing/2014/main" id="{17615182-D7A9-6936-3134-6E17273F0135}"/>
              </a:ext>
            </a:extLst>
          </p:cNvPr>
          <p:cNvSpPr txBox="1"/>
          <p:nvPr/>
        </p:nvSpPr>
        <p:spPr>
          <a:xfrm>
            <a:off x="640880" y="1226141"/>
            <a:ext cx="8224823" cy="369332"/>
          </a:xfrm>
          <a:prstGeom prst="rect">
            <a:avLst/>
          </a:prstGeom>
          <a:noFill/>
        </p:spPr>
        <p:txBody>
          <a:bodyPr wrap="square" rtlCol="0">
            <a:spAutoFit/>
          </a:bodyPr>
          <a:lstStyle/>
          <a:p>
            <a:r>
              <a:rPr kumimoji="1" lang="en-US" altLang="ja-JP" sz="1800" dirty="0"/>
              <a:t>Measuring S21(transmission wave) while varying DC current through the coil.</a:t>
            </a:r>
            <a:endParaRPr kumimoji="1" lang="ja-JP" altLang="en-US" sz="1800"/>
          </a:p>
        </p:txBody>
      </p:sp>
      <p:pic>
        <p:nvPicPr>
          <p:cNvPr id="11" name="図 10">
            <a:extLst>
              <a:ext uri="{FF2B5EF4-FFF2-40B4-BE49-F238E27FC236}">
                <a16:creationId xmlns:a16="http://schemas.microsoft.com/office/drawing/2014/main" id="{FFCF17BD-19B8-3C3B-F21B-7F98466A4152}"/>
              </a:ext>
            </a:extLst>
          </p:cNvPr>
          <p:cNvPicPr>
            <a:picLocks noChangeAspect="1"/>
          </p:cNvPicPr>
          <p:nvPr/>
        </p:nvPicPr>
        <p:blipFill>
          <a:blip r:embed="rId4"/>
          <a:stretch>
            <a:fillRect/>
          </a:stretch>
        </p:blipFill>
        <p:spPr>
          <a:xfrm>
            <a:off x="482228" y="1899354"/>
            <a:ext cx="4556534" cy="3603948"/>
          </a:xfrm>
          <a:prstGeom prst="rect">
            <a:avLst/>
          </a:prstGeom>
        </p:spPr>
      </p:pic>
      <p:sp>
        <p:nvSpPr>
          <p:cNvPr id="12" name="右矢印 11">
            <a:extLst>
              <a:ext uri="{FF2B5EF4-FFF2-40B4-BE49-F238E27FC236}">
                <a16:creationId xmlns:a16="http://schemas.microsoft.com/office/drawing/2014/main" id="{B222DF45-B0AD-0527-5AB5-25D314EE273D}"/>
              </a:ext>
            </a:extLst>
          </p:cNvPr>
          <p:cNvSpPr/>
          <p:nvPr/>
        </p:nvSpPr>
        <p:spPr>
          <a:xfrm>
            <a:off x="2725622" y="3941364"/>
            <a:ext cx="746321" cy="36779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EC11B2DD-BC03-4467-02F6-54CFE50A7B63}"/>
              </a:ext>
            </a:extLst>
          </p:cNvPr>
          <p:cNvCxnSpPr>
            <a:cxnSpLocks/>
          </p:cNvCxnSpPr>
          <p:nvPr/>
        </p:nvCxnSpPr>
        <p:spPr>
          <a:xfrm>
            <a:off x="5231107" y="3659434"/>
            <a:ext cx="45114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11A6BBC-9A9C-EE08-E5D0-EDA43782C0AC}"/>
              </a:ext>
            </a:extLst>
          </p:cNvPr>
          <p:cNvCxnSpPr>
            <a:cxnSpLocks/>
          </p:cNvCxnSpPr>
          <p:nvPr/>
        </p:nvCxnSpPr>
        <p:spPr>
          <a:xfrm>
            <a:off x="5194114" y="5057159"/>
            <a:ext cx="4511455"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C7D26DB-13D3-BAA3-58DD-3A263BB4FC47}"/>
              </a:ext>
            </a:extLst>
          </p:cNvPr>
          <p:cNvCxnSpPr>
            <a:cxnSpLocks/>
          </p:cNvCxnSpPr>
          <p:nvPr/>
        </p:nvCxnSpPr>
        <p:spPr>
          <a:xfrm>
            <a:off x="5194114" y="5157308"/>
            <a:ext cx="4511455"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4" name="円/楕円 23">
            <a:extLst>
              <a:ext uri="{FF2B5EF4-FFF2-40B4-BE49-F238E27FC236}">
                <a16:creationId xmlns:a16="http://schemas.microsoft.com/office/drawing/2014/main" id="{F8415193-F567-57AD-8339-FA485FCE97CF}"/>
              </a:ext>
            </a:extLst>
          </p:cNvPr>
          <p:cNvSpPr/>
          <p:nvPr/>
        </p:nvSpPr>
        <p:spPr>
          <a:xfrm>
            <a:off x="7282156" y="4200525"/>
            <a:ext cx="842670" cy="1676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38A82D7-18B4-D5A2-A2A0-EDE46590E327}"/>
              </a:ext>
            </a:extLst>
          </p:cNvPr>
          <p:cNvSpPr txBox="1"/>
          <p:nvPr/>
        </p:nvSpPr>
        <p:spPr>
          <a:xfrm>
            <a:off x="6881813" y="5937428"/>
            <a:ext cx="2486025" cy="307777"/>
          </a:xfrm>
          <a:prstGeom prst="rect">
            <a:avLst/>
          </a:prstGeom>
          <a:noFill/>
        </p:spPr>
        <p:txBody>
          <a:bodyPr wrap="square" rtlCol="0">
            <a:spAutoFit/>
          </a:bodyPr>
          <a:lstStyle/>
          <a:p>
            <a:r>
              <a:rPr kumimoji="1" lang="en-US" altLang="ja-JP" dirty="0"/>
              <a:t>We want to use this regime</a:t>
            </a:r>
            <a:endParaRPr kumimoji="1" lang="ja-JP" altLang="en-US"/>
          </a:p>
        </p:txBody>
      </p:sp>
      <p:sp>
        <p:nvSpPr>
          <p:cNvPr id="27" name="テキスト ボックス 26">
            <a:extLst>
              <a:ext uri="{FF2B5EF4-FFF2-40B4-BE49-F238E27FC236}">
                <a16:creationId xmlns:a16="http://schemas.microsoft.com/office/drawing/2014/main" id="{DA31FAC2-27E3-FDF5-4C3A-D2A1D4729029}"/>
              </a:ext>
            </a:extLst>
          </p:cNvPr>
          <p:cNvSpPr txBox="1"/>
          <p:nvPr/>
        </p:nvSpPr>
        <p:spPr>
          <a:xfrm>
            <a:off x="1855769" y="5476815"/>
            <a:ext cx="2486025" cy="400110"/>
          </a:xfrm>
          <a:prstGeom prst="rect">
            <a:avLst/>
          </a:prstGeom>
          <a:noFill/>
        </p:spPr>
        <p:txBody>
          <a:bodyPr wrap="square" rtlCol="0">
            <a:spAutoFit/>
          </a:bodyPr>
          <a:lstStyle/>
          <a:p>
            <a:r>
              <a:rPr kumimoji="1" lang="en-US" altLang="ja-JP" sz="2000" dirty="0"/>
              <a:t>Cavity frequency</a:t>
            </a:r>
            <a:endParaRPr kumimoji="1" lang="ja-JP" altLang="en-US" sz="2000"/>
          </a:p>
        </p:txBody>
      </p:sp>
      <p:sp>
        <p:nvSpPr>
          <p:cNvPr id="30" name="テキスト ボックス 29">
            <a:extLst>
              <a:ext uri="{FF2B5EF4-FFF2-40B4-BE49-F238E27FC236}">
                <a16:creationId xmlns:a16="http://schemas.microsoft.com/office/drawing/2014/main" id="{9FA83C66-CD4F-C975-20B1-4B53C7139E7E}"/>
              </a:ext>
            </a:extLst>
          </p:cNvPr>
          <p:cNvSpPr txBox="1"/>
          <p:nvPr/>
        </p:nvSpPr>
        <p:spPr>
          <a:xfrm>
            <a:off x="6221129" y="5526889"/>
            <a:ext cx="21220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0" i="0" u="none" strike="noStrike" kern="0" cap="none" spc="0" normalizeH="0" baseline="0" noProof="0" dirty="0">
                <a:ln>
                  <a:noFill/>
                </a:ln>
                <a:solidFill>
                  <a:srgbClr val="000000"/>
                </a:solidFill>
                <a:effectLst/>
                <a:uLnTx/>
                <a:uFillTx/>
                <a:latin typeface="Arial"/>
                <a:cs typeface="Arial"/>
                <a:sym typeface="Arial"/>
              </a:rPr>
              <a:t>Cavity frequency</a:t>
            </a:r>
            <a:endParaRPr kumimoji="1" lang="ja-JP" alt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32" name="テキスト ボックス 31">
            <a:extLst>
              <a:ext uri="{FF2B5EF4-FFF2-40B4-BE49-F238E27FC236}">
                <a16:creationId xmlns:a16="http://schemas.microsoft.com/office/drawing/2014/main" id="{A580C662-9836-1EF2-CBEB-C1727845D6E0}"/>
              </a:ext>
            </a:extLst>
          </p:cNvPr>
          <p:cNvSpPr txBox="1"/>
          <p:nvPr/>
        </p:nvSpPr>
        <p:spPr>
          <a:xfrm>
            <a:off x="31392" y="4046636"/>
            <a:ext cx="746321" cy="307777"/>
          </a:xfrm>
          <a:prstGeom prst="rect">
            <a:avLst/>
          </a:prstGeom>
          <a:noFill/>
        </p:spPr>
        <p:txBody>
          <a:bodyPr wrap="square" rtlCol="0">
            <a:spAutoFit/>
          </a:bodyPr>
          <a:lstStyle/>
          <a:p>
            <a:r>
              <a:rPr kumimoji="1" lang="en-US" altLang="ja-JP" dirty="0"/>
              <a:t>Power</a:t>
            </a:r>
            <a:endParaRPr kumimoji="1" lang="ja-JP" altLang="en-US"/>
          </a:p>
        </p:txBody>
      </p:sp>
      <p:sp>
        <p:nvSpPr>
          <p:cNvPr id="33" name="フッター プレースホルダー 32">
            <a:extLst>
              <a:ext uri="{FF2B5EF4-FFF2-40B4-BE49-F238E27FC236}">
                <a16:creationId xmlns:a16="http://schemas.microsoft.com/office/drawing/2014/main" id="{959409BC-EDB2-693F-511A-A86A7774F757}"/>
              </a:ext>
            </a:extLst>
          </p:cNvPr>
          <p:cNvSpPr>
            <a:spLocks noGrp="1"/>
          </p:cNvSpPr>
          <p:nvPr>
            <p:ph type="ftr" sz="quarter" idx="13"/>
          </p:nvPr>
        </p:nvSpPr>
        <p:spPr/>
        <p:txBody>
          <a:bodyPr/>
          <a:lstStyle/>
          <a:p>
            <a:r>
              <a:rPr kumimoji="1" lang="en-US" altLang="ja-JP"/>
              <a:t>19th Patras Workshop</a:t>
            </a:r>
            <a:endParaRPr kumimoji="1" lang="en-US" altLang="ja-JP" dirty="0"/>
          </a:p>
        </p:txBody>
      </p:sp>
      <p:sp>
        <p:nvSpPr>
          <p:cNvPr id="34" name="左右矢印 33">
            <a:extLst>
              <a:ext uri="{FF2B5EF4-FFF2-40B4-BE49-F238E27FC236}">
                <a16:creationId xmlns:a16="http://schemas.microsoft.com/office/drawing/2014/main" id="{53C33AF9-ADCF-9D93-424A-3078C8F5CB0B}"/>
              </a:ext>
            </a:extLst>
          </p:cNvPr>
          <p:cNvSpPr/>
          <p:nvPr/>
        </p:nvSpPr>
        <p:spPr>
          <a:xfrm>
            <a:off x="6984983" y="2294134"/>
            <a:ext cx="759529" cy="2297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4FFC337-E4A5-A824-0A6A-E74BE962A3B0}"/>
              </a:ext>
            </a:extLst>
          </p:cNvPr>
          <p:cNvSpPr txBox="1"/>
          <p:nvPr/>
        </p:nvSpPr>
        <p:spPr>
          <a:xfrm>
            <a:off x="6910725" y="1986357"/>
            <a:ext cx="1214100" cy="307777"/>
          </a:xfrm>
          <a:prstGeom prst="rect">
            <a:avLst/>
          </a:prstGeom>
          <a:noFill/>
        </p:spPr>
        <p:txBody>
          <a:bodyPr wrap="square" rtlCol="0">
            <a:spAutoFit/>
          </a:bodyPr>
          <a:lstStyle/>
          <a:p>
            <a:r>
              <a:rPr kumimoji="1" lang="en-US" altLang="ja-JP" b="1" dirty="0">
                <a:solidFill>
                  <a:schemeClr val="tx1"/>
                </a:solidFill>
              </a:rPr>
              <a:t>O(10MHz)</a:t>
            </a:r>
            <a:endParaRPr kumimoji="1" lang="ja-JP" altLang="en-US" b="1">
              <a:solidFill>
                <a:schemeClr val="tx1"/>
              </a:solidFill>
            </a:endParaRPr>
          </a:p>
        </p:txBody>
      </p:sp>
    </p:spTree>
    <p:extLst>
      <p:ext uri="{BB962C8B-B14F-4D97-AF65-F5344CB8AC3E}">
        <p14:creationId xmlns:p14="http://schemas.microsoft.com/office/powerpoint/2010/main" val="124831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C4C52-B3C4-3DD0-141D-667457FC6987}"/>
              </a:ext>
            </a:extLst>
          </p:cNvPr>
          <p:cNvSpPr>
            <a:spLocks noGrp="1"/>
          </p:cNvSpPr>
          <p:nvPr>
            <p:ph type="title"/>
          </p:nvPr>
        </p:nvSpPr>
        <p:spPr/>
        <p:txBody>
          <a:bodyPr/>
          <a:lstStyle/>
          <a:p>
            <a:r>
              <a:rPr kumimoji="1" lang="en-US" altLang="ja-JP" dirty="0"/>
              <a:t>Why is “qubit”?</a:t>
            </a:r>
            <a:endParaRPr kumimoji="1" lang="ja-JP" altLang="en-US"/>
          </a:p>
        </p:txBody>
      </p:sp>
      <p:sp>
        <p:nvSpPr>
          <p:cNvPr id="3" name="テキスト プレースホルダー 2">
            <a:extLst>
              <a:ext uri="{FF2B5EF4-FFF2-40B4-BE49-F238E27FC236}">
                <a16:creationId xmlns:a16="http://schemas.microsoft.com/office/drawing/2014/main" id="{ECD90D00-CDE6-4040-F1D3-C2964385E7CA}"/>
              </a:ext>
            </a:extLst>
          </p:cNvPr>
          <p:cNvSpPr>
            <a:spLocks noGrp="1"/>
          </p:cNvSpPr>
          <p:nvPr>
            <p:ph type="body" idx="1"/>
          </p:nvPr>
        </p:nvSpPr>
        <p:spPr>
          <a:xfrm>
            <a:off x="461781" y="1895766"/>
            <a:ext cx="8803200" cy="4070177"/>
          </a:xfrm>
        </p:spPr>
        <p:txBody>
          <a:bodyPr>
            <a:normAutofit fontScale="92500" lnSpcReduction="20000"/>
          </a:bodyPr>
          <a:lstStyle/>
          <a:p>
            <a:pPr marL="558800" indent="-457200">
              <a:buFont typeface="+mj-lt"/>
              <a:buAutoNum type="arabicPeriod"/>
            </a:pPr>
            <a:r>
              <a:rPr lang="en-US" altLang="ja-JP" sz="2800" dirty="0"/>
              <a:t>Easy implementation</a:t>
            </a:r>
          </a:p>
          <a:p>
            <a:pPr marL="901700" lvl="1"/>
            <a:r>
              <a:rPr lang="en-US" altLang="ja-JP" sz="2400" dirty="0"/>
              <a:t>	only with coils and qubits</a:t>
            </a:r>
          </a:p>
          <a:p>
            <a:pPr marL="901700" lvl="1"/>
            <a:r>
              <a:rPr lang="en-US" altLang="ja-JP" sz="2400" dirty="0"/>
              <a:t>	without physical restriction </a:t>
            </a:r>
          </a:p>
          <a:p>
            <a:pPr marL="901700" lvl="1"/>
            <a:endParaRPr kumimoji="1" lang="en-US" altLang="ja-JP" sz="2800" dirty="0"/>
          </a:p>
          <a:p>
            <a:pPr marL="558800" indent="-457200">
              <a:buFont typeface="+mj-lt"/>
              <a:buAutoNum type="arabicPeriod"/>
            </a:pPr>
            <a:r>
              <a:rPr lang="en" altLang="ja-JP" sz="2800" dirty="0">
                <a:latin typeface="Roboto" panose="02000000000000000000" pitchFamily="2" charset="0"/>
              </a:rPr>
              <a:t>No need to be worry about</a:t>
            </a:r>
            <a:r>
              <a:rPr lang="en" altLang="ja-JP" sz="2800" b="0" i="0" u="none" strike="noStrike" dirty="0">
                <a:effectLst/>
                <a:latin typeface="Roboto" panose="02000000000000000000" pitchFamily="2" charset="0"/>
              </a:rPr>
              <a:t> electromagnetic wave leakage</a:t>
            </a:r>
          </a:p>
          <a:p>
            <a:pPr lvl="1"/>
            <a:r>
              <a:rPr lang="en-US" altLang="ja-JP" sz="2000" dirty="0"/>
              <a:t>the risk caused by physical gaps of a cavity</a:t>
            </a:r>
          </a:p>
          <a:p>
            <a:pPr lvl="1"/>
            <a:endParaRPr kumimoji="1" lang="en-US" altLang="ja-JP" sz="2400" dirty="0"/>
          </a:p>
          <a:p>
            <a:pPr marL="558800" indent="-457200">
              <a:buFont typeface="+mj-lt"/>
              <a:buAutoNum type="arabicPeriod"/>
            </a:pPr>
            <a:r>
              <a:rPr kumimoji="1" lang="en-US" altLang="ja-JP" sz="2800" dirty="0"/>
              <a:t>Fast scanning because of no thermal noise from the friction.</a:t>
            </a:r>
            <a:endParaRPr kumimoji="1" lang="ja-JP" altLang="en-US" sz="2800"/>
          </a:p>
        </p:txBody>
      </p:sp>
      <p:sp>
        <p:nvSpPr>
          <p:cNvPr id="4" name="スライド番号プレースホルダー 3">
            <a:extLst>
              <a:ext uri="{FF2B5EF4-FFF2-40B4-BE49-F238E27FC236}">
                <a16:creationId xmlns:a16="http://schemas.microsoft.com/office/drawing/2014/main" id="{F209984E-2010-B2AE-1AA8-B9446B0942E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12</a:t>
            </a:fld>
            <a:endParaRPr lang="ja-JP" altLang="en-US"/>
          </a:p>
        </p:txBody>
      </p:sp>
      <p:sp>
        <p:nvSpPr>
          <p:cNvPr id="5" name="テキスト プレースホルダー 4">
            <a:extLst>
              <a:ext uri="{FF2B5EF4-FFF2-40B4-BE49-F238E27FC236}">
                <a16:creationId xmlns:a16="http://schemas.microsoft.com/office/drawing/2014/main" id="{D85E76FF-6BB5-6B06-4F96-8558E7653E4A}"/>
              </a:ext>
            </a:extLst>
          </p:cNvPr>
          <p:cNvSpPr>
            <a:spLocks noGrp="1"/>
          </p:cNvSpPr>
          <p:nvPr>
            <p:ph type="body" idx="2"/>
          </p:nvPr>
        </p:nvSpPr>
        <p:spPr/>
        <p:txBody>
          <a:bodyPr/>
          <a:lstStyle/>
          <a:p>
            <a:pPr marL="101600" indent="0">
              <a:buNone/>
            </a:pPr>
            <a:r>
              <a:rPr lang="en-US" altLang="ja-JP" dirty="0"/>
              <a:t>In this experiment, we assume some features </a:t>
            </a:r>
            <a:r>
              <a:rPr kumimoji="1" lang="en-US" altLang="ja-JP" dirty="0"/>
              <a:t>that...</a:t>
            </a:r>
            <a:endParaRPr kumimoji="1" lang="ja-JP" altLang="en-US"/>
          </a:p>
        </p:txBody>
      </p:sp>
      <p:sp>
        <p:nvSpPr>
          <p:cNvPr id="7" name="フッター プレースホルダー 6">
            <a:extLst>
              <a:ext uri="{FF2B5EF4-FFF2-40B4-BE49-F238E27FC236}">
                <a16:creationId xmlns:a16="http://schemas.microsoft.com/office/drawing/2014/main" id="{80788101-1C44-0C99-0275-CEF3950C74B5}"/>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458955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A9D0FD-0B76-FF86-BD9C-F2BCDFE21BE7}"/>
              </a:ext>
            </a:extLst>
          </p:cNvPr>
          <p:cNvSpPr>
            <a:spLocks noGrp="1"/>
          </p:cNvSpPr>
          <p:nvPr>
            <p:ph type="title"/>
          </p:nvPr>
        </p:nvSpPr>
        <p:spPr/>
        <p:txBody>
          <a:bodyPr/>
          <a:lstStyle/>
          <a:p>
            <a:r>
              <a:rPr kumimoji="1" lang="en-US" altLang="ja-JP" dirty="0"/>
              <a:t>The setup and equipment</a:t>
            </a:r>
            <a:endParaRPr kumimoji="1" lang="ja-JP" altLang="en-US"/>
          </a:p>
        </p:txBody>
      </p:sp>
      <p:sp>
        <p:nvSpPr>
          <p:cNvPr id="4" name="スライド番号プレースホルダー 3">
            <a:extLst>
              <a:ext uri="{FF2B5EF4-FFF2-40B4-BE49-F238E27FC236}">
                <a16:creationId xmlns:a16="http://schemas.microsoft.com/office/drawing/2014/main" id="{4AA445EC-302B-32DE-0393-61B648FA72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13</a:t>
            </a:fld>
            <a:endParaRPr lang="ja-JP" altLang="en-US"/>
          </a:p>
        </p:txBody>
      </p:sp>
      <p:sp>
        <p:nvSpPr>
          <p:cNvPr id="5" name="テキスト プレースホルダー 4">
            <a:extLst>
              <a:ext uri="{FF2B5EF4-FFF2-40B4-BE49-F238E27FC236}">
                <a16:creationId xmlns:a16="http://schemas.microsoft.com/office/drawing/2014/main" id="{2B427EC0-34E1-9DE5-BA8B-983242FD09D7}"/>
              </a:ext>
            </a:extLst>
          </p:cNvPr>
          <p:cNvSpPr>
            <a:spLocks noGrp="1"/>
          </p:cNvSpPr>
          <p:nvPr>
            <p:ph type="body" idx="2"/>
          </p:nvPr>
        </p:nvSpPr>
        <p:spPr/>
        <p:txBody>
          <a:bodyPr/>
          <a:lstStyle/>
          <a:p>
            <a:pPr marL="101600" indent="0">
              <a:buNone/>
            </a:pPr>
            <a:r>
              <a:rPr lang="en-US" altLang="ja-JP" dirty="0"/>
              <a:t>T</a:t>
            </a:r>
            <a:r>
              <a:rPr kumimoji="1" lang="en-US" altLang="ja-JP" dirty="0"/>
              <a:t>he dilution refrigerator cool down to 10mK</a:t>
            </a:r>
            <a:endParaRPr kumimoji="1" lang="ja-JP" altLang="en-US"/>
          </a:p>
        </p:txBody>
      </p:sp>
      <p:pic>
        <p:nvPicPr>
          <p:cNvPr id="6" name="図 5">
            <a:extLst>
              <a:ext uri="{FF2B5EF4-FFF2-40B4-BE49-F238E27FC236}">
                <a16:creationId xmlns:a16="http://schemas.microsoft.com/office/drawing/2014/main" id="{C252E4A4-8361-F588-4766-A498BE8F4D4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9486" y="1856259"/>
            <a:ext cx="5795329" cy="3854175"/>
          </a:xfrm>
          <a:prstGeom prst="rect">
            <a:avLst/>
          </a:prstGeom>
        </p:spPr>
      </p:pic>
      <p:sp>
        <p:nvSpPr>
          <p:cNvPr id="7" name="テキスト ボックス 6">
            <a:extLst>
              <a:ext uri="{FF2B5EF4-FFF2-40B4-BE49-F238E27FC236}">
                <a16:creationId xmlns:a16="http://schemas.microsoft.com/office/drawing/2014/main" id="{4086966C-E738-EEC8-F36C-A25A43612D05}"/>
              </a:ext>
            </a:extLst>
          </p:cNvPr>
          <p:cNvSpPr txBox="1"/>
          <p:nvPr/>
        </p:nvSpPr>
        <p:spPr>
          <a:xfrm>
            <a:off x="3314389" y="5787076"/>
            <a:ext cx="3487334" cy="253916"/>
          </a:xfrm>
          <a:prstGeom prst="rect">
            <a:avLst/>
          </a:prstGeom>
          <a:noFill/>
        </p:spPr>
        <p:txBody>
          <a:bodyPr wrap="square">
            <a:spAutoFit/>
          </a:bodyPr>
          <a:lstStyle/>
          <a:p>
            <a:r>
              <a:rPr lang="en" altLang="ja-JP" sz="1050" dirty="0"/>
              <a:t>Cryogenic Research Center, The University of Tokyo</a:t>
            </a:r>
            <a:endParaRPr lang="ja-JP" altLang="en-US" sz="1050"/>
          </a:p>
        </p:txBody>
      </p:sp>
      <p:pic>
        <p:nvPicPr>
          <p:cNvPr id="9" name="図 8" descr="屋内, コンピュータ, モニター, 座る が含まれている画像&#10;&#10;自動的に生成された説明">
            <a:extLst>
              <a:ext uri="{FF2B5EF4-FFF2-40B4-BE49-F238E27FC236}">
                <a16:creationId xmlns:a16="http://schemas.microsoft.com/office/drawing/2014/main" id="{1E03DD7F-8FC2-5B4E-AE37-10EB4AADDF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2513" y="3912731"/>
            <a:ext cx="2396937" cy="1797703"/>
          </a:xfrm>
          <a:prstGeom prst="rect">
            <a:avLst/>
          </a:prstGeom>
        </p:spPr>
      </p:pic>
      <p:sp>
        <p:nvSpPr>
          <p:cNvPr id="10" name="テキスト ボックス 9">
            <a:extLst>
              <a:ext uri="{FF2B5EF4-FFF2-40B4-BE49-F238E27FC236}">
                <a16:creationId xmlns:a16="http://schemas.microsoft.com/office/drawing/2014/main" id="{5FAB714A-EE43-3158-4969-03494EFB07AF}"/>
              </a:ext>
            </a:extLst>
          </p:cNvPr>
          <p:cNvSpPr txBox="1"/>
          <p:nvPr/>
        </p:nvSpPr>
        <p:spPr>
          <a:xfrm>
            <a:off x="7423025" y="3604954"/>
            <a:ext cx="2006425" cy="307777"/>
          </a:xfrm>
          <a:prstGeom prst="rect">
            <a:avLst/>
          </a:prstGeom>
          <a:noFill/>
        </p:spPr>
        <p:txBody>
          <a:bodyPr wrap="square" rtlCol="0">
            <a:spAutoFit/>
          </a:bodyPr>
          <a:lstStyle/>
          <a:p>
            <a:r>
              <a:rPr kumimoji="1" lang="en-US" altLang="ja-JP" dirty="0"/>
              <a:t>Spectrum analyzer</a:t>
            </a:r>
            <a:endParaRPr kumimoji="1" lang="ja-JP" altLang="en-US"/>
          </a:p>
        </p:txBody>
      </p:sp>
      <p:pic>
        <p:nvPicPr>
          <p:cNvPr id="12" name="図 11" descr="デスクトップコンピューターの画面&#10;&#10;中程度の精度で自動的に生成された説明">
            <a:extLst>
              <a:ext uri="{FF2B5EF4-FFF2-40B4-BE49-F238E27FC236}">
                <a16:creationId xmlns:a16="http://schemas.microsoft.com/office/drawing/2014/main" id="{5D584FEF-2EC6-A04B-BDE2-A868FD082D1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2512" y="1697620"/>
            <a:ext cx="2396937" cy="1797703"/>
          </a:xfrm>
          <a:prstGeom prst="rect">
            <a:avLst/>
          </a:prstGeom>
        </p:spPr>
      </p:pic>
      <p:sp>
        <p:nvSpPr>
          <p:cNvPr id="13" name="テキスト ボックス 12">
            <a:extLst>
              <a:ext uri="{FF2B5EF4-FFF2-40B4-BE49-F238E27FC236}">
                <a16:creationId xmlns:a16="http://schemas.microsoft.com/office/drawing/2014/main" id="{31C9294A-4C02-6957-8A64-F35AE464C15E}"/>
              </a:ext>
            </a:extLst>
          </p:cNvPr>
          <p:cNvSpPr txBox="1"/>
          <p:nvPr/>
        </p:nvSpPr>
        <p:spPr>
          <a:xfrm>
            <a:off x="7973283" y="1389843"/>
            <a:ext cx="766116" cy="307777"/>
          </a:xfrm>
          <a:prstGeom prst="rect">
            <a:avLst/>
          </a:prstGeom>
          <a:noFill/>
        </p:spPr>
        <p:txBody>
          <a:bodyPr wrap="square" rtlCol="0">
            <a:spAutoFit/>
          </a:bodyPr>
          <a:lstStyle/>
          <a:p>
            <a:r>
              <a:rPr kumimoji="1" lang="en-US" altLang="ja-JP" dirty="0"/>
              <a:t>VNA</a:t>
            </a:r>
            <a:endParaRPr kumimoji="1" lang="ja-JP" altLang="en-US"/>
          </a:p>
        </p:txBody>
      </p:sp>
      <p:sp>
        <p:nvSpPr>
          <p:cNvPr id="14" name="フッター プレースホルダー 13">
            <a:extLst>
              <a:ext uri="{FF2B5EF4-FFF2-40B4-BE49-F238E27FC236}">
                <a16:creationId xmlns:a16="http://schemas.microsoft.com/office/drawing/2014/main" id="{C9C05B6B-6B86-F382-49ED-F97456609DD1}"/>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26932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E96EF7-1594-8746-D26F-350F076E2707}"/>
              </a:ext>
            </a:extLst>
          </p:cNvPr>
          <p:cNvSpPr>
            <a:spLocks noGrp="1"/>
          </p:cNvSpPr>
          <p:nvPr>
            <p:ph type="title"/>
          </p:nvPr>
        </p:nvSpPr>
        <p:spPr/>
        <p:txBody>
          <a:bodyPr/>
          <a:lstStyle/>
          <a:p>
            <a:r>
              <a:rPr lang="en-US" altLang="ja-JP" dirty="0"/>
              <a:t>The setup of cavity and qubit</a:t>
            </a:r>
            <a:endParaRPr kumimoji="1" lang="ja-JP" altLang="en-US"/>
          </a:p>
        </p:txBody>
      </p:sp>
      <p:sp>
        <p:nvSpPr>
          <p:cNvPr id="4" name="スライド番号プレースホルダー 3">
            <a:extLst>
              <a:ext uri="{FF2B5EF4-FFF2-40B4-BE49-F238E27FC236}">
                <a16:creationId xmlns:a16="http://schemas.microsoft.com/office/drawing/2014/main" id="{3B441B32-FDA5-46E4-1206-22F6EB18DE92}"/>
              </a:ext>
            </a:extLst>
          </p:cNvPr>
          <p:cNvSpPr>
            <a:spLocks noGrp="1"/>
          </p:cNvSpPr>
          <p:nvPr>
            <p:ph type="sldNum" idx="12"/>
          </p:nvPr>
        </p:nvSpPr>
        <p:spPr>
          <a:xfrm>
            <a:off x="8828181" y="6295250"/>
            <a:ext cx="436800" cy="365100"/>
          </a:xfrm>
        </p:spPr>
        <p:txBody>
          <a:bodyPr/>
          <a:lstStyle/>
          <a:p>
            <a:pPr marL="0" lvl="0" indent="0" algn="ctr" rtl="0">
              <a:spcBef>
                <a:spcPts val="0"/>
              </a:spcBef>
              <a:spcAft>
                <a:spcPts val="0"/>
              </a:spcAft>
              <a:buNone/>
            </a:pPr>
            <a:fld id="{00000000-1234-1234-1234-123412341234}" type="slidenum">
              <a:rPr lang="en-US" altLang="ja-JP" smtClean="0"/>
              <a:t>14</a:t>
            </a:fld>
            <a:endParaRPr lang="ja-JP" altLang="en-US"/>
          </a:p>
        </p:txBody>
      </p:sp>
      <p:pic>
        <p:nvPicPr>
          <p:cNvPr id="11" name="図 10" descr="屋内, 人, 男, 病室 が含まれている画像&#10;&#10;自動的に生成された説明">
            <a:extLst>
              <a:ext uri="{FF2B5EF4-FFF2-40B4-BE49-F238E27FC236}">
                <a16:creationId xmlns:a16="http://schemas.microsoft.com/office/drawing/2014/main" id="{9A112C9E-9053-B744-090F-B3DBC72FBF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1097542" y="3759399"/>
            <a:ext cx="2547068" cy="2524633"/>
          </a:xfrm>
          <a:prstGeom prst="rect">
            <a:avLst/>
          </a:prstGeom>
        </p:spPr>
      </p:pic>
      <p:grpSp>
        <p:nvGrpSpPr>
          <p:cNvPr id="21" name="グループ化 20">
            <a:extLst>
              <a:ext uri="{FF2B5EF4-FFF2-40B4-BE49-F238E27FC236}">
                <a16:creationId xmlns:a16="http://schemas.microsoft.com/office/drawing/2014/main" id="{65D1FDDF-FAA6-BA99-B0B2-7561BCF0E2DA}"/>
              </a:ext>
            </a:extLst>
          </p:cNvPr>
          <p:cNvGrpSpPr/>
          <p:nvPr/>
        </p:nvGrpSpPr>
        <p:grpSpPr>
          <a:xfrm>
            <a:off x="375000" y="1238371"/>
            <a:ext cx="3615393" cy="2404412"/>
            <a:chOff x="204583" y="3499237"/>
            <a:chExt cx="3615393" cy="2404412"/>
          </a:xfrm>
        </p:grpSpPr>
        <p:grpSp>
          <p:nvGrpSpPr>
            <p:cNvPr id="19" name="グループ化 18">
              <a:extLst>
                <a:ext uri="{FF2B5EF4-FFF2-40B4-BE49-F238E27FC236}">
                  <a16:creationId xmlns:a16="http://schemas.microsoft.com/office/drawing/2014/main" id="{7A78A908-6972-151C-070A-A3F1C9BEAF30}"/>
                </a:ext>
              </a:extLst>
            </p:cNvPr>
            <p:cNvGrpSpPr/>
            <p:nvPr/>
          </p:nvGrpSpPr>
          <p:grpSpPr>
            <a:xfrm>
              <a:off x="204583" y="3499237"/>
              <a:ext cx="3615393" cy="2404412"/>
              <a:chOff x="204583" y="3499237"/>
              <a:chExt cx="3615393" cy="2404412"/>
            </a:xfrm>
          </p:grpSpPr>
          <p:pic>
            <p:nvPicPr>
              <p:cNvPr id="8" name="図 7" descr="木製テーブルの上に置かれたギター&#10;&#10;低い精度で自動的に生成された説明">
                <a:extLst>
                  <a:ext uri="{FF2B5EF4-FFF2-40B4-BE49-F238E27FC236}">
                    <a16:creationId xmlns:a16="http://schemas.microsoft.com/office/drawing/2014/main" id="{A72D83DF-DC3D-6C93-A540-CA4B837B3C1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4583" y="3499237"/>
                <a:ext cx="3615393" cy="2404412"/>
              </a:xfrm>
              <a:prstGeom prst="rect">
                <a:avLst/>
              </a:prstGeom>
            </p:spPr>
          </p:pic>
          <p:sp>
            <p:nvSpPr>
              <p:cNvPr id="13" name="上下矢印 12">
                <a:extLst>
                  <a:ext uri="{FF2B5EF4-FFF2-40B4-BE49-F238E27FC236}">
                    <a16:creationId xmlns:a16="http://schemas.microsoft.com/office/drawing/2014/main" id="{6353106E-B77F-D028-9B7B-EAB84FA6662B}"/>
                  </a:ext>
                </a:extLst>
              </p:cNvPr>
              <p:cNvSpPr/>
              <p:nvPr/>
            </p:nvSpPr>
            <p:spPr>
              <a:xfrm>
                <a:off x="1000663" y="4083734"/>
                <a:ext cx="260345" cy="1260619"/>
              </a:xfrm>
              <a:prstGeom prst="upDown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3F91ED8-1308-0D68-EFFC-5082AB0CCE30}"/>
                  </a:ext>
                </a:extLst>
              </p:cNvPr>
              <p:cNvSpPr txBox="1"/>
              <p:nvPr/>
            </p:nvSpPr>
            <p:spPr>
              <a:xfrm>
                <a:off x="389973" y="4547554"/>
                <a:ext cx="781580" cy="307777"/>
              </a:xfrm>
              <a:prstGeom prst="rect">
                <a:avLst/>
              </a:prstGeom>
              <a:noFill/>
            </p:spPr>
            <p:txBody>
              <a:bodyPr wrap="square" rtlCol="0">
                <a:spAutoFit/>
              </a:bodyPr>
              <a:lstStyle/>
              <a:p>
                <a:r>
                  <a:rPr kumimoji="1" lang="en-US" altLang="ja-JP" dirty="0">
                    <a:solidFill>
                      <a:schemeClr val="bg1"/>
                    </a:solidFill>
                  </a:rPr>
                  <a:t>3.2 cm</a:t>
                </a:r>
                <a:endParaRPr kumimoji="1" lang="ja-JP" altLang="en-US">
                  <a:solidFill>
                    <a:schemeClr val="bg1"/>
                  </a:solidFill>
                </a:endParaRPr>
              </a:p>
            </p:txBody>
          </p:sp>
          <p:cxnSp>
            <p:nvCxnSpPr>
              <p:cNvPr id="16" name="直線矢印コネクタ 15">
                <a:extLst>
                  <a:ext uri="{FF2B5EF4-FFF2-40B4-BE49-F238E27FC236}">
                    <a16:creationId xmlns:a16="http://schemas.microsoft.com/office/drawing/2014/main" id="{79566598-DF3F-C92D-85CC-73E636F145ED}"/>
                  </a:ext>
                </a:extLst>
              </p:cNvPr>
              <p:cNvCxnSpPr>
                <a:cxnSpLocks/>
              </p:cNvCxnSpPr>
              <p:nvPr/>
            </p:nvCxnSpPr>
            <p:spPr>
              <a:xfrm flipH="1">
                <a:off x="2147977" y="4784887"/>
                <a:ext cx="260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20C1E48D-67FB-3B9C-841D-16A9D6F75096}"/>
                </a:ext>
              </a:extLst>
            </p:cNvPr>
            <p:cNvSpPr txBox="1"/>
            <p:nvPr/>
          </p:nvSpPr>
          <p:spPr>
            <a:xfrm>
              <a:off x="2358880" y="4646387"/>
              <a:ext cx="1059497" cy="276999"/>
            </a:xfrm>
            <a:prstGeom prst="rect">
              <a:avLst/>
            </a:prstGeom>
            <a:noFill/>
          </p:spPr>
          <p:txBody>
            <a:bodyPr wrap="square" rtlCol="0">
              <a:spAutoFit/>
            </a:bodyPr>
            <a:lstStyle/>
            <a:p>
              <a:r>
                <a:rPr kumimoji="1" lang="en-US" altLang="ja-JP" sz="1200" dirty="0">
                  <a:solidFill>
                    <a:schemeClr val="bg1"/>
                  </a:solidFill>
                </a:rPr>
                <a:t>width: 2 mm</a:t>
              </a:r>
              <a:endParaRPr kumimoji="1" lang="ja-JP" altLang="en-US" sz="1200">
                <a:solidFill>
                  <a:schemeClr val="bg1"/>
                </a:solidFill>
              </a:endParaRPr>
            </a:p>
          </p:txBody>
        </p:sp>
      </p:grpSp>
      <p:cxnSp>
        <p:nvCxnSpPr>
          <p:cNvPr id="22" name="直線矢印コネクタ 21">
            <a:extLst>
              <a:ext uri="{FF2B5EF4-FFF2-40B4-BE49-F238E27FC236}">
                <a16:creationId xmlns:a16="http://schemas.microsoft.com/office/drawing/2014/main" id="{6F5033FB-0779-353E-F129-616412E29101}"/>
              </a:ext>
            </a:extLst>
          </p:cNvPr>
          <p:cNvCxnSpPr>
            <a:cxnSpLocks/>
          </p:cNvCxnSpPr>
          <p:nvPr/>
        </p:nvCxnSpPr>
        <p:spPr>
          <a:xfrm>
            <a:off x="1989025" y="2520695"/>
            <a:ext cx="231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4330A9F-5829-5A62-17E8-393E79761985}"/>
              </a:ext>
            </a:extLst>
          </p:cNvPr>
          <p:cNvSpPr txBox="1"/>
          <p:nvPr/>
        </p:nvSpPr>
        <p:spPr>
          <a:xfrm>
            <a:off x="2929769" y="1143282"/>
            <a:ext cx="1671314" cy="523220"/>
          </a:xfrm>
          <a:prstGeom prst="rect">
            <a:avLst/>
          </a:prstGeom>
          <a:solidFill>
            <a:schemeClr val="accent4">
              <a:lumMod val="50000"/>
            </a:schemeClr>
          </a:solidFill>
        </p:spPr>
        <p:txBody>
          <a:bodyPr wrap="square" rtlCol="0">
            <a:spAutoFit/>
          </a:bodyPr>
          <a:lstStyle/>
          <a:p>
            <a:r>
              <a:rPr kumimoji="1" lang="en-US" altLang="ja-JP" dirty="0">
                <a:solidFill>
                  <a:schemeClr val="bg1"/>
                </a:solidFill>
              </a:rPr>
              <a:t>A coil for Magnetic flux (NbTi)</a:t>
            </a:r>
            <a:endParaRPr kumimoji="1" lang="ja-JP" altLang="en-US">
              <a:solidFill>
                <a:schemeClr val="bg1"/>
              </a:solidFill>
            </a:endParaRPr>
          </a:p>
        </p:txBody>
      </p:sp>
      <p:cxnSp>
        <p:nvCxnSpPr>
          <p:cNvPr id="37" name="直線矢印コネクタ 36">
            <a:extLst>
              <a:ext uri="{FF2B5EF4-FFF2-40B4-BE49-F238E27FC236}">
                <a16:creationId xmlns:a16="http://schemas.microsoft.com/office/drawing/2014/main" id="{2EF73A11-0606-D045-B397-05F4299E80F4}"/>
              </a:ext>
            </a:extLst>
          </p:cNvPr>
          <p:cNvCxnSpPr>
            <a:cxnSpLocks/>
          </p:cNvCxnSpPr>
          <p:nvPr/>
        </p:nvCxnSpPr>
        <p:spPr>
          <a:xfrm flipH="1">
            <a:off x="3039874" y="1666502"/>
            <a:ext cx="446276" cy="3810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下矢印 40">
            <a:extLst>
              <a:ext uri="{FF2B5EF4-FFF2-40B4-BE49-F238E27FC236}">
                <a16:creationId xmlns:a16="http://schemas.microsoft.com/office/drawing/2014/main" id="{BB573FB5-1073-F653-1E20-C4112C6953B5}"/>
              </a:ext>
            </a:extLst>
          </p:cNvPr>
          <p:cNvSpPr/>
          <p:nvPr/>
        </p:nvSpPr>
        <p:spPr>
          <a:xfrm>
            <a:off x="2071145" y="3429001"/>
            <a:ext cx="484632" cy="11418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a:extLst>
              <a:ext uri="{FF2B5EF4-FFF2-40B4-BE49-F238E27FC236}">
                <a16:creationId xmlns:a16="http://schemas.microsoft.com/office/drawing/2014/main" id="{54C8E7FE-BD35-3B9C-2FD5-A9AF312A7D2C}"/>
              </a:ext>
            </a:extLst>
          </p:cNvPr>
          <p:cNvSpPr/>
          <p:nvPr/>
        </p:nvSpPr>
        <p:spPr>
          <a:xfrm rot="14538835">
            <a:off x="4081065" y="4005363"/>
            <a:ext cx="539273" cy="190771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8B341620-DAB2-28A4-1ED9-7DCB9C5AE9D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5599" y="1750008"/>
            <a:ext cx="2524634" cy="4256000"/>
          </a:xfrm>
          <a:prstGeom prst="rect">
            <a:avLst/>
          </a:prstGeom>
        </p:spPr>
      </p:pic>
      <p:cxnSp>
        <p:nvCxnSpPr>
          <p:cNvPr id="47" name="直線矢印コネクタ 46">
            <a:extLst>
              <a:ext uri="{FF2B5EF4-FFF2-40B4-BE49-F238E27FC236}">
                <a16:creationId xmlns:a16="http://schemas.microsoft.com/office/drawing/2014/main" id="{C237CF09-AED9-0428-95B7-A331F303764E}"/>
              </a:ext>
            </a:extLst>
          </p:cNvPr>
          <p:cNvCxnSpPr>
            <a:cxnSpLocks/>
          </p:cNvCxnSpPr>
          <p:nvPr/>
        </p:nvCxnSpPr>
        <p:spPr>
          <a:xfrm>
            <a:off x="5152441" y="3040783"/>
            <a:ext cx="0" cy="1388392"/>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D4241D1E-6B08-8238-FD2F-7BF87234A7D6}"/>
              </a:ext>
            </a:extLst>
          </p:cNvPr>
          <p:cNvSpPr txBox="1"/>
          <p:nvPr/>
        </p:nvSpPr>
        <p:spPr>
          <a:xfrm>
            <a:off x="5029775" y="4495885"/>
            <a:ext cx="893980" cy="307777"/>
          </a:xfrm>
          <a:prstGeom prst="rect">
            <a:avLst/>
          </a:prstGeom>
          <a:noFill/>
        </p:spPr>
        <p:txBody>
          <a:bodyPr wrap="square" rtlCol="0">
            <a:spAutoFit/>
          </a:bodyPr>
          <a:lstStyle/>
          <a:p>
            <a:r>
              <a:rPr lang="en-US" altLang="ja-JP" sz="1400" b="1" dirty="0">
                <a:solidFill>
                  <a:schemeClr val="bg1"/>
                </a:solidFill>
              </a:rPr>
              <a:t>4 cm</a:t>
            </a:r>
            <a:endParaRPr kumimoji="1" lang="ja-JP" altLang="en-US" sz="1400" b="1">
              <a:solidFill>
                <a:schemeClr val="bg1"/>
              </a:solidFill>
            </a:endParaRPr>
          </a:p>
        </p:txBody>
      </p:sp>
      <p:cxnSp>
        <p:nvCxnSpPr>
          <p:cNvPr id="49" name="直線矢印コネクタ 48">
            <a:extLst>
              <a:ext uri="{FF2B5EF4-FFF2-40B4-BE49-F238E27FC236}">
                <a16:creationId xmlns:a16="http://schemas.microsoft.com/office/drawing/2014/main" id="{D26358EF-CC12-B8DE-5B55-00CA030B52CF}"/>
              </a:ext>
            </a:extLst>
          </p:cNvPr>
          <p:cNvCxnSpPr>
            <a:cxnSpLocks/>
          </p:cNvCxnSpPr>
          <p:nvPr/>
        </p:nvCxnSpPr>
        <p:spPr>
          <a:xfrm flipH="1" flipV="1">
            <a:off x="6576925" y="2575625"/>
            <a:ext cx="1241124" cy="2808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E17BDC15-4C5E-6541-B88E-3F7AFC3E376E}"/>
              </a:ext>
            </a:extLst>
          </p:cNvPr>
          <p:cNvSpPr txBox="1"/>
          <p:nvPr/>
        </p:nvSpPr>
        <p:spPr>
          <a:xfrm>
            <a:off x="7516048" y="2929598"/>
            <a:ext cx="2572782" cy="307777"/>
          </a:xfrm>
          <a:prstGeom prst="rect">
            <a:avLst/>
          </a:prstGeom>
          <a:noFill/>
        </p:spPr>
        <p:txBody>
          <a:bodyPr wrap="square" rtlCol="0">
            <a:spAutoFit/>
          </a:bodyPr>
          <a:lstStyle/>
          <a:p>
            <a:r>
              <a:rPr kumimoji="1" lang="en-US" altLang="ja-JP" dirty="0"/>
              <a:t>DC line for magnetic flux</a:t>
            </a:r>
            <a:endParaRPr kumimoji="1" lang="ja-JP" altLang="en-US"/>
          </a:p>
        </p:txBody>
      </p:sp>
      <p:sp>
        <p:nvSpPr>
          <p:cNvPr id="51" name="テキスト ボックス 50">
            <a:extLst>
              <a:ext uri="{FF2B5EF4-FFF2-40B4-BE49-F238E27FC236}">
                <a16:creationId xmlns:a16="http://schemas.microsoft.com/office/drawing/2014/main" id="{61223BC4-55AA-A304-089A-B3720E364059}"/>
              </a:ext>
            </a:extLst>
          </p:cNvPr>
          <p:cNvSpPr txBox="1"/>
          <p:nvPr/>
        </p:nvSpPr>
        <p:spPr>
          <a:xfrm>
            <a:off x="7937255" y="4022648"/>
            <a:ext cx="2151575" cy="523220"/>
          </a:xfrm>
          <a:prstGeom prst="rect">
            <a:avLst/>
          </a:prstGeom>
          <a:noFill/>
        </p:spPr>
        <p:txBody>
          <a:bodyPr wrap="square" rtlCol="0">
            <a:spAutoFit/>
          </a:bodyPr>
          <a:lstStyle/>
          <a:p>
            <a:r>
              <a:rPr kumimoji="1" lang="en-US" altLang="ja-JP" dirty="0"/>
              <a:t>A Shield for </a:t>
            </a:r>
          </a:p>
          <a:p>
            <a:r>
              <a:rPr kumimoji="1" lang="en-US" altLang="ja-JP" dirty="0"/>
              <a:t>external EM noise </a:t>
            </a:r>
            <a:endParaRPr kumimoji="1" lang="ja-JP" altLang="en-US"/>
          </a:p>
        </p:txBody>
      </p:sp>
      <p:cxnSp>
        <p:nvCxnSpPr>
          <p:cNvPr id="52" name="直線矢印コネクタ 51">
            <a:extLst>
              <a:ext uri="{FF2B5EF4-FFF2-40B4-BE49-F238E27FC236}">
                <a16:creationId xmlns:a16="http://schemas.microsoft.com/office/drawing/2014/main" id="{6F01C906-C50C-DDDE-6963-102D9F4ADEB1}"/>
              </a:ext>
            </a:extLst>
          </p:cNvPr>
          <p:cNvCxnSpPr>
            <a:cxnSpLocks/>
          </p:cNvCxnSpPr>
          <p:nvPr/>
        </p:nvCxnSpPr>
        <p:spPr>
          <a:xfrm flipH="1">
            <a:off x="7099681" y="4317989"/>
            <a:ext cx="718368" cy="49787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5898460-5374-5DEF-94B4-B995B9ECB65E}"/>
              </a:ext>
            </a:extLst>
          </p:cNvPr>
          <p:cNvSpPr txBox="1"/>
          <p:nvPr/>
        </p:nvSpPr>
        <p:spPr>
          <a:xfrm>
            <a:off x="2641074" y="3040783"/>
            <a:ext cx="1124352" cy="307777"/>
          </a:xfrm>
          <a:prstGeom prst="rect">
            <a:avLst/>
          </a:prstGeom>
          <a:solidFill>
            <a:schemeClr val="accent4">
              <a:lumMod val="20000"/>
              <a:lumOff val="80000"/>
            </a:schemeClr>
          </a:solidFill>
        </p:spPr>
        <p:txBody>
          <a:bodyPr wrap="square" rtlCol="0">
            <a:spAutoFit/>
          </a:bodyPr>
          <a:lstStyle/>
          <a:p>
            <a:r>
              <a:rPr kumimoji="1" lang="en-US" altLang="ja-JP" dirty="0"/>
              <a:t>Cavity(Cu)</a:t>
            </a:r>
            <a:endParaRPr kumimoji="1" lang="ja-JP" altLang="en-US"/>
          </a:p>
        </p:txBody>
      </p:sp>
      <p:sp>
        <p:nvSpPr>
          <p:cNvPr id="63" name="テキスト ボックス 62">
            <a:extLst>
              <a:ext uri="{FF2B5EF4-FFF2-40B4-BE49-F238E27FC236}">
                <a16:creationId xmlns:a16="http://schemas.microsoft.com/office/drawing/2014/main" id="{779E9655-2517-AD73-3D4D-27469F0BF262}"/>
              </a:ext>
            </a:extLst>
          </p:cNvPr>
          <p:cNvSpPr txBox="1"/>
          <p:nvPr/>
        </p:nvSpPr>
        <p:spPr>
          <a:xfrm>
            <a:off x="5470935" y="1357920"/>
            <a:ext cx="2148454" cy="369332"/>
          </a:xfrm>
          <a:prstGeom prst="rect">
            <a:avLst/>
          </a:prstGeom>
          <a:noFill/>
        </p:spPr>
        <p:txBody>
          <a:bodyPr wrap="square" rtlCol="0">
            <a:spAutoFit/>
          </a:bodyPr>
          <a:lstStyle/>
          <a:p>
            <a:r>
              <a:rPr kumimoji="1" lang="en-US" altLang="ja-JP" sz="1800" dirty="0"/>
              <a:t>10mk stage</a:t>
            </a:r>
            <a:endParaRPr kumimoji="1" lang="ja-JP" altLang="en-US" sz="1800"/>
          </a:p>
        </p:txBody>
      </p:sp>
      <p:sp>
        <p:nvSpPr>
          <p:cNvPr id="70" name="フッター プレースホルダー 69">
            <a:extLst>
              <a:ext uri="{FF2B5EF4-FFF2-40B4-BE49-F238E27FC236}">
                <a16:creationId xmlns:a16="http://schemas.microsoft.com/office/drawing/2014/main" id="{211FDCD6-D51C-116D-3695-A5CE39A5A4DC}"/>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8743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1" grpId="0" animBg="1"/>
      <p:bldP spid="42" grpId="0" animBg="1"/>
      <p:bldP spid="48" grpId="0"/>
      <p:bldP spid="50" grpId="0"/>
      <p:bldP spid="51" grpId="0"/>
      <p:bldP spid="59" grpId="0" animBg="1"/>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E29CD-1131-0FE8-0AD4-07C69F45F6A3}"/>
              </a:ext>
            </a:extLst>
          </p:cNvPr>
          <p:cNvSpPr>
            <a:spLocks noGrp="1"/>
          </p:cNvSpPr>
          <p:nvPr>
            <p:ph type="title"/>
          </p:nvPr>
        </p:nvSpPr>
        <p:spPr/>
        <p:txBody>
          <a:bodyPr/>
          <a:lstStyle/>
          <a:p>
            <a:r>
              <a:rPr kumimoji="1" lang="en-US" altLang="ja-JP" dirty="0"/>
              <a:t>Qubit fabrication</a:t>
            </a:r>
            <a:endParaRPr kumimoji="1" lang="ja-JP" altLang="en-US"/>
          </a:p>
        </p:txBody>
      </p:sp>
      <p:sp>
        <p:nvSpPr>
          <p:cNvPr id="4" name="スライド番号プレースホルダー 3">
            <a:extLst>
              <a:ext uri="{FF2B5EF4-FFF2-40B4-BE49-F238E27FC236}">
                <a16:creationId xmlns:a16="http://schemas.microsoft.com/office/drawing/2014/main" id="{4CBEA221-F775-CA13-DC4F-55E1F4D523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15</a:t>
            </a:fld>
            <a:endParaRPr lang="ja-JP" altLang="en-US"/>
          </a:p>
        </p:txBody>
      </p:sp>
      <p:sp>
        <p:nvSpPr>
          <p:cNvPr id="5" name="テキスト プレースホルダー 4">
            <a:extLst>
              <a:ext uri="{FF2B5EF4-FFF2-40B4-BE49-F238E27FC236}">
                <a16:creationId xmlns:a16="http://schemas.microsoft.com/office/drawing/2014/main" id="{8F140E81-61A7-1E55-FF97-295C8C443CDE}"/>
              </a:ext>
            </a:extLst>
          </p:cNvPr>
          <p:cNvSpPr>
            <a:spLocks noGrp="1"/>
          </p:cNvSpPr>
          <p:nvPr>
            <p:ph type="body" idx="2"/>
          </p:nvPr>
        </p:nvSpPr>
        <p:spPr/>
        <p:txBody>
          <a:bodyPr>
            <a:normAutofit/>
          </a:bodyPr>
          <a:lstStyle/>
          <a:p>
            <a:pPr marL="101600" indent="0">
              <a:buNone/>
            </a:pPr>
            <a:r>
              <a:rPr kumimoji="1" lang="en-US" altLang="ja-JP" sz="2400" u="sng" dirty="0"/>
              <a:t>We made our qubits by our selves </a:t>
            </a:r>
            <a:endParaRPr kumimoji="1" lang="ja-JP" altLang="en-US" sz="2400" u="sng"/>
          </a:p>
        </p:txBody>
      </p:sp>
      <p:sp>
        <p:nvSpPr>
          <p:cNvPr id="6" name="テキスト ボックス 5">
            <a:extLst>
              <a:ext uri="{FF2B5EF4-FFF2-40B4-BE49-F238E27FC236}">
                <a16:creationId xmlns:a16="http://schemas.microsoft.com/office/drawing/2014/main" id="{BCDDEEA8-0CE6-4192-88F3-3C95A7C9C510}"/>
              </a:ext>
            </a:extLst>
          </p:cNvPr>
          <p:cNvSpPr txBox="1"/>
          <p:nvPr/>
        </p:nvSpPr>
        <p:spPr>
          <a:xfrm>
            <a:off x="8003039" y="4929391"/>
            <a:ext cx="1756143" cy="1538883"/>
          </a:xfrm>
          <a:prstGeom prst="rect">
            <a:avLst/>
          </a:prstGeom>
          <a:noFill/>
        </p:spPr>
        <p:txBody>
          <a:bodyPr wrap="square" rtlCol="0">
            <a:spAutoFit/>
          </a:bodyPr>
          <a:lstStyle/>
          <a:p>
            <a:r>
              <a:rPr kumimoji="1" lang="en-US" altLang="ja-JP" sz="2000" dirty="0"/>
              <a:t>U-Tokyo</a:t>
            </a:r>
          </a:p>
          <a:p>
            <a:r>
              <a:rPr kumimoji="1" lang="en-US" altLang="ja-JP" sz="2000" dirty="0"/>
              <a:t>OIST</a:t>
            </a:r>
          </a:p>
          <a:p>
            <a:r>
              <a:rPr kumimoji="1" lang="en-US" altLang="ja-JP" sz="2000" dirty="0"/>
              <a:t>EPFL</a:t>
            </a:r>
          </a:p>
          <a:p>
            <a:r>
              <a:rPr kumimoji="1" lang="en-US" altLang="ja-JP" sz="2000" dirty="0"/>
              <a:t>U-Chicago</a:t>
            </a:r>
          </a:p>
          <a:p>
            <a:endParaRPr kumimoji="1" lang="ja-JP" altLang="en-US"/>
          </a:p>
        </p:txBody>
      </p:sp>
      <p:sp>
        <p:nvSpPr>
          <p:cNvPr id="7" name="テキスト ボックス 6">
            <a:extLst>
              <a:ext uri="{FF2B5EF4-FFF2-40B4-BE49-F238E27FC236}">
                <a16:creationId xmlns:a16="http://schemas.microsoft.com/office/drawing/2014/main" id="{F3DD5F4C-9C3C-A2F3-85C7-B68AAA311F5C}"/>
              </a:ext>
            </a:extLst>
          </p:cNvPr>
          <p:cNvSpPr txBox="1"/>
          <p:nvPr/>
        </p:nvSpPr>
        <p:spPr>
          <a:xfrm>
            <a:off x="6645817" y="4649417"/>
            <a:ext cx="2894105" cy="369332"/>
          </a:xfrm>
          <a:prstGeom prst="rect">
            <a:avLst/>
          </a:prstGeom>
          <a:noFill/>
        </p:spPr>
        <p:txBody>
          <a:bodyPr wrap="square" rtlCol="0">
            <a:spAutoFit/>
          </a:bodyPr>
          <a:lstStyle/>
          <a:p>
            <a:r>
              <a:rPr kumimoji="1" lang="en-US" altLang="ja-JP" sz="1800" dirty="0"/>
              <a:t>Thank you for much help!</a:t>
            </a:r>
          </a:p>
        </p:txBody>
      </p:sp>
      <p:pic>
        <p:nvPicPr>
          <p:cNvPr id="10" name="図 9" descr="屋内, 人, 男, テーブル が含まれている画像&#10;&#10;自動的に生成された説明">
            <a:extLst>
              <a:ext uri="{FF2B5EF4-FFF2-40B4-BE49-F238E27FC236}">
                <a16:creationId xmlns:a16="http://schemas.microsoft.com/office/drawing/2014/main" id="{57F6E7A7-31A8-85D5-1457-078C95A114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5817" y="1117570"/>
            <a:ext cx="2545530" cy="3390129"/>
          </a:xfrm>
          <a:prstGeom prst="rect">
            <a:avLst/>
          </a:prstGeom>
        </p:spPr>
      </p:pic>
      <p:pic>
        <p:nvPicPr>
          <p:cNvPr id="11" name="図 10" descr="屋内, テーブル, 座る, いっぱい が含まれている画像&#10;&#10;自動的に生成された説明">
            <a:extLst>
              <a:ext uri="{FF2B5EF4-FFF2-40B4-BE49-F238E27FC236}">
                <a16:creationId xmlns:a16="http://schemas.microsoft.com/office/drawing/2014/main" id="{26093814-A27D-48AA-38E1-B50B7E040A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3286653" y="2649162"/>
            <a:ext cx="3452531" cy="2589399"/>
          </a:xfrm>
          <a:prstGeom prst="rect">
            <a:avLst/>
          </a:prstGeom>
        </p:spPr>
      </p:pic>
      <p:pic>
        <p:nvPicPr>
          <p:cNvPr id="13" name="図 12" descr="輸送 が含まれている画像&#10;&#10;自動的に生成された説明">
            <a:extLst>
              <a:ext uri="{FF2B5EF4-FFF2-40B4-BE49-F238E27FC236}">
                <a16:creationId xmlns:a16="http://schemas.microsoft.com/office/drawing/2014/main" id="{B57005A6-8BA3-7A3B-FFF2-3AF754AB0C8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9206" y="1876815"/>
            <a:ext cx="2718306" cy="2038730"/>
          </a:xfrm>
          <a:prstGeom prst="rect">
            <a:avLst/>
          </a:prstGeom>
        </p:spPr>
      </p:pic>
      <p:sp>
        <p:nvSpPr>
          <p:cNvPr id="14" name="テキスト ボックス 13">
            <a:extLst>
              <a:ext uri="{FF2B5EF4-FFF2-40B4-BE49-F238E27FC236}">
                <a16:creationId xmlns:a16="http://schemas.microsoft.com/office/drawing/2014/main" id="{74903DD6-95EE-9BC0-9586-64F322041A78}"/>
              </a:ext>
            </a:extLst>
          </p:cNvPr>
          <p:cNvSpPr txBox="1"/>
          <p:nvPr/>
        </p:nvSpPr>
        <p:spPr>
          <a:xfrm>
            <a:off x="3686793" y="6004123"/>
            <a:ext cx="1847015" cy="307777"/>
          </a:xfrm>
          <a:prstGeom prst="rect">
            <a:avLst/>
          </a:prstGeom>
          <a:noFill/>
        </p:spPr>
        <p:txBody>
          <a:bodyPr wrap="square" rtlCol="0">
            <a:spAutoFit/>
          </a:bodyPr>
          <a:lstStyle/>
          <a:p>
            <a:r>
              <a:rPr kumimoji="1" lang="en-US" altLang="ja-JP" dirty="0"/>
              <a:t>Manhattan style JJ</a:t>
            </a:r>
            <a:endParaRPr kumimoji="1" lang="ja-JP" altLang="en-US"/>
          </a:p>
        </p:txBody>
      </p:sp>
      <p:pic>
        <p:nvPicPr>
          <p:cNvPr id="16" name="図 15" descr="座る, テーブル, 立つ, ベンチ が含まれている画像&#10;&#10;自動的に生成された説明">
            <a:extLst>
              <a:ext uri="{FF2B5EF4-FFF2-40B4-BE49-F238E27FC236}">
                <a16:creationId xmlns:a16="http://schemas.microsoft.com/office/drawing/2014/main" id="{BA1F1EA5-3329-B177-0F63-36237F5914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9284" y="4234800"/>
            <a:ext cx="2718306" cy="2038729"/>
          </a:xfrm>
          <a:prstGeom prst="rect">
            <a:avLst/>
          </a:prstGeom>
        </p:spPr>
      </p:pic>
      <p:sp>
        <p:nvSpPr>
          <p:cNvPr id="17" name="角丸四角形 16">
            <a:extLst>
              <a:ext uri="{FF2B5EF4-FFF2-40B4-BE49-F238E27FC236}">
                <a16:creationId xmlns:a16="http://schemas.microsoft.com/office/drawing/2014/main" id="{5360A296-47FB-52A4-ECB3-F6FF5D63CE46}"/>
              </a:ext>
            </a:extLst>
          </p:cNvPr>
          <p:cNvSpPr/>
          <p:nvPr/>
        </p:nvSpPr>
        <p:spPr>
          <a:xfrm>
            <a:off x="6468325" y="4574929"/>
            <a:ext cx="3159151" cy="164897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4CBC71C-4CE5-6E61-E4F0-03EB3440EA8E}"/>
              </a:ext>
            </a:extLst>
          </p:cNvPr>
          <p:cNvSpPr txBox="1"/>
          <p:nvPr/>
        </p:nvSpPr>
        <p:spPr>
          <a:xfrm>
            <a:off x="6593314" y="5363700"/>
            <a:ext cx="1329372" cy="307777"/>
          </a:xfrm>
          <a:prstGeom prst="rect">
            <a:avLst/>
          </a:prstGeom>
          <a:noFill/>
        </p:spPr>
        <p:txBody>
          <a:bodyPr wrap="square" rtlCol="0">
            <a:spAutoFit/>
          </a:bodyPr>
          <a:lstStyle/>
          <a:p>
            <a:r>
              <a:rPr kumimoji="1" lang="en-US" altLang="ja-JP" dirty="0"/>
              <a:t>We make at...</a:t>
            </a:r>
            <a:endParaRPr kumimoji="1" lang="ja-JP" altLang="en-US"/>
          </a:p>
        </p:txBody>
      </p:sp>
      <p:sp>
        <p:nvSpPr>
          <p:cNvPr id="19" name="フッター プレースホルダー 18">
            <a:extLst>
              <a:ext uri="{FF2B5EF4-FFF2-40B4-BE49-F238E27FC236}">
                <a16:creationId xmlns:a16="http://schemas.microsoft.com/office/drawing/2014/main" id="{49C64514-5C2B-FF41-E225-5BED84CFDC1A}"/>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40875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ACBC7-2C27-8930-E841-1E4E8EC3208E}"/>
              </a:ext>
            </a:extLst>
          </p:cNvPr>
          <p:cNvSpPr>
            <a:spLocks noGrp="1"/>
          </p:cNvSpPr>
          <p:nvPr>
            <p:ph type="title"/>
          </p:nvPr>
        </p:nvSpPr>
        <p:spPr/>
        <p:txBody>
          <a:bodyPr/>
          <a:lstStyle/>
          <a:p>
            <a:r>
              <a:rPr kumimoji="1" lang="en-US" altLang="ja-JP" dirty="0"/>
              <a:t>Measurement methods</a:t>
            </a:r>
            <a:endParaRPr kumimoji="1" lang="ja-JP" altLang="en-US"/>
          </a:p>
        </p:txBody>
      </p:sp>
      <p:sp>
        <p:nvSpPr>
          <p:cNvPr id="4" name="スライド番号プレースホルダー 3">
            <a:extLst>
              <a:ext uri="{FF2B5EF4-FFF2-40B4-BE49-F238E27FC236}">
                <a16:creationId xmlns:a16="http://schemas.microsoft.com/office/drawing/2014/main" id="{206EE8B5-91CC-8D90-61B0-CAC1DA33729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16</a:t>
            </a:fld>
            <a:endParaRPr lang="ja-JP" altLang="en-US"/>
          </a:p>
        </p:txBody>
      </p:sp>
      <p:sp>
        <p:nvSpPr>
          <p:cNvPr id="5" name="テキスト プレースホルダー 4">
            <a:extLst>
              <a:ext uri="{FF2B5EF4-FFF2-40B4-BE49-F238E27FC236}">
                <a16:creationId xmlns:a16="http://schemas.microsoft.com/office/drawing/2014/main" id="{569DFD2B-26EA-5266-7BD4-C1350C774C74}"/>
              </a:ext>
            </a:extLst>
          </p:cNvPr>
          <p:cNvSpPr>
            <a:spLocks noGrp="1"/>
          </p:cNvSpPr>
          <p:nvPr>
            <p:ph type="body" idx="2"/>
          </p:nvPr>
        </p:nvSpPr>
        <p:spPr>
          <a:xfrm>
            <a:off x="461781" y="1336930"/>
            <a:ext cx="8803200" cy="441791"/>
          </a:xfrm>
          <a:ln>
            <a:solidFill>
              <a:srgbClr val="0070C0"/>
            </a:solidFill>
          </a:ln>
        </p:spPr>
        <p:txBody>
          <a:bodyPr>
            <a:normAutofit fontScale="92500" lnSpcReduction="20000"/>
          </a:bodyPr>
          <a:lstStyle/>
          <a:p>
            <a:pPr marL="101600" indent="0">
              <a:buNone/>
            </a:pPr>
            <a:r>
              <a:rPr lang="en-US" altLang="ja-JP" dirty="0"/>
              <a:t>W</a:t>
            </a:r>
            <a:r>
              <a:rPr kumimoji="1" lang="en-US" altLang="ja-JP" dirty="0"/>
              <a:t>ell-established measurement methods in haloscope experiments  </a:t>
            </a:r>
            <a:endParaRPr kumimoji="1" lang="ja-JP" altLang="en-US"/>
          </a:p>
        </p:txBody>
      </p:sp>
      <p:pic>
        <p:nvPicPr>
          <p:cNvPr id="13" name="図 12">
            <a:extLst>
              <a:ext uri="{FF2B5EF4-FFF2-40B4-BE49-F238E27FC236}">
                <a16:creationId xmlns:a16="http://schemas.microsoft.com/office/drawing/2014/main" id="{416FA841-36B7-47F2-5C26-268C3F6385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4545" y="1846360"/>
            <a:ext cx="7623208" cy="4397086"/>
          </a:xfrm>
          <a:prstGeom prst="rect">
            <a:avLst/>
          </a:prstGeom>
        </p:spPr>
      </p:pic>
      <p:sp>
        <p:nvSpPr>
          <p:cNvPr id="14" name="フッター プレースホルダー 13">
            <a:extLst>
              <a:ext uri="{FF2B5EF4-FFF2-40B4-BE49-F238E27FC236}">
                <a16:creationId xmlns:a16="http://schemas.microsoft.com/office/drawing/2014/main" id="{D59CD250-F79D-A4BA-60A8-7AD999C1CA86}"/>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2968090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05CC7-4CE6-70DC-9EE1-0EB84775D437}"/>
              </a:ext>
            </a:extLst>
          </p:cNvPr>
          <p:cNvSpPr>
            <a:spLocks noGrp="1"/>
          </p:cNvSpPr>
          <p:nvPr>
            <p:ph type="title"/>
          </p:nvPr>
        </p:nvSpPr>
        <p:spPr/>
        <p:txBody>
          <a:bodyPr/>
          <a:lstStyle/>
          <a:p>
            <a:r>
              <a:rPr kumimoji="1" lang="en-US" altLang="ja-JP" dirty="0"/>
              <a:t>Methods step by step part0</a:t>
            </a:r>
            <a:endParaRPr kumimoji="1" lang="ja-JP" altLang="en-US"/>
          </a:p>
        </p:txBody>
      </p:sp>
      <p:sp>
        <p:nvSpPr>
          <p:cNvPr id="4" name="スライド番号プレースホルダー 3">
            <a:extLst>
              <a:ext uri="{FF2B5EF4-FFF2-40B4-BE49-F238E27FC236}">
                <a16:creationId xmlns:a16="http://schemas.microsoft.com/office/drawing/2014/main" id="{CEAD26F6-2448-E813-5E45-4A7BADD600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17</a:t>
            </a:fld>
            <a:endParaRPr lang="ja-JP" altLang="en-US"/>
          </a:p>
        </p:txBody>
      </p:sp>
      <p:sp>
        <p:nvSpPr>
          <p:cNvPr id="5" name="テキスト プレースホルダー 4">
            <a:extLst>
              <a:ext uri="{FF2B5EF4-FFF2-40B4-BE49-F238E27FC236}">
                <a16:creationId xmlns:a16="http://schemas.microsoft.com/office/drawing/2014/main" id="{A3C4E769-AD9B-C73D-E95B-898E3F66B92F}"/>
              </a:ext>
            </a:extLst>
          </p:cNvPr>
          <p:cNvSpPr>
            <a:spLocks noGrp="1"/>
          </p:cNvSpPr>
          <p:nvPr>
            <p:ph type="body" idx="2"/>
          </p:nvPr>
        </p:nvSpPr>
        <p:spPr/>
        <p:txBody>
          <a:bodyPr>
            <a:normAutofit/>
          </a:bodyPr>
          <a:lstStyle/>
          <a:p>
            <a:pPr marL="101600" indent="0">
              <a:buNone/>
            </a:pPr>
            <a:r>
              <a:rPr lang="en-US" altLang="ja-JP" u="sng" dirty="0"/>
              <a:t>0.Varying DC current suitably (considering the performance check)</a:t>
            </a:r>
            <a:endParaRPr kumimoji="1" lang="ja-JP" altLang="en-US" u="sng"/>
          </a:p>
        </p:txBody>
      </p:sp>
      <p:pic>
        <p:nvPicPr>
          <p:cNvPr id="7" name="図 6">
            <a:extLst>
              <a:ext uri="{FF2B5EF4-FFF2-40B4-BE49-F238E27FC236}">
                <a16:creationId xmlns:a16="http://schemas.microsoft.com/office/drawing/2014/main" id="{98EDE186-8F93-DF52-3E76-BE75B6EA10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42088" y="1836909"/>
            <a:ext cx="7618557" cy="4394403"/>
          </a:xfrm>
          <a:prstGeom prst="rect">
            <a:avLst/>
          </a:prstGeom>
        </p:spPr>
      </p:pic>
      <p:sp>
        <p:nvSpPr>
          <p:cNvPr id="8" name="フッター プレースホルダー 7">
            <a:extLst>
              <a:ext uri="{FF2B5EF4-FFF2-40B4-BE49-F238E27FC236}">
                <a16:creationId xmlns:a16="http://schemas.microsoft.com/office/drawing/2014/main" id="{ACC3A01A-66CF-5103-BB7C-837F9C8861B5}"/>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402807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05CC7-4CE6-70DC-9EE1-0EB84775D437}"/>
              </a:ext>
            </a:extLst>
          </p:cNvPr>
          <p:cNvSpPr>
            <a:spLocks noGrp="1"/>
          </p:cNvSpPr>
          <p:nvPr>
            <p:ph type="title"/>
          </p:nvPr>
        </p:nvSpPr>
        <p:spPr/>
        <p:txBody>
          <a:bodyPr/>
          <a:lstStyle/>
          <a:p>
            <a:r>
              <a:rPr kumimoji="1" lang="en-US" altLang="ja-JP" dirty="0"/>
              <a:t>Method step by step part1</a:t>
            </a:r>
            <a:endParaRPr kumimoji="1" lang="ja-JP" altLang="en-US"/>
          </a:p>
        </p:txBody>
      </p:sp>
      <p:sp>
        <p:nvSpPr>
          <p:cNvPr id="4" name="スライド番号プレースホルダー 3">
            <a:extLst>
              <a:ext uri="{FF2B5EF4-FFF2-40B4-BE49-F238E27FC236}">
                <a16:creationId xmlns:a16="http://schemas.microsoft.com/office/drawing/2014/main" id="{CEAD26F6-2448-E813-5E45-4A7BADD600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18</a:t>
            </a:fld>
            <a:endParaRPr lang="ja-JP" altLang="en-US"/>
          </a:p>
        </p:txBody>
      </p:sp>
      <p:sp>
        <p:nvSpPr>
          <p:cNvPr id="5" name="テキスト プレースホルダー 4">
            <a:extLst>
              <a:ext uri="{FF2B5EF4-FFF2-40B4-BE49-F238E27FC236}">
                <a16:creationId xmlns:a16="http://schemas.microsoft.com/office/drawing/2014/main" id="{A3C4E769-AD9B-C73D-E95B-898E3F66B92F}"/>
              </a:ext>
            </a:extLst>
          </p:cNvPr>
          <p:cNvSpPr>
            <a:spLocks noGrp="1"/>
          </p:cNvSpPr>
          <p:nvPr>
            <p:ph type="body" idx="2"/>
          </p:nvPr>
        </p:nvSpPr>
        <p:spPr/>
        <p:txBody>
          <a:bodyPr/>
          <a:lstStyle/>
          <a:p>
            <a:pPr marL="101600" indent="0">
              <a:buNone/>
            </a:pPr>
            <a:r>
              <a:rPr kumimoji="1" lang="en-US" altLang="ja-JP" u="sng" dirty="0"/>
              <a:t>1.Measure S21 by VNA</a:t>
            </a:r>
            <a:endParaRPr kumimoji="1" lang="ja-JP" altLang="en-US" u="sng"/>
          </a:p>
        </p:txBody>
      </p:sp>
      <p:pic>
        <p:nvPicPr>
          <p:cNvPr id="6" name="図 5">
            <a:extLst>
              <a:ext uri="{FF2B5EF4-FFF2-40B4-BE49-F238E27FC236}">
                <a16:creationId xmlns:a16="http://schemas.microsoft.com/office/drawing/2014/main" id="{EDA93369-5C4B-6AAD-055F-24F7913EF26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42088" y="1836909"/>
            <a:ext cx="7618557" cy="4394403"/>
          </a:xfrm>
          <a:prstGeom prst="rect">
            <a:avLst/>
          </a:prstGeom>
        </p:spPr>
      </p:pic>
      <p:sp>
        <p:nvSpPr>
          <p:cNvPr id="7" name="テキスト ボックス 6">
            <a:extLst>
              <a:ext uri="{FF2B5EF4-FFF2-40B4-BE49-F238E27FC236}">
                <a16:creationId xmlns:a16="http://schemas.microsoft.com/office/drawing/2014/main" id="{C23C97DB-3C1F-C890-8378-4FE9F7854FDB}"/>
              </a:ext>
            </a:extLst>
          </p:cNvPr>
          <p:cNvSpPr txBox="1"/>
          <p:nvPr/>
        </p:nvSpPr>
        <p:spPr>
          <a:xfrm>
            <a:off x="6497808" y="1457714"/>
            <a:ext cx="2330506" cy="307777"/>
          </a:xfrm>
          <a:prstGeom prst="rect">
            <a:avLst/>
          </a:prstGeom>
          <a:noFill/>
        </p:spPr>
        <p:txBody>
          <a:bodyPr wrap="square" rtlCol="0">
            <a:spAutoFit/>
          </a:bodyPr>
          <a:lstStyle/>
          <a:p>
            <a:r>
              <a:rPr kumimoji="1" lang="en-US" altLang="ja-JP" dirty="0"/>
              <a:t>for Q and center frequency</a:t>
            </a:r>
            <a:endParaRPr kumimoji="1" lang="ja-JP" altLang="en-US"/>
          </a:p>
        </p:txBody>
      </p:sp>
      <p:sp>
        <p:nvSpPr>
          <p:cNvPr id="8" name="フッター プレースホルダー 7">
            <a:extLst>
              <a:ext uri="{FF2B5EF4-FFF2-40B4-BE49-F238E27FC236}">
                <a16:creationId xmlns:a16="http://schemas.microsoft.com/office/drawing/2014/main" id="{34C91ACE-F90E-E019-D6D3-2DD73A833F5A}"/>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4289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05CC7-4CE6-70DC-9EE1-0EB84775D437}"/>
              </a:ext>
            </a:extLst>
          </p:cNvPr>
          <p:cNvSpPr>
            <a:spLocks noGrp="1"/>
          </p:cNvSpPr>
          <p:nvPr>
            <p:ph type="title"/>
          </p:nvPr>
        </p:nvSpPr>
        <p:spPr/>
        <p:txBody>
          <a:bodyPr/>
          <a:lstStyle/>
          <a:p>
            <a:r>
              <a:rPr kumimoji="1" lang="en-US" altLang="ja-JP" dirty="0"/>
              <a:t>Method step by step part2</a:t>
            </a:r>
            <a:endParaRPr kumimoji="1" lang="ja-JP" altLang="en-US"/>
          </a:p>
        </p:txBody>
      </p:sp>
      <p:sp>
        <p:nvSpPr>
          <p:cNvPr id="4" name="スライド番号プレースホルダー 3">
            <a:extLst>
              <a:ext uri="{FF2B5EF4-FFF2-40B4-BE49-F238E27FC236}">
                <a16:creationId xmlns:a16="http://schemas.microsoft.com/office/drawing/2014/main" id="{CEAD26F6-2448-E813-5E45-4A7BADD600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19</a:t>
            </a:fld>
            <a:endParaRPr lang="ja-JP" altLang="en-US"/>
          </a:p>
        </p:txBody>
      </p:sp>
      <p:sp>
        <p:nvSpPr>
          <p:cNvPr id="5" name="テキスト プレースホルダー 4">
            <a:extLst>
              <a:ext uri="{FF2B5EF4-FFF2-40B4-BE49-F238E27FC236}">
                <a16:creationId xmlns:a16="http://schemas.microsoft.com/office/drawing/2014/main" id="{A3C4E769-AD9B-C73D-E95B-898E3F66B92F}"/>
              </a:ext>
            </a:extLst>
          </p:cNvPr>
          <p:cNvSpPr>
            <a:spLocks noGrp="1"/>
          </p:cNvSpPr>
          <p:nvPr>
            <p:ph type="body" idx="2"/>
          </p:nvPr>
        </p:nvSpPr>
        <p:spPr/>
        <p:txBody>
          <a:bodyPr/>
          <a:lstStyle/>
          <a:p>
            <a:pPr marL="101600" indent="0">
              <a:buNone/>
            </a:pPr>
            <a:r>
              <a:rPr kumimoji="1" lang="en-US" altLang="ja-JP" u="sng" dirty="0"/>
              <a:t>2.Measure S11 by VNA</a:t>
            </a:r>
            <a:endParaRPr kumimoji="1" lang="ja-JP" altLang="en-US" u="sng"/>
          </a:p>
        </p:txBody>
      </p:sp>
      <p:pic>
        <p:nvPicPr>
          <p:cNvPr id="6" name="図 5">
            <a:extLst>
              <a:ext uri="{FF2B5EF4-FFF2-40B4-BE49-F238E27FC236}">
                <a16:creationId xmlns:a16="http://schemas.microsoft.com/office/drawing/2014/main" id="{3EFD9539-BC79-B19B-7366-66313346D01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42088" y="1836909"/>
            <a:ext cx="7618557" cy="4394403"/>
          </a:xfrm>
          <a:prstGeom prst="rect">
            <a:avLst/>
          </a:prstGeom>
        </p:spPr>
      </p:pic>
      <p:sp>
        <p:nvSpPr>
          <p:cNvPr id="7" name="テキスト ボックス 6">
            <a:extLst>
              <a:ext uri="{FF2B5EF4-FFF2-40B4-BE49-F238E27FC236}">
                <a16:creationId xmlns:a16="http://schemas.microsoft.com/office/drawing/2014/main" id="{1ADA9158-AE9D-47BB-A02C-35BB755D346E}"/>
              </a:ext>
            </a:extLst>
          </p:cNvPr>
          <p:cNvSpPr txBox="1"/>
          <p:nvPr/>
        </p:nvSpPr>
        <p:spPr>
          <a:xfrm>
            <a:off x="7991902" y="1457714"/>
            <a:ext cx="768743" cy="307777"/>
          </a:xfrm>
          <a:prstGeom prst="rect">
            <a:avLst/>
          </a:prstGeom>
          <a:noFill/>
        </p:spPr>
        <p:txBody>
          <a:bodyPr wrap="square" rtlCol="0">
            <a:spAutoFit/>
          </a:bodyPr>
          <a:lstStyle/>
          <a:p>
            <a:r>
              <a:rPr kumimoji="1" lang="en-US" altLang="ja-JP" dirty="0"/>
              <a:t>for β</a:t>
            </a:r>
            <a:endParaRPr kumimoji="1" lang="ja-JP" altLang="en-US"/>
          </a:p>
        </p:txBody>
      </p:sp>
      <p:sp>
        <p:nvSpPr>
          <p:cNvPr id="8" name="フッター プレースホルダー 7">
            <a:extLst>
              <a:ext uri="{FF2B5EF4-FFF2-40B4-BE49-F238E27FC236}">
                <a16:creationId xmlns:a16="http://schemas.microsoft.com/office/drawing/2014/main" id="{E1FFA364-05AD-A70E-63F1-2B06BD0EFB1A}"/>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856467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640881" y="242760"/>
            <a:ext cx="8624243" cy="6794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dirty="0"/>
              <a:t>Introduction</a:t>
            </a:r>
            <a:endParaRPr dirty="0"/>
          </a:p>
        </p:txBody>
      </p:sp>
      <p:sp>
        <p:nvSpPr>
          <p:cNvPr id="78" name="Google Shape;78;p16"/>
          <p:cNvSpPr txBox="1">
            <a:spLocks noGrp="1"/>
          </p:cNvSpPr>
          <p:nvPr>
            <p:ph type="body" idx="1"/>
          </p:nvPr>
        </p:nvSpPr>
        <p:spPr>
          <a:xfrm>
            <a:off x="461836" y="1769165"/>
            <a:ext cx="9228816" cy="3816626"/>
          </a:xfrm>
          <a:prstGeom prst="rect">
            <a:avLst/>
          </a:prstGeom>
          <a:noFill/>
          <a:ln>
            <a:noFill/>
          </a:ln>
        </p:spPr>
        <p:txBody>
          <a:bodyPr spcFirstLastPara="1" wrap="square" lIns="91425" tIns="45700" rIns="91425" bIns="45700" anchor="t" anchorCtr="0">
            <a:normAutofit lnSpcReduction="10000"/>
          </a:bodyPr>
          <a:lstStyle/>
          <a:p>
            <a:pPr marL="228600" lvl="0" indent="-101600" algn="l" rtl="0">
              <a:lnSpc>
                <a:spcPct val="90000"/>
              </a:lnSpc>
              <a:spcBef>
                <a:spcPts val="0"/>
              </a:spcBef>
              <a:spcAft>
                <a:spcPts val="1400"/>
              </a:spcAft>
              <a:buClr>
                <a:schemeClr val="dk1"/>
              </a:buClr>
              <a:buSzPts val="2000"/>
              <a:buNone/>
            </a:pPr>
            <a:r>
              <a:rPr lang="en-US" sz="3200" u="sng" dirty="0"/>
              <a:t>Today’s talk</a:t>
            </a:r>
            <a:endParaRPr lang="en-US" sz="3200" dirty="0"/>
          </a:p>
          <a:p>
            <a:pPr marL="469900" indent="-342900">
              <a:spcBef>
                <a:spcPts val="0"/>
              </a:spcBef>
              <a:spcAft>
                <a:spcPts val="1400"/>
              </a:spcAft>
              <a:buFont typeface="Wingdings" pitchFamily="2" charset="2"/>
              <a:buChar char="Ø"/>
            </a:pPr>
            <a:r>
              <a:rPr lang="en-US" sz="3200" dirty="0"/>
              <a:t>In the context of cavity haloscope experiments, Introducing a novel frequency tuning system, using </a:t>
            </a:r>
            <a:r>
              <a:rPr lang="en-US" sz="3200" dirty="0">
                <a:solidFill>
                  <a:srgbClr val="FF0000"/>
                </a:solidFill>
              </a:rPr>
              <a:t>interaction between cavity and qubit</a:t>
            </a:r>
            <a:r>
              <a:rPr lang="en-US" sz="3200" dirty="0">
                <a:solidFill>
                  <a:schemeClr val="tx1"/>
                </a:solidFill>
              </a:rPr>
              <a:t>.</a:t>
            </a:r>
          </a:p>
          <a:p>
            <a:pPr marL="469900" indent="-342900">
              <a:spcBef>
                <a:spcPts val="0"/>
              </a:spcBef>
              <a:spcAft>
                <a:spcPts val="1400"/>
              </a:spcAft>
              <a:buFont typeface="Wingdings" pitchFamily="2" charset="2"/>
              <a:buChar char="Ø"/>
            </a:pPr>
            <a:endParaRPr lang="en-US" sz="3200" dirty="0"/>
          </a:p>
          <a:p>
            <a:pPr marL="469900" lvl="0" indent="-342900" algn="l" rtl="0">
              <a:lnSpc>
                <a:spcPct val="90000"/>
              </a:lnSpc>
              <a:spcBef>
                <a:spcPts val="0"/>
              </a:spcBef>
              <a:spcAft>
                <a:spcPts val="1400"/>
              </a:spcAft>
              <a:buClr>
                <a:schemeClr val="dk1"/>
              </a:buClr>
              <a:buSzPts val="2000"/>
              <a:buFont typeface="Wingdings" pitchFamily="2" charset="2"/>
              <a:buChar char="Ø"/>
            </a:pPr>
            <a:r>
              <a:rPr lang="en-US" sz="3200" dirty="0"/>
              <a:t>Report preliminary Dark photon (DP) exclusion limit using this new system </a:t>
            </a:r>
            <a:r>
              <a:rPr lang="en-US" sz="3200" dirty="0">
                <a:solidFill>
                  <a:schemeClr val="accent1"/>
                </a:solidFill>
              </a:rPr>
              <a:t>around 36.1 μeV</a:t>
            </a:r>
            <a:r>
              <a:rPr lang="en-US" sz="3200" dirty="0"/>
              <a:t>.</a:t>
            </a:r>
            <a:endParaRPr sz="3200" dirty="0"/>
          </a:p>
        </p:txBody>
      </p:sp>
      <p:sp>
        <p:nvSpPr>
          <p:cNvPr id="79" name="Google Shape;79;p16"/>
          <p:cNvSpPr txBox="1">
            <a:spLocks noGrp="1"/>
          </p:cNvSpPr>
          <p:nvPr>
            <p:ph type="sldNum" idx="12"/>
          </p:nvPr>
        </p:nvSpPr>
        <p:spPr>
          <a:xfrm>
            <a:off x="8828314" y="6311900"/>
            <a:ext cx="436809"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en-US" altLang="ja-JP"/>
              <a:t>2</a:t>
            </a:fld>
            <a:endParaRPr/>
          </a:p>
        </p:txBody>
      </p:sp>
      <p:sp>
        <p:nvSpPr>
          <p:cNvPr id="3" name="フッター プレースホルダー 2">
            <a:extLst>
              <a:ext uri="{FF2B5EF4-FFF2-40B4-BE49-F238E27FC236}">
                <a16:creationId xmlns:a16="http://schemas.microsoft.com/office/drawing/2014/main" id="{1DDEBAE3-D6A7-F6C2-6F51-486CCDD01BB4}"/>
              </a:ext>
            </a:extLst>
          </p:cNvPr>
          <p:cNvSpPr>
            <a:spLocks noGrp="1"/>
          </p:cNvSpPr>
          <p:nvPr>
            <p:ph type="ftr" sz="quarter" idx="13"/>
          </p:nvPr>
        </p:nvSpPr>
        <p:spPr/>
        <p:txBody>
          <a:bodyPr/>
          <a:lstStyle/>
          <a:p>
            <a:r>
              <a:rPr kumimoji="1" lang="en-US" altLang="ja-JP"/>
              <a:t>19th Patras Workshop</a:t>
            </a:r>
            <a:endParaRPr kumimoji="1" lang="en-US" altLang="ja-JP" dirty="0"/>
          </a:p>
        </p:txBody>
      </p:sp>
      <p:sp>
        <p:nvSpPr>
          <p:cNvPr id="4" name="テキスト ボックス 3">
            <a:extLst>
              <a:ext uri="{FF2B5EF4-FFF2-40B4-BE49-F238E27FC236}">
                <a16:creationId xmlns:a16="http://schemas.microsoft.com/office/drawing/2014/main" id="{C91EF5B3-B75B-E05D-4BA5-000D97BC539C}"/>
              </a:ext>
            </a:extLst>
          </p:cNvPr>
          <p:cNvSpPr txBox="1"/>
          <p:nvPr/>
        </p:nvSpPr>
        <p:spPr>
          <a:xfrm>
            <a:off x="7533685" y="5122258"/>
            <a:ext cx="1828800" cy="369332"/>
          </a:xfrm>
          <a:prstGeom prst="rect">
            <a:avLst/>
          </a:prstGeom>
          <a:noFill/>
        </p:spPr>
        <p:txBody>
          <a:bodyPr wrap="square" rtlCol="0">
            <a:spAutoFit/>
          </a:bodyPr>
          <a:lstStyle/>
          <a:p>
            <a:r>
              <a:rPr kumimoji="1" lang="en-US" altLang="ja-JP" sz="1800" dirty="0"/>
              <a:t>(~8.73GHz)</a:t>
            </a:r>
            <a:endParaRPr kumimoji="1" lang="ja-JP"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05CC7-4CE6-70DC-9EE1-0EB84775D437}"/>
              </a:ext>
            </a:extLst>
          </p:cNvPr>
          <p:cNvSpPr>
            <a:spLocks noGrp="1"/>
          </p:cNvSpPr>
          <p:nvPr>
            <p:ph type="title"/>
          </p:nvPr>
        </p:nvSpPr>
        <p:spPr/>
        <p:txBody>
          <a:bodyPr/>
          <a:lstStyle/>
          <a:p>
            <a:r>
              <a:rPr kumimoji="1" lang="en-US" altLang="ja-JP" dirty="0"/>
              <a:t>Method step by step part3</a:t>
            </a:r>
            <a:endParaRPr kumimoji="1" lang="ja-JP" altLang="en-US"/>
          </a:p>
        </p:txBody>
      </p:sp>
      <p:sp>
        <p:nvSpPr>
          <p:cNvPr id="4" name="スライド番号プレースホルダー 3">
            <a:extLst>
              <a:ext uri="{FF2B5EF4-FFF2-40B4-BE49-F238E27FC236}">
                <a16:creationId xmlns:a16="http://schemas.microsoft.com/office/drawing/2014/main" id="{CEAD26F6-2448-E813-5E45-4A7BADD600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20</a:t>
            </a:fld>
            <a:endParaRPr lang="ja-JP" altLang="en-US"/>
          </a:p>
        </p:txBody>
      </p:sp>
      <p:sp>
        <p:nvSpPr>
          <p:cNvPr id="5" name="テキスト プレースホルダー 4">
            <a:extLst>
              <a:ext uri="{FF2B5EF4-FFF2-40B4-BE49-F238E27FC236}">
                <a16:creationId xmlns:a16="http://schemas.microsoft.com/office/drawing/2014/main" id="{A3C4E769-AD9B-C73D-E95B-898E3F66B92F}"/>
              </a:ext>
            </a:extLst>
          </p:cNvPr>
          <p:cNvSpPr>
            <a:spLocks noGrp="1"/>
          </p:cNvSpPr>
          <p:nvPr>
            <p:ph type="body" idx="2"/>
          </p:nvPr>
        </p:nvSpPr>
        <p:spPr/>
        <p:txBody>
          <a:bodyPr/>
          <a:lstStyle/>
          <a:p>
            <a:pPr marL="101600" indent="0">
              <a:buNone/>
            </a:pPr>
            <a:r>
              <a:rPr lang="en-US" altLang="ja-JP" u="sng" dirty="0"/>
              <a:t>3.Data-taking by spectrum analyzer</a:t>
            </a:r>
            <a:endParaRPr kumimoji="1" lang="ja-JP" altLang="en-US" u="sng"/>
          </a:p>
        </p:txBody>
      </p:sp>
      <p:pic>
        <p:nvPicPr>
          <p:cNvPr id="6" name="図 5">
            <a:extLst>
              <a:ext uri="{FF2B5EF4-FFF2-40B4-BE49-F238E27FC236}">
                <a16:creationId xmlns:a16="http://schemas.microsoft.com/office/drawing/2014/main" id="{BF326719-2683-C798-FF2B-783DFC6CB6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42088" y="1828200"/>
            <a:ext cx="7618557" cy="4394403"/>
          </a:xfrm>
          <a:prstGeom prst="rect">
            <a:avLst/>
          </a:prstGeom>
        </p:spPr>
      </p:pic>
      <p:sp>
        <p:nvSpPr>
          <p:cNvPr id="7" name="テキスト ボックス 6">
            <a:extLst>
              <a:ext uri="{FF2B5EF4-FFF2-40B4-BE49-F238E27FC236}">
                <a16:creationId xmlns:a16="http://schemas.microsoft.com/office/drawing/2014/main" id="{E53263FF-9279-7AE7-236E-342A0589A15F}"/>
              </a:ext>
            </a:extLst>
          </p:cNvPr>
          <p:cNvSpPr txBox="1"/>
          <p:nvPr/>
        </p:nvSpPr>
        <p:spPr>
          <a:xfrm>
            <a:off x="1343280" y="4167398"/>
            <a:ext cx="509798" cy="307777"/>
          </a:xfrm>
          <a:prstGeom prst="rect">
            <a:avLst/>
          </a:prstGeom>
          <a:noFill/>
        </p:spPr>
        <p:txBody>
          <a:bodyPr wrap="square" rtlCol="0">
            <a:spAutoFit/>
          </a:bodyPr>
          <a:lstStyle/>
          <a:p>
            <a:r>
              <a:rPr kumimoji="1" lang="en-US" altLang="ja-JP" dirty="0"/>
              <a:t>SA</a:t>
            </a:r>
            <a:endParaRPr kumimoji="1" lang="ja-JP" altLang="en-US"/>
          </a:p>
        </p:txBody>
      </p:sp>
      <p:sp>
        <p:nvSpPr>
          <p:cNvPr id="8" name="フッター プレースホルダー 7">
            <a:extLst>
              <a:ext uri="{FF2B5EF4-FFF2-40B4-BE49-F238E27FC236}">
                <a16:creationId xmlns:a16="http://schemas.microsoft.com/office/drawing/2014/main" id="{650CAA7B-6588-5F5D-2486-F908E64AB0DD}"/>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36848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EE24D3-FA40-4940-0327-A9A49388D3FA}"/>
              </a:ext>
            </a:extLst>
          </p:cNvPr>
          <p:cNvSpPr>
            <a:spLocks noGrp="1"/>
          </p:cNvSpPr>
          <p:nvPr>
            <p:ph type="title"/>
          </p:nvPr>
        </p:nvSpPr>
        <p:spPr/>
        <p:txBody>
          <a:bodyPr/>
          <a:lstStyle/>
          <a:p>
            <a:r>
              <a:rPr kumimoji="1" lang="en-US" altLang="ja-JP" dirty="0"/>
              <a:t>Data taking &amp; Analysis</a:t>
            </a:r>
            <a:endParaRPr kumimoji="1" lang="ja-JP" altLang="en-US"/>
          </a:p>
        </p:txBody>
      </p:sp>
      <p:sp>
        <p:nvSpPr>
          <p:cNvPr id="4" name="スライド番号プレースホルダー 3">
            <a:extLst>
              <a:ext uri="{FF2B5EF4-FFF2-40B4-BE49-F238E27FC236}">
                <a16:creationId xmlns:a16="http://schemas.microsoft.com/office/drawing/2014/main" id="{837867C9-6E0C-E268-2D29-7103E7C5B8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21</a:t>
            </a:fld>
            <a:endParaRPr lang="ja-JP" altLang="en-US"/>
          </a:p>
        </p:txBody>
      </p:sp>
      <p:sp>
        <p:nvSpPr>
          <p:cNvPr id="11" name="テキスト ボックス 10">
            <a:extLst>
              <a:ext uri="{FF2B5EF4-FFF2-40B4-BE49-F238E27FC236}">
                <a16:creationId xmlns:a16="http://schemas.microsoft.com/office/drawing/2014/main" id="{C9D98066-DE3F-9F8D-B2FA-E2BE2F22CC84}"/>
              </a:ext>
            </a:extLst>
          </p:cNvPr>
          <p:cNvSpPr txBox="1"/>
          <p:nvPr/>
        </p:nvSpPr>
        <p:spPr>
          <a:xfrm>
            <a:off x="477077" y="3729765"/>
            <a:ext cx="8940268" cy="1692771"/>
          </a:xfrm>
          <a:prstGeom prst="rect">
            <a:avLst/>
          </a:prstGeom>
          <a:noFill/>
        </p:spPr>
        <p:txBody>
          <a:bodyPr wrap="none" rtlCol="0">
            <a:spAutoFit/>
          </a:bodyPr>
          <a:lstStyle/>
          <a:p>
            <a:r>
              <a:rPr kumimoji="1" lang="en-US" altLang="ja-JP" sz="2000" u="sng" dirty="0"/>
              <a:t>Data selection and filters:</a:t>
            </a:r>
          </a:p>
          <a:p>
            <a:r>
              <a:rPr kumimoji="1" lang="ja-JP" altLang="en-US" sz="2800"/>
              <a:t>・</a:t>
            </a:r>
            <a:r>
              <a:rPr kumimoji="1" lang="en-US" altLang="ja-JP" sz="2800" dirty="0"/>
              <a:t>Exclude data in which cavity’s line shape collapsed  </a:t>
            </a:r>
          </a:p>
          <a:p>
            <a:r>
              <a:rPr kumimoji="1" lang="ja-JP" altLang="en-US" sz="2800"/>
              <a:t>・</a:t>
            </a:r>
            <a:r>
              <a:rPr kumimoji="1" lang="en-US" altLang="ja-JP" sz="2800" dirty="0"/>
              <a:t>2-order </a:t>
            </a:r>
            <a:r>
              <a:rPr kumimoji="1" lang="en-US" altLang="ja-JP" sz="2800" dirty="0" err="1"/>
              <a:t>Savitzky-Golay</a:t>
            </a:r>
            <a:r>
              <a:rPr kumimoji="1" lang="en-US" altLang="ja-JP" sz="2800" dirty="0"/>
              <a:t> filter</a:t>
            </a:r>
          </a:p>
          <a:p>
            <a:r>
              <a:rPr kumimoji="1" lang="ja-JP" altLang="en-US" sz="2800"/>
              <a:t>・</a:t>
            </a:r>
            <a:r>
              <a:rPr kumimoji="1" lang="en-US" altLang="ja-JP" sz="2800" dirty="0"/>
              <a:t>Maxwell-Boltzmann filter</a:t>
            </a:r>
          </a:p>
        </p:txBody>
      </p:sp>
      <p:sp>
        <p:nvSpPr>
          <p:cNvPr id="3" name="テキスト ボックス 2">
            <a:extLst>
              <a:ext uri="{FF2B5EF4-FFF2-40B4-BE49-F238E27FC236}">
                <a16:creationId xmlns:a16="http://schemas.microsoft.com/office/drawing/2014/main" id="{6694BF41-94F8-94A1-C1BA-77E100A4DE93}"/>
              </a:ext>
            </a:extLst>
          </p:cNvPr>
          <p:cNvSpPr txBox="1"/>
          <p:nvPr/>
        </p:nvSpPr>
        <p:spPr>
          <a:xfrm>
            <a:off x="477078" y="1098780"/>
            <a:ext cx="3399183" cy="400110"/>
          </a:xfrm>
          <a:prstGeom prst="rect">
            <a:avLst/>
          </a:prstGeom>
          <a:noFill/>
        </p:spPr>
        <p:txBody>
          <a:bodyPr wrap="square" rtlCol="0">
            <a:spAutoFit/>
          </a:bodyPr>
          <a:lstStyle/>
          <a:p>
            <a:r>
              <a:rPr kumimoji="1" lang="en-US" altLang="ja-JP" sz="2000" u="sng" dirty="0"/>
              <a:t>Data taking:</a:t>
            </a:r>
            <a:endParaRPr kumimoji="1" lang="ja-JP" altLang="en-US" sz="2000" u="sng"/>
          </a:p>
        </p:txBody>
      </p:sp>
      <p:sp>
        <p:nvSpPr>
          <p:cNvPr id="7" name="テキスト ボックス 6">
            <a:extLst>
              <a:ext uri="{FF2B5EF4-FFF2-40B4-BE49-F238E27FC236}">
                <a16:creationId xmlns:a16="http://schemas.microsoft.com/office/drawing/2014/main" id="{645707C0-2569-FCAB-E686-E37E13675596}"/>
              </a:ext>
            </a:extLst>
          </p:cNvPr>
          <p:cNvSpPr txBox="1"/>
          <p:nvPr/>
        </p:nvSpPr>
        <p:spPr>
          <a:xfrm>
            <a:off x="477078" y="1490534"/>
            <a:ext cx="6561032" cy="1938992"/>
          </a:xfrm>
          <a:prstGeom prst="rect">
            <a:avLst/>
          </a:prstGeom>
          <a:noFill/>
        </p:spPr>
        <p:txBody>
          <a:bodyPr wrap="square" rtlCol="0">
            <a:spAutoFit/>
          </a:bodyPr>
          <a:lstStyle/>
          <a:p>
            <a:r>
              <a:rPr kumimoji="1" lang="ja-JP" altLang="en-US" sz="2400"/>
              <a:t>・</a:t>
            </a:r>
            <a:r>
              <a:rPr kumimoji="1" lang="en-US" altLang="ja-JP" sz="2400" dirty="0"/>
              <a:t>Data was taken on July 24th, July 30th, and Aug 1st in 2024.</a:t>
            </a:r>
          </a:p>
          <a:p>
            <a:r>
              <a:rPr kumimoji="1" lang="ja-JP" altLang="en-US" sz="2400"/>
              <a:t>・</a:t>
            </a:r>
            <a:r>
              <a:rPr kumimoji="1" lang="en-US" altLang="ja-JP" sz="2400" dirty="0"/>
              <a:t>About 1600 Spectra is totally taken</a:t>
            </a:r>
            <a:r>
              <a:rPr kumimoji="1" lang="en-US" altLang="ja-JP" sz="1800" dirty="0"/>
              <a:t>.</a:t>
            </a:r>
          </a:p>
          <a:p>
            <a:r>
              <a:rPr kumimoji="1" lang="ja-JP" altLang="en-US" sz="2400"/>
              <a:t>・</a:t>
            </a:r>
            <a:r>
              <a:rPr kumimoji="1" lang="en-US" altLang="ja-JP" sz="2400" dirty="0"/>
              <a:t>one Measurement of data-taking 1 spectrum took 1 min. </a:t>
            </a:r>
            <a:endParaRPr kumimoji="1" lang="ja-JP" altLang="en-US" sz="2400"/>
          </a:p>
        </p:txBody>
      </p:sp>
      <p:sp>
        <p:nvSpPr>
          <p:cNvPr id="9" name="テキスト ボックス 8">
            <a:extLst>
              <a:ext uri="{FF2B5EF4-FFF2-40B4-BE49-F238E27FC236}">
                <a16:creationId xmlns:a16="http://schemas.microsoft.com/office/drawing/2014/main" id="{9C9A77A1-5105-2E55-B213-66F0B8A129E8}"/>
              </a:ext>
            </a:extLst>
          </p:cNvPr>
          <p:cNvSpPr txBox="1"/>
          <p:nvPr/>
        </p:nvSpPr>
        <p:spPr>
          <a:xfrm>
            <a:off x="1063277" y="5722775"/>
            <a:ext cx="5649403" cy="461665"/>
          </a:xfrm>
          <a:prstGeom prst="rect">
            <a:avLst/>
          </a:prstGeom>
          <a:noFill/>
        </p:spPr>
        <p:txBody>
          <a:bodyPr wrap="square" rtlCol="0">
            <a:spAutoFit/>
          </a:bodyPr>
          <a:lstStyle/>
          <a:p>
            <a:r>
              <a:rPr kumimoji="1" lang="en-US" altLang="ja-JP" sz="2400" dirty="0"/>
              <a:t>All filtered spectra are finally combined.</a:t>
            </a:r>
            <a:endParaRPr kumimoji="1" lang="ja-JP" altLang="en-US" sz="2400"/>
          </a:p>
        </p:txBody>
      </p:sp>
      <p:pic>
        <p:nvPicPr>
          <p:cNvPr id="10" name="図 9">
            <a:extLst>
              <a:ext uri="{FF2B5EF4-FFF2-40B4-BE49-F238E27FC236}">
                <a16:creationId xmlns:a16="http://schemas.microsoft.com/office/drawing/2014/main" id="{A4657234-5DDE-F38A-5DE0-271F3F761332}"/>
              </a:ext>
            </a:extLst>
          </p:cNvPr>
          <p:cNvPicPr>
            <a:picLocks noChangeAspect="1"/>
          </p:cNvPicPr>
          <p:nvPr/>
        </p:nvPicPr>
        <p:blipFill>
          <a:blip r:embed="rId3"/>
          <a:stretch>
            <a:fillRect/>
          </a:stretch>
        </p:blipFill>
        <p:spPr>
          <a:xfrm>
            <a:off x="6919358" y="1077150"/>
            <a:ext cx="2986642" cy="2351850"/>
          </a:xfrm>
          <a:prstGeom prst="rect">
            <a:avLst/>
          </a:prstGeom>
        </p:spPr>
      </p:pic>
      <p:cxnSp>
        <p:nvCxnSpPr>
          <p:cNvPr id="14" name="直線矢印コネクタ 13">
            <a:extLst>
              <a:ext uri="{FF2B5EF4-FFF2-40B4-BE49-F238E27FC236}">
                <a16:creationId xmlns:a16="http://schemas.microsoft.com/office/drawing/2014/main" id="{03B69ED9-06B2-EB8F-FF91-F49406DD4784}"/>
              </a:ext>
            </a:extLst>
          </p:cNvPr>
          <p:cNvCxnSpPr>
            <a:cxnSpLocks/>
          </p:cNvCxnSpPr>
          <p:nvPr/>
        </p:nvCxnSpPr>
        <p:spPr>
          <a:xfrm>
            <a:off x="685286" y="5953607"/>
            <a:ext cx="37799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DAAB4EE6-5623-DE1B-8633-F22BE9A76C8E}"/>
              </a:ext>
            </a:extLst>
          </p:cNvPr>
          <p:cNvSpPr txBox="1"/>
          <p:nvPr/>
        </p:nvSpPr>
        <p:spPr>
          <a:xfrm>
            <a:off x="7396436" y="3356187"/>
            <a:ext cx="2509564" cy="369332"/>
          </a:xfrm>
          <a:prstGeom prst="rect">
            <a:avLst/>
          </a:prstGeom>
          <a:noFill/>
        </p:spPr>
        <p:txBody>
          <a:bodyPr wrap="square" rtlCol="0">
            <a:spAutoFit/>
          </a:bodyPr>
          <a:lstStyle/>
          <a:p>
            <a:r>
              <a:rPr kumimoji="1" lang="en-US" altLang="ja-JP" sz="1800" dirty="0"/>
              <a:t>A sample of raw data</a:t>
            </a:r>
            <a:endParaRPr kumimoji="1" lang="ja-JP" altLang="en-US" sz="1800"/>
          </a:p>
        </p:txBody>
      </p:sp>
      <p:sp>
        <p:nvSpPr>
          <p:cNvPr id="17" name="テキスト ボックス 16">
            <a:extLst>
              <a:ext uri="{FF2B5EF4-FFF2-40B4-BE49-F238E27FC236}">
                <a16:creationId xmlns:a16="http://schemas.microsoft.com/office/drawing/2014/main" id="{B76990C3-4067-9B87-B89E-5160C560845C}"/>
              </a:ext>
            </a:extLst>
          </p:cNvPr>
          <p:cNvSpPr txBox="1"/>
          <p:nvPr/>
        </p:nvSpPr>
        <p:spPr>
          <a:xfrm>
            <a:off x="7568698" y="4614883"/>
            <a:ext cx="1958834" cy="338554"/>
          </a:xfrm>
          <a:prstGeom prst="rect">
            <a:avLst/>
          </a:prstGeom>
          <a:noFill/>
        </p:spPr>
        <p:txBody>
          <a:bodyPr wrap="square" rtlCol="0">
            <a:spAutoFit/>
          </a:bodyPr>
          <a:lstStyle/>
          <a:p>
            <a:r>
              <a:rPr kumimoji="1" lang="en-US" altLang="ja-JP" sz="1600" dirty="0"/>
              <a:t>judged by β, Q, χ</a:t>
            </a:r>
            <a:r>
              <a:rPr kumimoji="1" lang="en-US" altLang="ja-JP" sz="1600" baseline="30000" dirty="0"/>
              <a:t>2</a:t>
            </a:r>
            <a:endParaRPr kumimoji="1" lang="ja-JP" altLang="en-US" sz="1600" baseline="30000"/>
          </a:p>
        </p:txBody>
      </p:sp>
      <p:sp>
        <p:nvSpPr>
          <p:cNvPr id="20" name="フッター プレースホルダー 19">
            <a:extLst>
              <a:ext uri="{FF2B5EF4-FFF2-40B4-BE49-F238E27FC236}">
                <a16:creationId xmlns:a16="http://schemas.microsoft.com/office/drawing/2014/main" id="{2C7FE1CA-ADF7-238D-BC77-185DB83FC0C0}"/>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8803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DF977-AE8E-028F-5EA8-2A15BE584234}"/>
              </a:ext>
            </a:extLst>
          </p:cNvPr>
          <p:cNvSpPr>
            <a:spLocks noGrp="1"/>
          </p:cNvSpPr>
          <p:nvPr>
            <p:ph type="title"/>
          </p:nvPr>
        </p:nvSpPr>
        <p:spPr/>
        <p:txBody>
          <a:bodyPr/>
          <a:lstStyle/>
          <a:p>
            <a:r>
              <a:rPr kumimoji="1" lang="en-US" altLang="ja-JP" dirty="0"/>
              <a:t>The Parameters in this experiment </a:t>
            </a:r>
            <a:endParaRPr kumimoji="1" lang="ja-JP" altLang="en-US"/>
          </a:p>
        </p:txBody>
      </p:sp>
      <p:sp>
        <p:nvSpPr>
          <p:cNvPr id="4" name="スライド番号プレースホルダー 3">
            <a:extLst>
              <a:ext uri="{FF2B5EF4-FFF2-40B4-BE49-F238E27FC236}">
                <a16:creationId xmlns:a16="http://schemas.microsoft.com/office/drawing/2014/main" id="{43A3583A-B146-115F-D69E-F3AEE39F880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22</a:t>
            </a:fld>
            <a:endParaRPr lang="ja-JP" altLang="en-US"/>
          </a:p>
        </p:txBody>
      </p:sp>
      <p:pic>
        <p:nvPicPr>
          <p:cNvPr id="9" name="図 8">
            <a:extLst>
              <a:ext uri="{FF2B5EF4-FFF2-40B4-BE49-F238E27FC236}">
                <a16:creationId xmlns:a16="http://schemas.microsoft.com/office/drawing/2014/main" id="{D9AA978A-02BA-FDDD-E1E2-19D88478EA43}"/>
              </a:ext>
            </a:extLst>
          </p:cNvPr>
          <p:cNvPicPr>
            <a:picLocks noChangeAspect="1"/>
          </p:cNvPicPr>
          <p:nvPr/>
        </p:nvPicPr>
        <p:blipFill>
          <a:blip r:embed="rId3"/>
          <a:srcRect/>
          <a:stretch/>
        </p:blipFill>
        <p:spPr>
          <a:xfrm>
            <a:off x="607781" y="1804524"/>
            <a:ext cx="8849437" cy="4175490"/>
          </a:xfrm>
          <a:prstGeom prst="rect">
            <a:avLst/>
          </a:prstGeom>
        </p:spPr>
      </p:pic>
      <p:sp>
        <p:nvSpPr>
          <p:cNvPr id="11" name="テキスト ボックス 10">
            <a:extLst>
              <a:ext uri="{FF2B5EF4-FFF2-40B4-BE49-F238E27FC236}">
                <a16:creationId xmlns:a16="http://schemas.microsoft.com/office/drawing/2014/main" id="{ADA91B0C-76C9-E402-A599-31916EC97D32}"/>
              </a:ext>
            </a:extLst>
          </p:cNvPr>
          <p:cNvSpPr txBox="1"/>
          <p:nvPr/>
        </p:nvSpPr>
        <p:spPr>
          <a:xfrm>
            <a:off x="563050" y="1162878"/>
            <a:ext cx="6444037" cy="461665"/>
          </a:xfrm>
          <a:prstGeom prst="rect">
            <a:avLst/>
          </a:prstGeom>
          <a:noFill/>
        </p:spPr>
        <p:txBody>
          <a:bodyPr wrap="square" rtlCol="0">
            <a:spAutoFit/>
          </a:bodyPr>
          <a:lstStyle/>
          <a:p>
            <a:r>
              <a:rPr kumimoji="1" lang="en-US" altLang="ja-JP" sz="2400" u="sng" dirty="0"/>
              <a:t>The parameters of our setup</a:t>
            </a:r>
            <a:endParaRPr kumimoji="1" lang="ja-JP" altLang="en-US" sz="2400" u="sng"/>
          </a:p>
        </p:txBody>
      </p:sp>
      <p:sp>
        <p:nvSpPr>
          <p:cNvPr id="20" name="フッター プレースホルダー 19">
            <a:extLst>
              <a:ext uri="{FF2B5EF4-FFF2-40B4-BE49-F238E27FC236}">
                <a16:creationId xmlns:a16="http://schemas.microsoft.com/office/drawing/2014/main" id="{F834DBEF-A7D0-BDCD-869B-98C20FDDA815}"/>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306919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8FF7BA-19D9-0AA2-970B-7B36E1004F91}"/>
              </a:ext>
            </a:extLst>
          </p:cNvPr>
          <p:cNvSpPr>
            <a:spLocks noGrp="1"/>
          </p:cNvSpPr>
          <p:nvPr>
            <p:ph type="title"/>
          </p:nvPr>
        </p:nvSpPr>
        <p:spPr/>
        <p:txBody>
          <a:bodyPr/>
          <a:lstStyle/>
          <a:p>
            <a:r>
              <a:rPr kumimoji="1" lang="en-US" altLang="ja-JP" dirty="0"/>
              <a:t>Results</a:t>
            </a:r>
            <a:endParaRPr kumimoji="1" lang="ja-JP" altLang="en-US"/>
          </a:p>
        </p:txBody>
      </p:sp>
      <p:sp>
        <p:nvSpPr>
          <p:cNvPr id="4" name="スライド番号プレースホルダー 3">
            <a:extLst>
              <a:ext uri="{FF2B5EF4-FFF2-40B4-BE49-F238E27FC236}">
                <a16:creationId xmlns:a16="http://schemas.microsoft.com/office/drawing/2014/main" id="{02E6634F-210A-BFB4-4AFD-C2CA152EEDD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23</a:t>
            </a:fld>
            <a:endParaRPr lang="ja-JP" altLang="en-US"/>
          </a:p>
        </p:txBody>
      </p:sp>
      <p:sp>
        <p:nvSpPr>
          <p:cNvPr id="9" name="テキスト ボックス 8">
            <a:extLst>
              <a:ext uri="{FF2B5EF4-FFF2-40B4-BE49-F238E27FC236}">
                <a16:creationId xmlns:a16="http://schemas.microsoft.com/office/drawing/2014/main" id="{F677571F-171F-753A-7DE5-A66810355BC6}"/>
              </a:ext>
            </a:extLst>
          </p:cNvPr>
          <p:cNvSpPr txBox="1"/>
          <p:nvPr/>
        </p:nvSpPr>
        <p:spPr>
          <a:xfrm>
            <a:off x="780128" y="1276944"/>
            <a:ext cx="6496972" cy="523220"/>
          </a:xfrm>
          <a:prstGeom prst="rect">
            <a:avLst/>
          </a:prstGeom>
          <a:noFill/>
        </p:spPr>
        <p:txBody>
          <a:bodyPr wrap="square" rtlCol="0">
            <a:spAutoFit/>
          </a:bodyPr>
          <a:lstStyle/>
          <a:p>
            <a:r>
              <a:rPr kumimoji="1" lang="en-US" altLang="ja-JP" sz="2800" dirty="0"/>
              <a:t>90% exclusion limit of kinetic mixing χ </a:t>
            </a:r>
            <a:endParaRPr kumimoji="1" lang="ja-JP" altLang="en-US" sz="2800"/>
          </a:p>
        </p:txBody>
      </p:sp>
      <p:pic>
        <p:nvPicPr>
          <p:cNvPr id="19" name="図 18">
            <a:extLst>
              <a:ext uri="{FF2B5EF4-FFF2-40B4-BE49-F238E27FC236}">
                <a16:creationId xmlns:a16="http://schemas.microsoft.com/office/drawing/2014/main" id="{9EA7AB86-7A5F-745E-3D0B-1B3AD9A139D5}"/>
              </a:ext>
            </a:extLst>
          </p:cNvPr>
          <p:cNvPicPr>
            <a:picLocks noChangeAspect="1"/>
          </p:cNvPicPr>
          <p:nvPr/>
        </p:nvPicPr>
        <p:blipFill>
          <a:blip r:embed="rId3"/>
          <a:srcRect/>
          <a:stretch/>
        </p:blipFill>
        <p:spPr>
          <a:xfrm>
            <a:off x="780127" y="2256635"/>
            <a:ext cx="8725961" cy="3878204"/>
          </a:xfrm>
          <a:prstGeom prst="rect">
            <a:avLst/>
          </a:prstGeom>
        </p:spPr>
      </p:pic>
      <p:sp>
        <p:nvSpPr>
          <p:cNvPr id="31" name="テキスト ボックス 30">
            <a:extLst>
              <a:ext uri="{FF2B5EF4-FFF2-40B4-BE49-F238E27FC236}">
                <a16:creationId xmlns:a16="http://schemas.microsoft.com/office/drawing/2014/main" id="{EE41EB93-4066-5546-56F9-7BA1C243F358}"/>
              </a:ext>
            </a:extLst>
          </p:cNvPr>
          <p:cNvSpPr txBox="1"/>
          <p:nvPr/>
        </p:nvSpPr>
        <p:spPr>
          <a:xfrm rot="19116452">
            <a:off x="3657056" y="3840306"/>
            <a:ext cx="4567669" cy="1015663"/>
          </a:xfrm>
          <a:prstGeom prst="rect">
            <a:avLst/>
          </a:prstGeom>
          <a:noFill/>
        </p:spPr>
        <p:txBody>
          <a:bodyPr wrap="square" rtlCol="0">
            <a:spAutoFit/>
          </a:bodyPr>
          <a:lstStyle/>
          <a:p>
            <a:r>
              <a:rPr kumimoji="1" lang="en-US" altLang="ja-JP" sz="6000" b="1" dirty="0">
                <a:ln>
                  <a:solidFill>
                    <a:schemeClr val="tx1">
                      <a:alpha val="23454"/>
                    </a:schemeClr>
                  </a:solidFill>
                </a:ln>
                <a:solidFill>
                  <a:srgbClr val="000000">
                    <a:alpha val="14385"/>
                  </a:srgbClr>
                </a:solidFill>
              </a:rPr>
              <a:t>Preliminary</a:t>
            </a:r>
            <a:endParaRPr kumimoji="1" lang="ja-JP" altLang="en-US" sz="6000" b="1">
              <a:ln>
                <a:solidFill>
                  <a:schemeClr val="tx1">
                    <a:alpha val="23454"/>
                  </a:schemeClr>
                </a:solidFill>
              </a:ln>
              <a:solidFill>
                <a:srgbClr val="000000">
                  <a:alpha val="14385"/>
                </a:srgbClr>
              </a:solidFill>
            </a:endParaRPr>
          </a:p>
        </p:txBody>
      </p:sp>
      <p:sp>
        <p:nvSpPr>
          <p:cNvPr id="5" name="テキスト ボックス 4">
            <a:extLst>
              <a:ext uri="{FF2B5EF4-FFF2-40B4-BE49-F238E27FC236}">
                <a16:creationId xmlns:a16="http://schemas.microsoft.com/office/drawing/2014/main" id="{6C3ACB67-C074-2A91-8E5E-6B2C0302E959}"/>
              </a:ext>
            </a:extLst>
          </p:cNvPr>
          <p:cNvSpPr txBox="1"/>
          <p:nvPr/>
        </p:nvSpPr>
        <p:spPr>
          <a:xfrm>
            <a:off x="780127" y="1756780"/>
            <a:ext cx="42590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800" b="0" i="0" u="sng" strike="noStrike" kern="0" cap="none" spc="0" normalizeH="0" baseline="0" noProof="0" dirty="0">
                <a:ln>
                  <a:noFill/>
                </a:ln>
                <a:solidFill>
                  <a:srgbClr val="000000"/>
                </a:solidFill>
                <a:effectLst/>
                <a:uLnTx/>
                <a:uFillTx/>
                <a:latin typeface="Arial"/>
                <a:cs typeface="Arial"/>
                <a:sym typeface="Arial"/>
              </a:rPr>
              <a:t>No significant excess</a:t>
            </a:r>
            <a:endParaRPr kumimoji="1" lang="ja-JP" altLang="en-US" sz="2800" b="0" i="0" u="sng" strike="noStrike" kern="0" cap="none" spc="0" normalizeH="0" baseline="0" noProof="0">
              <a:ln>
                <a:noFill/>
              </a:ln>
              <a:solidFill>
                <a:srgbClr val="000000"/>
              </a:solidFill>
              <a:effectLst/>
              <a:uLnTx/>
              <a:uFillTx/>
              <a:latin typeface="Arial"/>
              <a:cs typeface="Arial"/>
              <a:sym typeface="Arial"/>
            </a:endParaRPr>
          </a:p>
        </p:txBody>
      </p:sp>
      <p:sp>
        <p:nvSpPr>
          <p:cNvPr id="6" name="フッター プレースホルダー 5">
            <a:extLst>
              <a:ext uri="{FF2B5EF4-FFF2-40B4-BE49-F238E27FC236}">
                <a16:creationId xmlns:a16="http://schemas.microsoft.com/office/drawing/2014/main" id="{B99A2EAE-D700-D4BE-4BA9-E48D3784CEB9}"/>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2820705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55E2369-9EF9-3CBF-AF3C-DE816FBCDDA4}"/>
              </a:ext>
            </a:extLst>
          </p:cNvPr>
          <p:cNvSpPr txBox="1"/>
          <p:nvPr/>
        </p:nvSpPr>
        <p:spPr>
          <a:xfrm>
            <a:off x="780127" y="1758679"/>
            <a:ext cx="4278865" cy="523220"/>
          </a:xfrm>
          <a:prstGeom prst="rect">
            <a:avLst/>
          </a:prstGeom>
          <a:noFill/>
        </p:spPr>
        <p:txBody>
          <a:bodyPr wrap="square" rtlCol="0">
            <a:spAutoFit/>
          </a:bodyPr>
          <a:lstStyle/>
          <a:p>
            <a:r>
              <a:rPr kumimoji="1" lang="en-US" altLang="ja-JP" sz="2800" dirty="0"/>
              <a:t>No statistical significance</a:t>
            </a:r>
            <a:endParaRPr kumimoji="1" lang="ja-JP" altLang="en-US" sz="2800"/>
          </a:p>
        </p:txBody>
      </p:sp>
      <p:sp>
        <p:nvSpPr>
          <p:cNvPr id="2" name="タイトル 1">
            <a:extLst>
              <a:ext uri="{FF2B5EF4-FFF2-40B4-BE49-F238E27FC236}">
                <a16:creationId xmlns:a16="http://schemas.microsoft.com/office/drawing/2014/main" id="{068FF7BA-19D9-0AA2-970B-7B36E1004F91}"/>
              </a:ext>
            </a:extLst>
          </p:cNvPr>
          <p:cNvSpPr>
            <a:spLocks noGrp="1"/>
          </p:cNvSpPr>
          <p:nvPr>
            <p:ph type="title"/>
          </p:nvPr>
        </p:nvSpPr>
        <p:spPr/>
        <p:txBody>
          <a:bodyPr/>
          <a:lstStyle/>
          <a:p>
            <a:r>
              <a:rPr kumimoji="1" lang="en-US" altLang="ja-JP" dirty="0"/>
              <a:t>Results</a:t>
            </a:r>
            <a:endParaRPr kumimoji="1" lang="ja-JP" altLang="en-US"/>
          </a:p>
        </p:txBody>
      </p:sp>
      <p:sp>
        <p:nvSpPr>
          <p:cNvPr id="4" name="スライド番号プレースホルダー 3">
            <a:extLst>
              <a:ext uri="{FF2B5EF4-FFF2-40B4-BE49-F238E27FC236}">
                <a16:creationId xmlns:a16="http://schemas.microsoft.com/office/drawing/2014/main" id="{02E6634F-210A-BFB4-4AFD-C2CA152EEDD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24</a:t>
            </a:fld>
            <a:endParaRPr lang="ja-JP" altLang="en-US"/>
          </a:p>
        </p:txBody>
      </p:sp>
      <p:sp>
        <p:nvSpPr>
          <p:cNvPr id="9" name="テキスト ボックス 8">
            <a:extLst>
              <a:ext uri="{FF2B5EF4-FFF2-40B4-BE49-F238E27FC236}">
                <a16:creationId xmlns:a16="http://schemas.microsoft.com/office/drawing/2014/main" id="{F677571F-171F-753A-7DE5-A66810355BC6}"/>
              </a:ext>
            </a:extLst>
          </p:cNvPr>
          <p:cNvSpPr txBox="1"/>
          <p:nvPr/>
        </p:nvSpPr>
        <p:spPr>
          <a:xfrm>
            <a:off x="780128" y="1276944"/>
            <a:ext cx="6496972" cy="523220"/>
          </a:xfrm>
          <a:prstGeom prst="rect">
            <a:avLst/>
          </a:prstGeom>
          <a:noFill/>
        </p:spPr>
        <p:txBody>
          <a:bodyPr wrap="square" rtlCol="0">
            <a:spAutoFit/>
          </a:bodyPr>
          <a:lstStyle/>
          <a:p>
            <a:r>
              <a:rPr kumimoji="1" lang="en-US" altLang="ja-JP" sz="2800" dirty="0"/>
              <a:t>90% exclusion limit of kinetic mixing χ </a:t>
            </a:r>
            <a:endParaRPr kumimoji="1" lang="ja-JP" altLang="en-US" sz="2800"/>
          </a:p>
        </p:txBody>
      </p:sp>
      <p:pic>
        <p:nvPicPr>
          <p:cNvPr id="19" name="図 18">
            <a:extLst>
              <a:ext uri="{FF2B5EF4-FFF2-40B4-BE49-F238E27FC236}">
                <a16:creationId xmlns:a16="http://schemas.microsoft.com/office/drawing/2014/main" id="{9EA7AB86-7A5F-745E-3D0B-1B3AD9A139D5}"/>
              </a:ext>
            </a:extLst>
          </p:cNvPr>
          <p:cNvPicPr>
            <a:picLocks noChangeAspect="1"/>
          </p:cNvPicPr>
          <p:nvPr/>
        </p:nvPicPr>
        <p:blipFill>
          <a:blip r:embed="rId3"/>
          <a:srcRect/>
          <a:stretch/>
        </p:blipFill>
        <p:spPr>
          <a:xfrm>
            <a:off x="780127" y="2256635"/>
            <a:ext cx="8723702" cy="3877200"/>
          </a:xfrm>
          <a:prstGeom prst="rect">
            <a:avLst/>
          </a:prstGeom>
        </p:spPr>
      </p:pic>
      <p:sp>
        <p:nvSpPr>
          <p:cNvPr id="31" name="テキスト ボックス 30">
            <a:extLst>
              <a:ext uri="{FF2B5EF4-FFF2-40B4-BE49-F238E27FC236}">
                <a16:creationId xmlns:a16="http://schemas.microsoft.com/office/drawing/2014/main" id="{EE41EB93-4066-5546-56F9-7BA1C243F358}"/>
              </a:ext>
            </a:extLst>
          </p:cNvPr>
          <p:cNvSpPr txBox="1"/>
          <p:nvPr/>
        </p:nvSpPr>
        <p:spPr>
          <a:xfrm rot="19116452">
            <a:off x="3657056" y="3840306"/>
            <a:ext cx="4567669" cy="1015663"/>
          </a:xfrm>
          <a:prstGeom prst="rect">
            <a:avLst/>
          </a:prstGeom>
          <a:noFill/>
        </p:spPr>
        <p:txBody>
          <a:bodyPr wrap="square" rtlCol="0">
            <a:spAutoFit/>
          </a:bodyPr>
          <a:lstStyle/>
          <a:p>
            <a:r>
              <a:rPr kumimoji="1" lang="en-US" altLang="ja-JP" sz="6000" b="1" dirty="0">
                <a:ln>
                  <a:solidFill>
                    <a:schemeClr val="tx1">
                      <a:alpha val="23454"/>
                    </a:schemeClr>
                  </a:solidFill>
                </a:ln>
                <a:solidFill>
                  <a:srgbClr val="000000">
                    <a:alpha val="14385"/>
                  </a:srgbClr>
                </a:solidFill>
              </a:rPr>
              <a:t>Preliminary</a:t>
            </a:r>
            <a:endParaRPr kumimoji="1" lang="ja-JP" altLang="en-US" sz="6000" b="1">
              <a:ln>
                <a:solidFill>
                  <a:schemeClr val="tx1">
                    <a:alpha val="23454"/>
                  </a:schemeClr>
                </a:solidFill>
              </a:ln>
              <a:solidFill>
                <a:srgbClr val="000000">
                  <a:alpha val="14385"/>
                </a:srgbClr>
              </a:solidFill>
            </a:endParaRPr>
          </a:p>
        </p:txBody>
      </p:sp>
      <p:pic>
        <p:nvPicPr>
          <p:cNvPr id="30" name="図 29">
            <a:extLst>
              <a:ext uri="{FF2B5EF4-FFF2-40B4-BE49-F238E27FC236}">
                <a16:creationId xmlns:a16="http://schemas.microsoft.com/office/drawing/2014/main" id="{222DB65C-03C8-9E3C-CE4B-C0ED5B8792D7}"/>
              </a:ext>
            </a:extLst>
          </p:cNvPr>
          <p:cNvPicPr>
            <a:picLocks noChangeAspect="1"/>
          </p:cNvPicPr>
          <p:nvPr/>
        </p:nvPicPr>
        <p:blipFill>
          <a:blip r:embed="rId4"/>
          <a:srcRect/>
          <a:stretch/>
        </p:blipFill>
        <p:spPr>
          <a:xfrm>
            <a:off x="780127" y="1823698"/>
            <a:ext cx="5444529" cy="4183883"/>
          </a:xfrm>
          <a:prstGeom prst="rect">
            <a:avLst/>
          </a:prstGeom>
        </p:spPr>
      </p:pic>
      <p:sp>
        <p:nvSpPr>
          <p:cNvPr id="14" name="テキスト ボックス 13">
            <a:extLst>
              <a:ext uri="{FF2B5EF4-FFF2-40B4-BE49-F238E27FC236}">
                <a16:creationId xmlns:a16="http://schemas.microsoft.com/office/drawing/2014/main" id="{8824D5F0-BAC5-9C40-850F-5F4B920CBAE7}"/>
              </a:ext>
            </a:extLst>
          </p:cNvPr>
          <p:cNvSpPr txBox="1"/>
          <p:nvPr/>
        </p:nvSpPr>
        <p:spPr>
          <a:xfrm rot="19116452">
            <a:off x="1691732" y="3234269"/>
            <a:ext cx="4080387" cy="923330"/>
          </a:xfrm>
          <a:prstGeom prst="rect">
            <a:avLst/>
          </a:prstGeom>
          <a:noFill/>
        </p:spPr>
        <p:txBody>
          <a:bodyPr wrap="square" rtlCol="0">
            <a:spAutoFit/>
          </a:bodyPr>
          <a:lstStyle/>
          <a:p>
            <a:r>
              <a:rPr kumimoji="1" lang="en-US" altLang="ja-JP" sz="5400" b="1" dirty="0">
                <a:ln>
                  <a:solidFill>
                    <a:schemeClr val="tx1">
                      <a:alpha val="23454"/>
                    </a:schemeClr>
                  </a:solidFill>
                </a:ln>
                <a:solidFill>
                  <a:srgbClr val="000000">
                    <a:alpha val="14385"/>
                  </a:srgbClr>
                </a:solidFill>
              </a:rPr>
              <a:t>Preliminary</a:t>
            </a:r>
            <a:endParaRPr kumimoji="1" lang="ja-JP" altLang="en-US" sz="5400" b="1">
              <a:ln>
                <a:solidFill>
                  <a:schemeClr val="tx1">
                    <a:alpha val="23454"/>
                  </a:schemeClr>
                </a:solidFill>
              </a:ln>
              <a:solidFill>
                <a:srgbClr val="000000">
                  <a:alpha val="14385"/>
                </a:srgbClr>
              </a:solidFill>
            </a:endParaRPr>
          </a:p>
        </p:txBody>
      </p:sp>
      <p:sp>
        <p:nvSpPr>
          <p:cNvPr id="10" name="テキスト ボックス 9">
            <a:extLst>
              <a:ext uri="{FF2B5EF4-FFF2-40B4-BE49-F238E27FC236}">
                <a16:creationId xmlns:a16="http://schemas.microsoft.com/office/drawing/2014/main" id="{60398DB7-A81C-4A3E-6E47-22F9E7AF78FA}"/>
              </a:ext>
            </a:extLst>
          </p:cNvPr>
          <p:cNvSpPr txBox="1"/>
          <p:nvPr/>
        </p:nvSpPr>
        <p:spPr>
          <a:xfrm>
            <a:off x="4047435" y="4787311"/>
            <a:ext cx="2350427" cy="461665"/>
          </a:xfrm>
          <a:prstGeom prst="rect">
            <a:avLst/>
          </a:prstGeom>
          <a:noFill/>
        </p:spPr>
        <p:txBody>
          <a:bodyPr wrap="square" rtlCol="0">
            <a:spAutoFit/>
          </a:bodyPr>
          <a:lstStyle/>
          <a:p>
            <a:r>
              <a:rPr kumimoji="1" lang="en-US" altLang="ja-JP" sz="2400" dirty="0"/>
              <a:t>χ</a:t>
            </a:r>
            <a:r>
              <a:rPr kumimoji="1" lang="en-US" altLang="ja-JP" sz="2400" baseline="-25000" dirty="0"/>
              <a:t>polarized</a:t>
            </a:r>
            <a:r>
              <a:rPr kumimoji="1" lang="en-US" altLang="ja-JP" sz="2400" dirty="0"/>
              <a:t>~10</a:t>
            </a:r>
            <a:r>
              <a:rPr kumimoji="1" lang="en-US" altLang="ja-JP" sz="2400" baseline="30000" dirty="0"/>
              <a:t>-12</a:t>
            </a:r>
            <a:endParaRPr kumimoji="1" lang="ja-JP" altLang="en-US" sz="2400" baseline="30000"/>
          </a:p>
        </p:txBody>
      </p:sp>
      <p:cxnSp>
        <p:nvCxnSpPr>
          <p:cNvPr id="33" name="直線コネクタ 32">
            <a:extLst>
              <a:ext uri="{FF2B5EF4-FFF2-40B4-BE49-F238E27FC236}">
                <a16:creationId xmlns:a16="http://schemas.microsoft.com/office/drawing/2014/main" id="{60E6205B-439B-48CD-A15D-37D03C9C9B22}"/>
              </a:ext>
            </a:extLst>
          </p:cNvPr>
          <p:cNvCxnSpPr>
            <a:cxnSpLocks/>
          </p:cNvCxnSpPr>
          <p:nvPr/>
        </p:nvCxnSpPr>
        <p:spPr>
          <a:xfrm>
            <a:off x="6224656" y="2000590"/>
            <a:ext cx="1713364" cy="906534"/>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82E71C28-43CA-7F6E-8924-7CCCFC4DA637}"/>
              </a:ext>
            </a:extLst>
          </p:cNvPr>
          <p:cNvCxnSpPr>
            <a:cxnSpLocks/>
          </p:cNvCxnSpPr>
          <p:nvPr/>
        </p:nvCxnSpPr>
        <p:spPr>
          <a:xfrm flipV="1">
            <a:off x="6363461" y="4107872"/>
            <a:ext cx="1574559" cy="1651135"/>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499B99C4-1A25-09C0-06C7-1B4B9369ADB2}"/>
              </a:ext>
            </a:extLst>
          </p:cNvPr>
          <p:cNvSpPr/>
          <p:nvPr/>
        </p:nvSpPr>
        <p:spPr>
          <a:xfrm>
            <a:off x="7938020" y="2907124"/>
            <a:ext cx="238540" cy="1171528"/>
          </a:xfrm>
          <a:prstGeom prst="rect">
            <a:avLst/>
          </a:prstGeom>
          <a:noFill/>
          <a:ln>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ッター プレースホルダー 43">
            <a:extLst>
              <a:ext uri="{FF2B5EF4-FFF2-40B4-BE49-F238E27FC236}">
                <a16:creationId xmlns:a16="http://schemas.microsoft.com/office/drawing/2014/main" id="{25625F6A-E79C-D943-9A16-8CDB5DFC4BD2}"/>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48563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09BE6-46D5-3169-6294-829FF8A5DAC6}"/>
              </a:ext>
            </a:extLst>
          </p:cNvPr>
          <p:cNvSpPr>
            <a:spLocks noGrp="1"/>
          </p:cNvSpPr>
          <p:nvPr>
            <p:ph type="title"/>
          </p:nvPr>
        </p:nvSpPr>
        <p:spPr/>
        <p:txBody>
          <a:bodyPr/>
          <a:lstStyle/>
          <a:p>
            <a:r>
              <a:rPr kumimoji="1" lang="en-US" altLang="ja-JP" dirty="0"/>
              <a:t>Future prospect</a:t>
            </a:r>
            <a:endParaRPr kumimoji="1" lang="ja-JP" altLang="en-US"/>
          </a:p>
        </p:txBody>
      </p:sp>
      <p:sp>
        <p:nvSpPr>
          <p:cNvPr id="4" name="スライド番号プレースホルダー 3">
            <a:extLst>
              <a:ext uri="{FF2B5EF4-FFF2-40B4-BE49-F238E27FC236}">
                <a16:creationId xmlns:a16="http://schemas.microsoft.com/office/drawing/2014/main" id="{3DD923E0-4A1E-FAF7-D0C2-23301A08A15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25</a:t>
            </a:fld>
            <a:endParaRPr lang="ja-JP" altLang="en-US"/>
          </a:p>
        </p:txBody>
      </p:sp>
      <p:sp>
        <p:nvSpPr>
          <p:cNvPr id="5" name="テキスト プレースホルダー 4">
            <a:extLst>
              <a:ext uri="{FF2B5EF4-FFF2-40B4-BE49-F238E27FC236}">
                <a16:creationId xmlns:a16="http://schemas.microsoft.com/office/drawing/2014/main" id="{A500CFCB-E1BC-F4F6-8D69-3070EBB416D5}"/>
              </a:ext>
            </a:extLst>
          </p:cNvPr>
          <p:cNvSpPr>
            <a:spLocks noGrp="1"/>
          </p:cNvSpPr>
          <p:nvPr>
            <p:ph type="body" idx="2"/>
          </p:nvPr>
        </p:nvSpPr>
        <p:spPr>
          <a:xfrm>
            <a:off x="461839" y="1368749"/>
            <a:ext cx="8803200" cy="1934889"/>
          </a:xfrm>
        </p:spPr>
        <p:txBody>
          <a:bodyPr>
            <a:normAutofit fontScale="92500"/>
          </a:bodyPr>
          <a:lstStyle/>
          <a:p>
            <a:r>
              <a:rPr lang="en-US" altLang="ja-JP" sz="2800" dirty="0"/>
              <a:t>Expand</a:t>
            </a:r>
            <a:r>
              <a:rPr kumimoji="1" lang="en-US" altLang="ja-JP" sz="2800" dirty="0"/>
              <a:t> search regime (sensitivity, wide scan range)</a:t>
            </a:r>
          </a:p>
          <a:p>
            <a:pPr lvl="1"/>
            <a:r>
              <a:rPr kumimoji="1" lang="en-US" altLang="ja-JP" sz="2000" dirty="0"/>
              <a:t>Sensitivity→ high Q cavity (now: Cu cavity, Q=10^4), low system noise</a:t>
            </a:r>
          </a:p>
          <a:p>
            <a:pPr lvl="1"/>
            <a:r>
              <a:rPr lang="en-US" altLang="ja-JP" sz="2000" dirty="0"/>
              <a:t>scan range→</a:t>
            </a:r>
            <a:r>
              <a:rPr kumimoji="1" lang="en-US" altLang="ja-JP" sz="2000" dirty="0"/>
              <a:t> high Q, strongly coupled qubit</a:t>
            </a:r>
          </a:p>
        </p:txBody>
      </p:sp>
      <p:sp>
        <p:nvSpPr>
          <p:cNvPr id="14" name="テキスト ボックス 13">
            <a:extLst>
              <a:ext uri="{FF2B5EF4-FFF2-40B4-BE49-F238E27FC236}">
                <a16:creationId xmlns:a16="http://schemas.microsoft.com/office/drawing/2014/main" id="{9D32AA05-D562-F06A-9725-20E903FB1637}"/>
              </a:ext>
            </a:extLst>
          </p:cNvPr>
          <p:cNvSpPr txBox="1"/>
          <p:nvPr/>
        </p:nvSpPr>
        <p:spPr>
          <a:xfrm>
            <a:off x="6070422" y="3167360"/>
            <a:ext cx="3835577" cy="307777"/>
          </a:xfrm>
          <a:prstGeom prst="rect">
            <a:avLst/>
          </a:prstGeom>
          <a:noFill/>
        </p:spPr>
        <p:txBody>
          <a:bodyPr wrap="square" rtlCol="0">
            <a:spAutoFit/>
          </a:bodyPr>
          <a:lstStyle/>
          <a:p>
            <a:r>
              <a:rPr kumimoji="1" lang="en-US" altLang="ja-JP" dirty="0"/>
              <a:t>e.g.)Change islands distance </a:t>
            </a:r>
            <a:r>
              <a:rPr kumimoji="1" lang="en-US" altLang="ja-JP" i="1" dirty="0"/>
              <a:t>d...(shift~1GHz)</a:t>
            </a:r>
            <a:endParaRPr kumimoji="1" lang="ja-JP" altLang="en-US" i="1"/>
          </a:p>
        </p:txBody>
      </p:sp>
      <p:sp>
        <p:nvSpPr>
          <p:cNvPr id="15" name="テキスト ボックス 14">
            <a:extLst>
              <a:ext uri="{FF2B5EF4-FFF2-40B4-BE49-F238E27FC236}">
                <a16:creationId xmlns:a16="http://schemas.microsoft.com/office/drawing/2014/main" id="{69605BAB-5469-D39C-1B13-9FC769F34A5C}"/>
              </a:ext>
            </a:extLst>
          </p:cNvPr>
          <p:cNvSpPr txBox="1"/>
          <p:nvPr/>
        </p:nvSpPr>
        <p:spPr>
          <a:xfrm>
            <a:off x="6996023" y="2656936"/>
            <a:ext cx="1397479" cy="400110"/>
          </a:xfrm>
          <a:prstGeom prst="rect">
            <a:avLst/>
          </a:prstGeom>
          <a:noFill/>
          <a:ln w="25400">
            <a:solidFill>
              <a:schemeClr val="accent1">
                <a:shade val="15000"/>
              </a:schemeClr>
            </a:solidFill>
          </a:ln>
        </p:spPr>
        <p:txBody>
          <a:bodyPr wrap="square" rtlCol="0">
            <a:spAutoFit/>
          </a:bodyPr>
          <a:lstStyle/>
          <a:p>
            <a:r>
              <a:rPr kumimoji="1" lang="en-US" altLang="ja-JP" sz="2000" dirty="0"/>
              <a:t>Now trying</a:t>
            </a:r>
            <a:endParaRPr kumimoji="1" lang="ja-JP" altLang="en-US" sz="2000"/>
          </a:p>
        </p:txBody>
      </p:sp>
      <p:sp>
        <p:nvSpPr>
          <p:cNvPr id="16" name="フッター プレースホルダー 15">
            <a:extLst>
              <a:ext uri="{FF2B5EF4-FFF2-40B4-BE49-F238E27FC236}">
                <a16:creationId xmlns:a16="http://schemas.microsoft.com/office/drawing/2014/main" id="{ED3FBDA0-5466-EFC2-2820-084650B7B8C5}"/>
              </a:ext>
            </a:extLst>
          </p:cNvPr>
          <p:cNvSpPr>
            <a:spLocks noGrp="1"/>
          </p:cNvSpPr>
          <p:nvPr>
            <p:ph type="ftr" sz="quarter" idx="13"/>
          </p:nvPr>
        </p:nvSpPr>
        <p:spPr/>
        <p:txBody>
          <a:bodyPr/>
          <a:lstStyle/>
          <a:p>
            <a:r>
              <a:rPr kumimoji="1" lang="en-US" altLang="ja-JP"/>
              <a:t>19th Patras Workshop</a:t>
            </a:r>
            <a:endParaRPr kumimoji="1" lang="en-US" altLang="ja-JP" dirty="0"/>
          </a:p>
        </p:txBody>
      </p:sp>
      <p:cxnSp>
        <p:nvCxnSpPr>
          <p:cNvPr id="18" name="直線矢印コネクタ 17">
            <a:extLst>
              <a:ext uri="{FF2B5EF4-FFF2-40B4-BE49-F238E27FC236}">
                <a16:creationId xmlns:a16="http://schemas.microsoft.com/office/drawing/2014/main" id="{C6435999-C374-EDC5-3630-DD741FAB24BC}"/>
              </a:ext>
            </a:extLst>
          </p:cNvPr>
          <p:cNvCxnSpPr>
            <a:cxnSpLocks/>
          </p:cNvCxnSpPr>
          <p:nvPr/>
        </p:nvCxnSpPr>
        <p:spPr>
          <a:xfrm flipV="1">
            <a:off x="3356151" y="3045188"/>
            <a:ext cx="0" cy="183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C062F036-8ABE-640A-C8F6-318808DF4681}"/>
              </a:ext>
            </a:extLst>
          </p:cNvPr>
          <p:cNvSpPr txBox="1"/>
          <p:nvPr/>
        </p:nvSpPr>
        <p:spPr>
          <a:xfrm>
            <a:off x="2113139" y="3187208"/>
            <a:ext cx="3098131" cy="307777"/>
          </a:xfrm>
          <a:prstGeom prst="rect">
            <a:avLst/>
          </a:prstGeom>
          <a:noFill/>
        </p:spPr>
        <p:txBody>
          <a:bodyPr wrap="square" rtlCol="0">
            <a:spAutoFit/>
          </a:bodyPr>
          <a:lstStyle/>
          <a:p>
            <a:r>
              <a:rPr kumimoji="1" lang="en-US" altLang="ja-JP" dirty="0"/>
              <a:t>Both cavity and qubit </a:t>
            </a:r>
            <a:r>
              <a:rPr kumimoji="1" lang="en-US" altLang="ja-JP" i="1" dirty="0"/>
              <a:t>(Long lifetime)</a:t>
            </a:r>
            <a:endParaRPr kumimoji="1" lang="ja-JP" altLang="en-US" i="1"/>
          </a:p>
        </p:txBody>
      </p:sp>
      <p:pic>
        <p:nvPicPr>
          <p:cNvPr id="25" name="図 24">
            <a:extLst>
              <a:ext uri="{FF2B5EF4-FFF2-40B4-BE49-F238E27FC236}">
                <a16:creationId xmlns:a16="http://schemas.microsoft.com/office/drawing/2014/main" id="{37BAB5F0-FF7A-F007-6913-E5B3C80E4BC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836447" y="3494139"/>
            <a:ext cx="5867171" cy="2729124"/>
          </a:xfrm>
          <a:prstGeom prst="rect">
            <a:avLst/>
          </a:prstGeom>
        </p:spPr>
      </p:pic>
      <p:cxnSp>
        <p:nvCxnSpPr>
          <p:cNvPr id="12" name="直線矢印コネクタ 11">
            <a:extLst>
              <a:ext uri="{FF2B5EF4-FFF2-40B4-BE49-F238E27FC236}">
                <a16:creationId xmlns:a16="http://schemas.microsoft.com/office/drawing/2014/main" id="{E0B436DA-7389-AC25-2498-F64D47FA7488}"/>
              </a:ext>
            </a:extLst>
          </p:cNvPr>
          <p:cNvCxnSpPr>
            <a:cxnSpLocks/>
          </p:cNvCxnSpPr>
          <p:nvPr/>
        </p:nvCxnSpPr>
        <p:spPr>
          <a:xfrm flipH="1" flipV="1">
            <a:off x="6093303" y="2977869"/>
            <a:ext cx="157161" cy="142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423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09BE6-46D5-3169-6294-829FF8A5DAC6}"/>
              </a:ext>
            </a:extLst>
          </p:cNvPr>
          <p:cNvSpPr>
            <a:spLocks noGrp="1"/>
          </p:cNvSpPr>
          <p:nvPr>
            <p:ph type="title"/>
          </p:nvPr>
        </p:nvSpPr>
        <p:spPr/>
        <p:txBody>
          <a:bodyPr/>
          <a:lstStyle/>
          <a:p>
            <a:r>
              <a:rPr kumimoji="1" lang="en-US" altLang="ja-JP" dirty="0"/>
              <a:t>Future prospect</a:t>
            </a:r>
            <a:endParaRPr kumimoji="1" lang="ja-JP" altLang="en-US"/>
          </a:p>
        </p:txBody>
      </p:sp>
      <p:sp>
        <p:nvSpPr>
          <p:cNvPr id="3" name="テキスト プレースホルダー 2">
            <a:extLst>
              <a:ext uri="{FF2B5EF4-FFF2-40B4-BE49-F238E27FC236}">
                <a16:creationId xmlns:a16="http://schemas.microsoft.com/office/drawing/2014/main" id="{9AF14CA6-2A5E-0068-6BC2-E7BA2DDA3A53}"/>
              </a:ext>
            </a:extLst>
          </p:cNvPr>
          <p:cNvSpPr>
            <a:spLocks noGrp="1"/>
          </p:cNvSpPr>
          <p:nvPr>
            <p:ph type="body" idx="1"/>
          </p:nvPr>
        </p:nvSpPr>
        <p:spPr>
          <a:xfrm>
            <a:off x="461839" y="3856163"/>
            <a:ext cx="8803200" cy="2306098"/>
          </a:xfrm>
        </p:spPr>
        <p:txBody>
          <a:bodyPr>
            <a:noAutofit/>
          </a:bodyPr>
          <a:lstStyle/>
          <a:p>
            <a:r>
              <a:rPr kumimoji="1" lang="en-US" altLang="ja-JP" sz="2400" dirty="0"/>
              <a:t>Combine with a qubit measurement</a:t>
            </a:r>
          </a:p>
          <a:p>
            <a:pPr lvl="1"/>
            <a:r>
              <a:rPr lang="en-US" altLang="ja-JP" sz="2000" dirty="0"/>
              <a:t>Single photon counting</a:t>
            </a:r>
          </a:p>
          <a:p>
            <a:pPr lvl="1"/>
            <a:r>
              <a:rPr lang="en-US" altLang="ja-JP" sz="2000" dirty="0"/>
              <a:t>Direct excitation enhancement (related poster by Karin Watanabe)</a:t>
            </a:r>
          </a:p>
          <a:p>
            <a:endParaRPr kumimoji="1" lang="en-US" altLang="ja-JP" dirty="0"/>
          </a:p>
          <a:p>
            <a:r>
              <a:rPr lang="en-US" altLang="ja-JP" sz="2400" dirty="0"/>
              <a:t>For Axion detection (to introduce strong B field)</a:t>
            </a:r>
            <a:endParaRPr kumimoji="1" lang="ja-JP" altLang="en-US" sz="2400"/>
          </a:p>
        </p:txBody>
      </p:sp>
      <p:sp>
        <p:nvSpPr>
          <p:cNvPr id="4" name="スライド番号プレースホルダー 3">
            <a:extLst>
              <a:ext uri="{FF2B5EF4-FFF2-40B4-BE49-F238E27FC236}">
                <a16:creationId xmlns:a16="http://schemas.microsoft.com/office/drawing/2014/main" id="{3DD923E0-4A1E-FAF7-D0C2-23301A08A15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26</a:t>
            </a:fld>
            <a:endParaRPr lang="ja-JP" altLang="en-US"/>
          </a:p>
        </p:txBody>
      </p:sp>
      <p:sp>
        <p:nvSpPr>
          <p:cNvPr id="5" name="テキスト プレースホルダー 4">
            <a:extLst>
              <a:ext uri="{FF2B5EF4-FFF2-40B4-BE49-F238E27FC236}">
                <a16:creationId xmlns:a16="http://schemas.microsoft.com/office/drawing/2014/main" id="{A500CFCB-E1BC-F4F6-8D69-3070EBB416D5}"/>
              </a:ext>
            </a:extLst>
          </p:cNvPr>
          <p:cNvSpPr>
            <a:spLocks noGrp="1"/>
          </p:cNvSpPr>
          <p:nvPr>
            <p:ph type="body" idx="2"/>
          </p:nvPr>
        </p:nvSpPr>
        <p:spPr>
          <a:xfrm>
            <a:off x="461839" y="1368749"/>
            <a:ext cx="8803200" cy="1934889"/>
          </a:xfrm>
        </p:spPr>
        <p:txBody>
          <a:bodyPr>
            <a:normAutofit fontScale="92500"/>
          </a:bodyPr>
          <a:lstStyle/>
          <a:p>
            <a:r>
              <a:rPr lang="en-US" altLang="ja-JP" sz="2800" dirty="0"/>
              <a:t>Expand</a:t>
            </a:r>
            <a:r>
              <a:rPr kumimoji="1" lang="en-US" altLang="ja-JP" sz="2800" dirty="0"/>
              <a:t> search regime (sensitivity, wide scan range)</a:t>
            </a:r>
          </a:p>
          <a:p>
            <a:pPr lvl="1"/>
            <a:r>
              <a:rPr kumimoji="1" lang="en-US" altLang="ja-JP" sz="2000" dirty="0"/>
              <a:t>Sensitivity→ high Q cavity (now: Cu cavity, Q=10^4), low system noise</a:t>
            </a:r>
          </a:p>
          <a:p>
            <a:pPr lvl="1"/>
            <a:r>
              <a:rPr lang="en-US" altLang="ja-JP" sz="2000" dirty="0"/>
              <a:t>scan range→</a:t>
            </a:r>
            <a:r>
              <a:rPr kumimoji="1" lang="en-US" altLang="ja-JP" sz="2000" dirty="0"/>
              <a:t> high Q, strongly coupled qubit</a:t>
            </a:r>
          </a:p>
        </p:txBody>
      </p:sp>
      <p:sp>
        <p:nvSpPr>
          <p:cNvPr id="15" name="テキスト ボックス 14">
            <a:extLst>
              <a:ext uri="{FF2B5EF4-FFF2-40B4-BE49-F238E27FC236}">
                <a16:creationId xmlns:a16="http://schemas.microsoft.com/office/drawing/2014/main" id="{69605BAB-5469-D39C-1B13-9FC769F34A5C}"/>
              </a:ext>
            </a:extLst>
          </p:cNvPr>
          <p:cNvSpPr txBox="1"/>
          <p:nvPr/>
        </p:nvSpPr>
        <p:spPr>
          <a:xfrm>
            <a:off x="6996023" y="2656936"/>
            <a:ext cx="1397479" cy="400110"/>
          </a:xfrm>
          <a:prstGeom prst="rect">
            <a:avLst/>
          </a:prstGeom>
          <a:noFill/>
          <a:ln w="25400">
            <a:solidFill>
              <a:schemeClr val="accent1">
                <a:shade val="15000"/>
              </a:schemeClr>
            </a:solidFill>
          </a:ln>
        </p:spPr>
        <p:txBody>
          <a:bodyPr wrap="square" rtlCol="0">
            <a:spAutoFit/>
          </a:bodyPr>
          <a:lstStyle/>
          <a:p>
            <a:r>
              <a:rPr kumimoji="1" lang="en-US" altLang="ja-JP" sz="2000" dirty="0"/>
              <a:t>Now trying</a:t>
            </a:r>
            <a:endParaRPr kumimoji="1" lang="ja-JP" altLang="en-US" sz="2000"/>
          </a:p>
        </p:txBody>
      </p:sp>
      <p:sp>
        <p:nvSpPr>
          <p:cNvPr id="16" name="フッター プレースホルダー 15">
            <a:extLst>
              <a:ext uri="{FF2B5EF4-FFF2-40B4-BE49-F238E27FC236}">
                <a16:creationId xmlns:a16="http://schemas.microsoft.com/office/drawing/2014/main" id="{ED3FBDA0-5466-EFC2-2820-084650B7B8C5}"/>
              </a:ext>
            </a:extLst>
          </p:cNvPr>
          <p:cNvSpPr>
            <a:spLocks noGrp="1"/>
          </p:cNvSpPr>
          <p:nvPr>
            <p:ph type="ftr" sz="quarter" idx="13"/>
          </p:nvPr>
        </p:nvSpPr>
        <p:spPr/>
        <p:txBody>
          <a:bodyPr/>
          <a:lstStyle/>
          <a:p>
            <a:r>
              <a:rPr kumimoji="1" lang="en-US" altLang="ja-JP"/>
              <a:t>19th Patras Workshop</a:t>
            </a:r>
            <a:endParaRPr kumimoji="1" lang="en-US" altLang="ja-JP" dirty="0"/>
          </a:p>
        </p:txBody>
      </p:sp>
      <p:sp>
        <p:nvSpPr>
          <p:cNvPr id="6" name="テキスト ボックス 5">
            <a:extLst>
              <a:ext uri="{FF2B5EF4-FFF2-40B4-BE49-F238E27FC236}">
                <a16:creationId xmlns:a16="http://schemas.microsoft.com/office/drawing/2014/main" id="{C8630DB3-9EBA-DBF1-1393-9D14AD186896}"/>
              </a:ext>
            </a:extLst>
          </p:cNvPr>
          <p:cNvSpPr txBox="1"/>
          <p:nvPr/>
        </p:nvSpPr>
        <p:spPr>
          <a:xfrm>
            <a:off x="6070422" y="3167360"/>
            <a:ext cx="3898963" cy="307777"/>
          </a:xfrm>
          <a:prstGeom prst="rect">
            <a:avLst/>
          </a:prstGeom>
          <a:noFill/>
        </p:spPr>
        <p:txBody>
          <a:bodyPr wrap="square" rtlCol="0">
            <a:spAutoFit/>
          </a:bodyPr>
          <a:lstStyle/>
          <a:p>
            <a:r>
              <a:rPr kumimoji="1" lang="en-US" altLang="ja-JP" dirty="0"/>
              <a:t>e.g.)Change islands distance </a:t>
            </a:r>
            <a:r>
              <a:rPr kumimoji="1" lang="en-US" altLang="ja-JP" i="1" dirty="0"/>
              <a:t>d...(shift~1GHz)</a:t>
            </a:r>
            <a:endParaRPr kumimoji="1" lang="ja-JP" altLang="en-US" i="1"/>
          </a:p>
        </p:txBody>
      </p:sp>
      <p:cxnSp>
        <p:nvCxnSpPr>
          <p:cNvPr id="7" name="直線矢印コネクタ 6">
            <a:extLst>
              <a:ext uri="{FF2B5EF4-FFF2-40B4-BE49-F238E27FC236}">
                <a16:creationId xmlns:a16="http://schemas.microsoft.com/office/drawing/2014/main" id="{9A2C1AF7-7DD1-33B3-0772-FAC64C73CEB3}"/>
              </a:ext>
            </a:extLst>
          </p:cNvPr>
          <p:cNvCxnSpPr>
            <a:cxnSpLocks/>
          </p:cNvCxnSpPr>
          <p:nvPr/>
        </p:nvCxnSpPr>
        <p:spPr>
          <a:xfrm flipV="1">
            <a:off x="3356151" y="3045188"/>
            <a:ext cx="0" cy="183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7C7B908-1510-7F65-C956-B349DC16D237}"/>
              </a:ext>
            </a:extLst>
          </p:cNvPr>
          <p:cNvSpPr txBox="1"/>
          <p:nvPr/>
        </p:nvSpPr>
        <p:spPr>
          <a:xfrm>
            <a:off x="2113139" y="3187208"/>
            <a:ext cx="3098131" cy="307777"/>
          </a:xfrm>
          <a:prstGeom prst="rect">
            <a:avLst/>
          </a:prstGeom>
          <a:noFill/>
        </p:spPr>
        <p:txBody>
          <a:bodyPr wrap="square" rtlCol="0">
            <a:spAutoFit/>
          </a:bodyPr>
          <a:lstStyle/>
          <a:p>
            <a:r>
              <a:rPr kumimoji="1" lang="en-US" altLang="ja-JP" dirty="0"/>
              <a:t>Both cavity and qubit </a:t>
            </a:r>
            <a:r>
              <a:rPr kumimoji="1" lang="en-US" altLang="ja-JP" i="1" dirty="0"/>
              <a:t>(Long lifetime)</a:t>
            </a:r>
            <a:endParaRPr kumimoji="1" lang="ja-JP" altLang="en-US" i="1"/>
          </a:p>
        </p:txBody>
      </p:sp>
      <p:cxnSp>
        <p:nvCxnSpPr>
          <p:cNvPr id="9" name="直線矢印コネクタ 8">
            <a:extLst>
              <a:ext uri="{FF2B5EF4-FFF2-40B4-BE49-F238E27FC236}">
                <a16:creationId xmlns:a16="http://schemas.microsoft.com/office/drawing/2014/main" id="{55F2BEBD-47E2-321A-E2F7-082A84A1FAAF}"/>
              </a:ext>
            </a:extLst>
          </p:cNvPr>
          <p:cNvCxnSpPr>
            <a:cxnSpLocks/>
          </p:cNvCxnSpPr>
          <p:nvPr/>
        </p:nvCxnSpPr>
        <p:spPr>
          <a:xfrm flipH="1" flipV="1">
            <a:off x="6093303" y="2977869"/>
            <a:ext cx="157161" cy="142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613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3D9125-31A7-9D4E-A537-3149CFE5AB50}"/>
              </a:ext>
            </a:extLst>
          </p:cNvPr>
          <p:cNvSpPr>
            <a:spLocks noGrp="1"/>
          </p:cNvSpPr>
          <p:nvPr>
            <p:ph type="ctrTitle"/>
          </p:nvPr>
        </p:nvSpPr>
        <p:spPr/>
        <p:txBody>
          <a:bodyPr/>
          <a:lstStyle/>
          <a:p>
            <a:r>
              <a:rPr kumimoji="1" lang="en-US" altLang="ja-JP" dirty="0"/>
              <a:t>Thank you for your attention!</a:t>
            </a:r>
            <a:endParaRPr kumimoji="1" lang="ja-JP" altLang="en-US"/>
          </a:p>
        </p:txBody>
      </p:sp>
      <p:sp>
        <p:nvSpPr>
          <p:cNvPr id="4" name="スライド番号プレースホルダー 3">
            <a:extLst>
              <a:ext uri="{FF2B5EF4-FFF2-40B4-BE49-F238E27FC236}">
                <a16:creationId xmlns:a16="http://schemas.microsoft.com/office/drawing/2014/main" id="{DC33B835-BCE3-8760-3AF7-C614D9002826}"/>
              </a:ext>
            </a:extLst>
          </p:cNvPr>
          <p:cNvSpPr>
            <a:spLocks noGrp="1"/>
          </p:cNvSpPr>
          <p:nvPr>
            <p:ph type="sldNum" idx="4294967295"/>
          </p:nvPr>
        </p:nvSpPr>
        <p:spPr>
          <a:xfrm>
            <a:off x="9178496" y="6217622"/>
            <a:ext cx="594300" cy="524700"/>
          </a:xfrm>
          <a:prstGeom prst="rect">
            <a:avLst/>
          </a:prstGeom>
        </p:spPr>
        <p:txBody>
          <a:bodyPr/>
          <a:lstStyle/>
          <a:p>
            <a:pPr marL="0" lvl="0" indent="0" algn="r" rtl="0">
              <a:spcBef>
                <a:spcPts val="0"/>
              </a:spcBef>
              <a:spcAft>
                <a:spcPts val="0"/>
              </a:spcAft>
              <a:buNone/>
            </a:pPr>
            <a:fld id="{00000000-1234-1234-1234-123412341234}" type="slidenum">
              <a:rPr lang="en-US" altLang="ja-JP" smtClean="0"/>
              <a:t>27</a:t>
            </a:fld>
            <a:endParaRPr lang="ja-JP" altLang="en-US"/>
          </a:p>
        </p:txBody>
      </p:sp>
    </p:spTree>
    <p:extLst>
      <p:ext uri="{BB962C8B-B14F-4D97-AF65-F5344CB8AC3E}">
        <p14:creationId xmlns:p14="http://schemas.microsoft.com/office/powerpoint/2010/main" val="257593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B0ABC-E4A4-5229-EBD5-BF8509181471}"/>
              </a:ext>
            </a:extLst>
          </p:cNvPr>
          <p:cNvSpPr>
            <a:spLocks noGrp="1"/>
          </p:cNvSpPr>
          <p:nvPr>
            <p:ph type="ctrTitle"/>
          </p:nvPr>
        </p:nvSpPr>
        <p:spPr/>
        <p:txBody>
          <a:bodyPr/>
          <a:lstStyle/>
          <a:p>
            <a:r>
              <a:rPr kumimoji="1" lang="en-US" altLang="ja-JP" dirty="0"/>
              <a:t>APPENDIX</a:t>
            </a:r>
            <a:endParaRPr kumimoji="1" lang="ja-JP" altLang="en-US"/>
          </a:p>
        </p:txBody>
      </p:sp>
      <p:sp>
        <p:nvSpPr>
          <p:cNvPr id="4" name="スライド番号プレースホルダー 3">
            <a:extLst>
              <a:ext uri="{FF2B5EF4-FFF2-40B4-BE49-F238E27FC236}">
                <a16:creationId xmlns:a16="http://schemas.microsoft.com/office/drawing/2014/main" id="{757C03D5-F4C2-0E7F-9BAF-D2C387413F1D}"/>
              </a:ext>
            </a:extLst>
          </p:cNvPr>
          <p:cNvSpPr>
            <a:spLocks noGrp="1"/>
          </p:cNvSpPr>
          <p:nvPr>
            <p:ph type="sldNum" idx="4294967295"/>
          </p:nvPr>
        </p:nvSpPr>
        <p:spPr>
          <a:xfrm>
            <a:off x="9178496" y="6217622"/>
            <a:ext cx="594300" cy="524700"/>
          </a:xfrm>
          <a:prstGeom prst="rect">
            <a:avLst/>
          </a:prstGeom>
        </p:spPr>
        <p:txBody>
          <a:bodyPr/>
          <a:lstStyle/>
          <a:p>
            <a:pPr marL="0" lvl="0" indent="0" algn="r" rtl="0">
              <a:spcBef>
                <a:spcPts val="0"/>
              </a:spcBef>
              <a:spcAft>
                <a:spcPts val="0"/>
              </a:spcAft>
              <a:buNone/>
            </a:pPr>
            <a:fld id="{00000000-1234-1234-1234-123412341234}" type="slidenum">
              <a:rPr lang="en-US" altLang="ja-JP" smtClean="0"/>
              <a:t>28</a:t>
            </a:fld>
            <a:endParaRPr lang="ja-JP" altLang="en-US"/>
          </a:p>
        </p:txBody>
      </p:sp>
    </p:spTree>
    <p:extLst>
      <p:ext uri="{BB962C8B-B14F-4D97-AF65-F5344CB8AC3E}">
        <p14:creationId xmlns:p14="http://schemas.microsoft.com/office/powerpoint/2010/main" val="137058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E2D019-B5EC-F234-FBCD-355CB29E35C3}"/>
              </a:ext>
            </a:extLst>
          </p:cNvPr>
          <p:cNvSpPr>
            <a:spLocks noGrp="1"/>
          </p:cNvSpPr>
          <p:nvPr>
            <p:ph type="title"/>
          </p:nvPr>
        </p:nvSpPr>
        <p:spPr/>
        <p:txBody>
          <a:bodyPr/>
          <a:lstStyle/>
          <a:p>
            <a:r>
              <a:rPr kumimoji="1" lang="en-US" altLang="ja-JP" dirty="0"/>
              <a:t>How to calculate the 90% exclusion limit</a:t>
            </a:r>
            <a:endParaRPr kumimoji="1" lang="ja-JP" altLang="en-US"/>
          </a:p>
        </p:txBody>
      </p:sp>
      <p:sp>
        <p:nvSpPr>
          <p:cNvPr id="4" name="スライド番号プレースホルダー 3">
            <a:extLst>
              <a:ext uri="{FF2B5EF4-FFF2-40B4-BE49-F238E27FC236}">
                <a16:creationId xmlns:a16="http://schemas.microsoft.com/office/drawing/2014/main" id="{91B20B4A-7785-F17E-C2DB-DB20869A5CF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29</a:t>
            </a:fld>
            <a:endParaRPr lang="ja-JP" altLang="en-US"/>
          </a:p>
        </p:txBody>
      </p:sp>
      <p:pic>
        <p:nvPicPr>
          <p:cNvPr id="6" name="図 5">
            <a:extLst>
              <a:ext uri="{FF2B5EF4-FFF2-40B4-BE49-F238E27FC236}">
                <a16:creationId xmlns:a16="http://schemas.microsoft.com/office/drawing/2014/main" id="{6377072B-9052-DB00-9C7E-FE5769A0A9BD}"/>
              </a:ext>
            </a:extLst>
          </p:cNvPr>
          <p:cNvPicPr>
            <a:picLocks noChangeAspect="1"/>
          </p:cNvPicPr>
          <p:nvPr/>
        </p:nvPicPr>
        <p:blipFill>
          <a:blip r:embed="rId2"/>
          <a:stretch>
            <a:fillRect/>
          </a:stretch>
        </p:blipFill>
        <p:spPr>
          <a:xfrm>
            <a:off x="1206224" y="1191380"/>
            <a:ext cx="7175500" cy="4851400"/>
          </a:xfrm>
          <a:prstGeom prst="rect">
            <a:avLst/>
          </a:prstGeom>
        </p:spPr>
      </p:pic>
      <p:sp>
        <p:nvSpPr>
          <p:cNvPr id="7" name="フッター プレースホルダー 6">
            <a:extLst>
              <a:ext uri="{FF2B5EF4-FFF2-40B4-BE49-F238E27FC236}">
                <a16:creationId xmlns:a16="http://schemas.microsoft.com/office/drawing/2014/main" id="{D15DEBA8-1E9F-0ED3-C646-1927C5AC2714}"/>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4210620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2684AF-B0B0-1C28-CD74-DED5A22101BC}"/>
              </a:ext>
            </a:extLst>
          </p:cNvPr>
          <p:cNvSpPr>
            <a:spLocks noGrp="1"/>
          </p:cNvSpPr>
          <p:nvPr>
            <p:ph type="title"/>
          </p:nvPr>
        </p:nvSpPr>
        <p:spPr/>
        <p:txBody>
          <a:bodyPr/>
          <a:lstStyle/>
          <a:p>
            <a:r>
              <a:rPr kumimoji="1" lang="en-US" altLang="ja-JP" dirty="0"/>
              <a:t>Dark photon</a:t>
            </a:r>
            <a:endParaRPr kumimoji="1" lang="ja-JP" altLang="en-US"/>
          </a:p>
        </p:txBody>
      </p:sp>
      <p:sp>
        <p:nvSpPr>
          <p:cNvPr id="4" name="スライド番号プレースホルダー 3">
            <a:extLst>
              <a:ext uri="{FF2B5EF4-FFF2-40B4-BE49-F238E27FC236}">
                <a16:creationId xmlns:a16="http://schemas.microsoft.com/office/drawing/2014/main" id="{AF1338F5-C03D-E38F-7EE0-1C03F5149D2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a:t>
            </a:fld>
            <a:endParaRPr lang="ja-JP" altLang="en-US"/>
          </a:p>
        </p:txBody>
      </p:sp>
      <p:sp>
        <p:nvSpPr>
          <p:cNvPr id="7" name="テキスト ボックス 6">
            <a:extLst>
              <a:ext uri="{FF2B5EF4-FFF2-40B4-BE49-F238E27FC236}">
                <a16:creationId xmlns:a16="http://schemas.microsoft.com/office/drawing/2014/main" id="{25AB3ADB-B2DB-92CE-5532-B3F5FD8AB5AF}"/>
              </a:ext>
            </a:extLst>
          </p:cNvPr>
          <p:cNvSpPr txBox="1"/>
          <p:nvPr/>
        </p:nvSpPr>
        <p:spPr>
          <a:xfrm>
            <a:off x="252813" y="1262590"/>
            <a:ext cx="9166860" cy="1569660"/>
          </a:xfrm>
          <a:prstGeom prst="rect">
            <a:avLst/>
          </a:prstGeom>
          <a:noFill/>
        </p:spPr>
        <p:txBody>
          <a:bodyPr wrap="square">
            <a:spAutoFit/>
          </a:bodyPr>
          <a:lstStyle/>
          <a:p>
            <a:r>
              <a:rPr kumimoji="1" lang="ja-JP" altLang="en-US" sz="3200"/>
              <a:t>・</a:t>
            </a:r>
            <a:r>
              <a:rPr kumimoji="1" lang="en-US" altLang="ja-JP" sz="3200" dirty="0"/>
              <a:t>One of the candidates of DM</a:t>
            </a:r>
          </a:p>
          <a:p>
            <a:r>
              <a:rPr kumimoji="1" lang="ja-JP" altLang="en-US" sz="3200"/>
              <a:t>・</a:t>
            </a:r>
            <a:r>
              <a:rPr kumimoji="1" lang="en-US" altLang="ja-JP" sz="3200" dirty="0"/>
              <a:t>Mixed with photon in kinetic mixing parameter χ</a:t>
            </a:r>
          </a:p>
          <a:p>
            <a:r>
              <a:rPr kumimoji="1" lang="ja-JP" altLang="en-US" sz="3200"/>
              <a:t>・</a:t>
            </a:r>
            <a:r>
              <a:rPr kumimoji="1" lang="en-US" altLang="ja-JP" sz="3200" dirty="0"/>
              <a:t>Conversion photon can be measured.</a:t>
            </a:r>
          </a:p>
        </p:txBody>
      </p:sp>
      <p:pic>
        <p:nvPicPr>
          <p:cNvPr id="8" name="図 7" descr="グラフ&#10;&#10;中程度の精度で自動的に生成された説明">
            <a:extLst>
              <a:ext uri="{FF2B5EF4-FFF2-40B4-BE49-F238E27FC236}">
                <a16:creationId xmlns:a16="http://schemas.microsoft.com/office/drawing/2014/main" id="{D7D57BC9-253C-8275-8E1D-3F2702543D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0881" y="2823535"/>
            <a:ext cx="6738916" cy="2991600"/>
          </a:xfrm>
          <a:prstGeom prst="rect">
            <a:avLst/>
          </a:prstGeom>
        </p:spPr>
      </p:pic>
      <p:sp>
        <p:nvSpPr>
          <p:cNvPr id="11" name="テキスト ボックス 10">
            <a:extLst>
              <a:ext uri="{FF2B5EF4-FFF2-40B4-BE49-F238E27FC236}">
                <a16:creationId xmlns:a16="http://schemas.microsoft.com/office/drawing/2014/main" id="{B550F0BA-E6BF-0052-A1B3-D6CC19C809EB}"/>
              </a:ext>
            </a:extLst>
          </p:cNvPr>
          <p:cNvSpPr txBox="1"/>
          <p:nvPr/>
        </p:nvSpPr>
        <p:spPr>
          <a:xfrm>
            <a:off x="5717972" y="5887043"/>
            <a:ext cx="1888882" cy="307777"/>
          </a:xfrm>
          <a:prstGeom prst="rect">
            <a:avLst/>
          </a:prstGeom>
          <a:noFill/>
        </p:spPr>
        <p:txBody>
          <a:bodyPr wrap="square">
            <a:spAutoFit/>
          </a:bodyPr>
          <a:lstStyle/>
          <a:p>
            <a:r>
              <a:rPr lang="en" altLang="ja-JP" b="0" i="0" u="none" strike="noStrike" dirty="0">
                <a:solidFill>
                  <a:srgbClr val="606C71"/>
                </a:solidFill>
                <a:effectLst/>
                <a:latin typeface="Open Sans" panose="020F0502020204030204" pitchFamily="34" charset="0"/>
              </a:rPr>
              <a:t> </a:t>
            </a:r>
            <a:r>
              <a:rPr lang="en" altLang="ja-JP" b="0" i="1"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Caputo et al. 2021</a:t>
            </a:r>
            <a:endParaRPr lang="ja-JP" altLang="en-US" i="1">
              <a:solidFill>
                <a:schemeClr val="tx1"/>
              </a:solidFill>
            </a:endParaRPr>
          </a:p>
        </p:txBody>
      </p:sp>
      <p:pic>
        <p:nvPicPr>
          <p:cNvPr id="13" name="図 12" descr="ダイアグラム&#10;&#10;自動的に生成された説明">
            <a:extLst>
              <a:ext uri="{FF2B5EF4-FFF2-40B4-BE49-F238E27FC236}">
                <a16:creationId xmlns:a16="http://schemas.microsoft.com/office/drawing/2014/main" id="{2B0C9E62-1DA3-D3DB-C437-8FC9A85D01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3035" y="3366982"/>
            <a:ext cx="1746637" cy="1986096"/>
          </a:xfrm>
          <a:prstGeom prst="rect">
            <a:avLst/>
          </a:prstGeom>
        </p:spPr>
      </p:pic>
      <p:sp>
        <p:nvSpPr>
          <p:cNvPr id="14" name="テキスト ボックス 13">
            <a:extLst>
              <a:ext uri="{FF2B5EF4-FFF2-40B4-BE49-F238E27FC236}">
                <a16:creationId xmlns:a16="http://schemas.microsoft.com/office/drawing/2014/main" id="{9F0D7387-0D8E-F045-5430-A450E3713D7A}"/>
              </a:ext>
            </a:extLst>
          </p:cNvPr>
          <p:cNvSpPr txBox="1"/>
          <p:nvPr/>
        </p:nvSpPr>
        <p:spPr>
          <a:xfrm>
            <a:off x="7781924" y="3018691"/>
            <a:ext cx="1838325" cy="307777"/>
          </a:xfrm>
          <a:prstGeom prst="rect">
            <a:avLst/>
          </a:prstGeom>
          <a:noFill/>
        </p:spPr>
        <p:txBody>
          <a:bodyPr wrap="square" rtlCol="0">
            <a:spAutoFit/>
          </a:bodyPr>
          <a:lstStyle/>
          <a:p>
            <a:r>
              <a:rPr kumimoji="1" lang="en-US" altLang="ja-JP" dirty="0"/>
              <a:t>cavity haloscope</a:t>
            </a:r>
            <a:endParaRPr kumimoji="1" lang="ja-JP" altLang="en-US"/>
          </a:p>
        </p:txBody>
      </p:sp>
      <p:sp>
        <p:nvSpPr>
          <p:cNvPr id="16" name="フッター プレースホルダー 15">
            <a:extLst>
              <a:ext uri="{FF2B5EF4-FFF2-40B4-BE49-F238E27FC236}">
                <a16:creationId xmlns:a16="http://schemas.microsoft.com/office/drawing/2014/main" id="{0752F17C-69C0-BCC0-EE9F-4DD1A4FB3279}"/>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455876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1D7E1E-FA00-50CE-5126-6791E2C7BC20}"/>
              </a:ext>
            </a:extLst>
          </p:cNvPr>
          <p:cNvSpPr>
            <a:spLocks noGrp="1"/>
          </p:cNvSpPr>
          <p:nvPr>
            <p:ph type="title"/>
          </p:nvPr>
        </p:nvSpPr>
        <p:spPr/>
        <p:txBody>
          <a:bodyPr/>
          <a:lstStyle/>
          <a:p>
            <a:r>
              <a:rPr kumimoji="1" lang="en-US" altLang="ja-JP" dirty="0"/>
              <a:t>Truncated gaussian distribution</a:t>
            </a:r>
            <a:endParaRPr kumimoji="1" lang="ja-JP" altLang="en-US"/>
          </a:p>
        </p:txBody>
      </p:sp>
      <p:sp>
        <p:nvSpPr>
          <p:cNvPr id="4" name="スライド番号プレースホルダー 3">
            <a:extLst>
              <a:ext uri="{FF2B5EF4-FFF2-40B4-BE49-F238E27FC236}">
                <a16:creationId xmlns:a16="http://schemas.microsoft.com/office/drawing/2014/main" id="{17029B26-9B47-F356-4C52-2C096AF1AE9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30</a:t>
            </a:fld>
            <a:endParaRPr lang="ja-JP" altLang="en-US"/>
          </a:p>
        </p:txBody>
      </p:sp>
      <p:sp>
        <p:nvSpPr>
          <p:cNvPr id="5" name="テキスト プレースホルダー 4">
            <a:extLst>
              <a:ext uri="{FF2B5EF4-FFF2-40B4-BE49-F238E27FC236}">
                <a16:creationId xmlns:a16="http://schemas.microsoft.com/office/drawing/2014/main" id="{2E4398F8-DE49-6DB7-27F6-A464A46FD157}"/>
              </a:ext>
            </a:extLst>
          </p:cNvPr>
          <p:cNvSpPr>
            <a:spLocks noGrp="1"/>
          </p:cNvSpPr>
          <p:nvPr>
            <p:ph type="body" idx="2"/>
          </p:nvPr>
        </p:nvSpPr>
        <p:spPr/>
        <p:txBody>
          <a:bodyPr>
            <a:normAutofit/>
          </a:bodyPr>
          <a:lstStyle/>
          <a:p>
            <a:r>
              <a:rPr kumimoji="1" lang="en-US" altLang="ja-JP" sz="2400" b="1" i="1" dirty="0"/>
              <a:t>P&gt;0 </a:t>
            </a:r>
            <a:r>
              <a:rPr kumimoji="1" lang="en-US" altLang="ja-JP" sz="2400" b="1" dirty="0"/>
              <a:t>is imposed on Dark photon signal power</a:t>
            </a:r>
            <a:endParaRPr kumimoji="1" lang="ja-JP" altLang="en-US" sz="2400" b="1"/>
          </a:p>
        </p:txBody>
      </p:sp>
      <p:pic>
        <p:nvPicPr>
          <p:cNvPr id="7" name="図 6">
            <a:extLst>
              <a:ext uri="{FF2B5EF4-FFF2-40B4-BE49-F238E27FC236}">
                <a16:creationId xmlns:a16="http://schemas.microsoft.com/office/drawing/2014/main" id="{1E06DB0A-D4EE-6B6C-06F2-4B0465B8A9C0}"/>
              </a:ext>
            </a:extLst>
          </p:cNvPr>
          <p:cNvPicPr>
            <a:picLocks noChangeAspect="1"/>
          </p:cNvPicPr>
          <p:nvPr/>
        </p:nvPicPr>
        <p:blipFill>
          <a:blip r:embed="rId2"/>
          <a:stretch>
            <a:fillRect/>
          </a:stretch>
        </p:blipFill>
        <p:spPr>
          <a:xfrm>
            <a:off x="274319" y="2139001"/>
            <a:ext cx="7999163" cy="2823234"/>
          </a:xfrm>
          <a:prstGeom prst="rect">
            <a:avLst/>
          </a:prstGeom>
        </p:spPr>
      </p:pic>
      <p:sp>
        <p:nvSpPr>
          <p:cNvPr id="10" name="テキスト ボックス 9">
            <a:extLst>
              <a:ext uri="{FF2B5EF4-FFF2-40B4-BE49-F238E27FC236}">
                <a16:creationId xmlns:a16="http://schemas.microsoft.com/office/drawing/2014/main" id="{2BFECFEA-AF08-2468-C4C1-DF946A6B4028}"/>
              </a:ext>
            </a:extLst>
          </p:cNvPr>
          <p:cNvSpPr txBox="1"/>
          <p:nvPr/>
        </p:nvSpPr>
        <p:spPr>
          <a:xfrm>
            <a:off x="461839" y="5170374"/>
            <a:ext cx="4777740" cy="461665"/>
          </a:xfrm>
          <a:prstGeom prst="rect">
            <a:avLst/>
          </a:prstGeom>
          <a:noFill/>
        </p:spPr>
        <p:txBody>
          <a:bodyPr wrap="square" rtlCol="0">
            <a:spAutoFit/>
          </a:bodyPr>
          <a:lstStyle/>
          <a:p>
            <a:r>
              <a:rPr kumimoji="1" lang="en-US" altLang="ja-JP" sz="2400" i="1" dirty="0"/>
              <a:t>P</a:t>
            </a:r>
            <a:r>
              <a:rPr kumimoji="1" lang="en-US" altLang="ja-JP" sz="2400" i="1" baseline="-25000" dirty="0"/>
              <a:t>a</a:t>
            </a:r>
            <a:r>
              <a:rPr kumimoji="1" lang="en-US" altLang="ja-JP" sz="2400" dirty="0"/>
              <a:t>...Dark matter signal power</a:t>
            </a:r>
            <a:endParaRPr kumimoji="1" lang="ja-JP" altLang="en-US" sz="2400"/>
          </a:p>
        </p:txBody>
      </p:sp>
      <p:sp>
        <p:nvSpPr>
          <p:cNvPr id="11" name="フッター プレースホルダー 10">
            <a:extLst>
              <a:ext uri="{FF2B5EF4-FFF2-40B4-BE49-F238E27FC236}">
                <a16:creationId xmlns:a16="http://schemas.microsoft.com/office/drawing/2014/main" id="{54DFB13B-174B-0687-669C-FBD9C7CDF37B}"/>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834578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29E141-30D0-7268-D2DC-05CD515BA7DB}"/>
              </a:ext>
            </a:extLst>
          </p:cNvPr>
          <p:cNvSpPr>
            <a:spLocks noGrp="1"/>
          </p:cNvSpPr>
          <p:nvPr>
            <p:ph type="title"/>
          </p:nvPr>
        </p:nvSpPr>
        <p:spPr/>
        <p:txBody>
          <a:bodyPr/>
          <a:lstStyle/>
          <a:p>
            <a:r>
              <a:rPr lang="en-US" altLang="ja-JP" dirty="0" err="1"/>
              <a:t>Savitzky-Golay</a:t>
            </a:r>
            <a:r>
              <a:rPr lang="en-US" altLang="ja-JP" dirty="0"/>
              <a:t> filter 1/4</a:t>
            </a:r>
            <a:endParaRPr kumimoji="1" lang="ja-JP" altLang="en-US"/>
          </a:p>
        </p:txBody>
      </p:sp>
      <p:sp>
        <p:nvSpPr>
          <p:cNvPr id="3" name="テキスト プレースホルダー 2">
            <a:extLst>
              <a:ext uri="{FF2B5EF4-FFF2-40B4-BE49-F238E27FC236}">
                <a16:creationId xmlns:a16="http://schemas.microsoft.com/office/drawing/2014/main" id="{B20A3D37-9C21-9BDE-EBE8-7EA0B0820822}"/>
              </a:ext>
            </a:extLst>
          </p:cNvPr>
          <p:cNvSpPr>
            <a:spLocks noGrp="1"/>
          </p:cNvSpPr>
          <p:nvPr>
            <p:ph type="body" idx="1"/>
          </p:nvPr>
        </p:nvSpPr>
        <p:spPr>
          <a:xfrm>
            <a:off x="461837" y="2014158"/>
            <a:ext cx="5074259" cy="4179300"/>
          </a:xfrm>
        </p:spPr>
        <p:txBody>
          <a:bodyPr/>
          <a:lstStyle/>
          <a:p>
            <a:pPr marL="558800" indent="-457200">
              <a:buFont typeface="+mj-lt"/>
              <a:buAutoNum type="arabicPeriod"/>
            </a:pPr>
            <a:r>
              <a:rPr kumimoji="1" lang="en-US" altLang="ja-JP" dirty="0"/>
              <a:t>Set window.</a:t>
            </a:r>
          </a:p>
          <a:p>
            <a:pPr marL="558800" indent="-457200">
              <a:buFont typeface="+mj-lt"/>
              <a:buAutoNum type="arabicPeriod"/>
            </a:pPr>
            <a:r>
              <a:rPr lang="en-US" altLang="ja-JP" dirty="0"/>
              <a:t>Approximate n-order polynomial equation</a:t>
            </a:r>
          </a:p>
          <a:p>
            <a:pPr marL="558800" indent="-457200">
              <a:buFont typeface="+mj-lt"/>
              <a:buAutoNum type="arabicPeriod"/>
            </a:pPr>
            <a:endParaRPr lang="en-US" altLang="ja-JP" dirty="0"/>
          </a:p>
          <a:p>
            <a:pPr marL="558800" indent="-457200">
              <a:buFont typeface="+mj-lt"/>
              <a:buAutoNum type="arabicPeriod"/>
            </a:pPr>
            <a:endParaRPr lang="en-US" altLang="ja-JP" dirty="0"/>
          </a:p>
          <a:p>
            <a:pPr marL="558800" indent="-457200">
              <a:buFont typeface="+mj-lt"/>
              <a:buAutoNum type="arabicPeriod"/>
            </a:pPr>
            <a:r>
              <a:rPr lang="en-US" altLang="ja-JP" dirty="0"/>
              <a:t>Pick up the center point of the fit curve</a:t>
            </a:r>
          </a:p>
          <a:p>
            <a:pPr marL="101600" indent="0">
              <a:buNone/>
            </a:pPr>
            <a:r>
              <a:rPr lang="en-US" altLang="ja-JP" dirty="0"/>
              <a:t>e.g.) When you set window=7, you should pickup 4th point of the curve. </a:t>
            </a:r>
          </a:p>
          <a:p>
            <a:pPr marL="558800" lvl="1" indent="0">
              <a:buNone/>
            </a:pP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8CBBC916-1B5E-65FF-B3FF-1EA86F1675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31</a:t>
            </a:fld>
            <a:endParaRPr lang="ja-JP" altLang="en-US"/>
          </a:p>
        </p:txBody>
      </p:sp>
      <p:sp>
        <p:nvSpPr>
          <p:cNvPr id="5" name="テキスト プレースホルダー 4">
            <a:extLst>
              <a:ext uri="{FF2B5EF4-FFF2-40B4-BE49-F238E27FC236}">
                <a16:creationId xmlns:a16="http://schemas.microsoft.com/office/drawing/2014/main" id="{74E43CA1-3A5F-233F-0FDB-8D771ECD11B8}"/>
              </a:ext>
            </a:extLst>
          </p:cNvPr>
          <p:cNvSpPr>
            <a:spLocks noGrp="1"/>
          </p:cNvSpPr>
          <p:nvPr>
            <p:ph type="body" idx="2"/>
          </p:nvPr>
        </p:nvSpPr>
        <p:spPr/>
        <p:txBody>
          <a:bodyPr/>
          <a:lstStyle/>
          <a:p>
            <a:pPr marL="101600" indent="0">
              <a:buNone/>
            </a:pPr>
            <a:r>
              <a:rPr kumimoji="1" lang="en-US" altLang="ja-JP" dirty="0"/>
              <a:t>A kind of moving average to ignore sharp peaks and smooth the signal.</a:t>
            </a:r>
            <a:endParaRPr kumimoji="1" lang="ja-JP" altLang="en-US"/>
          </a:p>
        </p:txBody>
      </p:sp>
      <p:pic>
        <p:nvPicPr>
          <p:cNvPr id="7" name="図 6" descr="テキスト が含まれている画像&#10;&#10;自動的に生成された説明">
            <a:extLst>
              <a:ext uri="{FF2B5EF4-FFF2-40B4-BE49-F238E27FC236}">
                <a16:creationId xmlns:a16="http://schemas.microsoft.com/office/drawing/2014/main" id="{47C73D4B-3551-4C38-D1AD-E53055B4C486}"/>
              </a:ext>
            </a:extLst>
          </p:cNvPr>
          <p:cNvPicPr>
            <a:picLocks noChangeAspect="1"/>
          </p:cNvPicPr>
          <p:nvPr/>
        </p:nvPicPr>
        <p:blipFill>
          <a:blip r:embed="rId2"/>
          <a:stretch>
            <a:fillRect/>
          </a:stretch>
        </p:blipFill>
        <p:spPr>
          <a:xfrm>
            <a:off x="839356" y="3220829"/>
            <a:ext cx="4229100" cy="635000"/>
          </a:xfrm>
          <a:prstGeom prst="rect">
            <a:avLst/>
          </a:prstGeom>
        </p:spPr>
      </p:pic>
      <p:pic>
        <p:nvPicPr>
          <p:cNvPr id="8" name="図 7">
            <a:extLst>
              <a:ext uri="{FF2B5EF4-FFF2-40B4-BE49-F238E27FC236}">
                <a16:creationId xmlns:a16="http://schemas.microsoft.com/office/drawing/2014/main" id="{068E8351-766A-E042-416E-DCCBC830E6C0}"/>
              </a:ext>
            </a:extLst>
          </p:cNvPr>
          <p:cNvPicPr>
            <a:picLocks noChangeAspect="1"/>
          </p:cNvPicPr>
          <p:nvPr/>
        </p:nvPicPr>
        <p:blipFill>
          <a:blip r:embed="rId3"/>
          <a:stretch>
            <a:fillRect/>
          </a:stretch>
        </p:blipFill>
        <p:spPr>
          <a:xfrm>
            <a:off x="5445975" y="2415209"/>
            <a:ext cx="4148377" cy="3130277"/>
          </a:xfrm>
          <a:prstGeom prst="rect">
            <a:avLst/>
          </a:prstGeom>
        </p:spPr>
      </p:pic>
      <p:sp>
        <p:nvSpPr>
          <p:cNvPr id="10" name="テキスト ボックス 9">
            <a:extLst>
              <a:ext uri="{FF2B5EF4-FFF2-40B4-BE49-F238E27FC236}">
                <a16:creationId xmlns:a16="http://schemas.microsoft.com/office/drawing/2014/main" id="{0C6527E4-181F-A259-7453-DB4DA745ED29}"/>
              </a:ext>
            </a:extLst>
          </p:cNvPr>
          <p:cNvSpPr txBox="1"/>
          <p:nvPr/>
        </p:nvSpPr>
        <p:spPr>
          <a:xfrm>
            <a:off x="6590128" y="2089063"/>
            <a:ext cx="975096" cy="307777"/>
          </a:xfrm>
          <a:prstGeom prst="rect">
            <a:avLst/>
          </a:prstGeom>
          <a:noFill/>
        </p:spPr>
        <p:txBody>
          <a:bodyPr wrap="square" rtlCol="0">
            <a:spAutoFit/>
          </a:bodyPr>
          <a:lstStyle/>
          <a:p>
            <a:r>
              <a:rPr kumimoji="1" lang="en-US" altLang="ja-JP" dirty="0"/>
              <a:t>Window</a:t>
            </a:r>
            <a:endParaRPr kumimoji="1" lang="ja-JP" altLang="en-US"/>
          </a:p>
        </p:txBody>
      </p:sp>
      <p:cxnSp>
        <p:nvCxnSpPr>
          <p:cNvPr id="12" name="直線矢印コネクタ 11">
            <a:extLst>
              <a:ext uri="{FF2B5EF4-FFF2-40B4-BE49-F238E27FC236}">
                <a16:creationId xmlns:a16="http://schemas.microsoft.com/office/drawing/2014/main" id="{DC5CFDA2-8834-77D3-69C9-E85126523F9E}"/>
              </a:ext>
            </a:extLst>
          </p:cNvPr>
          <p:cNvCxnSpPr>
            <a:cxnSpLocks/>
          </p:cNvCxnSpPr>
          <p:nvPr/>
        </p:nvCxnSpPr>
        <p:spPr>
          <a:xfrm>
            <a:off x="5963478" y="2415209"/>
            <a:ext cx="216673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0F8856-CF05-3BC8-A455-5E19A507B74E}"/>
              </a:ext>
            </a:extLst>
          </p:cNvPr>
          <p:cNvSpPr txBox="1"/>
          <p:nvPr/>
        </p:nvSpPr>
        <p:spPr>
          <a:xfrm>
            <a:off x="6123715" y="5545486"/>
            <a:ext cx="2792896" cy="307777"/>
          </a:xfrm>
          <a:prstGeom prst="rect">
            <a:avLst/>
          </a:prstGeom>
          <a:noFill/>
        </p:spPr>
        <p:txBody>
          <a:bodyPr wrap="square" rtlCol="0">
            <a:spAutoFit/>
          </a:bodyPr>
          <a:lstStyle/>
          <a:p>
            <a:r>
              <a:rPr kumimoji="1" lang="en-US" altLang="ja-JP" dirty="0"/>
              <a:t>↑ 2nd order approximation</a:t>
            </a:r>
            <a:endParaRPr kumimoji="1" lang="ja-JP" altLang="en-US"/>
          </a:p>
        </p:txBody>
      </p:sp>
      <p:sp>
        <p:nvSpPr>
          <p:cNvPr id="17" name="フッター プレースホルダー 16">
            <a:extLst>
              <a:ext uri="{FF2B5EF4-FFF2-40B4-BE49-F238E27FC236}">
                <a16:creationId xmlns:a16="http://schemas.microsoft.com/office/drawing/2014/main" id="{31CE284F-CA9E-B869-A59A-56612662FEEB}"/>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2355076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29E141-30D0-7268-D2DC-05CD515BA7DB}"/>
              </a:ext>
            </a:extLst>
          </p:cNvPr>
          <p:cNvSpPr>
            <a:spLocks noGrp="1"/>
          </p:cNvSpPr>
          <p:nvPr>
            <p:ph type="title"/>
          </p:nvPr>
        </p:nvSpPr>
        <p:spPr/>
        <p:txBody>
          <a:bodyPr/>
          <a:lstStyle/>
          <a:p>
            <a:r>
              <a:rPr lang="en-US" altLang="ja-JP" dirty="0" err="1"/>
              <a:t>Savitzky-Golay</a:t>
            </a:r>
            <a:r>
              <a:rPr lang="en-US" altLang="ja-JP" dirty="0"/>
              <a:t> filter 2/4</a:t>
            </a:r>
            <a:endParaRPr kumimoji="1" lang="ja-JP" altLang="en-US"/>
          </a:p>
        </p:txBody>
      </p:sp>
      <p:sp>
        <p:nvSpPr>
          <p:cNvPr id="3" name="テキスト プレースホルダー 2">
            <a:extLst>
              <a:ext uri="{FF2B5EF4-FFF2-40B4-BE49-F238E27FC236}">
                <a16:creationId xmlns:a16="http://schemas.microsoft.com/office/drawing/2014/main" id="{B20A3D37-9C21-9BDE-EBE8-7EA0B0820822}"/>
              </a:ext>
            </a:extLst>
          </p:cNvPr>
          <p:cNvSpPr>
            <a:spLocks noGrp="1"/>
          </p:cNvSpPr>
          <p:nvPr>
            <p:ph type="body" idx="1"/>
          </p:nvPr>
        </p:nvSpPr>
        <p:spPr>
          <a:xfrm>
            <a:off x="461837" y="2014158"/>
            <a:ext cx="5074259" cy="4179300"/>
          </a:xfrm>
        </p:spPr>
        <p:txBody>
          <a:bodyPr/>
          <a:lstStyle/>
          <a:p>
            <a:pPr marL="558800" indent="-457200">
              <a:buFont typeface="+mj-lt"/>
              <a:buAutoNum type="arabicPeriod"/>
            </a:pPr>
            <a:r>
              <a:rPr kumimoji="1" lang="en-US" altLang="ja-JP" dirty="0"/>
              <a:t>Set window.</a:t>
            </a:r>
          </a:p>
          <a:p>
            <a:pPr marL="558800" indent="-457200">
              <a:buFont typeface="+mj-lt"/>
              <a:buAutoNum type="arabicPeriod"/>
            </a:pPr>
            <a:r>
              <a:rPr lang="en-US" altLang="ja-JP" dirty="0"/>
              <a:t>Approximate n-order polynomial equation</a:t>
            </a:r>
          </a:p>
          <a:p>
            <a:pPr marL="558800" indent="-457200">
              <a:buFont typeface="+mj-lt"/>
              <a:buAutoNum type="arabicPeriod"/>
            </a:pPr>
            <a:endParaRPr lang="en-US" altLang="ja-JP" dirty="0"/>
          </a:p>
          <a:p>
            <a:pPr marL="558800" indent="-457200">
              <a:buFont typeface="+mj-lt"/>
              <a:buAutoNum type="arabicPeriod"/>
            </a:pPr>
            <a:endParaRPr lang="en-US" altLang="ja-JP" dirty="0"/>
          </a:p>
          <a:p>
            <a:pPr marL="558800" indent="-457200">
              <a:buFont typeface="+mj-lt"/>
              <a:buAutoNum type="arabicPeriod"/>
            </a:pPr>
            <a:r>
              <a:rPr lang="en-US" altLang="ja-JP" dirty="0"/>
              <a:t>Pick up the center point of the fit curve</a:t>
            </a:r>
          </a:p>
          <a:p>
            <a:pPr marL="101600" indent="0">
              <a:buNone/>
            </a:pPr>
            <a:r>
              <a:rPr lang="en-US" altLang="ja-JP" dirty="0"/>
              <a:t>e.g.) When you set window=7, you should pickup 4th point of the curve. </a:t>
            </a:r>
          </a:p>
          <a:p>
            <a:pPr marL="558800" lvl="1" indent="0">
              <a:buNone/>
            </a:pP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8CBBC916-1B5E-65FF-B3FF-1EA86F1675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32</a:t>
            </a:fld>
            <a:endParaRPr lang="ja-JP" altLang="en-US"/>
          </a:p>
        </p:txBody>
      </p:sp>
      <p:sp>
        <p:nvSpPr>
          <p:cNvPr id="5" name="テキスト プレースホルダー 4">
            <a:extLst>
              <a:ext uri="{FF2B5EF4-FFF2-40B4-BE49-F238E27FC236}">
                <a16:creationId xmlns:a16="http://schemas.microsoft.com/office/drawing/2014/main" id="{74E43CA1-3A5F-233F-0FDB-8D771ECD11B8}"/>
              </a:ext>
            </a:extLst>
          </p:cNvPr>
          <p:cNvSpPr>
            <a:spLocks noGrp="1"/>
          </p:cNvSpPr>
          <p:nvPr>
            <p:ph type="body" idx="2"/>
          </p:nvPr>
        </p:nvSpPr>
        <p:spPr/>
        <p:txBody>
          <a:bodyPr/>
          <a:lstStyle/>
          <a:p>
            <a:pPr marL="101600" indent="0">
              <a:buNone/>
            </a:pPr>
            <a:r>
              <a:rPr kumimoji="1" lang="en-US" altLang="ja-JP" dirty="0"/>
              <a:t>A kind of moving average to ignore sharp peaks and smooth the signal.</a:t>
            </a:r>
            <a:endParaRPr kumimoji="1" lang="ja-JP" altLang="en-US"/>
          </a:p>
        </p:txBody>
      </p:sp>
      <p:pic>
        <p:nvPicPr>
          <p:cNvPr id="7" name="図 6" descr="テキスト が含まれている画像&#10;&#10;自動的に生成された説明">
            <a:extLst>
              <a:ext uri="{FF2B5EF4-FFF2-40B4-BE49-F238E27FC236}">
                <a16:creationId xmlns:a16="http://schemas.microsoft.com/office/drawing/2014/main" id="{47C73D4B-3551-4C38-D1AD-E53055B4C486}"/>
              </a:ext>
            </a:extLst>
          </p:cNvPr>
          <p:cNvPicPr>
            <a:picLocks noChangeAspect="1"/>
          </p:cNvPicPr>
          <p:nvPr/>
        </p:nvPicPr>
        <p:blipFill>
          <a:blip r:embed="rId2"/>
          <a:stretch>
            <a:fillRect/>
          </a:stretch>
        </p:blipFill>
        <p:spPr>
          <a:xfrm>
            <a:off x="839356" y="3220829"/>
            <a:ext cx="4229100" cy="635000"/>
          </a:xfrm>
          <a:prstGeom prst="rect">
            <a:avLst/>
          </a:prstGeom>
        </p:spPr>
      </p:pic>
      <p:pic>
        <p:nvPicPr>
          <p:cNvPr id="8" name="図 7">
            <a:extLst>
              <a:ext uri="{FF2B5EF4-FFF2-40B4-BE49-F238E27FC236}">
                <a16:creationId xmlns:a16="http://schemas.microsoft.com/office/drawing/2014/main" id="{068E8351-766A-E042-416E-DCCBC830E6C0}"/>
              </a:ext>
            </a:extLst>
          </p:cNvPr>
          <p:cNvPicPr>
            <a:picLocks noChangeAspect="1"/>
          </p:cNvPicPr>
          <p:nvPr/>
        </p:nvPicPr>
        <p:blipFill>
          <a:blip r:embed="rId3"/>
          <a:stretch>
            <a:fillRect/>
          </a:stretch>
        </p:blipFill>
        <p:spPr>
          <a:xfrm>
            <a:off x="5445975" y="2415209"/>
            <a:ext cx="4148377" cy="3130277"/>
          </a:xfrm>
          <a:prstGeom prst="rect">
            <a:avLst/>
          </a:prstGeom>
        </p:spPr>
      </p:pic>
      <p:sp>
        <p:nvSpPr>
          <p:cNvPr id="9" name="右矢印 8">
            <a:extLst>
              <a:ext uri="{FF2B5EF4-FFF2-40B4-BE49-F238E27FC236}">
                <a16:creationId xmlns:a16="http://schemas.microsoft.com/office/drawing/2014/main" id="{D88156D7-A419-DBA6-7F3F-8CE19E5C6ECD}"/>
              </a:ext>
            </a:extLst>
          </p:cNvPr>
          <p:cNvSpPr/>
          <p:nvPr/>
        </p:nvSpPr>
        <p:spPr>
          <a:xfrm rot="3185392">
            <a:off x="6230016" y="4019502"/>
            <a:ext cx="978408"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C6527E4-181F-A259-7453-DB4DA745ED29}"/>
              </a:ext>
            </a:extLst>
          </p:cNvPr>
          <p:cNvSpPr txBox="1"/>
          <p:nvPr/>
        </p:nvSpPr>
        <p:spPr>
          <a:xfrm>
            <a:off x="6590128" y="2089063"/>
            <a:ext cx="975096" cy="307777"/>
          </a:xfrm>
          <a:prstGeom prst="rect">
            <a:avLst/>
          </a:prstGeom>
          <a:noFill/>
        </p:spPr>
        <p:txBody>
          <a:bodyPr wrap="square" rtlCol="0">
            <a:spAutoFit/>
          </a:bodyPr>
          <a:lstStyle/>
          <a:p>
            <a:r>
              <a:rPr kumimoji="1" lang="en-US" altLang="ja-JP" dirty="0"/>
              <a:t>Window</a:t>
            </a:r>
            <a:endParaRPr kumimoji="1" lang="ja-JP" altLang="en-US"/>
          </a:p>
        </p:txBody>
      </p:sp>
      <p:cxnSp>
        <p:nvCxnSpPr>
          <p:cNvPr id="12" name="直線矢印コネクタ 11">
            <a:extLst>
              <a:ext uri="{FF2B5EF4-FFF2-40B4-BE49-F238E27FC236}">
                <a16:creationId xmlns:a16="http://schemas.microsoft.com/office/drawing/2014/main" id="{DC5CFDA2-8834-77D3-69C9-E85126523F9E}"/>
              </a:ext>
            </a:extLst>
          </p:cNvPr>
          <p:cNvCxnSpPr>
            <a:cxnSpLocks/>
          </p:cNvCxnSpPr>
          <p:nvPr/>
        </p:nvCxnSpPr>
        <p:spPr>
          <a:xfrm>
            <a:off x="5963478" y="2415209"/>
            <a:ext cx="216673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4BABB46-6E40-DED5-0E87-B6F147608E67}"/>
              </a:ext>
            </a:extLst>
          </p:cNvPr>
          <p:cNvSpPr txBox="1"/>
          <p:nvPr/>
        </p:nvSpPr>
        <p:spPr>
          <a:xfrm>
            <a:off x="5963478" y="3448878"/>
            <a:ext cx="815008" cy="307777"/>
          </a:xfrm>
          <a:prstGeom prst="rect">
            <a:avLst/>
          </a:prstGeom>
          <a:noFill/>
        </p:spPr>
        <p:txBody>
          <a:bodyPr wrap="square" rtlCol="0">
            <a:spAutoFit/>
          </a:bodyPr>
          <a:lstStyle/>
          <a:p>
            <a:r>
              <a:rPr kumimoji="1" lang="en-US" altLang="ja-JP" dirty="0">
                <a:solidFill>
                  <a:srgbClr val="FF0000"/>
                </a:solidFill>
              </a:rPr>
              <a:t>pick up</a:t>
            </a:r>
            <a:endParaRPr kumimoji="1" lang="ja-JP" altLang="en-US">
              <a:solidFill>
                <a:srgbClr val="FF0000"/>
              </a:solidFill>
            </a:endParaRPr>
          </a:p>
        </p:txBody>
      </p:sp>
      <p:sp>
        <p:nvSpPr>
          <p:cNvPr id="16" name="テキスト ボックス 15">
            <a:extLst>
              <a:ext uri="{FF2B5EF4-FFF2-40B4-BE49-F238E27FC236}">
                <a16:creationId xmlns:a16="http://schemas.microsoft.com/office/drawing/2014/main" id="{AE0F8856-CF05-3BC8-A455-5E19A507B74E}"/>
              </a:ext>
            </a:extLst>
          </p:cNvPr>
          <p:cNvSpPr txBox="1"/>
          <p:nvPr/>
        </p:nvSpPr>
        <p:spPr>
          <a:xfrm>
            <a:off x="6123715" y="5545486"/>
            <a:ext cx="2792896" cy="307777"/>
          </a:xfrm>
          <a:prstGeom prst="rect">
            <a:avLst/>
          </a:prstGeom>
          <a:noFill/>
        </p:spPr>
        <p:txBody>
          <a:bodyPr wrap="square" rtlCol="0">
            <a:spAutoFit/>
          </a:bodyPr>
          <a:lstStyle/>
          <a:p>
            <a:r>
              <a:rPr kumimoji="1" lang="en-US" altLang="ja-JP" dirty="0"/>
              <a:t>↑ 2nd order approximation</a:t>
            </a:r>
            <a:endParaRPr kumimoji="1" lang="ja-JP" altLang="en-US"/>
          </a:p>
        </p:txBody>
      </p:sp>
      <p:sp>
        <p:nvSpPr>
          <p:cNvPr id="6" name="円/楕円 5">
            <a:extLst>
              <a:ext uri="{FF2B5EF4-FFF2-40B4-BE49-F238E27FC236}">
                <a16:creationId xmlns:a16="http://schemas.microsoft.com/office/drawing/2014/main" id="{299CAF6D-C5F1-B6C2-92C0-E383CB89E4A1}"/>
              </a:ext>
            </a:extLst>
          </p:cNvPr>
          <p:cNvSpPr/>
          <p:nvPr/>
        </p:nvSpPr>
        <p:spPr>
          <a:xfrm>
            <a:off x="6918768" y="4595819"/>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ッター プレースホルダー 10">
            <a:extLst>
              <a:ext uri="{FF2B5EF4-FFF2-40B4-BE49-F238E27FC236}">
                <a16:creationId xmlns:a16="http://schemas.microsoft.com/office/drawing/2014/main" id="{7234BE96-0BEC-71AC-4972-28CF27B3FD4B}"/>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023775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DE6744-26D2-220F-FA6F-07D71DDD1BAB}"/>
              </a:ext>
            </a:extLst>
          </p:cNvPr>
          <p:cNvSpPr>
            <a:spLocks noGrp="1"/>
          </p:cNvSpPr>
          <p:nvPr>
            <p:ph type="title"/>
          </p:nvPr>
        </p:nvSpPr>
        <p:spPr/>
        <p:txBody>
          <a:bodyPr/>
          <a:lstStyle/>
          <a:p>
            <a:r>
              <a:rPr kumimoji="1" lang="en-US" altLang="ja-JP" dirty="0" err="1"/>
              <a:t>Savitzky-</a:t>
            </a:r>
            <a:r>
              <a:rPr lang="en-US" altLang="ja-JP" dirty="0" err="1"/>
              <a:t>Golay</a:t>
            </a:r>
            <a:r>
              <a:rPr lang="en-US" altLang="ja-JP" dirty="0"/>
              <a:t> filter 3/4</a:t>
            </a:r>
            <a:endParaRPr kumimoji="1" lang="ja-JP" altLang="en-US"/>
          </a:p>
        </p:txBody>
      </p:sp>
      <p:sp>
        <p:nvSpPr>
          <p:cNvPr id="4" name="スライド番号プレースホルダー 3">
            <a:extLst>
              <a:ext uri="{FF2B5EF4-FFF2-40B4-BE49-F238E27FC236}">
                <a16:creationId xmlns:a16="http://schemas.microsoft.com/office/drawing/2014/main" id="{A614F767-5080-0D3A-8521-921A7E16F5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33</a:t>
            </a:fld>
            <a:endParaRPr lang="ja-JP" altLang="en-US"/>
          </a:p>
        </p:txBody>
      </p:sp>
      <p:sp>
        <p:nvSpPr>
          <p:cNvPr id="5" name="テキスト プレースホルダー 4">
            <a:extLst>
              <a:ext uri="{FF2B5EF4-FFF2-40B4-BE49-F238E27FC236}">
                <a16:creationId xmlns:a16="http://schemas.microsoft.com/office/drawing/2014/main" id="{9B47A4E5-852C-5F30-6EB3-8B7960625863}"/>
              </a:ext>
            </a:extLst>
          </p:cNvPr>
          <p:cNvSpPr>
            <a:spLocks noGrp="1"/>
          </p:cNvSpPr>
          <p:nvPr>
            <p:ph type="body" idx="2"/>
          </p:nvPr>
        </p:nvSpPr>
        <p:spPr/>
        <p:txBody>
          <a:bodyPr/>
          <a:lstStyle/>
          <a:p>
            <a:pPr marL="101600" indent="0">
              <a:buNone/>
            </a:pPr>
            <a:r>
              <a:rPr kumimoji="1" lang="en-US" altLang="ja-JP" dirty="0"/>
              <a:t>Then you move the window in parallel, fit, and pick up each center point...</a:t>
            </a:r>
            <a:endParaRPr kumimoji="1" lang="ja-JP" altLang="en-US"/>
          </a:p>
        </p:txBody>
      </p:sp>
      <p:pic>
        <p:nvPicPr>
          <p:cNvPr id="6" name="図 5">
            <a:extLst>
              <a:ext uri="{FF2B5EF4-FFF2-40B4-BE49-F238E27FC236}">
                <a16:creationId xmlns:a16="http://schemas.microsoft.com/office/drawing/2014/main" id="{A5A5F896-DC48-3FB8-43CF-48703B80BE83}"/>
              </a:ext>
            </a:extLst>
          </p:cNvPr>
          <p:cNvPicPr>
            <a:picLocks noChangeAspect="1"/>
          </p:cNvPicPr>
          <p:nvPr/>
        </p:nvPicPr>
        <p:blipFill>
          <a:blip r:embed="rId2"/>
          <a:stretch>
            <a:fillRect/>
          </a:stretch>
        </p:blipFill>
        <p:spPr>
          <a:xfrm>
            <a:off x="356980" y="2932043"/>
            <a:ext cx="2892666" cy="2182744"/>
          </a:xfrm>
          <a:prstGeom prst="rect">
            <a:avLst/>
          </a:prstGeom>
        </p:spPr>
      </p:pic>
      <p:sp>
        <p:nvSpPr>
          <p:cNvPr id="7" name="右矢印 6">
            <a:extLst>
              <a:ext uri="{FF2B5EF4-FFF2-40B4-BE49-F238E27FC236}">
                <a16:creationId xmlns:a16="http://schemas.microsoft.com/office/drawing/2014/main" id="{AB7D4010-806A-E3FC-FCDF-165DF2CC7190}"/>
              </a:ext>
            </a:extLst>
          </p:cNvPr>
          <p:cNvSpPr/>
          <p:nvPr/>
        </p:nvSpPr>
        <p:spPr>
          <a:xfrm rot="3185392">
            <a:off x="872293" y="3367882"/>
            <a:ext cx="978408"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C20BF5F-18FA-4BE1-E253-58AC473466F1}"/>
              </a:ext>
            </a:extLst>
          </p:cNvPr>
          <p:cNvPicPr>
            <a:picLocks noChangeAspect="1"/>
          </p:cNvPicPr>
          <p:nvPr/>
        </p:nvPicPr>
        <p:blipFill>
          <a:blip r:embed="rId3"/>
          <a:srcRect/>
          <a:stretch/>
        </p:blipFill>
        <p:spPr>
          <a:xfrm>
            <a:off x="3500255" y="2932042"/>
            <a:ext cx="2892666" cy="2182745"/>
          </a:xfrm>
          <a:prstGeom prst="rect">
            <a:avLst/>
          </a:prstGeom>
        </p:spPr>
      </p:pic>
      <p:pic>
        <p:nvPicPr>
          <p:cNvPr id="9" name="図 8">
            <a:extLst>
              <a:ext uri="{FF2B5EF4-FFF2-40B4-BE49-F238E27FC236}">
                <a16:creationId xmlns:a16="http://schemas.microsoft.com/office/drawing/2014/main" id="{9DCA5219-DDA6-1A98-455F-10C0A0FE8C8B}"/>
              </a:ext>
            </a:extLst>
          </p:cNvPr>
          <p:cNvPicPr>
            <a:picLocks noChangeAspect="1"/>
          </p:cNvPicPr>
          <p:nvPr/>
        </p:nvPicPr>
        <p:blipFill>
          <a:blip r:embed="rId4"/>
          <a:srcRect/>
          <a:stretch/>
        </p:blipFill>
        <p:spPr>
          <a:xfrm>
            <a:off x="6612006" y="2932043"/>
            <a:ext cx="2892665" cy="2182744"/>
          </a:xfrm>
          <a:prstGeom prst="rect">
            <a:avLst/>
          </a:prstGeom>
        </p:spPr>
      </p:pic>
      <p:sp>
        <p:nvSpPr>
          <p:cNvPr id="10" name="右矢印 9">
            <a:extLst>
              <a:ext uri="{FF2B5EF4-FFF2-40B4-BE49-F238E27FC236}">
                <a16:creationId xmlns:a16="http://schemas.microsoft.com/office/drawing/2014/main" id="{9D097AA9-FA2B-4D42-0282-34AE0411B3BF}"/>
              </a:ext>
            </a:extLst>
          </p:cNvPr>
          <p:cNvSpPr/>
          <p:nvPr/>
        </p:nvSpPr>
        <p:spPr>
          <a:xfrm rot="3185392">
            <a:off x="4295197" y="2926304"/>
            <a:ext cx="978408"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98896382-B44E-5E5B-6375-2770EB4FEF4A}"/>
              </a:ext>
            </a:extLst>
          </p:cNvPr>
          <p:cNvSpPr/>
          <p:nvPr/>
        </p:nvSpPr>
        <p:spPr>
          <a:xfrm rot="3185392">
            <a:off x="7714258" y="3029975"/>
            <a:ext cx="978408"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DA89CCA0-83BD-F8D1-004B-ACDFE3A2B15D}"/>
              </a:ext>
            </a:extLst>
          </p:cNvPr>
          <p:cNvCxnSpPr>
            <a:cxnSpLocks/>
          </p:cNvCxnSpPr>
          <p:nvPr/>
        </p:nvCxnSpPr>
        <p:spPr>
          <a:xfrm>
            <a:off x="3249646" y="2735608"/>
            <a:ext cx="507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876F4B1-9DF2-3140-9916-EDEAA1652A47}"/>
              </a:ext>
            </a:extLst>
          </p:cNvPr>
          <p:cNvSpPr txBox="1"/>
          <p:nvPr/>
        </p:nvSpPr>
        <p:spPr>
          <a:xfrm>
            <a:off x="2776166" y="2350143"/>
            <a:ext cx="1520687" cy="307777"/>
          </a:xfrm>
          <a:prstGeom prst="rect">
            <a:avLst/>
          </a:prstGeom>
          <a:noFill/>
        </p:spPr>
        <p:txBody>
          <a:bodyPr wrap="square" rtlCol="0">
            <a:spAutoFit/>
          </a:bodyPr>
          <a:lstStyle/>
          <a:p>
            <a:r>
              <a:rPr kumimoji="1" lang="en-US" altLang="ja-JP" b="1" dirty="0"/>
              <a:t>window moving</a:t>
            </a:r>
            <a:endParaRPr kumimoji="1" lang="ja-JP" altLang="en-US" b="1"/>
          </a:p>
        </p:txBody>
      </p:sp>
      <p:cxnSp>
        <p:nvCxnSpPr>
          <p:cNvPr id="16" name="直線矢印コネクタ 15">
            <a:extLst>
              <a:ext uri="{FF2B5EF4-FFF2-40B4-BE49-F238E27FC236}">
                <a16:creationId xmlns:a16="http://schemas.microsoft.com/office/drawing/2014/main" id="{E2721E93-C6D3-BE2C-90F3-1431C9E92368}"/>
              </a:ext>
            </a:extLst>
          </p:cNvPr>
          <p:cNvCxnSpPr>
            <a:cxnSpLocks/>
          </p:cNvCxnSpPr>
          <p:nvPr/>
        </p:nvCxnSpPr>
        <p:spPr>
          <a:xfrm>
            <a:off x="6358333" y="2735608"/>
            <a:ext cx="507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9407377-2ECC-CF74-E44D-35AD8E4F4183}"/>
              </a:ext>
            </a:extLst>
          </p:cNvPr>
          <p:cNvSpPr txBox="1"/>
          <p:nvPr/>
        </p:nvSpPr>
        <p:spPr>
          <a:xfrm>
            <a:off x="5851661" y="2350143"/>
            <a:ext cx="1520687" cy="307777"/>
          </a:xfrm>
          <a:prstGeom prst="rect">
            <a:avLst/>
          </a:prstGeom>
          <a:noFill/>
        </p:spPr>
        <p:txBody>
          <a:bodyPr wrap="square" rtlCol="0">
            <a:spAutoFit/>
          </a:bodyPr>
          <a:lstStyle/>
          <a:p>
            <a:r>
              <a:rPr kumimoji="1" lang="en-US" altLang="ja-JP" b="1" dirty="0"/>
              <a:t>window moving</a:t>
            </a:r>
            <a:endParaRPr kumimoji="1" lang="ja-JP" altLang="en-US" b="1"/>
          </a:p>
        </p:txBody>
      </p:sp>
      <p:sp>
        <p:nvSpPr>
          <p:cNvPr id="18" name="テキスト ボックス 17">
            <a:extLst>
              <a:ext uri="{FF2B5EF4-FFF2-40B4-BE49-F238E27FC236}">
                <a16:creationId xmlns:a16="http://schemas.microsoft.com/office/drawing/2014/main" id="{4D8A3FBB-7D03-402B-2FFB-5CE0C3FB539C}"/>
              </a:ext>
            </a:extLst>
          </p:cNvPr>
          <p:cNvSpPr txBox="1"/>
          <p:nvPr/>
        </p:nvSpPr>
        <p:spPr>
          <a:xfrm>
            <a:off x="1159342" y="2978707"/>
            <a:ext cx="815008" cy="307777"/>
          </a:xfrm>
          <a:prstGeom prst="rect">
            <a:avLst/>
          </a:prstGeom>
          <a:noFill/>
        </p:spPr>
        <p:txBody>
          <a:bodyPr wrap="square" rtlCol="0">
            <a:spAutoFit/>
          </a:bodyPr>
          <a:lstStyle/>
          <a:p>
            <a:r>
              <a:rPr kumimoji="1" lang="en-US" altLang="ja-JP" dirty="0">
                <a:solidFill>
                  <a:srgbClr val="FF0000"/>
                </a:solidFill>
              </a:rPr>
              <a:t>pick up</a:t>
            </a:r>
            <a:endParaRPr kumimoji="1" lang="ja-JP" altLang="en-US">
              <a:solidFill>
                <a:srgbClr val="FF0000"/>
              </a:solidFill>
            </a:endParaRPr>
          </a:p>
        </p:txBody>
      </p:sp>
      <p:sp>
        <p:nvSpPr>
          <p:cNvPr id="19" name="テキスト ボックス 18">
            <a:extLst>
              <a:ext uri="{FF2B5EF4-FFF2-40B4-BE49-F238E27FC236}">
                <a16:creationId xmlns:a16="http://schemas.microsoft.com/office/drawing/2014/main" id="{EC2497AC-BF02-8DC4-1582-C161BD251292}"/>
              </a:ext>
            </a:extLst>
          </p:cNvPr>
          <p:cNvSpPr txBox="1"/>
          <p:nvPr/>
        </p:nvSpPr>
        <p:spPr>
          <a:xfrm>
            <a:off x="4296323" y="2446619"/>
            <a:ext cx="815008" cy="307777"/>
          </a:xfrm>
          <a:prstGeom prst="rect">
            <a:avLst/>
          </a:prstGeom>
          <a:noFill/>
        </p:spPr>
        <p:txBody>
          <a:bodyPr wrap="square" rtlCol="0">
            <a:spAutoFit/>
          </a:bodyPr>
          <a:lstStyle/>
          <a:p>
            <a:r>
              <a:rPr kumimoji="1" lang="en-US" altLang="ja-JP" dirty="0">
                <a:solidFill>
                  <a:srgbClr val="FF0000"/>
                </a:solidFill>
              </a:rPr>
              <a:t>pick up</a:t>
            </a:r>
            <a:endParaRPr kumimoji="1" lang="ja-JP" altLang="en-US">
              <a:solidFill>
                <a:srgbClr val="FF0000"/>
              </a:solidFill>
            </a:endParaRPr>
          </a:p>
        </p:txBody>
      </p:sp>
      <p:sp>
        <p:nvSpPr>
          <p:cNvPr id="20" name="テキスト ボックス 19">
            <a:extLst>
              <a:ext uri="{FF2B5EF4-FFF2-40B4-BE49-F238E27FC236}">
                <a16:creationId xmlns:a16="http://schemas.microsoft.com/office/drawing/2014/main" id="{259FF96F-749C-CCDB-25BC-95EE7A0B677C}"/>
              </a:ext>
            </a:extLst>
          </p:cNvPr>
          <p:cNvSpPr txBox="1"/>
          <p:nvPr/>
        </p:nvSpPr>
        <p:spPr>
          <a:xfrm>
            <a:off x="7544556" y="2504031"/>
            <a:ext cx="815008" cy="307777"/>
          </a:xfrm>
          <a:prstGeom prst="rect">
            <a:avLst/>
          </a:prstGeom>
          <a:noFill/>
        </p:spPr>
        <p:txBody>
          <a:bodyPr wrap="square" rtlCol="0">
            <a:spAutoFit/>
          </a:bodyPr>
          <a:lstStyle/>
          <a:p>
            <a:r>
              <a:rPr kumimoji="1" lang="en-US" altLang="ja-JP" dirty="0">
                <a:solidFill>
                  <a:srgbClr val="FF0000"/>
                </a:solidFill>
              </a:rPr>
              <a:t>pick up</a:t>
            </a:r>
            <a:endParaRPr kumimoji="1" lang="ja-JP" altLang="en-US">
              <a:solidFill>
                <a:srgbClr val="FF0000"/>
              </a:solidFill>
            </a:endParaRPr>
          </a:p>
        </p:txBody>
      </p:sp>
      <p:sp>
        <p:nvSpPr>
          <p:cNvPr id="21" name="円/楕円 20">
            <a:extLst>
              <a:ext uri="{FF2B5EF4-FFF2-40B4-BE49-F238E27FC236}">
                <a16:creationId xmlns:a16="http://schemas.microsoft.com/office/drawing/2014/main" id="{F4522901-5448-6CA6-C0C5-CAA32EC5CC22}"/>
              </a:ext>
            </a:extLst>
          </p:cNvPr>
          <p:cNvSpPr/>
          <p:nvPr/>
        </p:nvSpPr>
        <p:spPr>
          <a:xfrm>
            <a:off x="1625001" y="4002881"/>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84999F86-0AC1-9E9C-2C81-C7FE4743E37E}"/>
              </a:ext>
            </a:extLst>
          </p:cNvPr>
          <p:cNvSpPr/>
          <p:nvPr/>
        </p:nvSpPr>
        <p:spPr>
          <a:xfrm>
            <a:off x="5014740" y="3546250"/>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E9178456-DB5D-8656-AC22-79C5BA6C13D7}"/>
              </a:ext>
            </a:extLst>
          </p:cNvPr>
          <p:cNvSpPr/>
          <p:nvPr/>
        </p:nvSpPr>
        <p:spPr>
          <a:xfrm>
            <a:off x="8403010" y="3561303"/>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ッター プレースホルダー 23">
            <a:extLst>
              <a:ext uri="{FF2B5EF4-FFF2-40B4-BE49-F238E27FC236}">
                <a16:creationId xmlns:a16="http://schemas.microsoft.com/office/drawing/2014/main" id="{04F4059C-7CE3-C921-57FD-85A15417297A}"/>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3745752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4EF29-75F6-E200-83C7-373FCF36EF60}"/>
              </a:ext>
            </a:extLst>
          </p:cNvPr>
          <p:cNvSpPr>
            <a:spLocks noGrp="1"/>
          </p:cNvSpPr>
          <p:nvPr>
            <p:ph type="title"/>
          </p:nvPr>
        </p:nvSpPr>
        <p:spPr/>
        <p:txBody>
          <a:bodyPr/>
          <a:lstStyle/>
          <a:p>
            <a:r>
              <a:rPr kumimoji="1" lang="en-US" altLang="ja-JP" dirty="0" err="1"/>
              <a:t>Savitzky-Golay</a:t>
            </a:r>
            <a:r>
              <a:rPr kumimoji="1" lang="en-US" altLang="ja-JP" dirty="0"/>
              <a:t> filter 4/4</a:t>
            </a:r>
            <a:endParaRPr kumimoji="1" lang="ja-JP" altLang="en-US"/>
          </a:p>
        </p:txBody>
      </p:sp>
      <p:sp>
        <p:nvSpPr>
          <p:cNvPr id="4" name="スライド番号プレースホルダー 3">
            <a:extLst>
              <a:ext uri="{FF2B5EF4-FFF2-40B4-BE49-F238E27FC236}">
                <a16:creationId xmlns:a16="http://schemas.microsoft.com/office/drawing/2014/main" id="{CB99CF90-BC73-D3D3-E421-7D9D1398D45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34</a:t>
            </a:fld>
            <a:endParaRPr lang="ja-JP" altLang="en-US"/>
          </a:p>
        </p:txBody>
      </p:sp>
      <p:sp>
        <p:nvSpPr>
          <p:cNvPr id="5" name="テキスト プレースホルダー 4">
            <a:extLst>
              <a:ext uri="{FF2B5EF4-FFF2-40B4-BE49-F238E27FC236}">
                <a16:creationId xmlns:a16="http://schemas.microsoft.com/office/drawing/2014/main" id="{83354A3C-C164-FAD6-A0AE-16B18EBAE85B}"/>
              </a:ext>
            </a:extLst>
          </p:cNvPr>
          <p:cNvSpPr>
            <a:spLocks noGrp="1"/>
          </p:cNvSpPr>
          <p:nvPr>
            <p:ph type="body" idx="2"/>
          </p:nvPr>
        </p:nvSpPr>
        <p:spPr/>
        <p:txBody>
          <a:bodyPr/>
          <a:lstStyle/>
          <a:p>
            <a:pPr marL="101600" indent="0">
              <a:buNone/>
            </a:pPr>
            <a:r>
              <a:rPr kumimoji="1" lang="en-US" altLang="ja-JP" dirty="0"/>
              <a:t>Finally, the picked-up</a:t>
            </a:r>
            <a:r>
              <a:rPr lang="en-US" altLang="ja-JP" dirty="0"/>
              <a:t> center points are</a:t>
            </a:r>
            <a:r>
              <a:rPr kumimoji="1" lang="en-US" altLang="ja-JP" dirty="0"/>
              <a:t> filtered spectrum.</a:t>
            </a:r>
            <a:endParaRPr kumimoji="1" lang="ja-JP" altLang="en-US"/>
          </a:p>
        </p:txBody>
      </p:sp>
      <p:pic>
        <p:nvPicPr>
          <p:cNvPr id="6" name="図 5">
            <a:extLst>
              <a:ext uri="{FF2B5EF4-FFF2-40B4-BE49-F238E27FC236}">
                <a16:creationId xmlns:a16="http://schemas.microsoft.com/office/drawing/2014/main" id="{DCE03969-865D-3962-B472-4C50FF2EA5FB}"/>
              </a:ext>
            </a:extLst>
          </p:cNvPr>
          <p:cNvPicPr>
            <a:picLocks noChangeAspect="1"/>
          </p:cNvPicPr>
          <p:nvPr/>
        </p:nvPicPr>
        <p:blipFill>
          <a:blip r:embed="rId2"/>
          <a:stretch>
            <a:fillRect/>
          </a:stretch>
        </p:blipFill>
        <p:spPr>
          <a:xfrm>
            <a:off x="2243859" y="1895766"/>
            <a:ext cx="5239160" cy="4040533"/>
          </a:xfrm>
          <a:prstGeom prst="rect">
            <a:avLst/>
          </a:prstGeom>
        </p:spPr>
      </p:pic>
      <p:sp>
        <p:nvSpPr>
          <p:cNvPr id="11" name="円/楕円 10">
            <a:extLst>
              <a:ext uri="{FF2B5EF4-FFF2-40B4-BE49-F238E27FC236}">
                <a16:creationId xmlns:a16="http://schemas.microsoft.com/office/drawing/2014/main" id="{E48A8FD0-B0BF-5438-77C9-0DF5981E6249}"/>
              </a:ext>
            </a:extLst>
          </p:cNvPr>
          <p:cNvSpPr/>
          <p:nvPr/>
        </p:nvSpPr>
        <p:spPr>
          <a:xfrm>
            <a:off x="4131533" y="4723643"/>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D7CB18FB-BF42-FCA0-A7BA-0944BF550EFE}"/>
              </a:ext>
            </a:extLst>
          </p:cNvPr>
          <p:cNvSpPr/>
          <p:nvPr/>
        </p:nvSpPr>
        <p:spPr>
          <a:xfrm>
            <a:off x="4608000" y="3960000"/>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23B5C83B-1B9C-0B0F-9F58-96E428D4FEBA}"/>
              </a:ext>
            </a:extLst>
          </p:cNvPr>
          <p:cNvSpPr/>
          <p:nvPr/>
        </p:nvSpPr>
        <p:spPr>
          <a:xfrm>
            <a:off x="5088391" y="3021704"/>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12783E04-68B0-A4D8-6DAD-6D66292B8FC3}"/>
              </a:ext>
            </a:extLst>
          </p:cNvPr>
          <p:cNvSpPr/>
          <p:nvPr/>
        </p:nvSpPr>
        <p:spPr>
          <a:xfrm>
            <a:off x="5575408" y="3090443"/>
            <a:ext cx="288000" cy="28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ッター プレースホルダー 14">
            <a:extLst>
              <a:ext uri="{FF2B5EF4-FFF2-40B4-BE49-F238E27FC236}">
                <a16:creationId xmlns:a16="http://schemas.microsoft.com/office/drawing/2014/main" id="{CB39A677-E965-37A8-FFAB-214CB8261FD1}"/>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385941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61ECE2-9991-7364-746F-C9FE6C55ED07}"/>
              </a:ext>
            </a:extLst>
          </p:cNvPr>
          <p:cNvSpPr>
            <a:spLocks noGrp="1"/>
          </p:cNvSpPr>
          <p:nvPr>
            <p:ph type="title"/>
          </p:nvPr>
        </p:nvSpPr>
        <p:spPr/>
        <p:txBody>
          <a:bodyPr/>
          <a:lstStyle/>
          <a:p>
            <a:r>
              <a:rPr lang="en-US" altLang="ja-JP" dirty="0" err="1"/>
              <a:t>Tsys</a:t>
            </a:r>
            <a:r>
              <a:rPr lang="en-US" altLang="ja-JP" dirty="0"/>
              <a:t> estimation</a:t>
            </a:r>
            <a:endParaRPr kumimoji="1" lang="ja-JP" altLang="en-US"/>
          </a:p>
        </p:txBody>
      </p:sp>
      <p:sp>
        <p:nvSpPr>
          <p:cNvPr id="4" name="スライド番号プレースホルダー 3">
            <a:extLst>
              <a:ext uri="{FF2B5EF4-FFF2-40B4-BE49-F238E27FC236}">
                <a16:creationId xmlns:a16="http://schemas.microsoft.com/office/drawing/2014/main" id="{A1901F3B-5C9D-362E-39B3-DD12366220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35</a:t>
            </a:fld>
            <a:endParaRPr lang="ja-JP" altLang="en-US"/>
          </a:p>
        </p:txBody>
      </p:sp>
      <p:pic>
        <p:nvPicPr>
          <p:cNvPr id="17" name="図 16" descr="テキスト が含まれている画像&#10;&#10;自動的に生成された説明">
            <a:extLst>
              <a:ext uri="{FF2B5EF4-FFF2-40B4-BE49-F238E27FC236}">
                <a16:creationId xmlns:a16="http://schemas.microsoft.com/office/drawing/2014/main" id="{B4DC21A1-3C61-6C75-55EE-D31147F55ECD}"/>
              </a:ext>
            </a:extLst>
          </p:cNvPr>
          <p:cNvPicPr>
            <a:picLocks noChangeAspect="1"/>
          </p:cNvPicPr>
          <p:nvPr/>
        </p:nvPicPr>
        <p:blipFill>
          <a:blip r:embed="rId2"/>
          <a:stretch>
            <a:fillRect/>
          </a:stretch>
        </p:blipFill>
        <p:spPr>
          <a:xfrm>
            <a:off x="833542" y="1334596"/>
            <a:ext cx="2590800" cy="647700"/>
          </a:xfrm>
          <a:prstGeom prst="rect">
            <a:avLst/>
          </a:prstGeom>
        </p:spPr>
      </p:pic>
      <p:pic>
        <p:nvPicPr>
          <p:cNvPr id="7" name="図 6" descr="グラフ, 散布図&#10;&#10;自動的に生成された説明">
            <a:extLst>
              <a:ext uri="{FF2B5EF4-FFF2-40B4-BE49-F238E27FC236}">
                <a16:creationId xmlns:a16="http://schemas.microsoft.com/office/drawing/2014/main" id="{411587B7-8DEC-2661-414C-E8576D82F47E}"/>
              </a:ext>
            </a:extLst>
          </p:cNvPr>
          <p:cNvPicPr>
            <a:picLocks noChangeAspect="1"/>
          </p:cNvPicPr>
          <p:nvPr/>
        </p:nvPicPr>
        <p:blipFill>
          <a:blip r:embed="rId3"/>
          <a:stretch>
            <a:fillRect/>
          </a:stretch>
        </p:blipFill>
        <p:spPr>
          <a:xfrm>
            <a:off x="1351280" y="2089832"/>
            <a:ext cx="6244068" cy="3917268"/>
          </a:xfrm>
          <a:prstGeom prst="rect">
            <a:avLst/>
          </a:prstGeom>
        </p:spPr>
      </p:pic>
    </p:spTree>
    <p:extLst>
      <p:ext uri="{BB962C8B-B14F-4D97-AF65-F5344CB8AC3E}">
        <p14:creationId xmlns:p14="http://schemas.microsoft.com/office/powerpoint/2010/main" val="338122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B629C1-CF00-76BF-21E2-9AE5DF6CA561}"/>
              </a:ext>
            </a:extLst>
          </p:cNvPr>
          <p:cNvSpPr>
            <a:spLocks noGrp="1"/>
          </p:cNvSpPr>
          <p:nvPr>
            <p:ph type="title"/>
          </p:nvPr>
        </p:nvSpPr>
        <p:spPr/>
        <p:txBody>
          <a:bodyPr/>
          <a:lstStyle/>
          <a:p>
            <a:r>
              <a:rPr kumimoji="1" lang="en-US" altLang="ja-JP" dirty="0"/>
              <a:t>What is “qubit”?</a:t>
            </a:r>
            <a:endParaRPr kumimoji="1" lang="ja-JP" altLang="en-US"/>
          </a:p>
        </p:txBody>
      </p:sp>
      <p:sp>
        <p:nvSpPr>
          <p:cNvPr id="4" name="スライド番号プレースホルダー 3">
            <a:extLst>
              <a:ext uri="{FF2B5EF4-FFF2-40B4-BE49-F238E27FC236}">
                <a16:creationId xmlns:a16="http://schemas.microsoft.com/office/drawing/2014/main" id="{C67B6E98-AAC3-6A63-7ACF-1C8E5E832E3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4</a:t>
            </a:fld>
            <a:endParaRPr lang="ja-JP" altLang="en-US"/>
          </a:p>
        </p:txBody>
      </p:sp>
      <p:sp>
        <p:nvSpPr>
          <p:cNvPr id="96" name="テキスト ボックス 95">
            <a:extLst>
              <a:ext uri="{FF2B5EF4-FFF2-40B4-BE49-F238E27FC236}">
                <a16:creationId xmlns:a16="http://schemas.microsoft.com/office/drawing/2014/main" id="{D475C249-6DE2-9002-A5B1-D3FD3366F7B3}"/>
              </a:ext>
            </a:extLst>
          </p:cNvPr>
          <p:cNvSpPr txBox="1"/>
          <p:nvPr/>
        </p:nvSpPr>
        <p:spPr>
          <a:xfrm>
            <a:off x="419095" y="1216104"/>
            <a:ext cx="5075376" cy="4093428"/>
          </a:xfrm>
          <a:prstGeom prst="rect">
            <a:avLst/>
          </a:prstGeom>
          <a:noFill/>
        </p:spPr>
        <p:txBody>
          <a:bodyPr wrap="square" rtlCol="0">
            <a:spAutoFit/>
          </a:bodyPr>
          <a:lstStyle/>
          <a:p>
            <a:r>
              <a:rPr kumimoji="1" lang="en-US" altLang="ja-JP" sz="2000" u="sng" dirty="0">
                <a:solidFill>
                  <a:schemeClr val="bg2"/>
                </a:solidFill>
              </a:rPr>
              <a:t>Superconducting charge qubit</a:t>
            </a:r>
          </a:p>
          <a:p>
            <a:pPr marL="285750" indent="-285750">
              <a:buFont typeface="Wingdings" pitchFamily="2" charset="2"/>
              <a:buChar char="Ø"/>
            </a:pPr>
            <a:r>
              <a:rPr kumimoji="1" lang="en-US" altLang="ja-JP" sz="2000" dirty="0">
                <a:solidFill>
                  <a:schemeClr val="bg2"/>
                </a:solidFill>
              </a:rPr>
              <a:t>Josephson Junctions (~100nm) between two large islands (~100μm). </a:t>
            </a:r>
          </a:p>
          <a:p>
            <a:endParaRPr kumimoji="1" lang="en-US" altLang="ja-JP" sz="2000" dirty="0">
              <a:solidFill>
                <a:schemeClr val="bg2"/>
              </a:solidFill>
            </a:endParaRPr>
          </a:p>
          <a:p>
            <a:pPr marL="285750" indent="-285750">
              <a:buFont typeface="Wingdings" pitchFamily="2" charset="2"/>
              <a:buChar char="Ø"/>
            </a:pPr>
            <a:r>
              <a:rPr kumimoji="1" lang="en-US" altLang="ja-JP" sz="2000" dirty="0">
                <a:solidFill>
                  <a:schemeClr val="bg2"/>
                </a:solidFill>
              </a:rPr>
              <a:t>Equal to non-linear LC circuit </a:t>
            </a:r>
          </a:p>
          <a:p>
            <a:endParaRPr kumimoji="1" lang="en-US" altLang="ja-JP" sz="2000" dirty="0">
              <a:solidFill>
                <a:schemeClr val="bg2"/>
              </a:solidFill>
            </a:endParaRPr>
          </a:p>
          <a:p>
            <a:endParaRPr kumimoji="1" lang="en-US" altLang="ja-JP" sz="2000" dirty="0">
              <a:solidFill>
                <a:schemeClr val="bg2"/>
              </a:solidFill>
            </a:endParaRPr>
          </a:p>
          <a:p>
            <a:r>
              <a:rPr kumimoji="1" lang="en-US" altLang="ja-JP" sz="2000" u="sng" dirty="0">
                <a:solidFill>
                  <a:schemeClr val="bg2"/>
                </a:solidFill>
              </a:rPr>
              <a:t>Tunable qubit(SQUID-based qubit)</a:t>
            </a:r>
          </a:p>
          <a:p>
            <a:pPr marL="342900" indent="-342900">
              <a:buFont typeface="Wingdings" pitchFamily="2" charset="2"/>
              <a:buChar char="Ø"/>
            </a:pPr>
            <a:r>
              <a:rPr kumimoji="1" lang="en-US" altLang="ja-JP" sz="2000" dirty="0">
                <a:solidFill>
                  <a:schemeClr val="bg2"/>
                </a:solidFill>
              </a:rPr>
              <a:t>Tunable qubit has one loop with two JJs. </a:t>
            </a:r>
          </a:p>
          <a:p>
            <a:r>
              <a:rPr kumimoji="1" lang="en-US" altLang="ja-JP" sz="2000" dirty="0">
                <a:solidFill>
                  <a:schemeClr val="bg2"/>
                </a:solidFill>
              </a:rPr>
              <a:t>→Enable to change </a:t>
            </a:r>
            <a:r>
              <a:rPr kumimoji="1" lang="en-US" altLang="ja-JP" sz="2000" u="sng" dirty="0">
                <a:solidFill>
                  <a:schemeClr val="bg2"/>
                </a:solidFill>
              </a:rPr>
              <a:t>energy gaps </a:t>
            </a:r>
          </a:p>
          <a:p>
            <a:r>
              <a:rPr kumimoji="1" lang="en-US" altLang="ja-JP" sz="2000" dirty="0">
                <a:solidFill>
                  <a:schemeClr val="bg2"/>
                </a:solidFill>
              </a:rPr>
              <a:t>(= </a:t>
            </a:r>
            <a:r>
              <a:rPr kumimoji="1" lang="en-US" altLang="ja-JP" sz="2000" u="sng" dirty="0">
                <a:solidFill>
                  <a:schemeClr val="bg2"/>
                </a:solidFill>
              </a:rPr>
              <a:t>qubit’s resonant frequency</a:t>
            </a:r>
            <a:r>
              <a:rPr kumimoji="1" lang="en-US" altLang="ja-JP" sz="2000" dirty="0">
                <a:solidFill>
                  <a:schemeClr val="bg2"/>
                </a:solidFill>
              </a:rPr>
              <a:t>)</a:t>
            </a:r>
          </a:p>
          <a:p>
            <a:r>
              <a:rPr kumimoji="1" lang="en-US" altLang="ja-JP" sz="2000" dirty="0">
                <a:solidFill>
                  <a:schemeClr val="bg2"/>
                </a:solidFill>
              </a:rPr>
              <a:t>by varying magnetic flux penetrating the qubit.  </a:t>
            </a:r>
            <a:endParaRPr kumimoji="1" lang="en-US" altLang="ja-JP" sz="2000" u="sng" dirty="0">
              <a:solidFill>
                <a:schemeClr val="bg2"/>
              </a:solidFill>
            </a:endParaRPr>
          </a:p>
        </p:txBody>
      </p:sp>
      <p:sp>
        <p:nvSpPr>
          <p:cNvPr id="99" name="テキスト ボックス 98">
            <a:extLst>
              <a:ext uri="{FF2B5EF4-FFF2-40B4-BE49-F238E27FC236}">
                <a16:creationId xmlns:a16="http://schemas.microsoft.com/office/drawing/2014/main" id="{C57C01AF-1C25-673D-A5F4-E439566E01E7}"/>
              </a:ext>
            </a:extLst>
          </p:cNvPr>
          <p:cNvSpPr txBox="1"/>
          <p:nvPr/>
        </p:nvSpPr>
        <p:spPr>
          <a:xfrm>
            <a:off x="6135521" y="4838193"/>
            <a:ext cx="810071" cy="307777"/>
          </a:xfrm>
          <a:prstGeom prst="rect">
            <a:avLst/>
          </a:prstGeom>
          <a:noFill/>
          <a:ln>
            <a:noFill/>
          </a:ln>
        </p:spPr>
        <p:txBody>
          <a:bodyPr wrap="square" rtlCol="0">
            <a:spAutoFit/>
          </a:bodyPr>
          <a:lstStyle/>
          <a:p>
            <a:r>
              <a:rPr kumimoji="1" lang="en-US" altLang="ja-JP" sz="1400" b="1" dirty="0">
                <a:solidFill>
                  <a:schemeClr val="bg1"/>
                </a:solidFill>
              </a:rPr>
              <a:t>250 μ</a:t>
            </a:r>
            <a:r>
              <a:rPr lang="en-US" altLang="ja-JP" sz="1400" b="1" dirty="0">
                <a:solidFill>
                  <a:schemeClr val="bg1"/>
                </a:solidFill>
              </a:rPr>
              <a:t>m</a:t>
            </a:r>
            <a:endParaRPr kumimoji="1" lang="ja-JP" altLang="en-US" sz="1400" b="1">
              <a:solidFill>
                <a:schemeClr val="bg1"/>
              </a:solidFill>
            </a:endParaRPr>
          </a:p>
        </p:txBody>
      </p:sp>
      <p:cxnSp>
        <p:nvCxnSpPr>
          <p:cNvPr id="127" name="直線矢印コネクタ 126">
            <a:extLst>
              <a:ext uri="{FF2B5EF4-FFF2-40B4-BE49-F238E27FC236}">
                <a16:creationId xmlns:a16="http://schemas.microsoft.com/office/drawing/2014/main" id="{53245BAF-209E-D203-DD0E-F2C9D1FB09B9}"/>
              </a:ext>
            </a:extLst>
          </p:cNvPr>
          <p:cNvCxnSpPr>
            <a:cxnSpLocks/>
          </p:cNvCxnSpPr>
          <p:nvPr/>
        </p:nvCxnSpPr>
        <p:spPr>
          <a:xfrm>
            <a:off x="3634354" y="4902844"/>
            <a:ext cx="94968" cy="239151"/>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D2129918-6028-D656-272A-7331C4968A77}"/>
              </a:ext>
            </a:extLst>
          </p:cNvPr>
          <p:cNvSpPr txBox="1"/>
          <p:nvPr/>
        </p:nvSpPr>
        <p:spPr>
          <a:xfrm>
            <a:off x="3051774" y="4785322"/>
            <a:ext cx="771842" cy="307777"/>
          </a:xfrm>
          <a:prstGeom prst="rect">
            <a:avLst/>
          </a:prstGeom>
          <a:noFill/>
        </p:spPr>
        <p:txBody>
          <a:bodyPr wrap="square" rtlCol="0">
            <a:spAutoFit/>
          </a:bodyPr>
          <a:lstStyle/>
          <a:p>
            <a:r>
              <a:rPr lang="en-US" altLang="ja-JP" sz="1400" b="1" dirty="0">
                <a:solidFill>
                  <a:schemeClr val="bg1"/>
                </a:solidFill>
              </a:rPr>
              <a:t>2 mm</a:t>
            </a:r>
            <a:endParaRPr kumimoji="1" lang="ja-JP" altLang="en-US" sz="1400" b="1">
              <a:solidFill>
                <a:schemeClr val="bg1"/>
              </a:solidFill>
            </a:endParaRPr>
          </a:p>
        </p:txBody>
      </p:sp>
      <p:pic>
        <p:nvPicPr>
          <p:cNvPr id="25" name="図 24">
            <a:extLst>
              <a:ext uri="{FF2B5EF4-FFF2-40B4-BE49-F238E27FC236}">
                <a16:creationId xmlns:a16="http://schemas.microsoft.com/office/drawing/2014/main" id="{D36224DF-F45F-3202-B1C0-E88DD4DA028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296050" y="1159555"/>
            <a:ext cx="2490754" cy="1868065"/>
          </a:xfrm>
          <a:prstGeom prst="rect">
            <a:avLst/>
          </a:prstGeom>
        </p:spPr>
      </p:pic>
      <p:cxnSp>
        <p:nvCxnSpPr>
          <p:cNvPr id="26" name="直線矢印コネクタ 25">
            <a:extLst>
              <a:ext uri="{FF2B5EF4-FFF2-40B4-BE49-F238E27FC236}">
                <a16:creationId xmlns:a16="http://schemas.microsoft.com/office/drawing/2014/main" id="{E137C971-B087-DB2D-4E97-C55FE7820146}"/>
              </a:ext>
            </a:extLst>
          </p:cNvPr>
          <p:cNvCxnSpPr>
            <a:cxnSpLocks/>
          </p:cNvCxnSpPr>
          <p:nvPr/>
        </p:nvCxnSpPr>
        <p:spPr>
          <a:xfrm flipV="1">
            <a:off x="8241561" y="2933875"/>
            <a:ext cx="542850" cy="1947"/>
          </a:xfrm>
          <a:prstGeom prst="straightConnector1">
            <a:avLst/>
          </a:prstGeom>
          <a:ln w="50800">
            <a:solidFill>
              <a:schemeClr val="accent5">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DC5ECB3-D8E1-85B4-7063-AA97E7F91F6F}"/>
              </a:ext>
            </a:extLst>
          </p:cNvPr>
          <p:cNvSpPr txBox="1"/>
          <p:nvPr/>
        </p:nvSpPr>
        <p:spPr>
          <a:xfrm>
            <a:off x="8815307" y="2754482"/>
            <a:ext cx="810071" cy="307777"/>
          </a:xfrm>
          <a:prstGeom prst="rect">
            <a:avLst/>
          </a:prstGeom>
          <a:noFill/>
          <a:ln>
            <a:noFill/>
          </a:ln>
        </p:spPr>
        <p:txBody>
          <a:bodyPr wrap="square" rtlCol="0">
            <a:spAutoFit/>
          </a:bodyPr>
          <a:lstStyle/>
          <a:p>
            <a:r>
              <a:rPr kumimoji="1" lang="en-US" altLang="ja-JP" sz="1400" b="1" dirty="0">
                <a:solidFill>
                  <a:schemeClr val="bg1"/>
                </a:solidFill>
              </a:rPr>
              <a:t>250 μ</a:t>
            </a:r>
            <a:r>
              <a:rPr lang="en-US" altLang="ja-JP" sz="1400" b="1" dirty="0">
                <a:solidFill>
                  <a:schemeClr val="bg1"/>
                </a:solidFill>
              </a:rPr>
              <a:t>m</a:t>
            </a:r>
            <a:endParaRPr kumimoji="1" lang="ja-JP" altLang="en-US" sz="1400" b="1">
              <a:solidFill>
                <a:schemeClr val="bg1"/>
              </a:solidFill>
            </a:endParaRPr>
          </a:p>
        </p:txBody>
      </p:sp>
      <p:pic>
        <p:nvPicPr>
          <p:cNvPr id="28" name="図 27">
            <a:extLst>
              <a:ext uri="{FF2B5EF4-FFF2-40B4-BE49-F238E27FC236}">
                <a16:creationId xmlns:a16="http://schemas.microsoft.com/office/drawing/2014/main" id="{A3DFBDBE-C105-FDD4-2A94-CA825CE958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37" b="-2"/>
          <a:stretch/>
        </p:blipFill>
        <p:spPr>
          <a:xfrm rot="5400000">
            <a:off x="5668455" y="1335496"/>
            <a:ext cx="1225335" cy="1776191"/>
          </a:xfrm>
          <a:prstGeom prst="rect">
            <a:avLst/>
          </a:prstGeom>
        </p:spPr>
      </p:pic>
      <p:cxnSp>
        <p:nvCxnSpPr>
          <p:cNvPr id="29" name="直線矢印コネクタ 28">
            <a:extLst>
              <a:ext uri="{FF2B5EF4-FFF2-40B4-BE49-F238E27FC236}">
                <a16:creationId xmlns:a16="http://schemas.microsoft.com/office/drawing/2014/main" id="{B045A11E-0FB8-EC3A-9A3A-C9F8A1D8D8BF}"/>
              </a:ext>
            </a:extLst>
          </p:cNvPr>
          <p:cNvCxnSpPr>
            <a:cxnSpLocks/>
          </p:cNvCxnSpPr>
          <p:nvPr/>
        </p:nvCxnSpPr>
        <p:spPr>
          <a:xfrm flipV="1">
            <a:off x="6564850" y="2066221"/>
            <a:ext cx="1701869" cy="5262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846561FD-48FE-5511-0E93-7D8AC4C44DDB}"/>
              </a:ext>
            </a:extLst>
          </p:cNvPr>
          <p:cNvSpPr txBox="1"/>
          <p:nvPr/>
        </p:nvSpPr>
        <p:spPr>
          <a:xfrm>
            <a:off x="6019701" y="2877572"/>
            <a:ext cx="771842" cy="307777"/>
          </a:xfrm>
          <a:prstGeom prst="rect">
            <a:avLst/>
          </a:prstGeom>
          <a:noFill/>
        </p:spPr>
        <p:txBody>
          <a:bodyPr wrap="square" rtlCol="0">
            <a:spAutoFit/>
          </a:bodyPr>
          <a:lstStyle/>
          <a:p>
            <a:r>
              <a:rPr lang="en-US" altLang="ja-JP" sz="1400" dirty="0">
                <a:solidFill>
                  <a:schemeClr val="tx1"/>
                </a:solidFill>
              </a:rPr>
              <a:t>2 mm</a:t>
            </a:r>
            <a:endParaRPr kumimoji="1" lang="ja-JP" altLang="en-US" sz="1400">
              <a:solidFill>
                <a:schemeClr val="tx1"/>
              </a:solidFill>
            </a:endParaRPr>
          </a:p>
        </p:txBody>
      </p:sp>
      <p:cxnSp>
        <p:nvCxnSpPr>
          <p:cNvPr id="35" name="直線矢印コネクタ 34">
            <a:extLst>
              <a:ext uri="{FF2B5EF4-FFF2-40B4-BE49-F238E27FC236}">
                <a16:creationId xmlns:a16="http://schemas.microsoft.com/office/drawing/2014/main" id="{9C035109-36C9-930D-5659-9650075D8382}"/>
              </a:ext>
            </a:extLst>
          </p:cNvPr>
          <p:cNvCxnSpPr>
            <a:cxnSpLocks/>
          </p:cNvCxnSpPr>
          <p:nvPr/>
        </p:nvCxnSpPr>
        <p:spPr>
          <a:xfrm>
            <a:off x="8871426" y="2133984"/>
            <a:ext cx="0" cy="704139"/>
          </a:xfrm>
          <a:prstGeom prst="straightConnector1">
            <a:avLst/>
          </a:prstGeom>
          <a:ln w="50800">
            <a:solidFill>
              <a:schemeClr val="accent5">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7B5B24B-1539-3D0C-8B09-AB7022A4E1BE}"/>
              </a:ext>
            </a:extLst>
          </p:cNvPr>
          <p:cNvSpPr txBox="1"/>
          <p:nvPr/>
        </p:nvSpPr>
        <p:spPr>
          <a:xfrm>
            <a:off x="8898477" y="2326716"/>
            <a:ext cx="834171" cy="307777"/>
          </a:xfrm>
          <a:prstGeom prst="rect">
            <a:avLst/>
          </a:prstGeom>
          <a:noFill/>
        </p:spPr>
        <p:txBody>
          <a:bodyPr wrap="square">
            <a:spAutoFit/>
          </a:bodyPr>
          <a:lstStyle/>
          <a:p>
            <a:r>
              <a:rPr kumimoji="1" lang="en-US" altLang="ja-JP" sz="1400" b="1" dirty="0">
                <a:solidFill>
                  <a:schemeClr val="bg1"/>
                </a:solidFill>
              </a:rPr>
              <a:t>400 μ</a:t>
            </a:r>
            <a:r>
              <a:rPr lang="en-US" altLang="ja-JP" sz="1400" b="1" dirty="0">
                <a:solidFill>
                  <a:schemeClr val="bg1"/>
                </a:solidFill>
              </a:rPr>
              <a:t>m</a:t>
            </a:r>
            <a:endParaRPr kumimoji="1" lang="ja-JP" altLang="en-US" sz="1400" b="1">
              <a:solidFill>
                <a:schemeClr val="bg1"/>
              </a:solidFill>
            </a:endParaRPr>
          </a:p>
        </p:txBody>
      </p:sp>
      <p:cxnSp>
        <p:nvCxnSpPr>
          <p:cNvPr id="37" name="直線矢印コネクタ 36">
            <a:extLst>
              <a:ext uri="{FF2B5EF4-FFF2-40B4-BE49-F238E27FC236}">
                <a16:creationId xmlns:a16="http://schemas.microsoft.com/office/drawing/2014/main" id="{095C6BCC-07E0-C34E-A49C-D9DB96DE4F3F}"/>
              </a:ext>
            </a:extLst>
          </p:cNvPr>
          <p:cNvCxnSpPr>
            <a:cxnSpLocks/>
          </p:cNvCxnSpPr>
          <p:nvPr/>
        </p:nvCxnSpPr>
        <p:spPr>
          <a:xfrm>
            <a:off x="6174064" y="2803696"/>
            <a:ext cx="231558"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24C89CFB-C413-4E5D-46D8-1CB12E086D32}"/>
              </a:ext>
            </a:extLst>
          </p:cNvPr>
          <p:cNvSpPr txBox="1"/>
          <p:nvPr/>
        </p:nvSpPr>
        <p:spPr>
          <a:xfrm>
            <a:off x="5450628" y="2423482"/>
            <a:ext cx="899559" cy="307777"/>
          </a:xfrm>
          <a:prstGeom prst="rect">
            <a:avLst/>
          </a:prstGeom>
          <a:noFill/>
        </p:spPr>
        <p:txBody>
          <a:bodyPr wrap="square">
            <a:spAutoFit/>
          </a:bodyPr>
          <a:lstStyle/>
          <a:p>
            <a:r>
              <a:rPr kumimoji="1" lang="en-US" altLang="ja-JP" sz="1400" b="1" dirty="0">
                <a:solidFill>
                  <a:schemeClr val="bg1"/>
                </a:solidFill>
              </a:rPr>
              <a:t>7 mm</a:t>
            </a:r>
            <a:endParaRPr kumimoji="1" lang="ja-JP" altLang="en-US" sz="1400" b="1">
              <a:solidFill>
                <a:schemeClr val="bg1"/>
              </a:solidFill>
            </a:endParaRPr>
          </a:p>
        </p:txBody>
      </p:sp>
      <p:pic>
        <p:nvPicPr>
          <p:cNvPr id="43" name="図 42" descr="図形&#10;&#10;中程度の精度で自動的に生成された説明">
            <a:extLst>
              <a:ext uri="{FF2B5EF4-FFF2-40B4-BE49-F238E27FC236}">
                <a16:creationId xmlns:a16="http://schemas.microsoft.com/office/drawing/2014/main" id="{3532FE32-B07E-B2F0-5A10-A12A0E9E64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5724" y="5476757"/>
            <a:ext cx="4315233" cy="731961"/>
          </a:xfrm>
          <a:prstGeom prst="rect">
            <a:avLst/>
          </a:prstGeom>
        </p:spPr>
      </p:pic>
      <p:sp>
        <p:nvSpPr>
          <p:cNvPr id="44" name="テキスト ボックス 43">
            <a:extLst>
              <a:ext uri="{FF2B5EF4-FFF2-40B4-BE49-F238E27FC236}">
                <a16:creationId xmlns:a16="http://schemas.microsoft.com/office/drawing/2014/main" id="{59922DD8-BFB7-8F75-F3A3-3E13914D6312}"/>
              </a:ext>
            </a:extLst>
          </p:cNvPr>
          <p:cNvSpPr txBox="1"/>
          <p:nvPr/>
        </p:nvSpPr>
        <p:spPr>
          <a:xfrm>
            <a:off x="4952931" y="5929966"/>
            <a:ext cx="1990832" cy="307777"/>
          </a:xfrm>
          <a:prstGeom prst="rect">
            <a:avLst/>
          </a:prstGeom>
          <a:noFill/>
        </p:spPr>
        <p:txBody>
          <a:bodyPr wrap="square" rtlCol="0">
            <a:spAutoFit/>
          </a:bodyPr>
          <a:lstStyle/>
          <a:p>
            <a:r>
              <a:rPr kumimoji="1" lang="en-US" altLang="ja-JP" dirty="0"/>
              <a:t>(Koch et al., 2007)</a:t>
            </a:r>
            <a:endParaRPr kumimoji="1" lang="ja-JP" altLang="en-US"/>
          </a:p>
        </p:txBody>
      </p:sp>
      <p:pic>
        <p:nvPicPr>
          <p:cNvPr id="45" name="図 44">
            <a:extLst>
              <a:ext uri="{FF2B5EF4-FFF2-40B4-BE49-F238E27FC236}">
                <a16:creationId xmlns:a16="http://schemas.microsoft.com/office/drawing/2014/main" id="{C1A5482C-220B-FEB2-83A5-3B9A25B0E6F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598162" y="3489730"/>
            <a:ext cx="1776191" cy="1328788"/>
          </a:xfrm>
          <a:prstGeom prst="rect">
            <a:avLst/>
          </a:prstGeom>
        </p:spPr>
      </p:pic>
      <p:cxnSp>
        <p:nvCxnSpPr>
          <p:cNvPr id="49" name="直線矢印コネクタ 48">
            <a:extLst>
              <a:ext uri="{FF2B5EF4-FFF2-40B4-BE49-F238E27FC236}">
                <a16:creationId xmlns:a16="http://schemas.microsoft.com/office/drawing/2014/main" id="{C23868DB-0914-B50A-2E47-7EA4B6768AC8}"/>
              </a:ext>
            </a:extLst>
          </p:cNvPr>
          <p:cNvCxnSpPr>
            <a:cxnSpLocks/>
          </p:cNvCxnSpPr>
          <p:nvPr/>
        </p:nvCxnSpPr>
        <p:spPr>
          <a:xfrm flipH="1" flipV="1">
            <a:off x="6173857" y="3654867"/>
            <a:ext cx="661981" cy="9793"/>
          </a:xfrm>
          <a:prstGeom prst="straightConnector1">
            <a:avLst/>
          </a:prstGeom>
          <a:ln w="50800">
            <a:solidFill>
              <a:schemeClr val="accent5">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224EE583-1AFD-A641-BB42-B569DE6D3474}"/>
              </a:ext>
            </a:extLst>
          </p:cNvPr>
          <p:cNvSpPr txBox="1"/>
          <p:nvPr/>
        </p:nvSpPr>
        <p:spPr>
          <a:xfrm>
            <a:off x="6216436" y="3351250"/>
            <a:ext cx="769316" cy="261610"/>
          </a:xfrm>
          <a:prstGeom prst="rect">
            <a:avLst/>
          </a:prstGeom>
          <a:noFill/>
        </p:spPr>
        <p:txBody>
          <a:bodyPr wrap="square">
            <a:spAutoFit/>
          </a:bodyPr>
          <a:lstStyle/>
          <a:p>
            <a:r>
              <a:rPr lang="en-US" altLang="ja-JP" sz="1100" b="1" dirty="0">
                <a:solidFill>
                  <a:schemeClr val="tx1"/>
                </a:solidFill>
              </a:rPr>
              <a:t>10 </a:t>
            </a:r>
            <a:r>
              <a:rPr kumimoji="1" lang="en-US" altLang="ja-JP" sz="1100" b="1" dirty="0">
                <a:solidFill>
                  <a:schemeClr val="tx1"/>
                </a:solidFill>
              </a:rPr>
              <a:t>μ</a:t>
            </a:r>
            <a:r>
              <a:rPr lang="en-US" altLang="ja-JP" sz="1100" b="1" dirty="0">
                <a:solidFill>
                  <a:schemeClr val="tx1"/>
                </a:solidFill>
              </a:rPr>
              <a:t>m</a:t>
            </a:r>
            <a:endParaRPr kumimoji="1" lang="ja-JP" altLang="en-US" sz="1200" b="1">
              <a:solidFill>
                <a:schemeClr val="tx1"/>
              </a:solidFill>
            </a:endParaRPr>
          </a:p>
        </p:txBody>
      </p:sp>
      <p:pic>
        <p:nvPicPr>
          <p:cNvPr id="53" name="図 52" descr="座る, フロント, 冷蔵庫, キッチン が含まれている画像&#10;&#10;自動的に生成された説明">
            <a:extLst>
              <a:ext uri="{FF2B5EF4-FFF2-40B4-BE49-F238E27FC236}">
                <a16:creationId xmlns:a16="http://schemas.microsoft.com/office/drawing/2014/main" id="{1DA16A34-BEBE-F098-414D-D1AFB60691A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60965" y="3488819"/>
            <a:ext cx="1850271" cy="1387704"/>
          </a:xfrm>
          <a:prstGeom prst="rect">
            <a:avLst/>
          </a:prstGeom>
        </p:spPr>
      </p:pic>
      <p:sp>
        <p:nvSpPr>
          <p:cNvPr id="61" name="テキスト ボックス 60">
            <a:extLst>
              <a:ext uri="{FF2B5EF4-FFF2-40B4-BE49-F238E27FC236}">
                <a16:creationId xmlns:a16="http://schemas.microsoft.com/office/drawing/2014/main" id="{072910DE-BC6D-316E-BC08-065C609C7C11}"/>
              </a:ext>
            </a:extLst>
          </p:cNvPr>
          <p:cNvSpPr txBox="1"/>
          <p:nvPr/>
        </p:nvSpPr>
        <p:spPr>
          <a:xfrm>
            <a:off x="8480588" y="4008275"/>
            <a:ext cx="943177" cy="430887"/>
          </a:xfrm>
          <a:prstGeom prst="rect">
            <a:avLst/>
          </a:prstGeom>
          <a:noFill/>
        </p:spPr>
        <p:txBody>
          <a:bodyPr wrap="square">
            <a:spAutoFit/>
          </a:bodyPr>
          <a:lstStyle/>
          <a:p>
            <a:r>
              <a:rPr lang="en-US" altLang="ja-JP" sz="1100" b="1" dirty="0">
                <a:solidFill>
                  <a:schemeClr val="accent1">
                    <a:lumMod val="20000"/>
                    <a:lumOff val="80000"/>
                  </a:schemeClr>
                </a:solidFill>
              </a:rPr>
              <a:t>width</a:t>
            </a:r>
          </a:p>
          <a:p>
            <a:r>
              <a:rPr lang="en-US" altLang="ja-JP" sz="1100" b="1" dirty="0">
                <a:solidFill>
                  <a:schemeClr val="accent1">
                    <a:lumMod val="20000"/>
                    <a:lumOff val="80000"/>
                  </a:schemeClr>
                </a:solidFill>
              </a:rPr>
              <a:t>250 </a:t>
            </a:r>
            <a:r>
              <a:rPr kumimoji="1" lang="en-US" altLang="ja-JP" sz="1100" b="1" dirty="0">
                <a:solidFill>
                  <a:schemeClr val="accent1">
                    <a:lumMod val="20000"/>
                    <a:lumOff val="80000"/>
                  </a:schemeClr>
                </a:solidFill>
              </a:rPr>
              <a:t>n</a:t>
            </a:r>
            <a:r>
              <a:rPr lang="en-US" altLang="ja-JP" sz="1100" b="1" dirty="0">
                <a:solidFill>
                  <a:schemeClr val="accent1">
                    <a:lumMod val="20000"/>
                    <a:lumOff val="80000"/>
                  </a:schemeClr>
                </a:solidFill>
              </a:rPr>
              <a:t>m</a:t>
            </a:r>
            <a:endParaRPr kumimoji="1" lang="ja-JP" altLang="en-US" sz="1200" b="1">
              <a:solidFill>
                <a:schemeClr val="accent1">
                  <a:lumMod val="20000"/>
                  <a:lumOff val="80000"/>
                </a:schemeClr>
              </a:solidFill>
            </a:endParaRPr>
          </a:p>
        </p:txBody>
      </p:sp>
      <p:cxnSp>
        <p:nvCxnSpPr>
          <p:cNvPr id="63" name="直線矢印コネクタ 62">
            <a:extLst>
              <a:ext uri="{FF2B5EF4-FFF2-40B4-BE49-F238E27FC236}">
                <a16:creationId xmlns:a16="http://schemas.microsoft.com/office/drawing/2014/main" id="{052FE01B-8EF4-F2A6-3EBC-A7707BF86250}"/>
              </a:ext>
            </a:extLst>
          </p:cNvPr>
          <p:cNvCxnSpPr>
            <a:cxnSpLocks/>
          </p:cNvCxnSpPr>
          <p:nvPr/>
        </p:nvCxnSpPr>
        <p:spPr>
          <a:xfrm flipH="1" flipV="1">
            <a:off x="8354744" y="4184256"/>
            <a:ext cx="180080" cy="26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円/楕円 22">
            <a:extLst>
              <a:ext uri="{FF2B5EF4-FFF2-40B4-BE49-F238E27FC236}">
                <a16:creationId xmlns:a16="http://schemas.microsoft.com/office/drawing/2014/main" id="{AECE6E4E-8784-A485-2909-CAD86B02135F}"/>
              </a:ext>
            </a:extLst>
          </p:cNvPr>
          <p:cNvSpPr/>
          <p:nvPr/>
        </p:nvSpPr>
        <p:spPr>
          <a:xfrm>
            <a:off x="6128799" y="2447497"/>
            <a:ext cx="349996" cy="264136"/>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36620C6D-C1C1-FD29-EBEF-F9F700C57529}"/>
              </a:ext>
            </a:extLst>
          </p:cNvPr>
          <p:cNvSpPr/>
          <p:nvPr/>
        </p:nvSpPr>
        <p:spPr>
          <a:xfrm>
            <a:off x="8366429" y="1950142"/>
            <a:ext cx="349996" cy="264136"/>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a:extLst>
              <a:ext uri="{FF2B5EF4-FFF2-40B4-BE49-F238E27FC236}">
                <a16:creationId xmlns:a16="http://schemas.microsoft.com/office/drawing/2014/main" id="{389C9F61-29B1-8503-CF0B-43139A97CF6A}"/>
              </a:ext>
            </a:extLst>
          </p:cNvPr>
          <p:cNvCxnSpPr>
            <a:cxnSpLocks/>
          </p:cNvCxnSpPr>
          <p:nvPr/>
        </p:nvCxnSpPr>
        <p:spPr>
          <a:xfrm flipH="1">
            <a:off x="6835838" y="2246771"/>
            <a:ext cx="1417356" cy="16754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円/楕円 51">
            <a:extLst>
              <a:ext uri="{FF2B5EF4-FFF2-40B4-BE49-F238E27FC236}">
                <a16:creationId xmlns:a16="http://schemas.microsoft.com/office/drawing/2014/main" id="{FB3F31B7-9237-022A-03E5-B1AB50DBAF74}"/>
              </a:ext>
            </a:extLst>
          </p:cNvPr>
          <p:cNvSpPr/>
          <p:nvPr/>
        </p:nvSpPr>
        <p:spPr>
          <a:xfrm>
            <a:off x="6593767" y="4020776"/>
            <a:ext cx="349996" cy="264136"/>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a:extLst>
              <a:ext uri="{FF2B5EF4-FFF2-40B4-BE49-F238E27FC236}">
                <a16:creationId xmlns:a16="http://schemas.microsoft.com/office/drawing/2014/main" id="{2CEE17D0-0D75-171B-C830-03CBD2FCB4DF}"/>
              </a:ext>
            </a:extLst>
          </p:cNvPr>
          <p:cNvCxnSpPr>
            <a:cxnSpLocks/>
          </p:cNvCxnSpPr>
          <p:nvPr/>
        </p:nvCxnSpPr>
        <p:spPr>
          <a:xfrm>
            <a:off x="7020688" y="4152844"/>
            <a:ext cx="1232506" cy="2982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FBDCB707-0A25-E47B-77C7-FF32986034AA}"/>
              </a:ext>
            </a:extLst>
          </p:cNvPr>
          <p:cNvSpPr txBox="1"/>
          <p:nvPr/>
        </p:nvSpPr>
        <p:spPr>
          <a:xfrm>
            <a:off x="8256251" y="1297790"/>
            <a:ext cx="351223" cy="307777"/>
          </a:xfrm>
          <a:prstGeom prst="rect">
            <a:avLst/>
          </a:prstGeom>
          <a:noFill/>
        </p:spPr>
        <p:txBody>
          <a:bodyPr wrap="square">
            <a:spAutoFit/>
          </a:bodyPr>
          <a:lstStyle/>
          <a:p>
            <a:r>
              <a:rPr kumimoji="1" lang="en-US" altLang="ja-JP" dirty="0">
                <a:solidFill>
                  <a:schemeClr val="tx1"/>
                </a:solidFill>
              </a:rPr>
              <a:t>Al</a:t>
            </a:r>
            <a:endParaRPr kumimoji="1" lang="ja-JP" altLang="en-US">
              <a:solidFill>
                <a:schemeClr val="tx1"/>
              </a:solidFill>
            </a:endParaRPr>
          </a:p>
        </p:txBody>
      </p:sp>
      <p:sp>
        <p:nvSpPr>
          <p:cNvPr id="65" name="テキスト ボックス 64">
            <a:extLst>
              <a:ext uri="{FF2B5EF4-FFF2-40B4-BE49-F238E27FC236}">
                <a16:creationId xmlns:a16="http://schemas.microsoft.com/office/drawing/2014/main" id="{9AFA5374-DEED-99AF-2DD7-1792FD245461}"/>
              </a:ext>
            </a:extLst>
          </p:cNvPr>
          <p:cNvSpPr txBox="1"/>
          <p:nvPr/>
        </p:nvSpPr>
        <p:spPr>
          <a:xfrm>
            <a:off x="5670025" y="4547815"/>
            <a:ext cx="351223" cy="307777"/>
          </a:xfrm>
          <a:prstGeom prst="rect">
            <a:avLst/>
          </a:prstGeom>
          <a:noFill/>
        </p:spPr>
        <p:txBody>
          <a:bodyPr wrap="square">
            <a:spAutoFit/>
          </a:bodyPr>
          <a:lstStyle/>
          <a:p>
            <a:r>
              <a:rPr kumimoji="1" lang="en-US" altLang="ja-JP" dirty="0">
                <a:solidFill>
                  <a:schemeClr val="tx1"/>
                </a:solidFill>
              </a:rPr>
              <a:t>Al</a:t>
            </a:r>
            <a:endParaRPr kumimoji="1" lang="ja-JP" altLang="en-US">
              <a:solidFill>
                <a:schemeClr val="tx1"/>
              </a:solidFill>
            </a:endParaRPr>
          </a:p>
        </p:txBody>
      </p:sp>
      <p:sp>
        <p:nvSpPr>
          <p:cNvPr id="67" name="テキスト ボックス 66">
            <a:extLst>
              <a:ext uri="{FF2B5EF4-FFF2-40B4-BE49-F238E27FC236}">
                <a16:creationId xmlns:a16="http://schemas.microsoft.com/office/drawing/2014/main" id="{D7A7220E-140F-422A-CD25-51685A214048}"/>
              </a:ext>
            </a:extLst>
          </p:cNvPr>
          <p:cNvSpPr txBox="1"/>
          <p:nvPr/>
        </p:nvSpPr>
        <p:spPr>
          <a:xfrm>
            <a:off x="5541433" y="4082593"/>
            <a:ext cx="885167" cy="253916"/>
          </a:xfrm>
          <a:prstGeom prst="rect">
            <a:avLst/>
          </a:prstGeom>
          <a:noFill/>
        </p:spPr>
        <p:txBody>
          <a:bodyPr wrap="square">
            <a:spAutoFit/>
          </a:bodyPr>
          <a:lstStyle/>
          <a:p>
            <a:r>
              <a:rPr kumimoji="1" lang="en-US" altLang="ja-JP" sz="1050" dirty="0">
                <a:solidFill>
                  <a:schemeClr val="bg1"/>
                </a:solidFill>
              </a:rPr>
              <a:t>Sapphire</a:t>
            </a:r>
            <a:endParaRPr kumimoji="1" lang="ja-JP" altLang="en-US" sz="1050">
              <a:solidFill>
                <a:schemeClr val="bg1"/>
              </a:solidFill>
            </a:endParaRPr>
          </a:p>
        </p:txBody>
      </p:sp>
      <p:cxnSp>
        <p:nvCxnSpPr>
          <p:cNvPr id="78" name="直線矢印コネクタ 77">
            <a:extLst>
              <a:ext uri="{FF2B5EF4-FFF2-40B4-BE49-F238E27FC236}">
                <a16:creationId xmlns:a16="http://schemas.microsoft.com/office/drawing/2014/main" id="{6705FC87-17C4-3F7E-08E2-2BEAEAEF91FB}"/>
              </a:ext>
            </a:extLst>
          </p:cNvPr>
          <p:cNvCxnSpPr>
            <a:cxnSpLocks/>
          </p:cNvCxnSpPr>
          <p:nvPr/>
        </p:nvCxnSpPr>
        <p:spPr>
          <a:xfrm flipV="1">
            <a:off x="6077746" y="2397784"/>
            <a:ext cx="0" cy="306985"/>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36B574E3-8513-07F1-4091-A67BE54472EF}"/>
              </a:ext>
            </a:extLst>
          </p:cNvPr>
          <p:cNvSpPr txBox="1"/>
          <p:nvPr/>
        </p:nvSpPr>
        <p:spPr>
          <a:xfrm>
            <a:off x="5670025" y="4855592"/>
            <a:ext cx="1626025" cy="307777"/>
          </a:xfrm>
          <a:prstGeom prst="rect">
            <a:avLst/>
          </a:prstGeom>
          <a:noFill/>
        </p:spPr>
        <p:txBody>
          <a:bodyPr wrap="square" rtlCol="0">
            <a:spAutoFit/>
          </a:bodyPr>
          <a:lstStyle/>
          <a:p>
            <a:pPr algn="just"/>
            <a:r>
              <a:rPr kumimoji="1" lang="en-US" altLang="ja-JP" dirty="0"/>
              <a:t>1 loop with 2 JJs</a:t>
            </a:r>
            <a:endParaRPr kumimoji="1" lang="ja-JP" altLang="en-US"/>
          </a:p>
        </p:txBody>
      </p:sp>
      <p:sp>
        <p:nvSpPr>
          <p:cNvPr id="86" name="テキスト ボックス 85">
            <a:extLst>
              <a:ext uri="{FF2B5EF4-FFF2-40B4-BE49-F238E27FC236}">
                <a16:creationId xmlns:a16="http://schemas.microsoft.com/office/drawing/2014/main" id="{7D82C71F-978E-C8DE-1E3D-C28B24725679}"/>
              </a:ext>
            </a:extLst>
          </p:cNvPr>
          <p:cNvSpPr txBox="1"/>
          <p:nvPr/>
        </p:nvSpPr>
        <p:spPr>
          <a:xfrm>
            <a:off x="7671725" y="4892420"/>
            <a:ext cx="1428750" cy="523220"/>
          </a:xfrm>
          <a:prstGeom prst="rect">
            <a:avLst/>
          </a:prstGeom>
          <a:noFill/>
        </p:spPr>
        <p:txBody>
          <a:bodyPr wrap="square" rtlCol="0">
            <a:spAutoFit/>
          </a:bodyPr>
          <a:lstStyle/>
          <a:p>
            <a:r>
              <a:rPr kumimoji="1" lang="en-US" altLang="ja-JP" dirty="0"/>
              <a:t>single JJ (Dolan bridge)</a:t>
            </a:r>
            <a:endParaRPr kumimoji="1" lang="ja-JP" altLang="en-US"/>
          </a:p>
        </p:txBody>
      </p:sp>
      <p:sp>
        <p:nvSpPr>
          <p:cNvPr id="87" name="テキスト ボックス 86">
            <a:extLst>
              <a:ext uri="{FF2B5EF4-FFF2-40B4-BE49-F238E27FC236}">
                <a16:creationId xmlns:a16="http://schemas.microsoft.com/office/drawing/2014/main" id="{1EFDDDB1-D350-BF9C-0BAA-FDEC95205BEC}"/>
              </a:ext>
            </a:extLst>
          </p:cNvPr>
          <p:cNvSpPr txBox="1"/>
          <p:nvPr/>
        </p:nvSpPr>
        <p:spPr>
          <a:xfrm>
            <a:off x="4469064" y="1103133"/>
            <a:ext cx="1550637" cy="307777"/>
          </a:xfrm>
          <a:prstGeom prst="rect">
            <a:avLst/>
          </a:prstGeom>
          <a:noFill/>
        </p:spPr>
        <p:txBody>
          <a:bodyPr wrap="square" rtlCol="0">
            <a:spAutoFit/>
          </a:bodyPr>
          <a:lstStyle/>
          <a:p>
            <a:r>
              <a:rPr kumimoji="1" lang="en-US" altLang="ja-JP" dirty="0"/>
              <a:t>Transmon qubit</a:t>
            </a:r>
            <a:endParaRPr kumimoji="1" lang="ja-JP" altLang="en-US"/>
          </a:p>
        </p:txBody>
      </p:sp>
      <p:cxnSp>
        <p:nvCxnSpPr>
          <p:cNvPr id="89" name="直線矢印コネクタ 88">
            <a:extLst>
              <a:ext uri="{FF2B5EF4-FFF2-40B4-BE49-F238E27FC236}">
                <a16:creationId xmlns:a16="http://schemas.microsoft.com/office/drawing/2014/main" id="{E53AC7D7-453F-0987-DD61-952F5208C165}"/>
              </a:ext>
            </a:extLst>
          </p:cNvPr>
          <p:cNvCxnSpPr>
            <a:cxnSpLocks/>
          </p:cNvCxnSpPr>
          <p:nvPr/>
        </p:nvCxnSpPr>
        <p:spPr>
          <a:xfrm flipH="1">
            <a:off x="3953212" y="1246222"/>
            <a:ext cx="571493" cy="14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B551CE6B-8B60-588D-56CE-A1FB82CF24C1}"/>
              </a:ext>
            </a:extLst>
          </p:cNvPr>
          <p:cNvSpPr txBox="1"/>
          <p:nvPr/>
        </p:nvSpPr>
        <p:spPr>
          <a:xfrm>
            <a:off x="7446216" y="4543060"/>
            <a:ext cx="1069252"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50" b="0" i="0" u="none" strike="noStrike" kern="0" cap="none" spc="0" normalizeH="0" baseline="0" noProof="0" dirty="0">
                <a:ln>
                  <a:noFill/>
                </a:ln>
                <a:solidFill>
                  <a:srgbClr val="FFFFFF"/>
                </a:solidFill>
                <a:effectLst/>
                <a:uLnTx/>
                <a:uFillTx/>
                <a:latin typeface="Arial"/>
                <a:cs typeface="Arial"/>
                <a:sym typeface="Arial"/>
              </a:rPr>
              <a:t>Sapphire</a:t>
            </a:r>
            <a:endParaRPr kumimoji="1" lang="ja-JP" altLang="en-US" sz="1050" b="0" i="0" u="none" strike="noStrike" kern="0" cap="none" spc="0" normalizeH="0" baseline="0" noProof="0">
              <a:ln>
                <a:noFill/>
              </a:ln>
              <a:solidFill>
                <a:srgbClr val="FFFFFF"/>
              </a:solidFill>
              <a:effectLst/>
              <a:uLnTx/>
              <a:uFillTx/>
              <a:latin typeface="Arial"/>
              <a:cs typeface="Arial"/>
              <a:sym typeface="Arial"/>
            </a:endParaRPr>
          </a:p>
        </p:txBody>
      </p:sp>
      <p:sp>
        <p:nvSpPr>
          <p:cNvPr id="93" name="フッター プレースホルダー 92">
            <a:extLst>
              <a:ext uri="{FF2B5EF4-FFF2-40B4-BE49-F238E27FC236}">
                <a16:creationId xmlns:a16="http://schemas.microsoft.com/office/drawing/2014/main" id="{B6C108CE-EFD1-841C-0ABD-76FE767C8A68}"/>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99358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2F676-5647-F20B-55B2-E785F08A28BC}"/>
              </a:ext>
            </a:extLst>
          </p:cNvPr>
          <p:cNvSpPr>
            <a:spLocks noGrp="1"/>
          </p:cNvSpPr>
          <p:nvPr>
            <p:ph type="title"/>
          </p:nvPr>
        </p:nvSpPr>
        <p:spPr/>
        <p:txBody>
          <a:bodyPr/>
          <a:lstStyle/>
          <a:p>
            <a:r>
              <a:rPr kumimoji="1" lang="en-US" altLang="ja-JP" dirty="0"/>
              <a:t>Interaction between cavity and qubit</a:t>
            </a:r>
            <a:endParaRPr kumimoji="1" lang="ja-JP" altLang="en-US"/>
          </a:p>
        </p:txBody>
      </p:sp>
      <p:sp>
        <p:nvSpPr>
          <p:cNvPr id="4" name="スライド番号プレースホルダー 3">
            <a:extLst>
              <a:ext uri="{FF2B5EF4-FFF2-40B4-BE49-F238E27FC236}">
                <a16:creationId xmlns:a16="http://schemas.microsoft.com/office/drawing/2014/main" id="{02A98780-A07B-AFBD-D4DF-53E38BEA91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5</a:t>
            </a:fld>
            <a:endParaRPr lang="ja-JP" altLang="en-US"/>
          </a:p>
        </p:txBody>
      </p:sp>
      <p:sp>
        <p:nvSpPr>
          <p:cNvPr id="5" name="テキスト プレースホルダー 4">
            <a:extLst>
              <a:ext uri="{FF2B5EF4-FFF2-40B4-BE49-F238E27FC236}">
                <a16:creationId xmlns:a16="http://schemas.microsoft.com/office/drawing/2014/main" id="{D04DB23E-0DAA-6053-EE00-7FD73F764581}"/>
              </a:ext>
            </a:extLst>
          </p:cNvPr>
          <p:cNvSpPr>
            <a:spLocks noGrp="1"/>
          </p:cNvSpPr>
          <p:nvPr>
            <p:ph type="body" idx="2"/>
          </p:nvPr>
        </p:nvSpPr>
        <p:spPr>
          <a:xfrm>
            <a:off x="713362" y="1184243"/>
            <a:ext cx="5282978" cy="748200"/>
          </a:xfrm>
        </p:spPr>
        <p:txBody>
          <a:bodyPr/>
          <a:lstStyle/>
          <a:p>
            <a:pPr marL="101600" indent="0">
              <a:buNone/>
            </a:pPr>
            <a:r>
              <a:rPr kumimoji="1" lang="en-US" altLang="ja-JP" u="sng" dirty="0"/>
              <a:t>Jaynes</a:t>
            </a:r>
            <a:r>
              <a:rPr lang="en-US" altLang="ja-JP" u="sng" dirty="0"/>
              <a:t>-Cummings model</a:t>
            </a:r>
            <a:endParaRPr kumimoji="1" lang="ja-JP" altLang="en-US" u="sng"/>
          </a:p>
        </p:txBody>
      </p:sp>
      <p:pic>
        <p:nvPicPr>
          <p:cNvPr id="21" name="図 20" descr="図形&#10;&#10;中程度の精度で自動的に生成された説明">
            <a:extLst>
              <a:ext uri="{FF2B5EF4-FFF2-40B4-BE49-F238E27FC236}">
                <a16:creationId xmlns:a16="http://schemas.microsoft.com/office/drawing/2014/main" id="{BD5906C9-A875-5024-E72E-0375CCFCB2FA}"/>
              </a:ext>
            </a:extLst>
          </p:cNvPr>
          <p:cNvPicPr>
            <a:picLocks noChangeAspect="1"/>
          </p:cNvPicPr>
          <p:nvPr/>
        </p:nvPicPr>
        <p:blipFill>
          <a:blip r:embed="rId3"/>
          <a:stretch>
            <a:fillRect/>
          </a:stretch>
        </p:blipFill>
        <p:spPr>
          <a:xfrm>
            <a:off x="1623446" y="2272215"/>
            <a:ext cx="6460654" cy="748200"/>
          </a:xfrm>
          <a:prstGeom prst="rect">
            <a:avLst/>
          </a:prstGeom>
        </p:spPr>
      </p:pic>
      <p:cxnSp>
        <p:nvCxnSpPr>
          <p:cNvPr id="22" name="直線矢印コネクタ 21">
            <a:extLst>
              <a:ext uri="{FF2B5EF4-FFF2-40B4-BE49-F238E27FC236}">
                <a16:creationId xmlns:a16="http://schemas.microsoft.com/office/drawing/2014/main" id="{ABF3918D-4A42-1106-B1FE-16E95EBB92E5}"/>
              </a:ext>
            </a:extLst>
          </p:cNvPr>
          <p:cNvCxnSpPr>
            <a:cxnSpLocks/>
          </p:cNvCxnSpPr>
          <p:nvPr/>
        </p:nvCxnSpPr>
        <p:spPr>
          <a:xfrm>
            <a:off x="329904" y="3981189"/>
            <a:ext cx="93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図 22" descr="図形&#10;&#10;中程度の精度で自動的に生成された説明">
            <a:extLst>
              <a:ext uri="{FF2B5EF4-FFF2-40B4-BE49-F238E27FC236}">
                <a16:creationId xmlns:a16="http://schemas.microsoft.com/office/drawing/2014/main" id="{4F187E25-FEB7-B5CE-2904-248517E803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23446" y="3439860"/>
            <a:ext cx="6600914" cy="875630"/>
          </a:xfrm>
          <a:prstGeom prst="rect">
            <a:avLst/>
          </a:prstGeom>
        </p:spPr>
      </p:pic>
      <p:pic>
        <p:nvPicPr>
          <p:cNvPr id="28" name="図 27">
            <a:extLst>
              <a:ext uri="{FF2B5EF4-FFF2-40B4-BE49-F238E27FC236}">
                <a16:creationId xmlns:a16="http://schemas.microsoft.com/office/drawing/2014/main" id="{7CB28BCB-1AFC-99F5-AAAE-5497B1F1FC7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476103" y="5478352"/>
            <a:ext cx="1178997" cy="220291"/>
          </a:xfrm>
          <a:prstGeom prst="rect">
            <a:avLst/>
          </a:prstGeom>
        </p:spPr>
      </p:pic>
      <p:sp>
        <p:nvSpPr>
          <p:cNvPr id="29" name="テキスト ボックス 28">
            <a:extLst>
              <a:ext uri="{FF2B5EF4-FFF2-40B4-BE49-F238E27FC236}">
                <a16:creationId xmlns:a16="http://schemas.microsoft.com/office/drawing/2014/main" id="{FBF4577C-BFC9-09A3-C0A8-AF46C08375E9}"/>
              </a:ext>
            </a:extLst>
          </p:cNvPr>
          <p:cNvSpPr txBox="1"/>
          <p:nvPr/>
        </p:nvSpPr>
        <p:spPr>
          <a:xfrm>
            <a:off x="2771245" y="5814017"/>
            <a:ext cx="1938512" cy="307777"/>
          </a:xfrm>
          <a:prstGeom prst="rect">
            <a:avLst/>
          </a:prstGeom>
          <a:noFill/>
        </p:spPr>
        <p:txBody>
          <a:bodyPr wrap="square" rtlCol="0">
            <a:spAutoFit/>
          </a:bodyPr>
          <a:lstStyle/>
          <a:p>
            <a:r>
              <a:rPr kumimoji="1" lang="en-US" altLang="ja-JP" dirty="0"/>
              <a:t>…Coupling constant</a:t>
            </a:r>
          </a:p>
        </p:txBody>
      </p:sp>
      <p:sp>
        <p:nvSpPr>
          <p:cNvPr id="30" name="テキスト ボックス 29">
            <a:extLst>
              <a:ext uri="{FF2B5EF4-FFF2-40B4-BE49-F238E27FC236}">
                <a16:creationId xmlns:a16="http://schemas.microsoft.com/office/drawing/2014/main" id="{6F53F91E-C6D7-6304-F458-D2C53B512DD2}"/>
              </a:ext>
            </a:extLst>
          </p:cNvPr>
          <p:cNvSpPr txBox="1"/>
          <p:nvPr/>
        </p:nvSpPr>
        <p:spPr>
          <a:xfrm>
            <a:off x="2768455" y="5412876"/>
            <a:ext cx="1739185" cy="307777"/>
          </a:xfrm>
          <a:prstGeom prst="rect">
            <a:avLst/>
          </a:prstGeom>
          <a:noFill/>
        </p:spPr>
        <p:txBody>
          <a:bodyPr wrap="square">
            <a:spAutoFit/>
          </a:bodyPr>
          <a:lstStyle/>
          <a:p>
            <a:r>
              <a:rPr kumimoji="1" lang="en-US" altLang="ja-JP" dirty="0"/>
              <a:t>…Detuning </a:t>
            </a:r>
          </a:p>
        </p:txBody>
      </p:sp>
      <p:pic>
        <p:nvPicPr>
          <p:cNvPr id="31" name="図 30" descr="図形&#10;&#10;中程度の精度で自動的に生成された説明">
            <a:extLst>
              <a:ext uri="{FF2B5EF4-FFF2-40B4-BE49-F238E27FC236}">
                <a16:creationId xmlns:a16="http://schemas.microsoft.com/office/drawing/2014/main" id="{049555A5-CE40-DE1D-3BB8-F779D564FF00}"/>
              </a:ext>
            </a:extLst>
          </p:cNvPr>
          <p:cNvPicPr>
            <a:picLocks noChangeAspect="1"/>
          </p:cNvPicPr>
          <p:nvPr/>
        </p:nvPicPr>
        <p:blipFill>
          <a:blip r:embed="rId6"/>
          <a:stretch>
            <a:fillRect/>
          </a:stretch>
        </p:blipFill>
        <p:spPr>
          <a:xfrm>
            <a:off x="1452953" y="5805983"/>
            <a:ext cx="951475" cy="268153"/>
          </a:xfrm>
          <a:prstGeom prst="rect">
            <a:avLst/>
          </a:prstGeom>
        </p:spPr>
      </p:pic>
      <p:pic>
        <p:nvPicPr>
          <p:cNvPr id="32" name="図 31">
            <a:extLst>
              <a:ext uri="{FF2B5EF4-FFF2-40B4-BE49-F238E27FC236}">
                <a16:creationId xmlns:a16="http://schemas.microsoft.com/office/drawing/2014/main" id="{C6E6C5FE-63CA-04FC-01EC-80D1672BB768}"/>
              </a:ext>
            </a:extLst>
          </p:cNvPr>
          <p:cNvPicPr>
            <a:picLocks noChangeAspect="1"/>
          </p:cNvPicPr>
          <p:nvPr/>
        </p:nvPicPr>
        <p:blipFill>
          <a:blip r:embed="rId7"/>
          <a:stretch>
            <a:fillRect/>
          </a:stretch>
        </p:blipFill>
        <p:spPr>
          <a:xfrm>
            <a:off x="1444790" y="5071050"/>
            <a:ext cx="320672" cy="206146"/>
          </a:xfrm>
          <a:prstGeom prst="rect">
            <a:avLst/>
          </a:prstGeom>
        </p:spPr>
      </p:pic>
      <p:sp>
        <p:nvSpPr>
          <p:cNvPr id="33" name="テキスト ボックス 32">
            <a:extLst>
              <a:ext uri="{FF2B5EF4-FFF2-40B4-BE49-F238E27FC236}">
                <a16:creationId xmlns:a16="http://schemas.microsoft.com/office/drawing/2014/main" id="{562ED9B0-5F70-A04A-106E-3DCCFAFA42D4}"/>
              </a:ext>
            </a:extLst>
          </p:cNvPr>
          <p:cNvSpPr txBox="1"/>
          <p:nvPr/>
        </p:nvSpPr>
        <p:spPr>
          <a:xfrm>
            <a:off x="2771244" y="4986315"/>
            <a:ext cx="2377415" cy="307777"/>
          </a:xfrm>
          <a:prstGeom prst="rect">
            <a:avLst/>
          </a:prstGeom>
          <a:noFill/>
        </p:spPr>
        <p:txBody>
          <a:bodyPr wrap="square">
            <a:spAutoFit/>
          </a:bodyPr>
          <a:lstStyle/>
          <a:p>
            <a:r>
              <a:rPr kumimoji="1" lang="en-US" altLang="ja-JP" dirty="0"/>
              <a:t>…</a:t>
            </a:r>
            <a:r>
              <a:rPr kumimoji="1" lang="en-US" altLang="ja-JP" sz="1100" dirty="0"/>
              <a:t>Pauli spin Z </a:t>
            </a:r>
            <a:endParaRPr kumimoji="1" lang="en-US" altLang="ja-JP" dirty="0"/>
          </a:p>
        </p:txBody>
      </p:sp>
      <p:sp>
        <p:nvSpPr>
          <p:cNvPr id="34" name="正方形/長方形 33">
            <a:extLst>
              <a:ext uri="{FF2B5EF4-FFF2-40B4-BE49-F238E27FC236}">
                <a16:creationId xmlns:a16="http://schemas.microsoft.com/office/drawing/2014/main" id="{2D53A667-3FA7-2C61-812A-026F49F58BEC}"/>
              </a:ext>
            </a:extLst>
          </p:cNvPr>
          <p:cNvSpPr/>
          <p:nvPr/>
        </p:nvSpPr>
        <p:spPr>
          <a:xfrm>
            <a:off x="1268361" y="4925558"/>
            <a:ext cx="3813048" cy="132588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descr="図形&#10;&#10;低い精度で自動的に生成された説明">
            <a:extLst>
              <a:ext uri="{FF2B5EF4-FFF2-40B4-BE49-F238E27FC236}">
                <a16:creationId xmlns:a16="http://schemas.microsoft.com/office/drawing/2014/main" id="{C75A3A66-B23E-5892-AD31-4128CB96EC36}"/>
              </a:ext>
            </a:extLst>
          </p:cNvPr>
          <p:cNvPicPr>
            <a:picLocks noChangeAspect="1"/>
          </p:cNvPicPr>
          <p:nvPr/>
        </p:nvPicPr>
        <p:blipFill>
          <a:blip r:embed="rId8"/>
          <a:stretch>
            <a:fillRect/>
          </a:stretch>
        </p:blipFill>
        <p:spPr>
          <a:xfrm>
            <a:off x="8170424" y="5203054"/>
            <a:ext cx="290786" cy="517599"/>
          </a:xfrm>
          <a:prstGeom prst="rect">
            <a:avLst/>
          </a:prstGeom>
        </p:spPr>
      </p:pic>
      <p:sp>
        <p:nvSpPr>
          <p:cNvPr id="37" name="テキスト ボックス 36">
            <a:extLst>
              <a:ext uri="{FF2B5EF4-FFF2-40B4-BE49-F238E27FC236}">
                <a16:creationId xmlns:a16="http://schemas.microsoft.com/office/drawing/2014/main" id="{C91A4F34-CE92-F0E8-9A3C-9E741D7F22D9}"/>
              </a:ext>
            </a:extLst>
          </p:cNvPr>
          <p:cNvSpPr txBox="1"/>
          <p:nvPr/>
        </p:nvSpPr>
        <p:spPr>
          <a:xfrm>
            <a:off x="5520153" y="5272263"/>
            <a:ext cx="2867709" cy="461665"/>
          </a:xfrm>
          <a:prstGeom prst="rect">
            <a:avLst/>
          </a:prstGeom>
          <a:noFill/>
        </p:spPr>
        <p:txBody>
          <a:bodyPr wrap="square" rtlCol="0">
            <a:spAutoFit/>
          </a:bodyPr>
          <a:lstStyle/>
          <a:p>
            <a:r>
              <a:rPr kumimoji="1" lang="en-US" altLang="ja-JP" sz="2400" dirty="0"/>
              <a:t>frequency’s shift</a:t>
            </a:r>
            <a:r>
              <a:rPr kumimoji="1" lang="ja-JP" altLang="en-US" sz="2400"/>
              <a:t> ∝</a:t>
            </a:r>
          </a:p>
        </p:txBody>
      </p:sp>
      <p:cxnSp>
        <p:nvCxnSpPr>
          <p:cNvPr id="7" name="直線矢印コネクタ 6">
            <a:extLst>
              <a:ext uri="{FF2B5EF4-FFF2-40B4-BE49-F238E27FC236}">
                <a16:creationId xmlns:a16="http://schemas.microsoft.com/office/drawing/2014/main" id="{9C3EF627-1EE7-F39F-3C00-C45CE86D5CE8}"/>
              </a:ext>
            </a:extLst>
          </p:cNvPr>
          <p:cNvCxnSpPr>
            <a:cxnSpLocks/>
          </p:cNvCxnSpPr>
          <p:nvPr/>
        </p:nvCxnSpPr>
        <p:spPr>
          <a:xfrm flipV="1">
            <a:off x="3234813" y="4226622"/>
            <a:ext cx="0" cy="207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E7A350E-D99A-4028-D056-BAC7750D44DA}"/>
              </a:ext>
            </a:extLst>
          </p:cNvPr>
          <p:cNvCxnSpPr>
            <a:cxnSpLocks/>
          </p:cNvCxnSpPr>
          <p:nvPr/>
        </p:nvCxnSpPr>
        <p:spPr>
          <a:xfrm flipV="1">
            <a:off x="5967241" y="4168318"/>
            <a:ext cx="0" cy="207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7CEA203-198A-7BC1-A339-16027364793C}"/>
              </a:ext>
            </a:extLst>
          </p:cNvPr>
          <p:cNvSpPr txBox="1"/>
          <p:nvPr/>
        </p:nvSpPr>
        <p:spPr>
          <a:xfrm>
            <a:off x="2927108" y="4376044"/>
            <a:ext cx="615409" cy="307777"/>
          </a:xfrm>
          <a:prstGeom prst="rect">
            <a:avLst/>
          </a:prstGeom>
          <a:noFill/>
        </p:spPr>
        <p:txBody>
          <a:bodyPr wrap="square" rtlCol="0">
            <a:spAutoFit/>
          </a:bodyPr>
          <a:lstStyle/>
          <a:p>
            <a:r>
              <a:rPr kumimoji="1" lang="en-US" altLang="ja-JP" dirty="0"/>
              <a:t>qubit</a:t>
            </a:r>
            <a:endParaRPr kumimoji="1" lang="ja-JP" altLang="en-US"/>
          </a:p>
        </p:txBody>
      </p:sp>
      <p:sp>
        <p:nvSpPr>
          <p:cNvPr id="12" name="テキスト ボックス 11">
            <a:extLst>
              <a:ext uri="{FF2B5EF4-FFF2-40B4-BE49-F238E27FC236}">
                <a16:creationId xmlns:a16="http://schemas.microsoft.com/office/drawing/2014/main" id="{DE99E0F8-0340-429C-8B59-E593D1FEA5C8}"/>
              </a:ext>
            </a:extLst>
          </p:cNvPr>
          <p:cNvSpPr txBox="1"/>
          <p:nvPr/>
        </p:nvSpPr>
        <p:spPr>
          <a:xfrm>
            <a:off x="5666450" y="4317925"/>
            <a:ext cx="757082" cy="307777"/>
          </a:xfrm>
          <a:prstGeom prst="rect">
            <a:avLst/>
          </a:prstGeom>
          <a:noFill/>
        </p:spPr>
        <p:txBody>
          <a:bodyPr wrap="square">
            <a:spAutoFit/>
          </a:bodyPr>
          <a:lstStyle/>
          <a:p>
            <a:r>
              <a:rPr kumimoji="1" lang="en-US" altLang="ja-JP" dirty="0"/>
              <a:t>cavity</a:t>
            </a:r>
            <a:endParaRPr kumimoji="1" lang="ja-JP" altLang="en-US"/>
          </a:p>
        </p:txBody>
      </p:sp>
      <p:cxnSp>
        <p:nvCxnSpPr>
          <p:cNvPr id="14" name="直線コネクタ 13">
            <a:extLst>
              <a:ext uri="{FF2B5EF4-FFF2-40B4-BE49-F238E27FC236}">
                <a16:creationId xmlns:a16="http://schemas.microsoft.com/office/drawing/2014/main" id="{2E1E00DA-82E2-E9A2-AC6D-9C52A7010DCE}"/>
              </a:ext>
            </a:extLst>
          </p:cNvPr>
          <p:cNvCxnSpPr>
            <a:cxnSpLocks/>
          </p:cNvCxnSpPr>
          <p:nvPr/>
        </p:nvCxnSpPr>
        <p:spPr>
          <a:xfrm>
            <a:off x="6572250" y="4434348"/>
            <a:ext cx="990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DEF46349-9F28-150F-F85C-7CB105C0FB10}"/>
              </a:ext>
            </a:extLst>
          </p:cNvPr>
          <p:cNvSpPr txBox="1"/>
          <p:nvPr/>
        </p:nvSpPr>
        <p:spPr>
          <a:xfrm>
            <a:off x="5520153" y="4962051"/>
            <a:ext cx="1753946" cy="369332"/>
          </a:xfrm>
          <a:prstGeom prst="rect">
            <a:avLst/>
          </a:prstGeom>
          <a:noFill/>
        </p:spPr>
        <p:txBody>
          <a:bodyPr wrap="square" rtlCol="0">
            <a:spAutoFit/>
          </a:bodyPr>
          <a:lstStyle/>
          <a:p>
            <a:r>
              <a:rPr kumimoji="1" lang="en-US" altLang="ja-JP" sz="1800" u="sng" dirty="0"/>
              <a:t>Important point</a:t>
            </a:r>
            <a:endParaRPr kumimoji="1" lang="ja-JP" altLang="en-US" sz="1800" u="sng"/>
          </a:p>
        </p:txBody>
      </p:sp>
      <p:sp>
        <p:nvSpPr>
          <p:cNvPr id="17" name="角丸四角形 16">
            <a:extLst>
              <a:ext uri="{FF2B5EF4-FFF2-40B4-BE49-F238E27FC236}">
                <a16:creationId xmlns:a16="http://schemas.microsoft.com/office/drawing/2014/main" id="{9A33E0F6-2D42-7D99-F4DE-085152590513}"/>
              </a:ext>
            </a:extLst>
          </p:cNvPr>
          <p:cNvSpPr/>
          <p:nvPr/>
        </p:nvSpPr>
        <p:spPr>
          <a:xfrm>
            <a:off x="5520153" y="4925558"/>
            <a:ext cx="3372994" cy="888459"/>
          </a:xfrm>
          <a:prstGeom prst="roundRect">
            <a:avLst/>
          </a:prstGeom>
          <a:solidFill>
            <a:schemeClr val="accent1">
              <a:alpha val="1828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ッター プレースホルダー 17">
            <a:extLst>
              <a:ext uri="{FF2B5EF4-FFF2-40B4-BE49-F238E27FC236}">
                <a16:creationId xmlns:a16="http://schemas.microsoft.com/office/drawing/2014/main" id="{8571E698-9E93-4AB5-C5B9-7826EDFDE858}"/>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45977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86D0A-AEE6-3525-2F96-C0E9DB3AEE2D}"/>
              </a:ext>
            </a:extLst>
          </p:cNvPr>
          <p:cNvSpPr>
            <a:spLocks noGrp="1"/>
          </p:cNvSpPr>
          <p:nvPr>
            <p:ph type="title"/>
          </p:nvPr>
        </p:nvSpPr>
        <p:spPr/>
        <p:txBody>
          <a:bodyPr/>
          <a:lstStyle/>
          <a:p>
            <a:r>
              <a:rPr lang="en-US" altLang="ja-JP" dirty="0"/>
              <a:t>TE101 mode simulation</a:t>
            </a:r>
            <a:endParaRPr kumimoji="1" lang="ja-JP" altLang="en-US"/>
          </a:p>
        </p:txBody>
      </p:sp>
      <p:sp>
        <p:nvSpPr>
          <p:cNvPr id="4" name="スライド番号プレースホルダー 3">
            <a:extLst>
              <a:ext uri="{FF2B5EF4-FFF2-40B4-BE49-F238E27FC236}">
                <a16:creationId xmlns:a16="http://schemas.microsoft.com/office/drawing/2014/main" id="{91192D6B-CF14-594E-F12B-12141F4A49E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6</a:t>
            </a:fld>
            <a:endParaRPr lang="ja-JP" altLang="en-US"/>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4AB55F24-3F79-12F0-FD9E-154D6D6CE49D}"/>
              </a:ext>
            </a:extLst>
          </p:cNvPr>
          <p:cNvPicPr>
            <a:picLocks noChangeAspect="1"/>
          </p:cNvPicPr>
          <p:nvPr/>
        </p:nvPicPr>
        <p:blipFill>
          <a:blip r:embed="rId3"/>
          <a:stretch>
            <a:fillRect/>
          </a:stretch>
        </p:blipFill>
        <p:spPr>
          <a:xfrm>
            <a:off x="425974" y="1745819"/>
            <a:ext cx="4413701" cy="3021993"/>
          </a:xfrm>
          <a:prstGeom prst="rect">
            <a:avLst/>
          </a:prstGeom>
        </p:spPr>
      </p:pic>
      <p:pic>
        <p:nvPicPr>
          <p:cNvPr id="9" name="図 8" descr="グラフィカル ユーザー インターフェイス が含まれている画像&#10;&#10;自動的に生成された説明">
            <a:extLst>
              <a:ext uri="{FF2B5EF4-FFF2-40B4-BE49-F238E27FC236}">
                <a16:creationId xmlns:a16="http://schemas.microsoft.com/office/drawing/2014/main" id="{F3F02F7C-F67C-23F4-4369-4B6396FEC6BD}"/>
              </a:ext>
            </a:extLst>
          </p:cNvPr>
          <p:cNvPicPr>
            <a:picLocks noChangeAspect="1"/>
          </p:cNvPicPr>
          <p:nvPr/>
        </p:nvPicPr>
        <p:blipFill>
          <a:blip r:embed="rId4"/>
          <a:stretch>
            <a:fillRect/>
          </a:stretch>
        </p:blipFill>
        <p:spPr>
          <a:xfrm>
            <a:off x="5066327" y="1745818"/>
            <a:ext cx="4241633" cy="3021993"/>
          </a:xfrm>
          <a:prstGeom prst="rect">
            <a:avLst/>
          </a:prstGeom>
        </p:spPr>
      </p:pic>
      <p:sp>
        <p:nvSpPr>
          <p:cNvPr id="3" name="テキスト ボックス 2">
            <a:extLst>
              <a:ext uri="{FF2B5EF4-FFF2-40B4-BE49-F238E27FC236}">
                <a16:creationId xmlns:a16="http://schemas.microsoft.com/office/drawing/2014/main" id="{C353E752-A260-6738-83B0-DE69FD44867D}"/>
              </a:ext>
            </a:extLst>
          </p:cNvPr>
          <p:cNvSpPr txBox="1"/>
          <p:nvPr/>
        </p:nvSpPr>
        <p:spPr>
          <a:xfrm>
            <a:off x="225469" y="1121470"/>
            <a:ext cx="8476752" cy="461665"/>
          </a:xfrm>
          <a:prstGeom prst="rect">
            <a:avLst/>
          </a:prstGeom>
          <a:noFill/>
        </p:spPr>
        <p:txBody>
          <a:bodyPr wrap="square" rtlCol="0">
            <a:spAutoFit/>
          </a:bodyPr>
          <a:lstStyle/>
          <a:p>
            <a:r>
              <a:rPr kumimoji="1" lang="en-US" altLang="ja-JP" sz="2400" u="sng" dirty="0"/>
              <a:t>The same design and material of the actual cavity and qubit</a:t>
            </a:r>
            <a:endParaRPr kumimoji="1" lang="ja-JP" altLang="en-US" sz="2400" u="sng"/>
          </a:p>
        </p:txBody>
      </p:sp>
      <p:sp>
        <p:nvSpPr>
          <p:cNvPr id="11" name="テキスト ボックス 10">
            <a:extLst>
              <a:ext uri="{FF2B5EF4-FFF2-40B4-BE49-F238E27FC236}">
                <a16:creationId xmlns:a16="http://schemas.microsoft.com/office/drawing/2014/main" id="{9370A816-1AE0-4693-03D3-2AEB8DACFCD6}"/>
              </a:ext>
            </a:extLst>
          </p:cNvPr>
          <p:cNvSpPr txBox="1"/>
          <p:nvPr/>
        </p:nvSpPr>
        <p:spPr>
          <a:xfrm>
            <a:off x="425974" y="5661612"/>
            <a:ext cx="9581321" cy="461665"/>
          </a:xfrm>
          <a:prstGeom prst="rect">
            <a:avLst/>
          </a:prstGeom>
          <a:noFill/>
        </p:spPr>
        <p:txBody>
          <a:bodyPr wrap="square" rtlCol="0">
            <a:spAutoFit/>
          </a:bodyPr>
          <a:lstStyle/>
          <a:p>
            <a:r>
              <a:rPr kumimoji="1" lang="en-US" altLang="ja-JP" sz="2400" dirty="0"/>
              <a:t>Cavity frequency </a:t>
            </a:r>
            <a:r>
              <a:rPr kumimoji="1" lang="ja-JP" altLang="en-US" sz="2400"/>
              <a:t>≒</a:t>
            </a:r>
            <a:r>
              <a:rPr kumimoji="1" lang="en-US" altLang="ja-JP" sz="2400" dirty="0"/>
              <a:t> Qubit frequency → Mode crossing is maximum.</a:t>
            </a:r>
            <a:endParaRPr kumimoji="1" lang="ja-JP" altLang="en-US" sz="2400"/>
          </a:p>
        </p:txBody>
      </p:sp>
      <p:sp>
        <p:nvSpPr>
          <p:cNvPr id="12" name="テキスト ボックス 11">
            <a:extLst>
              <a:ext uri="{FF2B5EF4-FFF2-40B4-BE49-F238E27FC236}">
                <a16:creationId xmlns:a16="http://schemas.microsoft.com/office/drawing/2014/main" id="{55930337-C9C3-CB35-CE7F-4E3B098C5F1E}"/>
              </a:ext>
            </a:extLst>
          </p:cNvPr>
          <p:cNvSpPr txBox="1"/>
          <p:nvPr/>
        </p:nvSpPr>
        <p:spPr>
          <a:xfrm>
            <a:off x="1877961" y="4728531"/>
            <a:ext cx="2585884" cy="305634"/>
          </a:xfrm>
          <a:prstGeom prst="rect">
            <a:avLst/>
          </a:prstGeom>
          <a:noFill/>
        </p:spPr>
        <p:txBody>
          <a:bodyPr wrap="square" rtlCol="0">
            <a:spAutoFit/>
          </a:bodyPr>
          <a:lstStyle/>
          <a:p>
            <a:r>
              <a:rPr kumimoji="1" lang="en-US" altLang="ja-JP" dirty="0"/>
              <a:t>Interaction Maximum</a:t>
            </a:r>
            <a:endParaRPr kumimoji="1" lang="ja-JP" altLang="en-US"/>
          </a:p>
        </p:txBody>
      </p:sp>
      <p:sp>
        <p:nvSpPr>
          <p:cNvPr id="14" name="テキスト ボックス 13">
            <a:extLst>
              <a:ext uri="{FF2B5EF4-FFF2-40B4-BE49-F238E27FC236}">
                <a16:creationId xmlns:a16="http://schemas.microsoft.com/office/drawing/2014/main" id="{F7F759F0-A235-DE0D-E813-E1BD78ED9D5A}"/>
              </a:ext>
            </a:extLst>
          </p:cNvPr>
          <p:cNvSpPr txBox="1"/>
          <p:nvPr/>
        </p:nvSpPr>
        <p:spPr>
          <a:xfrm>
            <a:off x="6291662" y="4767811"/>
            <a:ext cx="1961535" cy="307777"/>
          </a:xfrm>
          <a:prstGeom prst="rect">
            <a:avLst/>
          </a:prstGeom>
          <a:noFill/>
        </p:spPr>
        <p:txBody>
          <a:bodyPr wrap="square">
            <a:spAutoFit/>
          </a:bodyPr>
          <a:lstStyle/>
          <a:p>
            <a:r>
              <a:rPr kumimoji="1" lang="en-US" altLang="ja-JP" dirty="0"/>
              <a:t>Interaction Minimum</a:t>
            </a:r>
            <a:endParaRPr kumimoji="1" lang="ja-JP" altLang="en-US"/>
          </a:p>
        </p:txBody>
      </p:sp>
      <p:cxnSp>
        <p:nvCxnSpPr>
          <p:cNvPr id="16" name="直線コネクタ 15">
            <a:extLst>
              <a:ext uri="{FF2B5EF4-FFF2-40B4-BE49-F238E27FC236}">
                <a16:creationId xmlns:a16="http://schemas.microsoft.com/office/drawing/2014/main" id="{530BBADB-405C-B238-487E-043AAA02CC0E}"/>
              </a:ext>
            </a:extLst>
          </p:cNvPr>
          <p:cNvCxnSpPr>
            <a:cxnSpLocks/>
          </p:cNvCxnSpPr>
          <p:nvPr/>
        </p:nvCxnSpPr>
        <p:spPr>
          <a:xfrm flipV="1">
            <a:off x="1779104" y="2129469"/>
            <a:ext cx="1072453" cy="1107706"/>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362D88-8AB2-BC85-B9D6-15F3F38307D1}"/>
              </a:ext>
            </a:extLst>
          </p:cNvPr>
          <p:cNvCxnSpPr>
            <a:cxnSpLocks/>
          </p:cNvCxnSpPr>
          <p:nvPr/>
        </p:nvCxnSpPr>
        <p:spPr>
          <a:xfrm>
            <a:off x="1779103" y="3557970"/>
            <a:ext cx="1072454" cy="112983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2" name="円/楕円 21">
            <a:extLst>
              <a:ext uri="{FF2B5EF4-FFF2-40B4-BE49-F238E27FC236}">
                <a16:creationId xmlns:a16="http://schemas.microsoft.com/office/drawing/2014/main" id="{2C69C68A-E7DA-28DC-6D84-373A95B377AA}"/>
              </a:ext>
            </a:extLst>
          </p:cNvPr>
          <p:cNvSpPr/>
          <p:nvPr/>
        </p:nvSpPr>
        <p:spPr>
          <a:xfrm>
            <a:off x="1475906" y="3241631"/>
            <a:ext cx="439374" cy="29597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17B0A300-05DA-9F67-91F7-BD43B3AAAD48}"/>
              </a:ext>
            </a:extLst>
          </p:cNvPr>
          <p:cNvCxnSpPr>
            <a:cxnSpLocks/>
          </p:cNvCxnSpPr>
          <p:nvPr/>
        </p:nvCxnSpPr>
        <p:spPr>
          <a:xfrm flipV="1">
            <a:off x="6375173" y="2054667"/>
            <a:ext cx="811971" cy="1066659"/>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335DE57-4AA0-541F-CD18-D9430D5BCAA4}"/>
              </a:ext>
            </a:extLst>
          </p:cNvPr>
          <p:cNvCxnSpPr>
            <a:cxnSpLocks/>
            <a:endCxn id="9" idx="2"/>
          </p:cNvCxnSpPr>
          <p:nvPr/>
        </p:nvCxnSpPr>
        <p:spPr>
          <a:xfrm>
            <a:off x="6375172" y="3442121"/>
            <a:ext cx="811972" cy="132569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5" name="円/楕円 24">
            <a:extLst>
              <a:ext uri="{FF2B5EF4-FFF2-40B4-BE49-F238E27FC236}">
                <a16:creationId xmlns:a16="http://schemas.microsoft.com/office/drawing/2014/main" id="{1F8089CD-B4B0-A69A-4F3B-4C65BC3A6EE5}"/>
              </a:ext>
            </a:extLst>
          </p:cNvPr>
          <p:cNvSpPr/>
          <p:nvPr/>
        </p:nvSpPr>
        <p:spPr>
          <a:xfrm>
            <a:off x="6042160" y="3116368"/>
            <a:ext cx="439374" cy="29597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5BF26C3D-9FB9-E78B-2DC7-1AFB8458B5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237" b="-2"/>
          <a:stretch/>
        </p:blipFill>
        <p:spPr>
          <a:xfrm rot="5400000">
            <a:off x="8874601" y="883138"/>
            <a:ext cx="766896" cy="1111658"/>
          </a:xfrm>
          <a:prstGeom prst="rect">
            <a:avLst/>
          </a:prstGeom>
        </p:spPr>
      </p:pic>
      <p:sp>
        <p:nvSpPr>
          <p:cNvPr id="32" name="円/楕円 31">
            <a:extLst>
              <a:ext uri="{FF2B5EF4-FFF2-40B4-BE49-F238E27FC236}">
                <a16:creationId xmlns:a16="http://schemas.microsoft.com/office/drawing/2014/main" id="{7466D41D-1416-C40C-4F5A-228BBC3A00CF}"/>
              </a:ext>
            </a:extLst>
          </p:cNvPr>
          <p:cNvSpPr/>
          <p:nvPr/>
        </p:nvSpPr>
        <p:spPr>
          <a:xfrm>
            <a:off x="8883141" y="1425123"/>
            <a:ext cx="731639" cy="461665"/>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DCC4CF50-C7B6-E207-25FF-BCC0D761D797}"/>
              </a:ext>
            </a:extLst>
          </p:cNvPr>
          <p:cNvCxnSpPr>
            <a:cxnSpLocks/>
          </p:cNvCxnSpPr>
          <p:nvPr/>
        </p:nvCxnSpPr>
        <p:spPr>
          <a:xfrm>
            <a:off x="7976103" y="1655955"/>
            <a:ext cx="8522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69837DD5-AAD9-B23E-57CA-86E88BF4C525}"/>
              </a:ext>
            </a:extLst>
          </p:cNvPr>
          <p:cNvSpPr txBox="1"/>
          <p:nvPr/>
        </p:nvSpPr>
        <p:spPr>
          <a:xfrm>
            <a:off x="7452000" y="1523557"/>
            <a:ext cx="597529" cy="307777"/>
          </a:xfrm>
          <a:prstGeom prst="rect">
            <a:avLst/>
          </a:prstGeom>
          <a:noFill/>
        </p:spPr>
        <p:txBody>
          <a:bodyPr wrap="square" rtlCol="0">
            <a:spAutoFit/>
          </a:bodyPr>
          <a:lstStyle/>
          <a:p>
            <a:r>
              <a:rPr kumimoji="1" lang="en-US" altLang="ja-JP" dirty="0"/>
              <a:t>here!</a:t>
            </a:r>
            <a:endParaRPr kumimoji="1" lang="ja-JP" altLang="en-US"/>
          </a:p>
        </p:txBody>
      </p:sp>
      <p:sp>
        <p:nvSpPr>
          <p:cNvPr id="47" name="フッター プレースホルダー 46">
            <a:extLst>
              <a:ext uri="{FF2B5EF4-FFF2-40B4-BE49-F238E27FC236}">
                <a16:creationId xmlns:a16="http://schemas.microsoft.com/office/drawing/2014/main" id="{0C3025F8-6BBC-23E1-2C14-759DF9CED84D}"/>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061377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86D0A-AEE6-3525-2F96-C0E9DB3AEE2D}"/>
              </a:ext>
            </a:extLst>
          </p:cNvPr>
          <p:cNvSpPr>
            <a:spLocks noGrp="1"/>
          </p:cNvSpPr>
          <p:nvPr>
            <p:ph type="title"/>
          </p:nvPr>
        </p:nvSpPr>
        <p:spPr/>
        <p:txBody>
          <a:bodyPr/>
          <a:lstStyle/>
          <a:p>
            <a:r>
              <a:rPr lang="en-US" altLang="ja-JP" dirty="0"/>
              <a:t>TE101 mode simulation</a:t>
            </a:r>
            <a:endParaRPr kumimoji="1" lang="ja-JP" altLang="en-US"/>
          </a:p>
        </p:txBody>
      </p:sp>
      <p:sp>
        <p:nvSpPr>
          <p:cNvPr id="4" name="スライド番号プレースホルダー 3">
            <a:extLst>
              <a:ext uri="{FF2B5EF4-FFF2-40B4-BE49-F238E27FC236}">
                <a16:creationId xmlns:a16="http://schemas.microsoft.com/office/drawing/2014/main" id="{91192D6B-CF14-594E-F12B-12141F4A49E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7</a:t>
            </a:fld>
            <a:endParaRPr lang="ja-JP" altLang="en-US"/>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4AB55F24-3F79-12F0-FD9E-154D6D6CE49D}"/>
              </a:ext>
            </a:extLst>
          </p:cNvPr>
          <p:cNvPicPr>
            <a:picLocks noChangeAspect="1"/>
          </p:cNvPicPr>
          <p:nvPr/>
        </p:nvPicPr>
        <p:blipFill>
          <a:blip r:embed="rId3"/>
          <a:stretch>
            <a:fillRect/>
          </a:stretch>
        </p:blipFill>
        <p:spPr>
          <a:xfrm>
            <a:off x="425974" y="1745819"/>
            <a:ext cx="4413701" cy="3021993"/>
          </a:xfrm>
          <a:prstGeom prst="rect">
            <a:avLst/>
          </a:prstGeom>
        </p:spPr>
      </p:pic>
      <p:pic>
        <p:nvPicPr>
          <p:cNvPr id="9" name="図 8" descr="グラフィカル ユーザー インターフェイス が含まれている画像&#10;&#10;自動的に生成された説明">
            <a:extLst>
              <a:ext uri="{FF2B5EF4-FFF2-40B4-BE49-F238E27FC236}">
                <a16:creationId xmlns:a16="http://schemas.microsoft.com/office/drawing/2014/main" id="{F3F02F7C-F67C-23F4-4369-4B6396FEC6BD}"/>
              </a:ext>
            </a:extLst>
          </p:cNvPr>
          <p:cNvPicPr>
            <a:picLocks noChangeAspect="1"/>
          </p:cNvPicPr>
          <p:nvPr/>
        </p:nvPicPr>
        <p:blipFill>
          <a:blip r:embed="rId4"/>
          <a:stretch>
            <a:fillRect/>
          </a:stretch>
        </p:blipFill>
        <p:spPr>
          <a:xfrm>
            <a:off x="5066327" y="1745818"/>
            <a:ext cx="4241633" cy="3021993"/>
          </a:xfrm>
          <a:prstGeom prst="rect">
            <a:avLst/>
          </a:prstGeom>
        </p:spPr>
      </p:pic>
      <p:sp>
        <p:nvSpPr>
          <p:cNvPr id="3" name="テキスト ボックス 2">
            <a:extLst>
              <a:ext uri="{FF2B5EF4-FFF2-40B4-BE49-F238E27FC236}">
                <a16:creationId xmlns:a16="http://schemas.microsoft.com/office/drawing/2014/main" id="{C353E752-A260-6738-83B0-DE69FD44867D}"/>
              </a:ext>
            </a:extLst>
          </p:cNvPr>
          <p:cNvSpPr txBox="1"/>
          <p:nvPr/>
        </p:nvSpPr>
        <p:spPr>
          <a:xfrm>
            <a:off x="601300" y="1103207"/>
            <a:ext cx="8476752" cy="461665"/>
          </a:xfrm>
          <a:prstGeom prst="rect">
            <a:avLst/>
          </a:prstGeom>
          <a:noFill/>
        </p:spPr>
        <p:txBody>
          <a:bodyPr wrap="square" rtlCol="0">
            <a:spAutoFit/>
          </a:bodyPr>
          <a:lstStyle/>
          <a:p>
            <a:r>
              <a:rPr kumimoji="1" lang="en-US" altLang="ja-JP" sz="2400" u="sng" dirty="0"/>
              <a:t>The same design and material of the actual cavity and qubit</a:t>
            </a:r>
            <a:endParaRPr kumimoji="1" lang="ja-JP" altLang="en-US" sz="2400" u="sng"/>
          </a:p>
        </p:txBody>
      </p:sp>
      <p:sp>
        <p:nvSpPr>
          <p:cNvPr id="11" name="テキスト ボックス 10">
            <a:extLst>
              <a:ext uri="{FF2B5EF4-FFF2-40B4-BE49-F238E27FC236}">
                <a16:creationId xmlns:a16="http://schemas.microsoft.com/office/drawing/2014/main" id="{9370A816-1AE0-4693-03D3-2AEB8DACFCD6}"/>
              </a:ext>
            </a:extLst>
          </p:cNvPr>
          <p:cNvSpPr txBox="1"/>
          <p:nvPr/>
        </p:nvSpPr>
        <p:spPr>
          <a:xfrm>
            <a:off x="425974" y="5523960"/>
            <a:ext cx="9581321" cy="461665"/>
          </a:xfrm>
          <a:prstGeom prst="rect">
            <a:avLst/>
          </a:prstGeom>
          <a:noFill/>
        </p:spPr>
        <p:txBody>
          <a:bodyPr wrap="square" rtlCol="0">
            <a:spAutoFit/>
          </a:bodyPr>
          <a:lstStyle/>
          <a:p>
            <a:r>
              <a:rPr kumimoji="1" lang="en-US" altLang="ja-JP" sz="2400" dirty="0"/>
              <a:t>Cavity frequency </a:t>
            </a:r>
            <a:r>
              <a:rPr kumimoji="1" lang="ja-JP" altLang="en-US" sz="2400"/>
              <a:t>≒</a:t>
            </a:r>
            <a:r>
              <a:rPr kumimoji="1" lang="en-US" altLang="ja-JP" sz="2400" dirty="0"/>
              <a:t> Qubit frequency → Mode crossing is maximum.</a:t>
            </a:r>
            <a:endParaRPr kumimoji="1" lang="ja-JP" altLang="en-US" sz="2400"/>
          </a:p>
        </p:txBody>
      </p:sp>
      <p:sp>
        <p:nvSpPr>
          <p:cNvPr id="5" name="角丸四角形 4">
            <a:extLst>
              <a:ext uri="{FF2B5EF4-FFF2-40B4-BE49-F238E27FC236}">
                <a16:creationId xmlns:a16="http://schemas.microsoft.com/office/drawing/2014/main" id="{EC9CC2E2-7C7C-98A6-DE88-880B236D72C4}"/>
              </a:ext>
            </a:extLst>
          </p:cNvPr>
          <p:cNvSpPr/>
          <p:nvPr/>
        </p:nvSpPr>
        <p:spPr>
          <a:xfrm>
            <a:off x="425905" y="3057203"/>
            <a:ext cx="9054052" cy="11991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Form factor is merely dropped in 7% </a:t>
            </a:r>
          </a:p>
          <a:p>
            <a:pPr algn="ctr"/>
            <a:r>
              <a:rPr kumimoji="1" lang="en-US" altLang="ja-JP" sz="2400" dirty="0"/>
              <a:t>(Interaction min:0.4837→max:0.4485)</a:t>
            </a:r>
            <a:endParaRPr kumimoji="1" lang="ja-JP" altLang="en-US" sz="2400"/>
          </a:p>
        </p:txBody>
      </p:sp>
      <p:sp>
        <p:nvSpPr>
          <p:cNvPr id="6" name="フッター プレースホルダー 5">
            <a:extLst>
              <a:ext uri="{FF2B5EF4-FFF2-40B4-BE49-F238E27FC236}">
                <a16:creationId xmlns:a16="http://schemas.microsoft.com/office/drawing/2014/main" id="{47B48739-42EC-3542-7F54-10A9B1F2F4A1}"/>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86004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86D0A-AEE6-3525-2F96-C0E9DB3AEE2D}"/>
              </a:ext>
            </a:extLst>
          </p:cNvPr>
          <p:cNvSpPr>
            <a:spLocks noGrp="1"/>
          </p:cNvSpPr>
          <p:nvPr>
            <p:ph type="title"/>
          </p:nvPr>
        </p:nvSpPr>
        <p:spPr/>
        <p:txBody>
          <a:bodyPr/>
          <a:lstStyle/>
          <a:p>
            <a:r>
              <a:rPr lang="en-US" altLang="ja-JP" dirty="0"/>
              <a:t>Mode crossing simulation</a:t>
            </a:r>
            <a:endParaRPr kumimoji="1" lang="ja-JP" altLang="en-US"/>
          </a:p>
        </p:txBody>
      </p:sp>
      <p:sp>
        <p:nvSpPr>
          <p:cNvPr id="4" name="スライド番号プレースホルダー 3">
            <a:extLst>
              <a:ext uri="{FF2B5EF4-FFF2-40B4-BE49-F238E27FC236}">
                <a16:creationId xmlns:a16="http://schemas.microsoft.com/office/drawing/2014/main" id="{91192D6B-CF14-594E-F12B-12141F4A49E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8</a:t>
            </a:fld>
            <a:endParaRPr lang="ja-JP" altLang="en-US"/>
          </a:p>
        </p:txBody>
      </p:sp>
      <p:pic>
        <p:nvPicPr>
          <p:cNvPr id="6" name="Picture 2">
            <a:extLst>
              <a:ext uri="{FF2B5EF4-FFF2-40B4-BE49-F238E27FC236}">
                <a16:creationId xmlns:a16="http://schemas.microsoft.com/office/drawing/2014/main" id="{9EB3EC2A-723C-F57B-A0DF-B986CB2662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223" y="1385180"/>
            <a:ext cx="5580344" cy="445836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B1158A1-5239-1BED-D3A4-9CF5DDCCBD45}"/>
              </a:ext>
            </a:extLst>
          </p:cNvPr>
          <p:cNvSpPr txBox="1"/>
          <p:nvPr/>
        </p:nvSpPr>
        <p:spPr>
          <a:xfrm>
            <a:off x="6168390" y="1954530"/>
            <a:ext cx="3188970" cy="3293209"/>
          </a:xfrm>
          <a:prstGeom prst="rect">
            <a:avLst/>
          </a:prstGeom>
          <a:noFill/>
        </p:spPr>
        <p:txBody>
          <a:bodyPr wrap="square" rtlCol="0">
            <a:spAutoFit/>
          </a:bodyPr>
          <a:lstStyle/>
          <a:p>
            <a:r>
              <a:rPr kumimoji="1" lang="en-US" altLang="ja-JP" sz="1600" dirty="0"/>
              <a:t>Blue dashed line </a:t>
            </a:r>
          </a:p>
          <a:p>
            <a:r>
              <a:rPr kumimoji="1" lang="en-US" altLang="ja-JP" sz="1600" dirty="0"/>
              <a:t>estimated qubit frequency without interaction</a:t>
            </a:r>
          </a:p>
          <a:p>
            <a:endParaRPr kumimoji="1" lang="en-US" altLang="ja-JP" sz="1600" dirty="0"/>
          </a:p>
          <a:p>
            <a:r>
              <a:rPr kumimoji="1" lang="en-US" altLang="ja-JP" sz="1600" dirty="0"/>
              <a:t>Red dashed line</a:t>
            </a:r>
          </a:p>
          <a:p>
            <a:r>
              <a:rPr kumimoji="1" lang="en-US" altLang="ja-JP" sz="1600" dirty="0"/>
              <a:t>estimated cavity’s frequency without the interaction</a:t>
            </a:r>
          </a:p>
          <a:p>
            <a:endParaRPr kumimoji="1" lang="en-US" altLang="ja-JP" sz="1600" dirty="0"/>
          </a:p>
          <a:p>
            <a:r>
              <a:rPr kumimoji="1" lang="en-US" altLang="ja-JP" sz="1600" dirty="0"/>
              <a:t>Yellow line</a:t>
            </a:r>
          </a:p>
          <a:p>
            <a:r>
              <a:rPr kumimoji="1" lang="en-US" altLang="ja-JP" sz="1600" dirty="0"/>
              <a:t>Cavity→(mode crossing)→Qubit</a:t>
            </a:r>
          </a:p>
          <a:p>
            <a:endParaRPr kumimoji="1" lang="en-US" altLang="ja-JP" sz="1600" dirty="0"/>
          </a:p>
          <a:p>
            <a:r>
              <a:rPr kumimoji="1" lang="en-US" altLang="ja-JP" sz="1600" dirty="0"/>
              <a:t>Green line</a:t>
            </a:r>
          </a:p>
          <a:p>
            <a:r>
              <a:rPr kumimoji="1" lang="en-US" altLang="ja-JP" sz="1600" dirty="0"/>
              <a:t>Qubit→(mode crossing)→cavity</a:t>
            </a:r>
            <a:endParaRPr kumimoji="1" lang="ja-JP" altLang="en-US" sz="1600"/>
          </a:p>
        </p:txBody>
      </p:sp>
      <p:sp>
        <p:nvSpPr>
          <p:cNvPr id="8" name="フッター プレースホルダー 7">
            <a:extLst>
              <a:ext uri="{FF2B5EF4-FFF2-40B4-BE49-F238E27FC236}">
                <a16:creationId xmlns:a16="http://schemas.microsoft.com/office/drawing/2014/main" id="{DE6C770F-B876-8BBC-1367-3A4A5605A8F1}"/>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80814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97734091-F5C4-9681-F638-5049319A75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223" y="1385180"/>
            <a:ext cx="5580344" cy="445836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03386D0A-AEE6-3525-2F96-C0E9DB3AEE2D}"/>
              </a:ext>
            </a:extLst>
          </p:cNvPr>
          <p:cNvSpPr>
            <a:spLocks noGrp="1"/>
          </p:cNvSpPr>
          <p:nvPr>
            <p:ph type="title"/>
          </p:nvPr>
        </p:nvSpPr>
        <p:spPr/>
        <p:txBody>
          <a:bodyPr/>
          <a:lstStyle/>
          <a:p>
            <a:r>
              <a:rPr lang="en-US" altLang="ja-JP" dirty="0"/>
              <a:t>Mode crossing simulation</a:t>
            </a:r>
            <a:endParaRPr kumimoji="1" lang="ja-JP" altLang="en-US"/>
          </a:p>
        </p:txBody>
      </p:sp>
      <p:sp>
        <p:nvSpPr>
          <p:cNvPr id="4" name="スライド番号プレースホルダー 3">
            <a:extLst>
              <a:ext uri="{FF2B5EF4-FFF2-40B4-BE49-F238E27FC236}">
                <a16:creationId xmlns:a16="http://schemas.microsoft.com/office/drawing/2014/main" id="{91192D6B-CF14-594E-F12B-12141F4A49E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ja-JP" smtClean="0"/>
              <a:t>9</a:t>
            </a:fld>
            <a:endParaRPr lang="ja-JP" altLang="en-US"/>
          </a:p>
        </p:txBody>
      </p:sp>
      <p:sp>
        <p:nvSpPr>
          <p:cNvPr id="11" name="テキスト ボックス 10">
            <a:extLst>
              <a:ext uri="{FF2B5EF4-FFF2-40B4-BE49-F238E27FC236}">
                <a16:creationId xmlns:a16="http://schemas.microsoft.com/office/drawing/2014/main" id="{9B1158A1-5239-1BED-D3A4-9CF5DDCCBD45}"/>
              </a:ext>
            </a:extLst>
          </p:cNvPr>
          <p:cNvSpPr txBox="1"/>
          <p:nvPr/>
        </p:nvSpPr>
        <p:spPr>
          <a:xfrm>
            <a:off x="6168390" y="1954530"/>
            <a:ext cx="3188970" cy="1815882"/>
          </a:xfrm>
          <a:prstGeom prst="rect">
            <a:avLst/>
          </a:prstGeom>
          <a:noFill/>
        </p:spPr>
        <p:txBody>
          <a:bodyPr wrap="square" rtlCol="0">
            <a:spAutoFit/>
          </a:bodyPr>
          <a:lstStyle/>
          <a:p>
            <a:r>
              <a:rPr kumimoji="1" lang="en-US" altLang="ja-JP" sz="1600" dirty="0"/>
              <a:t>Blue dashed line </a:t>
            </a:r>
          </a:p>
          <a:p>
            <a:r>
              <a:rPr kumimoji="1" lang="en-US" altLang="ja-JP" sz="1600" dirty="0"/>
              <a:t>estimated qubit frequency without interaction</a:t>
            </a:r>
          </a:p>
          <a:p>
            <a:endParaRPr kumimoji="1" lang="en-US" altLang="ja-JP" sz="1600" dirty="0"/>
          </a:p>
          <a:p>
            <a:r>
              <a:rPr kumimoji="1" lang="en-US" altLang="ja-JP" sz="1600" dirty="0"/>
              <a:t>Red dashed line</a:t>
            </a:r>
          </a:p>
          <a:p>
            <a:r>
              <a:rPr kumimoji="1" lang="en-US" altLang="ja-JP" sz="1600" dirty="0"/>
              <a:t>estimated cavity’s frequency without the interaction</a:t>
            </a:r>
            <a:endParaRPr kumimoji="1" lang="ja-JP" altLang="en-US" sz="1600"/>
          </a:p>
        </p:txBody>
      </p:sp>
      <p:cxnSp>
        <p:nvCxnSpPr>
          <p:cNvPr id="14" name="直線矢印コネクタ 13">
            <a:extLst>
              <a:ext uri="{FF2B5EF4-FFF2-40B4-BE49-F238E27FC236}">
                <a16:creationId xmlns:a16="http://schemas.microsoft.com/office/drawing/2014/main" id="{6DD75944-C70D-E5FE-9213-63291B40AFB0}"/>
              </a:ext>
            </a:extLst>
          </p:cNvPr>
          <p:cNvCxnSpPr>
            <a:cxnSpLocks/>
          </p:cNvCxnSpPr>
          <p:nvPr/>
        </p:nvCxnSpPr>
        <p:spPr>
          <a:xfrm>
            <a:off x="3684760" y="3730910"/>
            <a:ext cx="0" cy="38321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C8E26C5-557D-B615-6E6B-186F5961EE45}"/>
              </a:ext>
            </a:extLst>
          </p:cNvPr>
          <p:cNvCxnSpPr>
            <a:cxnSpLocks/>
          </p:cNvCxnSpPr>
          <p:nvPr/>
        </p:nvCxnSpPr>
        <p:spPr>
          <a:xfrm>
            <a:off x="3684760" y="3303713"/>
            <a:ext cx="0" cy="38321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下矢印 16">
            <a:extLst>
              <a:ext uri="{FF2B5EF4-FFF2-40B4-BE49-F238E27FC236}">
                <a16:creationId xmlns:a16="http://schemas.microsoft.com/office/drawing/2014/main" id="{74D64470-6263-CA8C-8B48-B69D1CC1428C}"/>
              </a:ext>
            </a:extLst>
          </p:cNvPr>
          <p:cNvSpPr/>
          <p:nvPr/>
        </p:nvSpPr>
        <p:spPr>
          <a:xfrm rot="5699478">
            <a:off x="4811053" y="2916485"/>
            <a:ext cx="272546" cy="2349913"/>
          </a:xfrm>
          <a:prstGeom prst="down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a:extLst>
              <a:ext uri="{FF2B5EF4-FFF2-40B4-BE49-F238E27FC236}">
                <a16:creationId xmlns:a16="http://schemas.microsoft.com/office/drawing/2014/main" id="{3DB6BCC3-E48C-80D1-E7DB-E4C57696773F}"/>
              </a:ext>
            </a:extLst>
          </p:cNvPr>
          <p:cNvSpPr/>
          <p:nvPr/>
        </p:nvSpPr>
        <p:spPr>
          <a:xfrm rot="5982145">
            <a:off x="4815416" y="2591419"/>
            <a:ext cx="272546" cy="2349913"/>
          </a:xfrm>
          <a:prstGeom prst="downArrow">
            <a:avLst/>
          </a:prstGeom>
          <a:solidFill>
            <a:schemeClr val="accent1">
              <a:lumMod val="40000"/>
              <a:lumOff val="6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0C8942E-5ADC-2C7B-D26A-052512AFBF42}"/>
              </a:ext>
            </a:extLst>
          </p:cNvPr>
          <p:cNvSpPr txBox="1"/>
          <p:nvPr/>
        </p:nvSpPr>
        <p:spPr>
          <a:xfrm>
            <a:off x="6292655" y="3861851"/>
            <a:ext cx="2646782" cy="1569660"/>
          </a:xfrm>
          <a:prstGeom prst="rect">
            <a:avLst/>
          </a:prstGeom>
          <a:noFill/>
        </p:spPr>
        <p:txBody>
          <a:bodyPr wrap="square" rtlCol="0">
            <a:spAutoFit/>
          </a:bodyPr>
          <a:lstStyle/>
          <a:p>
            <a:r>
              <a:rPr kumimoji="1" lang="en-US" altLang="ja-JP" sz="2400" dirty="0"/>
              <a:t>Maximum frequency shift</a:t>
            </a:r>
          </a:p>
          <a:p>
            <a:endParaRPr kumimoji="1" lang="en-US" altLang="ja-JP" sz="2400" dirty="0"/>
          </a:p>
          <a:p>
            <a:r>
              <a:rPr kumimoji="1" lang="en-US" altLang="ja-JP" sz="2400" dirty="0"/>
              <a:t>when </a:t>
            </a:r>
            <a:r>
              <a:rPr kumimoji="1" lang="en-US" altLang="ja-JP" sz="2400" dirty="0" err="1"/>
              <a:t>ω</a:t>
            </a:r>
            <a:r>
              <a:rPr kumimoji="1" lang="en-US" altLang="ja-JP" sz="2400" baseline="-25000" dirty="0" err="1"/>
              <a:t>c</a:t>
            </a:r>
            <a:r>
              <a:rPr kumimoji="1" lang="en-US" altLang="ja-JP" sz="2400" dirty="0" err="1"/>
              <a:t>~ω</a:t>
            </a:r>
            <a:r>
              <a:rPr kumimoji="1" lang="en-US" altLang="ja-JP" sz="2400" baseline="-25000" dirty="0" err="1"/>
              <a:t>q</a:t>
            </a:r>
            <a:endParaRPr kumimoji="1" lang="ja-JP" altLang="en-US" sz="2400" baseline="-25000"/>
          </a:p>
        </p:txBody>
      </p:sp>
      <p:sp>
        <p:nvSpPr>
          <p:cNvPr id="20" name="円/楕円 19">
            <a:extLst>
              <a:ext uri="{FF2B5EF4-FFF2-40B4-BE49-F238E27FC236}">
                <a16:creationId xmlns:a16="http://schemas.microsoft.com/office/drawing/2014/main" id="{99CA4989-9350-3F1D-F705-AE871C6478A6}"/>
              </a:ext>
            </a:extLst>
          </p:cNvPr>
          <p:cNvSpPr/>
          <p:nvPr/>
        </p:nvSpPr>
        <p:spPr>
          <a:xfrm>
            <a:off x="1394399" y="3770412"/>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37A6495D-DA85-E574-DEE9-8E5084DF761C}"/>
              </a:ext>
            </a:extLst>
          </p:cNvPr>
          <p:cNvSpPr/>
          <p:nvPr/>
        </p:nvSpPr>
        <p:spPr>
          <a:xfrm>
            <a:off x="1836330" y="3789851"/>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4E4FB328-761D-BAA6-FE19-FFACECD3E2F1}"/>
              </a:ext>
            </a:extLst>
          </p:cNvPr>
          <p:cNvSpPr/>
          <p:nvPr/>
        </p:nvSpPr>
        <p:spPr>
          <a:xfrm>
            <a:off x="2247651" y="3825851"/>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4DEAA46B-0BBB-67C0-3585-968F114F2F54}"/>
              </a:ext>
            </a:extLst>
          </p:cNvPr>
          <p:cNvSpPr/>
          <p:nvPr/>
        </p:nvSpPr>
        <p:spPr>
          <a:xfrm>
            <a:off x="2656965" y="3876903"/>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9A1686CE-F555-224C-A1DF-A33A0D66A3CC}"/>
              </a:ext>
            </a:extLst>
          </p:cNvPr>
          <p:cNvSpPr/>
          <p:nvPr/>
        </p:nvSpPr>
        <p:spPr>
          <a:xfrm>
            <a:off x="3121282" y="3948903"/>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A74C9A5B-C8A6-D75C-A37B-2D29B8F9DFEA}"/>
              </a:ext>
            </a:extLst>
          </p:cNvPr>
          <p:cNvSpPr/>
          <p:nvPr/>
        </p:nvSpPr>
        <p:spPr>
          <a:xfrm>
            <a:off x="3842584" y="3318540"/>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C45CD380-E5C8-3FB7-B0E2-FD54B94BF871}"/>
              </a:ext>
            </a:extLst>
          </p:cNvPr>
          <p:cNvSpPr/>
          <p:nvPr/>
        </p:nvSpPr>
        <p:spPr>
          <a:xfrm>
            <a:off x="4241645" y="3406014"/>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FCB35F6E-5927-3CAE-9A8B-28F1EB77FC91}"/>
              </a:ext>
            </a:extLst>
          </p:cNvPr>
          <p:cNvSpPr/>
          <p:nvPr/>
        </p:nvSpPr>
        <p:spPr>
          <a:xfrm>
            <a:off x="4731820" y="3468179"/>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3455C119-FA81-624D-C19D-C2B9348A14FB}"/>
              </a:ext>
            </a:extLst>
          </p:cNvPr>
          <p:cNvSpPr/>
          <p:nvPr/>
        </p:nvSpPr>
        <p:spPr>
          <a:xfrm>
            <a:off x="5243246" y="3540179"/>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D517838-F4F9-BF7F-5B6F-370C94F84BBE}"/>
              </a:ext>
            </a:extLst>
          </p:cNvPr>
          <p:cNvSpPr txBox="1"/>
          <p:nvPr/>
        </p:nvSpPr>
        <p:spPr>
          <a:xfrm>
            <a:off x="1344821" y="5841226"/>
            <a:ext cx="4280121" cy="307777"/>
          </a:xfrm>
          <a:prstGeom prst="rect">
            <a:avLst/>
          </a:prstGeom>
          <a:noFill/>
        </p:spPr>
        <p:txBody>
          <a:bodyPr wrap="square" rtlCol="0">
            <a:spAutoFit/>
          </a:bodyPr>
          <a:lstStyle/>
          <a:p>
            <a:r>
              <a:rPr kumimoji="1" lang="en-US" altLang="ja-JP" dirty="0"/>
              <a:t>※Black dots... points of cavity frequency </a:t>
            </a:r>
            <a:endParaRPr kumimoji="1" lang="ja-JP" altLang="en-US"/>
          </a:p>
        </p:txBody>
      </p:sp>
      <p:cxnSp>
        <p:nvCxnSpPr>
          <p:cNvPr id="32" name="直線矢印コネクタ 31">
            <a:extLst>
              <a:ext uri="{FF2B5EF4-FFF2-40B4-BE49-F238E27FC236}">
                <a16:creationId xmlns:a16="http://schemas.microsoft.com/office/drawing/2014/main" id="{61B55A4D-953C-79FF-E68D-8CAE68706A63}"/>
              </a:ext>
            </a:extLst>
          </p:cNvPr>
          <p:cNvCxnSpPr>
            <a:cxnSpLocks/>
          </p:cNvCxnSpPr>
          <p:nvPr/>
        </p:nvCxnSpPr>
        <p:spPr>
          <a:xfrm flipH="1" flipV="1">
            <a:off x="1466399" y="4022382"/>
            <a:ext cx="405931" cy="1793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フッター プレースホルダー 35">
            <a:extLst>
              <a:ext uri="{FF2B5EF4-FFF2-40B4-BE49-F238E27FC236}">
                <a16:creationId xmlns:a16="http://schemas.microsoft.com/office/drawing/2014/main" id="{A9AF904C-7D96-B5F6-50EF-D9E099285718}"/>
              </a:ext>
            </a:extLst>
          </p:cNvPr>
          <p:cNvSpPr>
            <a:spLocks noGrp="1"/>
          </p:cNvSpPr>
          <p:nvPr>
            <p:ph type="ftr" sz="quarter" idx="13"/>
          </p:nvPr>
        </p:nvSpPr>
        <p:spPr/>
        <p:txBody>
          <a:bodyPr/>
          <a:lstStyle/>
          <a:p>
            <a:r>
              <a:rPr kumimoji="1" lang="en-US" altLang="ja-JP"/>
              <a:t>19th Patras Workshop</a:t>
            </a:r>
            <a:endParaRPr kumimoji="1" lang="en-US" altLang="ja-JP" dirty="0"/>
          </a:p>
        </p:txBody>
      </p:sp>
    </p:spTree>
    <p:extLst>
      <p:ext uri="{BB962C8B-B14F-4D97-AF65-F5344CB8AC3E}">
        <p14:creationId xmlns:p14="http://schemas.microsoft.com/office/powerpoint/2010/main" val="19770082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テンプレート" id="{9168D36C-3B10-5C44-BC55-6CF51DA73B8C}" vid="{21D424C1-250D-AC44-9400-CACE2307E25B}"/>
    </a:ext>
  </a:ext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 Light</Template>
  <TotalTime>12786</TotalTime>
  <Words>2378</Words>
  <Application>Microsoft Macintosh PowerPoint</Application>
  <PresentationFormat>A4 210 x 297 mm</PresentationFormat>
  <Paragraphs>398</Paragraphs>
  <Slides>35</Slides>
  <Notes>26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Arial</vt:lpstr>
      <vt:lpstr>Calibri</vt:lpstr>
      <vt:lpstr>Open Sans</vt:lpstr>
      <vt:lpstr>Roboto</vt:lpstr>
      <vt:lpstr>Wingdings</vt:lpstr>
      <vt:lpstr>Simple Light</vt:lpstr>
      <vt:lpstr>First results from a cavity haloscope experiment with a novel frequency tuning system using a qubit</vt:lpstr>
      <vt:lpstr>Introduction</vt:lpstr>
      <vt:lpstr>Dark photon</vt:lpstr>
      <vt:lpstr>What is “qubit”?</vt:lpstr>
      <vt:lpstr>Interaction between cavity and qubit</vt:lpstr>
      <vt:lpstr>TE101 mode simulation</vt:lpstr>
      <vt:lpstr>TE101 mode simulation</vt:lpstr>
      <vt:lpstr>Mode crossing simulation</vt:lpstr>
      <vt:lpstr>Mode crossing simulation</vt:lpstr>
      <vt:lpstr>Test for Tuning qubit’s frequency by DC current</vt:lpstr>
      <vt:lpstr>Performance Check and Calibrations for cavity tuning</vt:lpstr>
      <vt:lpstr>Why is “qubit”?</vt:lpstr>
      <vt:lpstr>The setup and equipment</vt:lpstr>
      <vt:lpstr>The setup of cavity and qubit</vt:lpstr>
      <vt:lpstr>Qubit fabrication</vt:lpstr>
      <vt:lpstr>Measurement methods</vt:lpstr>
      <vt:lpstr>Methods step by step part0</vt:lpstr>
      <vt:lpstr>Method step by step part1</vt:lpstr>
      <vt:lpstr>Method step by step part2</vt:lpstr>
      <vt:lpstr>Method step by step part3</vt:lpstr>
      <vt:lpstr>Data taking &amp; Analysis</vt:lpstr>
      <vt:lpstr>The Parameters in this experiment </vt:lpstr>
      <vt:lpstr>Results</vt:lpstr>
      <vt:lpstr>Results</vt:lpstr>
      <vt:lpstr>Future prospect</vt:lpstr>
      <vt:lpstr>Future prospect</vt:lpstr>
      <vt:lpstr>Thank you for your attention!</vt:lpstr>
      <vt:lpstr>APPENDIX</vt:lpstr>
      <vt:lpstr>How to calculate the 90% exclusion limit</vt:lpstr>
      <vt:lpstr>Truncated gaussian distribution</vt:lpstr>
      <vt:lpstr>Savitzky-Golay filter 1/4</vt:lpstr>
      <vt:lpstr>Savitzky-Golay filter 2/4</vt:lpstr>
      <vt:lpstr>Savitzky-Golay filter 3/4</vt:lpstr>
      <vt:lpstr>Savitzky-Golay filter 4/4</vt:lpstr>
      <vt:lpstr>Tsys estimation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中園　寛</dc:creator>
  <cp:lastModifiedBy>中園　寛</cp:lastModifiedBy>
  <cp:revision>83</cp:revision>
  <cp:lastPrinted>2024-09-18T05:49:37Z</cp:lastPrinted>
  <dcterms:created xsi:type="dcterms:W3CDTF">2024-09-09T03:37:59Z</dcterms:created>
  <dcterms:modified xsi:type="dcterms:W3CDTF">2024-09-18T05:59:36Z</dcterms:modified>
</cp:coreProperties>
</file>