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69" r:id="rId1"/>
  </p:sldMasterIdLst>
  <p:notesMasterIdLst>
    <p:notesMasterId r:id="rId14"/>
  </p:notesMasterIdLst>
  <p:sldIdLst>
    <p:sldId id="257" r:id="rId2"/>
    <p:sldId id="258" r:id="rId3"/>
    <p:sldId id="259" r:id="rId4"/>
    <p:sldId id="262" r:id="rId5"/>
    <p:sldId id="261" r:id="rId6"/>
    <p:sldId id="263" r:id="rId7"/>
    <p:sldId id="268" r:id="rId8"/>
    <p:sldId id="264" r:id="rId9"/>
    <p:sldId id="269" r:id="rId10"/>
    <p:sldId id="260" r:id="rId11"/>
    <p:sldId id="270" r:id="rId12"/>
    <p:sldId id="27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3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0"/>
    <p:restoredTop sz="95915"/>
  </p:normalViewPr>
  <p:slideViewPr>
    <p:cSldViewPr snapToGrid="0" snapToObjects="1">
      <p:cViewPr varScale="1">
        <p:scale>
          <a:sx n="162" d="100"/>
          <a:sy n="162" d="100"/>
        </p:scale>
        <p:origin x="216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89EFB-9A09-6D4F-AD58-B71ADBD265CC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23E13-3CC6-9F43-A786-1D02D1E1D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618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82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4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894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2638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075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58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5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454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14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9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1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069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3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72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05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2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49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191D6-5EC4-6A4D-B449-1571AA7CA480}" type="datetimeFigureOut">
              <a:rPr lang="it-IT" smtClean="0"/>
              <a:t>19/02/24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70F6B-413F-D843-AFA6-E7F5A32993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126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  <p:sldLayoutId id="2147484482" r:id="rId13"/>
    <p:sldLayoutId id="2147484483" r:id="rId14"/>
    <p:sldLayoutId id="2147484484" r:id="rId15"/>
    <p:sldLayoutId id="2147484485" r:id="rId16"/>
    <p:sldLayoutId id="21474844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7B6BBB-9312-3247-947B-214107937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21656"/>
            <a:ext cx="9599393" cy="3479839"/>
          </a:xfrm>
        </p:spPr>
        <p:txBody>
          <a:bodyPr anchor="b">
            <a:normAutofit/>
          </a:bodyPr>
          <a:lstStyle/>
          <a:p>
            <a:pPr algn="l"/>
            <a:br>
              <a:rPr lang="it-IT" sz="47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it-IT" sz="47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LASR3 for MU-COL</a:t>
            </a:r>
            <a:br>
              <a:rPr lang="it-IT" sz="47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en-US" sz="4700" dirty="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9BB188-355E-094B-9117-58D899965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371" y="4452672"/>
            <a:ext cx="6172782" cy="2750793"/>
          </a:xfrm>
        </p:spPr>
        <p:txBody>
          <a:bodyPr anchor="t">
            <a:norm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Luca Tortora</a:t>
            </a:r>
            <a:endParaRPr lang="it-IT" sz="72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it-IT" sz="2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LASR3 Surface </a:t>
            </a:r>
            <a:r>
              <a:rPr lang="it-IT" sz="2200" i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Laboratory</a:t>
            </a:r>
            <a:r>
              <a:rPr lang="it-IT" sz="2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Roma Tre</a:t>
            </a:r>
          </a:p>
          <a:p>
            <a:r>
              <a:rPr lang="it-IT" sz="2200" i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Department</a:t>
            </a:r>
            <a:r>
              <a:rPr lang="it-IT" sz="2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 </a:t>
            </a:r>
            <a:r>
              <a:rPr lang="it-IT" sz="2200" i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Sciences</a:t>
            </a:r>
            <a:r>
              <a:rPr lang="it-IT" sz="2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Roma Tre </a:t>
            </a:r>
            <a:r>
              <a:rPr lang="it-IT" sz="2200" i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University</a:t>
            </a:r>
            <a:endParaRPr lang="it-IT" sz="2200" i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it-IT" sz="2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National </a:t>
            </a:r>
            <a:r>
              <a:rPr lang="it-IT" sz="2200" i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Institute</a:t>
            </a:r>
            <a:r>
              <a:rPr lang="it-IT" sz="2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for </a:t>
            </a:r>
            <a:r>
              <a:rPr lang="it-IT" sz="2200" i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Nuclear</a:t>
            </a:r>
            <a:r>
              <a:rPr lang="it-IT" sz="2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it-IT" sz="2200" i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Physics</a:t>
            </a:r>
            <a:r>
              <a:rPr lang="it-IT" sz="2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-Roma Tre</a:t>
            </a: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1329568-6C8E-354C-82A8-9F3653ACC8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668" y="132284"/>
            <a:ext cx="3049961" cy="141060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108A176-D346-334E-97D2-0823EE87C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306" y="0"/>
            <a:ext cx="2849015" cy="18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12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D68A-DB90-E944-AF61-95800F64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LASR3 for RDMUCOL</a:t>
            </a:r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E3D693EC-01E2-E9E8-9EF8-2C1780539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751" y="2333694"/>
            <a:ext cx="7884170" cy="421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9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535F561-3810-067D-B8B2-F7EFF3690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7ED426-A95E-6A5B-48EE-44932DA9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LASR3 for RDMUCOL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319365A-DC6B-DB7B-7F90-6C8C8DAB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3310"/>
            <a:ext cx="5642913" cy="4479252"/>
          </a:xfrm>
          <a:prstGeom prst="rect">
            <a:avLst/>
          </a:prstGeom>
        </p:spPr>
      </p:pic>
      <p:pic>
        <p:nvPicPr>
          <p:cNvPr id="4" name="Image 9">
            <a:extLst>
              <a:ext uri="{FF2B5EF4-FFF2-40B4-BE49-F238E27FC236}">
                <a16:creationId xmlns:a16="http://schemas.microsoft.com/office/drawing/2014/main" id="{617BC95C-6D73-E8F3-892D-13AF59503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83758"/>
            <a:ext cx="5916930" cy="32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7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551AF48-3740-A499-FAB3-BD55F6379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82927-F8F3-0256-B6DD-5BE4F8EAD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LASR3 for RDMUCOL</a:t>
            </a:r>
          </a:p>
        </p:txBody>
      </p:sp>
      <p:pic>
        <p:nvPicPr>
          <p:cNvPr id="3" name="Image 10">
            <a:extLst>
              <a:ext uri="{FF2B5EF4-FFF2-40B4-BE49-F238E27FC236}">
                <a16:creationId xmlns:a16="http://schemas.microsoft.com/office/drawing/2014/main" id="{90A3B8AC-BAE1-A38D-128A-64B3715EF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56" y="2280796"/>
            <a:ext cx="6662213" cy="42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68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D68A-DB90-E944-AF61-95800F64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People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LASR3</a:t>
            </a:r>
          </a:p>
        </p:txBody>
      </p:sp>
      <p:pic>
        <p:nvPicPr>
          <p:cNvPr id="4" name="Immagine 3" descr="Immagine che contiene erba, esterni, persona, posando&#10;&#10;Descrizione generata automaticamente">
            <a:extLst>
              <a:ext uri="{FF2B5EF4-FFF2-40B4-BE49-F238E27FC236}">
                <a16:creationId xmlns:a16="http://schemas.microsoft.com/office/drawing/2014/main" id="{06667C3E-2798-8642-B692-EA574F309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19"/>
          <a:stretch/>
        </p:blipFill>
        <p:spPr>
          <a:xfrm>
            <a:off x="7476147" y="4085975"/>
            <a:ext cx="4585224" cy="26817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12D3F4-2FD6-5146-8DA0-B8160F59D12D}"/>
              </a:ext>
            </a:extLst>
          </p:cNvPr>
          <p:cNvSpPr txBox="1"/>
          <p:nvPr/>
        </p:nvSpPr>
        <p:spPr>
          <a:xfrm>
            <a:off x="578192" y="2941720"/>
            <a:ext cx="577113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Luca Tortora (Chemist)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Hussam </a:t>
            </a:r>
            <a:r>
              <a:rPr lang="en-US" sz="24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Boumlaat</a:t>
            </a:r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Theoriretical</a:t>
            </a:r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Physics)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Elisabetta Colantoni(Solid state Physics)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Eleonora Marconi (Material Science)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Valerio Graziani (Material Science)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Agnese De Carlo(Physicist)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Nadia Ismail (Material Science)</a:t>
            </a:r>
          </a:p>
          <a:p>
            <a:r>
              <a:rPr lang="en-US" sz="24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Payel</a:t>
            </a:r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Aich</a:t>
            </a:r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(Physicist) </a:t>
            </a:r>
          </a:p>
          <a:p>
            <a:r>
              <a:rPr lang="en-US" sz="24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Ajahr</a:t>
            </a:r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Jabkiro</a:t>
            </a:r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(Material Science)</a:t>
            </a:r>
          </a:p>
          <a:p>
            <a:endParaRPr lang="en-US" sz="24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4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28CD263-23E2-6341-B4C4-EC23B4CB54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727" y="3361454"/>
            <a:ext cx="378344" cy="37834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E30B21-BFC4-5346-BA8F-0DBD07BC0B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164" y="3744641"/>
            <a:ext cx="378344" cy="37834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59D36C4-40CB-5C43-B4CE-41C447417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52" y="4482747"/>
            <a:ext cx="245457" cy="30008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25B93EE-2969-AD47-B197-E892F47A8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71" y="5259795"/>
            <a:ext cx="245457" cy="30008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9BEF6F5-01AF-6946-B929-ED87CB80F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08" y="4145067"/>
            <a:ext cx="245457" cy="30008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74C117D-AA17-DF48-B664-3D32006A0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07" y="3043009"/>
            <a:ext cx="245457" cy="30008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E54151F-A510-5848-8EF3-16D4D6701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787" y="753228"/>
            <a:ext cx="2701871" cy="202640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5A4642F-FA29-6346-9932-608C06F9C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4658" y="332099"/>
            <a:ext cx="2252420" cy="168931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E3912C7-9900-5D48-A6C8-C3A2CFE87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700" y="1832569"/>
            <a:ext cx="3006671" cy="225500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6A299F9-5357-305C-2B7F-05BB2A7A78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163" y="4820427"/>
            <a:ext cx="378344" cy="3783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1B43657-8A35-C233-4FD2-52BA52D813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727" y="5535399"/>
            <a:ext cx="378344" cy="3783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5AB7855-6D2B-C20A-C970-7236ED32F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1" y="5936359"/>
            <a:ext cx="245457" cy="3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6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D68A-DB90-E944-AF61-95800F64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Instruments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LASR3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6AAA464-6D46-C848-8456-7EB190DA4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37" y="2101953"/>
            <a:ext cx="5920352" cy="462634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C57E63-3306-9D4F-90C2-F06F5631B4A6}"/>
              </a:ext>
            </a:extLst>
          </p:cNvPr>
          <p:cNvSpPr txBox="1"/>
          <p:nvPr/>
        </p:nvSpPr>
        <p:spPr>
          <a:xfrm>
            <a:off x="40574" y="2303430"/>
            <a:ext cx="61773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>
                <a:solidFill>
                  <a:schemeClr val="bg1"/>
                </a:solidFill>
              </a:rPr>
              <a:t>Low-energy</a:t>
            </a:r>
            <a:r>
              <a:rPr lang="it-IT" sz="2200" b="1" dirty="0">
                <a:solidFill>
                  <a:schemeClr val="bg1"/>
                </a:solidFill>
              </a:rPr>
              <a:t> </a:t>
            </a:r>
            <a:r>
              <a:rPr lang="it-IT" sz="2200" b="1" dirty="0" err="1">
                <a:solidFill>
                  <a:schemeClr val="bg1"/>
                </a:solidFill>
              </a:rPr>
              <a:t>ion</a:t>
            </a:r>
            <a:r>
              <a:rPr lang="it-IT" sz="2200" b="1" dirty="0">
                <a:solidFill>
                  <a:schemeClr val="bg1"/>
                </a:solidFill>
              </a:rPr>
              <a:t> </a:t>
            </a:r>
            <a:r>
              <a:rPr lang="it-IT" sz="2200" b="1" dirty="0" err="1">
                <a:solidFill>
                  <a:schemeClr val="bg1"/>
                </a:solidFill>
              </a:rPr>
              <a:t>beam</a:t>
            </a:r>
            <a:r>
              <a:rPr lang="it-IT" sz="2200" b="1" dirty="0">
                <a:solidFill>
                  <a:schemeClr val="bg1"/>
                </a:solidFill>
              </a:rPr>
              <a:t> </a:t>
            </a:r>
            <a:r>
              <a:rPr lang="it-IT" sz="2200" b="1" dirty="0" err="1">
                <a:solidFill>
                  <a:schemeClr val="bg1"/>
                </a:solidFill>
              </a:rPr>
              <a:t>analysis</a:t>
            </a:r>
            <a:r>
              <a:rPr lang="it-IT" sz="2200" b="1" dirty="0">
                <a:solidFill>
                  <a:schemeClr val="bg1"/>
                </a:solidFill>
              </a:rPr>
              <a:t> (ToF-SIMS)</a:t>
            </a:r>
            <a:endParaRPr lang="it-IT" sz="2200" dirty="0">
              <a:solidFill>
                <a:schemeClr val="bg1"/>
              </a:solidFill>
            </a:endParaRPr>
          </a:p>
          <a:p>
            <a:endParaRPr lang="it-IT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Gun</a:t>
            </a:r>
            <a:r>
              <a:rPr lang="it-IT" sz="2200" dirty="0">
                <a:solidFill>
                  <a:schemeClr val="bg1"/>
                </a:solidFill>
              </a:rPr>
              <a:t> 1: Bi</a:t>
            </a:r>
            <a:r>
              <a:rPr lang="it-IT" sz="2200" baseline="30000" dirty="0">
                <a:solidFill>
                  <a:schemeClr val="bg1"/>
                </a:solidFill>
              </a:rPr>
              <a:t>+</a:t>
            </a:r>
            <a:r>
              <a:rPr lang="it-IT" sz="2200" dirty="0">
                <a:solidFill>
                  <a:schemeClr val="bg1"/>
                </a:solidFill>
              </a:rPr>
              <a:t> 30keV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Gun</a:t>
            </a:r>
            <a:r>
              <a:rPr lang="it-IT" sz="2200" dirty="0">
                <a:solidFill>
                  <a:schemeClr val="bg1"/>
                </a:solidFill>
              </a:rPr>
              <a:t> 2: Cs</a:t>
            </a:r>
            <a:r>
              <a:rPr lang="it-IT" sz="2200" baseline="30000" dirty="0">
                <a:solidFill>
                  <a:schemeClr val="bg1"/>
                </a:solidFill>
              </a:rPr>
              <a:t>+</a:t>
            </a:r>
            <a:r>
              <a:rPr lang="it-IT" sz="2200" dirty="0">
                <a:solidFill>
                  <a:schemeClr val="bg1"/>
                </a:solidFill>
              </a:rPr>
              <a:t> 0.2-11 </a:t>
            </a:r>
            <a:r>
              <a:rPr lang="it-IT" sz="2200" dirty="0" err="1">
                <a:solidFill>
                  <a:schemeClr val="bg1"/>
                </a:solidFill>
              </a:rPr>
              <a:t>keV</a:t>
            </a:r>
            <a:endParaRPr lang="it-IT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Gun</a:t>
            </a:r>
            <a:r>
              <a:rPr lang="it-IT" sz="2200" dirty="0">
                <a:solidFill>
                  <a:schemeClr val="bg1"/>
                </a:solidFill>
              </a:rPr>
              <a:t> 3: Electron </a:t>
            </a:r>
            <a:r>
              <a:rPr lang="it-IT" sz="2200" dirty="0" err="1">
                <a:solidFill>
                  <a:schemeClr val="bg1"/>
                </a:solidFill>
              </a:rPr>
              <a:t>floodgun</a:t>
            </a:r>
            <a:r>
              <a:rPr lang="it-IT" sz="2200" dirty="0">
                <a:solidFill>
                  <a:schemeClr val="bg1"/>
                </a:solidFill>
              </a:rPr>
              <a:t> (20 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Mapping</a:t>
            </a:r>
            <a:r>
              <a:rPr lang="it-IT" sz="2200" dirty="0">
                <a:solidFill>
                  <a:schemeClr val="bg1"/>
                </a:solidFill>
              </a:rPr>
              <a:t> risoluzione laterale &lt; 100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Profiling</a:t>
            </a:r>
            <a:r>
              <a:rPr lang="it-IT" sz="2200" dirty="0">
                <a:solidFill>
                  <a:schemeClr val="bg1"/>
                </a:solidFill>
              </a:rPr>
              <a:t> risoluzione </a:t>
            </a:r>
            <a:r>
              <a:rPr lang="it-IT" sz="2200" dirty="0" err="1">
                <a:solidFill>
                  <a:schemeClr val="bg1"/>
                </a:solidFill>
              </a:rPr>
              <a:t>profondita</a:t>
            </a:r>
            <a:r>
              <a:rPr lang="it-IT" sz="2200" dirty="0">
                <a:solidFill>
                  <a:schemeClr val="bg1"/>
                </a:solidFill>
              </a:rPr>
              <a:t> in z &lt; 1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Spectrometry</a:t>
            </a:r>
            <a:r>
              <a:rPr lang="it-IT" sz="2200" dirty="0">
                <a:solidFill>
                  <a:schemeClr val="bg1"/>
                </a:solidFill>
              </a:rPr>
              <a:t> from 1 </a:t>
            </a:r>
            <a:r>
              <a:rPr lang="it-IT" sz="2200" dirty="0" err="1">
                <a:solidFill>
                  <a:schemeClr val="bg1"/>
                </a:solidFill>
              </a:rPr>
              <a:t>a.m.u</a:t>
            </a:r>
            <a:r>
              <a:rPr lang="it-IT" sz="2200" dirty="0">
                <a:solidFill>
                  <a:schemeClr val="bg1"/>
                </a:solidFill>
              </a:rPr>
              <a:t>. to 15000 </a:t>
            </a:r>
            <a:r>
              <a:rPr lang="it-IT" sz="2200" dirty="0" err="1">
                <a:solidFill>
                  <a:schemeClr val="bg1"/>
                </a:solidFill>
              </a:rPr>
              <a:t>a.m.u</a:t>
            </a:r>
            <a:r>
              <a:rPr lang="it-IT" sz="22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Detector ToF</a:t>
            </a:r>
          </a:p>
        </p:txBody>
      </p:sp>
    </p:spTree>
    <p:extLst>
      <p:ext uri="{BB962C8B-B14F-4D97-AF65-F5344CB8AC3E}">
        <p14:creationId xmlns:p14="http://schemas.microsoft.com/office/powerpoint/2010/main" val="39546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D68A-DB90-E944-AF61-95800F64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Instruments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LASR3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6AAA464-6D46-C848-8456-7EB190DA4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37" y="2101953"/>
            <a:ext cx="5920352" cy="4626349"/>
          </a:xfrm>
          <a:prstGeom prst="rect">
            <a:avLst/>
          </a:prstGeom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A0CA22EA-4BB6-2A42-A998-45B6AE670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69263"/>
              </p:ext>
            </p:extLst>
          </p:nvPr>
        </p:nvGraphicFramePr>
        <p:xfrm>
          <a:off x="268016" y="2101952"/>
          <a:ext cx="5791821" cy="4626347"/>
        </p:xfrm>
        <a:graphic>
          <a:graphicData uri="http://schemas.openxmlformats.org/drawingml/2006/table">
            <a:tbl>
              <a:tblPr/>
              <a:tblGrid>
                <a:gridCol w="1930607">
                  <a:extLst>
                    <a:ext uri="{9D8B030D-6E8A-4147-A177-3AD203B41FA5}">
                      <a16:colId xmlns:a16="http://schemas.microsoft.com/office/drawing/2014/main" val="461301468"/>
                    </a:ext>
                  </a:extLst>
                </a:gridCol>
                <a:gridCol w="1930607">
                  <a:extLst>
                    <a:ext uri="{9D8B030D-6E8A-4147-A177-3AD203B41FA5}">
                      <a16:colId xmlns:a16="http://schemas.microsoft.com/office/drawing/2014/main" val="1209018054"/>
                    </a:ext>
                  </a:extLst>
                </a:gridCol>
                <a:gridCol w="1930607">
                  <a:extLst>
                    <a:ext uri="{9D8B030D-6E8A-4147-A177-3AD203B41FA5}">
                      <a16:colId xmlns:a16="http://schemas.microsoft.com/office/drawing/2014/main" val="3483736468"/>
                    </a:ext>
                  </a:extLst>
                </a:gridCol>
              </a:tblGrid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 b="1" dirty="0" err="1">
                          <a:solidFill>
                            <a:schemeClr val="bg1"/>
                          </a:solidFill>
                          <a:effectLst/>
                        </a:rPr>
                        <a:t>Materials</a:t>
                      </a:r>
                      <a:endParaRPr lang="it-IT" sz="13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 b="1" dirty="0">
                          <a:solidFill>
                            <a:schemeClr val="bg1"/>
                          </a:solidFill>
                          <a:effectLst/>
                        </a:rPr>
                        <a:t>Task</a:t>
                      </a:r>
                      <a:endParaRPr lang="it-IT" sz="13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bg1"/>
                          </a:solidFill>
                        </a:rPr>
                        <a:t>Applications</a:t>
                      </a:r>
                    </a:p>
                  </a:txBody>
                  <a:tcPr marL="66237" marR="66237" marT="33118" marB="3311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695231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Semiconductors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Failure Analysis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 Contamination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717223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Polymers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Quality Control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 Adhesion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584727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Paint + Coatings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Development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 Friction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696003"/>
                  </a:ext>
                </a:extLst>
              </a:tr>
              <a:tr h="652797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Biomaterials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Reverse Engineering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 Wettability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762949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Pharmaceuticals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Research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 Diffusion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823101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Glass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etc.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 Corrosion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197898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Paper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it-IT" sz="13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 Segregation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168096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Metals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it-IT" sz="13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 Cell Chemistry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644626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Ceramics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it-IT" sz="13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 Biocompatibility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857230"/>
                  </a:ext>
                </a:extLst>
              </a:tr>
              <a:tr h="397355">
                <a:tc>
                  <a:txBody>
                    <a:bodyPr/>
                    <a:lstStyle/>
                    <a:p>
                      <a:pPr fontAlgn="t"/>
                      <a:r>
                        <a:rPr lang="it-IT" sz="1300">
                          <a:solidFill>
                            <a:schemeClr val="bg1"/>
                          </a:solidFill>
                          <a:effectLst/>
                        </a:rPr>
                        <a:t>etc.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it-IT" sz="13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300" dirty="0">
                          <a:solidFill>
                            <a:schemeClr val="bg1"/>
                          </a:solidFill>
                          <a:effectLst/>
                        </a:rPr>
                        <a:t> etc.</a:t>
                      </a:r>
                    </a:p>
                  </a:txBody>
                  <a:tcPr marL="55197" marR="55197" marT="55197" marB="55197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034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81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D68A-DB90-E944-AF61-95800F64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Instruments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LASR3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A8F7F6-55C7-034B-B5FF-741BFCC4D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76"/>
          <a:stretch/>
        </p:blipFill>
        <p:spPr>
          <a:xfrm>
            <a:off x="5207431" y="2562593"/>
            <a:ext cx="7508698" cy="41439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9EDA7B-A0A6-FE44-9BBB-A174BAA657AF}"/>
              </a:ext>
            </a:extLst>
          </p:cNvPr>
          <p:cNvSpPr txBox="1"/>
          <p:nvPr/>
        </p:nvSpPr>
        <p:spPr>
          <a:xfrm>
            <a:off x="123986" y="2562593"/>
            <a:ext cx="56723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</a:rPr>
              <a:t>Customized</a:t>
            </a:r>
            <a:r>
              <a:rPr lang="it-IT" sz="2200" dirty="0">
                <a:solidFill>
                  <a:schemeClr val="bg1"/>
                </a:solidFill>
              </a:rPr>
              <a:t> with </a:t>
            </a:r>
            <a:r>
              <a:rPr lang="it-IT" sz="2200" dirty="0" err="1">
                <a:solidFill>
                  <a:schemeClr val="bg1"/>
                </a:solidFill>
              </a:rPr>
              <a:t>aluminum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optical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coatings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Nicolet</a:t>
            </a:r>
            <a:r>
              <a:rPr lang="it-IT" sz="2200" dirty="0">
                <a:solidFill>
                  <a:schemeClr val="bg1"/>
                </a:solidFill>
              </a:rPr>
              <a:t>™ iS50 FTIR </a:t>
            </a:r>
            <a:r>
              <a:rPr lang="it-IT" sz="2200" dirty="0" err="1">
                <a:solidFill>
                  <a:schemeClr val="bg1"/>
                </a:solidFill>
              </a:rPr>
              <a:t>Spectrometer</a:t>
            </a:r>
            <a:r>
              <a:rPr lang="it-IT" sz="2200" dirty="0">
                <a:solidFill>
                  <a:schemeClr val="bg1"/>
                </a:solidFill>
              </a:rPr>
              <a:t>, </a:t>
            </a:r>
            <a:r>
              <a:rPr lang="it-IT" sz="2200" dirty="0" err="1">
                <a:solidFill>
                  <a:schemeClr val="bg1"/>
                </a:solidFill>
              </a:rPr>
              <a:t>fully-automated</a:t>
            </a:r>
            <a:r>
              <a:rPr lang="it-IT" sz="2200" dirty="0">
                <a:solidFill>
                  <a:schemeClr val="bg1"/>
                </a:solidFill>
              </a:rPr>
              <a:t> multi-</a:t>
            </a:r>
            <a:r>
              <a:rPr lang="it-IT" sz="2200" dirty="0" err="1">
                <a:solidFill>
                  <a:schemeClr val="bg1"/>
                </a:solidFill>
              </a:rPr>
              <a:t>spectral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range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system</a:t>
            </a:r>
            <a:r>
              <a:rPr lang="it-IT" sz="2200" dirty="0">
                <a:solidFill>
                  <a:schemeClr val="bg1"/>
                </a:solidFill>
              </a:rPr>
              <a:t> (15 – 27,000cm-¹).THERMO FISHER</a:t>
            </a:r>
          </a:p>
          <a:p>
            <a:r>
              <a:rPr lang="it-IT" sz="2200" dirty="0">
                <a:solidFill>
                  <a:schemeClr val="bg1"/>
                </a:solidFill>
              </a:rPr>
              <a:t>+</a:t>
            </a:r>
          </a:p>
          <a:p>
            <a:r>
              <a:rPr lang="it-IT" sz="2200" dirty="0">
                <a:solidFill>
                  <a:schemeClr val="bg1"/>
                </a:solidFill>
              </a:rPr>
              <a:t>iS50 ATR </a:t>
            </a:r>
            <a:r>
              <a:rPr lang="it-IT" sz="2200" dirty="0" err="1">
                <a:solidFill>
                  <a:schemeClr val="bg1"/>
                </a:solidFill>
              </a:rPr>
              <a:t>built</a:t>
            </a:r>
            <a:r>
              <a:rPr lang="it-IT" sz="2200" dirty="0">
                <a:solidFill>
                  <a:schemeClr val="bg1"/>
                </a:solidFill>
              </a:rPr>
              <a:t>-in multi-</a:t>
            </a:r>
            <a:r>
              <a:rPr lang="it-IT" sz="2200" dirty="0" err="1">
                <a:solidFill>
                  <a:schemeClr val="bg1"/>
                </a:solidFill>
              </a:rPr>
              <a:t>range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module</a:t>
            </a:r>
            <a:r>
              <a:rPr lang="it-IT" sz="2200" dirty="0">
                <a:solidFill>
                  <a:schemeClr val="bg1"/>
                </a:solidFill>
              </a:rPr>
              <a:t> with </a:t>
            </a:r>
            <a:r>
              <a:rPr lang="it-IT" sz="2200" dirty="0" err="1">
                <a:solidFill>
                  <a:schemeClr val="bg1"/>
                </a:solidFill>
              </a:rPr>
              <a:t>diamond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sampling</a:t>
            </a:r>
            <a:r>
              <a:rPr lang="it-IT" sz="2200" dirty="0">
                <a:solidFill>
                  <a:schemeClr val="bg1"/>
                </a:solidFill>
              </a:rPr>
              <a:t> station.</a:t>
            </a:r>
          </a:p>
          <a:p>
            <a:r>
              <a:rPr lang="it-IT" sz="2200" dirty="0">
                <a:solidFill>
                  <a:schemeClr val="bg1"/>
                </a:solidFill>
              </a:rPr>
              <a:t>+</a:t>
            </a:r>
          </a:p>
          <a:p>
            <a:r>
              <a:rPr lang="it-IT" sz="2200" dirty="0" err="1">
                <a:solidFill>
                  <a:schemeClr val="bg1"/>
                </a:solidFill>
              </a:rPr>
              <a:t>Nicolet</a:t>
            </a:r>
            <a:r>
              <a:rPr lang="it-IT" sz="2200" dirty="0">
                <a:solidFill>
                  <a:schemeClr val="bg1"/>
                </a:solidFill>
              </a:rPr>
              <a:t>™ Continuum™ </a:t>
            </a:r>
            <a:r>
              <a:rPr lang="it-IT" sz="2200" dirty="0" err="1">
                <a:solidFill>
                  <a:schemeClr val="bg1"/>
                </a:solidFill>
              </a:rPr>
              <a:t>Infrared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Microscope</a:t>
            </a:r>
            <a:endParaRPr lang="it-IT" sz="2200" dirty="0">
              <a:solidFill>
                <a:schemeClr val="bg1"/>
              </a:solidFill>
            </a:endParaRPr>
          </a:p>
          <a:p>
            <a:endParaRPr lang="it-IT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D68A-DB90-E944-AF61-95800F64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Instruments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LASR3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A8F7F6-55C7-034B-B5FF-741BFCC4D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76"/>
          <a:stretch/>
        </p:blipFill>
        <p:spPr>
          <a:xfrm>
            <a:off x="5207431" y="2562593"/>
            <a:ext cx="7508698" cy="41439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9EDA7B-A0A6-FE44-9BBB-A174BAA657AF}"/>
              </a:ext>
            </a:extLst>
          </p:cNvPr>
          <p:cNvSpPr txBox="1"/>
          <p:nvPr/>
        </p:nvSpPr>
        <p:spPr>
          <a:xfrm>
            <a:off x="123986" y="2562593"/>
            <a:ext cx="56723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</a:rPr>
              <a:t>Recommended</a:t>
            </a:r>
            <a:r>
              <a:rPr lang="it-IT" sz="2200" dirty="0">
                <a:solidFill>
                  <a:schemeClr val="bg1"/>
                </a:solidFill>
              </a:rPr>
              <a:t> for the </a:t>
            </a:r>
            <a:r>
              <a:rPr lang="it-IT" sz="2200" dirty="0" err="1">
                <a:solidFill>
                  <a:schemeClr val="bg1"/>
                </a:solidFill>
              </a:rPr>
              <a:t>characterization</a:t>
            </a:r>
            <a:r>
              <a:rPr lang="it-IT" sz="2200" dirty="0">
                <a:solidFill>
                  <a:schemeClr val="bg1"/>
                </a:solidFill>
              </a:rPr>
              <a:t> of micro </a:t>
            </a:r>
            <a:r>
              <a:rPr lang="it-IT" sz="2200" dirty="0" err="1">
                <a:solidFill>
                  <a:schemeClr val="bg1"/>
                </a:solidFill>
              </a:rPr>
              <a:t>samples</a:t>
            </a:r>
            <a:r>
              <a:rPr lang="it-IT" sz="2200" dirty="0">
                <a:solidFill>
                  <a:schemeClr val="bg1"/>
                </a:solidFill>
              </a:rPr>
              <a:t> in:</a:t>
            </a:r>
          </a:p>
          <a:p>
            <a:endParaRPr lang="it-IT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Failure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analysis</a:t>
            </a:r>
            <a:endParaRPr lang="it-IT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Product </a:t>
            </a:r>
            <a:r>
              <a:rPr lang="it-IT" sz="2200" dirty="0" err="1">
                <a:solidFill>
                  <a:schemeClr val="bg1"/>
                </a:solidFill>
              </a:rPr>
              <a:t>consistency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verification</a:t>
            </a:r>
            <a:endParaRPr lang="it-IT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</a:rPr>
              <a:t>Reverse </a:t>
            </a:r>
            <a:r>
              <a:rPr lang="it-IT" sz="2200" dirty="0" err="1">
                <a:solidFill>
                  <a:schemeClr val="bg1"/>
                </a:solidFill>
              </a:rPr>
              <a:t>engineering</a:t>
            </a:r>
            <a:endParaRPr lang="it-IT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Research</a:t>
            </a:r>
            <a:r>
              <a:rPr lang="it-IT" sz="2200" dirty="0">
                <a:solidFill>
                  <a:schemeClr val="bg1"/>
                </a:solidFill>
              </a:rPr>
              <a:t> and </a:t>
            </a:r>
            <a:r>
              <a:rPr lang="it-IT" sz="2200" dirty="0" err="1">
                <a:solidFill>
                  <a:schemeClr val="bg1"/>
                </a:solidFill>
              </a:rPr>
              <a:t>development</a:t>
            </a:r>
            <a:endParaRPr lang="it-IT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bg1"/>
                </a:solidFill>
              </a:rPr>
              <a:t>Measurement</a:t>
            </a:r>
            <a:r>
              <a:rPr lang="it-IT" sz="2200" dirty="0">
                <a:solidFill>
                  <a:schemeClr val="bg1"/>
                </a:solidFill>
              </a:rPr>
              <a:t> of bulk, </a:t>
            </a:r>
            <a:r>
              <a:rPr lang="it-IT" sz="2200" dirty="0" err="1">
                <a:solidFill>
                  <a:schemeClr val="bg1"/>
                </a:solidFill>
              </a:rPr>
              <a:t>surface</a:t>
            </a:r>
            <a:r>
              <a:rPr lang="it-IT" sz="2200" dirty="0">
                <a:solidFill>
                  <a:schemeClr val="bg1"/>
                </a:solidFill>
              </a:rPr>
              <a:t> and composite </a:t>
            </a:r>
            <a:r>
              <a:rPr lang="it-IT" sz="2200" dirty="0" err="1">
                <a:solidFill>
                  <a:schemeClr val="bg1"/>
                </a:solidFill>
              </a:rPr>
              <a:t>structures</a:t>
            </a:r>
            <a:r>
              <a:rPr lang="it-IT" sz="2200" dirty="0">
                <a:solidFill>
                  <a:schemeClr val="bg1"/>
                </a:solidFill>
              </a:rPr>
              <a:t> in </a:t>
            </a:r>
            <a:r>
              <a:rPr lang="it-IT" sz="2200" dirty="0" err="1">
                <a:solidFill>
                  <a:schemeClr val="bg1"/>
                </a:solidFill>
              </a:rPr>
              <a:t>material</a:t>
            </a:r>
            <a:r>
              <a:rPr lang="it-IT" sz="2200" dirty="0">
                <a:solidFill>
                  <a:schemeClr val="bg1"/>
                </a:solidFill>
              </a:rPr>
              <a:t> science </a:t>
            </a:r>
            <a:r>
              <a:rPr lang="it-IT" sz="2200" dirty="0" err="1">
                <a:solidFill>
                  <a:schemeClr val="bg1"/>
                </a:solidFill>
              </a:rPr>
              <a:t>applications</a:t>
            </a:r>
            <a:endParaRPr lang="it-IT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4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D68A-DB90-E944-AF61-95800F64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Instruments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LASR3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9EDA7B-A0A6-FE44-9BBB-A174BAA657AF}"/>
              </a:ext>
            </a:extLst>
          </p:cNvPr>
          <p:cNvSpPr txBox="1"/>
          <p:nvPr/>
        </p:nvSpPr>
        <p:spPr>
          <a:xfrm>
            <a:off x="132545" y="3492491"/>
            <a:ext cx="5672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</a:rPr>
              <a:t>Thermo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  <a:r>
              <a:rPr lang="it-IT" sz="2200" dirty="0" err="1">
                <a:solidFill>
                  <a:schemeClr val="bg1"/>
                </a:solidFill>
              </a:rPr>
              <a:t>Scientific</a:t>
            </a:r>
            <a:r>
              <a:rPr lang="it-IT" sz="2200" dirty="0">
                <a:solidFill>
                  <a:schemeClr val="bg1"/>
                </a:solidFill>
              </a:rPr>
              <a:t>™ </a:t>
            </a:r>
            <a:r>
              <a:rPr lang="it-IT" sz="2200" dirty="0" err="1">
                <a:solidFill>
                  <a:schemeClr val="bg1"/>
                </a:solidFill>
              </a:rPr>
              <a:t>Evolution</a:t>
            </a:r>
            <a:r>
              <a:rPr lang="it-IT" sz="2200" dirty="0">
                <a:solidFill>
                  <a:schemeClr val="bg1"/>
                </a:solidFill>
              </a:rPr>
              <a:t>™ 350 UV-Vis </a:t>
            </a:r>
            <a:r>
              <a:rPr lang="it-IT" sz="2200" dirty="0" err="1">
                <a:solidFill>
                  <a:schemeClr val="bg1"/>
                </a:solidFill>
              </a:rPr>
              <a:t>Spectrophotometer</a:t>
            </a:r>
            <a:endParaRPr lang="it-IT" sz="2200" dirty="0">
              <a:solidFill>
                <a:schemeClr val="bg1"/>
              </a:solidFill>
            </a:endParaRPr>
          </a:p>
          <a:p>
            <a:endParaRPr lang="it-IT" sz="22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9F9EA6-725F-8D46-85DE-663353124A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8097" y="2712203"/>
            <a:ext cx="7633903" cy="41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C5D68A-DB90-E944-AF61-95800F64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Instruments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LASR3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9EDA7B-A0A6-FE44-9BBB-A174BAA657AF}"/>
              </a:ext>
            </a:extLst>
          </p:cNvPr>
          <p:cNvSpPr txBox="1"/>
          <p:nvPr/>
        </p:nvSpPr>
        <p:spPr>
          <a:xfrm>
            <a:off x="123986" y="2562593"/>
            <a:ext cx="56723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FLS1000 </a:t>
            </a:r>
            <a:r>
              <a:rPr lang="it-IT" sz="2200" dirty="0" err="1">
                <a:solidFill>
                  <a:schemeClr val="bg1"/>
                </a:solidFill>
              </a:rPr>
              <a:t>Photoluminescence</a:t>
            </a:r>
            <a:r>
              <a:rPr lang="it-IT" sz="2200" dirty="0">
                <a:solidFill>
                  <a:schemeClr val="bg1"/>
                </a:solidFill>
              </a:rPr>
              <a:t> </a:t>
            </a:r>
            <a:r>
              <a:rPr lang="it-IT" sz="2200" dirty="0" err="1">
                <a:solidFill>
                  <a:schemeClr val="bg1"/>
                </a:solidFill>
              </a:rPr>
              <a:t>Edinburgh</a:t>
            </a:r>
            <a:r>
              <a:rPr lang="it-IT" sz="2200" dirty="0">
                <a:solidFill>
                  <a:schemeClr val="bg1"/>
                </a:solidFill>
              </a:rPr>
              <a:t> Instruments </a:t>
            </a:r>
            <a:r>
              <a:rPr lang="it-IT" sz="2200" dirty="0" err="1">
                <a:solidFill>
                  <a:schemeClr val="bg1"/>
                </a:solidFill>
              </a:rPr>
              <a:t>Spectrometer</a:t>
            </a:r>
            <a:r>
              <a:rPr lang="it-IT" sz="2200" dirty="0">
                <a:solidFill>
                  <a:schemeClr val="bg1"/>
                </a:solidFill>
              </a:rPr>
              <a:t> </a:t>
            </a:r>
          </a:p>
          <a:p>
            <a:endParaRPr lang="it-IT" sz="2200" dirty="0">
              <a:solidFill>
                <a:schemeClr val="bg1"/>
              </a:solidFill>
            </a:endParaRPr>
          </a:p>
          <a:p>
            <a:r>
              <a:rPr lang="it-IT" sz="2200" dirty="0">
                <a:solidFill>
                  <a:schemeClr val="bg1"/>
                </a:solidFill>
              </a:rPr>
              <a:t>STEADY STATE FLUORESCENCE SPECTROMETER WITH SINGLE EXCITATION AND DOUBLE EMISSION MONOCHROMATORS</a:t>
            </a:r>
          </a:p>
          <a:p>
            <a:r>
              <a:rPr lang="it-IT" sz="2200" dirty="0">
                <a:solidFill>
                  <a:schemeClr val="bg1"/>
                </a:solidFill>
              </a:rPr>
              <a:t>                              </a:t>
            </a:r>
          </a:p>
          <a:p>
            <a:r>
              <a:rPr lang="it-IT" sz="2200" dirty="0">
                <a:solidFill>
                  <a:schemeClr val="bg1"/>
                </a:solidFill>
              </a:rPr>
              <a:t>                                +</a:t>
            </a:r>
          </a:p>
          <a:p>
            <a:endParaRPr lang="it-IT" sz="2200" dirty="0">
              <a:solidFill>
                <a:schemeClr val="bg1"/>
              </a:solidFill>
            </a:endParaRPr>
          </a:p>
          <a:p>
            <a:r>
              <a:rPr lang="it-IT" sz="2200" dirty="0">
                <a:solidFill>
                  <a:schemeClr val="bg1"/>
                </a:solidFill>
              </a:rPr>
              <a:t>TIME RESOLVED FLUORESCENCE AND PHOSPHORESCENCE UPGRADE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45C4E4-C44D-C84B-9AA4-27E40BAB52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3050" y="2562593"/>
            <a:ext cx="7078950" cy="38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6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4198554-F7F8-B810-E11C-072C68085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36E8F3-7637-277F-7BBA-79B3372C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LASR3 for RDMUCOL (LEMMA target)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9EEF44FE-0227-5A2E-6E89-A8109D64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419" y="2140419"/>
            <a:ext cx="7583667" cy="44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367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{D9E6E25B-D846-9C46-9C1B-32297553604F}tf10001057</Template>
  <TotalTime>263</TotalTime>
  <Words>329</Words>
  <Application>Microsoft Macintosh PowerPoint</Application>
  <PresentationFormat>Widescreen</PresentationFormat>
  <Paragraphs>83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Futura Medium</vt:lpstr>
      <vt:lpstr>Trebuchet MS</vt:lpstr>
      <vt:lpstr>Berlino</vt:lpstr>
      <vt:lpstr> LASR3 for MU-COL </vt:lpstr>
      <vt:lpstr>People at LASR3</vt:lpstr>
      <vt:lpstr>Instruments at LASR3</vt:lpstr>
      <vt:lpstr>Instruments at LASR3</vt:lpstr>
      <vt:lpstr>Instruments at LASR3</vt:lpstr>
      <vt:lpstr>Instruments at LASR3</vt:lpstr>
      <vt:lpstr>Instruments at LASR3</vt:lpstr>
      <vt:lpstr>Instruments at LASR3</vt:lpstr>
      <vt:lpstr>LASR3 for RDMUCOL (LEMMA target)</vt:lpstr>
      <vt:lpstr>LASR3 for RDMUCOL</vt:lpstr>
      <vt:lpstr>LASR3 for RDMUCOL</vt:lpstr>
      <vt:lpstr>LASR3 for RDMUCOL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L'arte ed i suoi segreti: la fisica per svelarli</dc:title>
  <dc:subject/>
  <dc:creator>Luca Tortora</dc:creator>
  <cp:keywords/>
  <dc:description/>
  <cp:lastModifiedBy>Luca Tortora</cp:lastModifiedBy>
  <cp:revision>20</cp:revision>
  <dcterms:created xsi:type="dcterms:W3CDTF">2020-07-03T14:51:38Z</dcterms:created>
  <dcterms:modified xsi:type="dcterms:W3CDTF">2024-02-19T14:15:58Z</dcterms:modified>
  <cp:category/>
</cp:coreProperties>
</file>