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69" r:id="rId2"/>
    <p:sldId id="273" r:id="rId3"/>
    <p:sldId id="274" r:id="rId4"/>
    <p:sldId id="271" r:id="rId5"/>
    <p:sldId id="278" r:id="rId6"/>
    <p:sldId id="276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"/>
    <p:restoredTop sz="96327"/>
  </p:normalViewPr>
  <p:slideViewPr>
    <p:cSldViewPr snapToGrid="0" snapToObjects="1">
      <p:cViewPr>
        <p:scale>
          <a:sx n="59" d="100"/>
          <a:sy n="59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736ED-C7B8-DA47-A31E-792B32DBE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326" y="10843357"/>
            <a:ext cx="2280653" cy="2356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14EDC-31B1-7647-B834-7611A55BE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1" y="10678023"/>
            <a:ext cx="4407234" cy="27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FOOT general meeting - Napoli 2024</a:t>
            </a:r>
            <a:endParaRPr lang="en-GB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ECB348-E1AF-2E4B-B115-C4DE576EB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804" y="144378"/>
            <a:ext cx="1410060" cy="14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general meeting - Napoli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EB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Giacomo Traini, </a:t>
            </a:r>
            <a:r>
              <a:rPr lang="en-GB" dirty="0" err="1"/>
              <a:t>Aafke</a:t>
            </a:r>
            <a:r>
              <a:rPr lang="en-GB" dirty="0"/>
              <a:t> </a:t>
            </a:r>
            <a:r>
              <a:rPr lang="en-GB" dirty="0" err="1"/>
              <a:t>Kraan</a:t>
            </a:r>
            <a:r>
              <a:rPr lang="en-GB" dirty="0"/>
              <a:t>, Adele </a:t>
            </a:r>
            <a:r>
              <a:rPr lang="en-GB" dirty="0" err="1"/>
              <a:t>Lauria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FOOT general meeting, Napoli 26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2F1-3BD9-7B42-ACBE-87C91B8D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Conferences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EBD8-44AB-A44F-A834-98329987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Napoli 2024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9A0EB-D4F4-8646-8F4A-475C894112C4}"/>
              </a:ext>
            </a:extLst>
          </p:cNvPr>
          <p:cNvGrpSpPr/>
          <p:nvPr/>
        </p:nvGrpSpPr>
        <p:grpSpPr>
          <a:xfrm>
            <a:off x="22398388" y="2105733"/>
            <a:ext cx="1985612" cy="1318521"/>
            <a:chOff x="17525999" y="10844043"/>
            <a:chExt cx="1075567" cy="7868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AD5EE1-1F58-7A43-B812-22EB0AAA5AB8}"/>
                </a:ext>
              </a:extLst>
            </p:cNvPr>
            <p:cNvSpPr/>
            <p:nvPr/>
          </p:nvSpPr>
          <p:spPr>
            <a:xfrm>
              <a:off x="17525999" y="10892118"/>
              <a:ext cx="322730" cy="2868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92E340-CD8B-AE4B-A08C-94C444A3856D}"/>
                </a:ext>
              </a:extLst>
            </p:cNvPr>
            <p:cNvSpPr/>
            <p:nvPr/>
          </p:nvSpPr>
          <p:spPr>
            <a:xfrm>
              <a:off x="17531548" y="11311135"/>
              <a:ext cx="322730" cy="2868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6E3F0-A00F-284C-B95E-300BBE97FBD4}"/>
                </a:ext>
              </a:extLst>
            </p:cNvPr>
            <p:cNvSpPr txBox="1"/>
            <p:nvPr/>
          </p:nvSpPr>
          <p:spPr>
            <a:xfrm>
              <a:off x="17889199" y="10844043"/>
              <a:ext cx="505533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Oral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AB8AEC-DD7F-B446-8EF8-08ABAD76635C}"/>
                </a:ext>
              </a:extLst>
            </p:cNvPr>
            <p:cNvSpPr txBox="1"/>
            <p:nvPr/>
          </p:nvSpPr>
          <p:spPr>
            <a:xfrm>
              <a:off x="17884164" y="11263555"/>
              <a:ext cx="717402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Poster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26F84E-6993-3C44-BD96-A90D19D79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79243"/>
              </p:ext>
            </p:extLst>
          </p:nvPr>
        </p:nvGraphicFramePr>
        <p:xfrm>
          <a:off x="1126476" y="3331540"/>
          <a:ext cx="11332223" cy="8441854"/>
        </p:xfrm>
        <a:graphic>
          <a:graphicData uri="http://schemas.openxmlformats.org/drawingml/2006/table">
            <a:tbl>
              <a:tblPr/>
              <a:tblGrid>
                <a:gridCol w="2337657">
                  <a:extLst>
                    <a:ext uri="{9D8B030D-6E8A-4147-A177-3AD203B41FA5}">
                      <a16:colId xmlns:a16="http://schemas.microsoft.com/office/drawing/2014/main" val="2257716372"/>
                    </a:ext>
                  </a:extLst>
                </a:gridCol>
                <a:gridCol w="1626249">
                  <a:extLst>
                    <a:ext uri="{9D8B030D-6E8A-4147-A177-3AD203B41FA5}">
                      <a16:colId xmlns:a16="http://schemas.microsoft.com/office/drawing/2014/main" val="4105765343"/>
                    </a:ext>
                  </a:extLst>
                </a:gridCol>
                <a:gridCol w="1405402">
                  <a:extLst>
                    <a:ext uri="{9D8B030D-6E8A-4147-A177-3AD203B41FA5}">
                      <a16:colId xmlns:a16="http://schemas.microsoft.com/office/drawing/2014/main" val="2932489814"/>
                    </a:ext>
                  </a:extLst>
                </a:gridCol>
                <a:gridCol w="5962915">
                  <a:extLst>
                    <a:ext uri="{9D8B030D-6E8A-4147-A177-3AD203B41FA5}">
                      <a16:colId xmlns:a16="http://schemas.microsoft.com/office/drawing/2014/main" val="3560065932"/>
                    </a:ext>
                  </a:extLst>
                </a:gridCol>
              </a:tblGrid>
              <a:tr h="1482363">
                <a:tc>
                  <a:txBody>
                    <a:bodyPr/>
                    <a:lstStyle/>
                    <a:p>
                      <a:pPr rtl="0" fontAlgn="b"/>
                      <a:b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60th International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Winter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 on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22-26.01.2024 (Bormio)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Bormio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Silvia Muraro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Status of the FOOT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experiment</a:t>
                      </a:r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the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measurement</a:t>
                      </a:r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 light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ions</a:t>
                      </a:r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the 200-700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MeV</a:t>
                      </a:r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/u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energy</a:t>
                      </a:r>
                      <a:r>
                        <a:rPr lang="it-IT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range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54912"/>
                  </a:ext>
                </a:extLst>
              </a:tr>
              <a:tr h="750516">
                <a:tc>
                  <a:txBody>
                    <a:bodyPr/>
                    <a:lstStyle/>
                    <a:p>
                      <a:pPr rtl="0" fontAlgn="b"/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b"/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PTCOG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Singapore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Vincenzo Boccia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identification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fragments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produced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16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interactions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200 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MeV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400 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MeV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C and C2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​H4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 targets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65774"/>
                  </a:ext>
                </a:extLst>
              </a:tr>
              <a:tr h="750516"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Sesto Incontro Nazionale di Fisica Nucleare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Trento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Yunsheng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Dong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cross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sections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the FOOT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70912"/>
                  </a:ext>
                </a:extLst>
              </a:tr>
              <a:tr h="1238414"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Conference on </a:t>
                      </a:r>
                      <a:r>
                        <a:rPr lang="it-IT" sz="20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Calorimetry</a:t>
                      </a:r>
                      <a:r>
                        <a:rPr lang="it-IT" sz="20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it-IT" sz="20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it-IT" sz="20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r>
                        <a:rPr lang="it-IT" sz="20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CALOR2024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Tsukuba (Japan)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Alessandro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valetti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Equalizing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FOOT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calorimeter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60639"/>
                  </a:ext>
                </a:extLst>
              </a:tr>
              <a:tr h="1238414"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16th Pisa Meeting on Advanced Detectors in La Biodola, Isola d’Elba (Italy)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 d'Elba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Vincenzo Boccia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380871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dirty="0">
                          <a:solidFill>
                            <a:srgbClr val="2F17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Vincenzo boccia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hadron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the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</a:t>
                      </a:r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58634"/>
                  </a:ext>
                </a:extLst>
              </a:tr>
              <a:tr h="1238414"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>
                          <a:solidFill>
                            <a:srgbClr val="2F17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 th International Conference on the use of Computers in Radiation therapy (ICCR)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Lyon</a:t>
                      </a: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 </a:t>
                      </a:r>
                      <a:r>
                        <a:rPr lang="it-IT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Fink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Global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Reconstruction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Charged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Particles</a:t>
                      </a:r>
                      <a:r>
                        <a:rPr lang="it-IT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the FOOT Experiment</a:t>
                      </a:r>
                      <a:endParaRPr lang="it-IT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742" marR="22742" marT="15161" marB="151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604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4692D8-FC61-274F-93EA-B4158DA0B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81320"/>
              </p:ext>
            </p:extLst>
          </p:nvPr>
        </p:nvGraphicFramePr>
        <p:xfrm>
          <a:off x="13753420" y="3555772"/>
          <a:ext cx="7843836" cy="7322603"/>
        </p:xfrm>
        <a:graphic>
          <a:graphicData uri="http://schemas.openxmlformats.org/drawingml/2006/table">
            <a:tbl>
              <a:tblPr/>
              <a:tblGrid>
                <a:gridCol w="1731136">
                  <a:extLst>
                    <a:ext uri="{9D8B030D-6E8A-4147-A177-3AD203B41FA5}">
                      <a16:colId xmlns:a16="http://schemas.microsoft.com/office/drawing/2014/main" val="1497005269"/>
                    </a:ext>
                  </a:extLst>
                </a:gridCol>
                <a:gridCol w="1234820">
                  <a:extLst>
                    <a:ext uri="{9D8B030D-6E8A-4147-A177-3AD203B41FA5}">
                      <a16:colId xmlns:a16="http://schemas.microsoft.com/office/drawing/2014/main" val="3599363942"/>
                    </a:ext>
                  </a:extLst>
                </a:gridCol>
                <a:gridCol w="1608305">
                  <a:extLst>
                    <a:ext uri="{9D8B030D-6E8A-4147-A177-3AD203B41FA5}">
                      <a16:colId xmlns:a16="http://schemas.microsoft.com/office/drawing/2014/main" val="1043758842"/>
                    </a:ext>
                  </a:extLst>
                </a:gridCol>
                <a:gridCol w="3269575">
                  <a:extLst>
                    <a:ext uri="{9D8B030D-6E8A-4147-A177-3AD203B41FA5}">
                      <a16:colId xmlns:a16="http://schemas.microsoft.com/office/drawing/2014/main" val="2578937126"/>
                    </a:ext>
                  </a:extLst>
                </a:gridCol>
              </a:tblGrid>
              <a:tr h="1162721"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SIF 2024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Bologna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9-13/9/2024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Alice </a:t>
                      </a:r>
                      <a:r>
                        <a:rPr lang="it-IT" sz="2600" dirty="0" err="1">
                          <a:effectLst/>
                        </a:rPr>
                        <a:t>Caglioni</a:t>
                      </a: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13675"/>
                  </a:ext>
                </a:extLst>
              </a:tr>
              <a:tr h="421872"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"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Mauro Villa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08727"/>
                  </a:ext>
                </a:extLst>
              </a:tr>
              <a:tr h="421872"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"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Riccardo </a:t>
                      </a:r>
                      <a:r>
                        <a:rPr lang="it-IT" sz="2600" dirty="0" err="1">
                          <a:effectLst/>
                        </a:rPr>
                        <a:t>Ridolfi</a:t>
                      </a: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60183"/>
                  </a:ext>
                </a:extLst>
              </a:tr>
              <a:tr h="792297"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</a:pPr>
                      <a:r>
                        <a:rPr lang="it-IT" sz="2600" dirty="0">
                          <a:effectLst/>
                        </a:rPr>
                        <a:t>Benedetto </a:t>
                      </a:r>
                      <a:r>
                        <a:rPr lang="it-IT" sz="2600" dirty="0" err="1">
                          <a:effectLst/>
                        </a:rPr>
                        <a:t>Spadavecchia</a:t>
                      </a: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90094"/>
                  </a:ext>
                </a:extLst>
              </a:tr>
              <a:tr h="792297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Roboto"/>
                        </a:rPr>
                        <a:t>5th </a:t>
                      </a:r>
                      <a:r>
                        <a:rPr lang="it-IT" sz="2600" b="0" dirty="0" err="1">
                          <a:effectLst/>
                          <a:latin typeface="Roboto"/>
                        </a:rPr>
                        <a:t>Jagiellonian</a:t>
                      </a:r>
                      <a:r>
                        <a:rPr lang="it-IT" sz="2600" b="0" dirty="0">
                          <a:effectLst/>
                          <a:latin typeface="Roboto"/>
                        </a:rPr>
                        <a:t> Symposium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</a:rPr>
                        <a:t>Cracovia (Polonia)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</a:rPr>
                        <a:t>29/6-7/7/2024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</a:rPr>
                        <a:t>Ilaria Mattei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56184"/>
                  </a:ext>
                </a:extLst>
              </a:tr>
              <a:tr h="792297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u="sng" dirty="0">
                          <a:effectLst/>
                          <a:latin typeface="Roboto"/>
                        </a:rPr>
                        <a:t>ANP 2024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Thessaloniki, Greece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600">
                        <a:effectLst/>
                      </a:endParaRP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</a:rPr>
                        <a:t>Alice Manna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87619"/>
                  </a:ext>
                </a:extLst>
              </a:tr>
              <a:tr h="792297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u="sng" dirty="0">
                          <a:effectLst/>
                          <a:latin typeface="Roboto"/>
                        </a:rPr>
                        <a:t>ANP 2024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Thessaloniki, Greece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600" dirty="0">
                        <a:effectLst/>
                      </a:endParaRP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</a:rPr>
                        <a:t>Roberto Zarrella</a:t>
                      </a:r>
                    </a:p>
                  </a:txBody>
                  <a:tcPr marL="25496" marR="25496" marT="16997" marB="169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94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0F7FB3-7BFF-C34C-9477-0688BFE9B2CF}"/>
              </a:ext>
            </a:extLst>
          </p:cNvPr>
          <p:cNvSpPr txBox="1"/>
          <p:nvPr/>
        </p:nvSpPr>
        <p:spPr>
          <a:xfrm>
            <a:off x="3461657" y="2318657"/>
            <a:ext cx="60452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Contributions at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BF8D2-C50B-8642-9B09-6D379E5D7CB9}"/>
              </a:ext>
            </a:extLst>
          </p:cNvPr>
          <p:cNvSpPr txBox="1"/>
          <p:nvPr/>
        </p:nvSpPr>
        <p:spPr>
          <a:xfrm>
            <a:off x="14325600" y="2242457"/>
            <a:ext cx="66255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Expected in next months</a:t>
            </a:r>
          </a:p>
        </p:txBody>
      </p:sp>
    </p:spTree>
    <p:extLst>
      <p:ext uri="{BB962C8B-B14F-4D97-AF65-F5344CB8AC3E}">
        <p14:creationId xmlns:p14="http://schemas.microsoft.com/office/powerpoint/2010/main" val="2004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Papers and proceedings 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Napoli 2024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1FFE9-02BD-1249-BA8F-3B249E06A144}"/>
              </a:ext>
            </a:extLst>
          </p:cNvPr>
          <p:cNvGrpSpPr/>
          <p:nvPr/>
        </p:nvGrpSpPr>
        <p:grpSpPr>
          <a:xfrm>
            <a:off x="18820044" y="10121608"/>
            <a:ext cx="3414805" cy="3231091"/>
            <a:chOff x="17517035" y="10395551"/>
            <a:chExt cx="1849732" cy="19282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A107DD-A06A-5547-A90D-661C511845D3}"/>
                </a:ext>
              </a:extLst>
            </p:cNvPr>
            <p:cNvSpPr/>
            <p:nvPr/>
          </p:nvSpPr>
          <p:spPr>
            <a:xfrm>
              <a:off x="17517035" y="10452847"/>
              <a:ext cx="322730" cy="286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B4C61E-A78C-E647-AB8B-68AB58D9BB19}"/>
                </a:ext>
              </a:extLst>
            </p:cNvPr>
            <p:cNvSpPr/>
            <p:nvPr/>
          </p:nvSpPr>
          <p:spPr>
            <a:xfrm>
              <a:off x="17525999" y="11236758"/>
              <a:ext cx="322730" cy="2868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ACC817-CC4C-1C43-8DFB-B15E28F07204}"/>
                </a:ext>
              </a:extLst>
            </p:cNvPr>
            <p:cNvSpPr/>
            <p:nvPr/>
          </p:nvSpPr>
          <p:spPr>
            <a:xfrm>
              <a:off x="17534964" y="11636511"/>
              <a:ext cx="322730" cy="2868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2D932E-B4F0-8844-80A7-9D0B20EEDD4A}"/>
                </a:ext>
              </a:extLst>
            </p:cNvPr>
            <p:cNvSpPr/>
            <p:nvPr/>
          </p:nvSpPr>
          <p:spPr>
            <a:xfrm>
              <a:off x="17543928" y="12003979"/>
              <a:ext cx="322730" cy="2868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1E4487-8BEA-4C4F-97D3-0AA52085AA9F}"/>
                </a:ext>
              </a:extLst>
            </p:cNvPr>
            <p:cNvSpPr txBox="1"/>
            <p:nvPr/>
          </p:nvSpPr>
          <p:spPr>
            <a:xfrm>
              <a:off x="17881170" y="10395551"/>
              <a:ext cx="1036073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Published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CEF96A-EE5D-DA4F-B42B-EA01AA8FEA24}"/>
                </a:ext>
              </a:extLst>
            </p:cNvPr>
            <p:cNvSpPr txBox="1"/>
            <p:nvPr/>
          </p:nvSpPr>
          <p:spPr>
            <a:xfrm>
              <a:off x="17889199" y="11188683"/>
              <a:ext cx="1098592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Submitted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1717-CF93-BB41-9973-399FB86EF59B}"/>
                </a:ext>
              </a:extLst>
            </p:cNvPr>
            <p:cNvSpPr txBox="1"/>
            <p:nvPr/>
          </p:nvSpPr>
          <p:spPr>
            <a:xfrm>
              <a:off x="17892194" y="11584659"/>
              <a:ext cx="1474573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Revised by EB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C208F8-CC5D-4C44-B534-E7C28154F3F4}"/>
                </a:ext>
              </a:extLst>
            </p:cNvPr>
            <p:cNvSpPr txBox="1"/>
            <p:nvPr/>
          </p:nvSpPr>
          <p:spPr>
            <a:xfrm>
              <a:off x="17896548" y="11956425"/>
              <a:ext cx="591496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Draft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78EE21C-BD88-BB42-B208-D07BD0B4BBE6}"/>
              </a:ext>
            </a:extLst>
          </p:cNvPr>
          <p:cNvSpPr/>
          <p:nvPr/>
        </p:nvSpPr>
        <p:spPr>
          <a:xfrm>
            <a:off x="18839299" y="10875329"/>
            <a:ext cx="595794" cy="480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E9AE3-8557-F84F-8647-F29398331819}"/>
              </a:ext>
            </a:extLst>
          </p:cNvPr>
          <p:cNvSpPr txBox="1"/>
          <p:nvPr/>
        </p:nvSpPr>
        <p:spPr>
          <a:xfrm>
            <a:off x="19511532" y="10779319"/>
            <a:ext cx="47051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400" dirty="0"/>
              <a:t>Accepted for publication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6226E85-8F7C-DB40-8E49-E49DBC5A0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375"/>
              </p:ext>
            </p:extLst>
          </p:nvPr>
        </p:nvGraphicFramePr>
        <p:xfrm>
          <a:off x="1062066" y="2754086"/>
          <a:ext cx="22255134" cy="5604034"/>
        </p:xfrm>
        <a:graphic>
          <a:graphicData uri="http://schemas.openxmlformats.org/drawingml/2006/table">
            <a:tbl>
              <a:tblPr/>
              <a:tblGrid>
                <a:gridCol w="16966264">
                  <a:extLst>
                    <a:ext uri="{9D8B030D-6E8A-4147-A177-3AD203B41FA5}">
                      <a16:colId xmlns:a16="http://schemas.microsoft.com/office/drawing/2014/main" val="2441085116"/>
                    </a:ext>
                  </a:extLst>
                </a:gridCol>
                <a:gridCol w="5288870">
                  <a:extLst>
                    <a:ext uri="{9D8B030D-6E8A-4147-A177-3AD203B41FA5}">
                      <a16:colId xmlns:a16="http://schemas.microsoft.com/office/drawing/2014/main" val="530220428"/>
                    </a:ext>
                  </a:extLst>
                </a:gridCol>
              </a:tblGrid>
              <a:tr h="137051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 err="1">
                          <a:effectLst/>
                        </a:rPr>
                        <a:t>Charge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identification</a:t>
                      </a:r>
                      <a:r>
                        <a:rPr lang="it-IT" sz="3200" dirty="0">
                          <a:effectLst/>
                        </a:rPr>
                        <a:t> of </a:t>
                      </a:r>
                      <a:r>
                        <a:rPr lang="it-IT" sz="3200" dirty="0" err="1">
                          <a:effectLst/>
                        </a:rPr>
                        <a:t>fragments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produced</a:t>
                      </a:r>
                      <a:r>
                        <a:rPr lang="it-IT" sz="3200" dirty="0">
                          <a:effectLst/>
                        </a:rPr>
                        <a:t> in 16O </a:t>
                      </a:r>
                      <a:r>
                        <a:rPr lang="it-IT" sz="3200" dirty="0" err="1">
                          <a:effectLst/>
                        </a:rPr>
                        <a:t>beam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interactions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at</a:t>
                      </a:r>
                      <a:r>
                        <a:rPr lang="it-IT" sz="3200" dirty="0">
                          <a:effectLst/>
                        </a:rPr>
                        <a:t> 200 </a:t>
                      </a:r>
                      <a:r>
                        <a:rPr lang="it-IT" sz="3200" dirty="0" err="1">
                          <a:effectLst/>
                        </a:rPr>
                        <a:t>MeV</a:t>
                      </a:r>
                      <a:r>
                        <a:rPr lang="it-IT" sz="3200" dirty="0">
                          <a:effectLst/>
                        </a:rPr>
                        <a:t>/</a:t>
                      </a:r>
                      <a:r>
                        <a:rPr lang="it-IT" sz="3200" dirty="0" err="1">
                          <a:effectLst/>
                        </a:rPr>
                        <a:t>n</a:t>
                      </a:r>
                      <a:r>
                        <a:rPr lang="it-IT" sz="3200" dirty="0">
                          <a:effectLst/>
                        </a:rPr>
                        <a:t> and 400 </a:t>
                      </a:r>
                      <a:r>
                        <a:rPr lang="it-IT" sz="3200" dirty="0" err="1">
                          <a:effectLst/>
                        </a:rPr>
                        <a:t>MeV</a:t>
                      </a:r>
                      <a:r>
                        <a:rPr lang="it-IT" sz="3200" dirty="0">
                          <a:effectLst/>
                        </a:rPr>
                        <a:t>/</a:t>
                      </a:r>
                      <a:r>
                        <a:rPr lang="it-IT" sz="3200" dirty="0" err="1">
                          <a:effectLst/>
                        </a:rPr>
                        <a:t>n</a:t>
                      </a:r>
                      <a:r>
                        <a:rPr lang="it-IT" sz="3200" dirty="0">
                          <a:effectLst/>
                        </a:rPr>
                        <a:t> on C and C_2H_4 targets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Galati, Boccia et al</a:t>
                      </a:r>
                    </a:p>
                  </a:txBody>
                  <a:tcPr marL="28575" marR="28575" marT="19050" marB="1905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09736"/>
                  </a:ext>
                </a:extLst>
              </a:tr>
              <a:tr h="67357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The FLUKA Monte Carlo </a:t>
                      </a:r>
                      <a:r>
                        <a:rPr lang="it-IT" sz="3200" dirty="0" err="1">
                          <a:effectLst/>
                        </a:rPr>
                        <a:t>Simulation</a:t>
                      </a:r>
                      <a:r>
                        <a:rPr lang="it-IT" sz="3200" dirty="0">
                          <a:effectLst/>
                        </a:rPr>
                        <a:t> of the </a:t>
                      </a:r>
                      <a:r>
                        <a:rPr lang="it-IT" sz="3200" dirty="0" err="1">
                          <a:effectLst/>
                        </a:rPr>
                        <a:t>magnetic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spectrometer</a:t>
                      </a:r>
                      <a:r>
                        <a:rPr lang="it-IT" sz="3200" dirty="0">
                          <a:effectLst/>
                        </a:rPr>
                        <a:t> of the FOOT </a:t>
                      </a:r>
                      <a:r>
                        <a:rPr lang="it-IT" sz="3200" dirty="0" err="1">
                          <a:effectLst/>
                        </a:rPr>
                        <a:t>experiment</a:t>
                      </a:r>
                      <a:endParaRPr lang="it-IT" sz="32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 err="1">
                          <a:effectLst/>
                        </a:rPr>
                        <a:t>Yunsheng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Dong</a:t>
                      </a:r>
                      <a:r>
                        <a:rPr lang="it-IT" sz="3200" dirty="0">
                          <a:effectLst/>
                        </a:rPr>
                        <a:t> et Al.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72069"/>
                  </a:ext>
                </a:extLst>
              </a:tr>
              <a:tr h="468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Development and Performance </a:t>
                      </a:r>
                      <a:r>
                        <a:rPr lang="it-IT" sz="3200" dirty="0" err="1">
                          <a:effectLst/>
                        </a:rPr>
                        <a:t>Assessment</a:t>
                      </a:r>
                      <a:r>
                        <a:rPr lang="it-IT" sz="3200" dirty="0">
                          <a:effectLst/>
                        </a:rPr>
                        <a:t> of the </a:t>
                      </a:r>
                      <a:r>
                        <a:rPr lang="it-IT" sz="3200" dirty="0" err="1">
                          <a:effectLst/>
                        </a:rPr>
                        <a:t>Calorimeter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Module</a:t>
                      </a:r>
                      <a:r>
                        <a:rPr lang="it-IT" sz="3200" dirty="0">
                          <a:effectLst/>
                        </a:rPr>
                        <a:t> for the FOOT </a:t>
                      </a:r>
                      <a:r>
                        <a:rPr lang="it-IT" sz="3200" dirty="0" err="1">
                          <a:effectLst/>
                        </a:rPr>
                        <a:t>experiment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 err="1">
                          <a:effectLst/>
                        </a:rPr>
                        <a:t>Turin</a:t>
                      </a:r>
                      <a:r>
                        <a:rPr lang="it-IT" sz="3200" dirty="0">
                          <a:effectLst/>
                        </a:rPr>
                        <a:t> </a:t>
                      </a:r>
                      <a:r>
                        <a:rPr lang="it-IT" sz="3200" dirty="0" err="1">
                          <a:effectLst/>
                        </a:rPr>
                        <a:t>group</a:t>
                      </a:r>
                      <a:endParaRPr lang="it-IT" sz="32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564843"/>
                  </a:ext>
                </a:extLst>
              </a:tr>
              <a:tr h="902369">
                <a:tc>
                  <a:txBody>
                    <a:bodyPr/>
                    <a:lstStyle/>
                    <a:p>
                      <a:r>
                        <a:rPr lang="it-IT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new </a:t>
                      </a:r>
                      <a:r>
                        <a:rPr lang="it-IT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photon</a:t>
                      </a:r>
                      <a:r>
                        <a:rPr lang="it-IT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calibration</a:t>
                      </a:r>
                      <a:r>
                        <a:rPr lang="it-IT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it-IT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it-IT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silicon</a:t>
                      </a:r>
                      <a:r>
                        <a:rPr lang="it-IT" sz="3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microstrip</a:t>
                      </a:r>
                      <a:r>
                        <a:rPr lang="it-IT" sz="3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sensors</a:t>
                      </a:r>
                      <a:endParaRPr lang="it-IT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b"/>
                      <a:endParaRPr lang="it-IT" sz="32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Perugia </a:t>
                      </a:r>
                      <a:r>
                        <a:rPr lang="it-IT" sz="3200" dirty="0" err="1">
                          <a:effectLst/>
                        </a:rPr>
                        <a:t>group</a:t>
                      </a:r>
                      <a:endParaRPr lang="it-IT" sz="32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69635"/>
                  </a:ext>
                </a:extLst>
              </a:tr>
              <a:tr h="67357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Cross </a:t>
                      </a:r>
                      <a:r>
                        <a:rPr lang="it-IT" sz="3200" dirty="0" err="1">
                          <a:effectLst/>
                        </a:rPr>
                        <a:t>Section</a:t>
                      </a:r>
                      <a:r>
                        <a:rPr lang="it-IT" sz="3200" dirty="0">
                          <a:effectLst/>
                        </a:rPr>
                        <a:t> (</a:t>
                      </a:r>
                      <a:r>
                        <a:rPr lang="it-IT" sz="3200" dirty="0" err="1">
                          <a:effectLst/>
                        </a:rPr>
                        <a:t>Emulsions</a:t>
                      </a:r>
                      <a:r>
                        <a:rPr lang="it-IT" sz="3200" dirty="0">
                          <a:effectLst/>
                        </a:rPr>
                        <a:t>)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Galati et Al.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3399"/>
                  </a:ext>
                </a:extLst>
              </a:tr>
              <a:tr h="67357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Cross </a:t>
                      </a:r>
                      <a:r>
                        <a:rPr lang="it-IT" sz="3200" dirty="0" err="1">
                          <a:effectLst/>
                        </a:rPr>
                        <a:t>Section</a:t>
                      </a:r>
                      <a:r>
                        <a:rPr lang="it-IT" sz="3200" dirty="0">
                          <a:effectLst/>
                        </a:rPr>
                        <a:t> GSI2021 (</a:t>
                      </a:r>
                      <a:r>
                        <a:rPr lang="it-IT" sz="3200" dirty="0" err="1">
                          <a:effectLst/>
                        </a:rPr>
                        <a:t>electronic</a:t>
                      </a:r>
                      <a:r>
                        <a:rPr lang="it-IT" sz="3200" dirty="0">
                          <a:effectLst/>
                        </a:rPr>
                        <a:t> setup)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 err="1">
                          <a:effectLst/>
                        </a:rPr>
                        <a:t>Ridolfi</a:t>
                      </a:r>
                      <a:r>
                        <a:rPr lang="it-IT" sz="3200" dirty="0">
                          <a:effectLst/>
                        </a:rPr>
                        <a:t> et al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59240"/>
                  </a:ext>
                </a:extLst>
              </a:tr>
              <a:tr h="67357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>
                          <a:effectLst/>
                        </a:rPr>
                        <a:t>FOOT </a:t>
                      </a:r>
                      <a:r>
                        <a:rPr lang="it-IT" sz="3200" dirty="0" err="1">
                          <a:effectLst/>
                        </a:rPr>
                        <a:t>detetector</a:t>
                      </a:r>
                      <a:r>
                        <a:rPr lang="it-IT" sz="3200" dirty="0">
                          <a:effectLst/>
                        </a:rPr>
                        <a:t> performance (2025)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dirty="0" err="1">
                          <a:effectLst/>
                        </a:rPr>
                        <a:t>Yun</a:t>
                      </a:r>
                      <a:r>
                        <a:rPr lang="it-IT" sz="3200" dirty="0">
                          <a:effectLst/>
                        </a:rPr>
                        <a:t> &amp; Giuliana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74477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554DC3-A0C6-424F-B45D-DB2795F64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4219"/>
              </p:ext>
            </p:extLst>
          </p:nvPr>
        </p:nvGraphicFramePr>
        <p:xfrm>
          <a:off x="1039586" y="9210403"/>
          <a:ext cx="16878300" cy="3680460"/>
        </p:xfrm>
        <a:graphic>
          <a:graphicData uri="http://schemas.openxmlformats.org/drawingml/2006/table">
            <a:tbl>
              <a:tblPr/>
              <a:tblGrid>
                <a:gridCol w="9805392">
                  <a:extLst>
                    <a:ext uri="{9D8B030D-6E8A-4147-A177-3AD203B41FA5}">
                      <a16:colId xmlns:a16="http://schemas.microsoft.com/office/drawing/2014/main" val="3354776657"/>
                    </a:ext>
                  </a:extLst>
                </a:gridCol>
                <a:gridCol w="2357636">
                  <a:extLst>
                    <a:ext uri="{9D8B030D-6E8A-4147-A177-3AD203B41FA5}">
                      <a16:colId xmlns:a16="http://schemas.microsoft.com/office/drawing/2014/main" val="3352814039"/>
                    </a:ext>
                  </a:extLst>
                </a:gridCol>
                <a:gridCol w="4623570">
                  <a:extLst>
                    <a:ext uri="{9D8B030D-6E8A-4147-A177-3AD203B41FA5}">
                      <a16:colId xmlns:a16="http://schemas.microsoft.com/office/drawing/2014/main" val="1813830123"/>
                    </a:ext>
                  </a:extLst>
                </a:gridCol>
                <a:gridCol w="91702">
                  <a:extLst>
                    <a:ext uri="{9D8B030D-6E8A-4147-A177-3AD203B41FA5}">
                      <a16:colId xmlns:a16="http://schemas.microsoft.com/office/drawing/2014/main" val="2845579452"/>
                    </a:ext>
                  </a:extLst>
                </a:gridCol>
              </a:tblGrid>
              <a:tr h="552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err="1"/>
                        <a:t>Characterization</a:t>
                      </a:r>
                      <a:r>
                        <a:rPr lang="it-IT" sz="3200" b="1" dirty="0"/>
                        <a:t> of the FOOT </a:t>
                      </a:r>
                      <a:r>
                        <a:rPr lang="it-IT" sz="3200" b="1" dirty="0" err="1"/>
                        <a:t>neutron</a:t>
                      </a:r>
                      <a:r>
                        <a:rPr lang="it-IT" sz="3200" b="1" dirty="0"/>
                        <a:t> detectors for </a:t>
                      </a:r>
                      <a:r>
                        <a:rPr lang="it-IT" sz="3200" b="1" dirty="0" err="1"/>
                        <a:t>nuclear</a:t>
                      </a:r>
                      <a:r>
                        <a:rPr lang="it-IT" sz="3200" b="1" dirty="0"/>
                        <a:t> </a:t>
                      </a:r>
                      <a:r>
                        <a:rPr lang="it-IT" sz="3200" b="1" dirty="0" err="1"/>
                        <a:t>fragmentation</a:t>
                      </a:r>
                      <a:r>
                        <a:rPr lang="it-IT" sz="3200" b="1" dirty="0"/>
                        <a:t> </a:t>
                      </a:r>
                      <a:r>
                        <a:rPr lang="it-IT" sz="3200" b="1" dirty="0" err="1"/>
                        <a:t>measurements</a:t>
                      </a:r>
                      <a:r>
                        <a:rPr lang="it-IT" sz="3200" b="1" dirty="0"/>
                        <a:t> </a:t>
                      </a:r>
                      <a:r>
                        <a:rPr lang="it-IT" sz="3200" b="1" dirty="0" err="1"/>
                        <a:t>at</a:t>
                      </a:r>
                      <a:r>
                        <a:rPr lang="it-IT" sz="3200" b="1" dirty="0"/>
                        <a:t> the </a:t>
                      </a:r>
                      <a:r>
                        <a:rPr lang="it-IT" sz="3200" b="1" dirty="0" err="1"/>
                        <a:t>n_TOF</a:t>
                      </a:r>
                      <a:r>
                        <a:rPr lang="it-IT" sz="3200" b="1" dirty="0"/>
                        <a:t> </a:t>
                      </a:r>
                      <a:r>
                        <a:rPr lang="it-IT" sz="3200" b="1" dirty="0" err="1"/>
                        <a:t>facility</a:t>
                      </a:r>
                      <a:endParaRPr lang="it-IT" sz="3200" b="1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3000">
                          <a:effectLst/>
                        </a:rPr>
                        <a:t>JINST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3000" dirty="0">
                          <a:effectLst/>
                        </a:rPr>
                        <a:t>Zarrella et Al</a:t>
                      </a:r>
                    </a:p>
                  </a:txBody>
                  <a:tcPr marL="0" marR="0" marT="19050" marB="19050" anchor="b">
                    <a:lnL w="9525" cap="flat" cmpd="sng" algn="ctr">
                      <a:solidFill>
                        <a:srgbClr val="204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30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488044"/>
                  </a:ext>
                </a:extLst>
              </a:tr>
              <a:tr h="552449">
                <a:tc>
                  <a:txBody>
                    <a:bodyPr/>
                    <a:lstStyle/>
                    <a:p>
                      <a:pPr rtl="0" fontAlgn="b"/>
                      <a:r>
                        <a:rPr lang="it-IT" sz="3000" dirty="0" err="1">
                          <a:effectLst/>
                        </a:rPr>
                        <a:t>Equalizing</a:t>
                      </a:r>
                      <a:r>
                        <a:rPr lang="it-IT" sz="3000" dirty="0">
                          <a:effectLst/>
                        </a:rPr>
                        <a:t> the </a:t>
                      </a:r>
                      <a:r>
                        <a:rPr lang="it-IT" sz="3000" dirty="0" err="1">
                          <a:effectLst/>
                        </a:rPr>
                        <a:t>response</a:t>
                      </a:r>
                      <a:r>
                        <a:rPr lang="it-IT" sz="3000" dirty="0">
                          <a:effectLst/>
                        </a:rPr>
                        <a:t> of the FOOT </a:t>
                      </a:r>
                      <a:r>
                        <a:rPr lang="it-IT" sz="3000" dirty="0" err="1">
                          <a:effectLst/>
                        </a:rPr>
                        <a:t>calorimeter</a:t>
                      </a:r>
                      <a:r>
                        <a:rPr lang="it-IT" sz="3000" dirty="0">
                          <a:effectLst/>
                        </a:rPr>
                        <a:t> </a:t>
                      </a:r>
                      <a:r>
                        <a:rPr lang="it-IT" sz="3000" dirty="0" err="1">
                          <a:effectLst/>
                        </a:rPr>
                        <a:t>as</a:t>
                      </a:r>
                      <a:r>
                        <a:rPr lang="it-IT" sz="3000" dirty="0">
                          <a:effectLst/>
                        </a:rPr>
                        <a:t> a </a:t>
                      </a:r>
                      <a:r>
                        <a:rPr lang="it-IT" sz="3000" dirty="0" err="1">
                          <a:effectLst/>
                        </a:rPr>
                        <a:t>function</a:t>
                      </a:r>
                      <a:r>
                        <a:rPr lang="it-IT" sz="3000" dirty="0">
                          <a:effectLst/>
                        </a:rPr>
                        <a:t> of the </a:t>
                      </a:r>
                      <a:r>
                        <a:rPr lang="it-IT" sz="3000" dirty="0" err="1">
                          <a:effectLst/>
                        </a:rPr>
                        <a:t>ion</a:t>
                      </a:r>
                      <a:r>
                        <a:rPr lang="it-IT" sz="3000" dirty="0">
                          <a:effectLst/>
                        </a:rPr>
                        <a:t> </a:t>
                      </a:r>
                      <a:r>
                        <a:rPr lang="it-IT" sz="3000" dirty="0" err="1">
                          <a:effectLst/>
                        </a:rPr>
                        <a:t>energy</a:t>
                      </a:r>
                      <a:r>
                        <a:rPr lang="it-IT" sz="3000" dirty="0">
                          <a:effectLst/>
                        </a:rPr>
                        <a:t> and </a:t>
                      </a:r>
                      <a:r>
                        <a:rPr lang="it-IT" sz="3000" dirty="0" err="1">
                          <a:effectLst/>
                        </a:rPr>
                        <a:t>charge</a:t>
                      </a:r>
                      <a:endParaRPr lang="it-IT" sz="30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3000">
                          <a:effectLst/>
                        </a:rPr>
                        <a:t>TIPP23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3000">
                          <a:effectLst/>
                        </a:rPr>
                        <a:t>Alessandro valletti</a:t>
                      </a:r>
                    </a:p>
                  </a:txBody>
                  <a:tcPr marL="0" marR="0" marT="19050" marB="19050" anchor="b">
                    <a:lnL w="9525" cap="flat" cmpd="sng" algn="ctr">
                      <a:solidFill>
                        <a:srgbClr val="204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30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254689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nuclear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emulsions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spectrometers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hadron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fragmentation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cross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measurements</a:t>
                      </a:r>
                      <a:r>
                        <a:rPr lang="it-IT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the FOOT </a:t>
                      </a:r>
                      <a:r>
                        <a:rPr lang="it-IT" sz="2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</a:t>
                      </a:r>
                      <a:endParaRPr lang="it-IT" sz="2600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3000">
                          <a:effectLst/>
                        </a:rPr>
                        <a:t>Pisa meeting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3000">
                          <a:effectLst/>
                        </a:rPr>
                        <a:t>Vincenzo Boccia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30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2424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BB3DA6E-FCB8-894C-A7C1-8ED2ED2B544D}"/>
              </a:ext>
            </a:extLst>
          </p:cNvPr>
          <p:cNvSpPr txBox="1"/>
          <p:nvPr/>
        </p:nvSpPr>
        <p:spPr>
          <a:xfrm>
            <a:off x="11680372" y="1839686"/>
            <a:ext cx="1952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Papers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A7854-CD17-E647-BE55-E4A4BBEDB771}"/>
              </a:ext>
            </a:extLst>
          </p:cNvPr>
          <p:cNvSpPr txBox="1"/>
          <p:nvPr/>
        </p:nvSpPr>
        <p:spPr>
          <a:xfrm>
            <a:off x="7522028" y="8382001"/>
            <a:ext cx="3358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Proceedings</a:t>
            </a:r>
          </a:p>
        </p:txBody>
      </p:sp>
    </p:spTree>
    <p:extLst>
      <p:ext uri="{BB962C8B-B14F-4D97-AF65-F5344CB8AC3E}">
        <p14:creationId xmlns:p14="http://schemas.microsoft.com/office/powerpoint/2010/main" val="107854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in December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Napoli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0E7A9-9135-9F46-B6CF-17EEC0C77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4"/>
          <a:stretch/>
        </p:blipFill>
        <p:spPr>
          <a:xfrm>
            <a:off x="360615" y="2582445"/>
            <a:ext cx="16914341" cy="9136314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6972E39-6C76-E947-89A9-6DE80A5E6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10" y="3035260"/>
            <a:ext cx="4529973" cy="8195133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172ECEA-0E8A-0843-8188-DB7639BF3C66}"/>
              </a:ext>
            </a:extLst>
          </p:cNvPr>
          <p:cNvSpPr/>
          <p:nvPr/>
        </p:nvSpPr>
        <p:spPr>
          <a:xfrm>
            <a:off x="13306926" y="6136106"/>
            <a:ext cx="4475748" cy="1879724"/>
          </a:xfrm>
          <a:custGeom>
            <a:avLst/>
            <a:gdLst>
              <a:gd name="connsiteX0" fmla="*/ 0 w 4475748"/>
              <a:gd name="connsiteY0" fmla="*/ 0 h 1879724"/>
              <a:gd name="connsiteX1" fmla="*/ 2983832 w 4475748"/>
              <a:gd name="connsiteY1" fmla="*/ 1876926 h 1879724"/>
              <a:gd name="connsiteX2" fmla="*/ 4475748 w 4475748"/>
              <a:gd name="connsiteY2" fmla="*/ 336884 h 18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5748" h="1879724">
                <a:moveTo>
                  <a:pt x="0" y="0"/>
                </a:moveTo>
                <a:cubicBezTo>
                  <a:pt x="1118937" y="910389"/>
                  <a:pt x="2237874" y="1820779"/>
                  <a:pt x="2983832" y="1876926"/>
                </a:cubicBezTo>
                <a:cubicBezTo>
                  <a:pt x="3729790" y="1933073"/>
                  <a:pt x="4102769" y="1134978"/>
                  <a:pt x="4475748" y="336884"/>
                </a:cubicBezTo>
              </a:path>
            </a:pathLst>
          </a:custGeom>
          <a:noFill/>
          <a:ln w="603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77A5C-F47F-834D-BC47-116A8C8B8EA2}"/>
              </a:ext>
            </a:extLst>
          </p:cNvPr>
          <p:cNvSpPr txBox="1"/>
          <p:nvPr/>
        </p:nvSpPr>
        <p:spPr>
          <a:xfrm>
            <a:off x="17084842" y="10130589"/>
            <a:ext cx="14863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911A-D9A4-FB48-B526-591254BEDAB5}"/>
              </a:ext>
            </a:extLst>
          </p:cNvPr>
          <p:cNvSpPr/>
          <p:nvPr/>
        </p:nvSpPr>
        <p:spPr>
          <a:xfrm>
            <a:off x="14989628" y="3037114"/>
            <a:ext cx="4049485" cy="819694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Napoli 2024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6972E39-6C76-E947-89A9-6DE80A5E6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10" y="3035260"/>
            <a:ext cx="4529973" cy="819513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4615C-25D0-BF4A-938A-754AD5D79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2251583"/>
            <a:ext cx="17863457" cy="9658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DB5710-A883-4B49-9CB6-69AD28F7ED68}"/>
              </a:ext>
            </a:extLst>
          </p:cNvPr>
          <p:cNvSpPr/>
          <p:nvPr/>
        </p:nvSpPr>
        <p:spPr>
          <a:xfrm>
            <a:off x="14989628" y="3037114"/>
            <a:ext cx="4049485" cy="819694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4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7934-3B42-5741-AD89-BE559FC9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Opportunity for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548E-4239-1E48-88B6-BDBB112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Napoli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37362-EE7D-184F-9192-0F9FE5A69F2B}"/>
              </a:ext>
            </a:extLst>
          </p:cNvPr>
          <p:cNvSpPr txBox="1"/>
          <p:nvPr/>
        </p:nvSpPr>
        <p:spPr>
          <a:xfrm>
            <a:off x="3200401" y="2449286"/>
            <a:ext cx="17445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5000" u="sng" dirty="0"/>
              <a:t>13rd International Conference on New </a:t>
            </a:r>
            <a:r>
              <a:rPr lang="it-IT" sz="5000" u="sng" dirty="0" err="1"/>
              <a:t>Frontiers</a:t>
            </a:r>
            <a:r>
              <a:rPr lang="it-IT" sz="5000" u="sng" dirty="0"/>
              <a:t> in </a:t>
            </a:r>
            <a:r>
              <a:rPr lang="it-IT" sz="5000" u="sng" dirty="0" err="1"/>
              <a:t>Physics</a:t>
            </a:r>
            <a:r>
              <a:rPr lang="it-IT" sz="5000" u="sng" dirty="0"/>
              <a:t> (ICFNP)</a:t>
            </a:r>
            <a:endParaRPr lang="en-GB" sz="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A01FA-1870-C748-8BB6-8D49F333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1" y="3653971"/>
            <a:ext cx="21590000" cy="386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E8FE4B-05F8-2647-9E1A-BC6C9E68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921" y="8049078"/>
            <a:ext cx="14670892" cy="39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19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4313</TotalTime>
  <Words>442</Words>
  <Application>Microsoft Macintosh PowerPoint</Application>
  <PresentationFormat>Custom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Helvetica Neue</vt:lpstr>
      <vt:lpstr>Helvetica Neue Medium</vt:lpstr>
      <vt:lpstr>Roboto</vt:lpstr>
      <vt:lpstr>Wingdings</vt:lpstr>
      <vt:lpstr>Custom Design</vt:lpstr>
      <vt:lpstr>EB report</vt:lpstr>
      <vt:lpstr>Conferences 2024</vt:lpstr>
      <vt:lpstr>Papers and proceedings 2024 </vt:lpstr>
      <vt:lpstr>Summary in December 2023</vt:lpstr>
      <vt:lpstr>Summary</vt:lpstr>
      <vt:lpstr>Opportunity for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 Traini</dc:creator>
  <cp:lastModifiedBy>Giacomo Traini</cp:lastModifiedBy>
  <cp:revision>75</cp:revision>
  <cp:lastPrinted>2021-11-29T08:15:29Z</cp:lastPrinted>
  <dcterms:created xsi:type="dcterms:W3CDTF">2023-12-12T08:08:03Z</dcterms:created>
  <dcterms:modified xsi:type="dcterms:W3CDTF">2024-06-26T09:15:40Z</dcterms:modified>
</cp:coreProperties>
</file>