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178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353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531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708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5886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062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239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417" algn="l" defTabSz="9143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579AF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579A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16492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CBD5"/>
          </a:solidFill>
        </a:fill>
      </a:tcStyle>
    </a:wholeTbl>
    <a:band2H>
      <a:tcTxStyle b="def" i="def"/>
      <a:tcStyle>
        <a:tcBdr/>
        <a:fill>
          <a:solidFill>
            <a:srgbClr val="FCE7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DF2"/>
          </a:solidFill>
        </a:fill>
      </a:tcStyle>
    </a:wholeTbl>
    <a:band2H>
      <a:tcTxStyle b="def" i="def"/>
      <a:tcStyle>
        <a:tcBdr/>
        <a:fill>
          <a:solidFill>
            <a:srgbClr val="E7EFF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BD2"/>
          </a:solidFill>
        </a:fill>
      </a:tcStyle>
    </a:wholeTbl>
    <a:band2H>
      <a:tcTxStyle b="def" i="def"/>
      <a:tcStyle>
        <a:tcBdr/>
        <a:fill>
          <a:solidFill>
            <a:srgbClr val="FEFD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1" name="Shape 5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353" latinLnBrk="0">
      <a:defRPr sz="1200">
        <a:latin typeface="+mn-lt"/>
        <a:ea typeface="+mn-ea"/>
        <a:cs typeface="+mn-cs"/>
        <a:sym typeface="Calibri"/>
      </a:defRPr>
    </a:lvl1pPr>
    <a:lvl2pPr indent="228600" defTabSz="914353" latinLnBrk="0">
      <a:defRPr sz="1200">
        <a:latin typeface="+mn-lt"/>
        <a:ea typeface="+mn-ea"/>
        <a:cs typeface="+mn-cs"/>
        <a:sym typeface="Calibri"/>
      </a:defRPr>
    </a:lvl2pPr>
    <a:lvl3pPr indent="457200" defTabSz="914353" latinLnBrk="0">
      <a:defRPr sz="1200">
        <a:latin typeface="+mn-lt"/>
        <a:ea typeface="+mn-ea"/>
        <a:cs typeface="+mn-cs"/>
        <a:sym typeface="Calibri"/>
      </a:defRPr>
    </a:lvl3pPr>
    <a:lvl4pPr indent="685800" defTabSz="914353" latinLnBrk="0">
      <a:defRPr sz="1200">
        <a:latin typeface="+mn-lt"/>
        <a:ea typeface="+mn-ea"/>
        <a:cs typeface="+mn-cs"/>
        <a:sym typeface="Calibri"/>
      </a:defRPr>
    </a:lvl4pPr>
    <a:lvl5pPr indent="914400" defTabSz="914353" latinLnBrk="0">
      <a:defRPr sz="1200">
        <a:latin typeface="+mn-lt"/>
        <a:ea typeface="+mn-ea"/>
        <a:cs typeface="+mn-cs"/>
        <a:sym typeface="Calibri"/>
      </a:defRPr>
    </a:lvl5pPr>
    <a:lvl6pPr indent="1143000" defTabSz="914353" latinLnBrk="0">
      <a:defRPr sz="1200">
        <a:latin typeface="+mn-lt"/>
        <a:ea typeface="+mn-ea"/>
        <a:cs typeface="+mn-cs"/>
        <a:sym typeface="Calibri"/>
      </a:defRPr>
    </a:lvl6pPr>
    <a:lvl7pPr indent="1371600" defTabSz="914353" latinLnBrk="0">
      <a:defRPr sz="1200">
        <a:latin typeface="+mn-lt"/>
        <a:ea typeface="+mn-ea"/>
        <a:cs typeface="+mn-cs"/>
        <a:sym typeface="Calibri"/>
      </a:defRPr>
    </a:lvl7pPr>
    <a:lvl8pPr indent="1600200" defTabSz="914353" latinLnBrk="0">
      <a:defRPr sz="1200">
        <a:latin typeface="+mn-lt"/>
        <a:ea typeface="+mn-ea"/>
        <a:cs typeface="+mn-cs"/>
        <a:sym typeface="Calibri"/>
      </a:defRPr>
    </a:lvl8pPr>
    <a:lvl9pPr indent="1828800" defTabSz="914353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7" name="Shape 6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/>
            <a:r>
              <a:t>Nuclear emulsion films are a type of photographic plate, used to record and investigate charged particles. After exposing and developing the emulsion film, particle tracks can be observed and measured using an optical microscope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Shape 9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b26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9" name="Shape 1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© Copyright Showeet.com – Creative &amp; Free PowerPoint Templates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Shape 12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0" name="Shape 12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© Copyright Showeet.com – Creative &amp; Free PowerPoint Templates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6" name="Shape 1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----------------</a:t>
            </a:r>
          </a:p>
          <a:p>
            <a:pPr/>
            <a:r>
              <a:t>nvtx MC: 4798	5567</a:t>
            </a:r>
          </a:p>
          <a:p>
            <a:pPr/>
            <a:r>
              <a:t>nvtx MC RECO: 4031	4753</a:t>
            </a:r>
          </a:p>
          <a:p>
            <a:pPr/>
            <a:r>
              <a:t>nvtx DATA: 4086	5136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Shape 1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0" name="Shape 1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aggiungere display mult 1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Shape 13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8" name="Shape 13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METTERE UNITA’ Di misura</a:t>
            </a:r>
          </a:p>
          <a:p>
            <a:pPr/>
          </a:p>
          <a:p>
            <a:pPr/>
            <a:r>
              <a:t>DATA Found candidates beam tracks: 324</a:t>
            </a:r>
          </a:p>
          <a:p>
            <a:pPr/>
          </a:p>
          <a:p>
            <a:pPr/>
            <a:r>
              <a:t>MCFound candidates beam tracks: 644 true MC 453 -&gt; 70%</a:t>
            </a:r>
          </a:p>
          <a:p>
            <a:pPr/>
            <a:r>
              <a:t>vertices formed: 783</a:t>
            </a:r>
          </a:p>
          <a:p>
            <a:pPr/>
            <a:r>
              <a:t>vertices corrected: 160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9" name="Shape 6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to checking if the efficiencies found with MC are trustable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Shape 8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1023915+22523+3068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3" name="Shape 8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## 2023-12-08 17:18:36</a:t>
            </a:r>
          </a:p>
          <a:p>
            <a:pPr/>
            <a:r>
              <a:t>ZLAYER   0       1325.423462 0.000000 0.000000</a:t>
            </a:r>
          </a:p>
          <a:p>
            <a:pPr/>
            <a:r>
              <a:t>AFFXY    0       0.999879 0.00444336 -0.00374883 1.00063 52.1279 -164.947</a:t>
            </a:r>
          </a:p>
          <a:p>
            <a:pPr/>
            <a:r>
              <a:t>AFFTXTY          0       0.999979 -0.00645702 0.00645702 0.999979 -0.00127066 0.000533638</a:t>
            </a:r>
          </a:p>
          <a:p>
            <a:pPr/>
            <a:r>
              <a:t>SHRINK   0       1.000000</a:t>
            </a:r>
          </a:p>
          <a:p>
            <a:pPr/>
          </a:p>
          <a:p>
            <a:pPr/>
            <a:r>
              <a:t>## 2023-05-20 16:00:35</a:t>
            </a:r>
          </a:p>
          <a:p>
            <a:pPr/>
            <a:r>
              <a:t>ZLAYER   0       1423.410034 0.000000 0.000000</a:t>
            </a:r>
          </a:p>
          <a:p>
            <a:pPr/>
            <a:r>
              <a:t>AFFXY    0       0.999659 -0.00461033 0.00393115 0.998851 -15.1847 177.306</a:t>
            </a:r>
          </a:p>
          <a:p>
            <a:pPr/>
            <a:r>
              <a:t>AFFTXTY          0       1 -0.000752976 0.000752976 1 -0.0119892 0.016414</a:t>
            </a:r>
          </a:p>
          <a:p>
            <a:pPr/>
            <a:r>
              <a:t>SHRINK   0       1.000000</a:t>
            </a:r>
          </a:p>
          <a:p>
            <a:pPr/>
          </a:p>
          <a:p>
            <a:pPr/>
          </a:p>
          <a:p>
            <a:pPr/>
          </a:p>
          <a:p>
            <a:pPr/>
            <a:r>
              <a:t>Copy tracks identified as cosmic rays from S2 DATA (long cosmics)</a:t>
            </a:r>
          </a:p>
          <a:p>
            <a:pPr/>
            <a:r>
              <a:t>Perform tracking with re-alignment enabled</a:t>
            </a:r>
          </a:p>
          <a:p>
            <a:pPr/>
            <a:r>
              <a:t>The following step will be to introduce systematic shifts between plates and simulate the alignments as well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2" name="Shape 8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## 2023-12-08 17:18:36</a:t>
            </a:r>
          </a:p>
          <a:p>
            <a:pPr/>
            <a:r>
              <a:t>ZLAYER   0       1325.423462 0.000000 0.000000</a:t>
            </a:r>
          </a:p>
          <a:p>
            <a:pPr/>
            <a:r>
              <a:t>AFFXY    0       0.999879 0.00444336 -0.00374883 1.00063 52.1279 -164.947</a:t>
            </a:r>
          </a:p>
          <a:p>
            <a:pPr/>
            <a:r>
              <a:t>AFFTXTY          0       0.999979 -0.00645702 0.00645702 0.999979 -0.00127066 0.000533638</a:t>
            </a:r>
          </a:p>
          <a:p>
            <a:pPr/>
            <a:r>
              <a:t>SHRINK   0       1.000000</a:t>
            </a:r>
          </a:p>
          <a:p>
            <a:pPr/>
          </a:p>
          <a:p>
            <a:pPr/>
            <a:r>
              <a:t>## 2023-05-20 16:00:35</a:t>
            </a:r>
          </a:p>
          <a:p>
            <a:pPr/>
            <a:r>
              <a:t>ZLAYER   0       1423.410034 0.000000 0.000000</a:t>
            </a:r>
          </a:p>
          <a:p>
            <a:pPr/>
            <a:r>
              <a:t>AFFXY    0       0.999659 -0.00461033 0.00393115 0.998851 -15.1847 177.306</a:t>
            </a:r>
          </a:p>
          <a:p>
            <a:pPr/>
            <a:r>
              <a:t>AFFTXTY          0       1 -0.000752976 0.000752976 1 -0.0119892 0.016414</a:t>
            </a:r>
          </a:p>
          <a:p>
            <a:pPr/>
            <a:r>
              <a:t>SHRINK   0       1.000000</a:t>
            </a:r>
          </a:p>
          <a:p>
            <a:pPr/>
          </a:p>
          <a:p>
            <a:pPr/>
          </a:p>
          <a:p>
            <a:pPr/>
          </a:p>
          <a:p>
            <a:pPr/>
            <a:r>
              <a:t>Copy tracks identified as cosmic rays from S2 DATA (long cosmics)</a:t>
            </a:r>
          </a:p>
          <a:p>
            <a:pPr/>
            <a:r>
              <a:t>Perform tracking with re-alignment enabled</a:t>
            </a:r>
          </a:p>
          <a:p>
            <a:pPr/>
            <a:r>
              <a:t>The following step will be to introduce systematic shifts between plates and simulate the alignments as well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2" name="Shape 9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entries	78965	</a:t>
            </a:r>
          </a:p>
          <a:p>
            <a:pPr/>
            <a:r>
              <a:t>COUNT_NO_BEAM	821	</a:t>
            </a:r>
          </a:p>
          <a:p>
            <a:pPr/>
            <a:r>
              <a:t>TOT_beam_MCT	78142	79191</a:t>
            </a:r>
          </a:p>
          <a:p>
            <a:pPr/>
            <a:r>
              <a:t>COUNT_evt1	55433	</a:t>
            </a:r>
          </a:p>
          <a:p>
            <a:pPr/>
            <a:r>
              <a:t>COUNT_evtBP	2308	278</a:t>
            </a:r>
          </a:p>
          <a:p>
            <a:pPr/>
            <a:r>
              <a:t>N_VTX_MCT	20429	25833</a:t>
            </a:r>
          </a:p>
          <a:p>
            <a:pPr/>
            <a:r>
              <a:t>COUNT_START	78965	79965</a:t>
            </a:r>
          </a:p>
          <a:p>
            <a:pPr/>
            <a:r>
              <a:t>COUNT_evt1bis	55554	53530</a:t>
            </a:r>
          </a:p>
          <a:p>
            <a:pPr/>
            <a:r>
              <a:t>COUNT_ELASTICBEAM	0	0</a:t>
            </a:r>
          </a:p>
          <a:p>
            <a:pPr/>
            <a:r>
              <a:t>COUNT_notinrange	3008	</a:t>
            </a:r>
          </a:p>
          <a:p>
            <a:pPr/>
            <a:r>
              <a:t>EXCLUDED_daubeam	81	</a:t>
            </a:r>
          </a:p>
          <a:p>
            <a:pPr/>
            <a:r>
              <a:t>COUNT_checkmult	3265	</a:t>
            </a:r>
          </a:p>
          <a:p>
            <a:pPr/>
            <a:r>
              <a:t>COUNT_atleastoneS2	505	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7" name="Shape 9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b26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0" name="Shape 9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b26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8" name="Shape 9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b26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 01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3"/>
          <p:cNvGrpSpPr/>
          <p:nvPr/>
        </p:nvGrpSpPr>
        <p:grpSpPr>
          <a:xfrm>
            <a:off x="10137827" y="3428999"/>
            <a:ext cx="1592037" cy="907175"/>
            <a:chOff x="0" y="0"/>
            <a:chExt cx="1592035" cy="907173"/>
          </a:xfrm>
        </p:grpSpPr>
        <p:sp>
          <p:nvSpPr>
            <p:cNvPr id="11" name="Freeform: Shape 14"/>
            <p:cNvSpPr/>
            <p:nvPr/>
          </p:nvSpPr>
          <p:spPr>
            <a:xfrm>
              <a:off x="161925" y="-1"/>
              <a:ext cx="1430111" cy="90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2797" y="19594"/>
                  </a:lnTo>
                  <a:lnTo>
                    <a:pt x="8862" y="16843"/>
                  </a:lnTo>
                  <a:lnTo>
                    <a:pt x="7192" y="19052"/>
                  </a:lnTo>
                  <a:lnTo>
                    <a:pt x="5272" y="21600"/>
                  </a:lnTo>
                  <a:lnTo>
                    <a:pt x="5278" y="21582"/>
                  </a:lnTo>
                  <a:lnTo>
                    <a:pt x="5265" y="21600"/>
                  </a:lnTo>
                  <a:lnTo>
                    <a:pt x="2618" y="13133"/>
                  </a:lnTo>
                  <a:lnTo>
                    <a:pt x="2607" y="13105"/>
                  </a:lnTo>
                  <a:lnTo>
                    <a:pt x="0" y="108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" name="Freeform: Shape 19"/>
            <p:cNvSpPr/>
            <p:nvPr/>
          </p:nvSpPr>
          <p:spPr>
            <a:xfrm>
              <a:off x="510956" y="10756"/>
              <a:ext cx="1064943" cy="89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88" y="15767"/>
                  </a:moveTo>
                  <a:lnTo>
                    <a:pt x="4817" y="16783"/>
                  </a:lnTo>
                  <a:lnTo>
                    <a:pt x="0" y="21600"/>
                  </a:lnTo>
                  <a:lnTo>
                    <a:pt x="2874" y="15779"/>
                  </a:lnTo>
                  <a:close/>
                  <a:moveTo>
                    <a:pt x="21600" y="0"/>
                  </a:moveTo>
                  <a:lnTo>
                    <a:pt x="21500" y="100"/>
                  </a:lnTo>
                  <a:lnTo>
                    <a:pt x="13417" y="6895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" name="Freeform 54"/>
            <p:cNvSpPr/>
            <p:nvPr/>
          </p:nvSpPr>
          <p:spPr>
            <a:xfrm>
              <a:off x="0" y="-1"/>
              <a:ext cx="1592036" cy="55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39" y="21600"/>
                  </a:moveTo>
                  <a:lnTo>
                    <a:pt x="0" y="17438"/>
                  </a:lnTo>
                  <a:lnTo>
                    <a:pt x="21600" y="0"/>
                  </a:lnTo>
                  <a:lnTo>
                    <a:pt x="4539" y="21600"/>
                  </a:lnTo>
                  <a:close/>
                </a:path>
              </a:pathLst>
            </a:custGeom>
            <a:solidFill>
              <a:srgbClr val="F16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" name="Freeform 53"/>
            <p:cNvSpPr/>
            <p:nvPr/>
          </p:nvSpPr>
          <p:spPr>
            <a:xfrm>
              <a:off x="652590" y="-1"/>
              <a:ext cx="939445" cy="82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7449"/>
                  </a:lnTo>
                  <a:lnTo>
                    <a:pt x="819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6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6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7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" name="Freeform 55"/>
          <p:cNvSpPr/>
          <p:nvPr/>
        </p:nvSpPr>
        <p:spPr>
          <a:xfrm>
            <a:off x="3731040" y="4343341"/>
            <a:ext cx="6910580" cy="4757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55" y="19522"/>
                </a:moveTo>
                <a:cubicBezTo>
                  <a:pt x="1972" y="19434"/>
                  <a:pt x="1985" y="19354"/>
                  <a:pt x="2000" y="19267"/>
                </a:cubicBezTo>
                <a:cubicBezTo>
                  <a:pt x="2011" y="19196"/>
                  <a:pt x="2026" y="19131"/>
                  <a:pt x="2035" y="19060"/>
                </a:cubicBezTo>
                <a:cubicBezTo>
                  <a:pt x="2046" y="18926"/>
                  <a:pt x="2056" y="18786"/>
                  <a:pt x="2069" y="18641"/>
                </a:cubicBezTo>
                <a:cubicBezTo>
                  <a:pt x="2074" y="18503"/>
                  <a:pt x="2074" y="18364"/>
                  <a:pt x="2076" y="18230"/>
                </a:cubicBezTo>
                <a:cubicBezTo>
                  <a:pt x="2063" y="18088"/>
                  <a:pt x="2050" y="17952"/>
                  <a:pt x="2039" y="17814"/>
                </a:cubicBezTo>
                <a:cubicBezTo>
                  <a:pt x="2013" y="17677"/>
                  <a:pt x="1992" y="17546"/>
                  <a:pt x="1970" y="17414"/>
                </a:cubicBezTo>
                <a:cubicBezTo>
                  <a:pt x="1935" y="17282"/>
                  <a:pt x="1894" y="17155"/>
                  <a:pt x="1860" y="17027"/>
                </a:cubicBezTo>
                <a:cubicBezTo>
                  <a:pt x="1812" y="16911"/>
                  <a:pt x="1767" y="16785"/>
                  <a:pt x="1717" y="16671"/>
                </a:cubicBezTo>
                <a:cubicBezTo>
                  <a:pt x="1657" y="16556"/>
                  <a:pt x="1590" y="16448"/>
                  <a:pt x="1531" y="16332"/>
                </a:cubicBezTo>
                <a:cubicBezTo>
                  <a:pt x="1495" y="16282"/>
                  <a:pt x="1458" y="16228"/>
                  <a:pt x="1419" y="16172"/>
                </a:cubicBezTo>
                <a:cubicBezTo>
                  <a:pt x="1395" y="16144"/>
                  <a:pt x="1374" y="16111"/>
                  <a:pt x="1350" y="16083"/>
                </a:cubicBezTo>
                <a:cubicBezTo>
                  <a:pt x="1300" y="16032"/>
                  <a:pt x="1253" y="15984"/>
                  <a:pt x="1203" y="15939"/>
                </a:cubicBezTo>
                <a:cubicBezTo>
                  <a:pt x="1156" y="15906"/>
                  <a:pt x="1108" y="15867"/>
                  <a:pt x="1063" y="15833"/>
                </a:cubicBezTo>
                <a:lnTo>
                  <a:pt x="922" y="15770"/>
                </a:lnTo>
                <a:cubicBezTo>
                  <a:pt x="875" y="15762"/>
                  <a:pt x="832" y="15755"/>
                  <a:pt x="788" y="15746"/>
                </a:cubicBezTo>
                <a:cubicBezTo>
                  <a:pt x="743" y="15751"/>
                  <a:pt x="698" y="15753"/>
                  <a:pt x="657" y="15757"/>
                </a:cubicBezTo>
                <a:cubicBezTo>
                  <a:pt x="613" y="15770"/>
                  <a:pt x="570" y="15787"/>
                  <a:pt x="529" y="15800"/>
                </a:cubicBezTo>
                <a:cubicBezTo>
                  <a:pt x="492" y="15826"/>
                  <a:pt x="454" y="15848"/>
                  <a:pt x="413" y="15876"/>
                </a:cubicBezTo>
                <a:cubicBezTo>
                  <a:pt x="382" y="15913"/>
                  <a:pt x="348" y="15945"/>
                  <a:pt x="311" y="15978"/>
                </a:cubicBezTo>
                <a:cubicBezTo>
                  <a:pt x="279" y="16023"/>
                  <a:pt x="248" y="16070"/>
                  <a:pt x="218" y="16116"/>
                </a:cubicBezTo>
                <a:cubicBezTo>
                  <a:pt x="192" y="16170"/>
                  <a:pt x="166" y="16226"/>
                  <a:pt x="143" y="16280"/>
                </a:cubicBezTo>
                <a:cubicBezTo>
                  <a:pt x="119" y="16340"/>
                  <a:pt x="102" y="16401"/>
                  <a:pt x="76" y="16464"/>
                </a:cubicBezTo>
                <a:cubicBezTo>
                  <a:pt x="63" y="16528"/>
                  <a:pt x="48" y="16602"/>
                  <a:pt x="35" y="16671"/>
                </a:cubicBezTo>
                <a:cubicBezTo>
                  <a:pt x="24" y="16742"/>
                  <a:pt x="17" y="16809"/>
                  <a:pt x="6" y="16889"/>
                </a:cubicBezTo>
                <a:cubicBezTo>
                  <a:pt x="4" y="16965"/>
                  <a:pt x="2" y="17049"/>
                  <a:pt x="0" y="17127"/>
                </a:cubicBezTo>
                <a:cubicBezTo>
                  <a:pt x="4" y="17215"/>
                  <a:pt x="11" y="17291"/>
                  <a:pt x="15" y="17377"/>
                </a:cubicBezTo>
                <a:cubicBezTo>
                  <a:pt x="19" y="17423"/>
                  <a:pt x="24" y="17464"/>
                  <a:pt x="30" y="17505"/>
                </a:cubicBezTo>
                <a:cubicBezTo>
                  <a:pt x="41" y="17578"/>
                  <a:pt x="52" y="17654"/>
                  <a:pt x="63" y="17727"/>
                </a:cubicBezTo>
                <a:cubicBezTo>
                  <a:pt x="97" y="17865"/>
                  <a:pt x="130" y="18010"/>
                  <a:pt x="164" y="18146"/>
                </a:cubicBezTo>
                <a:cubicBezTo>
                  <a:pt x="210" y="18287"/>
                  <a:pt x="253" y="18418"/>
                  <a:pt x="298" y="18559"/>
                </a:cubicBezTo>
                <a:cubicBezTo>
                  <a:pt x="352" y="18682"/>
                  <a:pt x="404" y="18816"/>
                  <a:pt x="462" y="18950"/>
                </a:cubicBezTo>
                <a:cubicBezTo>
                  <a:pt x="525" y="19064"/>
                  <a:pt x="588" y="19187"/>
                  <a:pt x="657" y="19313"/>
                </a:cubicBezTo>
                <a:cubicBezTo>
                  <a:pt x="724" y="19425"/>
                  <a:pt x="799" y="19546"/>
                  <a:pt x="866" y="19656"/>
                </a:cubicBezTo>
                <a:cubicBezTo>
                  <a:pt x="946" y="19766"/>
                  <a:pt x="1028" y="19876"/>
                  <a:pt x="1102" y="19980"/>
                </a:cubicBezTo>
                <a:lnTo>
                  <a:pt x="1361" y="20280"/>
                </a:lnTo>
                <a:cubicBezTo>
                  <a:pt x="1449" y="20373"/>
                  <a:pt x="1540" y="20464"/>
                  <a:pt x="1629" y="20559"/>
                </a:cubicBezTo>
                <a:lnTo>
                  <a:pt x="1914" y="20796"/>
                </a:lnTo>
                <a:cubicBezTo>
                  <a:pt x="2009" y="20874"/>
                  <a:pt x="2106" y="20939"/>
                  <a:pt x="2201" y="21010"/>
                </a:cubicBezTo>
                <a:lnTo>
                  <a:pt x="2499" y="21196"/>
                </a:lnTo>
                <a:cubicBezTo>
                  <a:pt x="2598" y="21246"/>
                  <a:pt x="2694" y="21302"/>
                  <a:pt x="2795" y="21349"/>
                </a:cubicBezTo>
                <a:lnTo>
                  <a:pt x="3097" y="21468"/>
                </a:lnTo>
                <a:lnTo>
                  <a:pt x="3393" y="21546"/>
                </a:lnTo>
                <a:lnTo>
                  <a:pt x="3683" y="21598"/>
                </a:lnTo>
                <a:cubicBezTo>
                  <a:pt x="3730" y="21598"/>
                  <a:pt x="3774" y="21600"/>
                  <a:pt x="3821" y="21600"/>
                </a:cubicBezTo>
                <a:cubicBezTo>
                  <a:pt x="3877" y="21600"/>
                  <a:pt x="3929" y="21598"/>
                  <a:pt x="3983" y="21598"/>
                </a:cubicBezTo>
                <a:lnTo>
                  <a:pt x="4303" y="21544"/>
                </a:lnTo>
                <a:lnTo>
                  <a:pt x="4599" y="21434"/>
                </a:lnTo>
                <a:cubicBezTo>
                  <a:pt x="4696" y="21375"/>
                  <a:pt x="4795" y="21321"/>
                  <a:pt x="4888" y="21263"/>
                </a:cubicBezTo>
                <a:cubicBezTo>
                  <a:pt x="4974" y="21185"/>
                  <a:pt x="5061" y="21116"/>
                  <a:pt x="5145" y="21041"/>
                </a:cubicBezTo>
                <a:cubicBezTo>
                  <a:pt x="5223" y="20941"/>
                  <a:pt x="5303" y="20846"/>
                  <a:pt x="5381" y="20749"/>
                </a:cubicBezTo>
                <a:cubicBezTo>
                  <a:pt x="5430" y="20667"/>
                  <a:pt x="5482" y="20587"/>
                  <a:pt x="5532" y="20498"/>
                </a:cubicBezTo>
                <a:cubicBezTo>
                  <a:pt x="5560" y="20440"/>
                  <a:pt x="5592" y="20373"/>
                  <a:pt x="5620" y="20313"/>
                </a:cubicBezTo>
                <a:cubicBezTo>
                  <a:pt x="5648" y="20248"/>
                  <a:pt x="5676" y="20179"/>
                  <a:pt x="5700" y="20114"/>
                </a:cubicBezTo>
                <a:cubicBezTo>
                  <a:pt x="5722" y="20040"/>
                  <a:pt x="5750" y="19971"/>
                  <a:pt x="5776" y="19900"/>
                </a:cubicBezTo>
                <a:cubicBezTo>
                  <a:pt x="5784" y="19861"/>
                  <a:pt x="5795" y="19824"/>
                  <a:pt x="5804" y="19783"/>
                </a:cubicBezTo>
                <a:cubicBezTo>
                  <a:pt x="5817" y="19725"/>
                  <a:pt x="5830" y="19662"/>
                  <a:pt x="5845" y="19604"/>
                </a:cubicBezTo>
                <a:cubicBezTo>
                  <a:pt x="5862" y="19481"/>
                  <a:pt x="5886" y="19367"/>
                  <a:pt x="5910" y="19248"/>
                </a:cubicBezTo>
                <a:cubicBezTo>
                  <a:pt x="5921" y="19135"/>
                  <a:pt x="5929" y="19025"/>
                  <a:pt x="5940" y="18915"/>
                </a:cubicBezTo>
                <a:cubicBezTo>
                  <a:pt x="5944" y="18807"/>
                  <a:pt x="5946" y="18695"/>
                  <a:pt x="5949" y="18589"/>
                </a:cubicBezTo>
                <a:cubicBezTo>
                  <a:pt x="5944" y="18485"/>
                  <a:pt x="5936" y="18382"/>
                  <a:pt x="5931" y="18278"/>
                </a:cubicBezTo>
                <a:cubicBezTo>
                  <a:pt x="5921" y="18174"/>
                  <a:pt x="5905" y="18075"/>
                  <a:pt x="5890" y="17976"/>
                </a:cubicBezTo>
                <a:cubicBezTo>
                  <a:pt x="5873" y="17876"/>
                  <a:pt x="5851" y="17779"/>
                  <a:pt x="5832" y="17675"/>
                </a:cubicBezTo>
                <a:cubicBezTo>
                  <a:pt x="5808" y="17580"/>
                  <a:pt x="5784" y="17483"/>
                  <a:pt x="5756" y="17390"/>
                </a:cubicBezTo>
                <a:cubicBezTo>
                  <a:pt x="5709" y="17250"/>
                  <a:pt x="5666" y="17107"/>
                  <a:pt x="5616" y="16967"/>
                </a:cubicBezTo>
                <a:cubicBezTo>
                  <a:pt x="5540" y="16783"/>
                  <a:pt x="5467" y="16597"/>
                  <a:pt x="5391" y="16412"/>
                </a:cubicBezTo>
                <a:cubicBezTo>
                  <a:pt x="5262" y="16137"/>
                  <a:pt x="5134" y="15861"/>
                  <a:pt x="5009" y="15591"/>
                </a:cubicBezTo>
                <a:lnTo>
                  <a:pt x="4750" y="15014"/>
                </a:lnTo>
                <a:cubicBezTo>
                  <a:pt x="4633" y="14757"/>
                  <a:pt x="4510" y="14496"/>
                  <a:pt x="4389" y="14239"/>
                </a:cubicBezTo>
                <a:cubicBezTo>
                  <a:pt x="4171" y="13764"/>
                  <a:pt x="3951" y="13293"/>
                  <a:pt x="3732" y="12820"/>
                </a:cubicBezTo>
                <a:cubicBezTo>
                  <a:pt x="3622" y="12567"/>
                  <a:pt x="3519" y="12312"/>
                  <a:pt x="3411" y="12051"/>
                </a:cubicBezTo>
                <a:cubicBezTo>
                  <a:pt x="3337" y="11871"/>
                  <a:pt x="3275" y="11703"/>
                  <a:pt x="3205" y="11526"/>
                </a:cubicBezTo>
                <a:cubicBezTo>
                  <a:pt x="3143" y="11346"/>
                  <a:pt x="3087" y="11169"/>
                  <a:pt x="3022" y="10994"/>
                </a:cubicBezTo>
                <a:cubicBezTo>
                  <a:pt x="2974" y="10813"/>
                  <a:pt x="2920" y="10638"/>
                  <a:pt x="2866" y="10461"/>
                </a:cubicBezTo>
                <a:cubicBezTo>
                  <a:pt x="2830" y="10277"/>
                  <a:pt x="2786" y="10100"/>
                  <a:pt x="2748" y="9921"/>
                </a:cubicBezTo>
                <a:cubicBezTo>
                  <a:pt x="2715" y="9742"/>
                  <a:pt x="2687" y="9562"/>
                  <a:pt x="2661" y="9387"/>
                </a:cubicBezTo>
                <a:cubicBezTo>
                  <a:pt x="2646" y="9210"/>
                  <a:pt x="2633" y="9042"/>
                  <a:pt x="2620" y="8867"/>
                </a:cubicBezTo>
                <a:cubicBezTo>
                  <a:pt x="2622" y="8742"/>
                  <a:pt x="2624" y="8610"/>
                  <a:pt x="2627" y="8480"/>
                </a:cubicBezTo>
                <a:cubicBezTo>
                  <a:pt x="2633" y="8398"/>
                  <a:pt x="2637" y="8318"/>
                  <a:pt x="2646" y="8234"/>
                </a:cubicBezTo>
                <a:cubicBezTo>
                  <a:pt x="2659" y="8150"/>
                  <a:pt x="2670" y="8068"/>
                  <a:pt x="2681" y="7986"/>
                </a:cubicBezTo>
                <a:cubicBezTo>
                  <a:pt x="2696" y="7906"/>
                  <a:pt x="2715" y="7824"/>
                  <a:pt x="2737" y="7746"/>
                </a:cubicBezTo>
                <a:cubicBezTo>
                  <a:pt x="2756" y="7662"/>
                  <a:pt x="2778" y="7586"/>
                  <a:pt x="2799" y="7504"/>
                </a:cubicBezTo>
                <a:cubicBezTo>
                  <a:pt x="2825" y="7430"/>
                  <a:pt x="2853" y="7348"/>
                  <a:pt x="2888" y="7275"/>
                </a:cubicBezTo>
                <a:cubicBezTo>
                  <a:pt x="2903" y="7240"/>
                  <a:pt x="2916" y="7204"/>
                  <a:pt x="2935" y="7165"/>
                </a:cubicBezTo>
                <a:cubicBezTo>
                  <a:pt x="2961" y="7113"/>
                  <a:pt x="2983" y="7057"/>
                  <a:pt x="3007" y="7005"/>
                </a:cubicBezTo>
                <a:cubicBezTo>
                  <a:pt x="3065" y="6910"/>
                  <a:pt x="3121" y="6826"/>
                  <a:pt x="3175" y="6737"/>
                </a:cubicBezTo>
                <a:cubicBezTo>
                  <a:pt x="3244" y="6657"/>
                  <a:pt x="3305" y="6579"/>
                  <a:pt x="3370" y="6497"/>
                </a:cubicBezTo>
                <a:cubicBezTo>
                  <a:pt x="3439" y="6437"/>
                  <a:pt x="3508" y="6370"/>
                  <a:pt x="3579" y="6305"/>
                </a:cubicBezTo>
                <a:lnTo>
                  <a:pt x="3806" y="6143"/>
                </a:lnTo>
                <a:cubicBezTo>
                  <a:pt x="3888" y="6102"/>
                  <a:pt x="3968" y="6050"/>
                  <a:pt x="4048" y="6011"/>
                </a:cubicBezTo>
                <a:cubicBezTo>
                  <a:pt x="4134" y="5981"/>
                  <a:pt x="4216" y="5951"/>
                  <a:pt x="4303" y="5923"/>
                </a:cubicBezTo>
                <a:cubicBezTo>
                  <a:pt x="4387" y="5897"/>
                  <a:pt x="4473" y="5877"/>
                  <a:pt x="4558" y="5856"/>
                </a:cubicBezTo>
                <a:lnTo>
                  <a:pt x="4825" y="5819"/>
                </a:lnTo>
                <a:lnTo>
                  <a:pt x="5095" y="5808"/>
                </a:lnTo>
                <a:lnTo>
                  <a:pt x="5368" y="5821"/>
                </a:lnTo>
                <a:lnTo>
                  <a:pt x="5631" y="5860"/>
                </a:lnTo>
                <a:cubicBezTo>
                  <a:pt x="5715" y="5882"/>
                  <a:pt x="5804" y="5899"/>
                  <a:pt x="5890" y="5923"/>
                </a:cubicBezTo>
                <a:cubicBezTo>
                  <a:pt x="5977" y="5946"/>
                  <a:pt x="6061" y="5972"/>
                  <a:pt x="6143" y="5998"/>
                </a:cubicBezTo>
                <a:cubicBezTo>
                  <a:pt x="6227" y="6026"/>
                  <a:pt x="6305" y="6057"/>
                  <a:pt x="6387" y="6096"/>
                </a:cubicBezTo>
                <a:cubicBezTo>
                  <a:pt x="6463" y="6132"/>
                  <a:pt x="6536" y="6171"/>
                  <a:pt x="6612" y="6212"/>
                </a:cubicBezTo>
                <a:cubicBezTo>
                  <a:pt x="6648" y="6232"/>
                  <a:pt x="6683" y="6255"/>
                  <a:pt x="6724" y="6275"/>
                </a:cubicBezTo>
                <a:cubicBezTo>
                  <a:pt x="6763" y="6301"/>
                  <a:pt x="6806" y="6324"/>
                  <a:pt x="6843" y="6348"/>
                </a:cubicBezTo>
                <a:cubicBezTo>
                  <a:pt x="6925" y="6413"/>
                  <a:pt x="7007" y="6465"/>
                  <a:pt x="7089" y="6523"/>
                </a:cubicBezTo>
                <a:cubicBezTo>
                  <a:pt x="7167" y="6588"/>
                  <a:pt x="7242" y="6653"/>
                  <a:pt x="7320" y="6713"/>
                </a:cubicBezTo>
                <a:cubicBezTo>
                  <a:pt x="7396" y="6782"/>
                  <a:pt x="7474" y="6849"/>
                  <a:pt x="7549" y="6918"/>
                </a:cubicBezTo>
                <a:cubicBezTo>
                  <a:pt x="7662" y="7035"/>
                  <a:pt x="7770" y="7154"/>
                  <a:pt x="7880" y="7266"/>
                </a:cubicBezTo>
                <a:cubicBezTo>
                  <a:pt x="8020" y="7437"/>
                  <a:pt x="8158" y="7610"/>
                  <a:pt x="8299" y="7780"/>
                </a:cubicBezTo>
                <a:lnTo>
                  <a:pt x="8675" y="8346"/>
                </a:lnTo>
                <a:cubicBezTo>
                  <a:pt x="8789" y="8551"/>
                  <a:pt x="8904" y="8757"/>
                  <a:pt x="9020" y="8960"/>
                </a:cubicBezTo>
                <a:cubicBezTo>
                  <a:pt x="9120" y="9176"/>
                  <a:pt x="9225" y="9396"/>
                  <a:pt x="9333" y="9612"/>
                </a:cubicBezTo>
                <a:cubicBezTo>
                  <a:pt x="9418" y="9841"/>
                  <a:pt x="9506" y="10066"/>
                  <a:pt x="9595" y="10288"/>
                </a:cubicBezTo>
                <a:cubicBezTo>
                  <a:pt x="9636" y="10409"/>
                  <a:pt x="9672" y="10526"/>
                  <a:pt x="9707" y="10644"/>
                </a:cubicBezTo>
                <a:cubicBezTo>
                  <a:pt x="9737" y="10731"/>
                  <a:pt x="9770" y="10815"/>
                  <a:pt x="9793" y="10904"/>
                </a:cubicBezTo>
                <a:cubicBezTo>
                  <a:pt x="9834" y="11081"/>
                  <a:pt x="9888" y="11258"/>
                  <a:pt x="9934" y="11439"/>
                </a:cubicBezTo>
                <a:cubicBezTo>
                  <a:pt x="9968" y="11616"/>
                  <a:pt x="10007" y="11798"/>
                  <a:pt x="10050" y="11982"/>
                </a:cubicBezTo>
                <a:cubicBezTo>
                  <a:pt x="10085" y="12165"/>
                  <a:pt x="10113" y="12347"/>
                  <a:pt x="10146" y="12528"/>
                </a:cubicBezTo>
                <a:cubicBezTo>
                  <a:pt x="10189" y="12802"/>
                  <a:pt x="10234" y="13083"/>
                  <a:pt x="10273" y="13357"/>
                </a:cubicBezTo>
                <a:cubicBezTo>
                  <a:pt x="10327" y="13727"/>
                  <a:pt x="10381" y="14103"/>
                  <a:pt x="10431" y="14468"/>
                </a:cubicBezTo>
                <a:cubicBezTo>
                  <a:pt x="10474" y="14744"/>
                  <a:pt x="10511" y="15016"/>
                  <a:pt x="10558" y="15288"/>
                </a:cubicBezTo>
                <a:cubicBezTo>
                  <a:pt x="10590" y="15468"/>
                  <a:pt x="10623" y="15649"/>
                  <a:pt x="10655" y="15828"/>
                </a:cubicBezTo>
                <a:cubicBezTo>
                  <a:pt x="10694" y="16003"/>
                  <a:pt x="10737" y="16178"/>
                  <a:pt x="10774" y="16358"/>
                </a:cubicBezTo>
                <a:cubicBezTo>
                  <a:pt x="10815" y="16528"/>
                  <a:pt x="10865" y="16705"/>
                  <a:pt x="10912" y="16883"/>
                </a:cubicBezTo>
                <a:cubicBezTo>
                  <a:pt x="10962" y="17047"/>
                  <a:pt x="11022" y="17222"/>
                  <a:pt x="11076" y="17388"/>
                </a:cubicBezTo>
                <a:cubicBezTo>
                  <a:pt x="11141" y="17548"/>
                  <a:pt x="11208" y="17710"/>
                  <a:pt x="11271" y="17870"/>
                </a:cubicBezTo>
                <a:cubicBezTo>
                  <a:pt x="11353" y="18030"/>
                  <a:pt x="11429" y="18189"/>
                  <a:pt x="11508" y="18345"/>
                </a:cubicBezTo>
                <a:cubicBezTo>
                  <a:pt x="11599" y="18496"/>
                  <a:pt x="11692" y="18645"/>
                  <a:pt x="11783" y="18794"/>
                </a:cubicBezTo>
                <a:cubicBezTo>
                  <a:pt x="11835" y="18863"/>
                  <a:pt x="11886" y="18939"/>
                  <a:pt x="11938" y="19008"/>
                </a:cubicBezTo>
                <a:cubicBezTo>
                  <a:pt x="11962" y="19038"/>
                  <a:pt x="11984" y="19068"/>
                  <a:pt x="12005" y="19099"/>
                </a:cubicBezTo>
                <a:cubicBezTo>
                  <a:pt x="12055" y="19151"/>
                  <a:pt x="12100" y="19205"/>
                  <a:pt x="12152" y="19259"/>
                </a:cubicBezTo>
                <a:cubicBezTo>
                  <a:pt x="12198" y="19308"/>
                  <a:pt x="12247" y="19351"/>
                  <a:pt x="12297" y="19399"/>
                </a:cubicBezTo>
                <a:cubicBezTo>
                  <a:pt x="12347" y="19436"/>
                  <a:pt x="12394" y="19477"/>
                  <a:pt x="12446" y="19520"/>
                </a:cubicBezTo>
                <a:cubicBezTo>
                  <a:pt x="12496" y="19552"/>
                  <a:pt x="12541" y="19583"/>
                  <a:pt x="12593" y="19611"/>
                </a:cubicBezTo>
                <a:cubicBezTo>
                  <a:pt x="12645" y="19632"/>
                  <a:pt x="12694" y="19658"/>
                  <a:pt x="12746" y="19680"/>
                </a:cubicBezTo>
                <a:lnTo>
                  <a:pt x="12897" y="19732"/>
                </a:lnTo>
                <a:cubicBezTo>
                  <a:pt x="12949" y="19740"/>
                  <a:pt x="13001" y="19751"/>
                  <a:pt x="13053" y="19760"/>
                </a:cubicBezTo>
                <a:lnTo>
                  <a:pt x="13206" y="19760"/>
                </a:lnTo>
                <a:cubicBezTo>
                  <a:pt x="13256" y="19753"/>
                  <a:pt x="13312" y="19749"/>
                  <a:pt x="13360" y="19740"/>
                </a:cubicBezTo>
                <a:cubicBezTo>
                  <a:pt x="13411" y="19725"/>
                  <a:pt x="13461" y="19708"/>
                  <a:pt x="13513" y="19693"/>
                </a:cubicBezTo>
                <a:cubicBezTo>
                  <a:pt x="13567" y="19671"/>
                  <a:pt x="13617" y="19647"/>
                  <a:pt x="13664" y="19628"/>
                </a:cubicBezTo>
                <a:cubicBezTo>
                  <a:pt x="13720" y="19602"/>
                  <a:pt x="13768" y="19574"/>
                  <a:pt x="13818" y="19548"/>
                </a:cubicBezTo>
                <a:cubicBezTo>
                  <a:pt x="13874" y="19509"/>
                  <a:pt x="13919" y="19464"/>
                  <a:pt x="13967" y="19429"/>
                </a:cubicBezTo>
                <a:cubicBezTo>
                  <a:pt x="14018" y="19388"/>
                  <a:pt x="14070" y="19343"/>
                  <a:pt x="14116" y="19297"/>
                </a:cubicBezTo>
                <a:cubicBezTo>
                  <a:pt x="14165" y="19246"/>
                  <a:pt x="14213" y="19189"/>
                  <a:pt x="14262" y="19140"/>
                </a:cubicBezTo>
                <a:cubicBezTo>
                  <a:pt x="14291" y="19112"/>
                  <a:pt x="14314" y="19081"/>
                  <a:pt x="14336" y="19051"/>
                </a:cubicBezTo>
                <a:cubicBezTo>
                  <a:pt x="14360" y="19023"/>
                  <a:pt x="14379" y="18997"/>
                  <a:pt x="14401" y="18971"/>
                </a:cubicBezTo>
                <a:cubicBezTo>
                  <a:pt x="14440" y="18911"/>
                  <a:pt x="14478" y="18855"/>
                  <a:pt x="14517" y="18801"/>
                </a:cubicBezTo>
                <a:cubicBezTo>
                  <a:pt x="14550" y="18738"/>
                  <a:pt x="14582" y="18675"/>
                  <a:pt x="14615" y="18615"/>
                </a:cubicBezTo>
                <a:cubicBezTo>
                  <a:pt x="14643" y="18557"/>
                  <a:pt x="14671" y="18487"/>
                  <a:pt x="14699" y="18427"/>
                </a:cubicBezTo>
                <a:cubicBezTo>
                  <a:pt x="14736" y="18323"/>
                  <a:pt x="14770" y="18235"/>
                  <a:pt x="14802" y="18129"/>
                </a:cubicBezTo>
                <a:cubicBezTo>
                  <a:pt x="14837" y="17995"/>
                  <a:pt x="14872" y="17850"/>
                  <a:pt x="14906" y="17714"/>
                </a:cubicBezTo>
                <a:cubicBezTo>
                  <a:pt x="14926" y="17569"/>
                  <a:pt x="14947" y="17429"/>
                  <a:pt x="14971" y="17282"/>
                </a:cubicBezTo>
                <a:cubicBezTo>
                  <a:pt x="14984" y="17133"/>
                  <a:pt x="15001" y="16984"/>
                  <a:pt x="15012" y="16833"/>
                </a:cubicBezTo>
                <a:cubicBezTo>
                  <a:pt x="15023" y="16608"/>
                  <a:pt x="15034" y="16375"/>
                  <a:pt x="15047" y="16148"/>
                </a:cubicBezTo>
                <a:cubicBezTo>
                  <a:pt x="15053" y="15990"/>
                  <a:pt x="15057" y="15841"/>
                  <a:pt x="15064" y="15690"/>
                </a:cubicBezTo>
                <a:cubicBezTo>
                  <a:pt x="15077" y="15483"/>
                  <a:pt x="15083" y="15278"/>
                  <a:pt x="15092" y="15075"/>
                </a:cubicBezTo>
                <a:cubicBezTo>
                  <a:pt x="15101" y="14660"/>
                  <a:pt x="15111" y="14250"/>
                  <a:pt x="15122" y="13835"/>
                </a:cubicBezTo>
                <a:lnTo>
                  <a:pt x="15122" y="12591"/>
                </a:lnTo>
                <a:cubicBezTo>
                  <a:pt x="15114" y="12180"/>
                  <a:pt x="15105" y="11766"/>
                  <a:pt x="15098" y="11353"/>
                </a:cubicBezTo>
                <a:cubicBezTo>
                  <a:pt x="15092" y="11146"/>
                  <a:pt x="15085" y="10943"/>
                  <a:pt x="15079" y="10733"/>
                </a:cubicBezTo>
                <a:cubicBezTo>
                  <a:pt x="15077" y="10683"/>
                  <a:pt x="15077" y="10638"/>
                  <a:pt x="15072" y="10590"/>
                </a:cubicBezTo>
                <a:cubicBezTo>
                  <a:pt x="15062" y="10491"/>
                  <a:pt x="15053" y="10390"/>
                  <a:pt x="15044" y="10288"/>
                </a:cubicBezTo>
                <a:cubicBezTo>
                  <a:pt x="15029" y="10195"/>
                  <a:pt x="15016" y="10098"/>
                  <a:pt x="15003" y="10001"/>
                </a:cubicBezTo>
                <a:cubicBezTo>
                  <a:pt x="14982" y="9910"/>
                  <a:pt x="14960" y="9822"/>
                  <a:pt x="14939" y="9722"/>
                </a:cubicBezTo>
                <a:cubicBezTo>
                  <a:pt x="14917" y="9631"/>
                  <a:pt x="14898" y="9536"/>
                  <a:pt x="14872" y="9450"/>
                </a:cubicBezTo>
                <a:cubicBezTo>
                  <a:pt x="14844" y="9361"/>
                  <a:pt x="14811" y="9273"/>
                  <a:pt x="14783" y="9186"/>
                </a:cubicBezTo>
                <a:cubicBezTo>
                  <a:pt x="14753" y="9104"/>
                  <a:pt x="14714" y="9022"/>
                  <a:pt x="14679" y="8934"/>
                </a:cubicBezTo>
                <a:cubicBezTo>
                  <a:pt x="14640" y="8858"/>
                  <a:pt x="14606" y="8783"/>
                  <a:pt x="14567" y="8698"/>
                </a:cubicBezTo>
                <a:cubicBezTo>
                  <a:pt x="14524" y="8625"/>
                  <a:pt x="14478" y="8554"/>
                  <a:pt x="14437" y="8480"/>
                </a:cubicBezTo>
                <a:cubicBezTo>
                  <a:pt x="14390" y="8415"/>
                  <a:pt x="14340" y="8346"/>
                  <a:pt x="14297" y="8284"/>
                </a:cubicBezTo>
                <a:cubicBezTo>
                  <a:pt x="14245" y="8219"/>
                  <a:pt x="14200" y="8158"/>
                  <a:pt x="14142" y="8102"/>
                </a:cubicBezTo>
                <a:cubicBezTo>
                  <a:pt x="14090" y="8046"/>
                  <a:pt x="14036" y="7994"/>
                  <a:pt x="13975" y="7940"/>
                </a:cubicBezTo>
                <a:cubicBezTo>
                  <a:pt x="13921" y="7895"/>
                  <a:pt x="13865" y="7852"/>
                  <a:pt x="13802" y="7806"/>
                </a:cubicBezTo>
                <a:cubicBezTo>
                  <a:pt x="13740" y="7770"/>
                  <a:pt x="13679" y="7728"/>
                  <a:pt x="13617" y="7690"/>
                </a:cubicBezTo>
                <a:cubicBezTo>
                  <a:pt x="13545" y="7664"/>
                  <a:pt x="13483" y="7636"/>
                  <a:pt x="13418" y="7610"/>
                </a:cubicBezTo>
                <a:cubicBezTo>
                  <a:pt x="13349" y="7592"/>
                  <a:pt x="13278" y="7577"/>
                  <a:pt x="13208" y="7556"/>
                </a:cubicBezTo>
                <a:cubicBezTo>
                  <a:pt x="13176" y="7551"/>
                  <a:pt x="13137" y="7549"/>
                  <a:pt x="13098" y="7545"/>
                </a:cubicBezTo>
                <a:cubicBezTo>
                  <a:pt x="13081" y="7545"/>
                  <a:pt x="13062" y="7543"/>
                  <a:pt x="13044" y="7543"/>
                </a:cubicBezTo>
                <a:cubicBezTo>
                  <a:pt x="13005" y="7547"/>
                  <a:pt x="12966" y="7549"/>
                  <a:pt x="12930" y="7554"/>
                </a:cubicBezTo>
                <a:cubicBezTo>
                  <a:pt x="12893" y="7569"/>
                  <a:pt x="12854" y="7577"/>
                  <a:pt x="12817" y="7588"/>
                </a:cubicBezTo>
                <a:cubicBezTo>
                  <a:pt x="12779" y="7605"/>
                  <a:pt x="12744" y="7627"/>
                  <a:pt x="12709" y="7644"/>
                </a:cubicBezTo>
                <a:cubicBezTo>
                  <a:pt x="12675" y="7672"/>
                  <a:pt x="12640" y="7696"/>
                  <a:pt x="12608" y="7726"/>
                </a:cubicBezTo>
                <a:cubicBezTo>
                  <a:pt x="12578" y="7761"/>
                  <a:pt x="12547" y="7793"/>
                  <a:pt x="12519" y="7828"/>
                </a:cubicBezTo>
                <a:cubicBezTo>
                  <a:pt x="12496" y="7867"/>
                  <a:pt x="12472" y="7908"/>
                  <a:pt x="12448" y="7947"/>
                </a:cubicBezTo>
                <a:cubicBezTo>
                  <a:pt x="12429" y="7992"/>
                  <a:pt x="12409" y="8037"/>
                  <a:pt x="12394" y="8085"/>
                </a:cubicBezTo>
                <a:cubicBezTo>
                  <a:pt x="12388" y="8111"/>
                  <a:pt x="12383" y="8135"/>
                  <a:pt x="12375" y="8158"/>
                </a:cubicBezTo>
                <a:cubicBezTo>
                  <a:pt x="12372" y="8180"/>
                  <a:pt x="12368" y="8199"/>
                  <a:pt x="12366" y="8219"/>
                </a:cubicBezTo>
                <a:cubicBezTo>
                  <a:pt x="12362" y="8262"/>
                  <a:pt x="12360" y="8303"/>
                  <a:pt x="12353" y="8340"/>
                </a:cubicBezTo>
                <a:cubicBezTo>
                  <a:pt x="12355" y="8402"/>
                  <a:pt x="12362" y="8463"/>
                  <a:pt x="12364" y="8523"/>
                </a:cubicBezTo>
                <a:cubicBezTo>
                  <a:pt x="12379" y="8605"/>
                  <a:pt x="12394" y="8679"/>
                  <a:pt x="12409" y="8767"/>
                </a:cubicBezTo>
                <a:cubicBezTo>
                  <a:pt x="12442" y="8834"/>
                  <a:pt x="12472" y="8908"/>
                  <a:pt x="12498" y="8979"/>
                </a:cubicBezTo>
                <a:cubicBezTo>
                  <a:pt x="12517" y="9014"/>
                  <a:pt x="12534" y="9046"/>
                  <a:pt x="12552" y="9078"/>
                </a:cubicBezTo>
                <a:cubicBezTo>
                  <a:pt x="12591" y="9132"/>
                  <a:pt x="12623" y="9184"/>
                  <a:pt x="12658" y="9243"/>
                </a:cubicBezTo>
                <a:cubicBezTo>
                  <a:pt x="12731" y="9331"/>
                  <a:pt x="12798" y="9431"/>
                  <a:pt x="12874" y="9515"/>
                </a:cubicBezTo>
                <a:cubicBezTo>
                  <a:pt x="12945" y="9593"/>
                  <a:pt x="13020" y="9668"/>
                  <a:pt x="13092" y="9744"/>
                </a:cubicBezTo>
                <a:cubicBezTo>
                  <a:pt x="13172" y="9804"/>
                  <a:pt x="13243" y="9865"/>
                  <a:pt x="13321" y="9921"/>
                </a:cubicBezTo>
                <a:lnTo>
                  <a:pt x="13548" y="10038"/>
                </a:lnTo>
                <a:lnTo>
                  <a:pt x="13781" y="10113"/>
                </a:lnTo>
                <a:cubicBezTo>
                  <a:pt x="13863" y="10122"/>
                  <a:pt x="13934" y="10133"/>
                  <a:pt x="14014" y="10141"/>
                </a:cubicBezTo>
                <a:lnTo>
                  <a:pt x="14247" y="10120"/>
                </a:lnTo>
                <a:cubicBezTo>
                  <a:pt x="14325" y="10102"/>
                  <a:pt x="14401" y="10083"/>
                  <a:pt x="14478" y="10066"/>
                </a:cubicBezTo>
                <a:cubicBezTo>
                  <a:pt x="14556" y="10031"/>
                  <a:pt x="14632" y="9994"/>
                  <a:pt x="14710" y="9960"/>
                </a:cubicBezTo>
                <a:lnTo>
                  <a:pt x="14936" y="9832"/>
                </a:lnTo>
                <a:cubicBezTo>
                  <a:pt x="15012" y="9774"/>
                  <a:pt x="15083" y="9709"/>
                  <a:pt x="15159" y="9655"/>
                </a:cubicBezTo>
                <a:cubicBezTo>
                  <a:pt x="15228" y="9588"/>
                  <a:pt x="15299" y="9515"/>
                  <a:pt x="15371" y="9452"/>
                </a:cubicBezTo>
                <a:cubicBezTo>
                  <a:pt x="15444" y="9372"/>
                  <a:pt x="15509" y="9297"/>
                  <a:pt x="15580" y="9215"/>
                </a:cubicBezTo>
                <a:cubicBezTo>
                  <a:pt x="15649" y="9132"/>
                  <a:pt x="15712" y="9046"/>
                  <a:pt x="15781" y="8955"/>
                </a:cubicBezTo>
                <a:cubicBezTo>
                  <a:pt x="15841" y="8862"/>
                  <a:pt x="15902" y="8767"/>
                  <a:pt x="15965" y="8664"/>
                </a:cubicBezTo>
                <a:cubicBezTo>
                  <a:pt x="15999" y="8614"/>
                  <a:pt x="16027" y="8560"/>
                  <a:pt x="16055" y="8510"/>
                </a:cubicBezTo>
                <a:cubicBezTo>
                  <a:pt x="16109" y="8415"/>
                  <a:pt x="16161" y="8320"/>
                  <a:pt x="16213" y="8221"/>
                </a:cubicBezTo>
                <a:cubicBezTo>
                  <a:pt x="16312" y="8020"/>
                  <a:pt x="16405" y="7819"/>
                  <a:pt x="16502" y="7616"/>
                </a:cubicBezTo>
                <a:cubicBezTo>
                  <a:pt x="16587" y="7402"/>
                  <a:pt x="16667" y="7184"/>
                  <a:pt x="16749" y="6966"/>
                </a:cubicBezTo>
                <a:cubicBezTo>
                  <a:pt x="16798" y="6800"/>
                  <a:pt x="16852" y="6627"/>
                  <a:pt x="16902" y="6458"/>
                </a:cubicBezTo>
                <a:cubicBezTo>
                  <a:pt x="16930" y="6342"/>
                  <a:pt x="16960" y="6229"/>
                  <a:pt x="16995" y="6115"/>
                </a:cubicBezTo>
                <a:cubicBezTo>
                  <a:pt x="17016" y="5996"/>
                  <a:pt x="17040" y="5882"/>
                  <a:pt x="17064" y="5763"/>
                </a:cubicBezTo>
                <a:cubicBezTo>
                  <a:pt x="17083" y="5648"/>
                  <a:pt x="17105" y="5525"/>
                  <a:pt x="17131" y="5398"/>
                </a:cubicBezTo>
                <a:cubicBezTo>
                  <a:pt x="17146" y="5279"/>
                  <a:pt x="17161" y="5162"/>
                  <a:pt x="17176" y="5046"/>
                </a:cubicBezTo>
                <a:cubicBezTo>
                  <a:pt x="17185" y="4923"/>
                  <a:pt x="17196" y="4802"/>
                  <a:pt x="17204" y="4681"/>
                </a:cubicBezTo>
                <a:cubicBezTo>
                  <a:pt x="17209" y="4555"/>
                  <a:pt x="17217" y="4434"/>
                  <a:pt x="17222" y="4318"/>
                </a:cubicBezTo>
                <a:cubicBezTo>
                  <a:pt x="17220" y="4195"/>
                  <a:pt x="17220" y="4069"/>
                  <a:pt x="17217" y="3951"/>
                </a:cubicBezTo>
                <a:cubicBezTo>
                  <a:pt x="17211" y="3828"/>
                  <a:pt x="17204" y="3698"/>
                  <a:pt x="17200" y="3583"/>
                </a:cubicBezTo>
                <a:cubicBezTo>
                  <a:pt x="17189" y="3462"/>
                  <a:pt x="17181" y="3337"/>
                  <a:pt x="17170" y="3214"/>
                </a:cubicBezTo>
                <a:cubicBezTo>
                  <a:pt x="17161" y="3156"/>
                  <a:pt x="17153" y="3091"/>
                  <a:pt x="17144" y="3033"/>
                </a:cubicBezTo>
                <a:cubicBezTo>
                  <a:pt x="17131" y="2948"/>
                  <a:pt x="17116" y="2864"/>
                  <a:pt x="17099" y="2784"/>
                </a:cubicBezTo>
                <a:cubicBezTo>
                  <a:pt x="17081" y="2648"/>
                  <a:pt x="17064" y="2510"/>
                  <a:pt x="17047" y="2372"/>
                </a:cubicBezTo>
                <a:cubicBezTo>
                  <a:pt x="17040" y="2281"/>
                  <a:pt x="17034" y="2188"/>
                  <a:pt x="17027" y="2093"/>
                </a:cubicBezTo>
                <a:cubicBezTo>
                  <a:pt x="17029" y="2007"/>
                  <a:pt x="17029" y="1916"/>
                  <a:pt x="17032" y="1825"/>
                </a:cubicBezTo>
                <a:cubicBezTo>
                  <a:pt x="17045" y="1739"/>
                  <a:pt x="17055" y="1652"/>
                  <a:pt x="17070" y="1570"/>
                </a:cubicBezTo>
                <a:cubicBezTo>
                  <a:pt x="17092" y="1516"/>
                  <a:pt x="17112" y="1462"/>
                  <a:pt x="17137" y="1402"/>
                </a:cubicBezTo>
                <a:cubicBezTo>
                  <a:pt x="17155" y="1365"/>
                  <a:pt x="17172" y="1333"/>
                  <a:pt x="17189" y="1298"/>
                </a:cubicBezTo>
                <a:cubicBezTo>
                  <a:pt x="17211" y="1270"/>
                  <a:pt x="17235" y="1238"/>
                  <a:pt x="17263" y="1205"/>
                </a:cubicBezTo>
                <a:cubicBezTo>
                  <a:pt x="17291" y="1182"/>
                  <a:pt x="17315" y="1153"/>
                  <a:pt x="17345" y="1128"/>
                </a:cubicBezTo>
                <a:cubicBezTo>
                  <a:pt x="17358" y="1117"/>
                  <a:pt x="17373" y="1108"/>
                  <a:pt x="17388" y="1095"/>
                </a:cubicBezTo>
                <a:cubicBezTo>
                  <a:pt x="17420" y="1076"/>
                  <a:pt x="17444" y="1063"/>
                  <a:pt x="17470" y="1048"/>
                </a:cubicBezTo>
                <a:cubicBezTo>
                  <a:pt x="17518" y="1035"/>
                  <a:pt x="17578" y="1026"/>
                  <a:pt x="17623" y="1015"/>
                </a:cubicBezTo>
                <a:lnTo>
                  <a:pt x="17775" y="1035"/>
                </a:lnTo>
                <a:cubicBezTo>
                  <a:pt x="17822" y="1061"/>
                  <a:pt x="17883" y="1086"/>
                  <a:pt x="17930" y="1112"/>
                </a:cubicBezTo>
                <a:cubicBezTo>
                  <a:pt x="17982" y="1145"/>
                  <a:pt x="18032" y="1184"/>
                  <a:pt x="18079" y="1218"/>
                </a:cubicBezTo>
                <a:cubicBezTo>
                  <a:pt x="18125" y="1266"/>
                  <a:pt x="18170" y="1313"/>
                  <a:pt x="18215" y="1359"/>
                </a:cubicBezTo>
                <a:lnTo>
                  <a:pt x="18338" y="1521"/>
                </a:lnTo>
                <a:cubicBezTo>
                  <a:pt x="18371" y="1575"/>
                  <a:pt x="18410" y="1629"/>
                  <a:pt x="18442" y="1685"/>
                </a:cubicBezTo>
                <a:cubicBezTo>
                  <a:pt x="18455" y="1713"/>
                  <a:pt x="18472" y="1739"/>
                  <a:pt x="18487" y="1767"/>
                </a:cubicBezTo>
                <a:cubicBezTo>
                  <a:pt x="18550" y="1903"/>
                  <a:pt x="18613" y="2033"/>
                  <a:pt x="18673" y="2166"/>
                </a:cubicBezTo>
                <a:cubicBezTo>
                  <a:pt x="18779" y="2387"/>
                  <a:pt x="18885" y="2607"/>
                  <a:pt x="18991" y="2823"/>
                </a:cubicBezTo>
                <a:cubicBezTo>
                  <a:pt x="19043" y="2920"/>
                  <a:pt x="19099" y="3020"/>
                  <a:pt x="19155" y="3113"/>
                </a:cubicBezTo>
                <a:cubicBezTo>
                  <a:pt x="19194" y="3171"/>
                  <a:pt x="19235" y="3225"/>
                  <a:pt x="19278" y="3285"/>
                </a:cubicBezTo>
                <a:cubicBezTo>
                  <a:pt x="19319" y="3335"/>
                  <a:pt x="19356" y="3383"/>
                  <a:pt x="19401" y="3439"/>
                </a:cubicBezTo>
                <a:cubicBezTo>
                  <a:pt x="19442" y="3475"/>
                  <a:pt x="19485" y="3508"/>
                  <a:pt x="19524" y="3547"/>
                </a:cubicBezTo>
                <a:cubicBezTo>
                  <a:pt x="19572" y="3570"/>
                  <a:pt x="19621" y="3596"/>
                  <a:pt x="19662" y="3620"/>
                </a:cubicBezTo>
                <a:cubicBezTo>
                  <a:pt x="19712" y="3629"/>
                  <a:pt x="19758" y="3640"/>
                  <a:pt x="19803" y="3650"/>
                </a:cubicBezTo>
                <a:lnTo>
                  <a:pt x="19950" y="3631"/>
                </a:lnTo>
                <a:cubicBezTo>
                  <a:pt x="20002" y="3607"/>
                  <a:pt x="20053" y="3586"/>
                  <a:pt x="20105" y="3558"/>
                </a:cubicBezTo>
                <a:cubicBezTo>
                  <a:pt x="20161" y="3512"/>
                  <a:pt x="20213" y="3469"/>
                  <a:pt x="20269" y="3419"/>
                </a:cubicBezTo>
                <a:cubicBezTo>
                  <a:pt x="20328" y="3350"/>
                  <a:pt x="20380" y="3281"/>
                  <a:pt x="20440" y="3210"/>
                </a:cubicBezTo>
                <a:cubicBezTo>
                  <a:pt x="20470" y="3167"/>
                  <a:pt x="20501" y="3121"/>
                  <a:pt x="20529" y="3078"/>
                </a:cubicBezTo>
                <a:cubicBezTo>
                  <a:pt x="20559" y="3030"/>
                  <a:pt x="20587" y="2976"/>
                  <a:pt x="20615" y="2929"/>
                </a:cubicBezTo>
                <a:cubicBezTo>
                  <a:pt x="20667" y="2823"/>
                  <a:pt x="20714" y="2713"/>
                  <a:pt x="20766" y="2614"/>
                </a:cubicBezTo>
                <a:cubicBezTo>
                  <a:pt x="20805" y="2495"/>
                  <a:pt x="20850" y="2380"/>
                  <a:pt x="20892" y="2262"/>
                </a:cubicBezTo>
                <a:cubicBezTo>
                  <a:pt x="20926" y="2143"/>
                  <a:pt x="20963" y="2020"/>
                  <a:pt x="21000" y="1901"/>
                </a:cubicBezTo>
                <a:cubicBezTo>
                  <a:pt x="21015" y="1840"/>
                  <a:pt x="21028" y="1778"/>
                  <a:pt x="21045" y="1719"/>
                </a:cubicBezTo>
                <a:cubicBezTo>
                  <a:pt x="21084" y="1575"/>
                  <a:pt x="21123" y="1430"/>
                  <a:pt x="21157" y="1285"/>
                </a:cubicBezTo>
                <a:cubicBezTo>
                  <a:pt x="21224" y="1058"/>
                  <a:pt x="21287" y="836"/>
                  <a:pt x="21349" y="611"/>
                </a:cubicBezTo>
                <a:cubicBezTo>
                  <a:pt x="21408" y="471"/>
                  <a:pt x="21455" y="333"/>
                  <a:pt x="21503" y="192"/>
                </a:cubicBezTo>
                <a:cubicBezTo>
                  <a:pt x="21544" y="127"/>
                  <a:pt x="21572" y="60"/>
                  <a:pt x="21600" y="0"/>
                </a:cubicBezTo>
              </a:path>
            </a:pathLst>
          </a:custGeom>
          <a:ln w="17463">
            <a:solidFill>
              <a:srgbClr val="FFFFFF">
                <a:alpha val="34000"/>
              </a:srgbClr>
            </a:solidFill>
            <a:prstDash val="dash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icture Placeholder 24"/>
          <p:cNvSpPr/>
          <p:nvPr>
            <p:ph type="pic" idx="21"/>
          </p:nvPr>
        </p:nvSpPr>
        <p:spPr>
          <a:xfrm>
            <a:off x="4151784" y="591663"/>
            <a:ext cx="7710160" cy="51888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2" name="Titolo Testo"/>
          <p:cNvSpPr txBox="1"/>
          <p:nvPr>
            <p:ph type="title"/>
          </p:nvPr>
        </p:nvSpPr>
        <p:spPr>
          <a:xfrm>
            <a:off x="330055" y="1709738"/>
            <a:ext cx="3605705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53" name="Corpo livello uno…"/>
          <p:cNvSpPr txBox="1"/>
          <p:nvPr>
            <p:ph type="body" sz="quarter" idx="1"/>
          </p:nvPr>
        </p:nvSpPr>
        <p:spPr>
          <a:xfrm>
            <a:off x="330055" y="4589462"/>
            <a:ext cx="3605705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58" name="Group 13"/>
          <p:cNvGrpSpPr/>
          <p:nvPr/>
        </p:nvGrpSpPr>
        <p:grpSpPr>
          <a:xfrm>
            <a:off x="9694123" y="3897602"/>
            <a:ext cx="2167821" cy="2339711"/>
            <a:chOff x="0" y="0"/>
            <a:chExt cx="2167821" cy="2339710"/>
          </a:xfrm>
        </p:grpSpPr>
        <p:sp>
          <p:nvSpPr>
            <p:cNvPr id="155" name="Freeform 64"/>
            <p:cNvSpPr/>
            <p:nvPr/>
          </p:nvSpPr>
          <p:spPr>
            <a:xfrm>
              <a:off x="1344852" y="303978"/>
              <a:ext cx="431559" cy="203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4950"/>
                  </a:lnTo>
                  <a:lnTo>
                    <a:pt x="21600" y="0"/>
                  </a:lnTo>
                  <a:lnTo>
                    <a:pt x="0" y="869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B65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1"/>
              </a:pPr>
            </a:p>
          </p:txBody>
        </p:sp>
        <p:sp>
          <p:nvSpPr>
            <p:cNvPr id="156" name="Freeform 65"/>
            <p:cNvSpPr/>
            <p:nvPr/>
          </p:nvSpPr>
          <p:spPr>
            <a:xfrm>
              <a:off x="-1" y="303978"/>
              <a:ext cx="1776411" cy="1409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9085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3600"/>
                  </a:lnTo>
                  <a:lnTo>
                    <a:pt x="0" y="19085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1"/>
              </a:pPr>
            </a:p>
          </p:txBody>
        </p:sp>
        <p:sp>
          <p:nvSpPr>
            <p:cNvPr id="157" name="Freeform 66"/>
            <p:cNvSpPr/>
            <p:nvPr/>
          </p:nvSpPr>
          <p:spPr>
            <a:xfrm>
              <a:off x="0" y="0"/>
              <a:ext cx="2167821" cy="1549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6005"/>
                  </a:lnTo>
                  <a:lnTo>
                    <a:pt x="21600" y="0"/>
                  </a:lnTo>
                  <a:lnTo>
                    <a:pt x="0" y="7513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B65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1"/>
              </a:pPr>
            </a:p>
          </p:txBody>
        </p:sp>
      </p:grpSp>
      <p:grpSp>
        <p:nvGrpSpPr>
          <p:cNvPr id="161" name="Group 14"/>
          <p:cNvGrpSpPr/>
          <p:nvPr/>
        </p:nvGrpSpPr>
        <p:grpSpPr>
          <a:xfrm>
            <a:off x="4151784" y="152400"/>
            <a:ext cx="2165816" cy="2084091"/>
            <a:chOff x="0" y="0"/>
            <a:chExt cx="2165815" cy="2084090"/>
          </a:xfrm>
        </p:grpSpPr>
        <p:sp>
          <p:nvSpPr>
            <p:cNvPr id="159" name="Freeform 62"/>
            <p:cNvSpPr/>
            <p:nvPr/>
          </p:nvSpPr>
          <p:spPr>
            <a:xfrm>
              <a:off x="389405" y="0"/>
              <a:ext cx="1776411" cy="164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57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17165"/>
                  </a:lnTo>
                  <a:lnTo>
                    <a:pt x="21600" y="215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1"/>
              </a:pPr>
            </a:p>
          </p:txBody>
        </p:sp>
        <p:sp>
          <p:nvSpPr>
            <p:cNvPr id="160" name="Freeform 63"/>
            <p:cNvSpPr/>
            <p:nvPr/>
          </p:nvSpPr>
          <p:spPr>
            <a:xfrm>
              <a:off x="0" y="163502"/>
              <a:ext cx="2165816" cy="1920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051"/>
                  </a:lnTo>
                  <a:lnTo>
                    <a:pt x="0" y="21600"/>
                  </a:lnTo>
                  <a:lnTo>
                    <a:pt x="21600" y="1288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B65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1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9" name="BIG"/>
          <p:cNvSpPr txBox="1"/>
          <p:nvPr>
            <p:ph type="title" hasCustomPrompt="1"/>
          </p:nvPr>
        </p:nvSpPr>
        <p:spPr>
          <a:xfrm>
            <a:off x="2511524" y="2579"/>
            <a:ext cx="7168952" cy="5244514"/>
          </a:xfrm>
          <a:prstGeom prst="rect">
            <a:avLst/>
          </a:prstGeom>
        </p:spPr>
        <p:txBody>
          <a:bodyPr/>
          <a:lstStyle>
            <a:lvl1pPr algn="ctr" defTabSz="914353">
              <a:defRPr sz="37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BIG</a:t>
            </a:r>
          </a:p>
        </p:txBody>
      </p:sp>
      <p:sp>
        <p:nvSpPr>
          <p:cNvPr id="170" name="Corpo livello uno…"/>
          <p:cNvSpPr txBox="1"/>
          <p:nvPr>
            <p:ph type="body" sz="quarter" idx="1"/>
          </p:nvPr>
        </p:nvSpPr>
        <p:spPr>
          <a:xfrm>
            <a:off x="2809875" y="5565921"/>
            <a:ext cx="6572251" cy="79042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1" name="Text Placeholder 4"/>
          <p:cNvSpPr/>
          <p:nvPr>
            <p:ph type="body" sz="quarter" idx="21" hasCustomPrompt="1"/>
          </p:nvPr>
        </p:nvSpPr>
        <p:spPr>
          <a:xfrm>
            <a:off x="4032250" y="4381100"/>
            <a:ext cx="4127500" cy="9779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sz="5400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…is beautiful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83" name="Raggruppa"/>
          <p:cNvGrpSpPr/>
          <p:nvPr/>
        </p:nvGrpSpPr>
        <p:grpSpPr>
          <a:xfrm>
            <a:off x="-1" y="-152400"/>
            <a:ext cx="12192001" cy="1696169"/>
            <a:chOff x="0" y="0"/>
            <a:chExt cx="12192000" cy="1696168"/>
          </a:xfrm>
        </p:grpSpPr>
        <p:sp>
          <p:nvSpPr>
            <p:cNvPr id="179" name="Freeform 38"/>
            <p:cNvSpPr/>
            <p:nvPr/>
          </p:nvSpPr>
          <p:spPr>
            <a:xfrm>
              <a:off x="992699" y="443216"/>
              <a:ext cx="420213" cy="12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0A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0" name="Freeform 40"/>
            <p:cNvSpPr/>
            <p:nvPr/>
          </p:nvSpPr>
          <p:spPr>
            <a:xfrm>
              <a:off x="992699" y="520030"/>
              <a:ext cx="2467765" cy="74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1" name="Freeform 41"/>
            <p:cNvSpPr/>
            <p:nvPr/>
          </p:nvSpPr>
          <p:spPr>
            <a:xfrm>
              <a:off x="0" y="233121"/>
              <a:ext cx="3460464" cy="8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0A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2" name="Freeform 43"/>
            <p:cNvSpPr/>
            <p:nvPr/>
          </p:nvSpPr>
          <p:spPr>
            <a:xfrm>
              <a:off x="1" y="0"/>
              <a:ext cx="12192000" cy="9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84" name="Titolo Testo"/>
          <p:cNvSpPr txBox="1"/>
          <p:nvPr>
            <p:ph type="title"/>
          </p:nvPr>
        </p:nvSpPr>
        <p:spPr>
          <a:xfrm>
            <a:off x="0" y="97016"/>
            <a:ext cx="12083304" cy="7342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85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borgo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Raggruppa"/>
          <p:cNvGrpSpPr/>
          <p:nvPr/>
        </p:nvGrpSpPr>
        <p:grpSpPr>
          <a:xfrm>
            <a:off x="-1" y="-99230"/>
            <a:ext cx="12192001" cy="1402899"/>
            <a:chOff x="0" y="0"/>
            <a:chExt cx="12191999" cy="1402897"/>
          </a:xfrm>
        </p:grpSpPr>
        <p:sp>
          <p:nvSpPr>
            <p:cNvPr id="192" name="Freeform 38"/>
            <p:cNvSpPr/>
            <p:nvPr/>
          </p:nvSpPr>
          <p:spPr>
            <a:xfrm>
              <a:off x="1005399" y="149946"/>
              <a:ext cx="420213" cy="125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8A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3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8C26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4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8A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5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8C26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97" name="Titolo Testo"/>
          <p:cNvSpPr txBox="1"/>
          <p:nvPr>
            <p:ph type="title"/>
          </p:nvPr>
        </p:nvSpPr>
        <p:spPr>
          <a:xfrm>
            <a:off x="0" y="-1"/>
            <a:ext cx="12083304" cy="7342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98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9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 cop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Raggruppa"/>
          <p:cNvGrpSpPr/>
          <p:nvPr/>
        </p:nvGrpSpPr>
        <p:grpSpPr>
          <a:xfrm>
            <a:off x="-1" y="-99230"/>
            <a:ext cx="12192001" cy="1402899"/>
            <a:chOff x="0" y="0"/>
            <a:chExt cx="12191999" cy="1402897"/>
          </a:xfrm>
        </p:grpSpPr>
        <p:sp>
          <p:nvSpPr>
            <p:cNvPr id="206" name="Freeform 38"/>
            <p:cNvSpPr/>
            <p:nvPr/>
          </p:nvSpPr>
          <p:spPr>
            <a:xfrm>
              <a:off x="1005399" y="149946"/>
              <a:ext cx="420213" cy="125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0A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7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8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0A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9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11" name="Titolo Testo"/>
          <p:cNvSpPr txBox="1"/>
          <p:nvPr>
            <p:ph type="title"/>
          </p:nvPr>
        </p:nvSpPr>
        <p:spPr>
          <a:xfrm>
            <a:off x="0" y="-1"/>
            <a:ext cx="12083304" cy="7342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12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3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 cop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Raggruppa"/>
          <p:cNvGrpSpPr/>
          <p:nvPr/>
        </p:nvGrpSpPr>
        <p:grpSpPr>
          <a:xfrm>
            <a:off x="-1" y="-99230"/>
            <a:ext cx="12192001" cy="1402899"/>
            <a:chOff x="0" y="0"/>
            <a:chExt cx="12191999" cy="1402897"/>
          </a:xfrm>
        </p:grpSpPr>
        <p:sp>
          <p:nvSpPr>
            <p:cNvPr id="220" name="Freeform 38"/>
            <p:cNvSpPr/>
            <p:nvPr/>
          </p:nvSpPr>
          <p:spPr>
            <a:xfrm>
              <a:off x="1005399" y="149946"/>
              <a:ext cx="420213" cy="125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satOff val="-34359"/>
                <a:lumOff val="164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1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chemeClr val="accent4">
                <a:lumOff val="-682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2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satOff val="-34359"/>
                <a:lumOff val="164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3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chemeClr val="accent4">
                <a:lumOff val="-682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25" name="Titolo Testo"/>
          <p:cNvSpPr txBox="1"/>
          <p:nvPr>
            <p:ph type="title"/>
          </p:nvPr>
        </p:nvSpPr>
        <p:spPr>
          <a:xfrm>
            <a:off x="0" y="-1"/>
            <a:ext cx="12083304" cy="7342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26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7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Raggruppa"/>
          <p:cNvGrpSpPr/>
          <p:nvPr/>
        </p:nvGrpSpPr>
        <p:grpSpPr>
          <a:xfrm>
            <a:off x="0" y="-151200"/>
            <a:ext cx="12192001" cy="1708869"/>
            <a:chOff x="0" y="0"/>
            <a:chExt cx="12192000" cy="1708868"/>
          </a:xfrm>
        </p:grpSpPr>
        <p:sp>
          <p:nvSpPr>
            <p:cNvPr id="234" name="Freeform 38"/>
            <p:cNvSpPr/>
            <p:nvPr/>
          </p:nvSpPr>
          <p:spPr>
            <a:xfrm>
              <a:off x="1005399" y="455916"/>
              <a:ext cx="420213" cy="12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24B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5" name="Freeform 40"/>
            <p:cNvSpPr/>
            <p:nvPr/>
          </p:nvSpPr>
          <p:spPr>
            <a:xfrm>
              <a:off x="992699" y="520030"/>
              <a:ext cx="2467765" cy="74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4796D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6" name="Freeform 41"/>
            <p:cNvSpPr/>
            <p:nvPr/>
          </p:nvSpPr>
          <p:spPr>
            <a:xfrm>
              <a:off x="0" y="233121"/>
              <a:ext cx="3460464" cy="8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24B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7" name="Freeform 43"/>
            <p:cNvSpPr/>
            <p:nvPr/>
          </p:nvSpPr>
          <p:spPr>
            <a:xfrm>
              <a:off x="1" y="0"/>
              <a:ext cx="12192000" cy="9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4796D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39" name="Titolo Testo"/>
          <p:cNvSpPr txBox="1"/>
          <p:nvPr>
            <p:ph type="title"/>
          </p:nvPr>
        </p:nvSpPr>
        <p:spPr>
          <a:xfrm>
            <a:off x="-1" y="97200"/>
            <a:ext cx="12083305" cy="7342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40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1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Raggruppa"/>
          <p:cNvGrpSpPr/>
          <p:nvPr/>
        </p:nvGrpSpPr>
        <p:grpSpPr>
          <a:xfrm>
            <a:off x="-1" y="-99230"/>
            <a:ext cx="12192001" cy="1402899"/>
            <a:chOff x="0" y="0"/>
            <a:chExt cx="12191999" cy="1402897"/>
          </a:xfrm>
        </p:grpSpPr>
        <p:sp>
          <p:nvSpPr>
            <p:cNvPr id="248" name="Freeform 38"/>
            <p:cNvSpPr/>
            <p:nvPr/>
          </p:nvSpPr>
          <p:spPr>
            <a:xfrm>
              <a:off x="1005399" y="149946"/>
              <a:ext cx="420213" cy="125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24B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9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4796D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0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24B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1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4796D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53" name="Titolo Testo"/>
          <p:cNvSpPr txBox="1"/>
          <p:nvPr>
            <p:ph type="title"/>
          </p:nvPr>
        </p:nvSpPr>
        <p:spPr>
          <a:xfrm>
            <a:off x="-1" y="-63500"/>
            <a:ext cx="12083305" cy="734260"/>
          </a:xfrm>
          <a:prstGeom prst="rect">
            <a:avLst/>
          </a:prstGeom>
        </p:spPr>
        <p:txBody>
          <a:bodyPr/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54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5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 cop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Raggruppa"/>
          <p:cNvGrpSpPr/>
          <p:nvPr/>
        </p:nvGrpSpPr>
        <p:grpSpPr>
          <a:xfrm>
            <a:off x="-1" y="-99230"/>
            <a:ext cx="12192001" cy="1402899"/>
            <a:chOff x="0" y="0"/>
            <a:chExt cx="12191999" cy="1402897"/>
          </a:xfrm>
        </p:grpSpPr>
        <p:sp>
          <p:nvSpPr>
            <p:cNvPr id="262" name="Freeform 38"/>
            <p:cNvSpPr/>
            <p:nvPr/>
          </p:nvSpPr>
          <p:spPr>
            <a:xfrm>
              <a:off x="1005399" y="149946"/>
              <a:ext cx="420213" cy="125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24B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3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377D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4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24B6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65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377D8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67" name="Titolo Testo"/>
          <p:cNvSpPr txBox="1"/>
          <p:nvPr>
            <p:ph type="title"/>
          </p:nvPr>
        </p:nvSpPr>
        <p:spPr>
          <a:xfrm>
            <a:off x="-1" y="-38100"/>
            <a:ext cx="12083305" cy="7342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68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9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81" name="Raggruppa"/>
          <p:cNvGrpSpPr/>
          <p:nvPr/>
        </p:nvGrpSpPr>
        <p:grpSpPr>
          <a:xfrm>
            <a:off x="0" y="-151200"/>
            <a:ext cx="12192001" cy="1708869"/>
            <a:chOff x="0" y="0"/>
            <a:chExt cx="12192000" cy="1708868"/>
          </a:xfrm>
        </p:grpSpPr>
        <p:sp>
          <p:nvSpPr>
            <p:cNvPr id="277" name="Freeform 38"/>
            <p:cNvSpPr/>
            <p:nvPr/>
          </p:nvSpPr>
          <p:spPr>
            <a:xfrm>
              <a:off x="1005399" y="455916"/>
              <a:ext cx="420213" cy="12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065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" name="Freeform 40"/>
            <p:cNvSpPr/>
            <p:nvPr/>
          </p:nvSpPr>
          <p:spPr>
            <a:xfrm>
              <a:off x="992699" y="520030"/>
              <a:ext cx="2467765" cy="74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A0C8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9" name="Freeform 41"/>
            <p:cNvSpPr/>
            <p:nvPr/>
          </p:nvSpPr>
          <p:spPr>
            <a:xfrm>
              <a:off x="0" y="233121"/>
              <a:ext cx="3460464" cy="8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0651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" name="Freeform 43"/>
            <p:cNvSpPr/>
            <p:nvPr/>
          </p:nvSpPr>
          <p:spPr>
            <a:xfrm>
              <a:off x="1" y="0"/>
              <a:ext cx="12192000" cy="9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A0C8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A0C842"/>
                  </a:solidFill>
                </a:defRPr>
              </a:pPr>
            </a:p>
          </p:txBody>
        </p:sp>
      </p:grpSp>
      <p:sp>
        <p:nvSpPr>
          <p:cNvPr id="282" name="Titolo Testo"/>
          <p:cNvSpPr txBox="1"/>
          <p:nvPr>
            <p:ph type="title"/>
          </p:nvPr>
        </p:nvSpPr>
        <p:spPr>
          <a:xfrm>
            <a:off x="0" y="97200"/>
            <a:ext cx="12083304" cy="7342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83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2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Testo"/>
          <p:cNvSpPr txBox="1"/>
          <p:nvPr>
            <p:ph type="title"/>
          </p:nvPr>
        </p:nvSpPr>
        <p:spPr>
          <a:xfrm>
            <a:off x="2531604" y="1988840"/>
            <a:ext cx="7128792" cy="2387601"/>
          </a:xfrm>
          <a:prstGeom prst="rect">
            <a:avLst/>
          </a:prstGeom>
        </p:spPr>
        <p:txBody>
          <a:bodyPr anchor="b"/>
          <a:lstStyle>
            <a:lvl1pPr algn="ctr">
              <a:defRPr sz="66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7" name="Corpo livello uno…"/>
          <p:cNvSpPr txBox="1"/>
          <p:nvPr>
            <p:ph type="body" sz="quarter" idx="1"/>
          </p:nvPr>
        </p:nvSpPr>
        <p:spPr>
          <a:xfrm>
            <a:off x="2531604" y="4468514"/>
            <a:ext cx="7128792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grpSp>
        <p:nvGrpSpPr>
          <p:cNvPr id="43" name="Group 28"/>
          <p:cNvGrpSpPr/>
          <p:nvPr/>
        </p:nvGrpSpPr>
        <p:grpSpPr>
          <a:xfrm>
            <a:off x="122777" y="-101283"/>
            <a:ext cx="3898497" cy="4532348"/>
            <a:chOff x="0" y="0"/>
            <a:chExt cx="3898496" cy="4532346"/>
          </a:xfrm>
        </p:grpSpPr>
        <p:sp>
          <p:nvSpPr>
            <p:cNvPr id="28" name="Freeform 99"/>
            <p:cNvSpPr/>
            <p:nvPr/>
          </p:nvSpPr>
          <p:spPr>
            <a:xfrm rot="900000">
              <a:off x="2404984" y="1083800"/>
              <a:ext cx="831595" cy="898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83" y="0"/>
                  </a:moveTo>
                  <a:lnTo>
                    <a:pt x="0" y="7703"/>
                  </a:lnTo>
                  <a:lnTo>
                    <a:pt x="21600" y="21600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rgbClr val="F16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" name="Freeform 101"/>
            <p:cNvSpPr/>
            <p:nvPr/>
          </p:nvSpPr>
          <p:spPr>
            <a:xfrm rot="900000">
              <a:off x="3522541" y="1022964"/>
              <a:ext cx="353036" cy="223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72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" name="Freeform 104"/>
            <p:cNvSpPr/>
            <p:nvPr/>
          </p:nvSpPr>
          <p:spPr>
            <a:xfrm rot="900000">
              <a:off x="1062283" y="2110295"/>
              <a:ext cx="1165018" cy="121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3886"/>
                  </a:lnTo>
                  <a:lnTo>
                    <a:pt x="10645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" name="Freeform 103"/>
            <p:cNvSpPr/>
            <p:nvPr/>
          </p:nvSpPr>
          <p:spPr>
            <a:xfrm rot="900000">
              <a:off x="284840" y="202452"/>
              <a:ext cx="1694569" cy="988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107"/>
                  </a:moveTo>
                  <a:lnTo>
                    <a:pt x="20637" y="0"/>
                  </a:lnTo>
                  <a:lnTo>
                    <a:pt x="21600" y="7243"/>
                  </a:lnTo>
                  <a:lnTo>
                    <a:pt x="3790" y="21600"/>
                  </a:lnTo>
                  <a:lnTo>
                    <a:pt x="0" y="1810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" name="Freeform 105"/>
            <p:cNvSpPr/>
            <p:nvPr/>
          </p:nvSpPr>
          <p:spPr>
            <a:xfrm rot="900000">
              <a:off x="889184" y="2307172"/>
              <a:ext cx="1165018" cy="2110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7" y="21600"/>
                  </a:moveTo>
                  <a:lnTo>
                    <a:pt x="21600" y="0"/>
                  </a:lnTo>
                  <a:lnTo>
                    <a:pt x="0" y="10162"/>
                  </a:lnTo>
                  <a:lnTo>
                    <a:pt x="19707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" name="Freeform 98"/>
            <p:cNvSpPr/>
            <p:nvPr/>
          </p:nvSpPr>
          <p:spPr>
            <a:xfrm rot="900000">
              <a:off x="146498" y="535428"/>
              <a:ext cx="1859319" cy="137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508"/>
                  </a:moveTo>
                  <a:lnTo>
                    <a:pt x="19706" y="0"/>
                  </a:lnTo>
                  <a:lnTo>
                    <a:pt x="21600" y="21600"/>
                  </a:lnTo>
                  <a:lnTo>
                    <a:pt x="0" y="12508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4" name="Freeform: Shape 35"/>
            <p:cNvSpPr/>
            <p:nvPr/>
          </p:nvSpPr>
          <p:spPr>
            <a:xfrm rot="900000">
              <a:off x="2594317" y="1123103"/>
              <a:ext cx="637087" cy="883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  <a:lnTo>
                    <a:pt x="8127" y="14851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" name="Freeform 100"/>
            <p:cNvSpPr/>
            <p:nvPr/>
          </p:nvSpPr>
          <p:spPr>
            <a:xfrm rot="900000">
              <a:off x="2618530" y="862119"/>
              <a:ext cx="835519" cy="1172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719" y="21600"/>
                  </a:lnTo>
                  <a:lnTo>
                    <a:pt x="0" y="505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6" name="Freeform: Shape 37"/>
            <p:cNvSpPr/>
            <p:nvPr/>
          </p:nvSpPr>
          <p:spPr>
            <a:xfrm rot="900000">
              <a:off x="3526874" y="990050"/>
              <a:ext cx="95217" cy="223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37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7" name="Freeform 102"/>
            <p:cNvSpPr/>
            <p:nvPr/>
          </p:nvSpPr>
          <p:spPr>
            <a:xfrm rot="900000">
              <a:off x="1896668" y="515873"/>
              <a:ext cx="843364" cy="737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2207"/>
                  </a:lnTo>
                  <a:lnTo>
                    <a:pt x="16878" y="21600"/>
                  </a:lnTo>
                  <a:lnTo>
                    <a:pt x="1934" y="9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DE2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" name="Freeform: Shape 39"/>
            <p:cNvSpPr/>
            <p:nvPr/>
          </p:nvSpPr>
          <p:spPr>
            <a:xfrm rot="900000">
              <a:off x="1957189" y="427123"/>
              <a:ext cx="74529" cy="36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950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9" name="Freeform: Shape 40"/>
            <p:cNvSpPr/>
            <p:nvPr/>
          </p:nvSpPr>
          <p:spPr>
            <a:xfrm rot="900000">
              <a:off x="1652812" y="2188039"/>
              <a:ext cx="694908" cy="219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4" y="0"/>
                  </a:moveTo>
                  <a:lnTo>
                    <a:pt x="21600" y="21442"/>
                  </a:lnTo>
                  <a:lnTo>
                    <a:pt x="21541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0" name="Freeform: Shape 41"/>
            <p:cNvSpPr/>
            <p:nvPr/>
          </p:nvSpPr>
          <p:spPr>
            <a:xfrm rot="900000">
              <a:off x="1033773" y="2326207"/>
              <a:ext cx="1165018" cy="99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407" y="4673"/>
                  </a:lnTo>
                  <a:lnTo>
                    <a:pt x="3" y="21600"/>
                  </a:lnTo>
                  <a:lnTo>
                    <a:pt x="0" y="21596"/>
                  </a:lnTo>
                  <a:close/>
                </a:path>
              </a:pathLst>
            </a:custGeom>
            <a:solidFill>
              <a:srgbClr val="8F154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1" name="Freeform 97"/>
            <p:cNvSpPr/>
            <p:nvPr/>
          </p:nvSpPr>
          <p:spPr>
            <a:xfrm rot="900000">
              <a:off x="1762450" y="912911"/>
              <a:ext cx="1416065" cy="1596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3337"/>
                  </a:moveTo>
                  <a:lnTo>
                    <a:pt x="0" y="0"/>
                  </a:lnTo>
                  <a:lnTo>
                    <a:pt x="2483" y="18651"/>
                  </a:lnTo>
                  <a:lnTo>
                    <a:pt x="11488" y="21600"/>
                  </a:lnTo>
                  <a:lnTo>
                    <a:pt x="21600" y="13337"/>
                  </a:lnTo>
                  <a:close/>
                </a:path>
              </a:pathLst>
            </a:custGeom>
            <a:solidFill>
              <a:srgbClr val="0F81C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" name="Freeform: Shape 43"/>
            <p:cNvSpPr/>
            <p:nvPr/>
          </p:nvSpPr>
          <p:spPr>
            <a:xfrm rot="900000">
              <a:off x="1804194" y="769285"/>
              <a:ext cx="283373" cy="142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8" y="19"/>
                  </a:lnTo>
                  <a:lnTo>
                    <a:pt x="21600" y="21600"/>
                  </a:lnTo>
                  <a:lnTo>
                    <a:pt x="12409" y="20924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4" name="Numero diapositiva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 cop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Raggruppa"/>
          <p:cNvGrpSpPr/>
          <p:nvPr/>
        </p:nvGrpSpPr>
        <p:grpSpPr>
          <a:xfrm>
            <a:off x="-1" y="-99230"/>
            <a:ext cx="12192001" cy="1402899"/>
            <a:chOff x="0" y="0"/>
            <a:chExt cx="12191999" cy="1402897"/>
          </a:xfrm>
        </p:grpSpPr>
        <p:sp>
          <p:nvSpPr>
            <p:cNvPr id="290" name="Freeform 38"/>
            <p:cNvSpPr/>
            <p:nvPr/>
          </p:nvSpPr>
          <p:spPr>
            <a:xfrm>
              <a:off x="1005399" y="149946"/>
              <a:ext cx="420213" cy="125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065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1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A0C8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2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065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A0C8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95" name="Titolo Testo"/>
          <p:cNvSpPr txBox="1"/>
          <p:nvPr>
            <p:ph type="title"/>
          </p:nvPr>
        </p:nvSpPr>
        <p:spPr>
          <a:xfrm>
            <a:off x="0" y="-1"/>
            <a:ext cx="12083304" cy="7342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96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7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09" name="Raggruppa"/>
          <p:cNvGrpSpPr/>
          <p:nvPr/>
        </p:nvGrpSpPr>
        <p:grpSpPr>
          <a:xfrm>
            <a:off x="0" y="-151200"/>
            <a:ext cx="12192001" cy="1708869"/>
            <a:chOff x="0" y="0"/>
            <a:chExt cx="12192000" cy="1708868"/>
          </a:xfrm>
        </p:grpSpPr>
        <p:sp>
          <p:nvSpPr>
            <p:cNvPr id="305" name="Freeform 38"/>
            <p:cNvSpPr/>
            <p:nvPr/>
          </p:nvSpPr>
          <p:spPr>
            <a:xfrm>
              <a:off x="1005399" y="455916"/>
              <a:ext cx="420213" cy="12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59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6" name="Freeform 40"/>
            <p:cNvSpPr/>
            <p:nvPr/>
          </p:nvSpPr>
          <p:spPr>
            <a:xfrm>
              <a:off x="992699" y="520030"/>
              <a:ext cx="2467765" cy="74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EEAD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7" name="Freeform 41"/>
            <p:cNvSpPr/>
            <p:nvPr/>
          </p:nvSpPr>
          <p:spPr>
            <a:xfrm>
              <a:off x="0" y="233121"/>
              <a:ext cx="3460464" cy="8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5A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8" name="Freeform 43"/>
            <p:cNvSpPr/>
            <p:nvPr/>
          </p:nvSpPr>
          <p:spPr>
            <a:xfrm>
              <a:off x="1" y="0"/>
              <a:ext cx="12192000" cy="9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EEAE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10" name="Titolo Testo"/>
          <p:cNvSpPr txBox="1"/>
          <p:nvPr>
            <p:ph type="title"/>
          </p:nvPr>
        </p:nvSpPr>
        <p:spPr>
          <a:xfrm>
            <a:off x="0" y="97200"/>
            <a:ext cx="12083304" cy="7342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11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 cop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Raggruppa"/>
          <p:cNvGrpSpPr/>
          <p:nvPr/>
        </p:nvGrpSpPr>
        <p:grpSpPr>
          <a:xfrm>
            <a:off x="-1" y="-99230"/>
            <a:ext cx="12192001" cy="1402899"/>
            <a:chOff x="0" y="0"/>
            <a:chExt cx="12191999" cy="1402897"/>
          </a:xfrm>
        </p:grpSpPr>
        <p:sp>
          <p:nvSpPr>
            <p:cNvPr id="318" name="Freeform 38"/>
            <p:cNvSpPr/>
            <p:nvPr/>
          </p:nvSpPr>
          <p:spPr>
            <a:xfrm>
              <a:off x="1005399" y="149946"/>
              <a:ext cx="420213" cy="125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59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9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EEAE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0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59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1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EEAE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23" name="Titolo Testo"/>
          <p:cNvSpPr txBox="1"/>
          <p:nvPr>
            <p:ph type="title"/>
          </p:nvPr>
        </p:nvSpPr>
        <p:spPr>
          <a:xfrm>
            <a:off x="0" y="-1"/>
            <a:ext cx="12083304" cy="7342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24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25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yellow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37" name="Raggruppa"/>
          <p:cNvGrpSpPr/>
          <p:nvPr/>
        </p:nvGrpSpPr>
        <p:grpSpPr>
          <a:xfrm>
            <a:off x="0" y="-151200"/>
            <a:ext cx="12192001" cy="1708869"/>
            <a:chOff x="0" y="0"/>
            <a:chExt cx="12192000" cy="1708868"/>
          </a:xfrm>
        </p:grpSpPr>
        <p:sp>
          <p:nvSpPr>
            <p:cNvPr id="333" name="Freeform 38"/>
            <p:cNvSpPr/>
            <p:nvPr/>
          </p:nvSpPr>
          <p:spPr>
            <a:xfrm>
              <a:off x="1005399" y="455916"/>
              <a:ext cx="420213" cy="12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59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4" name="Freeform 40"/>
            <p:cNvSpPr/>
            <p:nvPr/>
          </p:nvSpPr>
          <p:spPr>
            <a:xfrm>
              <a:off x="992699" y="520030"/>
              <a:ext cx="2467765" cy="74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chemeClr val="accent5">
                <a:lumOff val="234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5" name="Freeform 41"/>
            <p:cNvSpPr/>
            <p:nvPr/>
          </p:nvSpPr>
          <p:spPr>
            <a:xfrm>
              <a:off x="0" y="233121"/>
              <a:ext cx="3460464" cy="8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5A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6" name="Freeform 43"/>
            <p:cNvSpPr/>
            <p:nvPr/>
          </p:nvSpPr>
          <p:spPr>
            <a:xfrm>
              <a:off x="1" y="0"/>
              <a:ext cx="12192000" cy="9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chemeClr val="accent5">
                <a:lumOff val="234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38" name="Titolo Testo"/>
          <p:cNvSpPr txBox="1"/>
          <p:nvPr>
            <p:ph type="title"/>
          </p:nvPr>
        </p:nvSpPr>
        <p:spPr>
          <a:xfrm>
            <a:off x="0" y="97200"/>
            <a:ext cx="12083304" cy="7342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39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4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: Shape 36"/>
          <p:cNvSpPr/>
          <p:nvPr/>
        </p:nvSpPr>
        <p:spPr>
          <a:xfrm>
            <a:off x="0" y="4293096"/>
            <a:ext cx="12192000" cy="256490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6" name="Picture Placeholder 7"/>
          <p:cNvSpPr/>
          <p:nvPr>
            <p:ph type="pic" idx="21"/>
          </p:nvPr>
        </p:nvSpPr>
        <p:spPr>
          <a:xfrm>
            <a:off x="0" y="-1"/>
            <a:ext cx="12192000" cy="502920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57" name="Titolo Testo"/>
          <p:cNvSpPr txBox="1"/>
          <p:nvPr>
            <p:ph type="title"/>
          </p:nvPr>
        </p:nvSpPr>
        <p:spPr>
          <a:xfrm>
            <a:off x="407368" y="5207649"/>
            <a:ext cx="11377264" cy="1533719"/>
          </a:xfrm>
          <a:prstGeom prst="rect">
            <a:avLst/>
          </a:prstGeom>
        </p:spPr>
        <p:txBody>
          <a:bodyPr/>
          <a:lstStyle>
            <a:lvl1pPr algn="ctr">
              <a:defRPr cap="all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58" name="Numero diapositiva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- Dark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66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losure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icture Placeholder 30"/>
          <p:cNvSpPr/>
          <p:nvPr>
            <p:ph type="pic" sz="half" idx="21"/>
          </p:nvPr>
        </p:nvSpPr>
        <p:spPr>
          <a:xfrm>
            <a:off x="1080145" y="1218529"/>
            <a:ext cx="7073256" cy="42266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6" name="Titolo Testo"/>
          <p:cNvSpPr txBox="1"/>
          <p:nvPr>
            <p:ph type="title"/>
          </p:nvPr>
        </p:nvSpPr>
        <p:spPr>
          <a:xfrm>
            <a:off x="0" y="623555"/>
            <a:ext cx="7050285" cy="1077254"/>
          </a:xfrm>
          <a:prstGeom prst="rect">
            <a:avLst/>
          </a:prstGeom>
        </p:spPr>
        <p:txBody>
          <a:bodyPr/>
          <a:lstStyle>
            <a:lvl1pPr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77" name="Corpo livello uno…"/>
          <p:cNvSpPr txBox="1"/>
          <p:nvPr>
            <p:ph type="body" sz="quarter" idx="1"/>
          </p:nvPr>
        </p:nvSpPr>
        <p:spPr>
          <a:xfrm>
            <a:off x="1080142" y="5462315"/>
            <a:ext cx="7069212" cy="62733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85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94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olo Testo"/>
          <p:cNvSpPr txBox="1"/>
          <p:nvPr>
            <p:ph type="title"/>
          </p:nvPr>
        </p:nvSpPr>
        <p:spPr>
          <a:xfrm>
            <a:off x="2531604" y="1988840"/>
            <a:ext cx="7128792" cy="2387601"/>
          </a:xfrm>
          <a:prstGeom prst="rect">
            <a:avLst/>
          </a:prstGeom>
        </p:spPr>
        <p:txBody>
          <a:bodyPr anchor="b"/>
          <a:lstStyle>
            <a:lvl1pPr algn="ctr">
              <a:defRPr sz="6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2" name="Corpo livello uno…"/>
          <p:cNvSpPr txBox="1"/>
          <p:nvPr>
            <p:ph type="body" sz="quarter" idx="1"/>
          </p:nvPr>
        </p:nvSpPr>
        <p:spPr>
          <a:xfrm>
            <a:off x="2531604" y="4468514"/>
            <a:ext cx="7128792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rgbClr val="A6A6A6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A6A6A6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A6A6A6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A6A6A6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A6A6A6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grpSp>
        <p:nvGrpSpPr>
          <p:cNvPr id="68" name="Group 19"/>
          <p:cNvGrpSpPr/>
          <p:nvPr/>
        </p:nvGrpSpPr>
        <p:grpSpPr>
          <a:xfrm>
            <a:off x="12083" y="-226534"/>
            <a:ext cx="3751355" cy="4361283"/>
            <a:chOff x="0" y="0"/>
            <a:chExt cx="3751354" cy="4361281"/>
          </a:xfrm>
        </p:grpSpPr>
        <p:sp>
          <p:nvSpPr>
            <p:cNvPr id="53" name="Freeform 99"/>
            <p:cNvSpPr/>
            <p:nvPr/>
          </p:nvSpPr>
          <p:spPr>
            <a:xfrm rot="900000">
              <a:off x="2314212" y="1042894"/>
              <a:ext cx="800208" cy="864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83" y="0"/>
                  </a:moveTo>
                  <a:lnTo>
                    <a:pt x="0" y="7703"/>
                  </a:lnTo>
                  <a:lnTo>
                    <a:pt x="21600" y="21600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rgbClr val="F1641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" name="Freeform 101"/>
            <p:cNvSpPr/>
            <p:nvPr/>
          </p:nvSpPr>
          <p:spPr>
            <a:xfrm rot="900000">
              <a:off x="3389589" y="984354"/>
              <a:ext cx="339711" cy="215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72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" name="Freeform 104"/>
            <p:cNvSpPr/>
            <p:nvPr/>
          </p:nvSpPr>
          <p:spPr>
            <a:xfrm rot="900000">
              <a:off x="1022189" y="2030645"/>
              <a:ext cx="1121047" cy="11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3886"/>
                  </a:lnTo>
                  <a:lnTo>
                    <a:pt x="10645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" name="Freeform 103"/>
            <p:cNvSpPr/>
            <p:nvPr/>
          </p:nvSpPr>
          <p:spPr>
            <a:xfrm rot="900000">
              <a:off x="274089" y="194810"/>
              <a:ext cx="1630611" cy="951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8107"/>
                  </a:moveTo>
                  <a:lnTo>
                    <a:pt x="20637" y="0"/>
                  </a:lnTo>
                  <a:lnTo>
                    <a:pt x="21600" y="7243"/>
                  </a:lnTo>
                  <a:lnTo>
                    <a:pt x="3790" y="21600"/>
                  </a:lnTo>
                  <a:lnTo>
                    <a:pt x="0" y="1810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7" name="Freeform 105"/>
            <p:cNvSpPr/>
            <p:nvPr/>
          </p:nvSpPr>
          <p:spPr>
            <a:xfrm rot="900000">
              <a:off x="855623" y="2220092"/>
              <a:ext cx="1121047" cy="2030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7" y="21600"/>
                  </a:moveTo>
                  <a:lnTo>
                    <a:pt x="21600" y="0"/>
                  </a:lnTo>
                  <a:lnTo>
                    <a:pt x="0" y="10162"/>
                  </a:lnTo>
                  <a:lnTo>
                    <a:pt x="19707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8" name="Freeform 98"/>
            <p:cNvSpPr/>
            <p:nvPr/>
          </p:nvSpPr>
          <p:spPr>
            <a:xfrm rot="900000">
              <a:off x="140969" y="515219"/>
              <a:ext cx="1789142" cy="132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508"/>
                  </a:moveTo>
                  <a:lnTo>
                    <a:pt x="19706" y="0"/>
                  </a:lnTo>
                  <a:lnTo>
                    <a:pt x="21600" y="21600"/>
                  </a:lnTo>
                  <a:lnTo>
                    <a:pt x="0" y="12508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9" name="Freeform: Shape 26"/>
            <p:cNvSpPr/>
            <p:nvPr/>
          </p:nvSpPr>
          <p:spPr>
            <a:xfrm rot="900000">
              <a:off x="2496399" y="1080713"/>
              <a:ext cx="613042" cy="85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1600"/>
                  </a:lnTo>
                  <a:lnTo>
                    <a:pt x="8127" y="14851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0" name="Freeform 100"/>
            <p:cNvSpPr/>
            <p:nvPr/>
          </p:nvSpPr>
          <p:spPr>
            <a:xfrm rot="900000">
              <a:off x="2519698" y="829579"/>
              <a:ext cx="803984" cy="1128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719" y="21600"/>
                  </a:lnTo>
                  <a:lnTo>
                    <a:pt x="0" y="505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1" name="Freeform: Shape 28"/>
            <p:cNvSpPr/>
            <p:nvPr/>
          </p:nvSpPr>
          <p:spPr>
            <a:xfrm rot="900000">
              <a:off x="3393759" y="952682"/>
              <a:ext cx="91623" cy="214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37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2" name="Freeform 102"/>
            <p:cNvSpPr/>
            <p:nvPr/>
          </p:nvSpPr>
          <p:spPr>
            <a:xfrm rot="900000">
              <a:off x="1825082" y="496402"/>
              <a:ext cx="811533" cy="709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2207"/>
                  </a:lnTo>
                  <a:lnTo>
                    <a:pt x="16878" y="21600"/>
                  </a:lnTo>
                  <a:lnTo>
                    <a:pt x="1934" y="9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DE2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3" name="Freeform: Shape 30"/>
            <p:cNvSpPr/>
            <p:nvPr/>
          </p:nvSpPr>
          <p:spPr>
            <a:xfrm rot="900000">
              <a:off x="1883318" y="411002"/>
              <a:ext cx="71717" cy="348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950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4" name="Freeform: Shape 31"/>
            <p:cNvSpPr/>
            <p:nvPr/>
          </p:nvSpPr>
          <p:spPr>
            <a:xfrm rot="900000">
              <a:off x="1590430" y="2105455"/>
              <a:ext cx="668680" cy="211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4" y="0"/>
                  </a:moveTo>
                  <a:lnTo>
                    <a:pt x="21600" y="21442"/>
                  </a:lnTo>
                  <a:lnTo>
                    <a:pt x="21541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" name="Freeform: Shape 32"/>
            <p:cNvSpPr/>
            <p:nvPr/>
          </p:nvSpPr>
          <p:spPr>
            <a:xfrm rot="900000">
              <a:off x="994755" y="2238408"/>
              <a:ext cx="1121047" cy="955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407" y="4673"/>
                  </a:lnTo>
                  <a:lnTo>
                    <a:pt x="3" y="21600"/>
                  </a:lnTo>
                  <a:lnTo>
                    <a:pt x="0" y="21596"/>
                  </a:lnTo>
                  <a:close/>
                </a:path>
              </a:pathLst>
            </a:custGeom>
            <a:solidFill>
              <a:srgbClr val="8F154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6" name="Freeform 97"/>
            <p:cNvSpPr/>
            <p:nvPr/>
          </p:nvSpPr>
          <p:spPr>
            <a:xfrm rot="900000">
              <a:off x="1695930" y="878455"/>
              <a:ext cx="1362618" cy="1536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3337"/>
                  </a:moveTo>
                  <a:lnTo>
                    <a:pt x="0" y="0"/>
                  </a:lnTo>
                  <a:lnTo>
                    <a:pt x="2483" y="18651"/>
                  </a:lnTo>
                  <a:lnTo>
                    <a:pt x="11488" y="21600"/>
                  </a:lnTo>
                  <a:lnTo>
                    <a:pt x="21600" y="13337"/>
                  </a:lnTo>
                  <a:close/>
                </a:path>
              </a:pathLst>
            </a:custGeom>
            <a:solidFill>
              <a:srgbClr val="0F81C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" name="Freeform: Shape 34"/>
            <p:cNvSpPr/>
            <p:nvPr/>
          </p:nvSpPr>
          <p:spPr>
            <a:xfrm rot="900000">
              <a:off x="1736098" y="740249"/>
              <a:ext cx="272678" cy="136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8" y="19"/>
                  </a:lnTo>
                  <a:lnTo>
                    <a:pt x="21600" y="21600"/>
                  </a:lnTo>
                  <a:lnTo>
                    <a:pt x="12409" y="20924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9" name="Numero diapositiva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03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4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20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  <a:ea typeface="+mn-ea"/>
                <a:cs typeface="+mn-cs"/>
                <a:sym typeface="Calibri"/>
              </a:defRPr>
            </a:lvl1pPr>
            <a:lvl2pPr marL="718457" indent="-261257">
              <a:defRPr sz="3200"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defRPr sz="3200"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defRPr sz="3200"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defRPr sz="32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21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4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30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431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sz="16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ansition">
    <p:bg>
      <p:bgPr>
        <a:solidFill>
          <a:srgbClr val="222A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 defTabSz="914353">
              <a:lnSpc>
                <a:spcPct val="100000"/>
              </a:lnSpc>
              <a:defRPr cap="all"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40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 defTabSz="914353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indent="457200" algn="ctr" defTabSz="914353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indent="914400" algn="ctr" defTabSz="914353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indent="1371600" algn="ctr" defTabSz="914353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indent="1828800" algn="ctr" defTabSz="914353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41" name="Numero diapositiva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howeet">
    <p:bg>
      <p:bgPr>
        <a:solidFill>
          <a:srgbClr val="1E26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Rectangle 4"/>
          <p:cNvSpPr txBox="1"/>
          <p:nvPr/>
        </p:nvSpPr>
        <p:spPr>
          <a:xfrm>
            <a:off x="2231667" y="2195310"/>
            <a:ext cx="7728665" cy="3343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5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Free creative templates, charts, diagrams and maps for your outstanding presentations</a:t>
            </a:r>
          </a:p>
        </p:txBody>
      </p:sp>
      <p:pic>
        <p:nvPicPr>
          <p:cNvPr id="45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rcRect l="0" t="0" r="18499" b="19391"/>
          <a:stretch>
            <a:fillRect/>
          </a:stretch>
        </p:blipFill>
        <p:spPr>
          <a:xfrm>
            <a:off x="11096511" y="5774480"/>
            <a:ext cx="1095489" cy="108352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Numero diapositiva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sz="4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5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 marL="723900" indent="-266700">
              <a:defRPr sz="2800">
                <a:solidFill>
                  <a:srgbClr val="000000"/>
                </a:solidFill>
              </a:defRPr>
            </a:lvl2pPr>
            <a:lvl3pPr marL="1234439" indent="-320039">
              <a:defRPr sz="2800">
                <a:solidFill>
                  <a:srgbClr val="000000"/>
                </a:solidFill>
              </a:defRPr>
            </a:lvl3pPr>
            <a:lvl4pPr marL="1727200" indent="-355600">
              <a:defRPr sz="2800">
                <a:solidFill>
                  <a:srgbClr val="000000"/>
                </a:solidFill>
              </a:defRPr>
            </a:lvl4pPr>
            <a:lvl5pPr marL="2184400" indent="-355600"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0" name="Numero diapositiva"/>
          <p:cNvSpPr txBox="1"/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</p:spPr>
        <p:txBody>
          <a:bodyPr/>
          <a:lstStyle>
            <a:lvl1pPr algn="r" defTabSz="914400">
              <a:defRPr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o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830" y="531614"/>
            <a:ext cx="10570033" cy="63501"/>
          </a:xfrm>
          <a:prstGeom prst="rect">
            <a:avLst/>
          </a:prstGeom>
        </p:spPr>
      </p:pic>
      <p:sp>
        <p:nvSpPr>
          <p:cNvPr id="469" name="Titolo Testo"/>
          <p:cNvSpPr txBox="1"/>
          <p:nvPr>
            <p:ph type="title"/>
          </p:nvPr>
        </p:nvSpPr>
        <p:spPr>
          <a:xfrm>
            <a:off x="265953" y="0"/>
            <a:ext cx="9988467" cy="598290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lnSpc>
                <a:spcPct val="100000"/>
              </a:lnSpc>
              <a:defRPr b="0" cap="small" sz="3000">
                <a:solidFill>
                  <a:srgbClr val="B517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70" name="Numero diapositiva"/>
          <p:cNvSpPr txBox="1"/>
          <p:nvPr>
            <p:ph type="sldNum" sz="quarter" idx="2"/>
          </p:nvPr>
        </p:nvSpPr>
        <p:spPr>
          <a:xfrm>
            <a:off x="11948629" y="6619164"/>
            <a:ext cx="253607" cy="257518"/>
          </a:xfrm>
          <a:prstGeom prst="rect">
            <a:avLst/>
          </a:prstGeom>
        </p:spPr>
        <p:txBody>
          <a:bodyPr lIns="35718" tIns="35718" rIns="35718" bIns="35718" anchor="t"/>
          <a:lstStyle>
            <a:lvl1pPr defTabSz="410765">
              <a:defRPr b="1">
                <a:solidFill>
                  <a:srgbClr val="B517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71" name="Corpo livello uno…"/>
          <p:cNvSpPr txBox="1"/>
          <p:nvPr>
            <p:ph type="body" idx="1"/>
          </p:nvPr>
        </p:nvSpPr>
        <p:spPr>
          <a:xfrm>
            <a:off x="393903" y="916781"/>
            <a:ext cx="11404194" cy="5576684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3055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7500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1945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6390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0835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pic>
        <p:nvPicPr>
          <p:cNvPr id="472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1696340" y="6730589"/>
            <a:ext cx="493302" cy="254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o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" y="493176"/>
            <a:ext cx="11540061" cy="63501"/>
          </a:xfrm>
          <a:prstGeom prst="rect">
            <a:avLst/>
          </a:prstGeom>
        </p:spPr>
      </p:pic>
      <p:sp>
        <p:nvSpPr>
          <p:cNvPr id="482" name="Titolo Testo"/>
          <p:cNvSpPr txBox="1"/>
          <p:nvPr>
            <p:ph type="title"/>
          </p:nvPr>
        </p:nvSpPr>
        <p:spPr>
          <a:xfrm>
            <a:off x="155956" y="-38438"/>
            <a:ext cx="7804548" cy="598290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lnSpc>
                <a:spcPct val="100000"/>
              </a:lnSpc>
              <a:defRPr b="0" cap="small" sz="3000">
                <a:solidFill>
                  <a:srgbClr val="B517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83" name="Numero diapositiva"/>
          <p:cNvSpPr txBox="1"/>
          <p:nvPr>
            <p:ph type="sldNum" sz="quarter" idx="2"/>
          </p:nvPr>
        </p:nvSpPr>
        <p:spPr>
          <a:xfrm>
            <a:off x="11955690" y="6619164"/>
            <a:ext cx="239485" cy="232487"/>
          </a:xfrm>
          <a:prstGeom prst="rect">
            <a:avLst/>
          </a:prstGeom>
        </p:spPr>
        <p:txBody>
          <a:bodyPr lIns="35718" tIns="35718" rIns="35718" bIns="35718" anchor="t"/>
          <a:lstStyle>
            <a:lvl1pPr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84" name="Corpo livello uno…"/>
          <p:cNvSpPr txBox="1"/>
          <p:nvPr>
            <p:ph type="body" idx="1"/>
          </p:nvPr>
        </p:nvSpPr>
        <p:spPr>
          <a:xfrm>
            <a:off x="1809629" y="916781"/>
            <a:ext cx="8572742" cy="5576684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3055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7500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1945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6390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083593" indent="-30559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yellow cop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96" name="Raggruppa"/>
          <p:cNvGrpSpPr/>
          <p:nvPr/>
        </p:nvGrpSpPr>
        <p:grpSpPr>
          <a:xfrm>
            <a:off x="0" y="-151200"/>
            <a:ext cx="12192001" cy="1708869"/>
            <a:chOff x="0" y="0"/>
            <a:chExt cx="12192000" cy="1708868"/>
          </a:xfrm>
        </p:grpSpPr>
        <p:sp>
          <p:nvSpPr>
            <p:cNvPr id="492" name="Freeform 38"/>
            <p:cNvSpPr/>
            <p:nvPr/>
          </p:nvSpPr>
          <p:spPr>
            <a:xfrm>
              <a:off x="1005399" y="455916"/>
              <a:ext cx="420213" cy="12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59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93" name="Freeform 40"/>
            <p:cNvSpPr/>
            <p:nvPr/>
          </p:nvSpPr>
          <p:spPr>
            <a:xfrm>
              <a:off x="992699" y="520030"/>
              <a:ext cx="2467765" cy="74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chemeClr val="accent5">
                <a:lumOff val="234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94" name="Freeform 41"/>
            <p:cNvSpPr/>
            <p:nvPr/>
          </p:nvSpPr>
          <p:spPr>
            <a:xfrm>
              <a:off x="0" y="233121"/>
              <a:ext cx="3460464" cy="8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5A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95" name="Freeform 43"/>
            <p:cNvSpPr/>
            <p:nvPr/>
          </p:nvSpPr>
          <p:spPr>
            <a:xfrm>
              <a:off x="1" y="0"/>
              <a:ext cx="12192000" cy="9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chemeClr val="accent5">
                <a:lumOff val="2343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97" name="Titolo Testo"/>
          <p:cNvSpPr txBox="1"/>
          <p:nvPr>
            <p:ph type="title"/>
          </p:nvPr>
        </p:nvSpPr>
        <p:spPr>
          <a:xfrm>
            <a:off x="-20616" y="50799"/>
            <a:ext cx="12083305" cy="7342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A34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98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4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29"/>
          <p:cNvSpPr/>
          <p:nvPr/>
        </p:nvSpPr>
        <p:spPr>
          <a:xfrm>
            <a:off x="767406" y="453424"/>
            <a:ext cx="10718170" cy="529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91" y="0"/>
                </a:moveTo>
                <a:lnTo>
                  <a:pt x="2691" y="4215"/>
                </a:lnTo>
                <a:lnTo>
                  <a:pt x="7001" y="4948"/>
                </a:lnTo>
                <a:lnTo>
                  <a:pt x="7018" y="4944"/>
                </a:lnTo>
                <a:lnTo>
                  <a:pt x="7018" y="6888"/>
                </a:lnTo>
                <a:lnTo>
                  <a:pt x="21477" y="7969"/>
                </a:lnTo>
                <a:lnTo>
                  <a:pt x="21477" y="8188"/>
                </a:lnTo>
                <a:lnTo>
                  <a:pt x="21600" y="8136"/>
                </a:lnTo>
                <a:lnTo>
                  <a:pt x="21600" y="14744"/>
                </a:lnTo>
                <a:lnTo>
                  <a:pt x="21477" y="14783"/>
                </a:lnTo>
                <a:lnTo>
                  <a:pt x="21477" y="14849"/>
                </a:lnTo>
                <a:lnTo>
                  <a:pt x="21213" y="14867"/>
                </a:lnTo>
                <a:lnTo>
                  <a:pt x="20281" y="15161"/>
                </a:lnTo>
                <a:lnTo>
                  <a:pt x="20281" y="17995"/>
                </a:lnTo>
                <a:lnTo>
                  <a:pt x="20280" y="17995"/>
                </a:lnTo>
                <a:lnTo>
                  <a:pt x="18827" y="21600"/>
                </a:lnTo>
                <a:lnTo>
                  <a:pt x="18827" y="17766"/>
                </a:lnTo>
                <a:lnTo>
                  <a:pt x="14302" y="17052"/>
                </a:lnTo>
                <a:lnTo>
                  <a:pt x="14295" y="17054"/>
                </a:lnTo>
                <a:lnTo>
                  <a:pt x="14295" y="15325"/>
                </a:lnTo>
                <a:lnTo>
                  <a:pt x="55" y="16268"/>
                </a:lnTo>
                <a:lnTo>
                  <a:pt x="50" y="16271"/>
                </a:lnTo>
                <a:lnTo>
                  <a:pt x="50" y="16268"/>
                </a:lnTo>
                <a:lnTo>
                  <a:pt x="0" y="16271"/>
                </a:lnTo>
                <a:lnTo>
                  <a:pt x="0" y="6363"/>
                </a:lnTo>
                <a:lnTo>
                  <a:pt x="629" y="6410"/>
                </a:lnTo>
                <a:lnTo>
                  <a:pt x="1303" y="6256"/>
                </a:lnTo>
                <a:lnTo>
                  <a:pt x="1303" y="398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54000" dist="165100" dir="1020000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7" name="Freeform 61"/>
          <p:cNvSpPr/>
          <p:nvPr/>
        </p:nvSpPr>
        <p:spPr>
          <a:xfrm>
            <a:off x="1387802" y="280841"/>
            <a:ext cx="755140" cy="3543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6272"/>
                </a:lnTo>
                <a:lnTo>
                  <a:pt x="0" y="21600"/>
                </a:lnTo>
                <a:lnTo>
                  <a:pt x="21600" y="10656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8" name="Freeform 62"/>
          <p:cNvSpPr/>
          <p:nvPr/>
        </p:nvSpPr>
        <p:spPr>
          <a:xfrm>
            <a:off x="1387802" y="1309938"/>
            <a:ext cx="3108360" cy="251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57"/>
                </a:moveTo>
                <a:lnTo>
                  <a:pt x="0" y="0"/>
                </a:lnTo>
                <a:lnTo>
                  <a:pt x="0" y="21600"/>
                </a:lnTo>
                <a:lnTo>
                  <a:pt x="21600" y="17165"/>
                </a:lnTo>
                <a:lnTo>
                  <a:pt x="21600" y="2157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9" name="Freeform 63"/>
          <p:cNvSpPr/>
          <p:nvPr/>
        </p:nvSpPr>
        <p:spPr>
          <a:xfrm>
            <a:off x="706422" y="1559308"/>
            <a:ext cx="3789740" cy="29292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3051"/>
                </a:lnTo>
                <a:lnTo>
                  <a:pt x="0" y="21600"/>
                </a:lnTo>
                <a:lnTo>
                  <a:pt x="21600" y="12889"/>
                </a:lnTo>
                <a:lnTo>
                  <a:pt x="21600" y="0"/>
                </a:lnTo>
                <a:close/>
              </a:path>
            </a:pathLst>
          </a:custGeom>
          <a:solidFill>
            <a:srgbClr val="BE0F5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0" name="Freeform 64"/>
          <p:cNvSpPr/>
          <p:nvPr/>
        </p:nvSpPr>
        <p:spPr>
          <a:xfrm>
            <a:off x="10073644" y="2848311"/>
            <a:ext cx="755140" cy="3104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14950"/>
                </a:lnTo>
                <a:lnTo>
                  <a:pt x="21600" y="0"/>
                </a:lnTo>
                <a:lnTo>
                  <a:pt x="0" y="869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1" name="Freeform 65"/>
          <p:cNvSpPr/>
          <p:nvPr/>
        </p:nvSpPr>
        <p:spPr>
          <a:xfrm>
            <a:off x="7720424" y="2848311"/>
            <a:ext cx="3108360" cy="2149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085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3600"/>
                </a:lnTo>
                <a:lnTo>
                  <a:pt x="0" y="19085"/>
                </a:lnTo>
                <a:close/>
              </a:path>
            </a:pathLst>
          </a:custGeom>
          <a:solidFill>
            <a:srgbClr val="F1641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2" name="Freeform 66"/>
          <p:cNvSpPr/>
          <p:nvPr/>
        </p:nvSpPr>
        <p:spPr>
          <a:xfrm>
            <a:off x="7720424" y="2384692"/>
            <a:ext cx="3793252" cy="2363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16005"/>
                </a:lnTo>
                <a:lnTo>
                  <a:pt x="21600" y="0"/>
                </a:lnTo>
                <a:lnTo>
                  <a:pt x="0" y="7513"/>
                </a:lnTo>
                <a:lnTo>
                  <a:pt x="0" y="21600"/>
                </a:lnTo>
                <a:close/>
              </a:path>
            </a:pathLst>
          </a:custGeom>
          <a:solidFill>
            <a:srgbClr val="913C0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3" name="Freeform 67"/>
          <p:cNvSpPr/>
          <p:nvPr/>
        </p:nvSpPr>
        <p:spPr>
          <a:xfrm>
            <a:off x="678324" y="1973755"/>
            <a:ext cx="10835352" cy="251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3499"/>
                </a:moveTo>
                <a:lnTo>
                  <a:pt x="0" y="0"/>
                </a:lnTo>
                <a:lnTo>
                  <a:pt x="0" y="21600"/>
                </a:lnTo>
                <a:lnTo>
                  <a:pt x="21600" y="18500"/>
                </a:lnTo>
                <a:lnTo>
                  <a:pt x="21600" y="349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4" name="Titolo Testo"/>
          <p:cNvSpPr txBox="1"/>
          <p:nvPr>
            <p:ph type="title"/>
          </p:nvPr>
        </p:nvSpPr>
        <p:spPr>
          <a:xfrm>
            <a:off x="1524000" y="2037346"/>
            <a:ext cx="9144000" cy="2387601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5" name="Corpo livello uno…"/>
          <p:cNvSpPr txBox="1"/>
          <p:nvPr>
            <p:ph type="body" sz="quarter" idx="1"/>
          </p:nvPr>
        </p:nvSpPr>
        <p:spPr>
          <a:xfrm>
            <a:off x="1524000" y="4451217"/>
            <a:ext cx="8244408" cy="1655763"/>
          </a:xfrm>
          <a:prstGeom prst="rect">
            <a:avLst/>
          </a:prstGeom>
        </p:spPr>
        <p:txBody>
          <a:bodyPr anchor="b"/>
          <a:lstStyle>
            <a:lvl1pPr marL="0" indent="0" algn="r">
              <a:buSzTx/>
              <a:buFontTx/>
              <a:buNone/>
              <a:defRPr sz="32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r">
              <a:buSzTx/>
              <a:buFontTx/>
              <a:buNone/>
              <a:defRPr sz="32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r">
              <a:buSzTx/>
              <a:buFontTx/>
              <a:buNone/>
              <a:defRPr sz="32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r">
              <a:buSzTx/>
              <a:buFontTx/>
              <a:buNone/>
              <a:defRPr sz="32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r">
              <a:buSzTx/>
              <a:buFontTx/>
              <a:buNone/>
              <a:defRPr sz="3200">
                <a:solidFill>
                  <a:srgbClr val="BFBFB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yellow cop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10" name="Raggruppa"/>
          <p:cNvGrpSpPr/>
          <p:nvPr/>
        </p:nvGrpSpPr>
        <p:grpSpPr>
          <a:xfrm>
            <a:off x="0" y="-151200"/>
            <a:ext cx="12192001" cy="1708869"/>
            <a:chOff x="0" y="0"/>
            <a:chExt cx="12192000" cy="1708868"/>
          </a:xfrm>
        </p:grpSpPr>
        <p:sp>
          <p:nvSpPr>
            <p:cNvPr id="506" name="Freeform 38"/>
            <p:cNvSpPr/>
            <p:nvPr/>
          </p:nvSpPr>
          <p:spPr>
            <a:xfrm>
              <a:off x="1005399" y="455916"/>
              <a:ext cx="420213" cy="12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E63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7" name="Freeform 40"/>
            <p:cNvSpPr/>
            <p:nvPr/>
          </p:nvSpPr>
          <p:spPr>
            <a:xfrm>
              <a:off x="992699" y="520030"/>
              <a:ext cx="2467765" cy="74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chemeClr val="accent3">
                <a:satOff val="-4802"/>
                <a:lumOff val="2578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8" name="Freeform 41"/>
            <p:cNvSpPr/>
            <p:nvPr/>
          </p:nvSpPr>
          <p:spPr>
            <a:xfrm>
              <a:off x="0" y="233121"/>
              <a:ext cx="3460464" cy="8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F659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9" name="Freeform 43"/>
            <p:cNvSpPr/>
            <p:nvPr/>
          </p:nvSpPr>
          <p:spPr>
            <a:xfrm>
              <a:off x="1" y="0"/>
              <a:ext cx="12192000" cy="9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chemeClr val="accent3">
                <a:satOff val="-4802"/>
                <a:lumOff val="2578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11" name="Titolo Testo"/>
          <p:cNvSpPr txBox="1"/>
          <p:nvPr>
            <p:ph type="title"/>
          </p:nvPr>
        </p:nvSpPr>
        <p:spPr>
          <a:xfrm>
            <a:off x="-20616" y="50799"/>
            <a:ext cx="12083305" cy="7342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A34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12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Autore e data"/>
          <p:cNvSpPr txBox="1"/>
          <p:nvPr>
            <p:ph type="body" sz="quarter" idx="21" hasCustomPrompt="1"/>
          </p:nvPr>
        </p:nvSpPr>
        <p:spPr>
          <a:xfrm>
            <a:off x="609600" y="5993081"/>
            <a:ext cx="10972800" cy="302896"/>
          </a:xfrm>
          <a:prstGeom prst="rect">
            <a:avLst/>
          </a:prstGeom>
          <a:ln w="3175"/>
        </p:spPr>
        <p:txBody>
          <a:bodyPr lIns="25400" tIns="25400" rIns="25400" bIns="2540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14" sz="14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Autore e data</a:t>
            </a:r>
          </a:p>
        </p:txBody>
      </p:sp>
      <p:sp>
        <p:nvSpPr>
          <p:cNvPr id="520" name="Titolo presentazione"/>
          <p:cNvSpPr txBox="1"/>
          <p:nvPr>
            <p:ph type="title" hasCustomPrompt="1"/>
          </p:nvPr>
        </p:nvSpPr>
        <p:spPr>
          <a:xfrm>
            <a:off x="609600" y="1771650"/>
            <a:ext cx="10972800" cy="21336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1219200">
              <a:lnSpc>
                <a:spcPct val="80000"/>
              </a:lnSpc>
              <a:defRPr b="0" spc="-64" sz="6400">
                <a:solidFill>
                  <a:srgbClr val="000000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Titolo presentazione</a:t>
            </a:r>
          </a:p>
        </p:txBody>
      </p:sp>
      <p:sp>
        <p:nvSpPr>
          <p:cNvPr id="521" name="Corpo livello uno…"/>
          <p:cNvSpPr txBox="1"/>
          <p:nvPr>
            <p:ph type="body" sz="quarter" idx="1" hasCustomPrompt="1"/>
          </p:nvPr>
        </p:nvSpPr>
        <p:spPr>
          <a:xfrm>
            <a:off x="609600" y="3783789"/>
            <a:ext cx="10972800" cy="1125297"/>
          </a:xfrm>
          <a:prstGeom prst="rect">
            <a:avLst/>
          </a:prstGeom>
        </p:spPr>
        <p:txBody>
          <a:bodyPr lIns="25400" tIns="25400" rIns="25400" bIns="2540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29" sz="3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29" sz="3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29" sz="3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29" sz="3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pc="-29" sz="3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22" name="Numero diapositiva"/>
          <p:cNvSpPr txBox="1"/>
          <p:nvPr>
            <p:ph type="sldNum" sz="quarter" idx="2"/>
          </p:nvPr>
        </p:nvSpPr>
        <p:spPr>
          <a:xfrm>
            <a:off x="5997574" y="6350000"/>
            <a:ext cx="200661" cy="214631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292100">
              <a:defRPr sz="1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 cop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Freeform 38"/>
          <p:cNvSpPr/>
          <p:nvPr/>
        </p:nvSpPr>
        <p:spPr>
          <a:xfrm>
            <a:off x="992699" y="558008"/>
            <a:ext cx="420213" cy="517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14374"/>
                </a:lnTo>
                <a:lnTo>
                  <a:pt x="0" y="0"/>
                </a:lnTo>
                <a:lnTo>
                  <a:pt x="20486" y="1059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4F651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33" name="Raggruppa"/>
          <p:cNvGrpSpPr/>
          <p:nvPr/>
        </p:nvGrpSpPr>
        <p:grpSpPr>
          <a:xfrm>
            <a:off x="-1" y="-99230"/>
            <a:ext cx="12192001" cy="972382"/>
            <a:chOff x="0" y="0"/>
            <a:chExt cx="12191999" cy="972381"/>
          </a:xfrm>
        </p:grpSpPr>
        <p:sp>
          <p:nvSpPr>
            <p:cNvPr id="530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A0C8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1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065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32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A0C8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34" name="Titolo Testo"/>
          <p:cNvSpPr txBox="1"/>
          <p:nvPr>
            <p:ph type="title"/>
          </p:nvPr>
        </p:nvSpPr>
        <p:spPr>
          <a:xfrm>
            <a:off x="0" y="-1"/>
            <a:ext cx="12083304" cy="7342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35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  <a:lvl2pPr>
              <a:defRPr>
                <a:latin typeface="+mn-lt"/>
                <a:ea typeface="+mn-ea"/>
                <a:cs typeface="+mn-cs"/>
                <a:sym typeface="Calibri"/>
              </a:defRPr>
            </a:lvl2pPr>
            <a:lvl3pPr>
              <a:defRPr>
                <a:latin typeface="+mn-lt"/>
                <a:ea typeface="+mn-ea"/>
                <a:cs typeface="+mn-cs"/>
                <a:sym typeface="Calibri"/>
              </a:defRPr>
            </a:lvl3pPr>
            <a:lvl4pPr>
              <a:defRPr>
                <a:latin typeface="+mn-lt"/>
                <a:ea typeface="+mn-ea"/>
                <a:cs typeface="+mn-cs"/>
                <a:sym typeface="Calibri"/>
              </a:defRPr>
            </a:lvl4pPr>
            <a:lvl5pPr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36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 cop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Raggruppa"/>
          <p:cNvGrpSpPr/>
          <p:nvPr/>
        </p:nvGrpSpPr>
        <p:grpSpPr>
          <a:xfrm>
            <a:off x="-1" y="-99230"/>
            <a:ext cx="12192001" cy="1402899"/>
            <a:chOff x="0" y="0"/>
            <a:chExt cx="12191999" cy="1402897"/>
          </a:xfrm>
        </p:grpSpPr>
        <p:sp>
          <p:nvSpPr>
            <p:cNvPr id="543" name="Freeform 38"/>
            <p:cNvSpPr/>
            <p:nvPr/>
          </p:nvSpPr>
          <p:spPr>
            <a:xfrm>
              <a:off x="1005399" y="149946"/>
              <a:ext cx="420213" cy="125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4374"/>
                  </a:lnTo>
                  <a:lnTo>
                    <a:pt x="0" y="0"/>
                  </a:lnTo>
                  <a:lnTo>
                    <a:pt x="20486" y="1059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0A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4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5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F0A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46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48" name="Titolo Testo"/>
          <p:cNvSpPr txBox="1"/>
          <p:nvPr>
            <p:ph type="title"/>
          </p:nvPr>
        </p:nvSpPr>
        <p:spPr>
          <a:xfrm>
            <a:off x="0" y="-1"/>
            <a:ext cx="12083304" cy="70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49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0" name="Numero diapositiva"/>
          <p:cNvSpPr txBox="1"/>
          <p:nvPr>
            <p:ph type="sldNum" sz="quarter" idx="2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Light blue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Freeform 38"/>
          <p:cNvSpPr/>
          <p:nvPr/>
        </p:nvSpPr>
        <p:spPr>
          <a:xfrm>
            <a:off x="992699" y="558008"/>
            <a:ext cx="420213" cy="517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14374"/>
                </a:lnTo>
                <a:lnTo>
                  <a:pt x="0" y="0"/>
                </a:lnTo>
                <a:lnTo>
                  <a:pt x="20486" y="10596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24C6C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561" name="Raggruppa"/>
          <p:cNvGrpSpPr/>
          <p:nvPr/>
        </p:nvGrpSpPr>
        <p:grpSpPr>
          <a:xfrm>
            <a:off x="-1" y="-99230"/>
            <a:ext cx="12192001" cy="972382"/>
            <a:chOff x="0" y="0"/>
            <a:chExt cx="12191999" cy="972381"/>
          </a:xfrm>
        </p:grpSpPr>
        <p:sp>
          <p:nvSpPr>
            <p:cNvPr id="558" name="Freeform 40"/>
            <p:cNvSpPr/>
            <p:nvPr/>
          </p:nvSpPr>
          <p:spPr>
            <a:xfrm>
              <a:off x="992699" y="226759"/>
              <a:ext cx="2467765" cy="74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672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6513"/>
                  </a:lnTo>
                  <a:lnTo>
                    <a:pt x="21600" y="16720"/>
                  </a:lnTo>
                  <a:close/>
                </a:path>
              </a:pathLst>
            </a:custGeom>
            <a:solidFill>
              <a:srgbClr val="4796D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59" name="Freeform 41"/>
            <p:cNvSpPr/>
            <p:nvPr/>
          </p:nvSpPr>
          <p:spPr>
            <a:xfrm>
              <a:off x="0" y="333308"/>
              <a:ext cx="3460464" cy="434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8649"/>
                  </a:lnTo>
                  <a:lnTo>
                    <a:pt x="0" y="0"/>
                  </a:lnTo>
                  <a:lnTo>
                    <a:pt x="21600" y="147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24B6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60" name="Freeform 43"/>
            <p:cNvSpPr/>
            <p:nvPr/>
          </p:nvSpPr>
          <p:spPr>
            <a:xfrm>
              <a:off x="0" y="0"/>
              <a:ext cx="12192000" cy="688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114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936"/>
                  </a:lnTo>
                  <a:lnTo>
                    <a:pt x="0" y="5114"/>
                  </a:lnTo>
                  <a:close/>
                </a:path>
              </a:pathLst>
            </a:custGeom>
            <a:solidFill>
              <a:srgbClr val="4796D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562" name="Titolo Testo"/>
          <p:cNvSpPr txBox="1"/>
          <p:nvPr>
            <p:ph type="title"/>
          </p:nvPr>
        </p:nvSpPr>
        <p:spPr>
          <a:xfrm>
            <a:off x="-1" y="-63500"/>
            <a:ext cx="12083305" cy="734260"/>
          </a:xfrm>
          <a:prstGeom prst="rect">
            <a:avLst/>
          </a:prstGeom>
        </p:spPr>
        <p:txBody>
          <a:bodyPr/>
          <a:lstStyle>
            <a:lvl1pPr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63" name="Corpo livello uno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  <a:lvl2pPr>
              <a:defRPr>
                <a:latin typeface="+mn-lt"/>
                <a:ea typeface="+mn-ea"/>
                <a:cs typeface="+mn-cs"/>
                <a:sym typeface="Calibri"/>
              </a:defRPr>
            </a:lvl2pPr>
            <a:lvl3pPr>
              <a:defRPr>
                <a:latin typeface="+mn-lt"/>
                <a:ea typeface="+mn-ea"/>
                <a:cs typeface="+mn-cs"/>
                <a:sym typeface="Calibri"/>
              </a:defRPr>
            </a:lvl3pPr>
            <a:lvl4pPr>
              <a:defRPr>
                <a:latin typeface="+mn-lt"/>
                <a:ea typeface="+mn-ea"/>
                <a:cs typeface="+mn-cs"/>
                <a:sym typeface="Calibri"/>
              </a:defRPr>
            </a:lvl4pPr>
            <a:lvl5pPr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64" name="Numero diapositiva"/>
          <p:cNvSpPr txBox="1"/>
          <p:nvPr>
            <p:ph type="sldNum" sz="quarter" idx="2"/>
          </p:nvPr>
        </p:nvSpPr>
        <p:spPr>
          <a:xfrm>
            <a:off x="11824680" y="6588760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 01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icture Placeholder 30"/>
          <p:cNvSpPr/>
          <p:nvPr>
            <p:ph type="pic" idx="21"/>
          </p:nvPr>
        </p:nvSpPr>
        <p:spPr>
          <a:xfrm>
            <a:off x="1080144" y="1218529"/>
            <a:ext cx="10031715" cy="42266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5" name="Titolo Testo"/>
          <p:cNvSpPr txBox="1"/>
          <p:nvPr>
            <p:ph type="title"/>
          </p:nvPr>
        </p:nvSpPr>
        <p:spPr>
          <a:xfrm>
            <a:off x="0" y="623555"/>
            <a:ext cx="7050285" cy="1077254"/>
          </a:xfrm>
          <a:prstGeom prst="rect">
            <a:avLst/>
          </a:prstGeom>
        </p:spPr>
        <p:txBody>
          <a:bodyPr/>
          <a:lstStyle>
            <a:lvl1pPr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6" name="Corpo livello uno…"/>
          <p:cNvSpPr txBox="1"/>
          <p:nvPr>
            <p:ph type="body" sz="quarter" idx="1"/>
          </p:nvPr>
        </p:nvSpPr>
        <p:spPr>
          <a:xfrm>
            <a:off x="1080142" y="5462315"/>
            <a:ext cx="10025981" cy="62733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 02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icture Placeholder 30"/>
          <p:cNvSpPr/>
          <p:nvPr>
            <p:ph type="pic" idx="21"/>
          </p:nvPr>
        </p:nvSpPr>
        <p:spPr>
          <a:xfrm>
            <a:off x="1080144" y="1218529"/>
            <a:ext cx="10031715" cy="42266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5" name="Titolo Testo"/>
          <p:cNvSpPr txBox="1"/>
          <p:nvPr>
            <p:ph type="title"/>
          </p:nvPr>
        </p:nvSpPr>
        <p:spPr>
          <a:xfrm>
            <a:off x="5141716" y="623555"/>
            <a:ext cx="7050285" cy="1077254"/>
          </a:xfrm>
          <a:prstGeom prst="rect">
            <a:avLst/>
          </a:prstGeom>
        </p:spPr>
        <p:txBody>
          <a:bodyPr/>
          <a:lstStyle>
            <a:lvl1pPr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06" name="Corpo livello uno…"/>
          <p:cNvSpPr txBox="1"/>
          <p:nvPr>
            <p:ph type="body" sz="quarter" idx="1"/>
          </p:nvPr>
        </p:nvSpPr>
        <p:spPr>
          <a:xfrm>
            <a:off x="1080142" y="5462315"/>
            <a:ext cx="10025981" cy="62733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 03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icture Placeholder 30"/>
          <p:cNvSpPr/>
          <p:nvPr>
            <p:ph type="pic" idx="21"/>
          </p:nvPr>
        </p:nvSpPr>
        <p:spPr>
          <a:xfrm>
            <a:off x="1080144" y="1074512"/>
            <a:ext cx="10031715" cy="422669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" name="Titolo Testo"/>
          <p:cNvSpPr txBox="1"/>
          <p:nvPr>
            <p:ph type="title"/>
          </p:nvPr>
        </p:nvSpPr>
        <p:spPr>
          <a:xfrm>
            <a:off x="5141716" y="4763947"/>
            <a:ext cx="7050285" cy="1077255"/>
          </a:xfrm>
          <a:prstGeom prst="rect">
            <a:avLst/>
          </a:prstGeom>
        </p:spPr>
        <p:txBody>
          <a:bodyPr/>
          <a:lstStyle>
            <a:lvl1pPr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16" name="Corpo livello uno…"/>
          <p:cNvSpPr txBox="1"/>
          <p:nvPr>
            <p:ph type="body" sz="quarter" idx="1"/>
          </p:nvPr>
        </p:nvSpPr>
        <p:spPr>
          <a:xfrm>
            <a:off x="1080142" y="430087"/>
            <a:ext cx="10025981" cy="62733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 04">
    <p:bg>
      <p:bgPr>
        <a:solidFill>
          <a:srgbClr val="32395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9"/>
          <p:cNvSpPr/>
          <p:nvPr>
            <p:ph type="pic" idx="21"/>
          </p:nvPr>
        </p:nvSpPr>
        <p:spPr>
          <a:xfrm>
            <a:off x="1080144" y="1074512"/>
            <a:ext cx="10031715" cy="422669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4" name="Corpo livello uno…"/>
          <p:cNvSpPr txBox="1"/>
          <p:nvPr>
            <p:ph type="body" sz="quarter" idx="1"/>
          </p:nvPr>
        </p:nvSpPr>
        <p:spPr>
          <a:xfrm>
            <a:off x="1080142" y="430087"/>
            <a:ext cx="10025981" cy="62733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sz="3200">
                <a:solidFill>
                  <a:srgbClr val="D0CECE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6" name="Titolo Testo"/>
          <p:cNvSpPr txBox="1"/>
          <p:nvPr>
            <p:ph type="title"/>
          </p:nvPr>
        </p:nvSpPr>
        <p:spPr>
          <a:xfrm>
            <a:off x="0" y="4763947"/>
            <a:ext cx="7050285" cy="1077255"/>
          </a:xfrm>
          <a:prstGeom prst="rect">
            <a:avLst/>
          </a:prstGeom>
        </p:spPr>
        <p:txBody>
          <a:bodyPr/>
          <a:lstStyle>
            <a:lvl1pPr>
              <a:defRPr cap="all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Titolo Testo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orpo livello uno…"/>
          <p:cNvSpPr txBox="1"/>
          <p:nvPr>
            <p:ph type="body" sz="quarter" idx="1" hasCustomPrompt="1"/>
          </p:nvPr>
        </p:nvSpPr>
        <p:spPr>
          <a:xfrm>
            <a:off x="3359696" y="5683558"/>
            <a:ext cx="7627715" cy="54062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Author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42" name="Group 14"/>
          <p:cNvGrpSpPr/>
          <p:nvPr/>
        </p:nvGrpSpPr>
        <p:grpSpPr>
          <a:xfrm>
            <a:off x="1194322" y="311675"/>
            <a:ext cx="9793089" cy="5640747"/>
            <a:chOff x="0" y="0"/>
            <a:chExt cx="9793087" cy="5640745"/>
          </a:xfrm>
        </p:grpSpPr>
        <p:sp>
          <p:nvSpPr>
            <p:cNvPr id="135" name="Freeform 678"/>
            <p:cNvSpPr/>
            <p:nvPr/>
          </p:nvSpPr>
          <p:spPr>
            <a:xfrm>
              <a:off x="831298" y="4504863"/>
              <a:ext cx="2254515" cy="54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lnTo>
                    <a:pt x="0" y="395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B65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6" name="Freeform 679"/>
            <p:cNvSpPr/>
            <p:nvPr/>
          </p:nvSpPr>
          <p:spPr>
            <a:xfrm>
              <a:off x="831298" y="4680277"/>
              <a:ext cx="1521223" cy="448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481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1748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7" name="Freeform 680"/>
            <p:cNvSpPr/>
            <p:nvPr/>
          </p:nvSpPr>
          <p:spPr>
            <a:xfrm>
              <a:off x="1343165" y="5074242"/>
              <a:ext cx="1009357" cy="350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475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3475"/>
                  </a:lnTo>
                  <a:close/>
                </a:path>
              </a:pathLst>
            </a:custGeom>
            <a:solidFill>
              <a:srgbClr val="4B650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8" name="Freeform 681"/>
            <p:cNvSpPr/>
            <p:nvPr/>
          </p:nvSpPr>
          <p:spPr>
            <a:xfrm>
              <a:off x="1343165" y="5278413"/>
              <a:ext cx="506116" cy="362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836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8836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141" name="Group 13"/>
            <p:cNvGrpSpPr/>
            <p:nvPr/>
          </p:nvGrpSpPr>
          <p:grpSpPr>
            <a:xfrm>
              <a:off x="-1" y="0"/>
              <a:ext cx="9793089" cy="4613122"/>
              <a:chOff x="0" y="0"/>
              <a:chExt cx="9793087" cy="4613121"/>
            </a:xfrm>
          </p:grpSpPr>
          <p:sp>
            <p:nvSpPr>
              <p:cNvPr id="139" name="Freeform 682"/>
              <p:cNvSpPr/>
              <p:nvPr/>
            </p:nvSpPr>
            <p:spPr>
              <a:xfrm>
                <a:off x="0" y="0"/>
                <a:ext cx="9793088" cy="4613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119"/>
                    </a:ln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" name="Freeform 683"/>
              <p:cNvSpPr/>
              <p:nvPr/>
            </p:nvSpPr>
            <p:spPr>
              <a:xfrm>
                <a:off x="396043" y="440927"/>
                <a:ext cx="9001001" cy="3788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4293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254000" dist="127000" dir="1020000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43" name="Your Quote Goes Here"/>
          <p:cNvSpPr txBox="1"/>
          <p:nvPr>
            <p:ph type="title" hasCustomPrompt="1"/>
          </p:nvPr>
        </p:nvSpPr>
        <p:spPr>
          <a:xfrm>
            <a:off x="1590366" y="1648325"/>
            <a:ext cx="9000999" cy="2852738"/>
          </a:xfrm>
          <a:prstGeom prst="rect">
            <a:avLst/>
          </a:prstGeom>
        </p:spPr>
        <p:txBody>
          <a:bodyPr/>
          <a:lstStyle>
            <a:lvl1pPr algn="ctr">
              <a:defRPr b="0" sz="6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Your Quote Goes Here</a:t>
            </a:r>
          </a:p>
        </p:txBody>
      </p:sp>
      <p:sp>
        <p:nvSpPr>
          <p:cNvPr id="144" name="Freeform: Shape 16"/>
          <p:cNvSpPr/>
          <p:nvPr/>
        </p:nvSpPr>
        <p:spPr>
          <a:xfrm>
            <a:off x="1981385" y="881156"/>
            <a:ext cx="1112208" cy="766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850" y="0"/>
                </a:moveTo>
                <a:lnTo>
                  <a:pt x="20116" y="2721"/>
                </a:lnTo>
                <a:cubicBezTo>
                  <a:pt x="18345" y="5291"/>
                  <a:pt x="17382" y="7635"/>
                  <a:pt x="17225" y="9751"/>
                </a:cubicBezTo>
                <a:lnTo>
                  <a:pt x="21600" y="9751"/>
                </a:lnTo>
                <a:lnTo>
                  <a:pt x="21600" y="21600"/>
                </a:lnTo>
                <a:lnTo>
                  <a:pt x="11444" y="21600"/>
                </a:lnTo>
                <a:lnTo>
                  <a:pt x="11444" y="13493"/>
                </a:lnTo>
                <a:cubicBezTo>
                  <a:pt x="11444" y="8580"/>
                  <a:pt x="13580" y="4082"/>
                  <a:pt x="17850" y="0"/>
                </a:cubicBezTo>
                <a:close/>
                <a:moveTo>
                  <a:pt x="6377" y="0"/>
                </a:moveTo>
                <a:lnTo>
                  <a:pt x="8632" y="2721"/>
                </a:lnTo>
                <a:cubicBezTo>
                  <a:pt x="6885" y="5291"/>
                  <a:pt x="5935" y="7635"/>
                  <a:pt x="5781" y="9751"/>
                </a:cubicBezTo>
                <a:lnTo>
                  <a:pt x="10156" y="9751"/>
                </a:lnTo>
                <a:lnTo>
                  <a:pt x="10156" y="21600"/>
                </a:lnTo>
                <a:lnTo>
                  <a:pt x="0" y="21600"/>
                </a:lnTo>
                <a:lnTo>
                  <a:pt x="0" y="13493"/>
                </a:lnTo>
                <a:cubicBezTo>
                  <a:pt x="0" y="8580"/>
                  <a:pt x="2126" y="4082"/>
                  <a:pt x="637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280540"/>
            <a:ext cx="10515600" cy="1132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0863839" y="6404292"/>
            <a:ext cx="258625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</p:sldLayoutIdLst>
  <p:transition xmlns:p14="http://schemas.microsoft.com/office/powerpoint/2010/main" spd="med" advClick="1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5pPr>
      <a:lvl6pPr marL="27432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6pPr>
      <a:lvl7pPr marL="32004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7pPr>
      <a:lvl8pPr marL="36576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8pPr>
      <a:lvl9pPr marL="41148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600" u="none">
          <a:solidFill>
            <a:srgbClr val="323951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78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53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31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08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886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062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239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417" algn="ctr" defTabSz="9143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3.jpeg"/><Relationship Id="rId4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Relationship Id="rId3" Type="http://schemas.openxmlformats.org/officeDocument/2006/relationships/image" Target="../media/image27.png"/><Relationship Id="rId4" Type="http://schemas.openxmlformats.org/officeDocument/2006/relationships/image" Target="../media/image1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.g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Footer Placeholder 6"/>
          <p:cNvSpPr txBox="1"/>
          <p:nvPr/>
        </p:nvSpPr>
        <p:spPr>
          <a:xfrm>
            <a:off x="2956554" y="5447118"/>
            <a:ext cx="6278892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100">
                <a:solidFill>
                  <a:srgbClr val="AD411D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25/6/2024, XVI General FOOT Meeting</a:t>
            </a:r>
            <a:br/>
            <a:r>
              <a:t>Napoli, Accademia Pontiniana</a:t>
            </a:r>
          </a:p>
        </p:txBody>
      </p:sp>
      <p:sp>
        <p:nvSpPr>
          <p:cNvPr id="574" name="Title 3"/>
          <p:cNvSpPr txBox="1"/>
          <p:nvPr>
            <p:ph type="title"/>
          </p:nvPr>
        </p:nvSpPr>
        <p:spPr>
          <a:xfrm>
            <a:off x="1887760" y="1376888"/>
            <a:ext cx="9511621" cy="2188169"/>
          </a:xfrm>
          <a:prstGeom prst="rect">
            <a:avLst/>
          </a:prstGeom>
        </p:spPr>
        <p:txBody>
          <a:bodyPr anchor="ctr"/>
          <a:lstStyle/>
          <a:p>
            <a:pPr defTabSz="821531">
              <a:lnSpc>
                <a:spcPct val="110000"/>
              </a:lnSpc>
              <a:defRPr cap="small" sz="44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Update on the Analysis of</a:t>
            </a:r>
          </a:p>
          <a:p>
            <a:pPr defTabSz="821531">
              <a:lnSpc>
                <a:spcPct val="110000"/>
              </a:lnSpc>
              <a:defRPr cap="small" sz="44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GSI </a:t>
            </a:r>
            <a:r>
              <a:rPr baseline="31999"/>
              <a:t>16</a:t>
            </a:r>
            <a:r>
              <a:t>O@200MeV/n Data Taking</a:t>
            </a:r>
          </a:p>
        </p:txBody>
      </p:sp>
      <p:sp>
        <p:nvSpPr>
          <p:cNvPr id="575" name="Subtitle 4"/>
          <p:cNvSpPr txBox="1"/>
          <p:nvPr>
            <p:ph type="body" sz="quarter" idx="1"/>
          </p:nvPr>
        </p:nvSpPr>
        <p:spPr>
          <a:xfrm>
            <a:off x="2011473" y="3565056"/>
            <a:ext cx="8636062" cy="989742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33394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A. Alexandrov, V. Boccia, A. Di Crescenzo, G. De Lellis, </a:t>
            </a:r>
            <a:r>
              <a:rPr u="sng"/>
              <a:t>G. Galati</a:t>
            </a:r>
            <a:r>
              <a:t>,</a:t>
            </a:r>
            <a:br/>
            <a:r>
              <a:t>A. Iuliano, A. Lauria, M. C. Montesi, V. Tioukov</a:t>
            </a:r>
          </a:p>
        </p:txBody>
      </p:sp>
      <p:sp>
        <p:nvSpPr>
          <p:cNvPr id="576" name="Subtitle 4"/>
          <p:cNvSpPr txBox="1"/>
          <p:nvPr/>
        </p:nvSpPr>
        <p:spPr>
          <a:xfrm>
            <a:off x="2531604" y="4554797"/>
            <a:ext cx="7128792" cy="765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795527">
              <a:lnSpc>
                <a:spcPct val="90000"/>
              </a:lnSpc>
              <a:spcBef>
                <a:spcPts val="800"/>
              </a:spcBef>
              <a:defRPr i="1" sz="2088">
                <a:solidFill>
                  <a:srgbClr val="33394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Università di Napoli “Federico II”, INFN Napoli</a:t>
            </a:r>
          </a:p>
          <a:p>
            <a:pPr algn="ctr" defTabSz="795527">
              <a:lnSpc>
                <a:spcPct val="90000"/>
              </a:lnSpc>
              <a:spcBef>
                <a:spcPts val="800"/>
              </a:spcBef>
              <a:defRPr i="1" sz="2088">
                <a:solidFill>
                  <a:srgbClr val="33394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rPr u="sng"/>
              <a:t>Università di Bari “Aldo Moro”</a:t>
            </a:r>
            <a:r>
              <a:t>, INFN Bari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Nuclear emulsion films misalignments in MC Reco"/>
          <p:cNvSpPr txBox="1"/>
          <p:nvPr>
            <p:ph type="title"/>
          </p:nvPr>
        </p:nvSpPr>
        <p:spPr>
          <a:xfrm>
            <a:off x="0" y="-76200"/>
            <a:ext cx="12083304" cy="734260"/>
          </a:xfrm>
          <a:prstGeom prst="rect">
            <a:avLst/>
          </a:prstGeom>
        </p:spPr>
        <p:txBody>
          <a:bodyPr/>
          <a:lstStyle>
            <a:lvl1pPr defTabSz="896111">
              <a:defRPr sz="4312"/>
            </a:lvl1pPr>
          </a:lstStyle>
          <a:p>
            <a:pPr/>
            <a:r>
              <a:t>Nuclear emulsion films misalignments in MC Reco</a:t>
            </a:r>
          </a:p>
        </p:txBody>
      </p:sp>
      <p:sp>
        <p:nvSpPr>
          <p:cNvPr id="846" name="DATA"/>
          <p:cNvSpPr txBox="1"/>
          <p:nvPr>
            <p:ph type="body" sz="quarter" idx="1"/>
          </p:nvPr>
        </p:nvSpPr>
        <p:spPr>
          <a:xfrm>
            <a:off x="1411490" y="1093709"/>
            <a:ext cx="3142104" cy="554513"/>
          </a:xfrm>
          <a:prstGeom prst="rect">
            <a:avLst/>
          </a:prstGeom>
        </p:spPr>
        <p:txBody>
          <a:bodyPr/>
          <a:lstStyle>
            <a:lvl1pPr marL="0" indent="0" algn="ctr" defTabSz="795527">
              <a:spcBef>
                <a:spcPts val="800"/>
              </a:spcBef>
              <a:buSzTx/>
              <a:buFontTx/>
              <a:buNone/>
              <a:defRPr sz="3306"/>
            </a:lvl1pPr>
          </a:lstStyle>
          <a:p>
            <a:pPr/>
            <a:r>
              <a:t>DATA</a:t>
            </a:r>
          </a:p>
        </p:txBody>
      </p:sp>
      <p:pic>
        <p:nvPicPr>
          <p:cNvPr id="847" name="Schermata 2023-12-12 alle 14.46.42.png" descr="Schermata 2023-12-12 alle 14.46.42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965"/>
          <a:stretch>
            <a:fillRect/>
          </a:stretch>
        </p:blipFill>
        <p:spPr>
          <a:xfrm>
            <a:off x="6420246" y="1634003"/>
            <a:ext cx="5771571" cy="5224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Schermata 2023-12-12 alle 14.47.52.png" descr="Schermata 2023-12-12 alle 14.47.52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1904"/>
          <a:stretch>
            <a:fillRect/>
          </a:stretch>
        </p:blipFill>
        <p:spPr>
          <a:xfrm>
            <a:off x="96665" y="1648221"/>
            <a:ext cx="5771896" cy="5209826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MC RECO"/>
          <p:cNvSpPr txBox="1"/>
          <p:nvPr/>
        </p:nvSpPr>
        <p:spPr>
          <a:xfrm>
            <a:off x="7735072" y="1093709"/>
            <a:ext cx="3142103" cy="554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795527">
              <a:lnSpc>
                <a:spcPct val="90000"/>
              </a:lnSpc>
              <a:spcBef>
                <a:spcPts val="800"/>
              </a:spcBef>
              <a:defRPr sz="3306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MC RECO</a:t>
            </a:r>
          </a:p>
        </p:txBody>
      </p:sp>
      <p:sp>
        <p:nvSpPr>
          <p:cNvPr id="850" name="Numero diapositiva"/>
          <p:cNvSpPr txBox="1"/>
          <p:nvPr>
            <p:ph type="sldNum" sz="quarter" idx="4294967295"/>
          </p:nvPr>
        </p:nvSpPr>
        <p:spPr>
          <a:xfrm>
            <a:off x="11971997" y="6588760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Number of segments for fragments in S1"/>
          <p:cNvSpPr txBox="1"/>
          <p:nvPr>
            <p:ph type="title"/>
          </p:nvPr>
        </p:nvSpPr>
        <p:spPr>
          <a:xfrm>
            <a:off x="0" y="-1"/>
            <a:ext cx="12083304" cy="650242"/>
          </a:xfrm>
          <a:prstGeom prst="rect">
            <a:avLst/>
          </a:prstGeom>
        </p:spPr>
        <p:txBody>
          <a:bodyPr/>
          <a:lstStyle>
            <a:lvl1pPr defTabSz="758951">
              <a:defRPr sz="3984"/>
            </a:lvl1pPr>
          </a:lstStyle>
          <a:p>
            <a:pPr/>
            <a:r>
              <a:t>Number of segments for fragments in S1</a:t>
            </a:r>
          </a:p>
        </p:txBody>
      </p:sp>
      <p:pic>
        <p:nvPicPr>
          <p:cNvPr id="855" name="WhatsApp Image 2024-06-26 at 08.57.13.jpeg" descr="WhatsApp Image 2024-06-26 at 08.57.13.jpeg"/>
          <p:cNvPicPr>
            <a:picLocks noChangeAspect="1"/>
          </p:cNvPicPr>
          <p:nvPr/>
        </p:nvPicPr>
        <p:blipFill>
          <a:blip r:embed="rId2">
            <a:extLst/>
          </a:blip>
          <a:srcRect l="0" t="8489" r="0" b="8489"/>
          <a:stretch>
            <a:fillRect/>
          </a:stretch>
        </p:blipFill>
        <p:spPr>
          <a:xfrm>
            <a:off x="6374122" y="2049662"/>
            <a:ext cx="5588526" cy="3201195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C2H4 Target"/>
          <p:cNvSpPr txBox="1"/>
          <p:nvPr/>
        </p:nvSpPr>
        <p:spPr>
          <a:xfrm>
            <a:off x="7240777" y="1571506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857" name="C Target"/>
          <p:cNvSpPr txBox="1"/>
          <p:nvPr/>
        </p:nvSpPr>
        <p:spPr>
          <a:xfrm>
            <a:off x="1075466" y="1571506"/>
            <a:ext cx="3855217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sp>
        <p:nvSpPr>
          <p:cNvPr id="858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59" name="WhatsApp Image 2024-06-25 at 18.50.30.jpeg" descr="WhatsApp Image 2024-06-25 at 18.50.30.jpeg"/>
          <p:cNvPicPr>
            <a:picLocks noChangeAspect="1"/>
          </p:cNvPicPr>
          <p:nvPr/>
        </p:nvPicPr>
        <p:blipFill>
          <a:blip r:embed="rId3">
            <a:extLst/>
          </a:blip>
          <a:srcRect l="9815" t="67504" r="59579" b="18776"/>
          <a:stretch>
            <a:fillRect/>
          </a:stretch>
        </p:blipFill>
        <p:spPr>
          <a:xfrm>
            <a:off x="6892866" y="4646812"/>
            <a:ext cx="1683796" cy="553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0" name="WhatsApp Image 2024-06-26 at 09.03.19.jpeg" descr="WhatsApp Image 2024-06-26 at 09.03.19.jpeg"/>
          <p:cNvPicPr>
            <a:picLocks noChangeAspect="1"/>
          </p:cNvPicPr>
          <p:nvPr/>
        </p:nvPicPr>
        <p:blipFill>
          <a:blip r:embed="rId4">
            <a:extLst/>
          </a:blip>
          <a:srcRect l="0" t="7305" r="0" b="0"/>
          <a:stretch>
            <a:fillRect/>
          </a:stretch>
        </p:blipFill>
        <p:spPr>
          <a:xfrm>
            <a:off x="495893" y="1998862"/>
            <a:ext cx="5217961" cy="3486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WhatsApp Image 2024-06-25 at 18.50.30.jpeg" descr="WhatsApp Image 2024-06-25 at 18.50.30.jpeg"/>
          <p:cNvPicPr>
            <a:picLocks noChangeAspect="1"/>
          </p:cNvPicPr>
          <p:nvPr/>
        </p:nvPicPr>
        <p:blipFill>
          <a:blip r:embed="rId3">
            <a:extLst/>
          </a:blip>
          <a:srcRect l="9815" t="67504" r="59579" b="18776"/>
          <a:stretch>
            <a:fillRect/>
          </a:stretch>
        </p:blipFill>
        <p:spPr>
          <a:xfrm>
            <a:off x="1719679" y="3976501"/>
            <a:ext cx="1683796" cy="553184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Number of segments for Oxygens"/>
          <p:cNvSpPr txBox="1"/>
          <p:nvPr>
            <p:ph type="title"/>
          </p:nvPr>
        </p:nvSpPr>
        <p:spPr>
          <a:xfrm>
            <a:off x="0" y="-1"/>
            <a:ext cx="12083304" cy="650242"/>
          </a:xfrm>
          <a:prstGeom prst="rect">
            <a:avLst/>
          </a:prstGeom>
        </p:spPr>
        <p:txBody>
          <a:bodyPr/>
          <a:lstStyle>
            <a:lvl1pPr defTabSz="758951">
              <a:defRPr sz="3984"/>
            </a:lvl1pPr>
          </a:lstStyle>
          <a:p>
            <a:pPr/>
            <a:r>
              <a:t>Number of segments for Oxygens</a:t>
            </a:r>
          </a:p>
        </p:txBody>
      </p:sp>
      <p:pic>
        <p:nvPicPr>
          <p:cNvPr id="864" name="Screenshot 2024-06-26 alle 07.47.02.png" descr="Screenshot 2024-06-26 alle 07.47.02.png"/>
          <p:cNvPicPr>
            <a:picLocks noChangeAspect="1"/>
          </p:cNvPicPr>
          <p:nvPr/>
        </p:nvPicPr>
        <p:blipFill>
          <a:blip r:embed="rId2">
            <a:extLst/>
          </a:blip>
          <a:srcRect l="0" t="6977" r="0" b="0"/>
          <a:stretch>
            <a:fillRect/>
          </a:stretch>
        </p:blipFill>
        <p:spPr>
          <a:xfrm>
            <a:off x="141043" y="2049662"/>
            <a:ext cx="5366493" cy="3201318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Data…"/>
          <p:cNvSpPr txBox="1"/>
          <p:nvPr/>
        </p:nvSpPr>
        <p:spPr>
          <a:xfrm>
            <a:off x="3675408" y="2778760"/>
            <a:ext cx="92232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Data</a:t>
            </a:r>
          </a:p>
          <a:p>
            <a:pPr>
              <a:defRPr>
                <a:solidFill>
                  <a:srgbClr val="00F900"/>
                </a:solidFill>
              </a:defRPr>
            </a:pPr>
            <a:r>
              <a:t>MC Reco</a:t>
            </a:r>
          </a:p>
        </p:txBody>
      </p:sp>
      <p:pic>
        <p:nvPicPr>
          <p:cNvPr id="866" name="Screenshot 2024-06-26 alle 07.50.53.png" descr="Screenshot 2024-06-26 alle 07.50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4122" y="2049662"/>
            <a:ext cx="5588526" cy="3201195"/>
          </a:xfrm>
          <a:prstGeom prst="rect">
            <a:avLst/>
          </a:prstGeom>
          <a:ln w="12700">
            <a:miter lim="400000"/>
          </a:ln>
        </p:spPr>
      </p:pic>
      <p:sp>
        <p:nvSpPr>
          <p:cNvPr id="867" name="Data…"/>
          <p:cNvSpPr txBox="1"/>
          <p:nvPr/>
        </p:nvSpPr>
        <p:spPr>
          <a:xfrm>
            <a:off x="10411669" y="2453639"/>
            <a:ext cx="92232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Data</a:t>
            </a:r>
          </a:p>
          <a:p>
            <a:pPr>
              <a:defRPr>
                <a:solidFill>
                  <a:srgbClr val="00F900"/>
                </a:solidFill>
              </a:defRPr>
            </a:pPr>
            <a:r>
              <a:t>MC Reco</a:t>
            </a:r>
          </a:p>
        </p:txBody>
      </p:sp>
      <p:sp>
        <p:nvSpPr>
          <p:cNvPr id="868" name="C2H4 Target"/>
          <p:cNvSpPr txBox="1"/>
          <p:nvPr/>
        </p:nvSpPr>
        <p:spPr>
          <a:xfrm>
            <a:off x="7240777" y="1571506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869" name="C Target"/>
          <p:cNvSpPr txBox="1"/>
          <p:nvPr/>
        </p:nvSpPr>
        <p:spPr>
          <a:xfrm>
            <a:off x="1075466" y="1571506"/>
            <a:ext cx="3855217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sp>
        <p:nvSpPr>
          <p:cNvPr id="870" name="Numero diapositiva"/>
          <p:cNvSpPr txBox="1"/>
          <p:nvPr>
            <p:ph type="sldNum" sz="quarter" idx="4294967295"/>
          </p:nvPr>
        </p:nvSpPr>
        <p:spPr>
          <a:xfrm>
            <a:off x="11971067" y="6588760"/>
            <a:ext cx="18324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Tracking between different sections"/>
          <p:cNvSpPr txBox="1"/>
          <p:nvPr>
            <p:ph type="title"/>
          </p:nvPr>
        </p:nvSpPr>
        <p:spPr>
          <a:xfrm>
            <a:off x="0" y="-1"/>
            <a:ext cx="12083304" cy="636371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Tracking between different sections</a:t>
            </a:r>
          </a:p>
        </p:txBody>
      </p:sp>
      <p:sp>
        <p:nvSpPr>
          <p:cNvPr id="873" name="Each section is characterised by its own parameters (material density, thickness…): tracking algorithm applied to each section separately   Different reference systems for each section"/>
          <p:cNvSpPr txBox="1"/>
          <p:nvPr>
            <p:ph type="body" sz="quarter" idx="1"/>
          </p:nvPr>
        </p:nvSpPr>
        <p:spPr>
          <a:xfrm>
            <a:off x="-1" y="1020106"/>
            <a:ext cx="6897339" cy="1265621"/>
          </a:xfrm>
          <a:prstGeom prst="rect">
            <a:avLst/>
          </a:prstGeom>
        </p:spPr>
        <p:txBody>
          <a:bodyPr/>
          <a:lstStyle/>
          <a:p>
            <a:pPr marL="214884" indent="-214884" defTabSz="859536">
              <a:spcBef>
                <a:spcPts val="900"/>
              </a:spcBef>
              <a:defRPr sz="2256"/>
            </a:pPr>
            <a:r>
              <a:t>Each section is characterised by its own parameters (material density, thickness…): tracking algorithm applied to each section separately </a:t>
            </a:r>
            <a14:m>
              <m:oMath>
                <m:r>
                  <a:rPr xmlns:a="http://schemas.openxmlformats.org/drawingml/2006/main" sz="20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Different reference systems for each section</a:t>
            </a:r>
            <a:endParaRPr sz="2400"/>
          </a:p>
        </p:txBody>
      </p:sp>
      <p:sp>
        <p:nvSpPr>
          <p:cNvPr id="874" name="XY shift + rotation to correct the offsets"/>
          <p:cNvSpPr txBox="1"/>
          <p:nvPr/>
        </p:nvSpPr>
        <p:spPr>
          <a:xfrm>
            <a:off x="0" y="2285726"/>
            <a:ext cx="11995051" cy="43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155447" indent="-155447" defTabSz="621791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XY shift + rotation to correct the offsets</a:t>
            </a:r>
          </a:p>
        </p:txBody>
      </p:sp>
      <p:sp>
        <p:nvSpPr>
          <p:cNvPr id="875" name="Example taken from C2H4 Target MC Reco (S1→S2)"/>
          <p:cNvSpPr txBox="1"/>
          <p:nvPr/>
        </p:nvSpPr>
        <p:spPr>
          <a:xfrm>
            <a:off x="734863" y="6379844"/>
            <a:ext cx="10525325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Example taken from 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 MC Reco (S1→S2)</a:t>
            </a:r>
          </a:p>
        </p:txBody>
      </p:sp>
      <p:sp>
        <p:nvSpPr>
          <p:cNvPr id="876" name="Testo"/>
          <p:cNvSpPr txBox="1"/>
          <p:nvPr/>
        </p:nvSpPr>
        <p:spPr>
          <a:xfrm>
            <a:off x="455860" y="367129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877" name="Before corrections"/>
          <p:cNvSpPr txBox="1"/>
          <p:nvPr/>
        </p:nvSpPr>
        <p:spPr>
          <a:xfrm>
            <a:off x="835118" y="2806460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Before corrections</a:t>
            </a:r>
          </a:p>
        </p:txBody>
      </p:sp>
      <p:sp>
        <p:nvSpPr>
          <p:cNvPr id="878" name="After corrections"/>
          <p:cNvSpPr txBox="1"/>
          <p:nvPr/>
        </p:nvSpPr>
        <p:spPr>
          <a:xfrm>
            <a:off x="7017005" y="2806460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After corrections</a:t>
            </a:r>
          </a:p>
        </p:txBody>
      </p:sp>
      <p:pic>
        <p:nvPicPr>
          <p:cNvPr id="879" name="display.png" descr="display.png"/>
          <p:cNvPicPr>
            <a:picLocks noChangeAspect="1"/>
          </p:cNvPicPr>
          <p:nvPr/>
        </p:nvPicPr>
        <p:blipFill>
          <a:blip r:embed="rId2">
            <a:extLst/>
          </a:blip>
          <a:srcRect l="4929" t="15669" r="4394" b="18801"/>
          <a:stretch>
            <a:fillRect/>
          </a:stretch>
        </p:blipFill>
        <p:spPr>
          <a:xfrm>
            <a:off x="6897337" y="734259"/>
            <a:ext cx="5185994" cy="1769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457" y="3369746"/>
            <a:ext cx="5487639" cy="3120281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Testo"/>
          <p:cNvSpPr txBox="1"/>
          <p:nvPr/>
        </p:nvSpPr>
        <p:spPr>
          <a:xfrm>
            <a:off x="218457" y="1020106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pic>
        <p:nvPicPr>
          <p:cNvPr id="882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9495" y="3284616"/>
            <a:ext cx="5703573" cy="3209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Tracking between different sections"/>
          <p:cNvSpPr txBox="1"/>
          <p:nvPr>
            <p:ph type="title"/>
          </p:nvPr>
        </p:nvSpPr>
        <p:spPr>
          <a:xfrm>
            <a:off x="0" y="-1"/>
            <a:ext cx="12083304" cy="636371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Tracking between different sections</a:t>
            </a:r>
          </a:p>
        </p:txBody>
      </p:sp>
      <p:sp>
        <p:nvSpPr>
          <p:cNvPr id="885" name="Each section is characterised by its own parameters (material density, thickness…): tracking algorithm applied to each section separately   Different reference systems for each section"/>
          <p:cNvSpPr txBox="1"/>
          <p:nvPr>
            <p:ph type="body" sz="quarter" idx="1"/>
          </p:nvPr>
        </p:nvSpPr>
        <p:spPr>
          <a:xfrm>
            <a:off x="-1" y="1020106"/>
            <a:ext cx="6897339" cy="1265621"/>
          </a:xfrm>
          <a:prstGeom prst="rect">
            <a:avLst/>
          </a:prstGeom>
        </p:spPr>
        <p:txBody>
          <a:bodyPr/>
          <a:lstStyle/>
          <a:p>
            <a:pPr marL="214884" indent="-214884" defTabSz="859536">
              <a:spcBef>
                <a:spcPts val="900"/>
              </a:spcBef>
              <a:defRPr sz="2256"/>
            </a:pPr>
            <a:r>
              <a:t>Each section is characterised by its own parameters (material density, thickness…): tracking algorithm applied to each section separately </a:t>
            </a:r>
            <a14:m>
              <m:oMath>
                <m:r>
                  <a:rPr xmlns:a="http://schemas.openxmlformats.org/drawingml/2006/main" sz="20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Different reference systems for each section</a:t>
            </a:r>
            <a:endParaRPr sz="2400"/>
          </a:p>
        </p:txBody>
      </p:sp>
      <p:sp>
        <p:nvSpPr>
          <p:cNvPr id="886" name="XY shift + rotation to correct the offsets"/>
          <p:cNvSpPr txBox="1"/>
          <p:nvPr/>
        </p:nvSpPr>
        <p:spPr>
          <a:xfrm>
            <a:off x="0" y="2285726"/>
            <a:ext cx="11995051" cy="43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155447" indent="-155447" defTabSz="621791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XY shift + rotation to correct the offsets</a:t>
            </a:r>
          </a:p>
        </p:txBody>
      </p:sp>
      <p:sp>
        <p:nvSpPr>
          <p:cNvPr id="887" name="Example taken from C Target DATA (S1→S2)"/>
          <p:cNvSpPr txBox="1"/>
          <p:nvPr/>
        </p:nvSpPr>
        <p:spPr>
          <a:xfrm>
            <a:off x="734863" y="6379844"/>
            <a:ext cx="10525325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Example taken from C Target DATA (S1→S2)</a:t>
            </a:r>
          </a:p>
        </p:txBody>
      </p:sp>
      <p:sp>
        <p:nvSpPr>
          <p:cNvPr id="888" name="Testo"/>
          <p:cNvSpPr txBox="1"/>
          <p:nvPr/>
        </p:nvSpPr>
        <p:spPr>
          <a:xfrm>
            <a:off x="455860" y="367129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889" name="Before corrections"/>
          <p:cNvSpPr txBox="1"/>
          <p:nvPr/>
        </p:nvSpPr>
        <p:spPr>
          <a:xfrm>
            <a:off x="835118" y="2730260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Before corrections</a:t>
            </a:r>
          </a:p>
        </p:txBody>
      </p:sp>
      <p:sp>
        <p:nvSpPr>
          <p:cNvPr id="890" name="After corrections"/>
          <p:cNvSpPr txBox="1"/>
          <p:nvPr/>
        </p:nvSpPr>
        <p:spPr>
          <a:xfrm>
            <a:off x="7017005" y="2679460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After corrections</a:t>
            </a:r>
          </a:p>
        </p:txBody>
      </p:sp>
      <p:pic>
        <p:nvPicPr>
          <p:cNvPr id="891" name="display.png" descr="display.png"/>
          <p:cNvPicPr>
            <a:picLocks noChangeAspect="1"/>
          </p:cNvPicPr>
          <p:nvPr/>
        </p:nvPicPr>
        <p:blipFill>
          <a:blip r:embed="rId2">
            <a:extLst/>
          </a:blip>
          <a:srcRect l="4929" t="15669" r="4394" b="18801"/>
          <a:stretch>
            <a:fillRect/>
          </a:stretch>
        </p:blipFill>
        <p:spPr>
          <a:xfrm>
            <a:off x="6897337" y="734259"/>
            <a:ext cx="5185994" cy="1769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2" name="WhatsApp Image 2024-06-25 at 18.56.46.jpeg" descr="WhatsApp Image 2024-06-25 at 18.56.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3208416"/>
            <a:ext cx="6096001" cy="2932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3" name="WhatsApp Image 2024-06-25 at 19.06.43.jpeg" descr="WhatsApp Image 2024-06-25 at 19.06.4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3459" y="3324588"/>
            <a:ext cx="5699845" cy="2730554"/>
          </a:xfrm>
          <a:prstGeom prst="rect">
            <a:avLst/>
          </a:prstGeom>
          <a:ln w="12700">
            <a:miter lim="400000"/>
          </a:ln>
        </p:spPr>
      </p:pic>
      <p:sp>
        <p:nvSpPr>
          <p:cNvPr id="894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WhatsApp Image 2024-06-25 at 18.58.36.jpeg" descr="WhatsApp Image 2024-06-25 at 18.58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230545"/>
            <a:ext cx="6270355" cy="3076405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Tracking between different sections"/>
          <p:cNvSpPr txBox="1"/>
          <p:nvPr>
            <p:ph type="title"/>
          </p:nvPr>
        </p:nvSpPr>
        <p:spPr>
          <a:xfrm>
            <a:off x="0" y="-1"/>
            <a:ext cx="12083304" cy="636371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Tracking between different sections</a:t>
            </a:r>
          </a:p>
        </p:txBody>
      </p:sp>
      <p:sp>
        <p:nvSpPr>
          <p:cNvPr id="898" name="Each section is characterised by its own parameters (material density, thickness…): tracking algorithm applied to each section separately   Different reference systems for each section"/>
          <p:cNvSpPr txBox="1"/>
          <p:nvPr>
            <p:ph type="body" sz="quarter" idx="1"/>
          </p:nvPr>
        </p:nvSpPr>
        <p:spPr>
          <a:xfrm>
            <a:off x="-1" y="1020106"/>
            <a:ext cx="6897339" cy="1265621"/>
          </a:xfrm>
          <a:prstGeom prst="rect">
            <a:avLst/>
          </a:prstGeom>
        </p:spPr>
        <p:txBody>
          <a:bodyPr/>
          <a:lstStyle/>
          <a:p>
            <a:pPr marL="214884" indent="-214884" defTabSz="859536">
              <a:spcBef>
                <a:spcPts val="900"/>
              </a:spcBef>
              <a:defRPr sz="2256"/>
            </a:pPr>
            <a:r>
              <a:t>Each section is characterised by its own parameters (material density, thickness…): tracking algorithm applied to each section separately </a:t>
            </a:r>
            <a14:m>
              <m:oMath>
                <m:r>
                  <a:rPr xmlns:a="http://schemas.openxmlformats.org/drawingml/2006/main" sz="20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Different reference systems for each section</a:t>
            </a:r>
            <a:endParaRPr sz="2400"/>
          </a:p>
        </p:txBody>
      </p:sp>
      <p:sp>
        <p:nvSpPr>
          <p:cNvPr id="899" name="XY shift + rotation to correct the offsets"/>
          <p:cNvSpPr txBox="1"/>
          <p:nvPr/>
        </p:nvSpPr>
        <p:spPr>
          <a:xfrm>
            <a:off x="0" y="2285726"/>
            <a:ext cx="11995051" cy="43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155447" indent="-155447" defTabSz="621791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XY shift + rotation to correct the offsets</a:t>
            </a:r>
          </a:p>
        </p:txBody>
      </p:sp>
      <p:sp>
        <p:nvSpPr>
          <p:cNvPr id="900" name="Example taken from C Target MC Reco (S1→S2)"/>
          <p:cNvSpPr txBox="1"/>
          <p:nvPr/>
        </p:nvSpPr>
        <p:spPr>
          <a:xfrm>
            <a:off x="734863" y="6379844"/>
            <a:ext cx="10525325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Example taken from C Target MC Reco (S1→S2)</a:t>
            </a:r>
          </a:p>
        </p:txBody>
      </p:sp>
      <p:sp>
        <p:nvSpPr>
          <p:cNvPr id="901" name="Testo"/>
          <p:cNvSpPr txBox="1"/>
          <p:nvPr/>
        </p:nvSpPr>
        <p:spPr>
          <a:xfrm>
            <a:off x="455860" y="367129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02" name="Before corrections"/>
          <p:cNvSpPr txBox="1"/>
          <p:nvPr/>
        </p:nvSpPr>
        <p:spPr>
          <a:xfrm>
            <a:off x="835118" y="2806460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Before corrections</a:t>
            </a:r>
          </a:p>
        </p:txBody>
      </p:sp>
      <p:sp>
        <p:nvSpPr>
          <p:cNvPr id="903" name="After corrections"/>
          <p:cNvSpPr txBox="1"/>
          <p:nvPr/>
        </p:nvSpPr>
        <p:spPr>
          <a:xfrm>
            <a:off x="7017005" y="2806460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After corrections</a:t>
            </a:r>
          </a:p>
        </p:txBody>
      </p:sp>
      <p:pic>
        <p:nvPicPr>
          <p:cNvPr id="904" name="display.png" descr="display.png"/>
          <p:cNvPicPr>
            <a:picLocks noChangeAspect="1"/>
          </p:cNvPicPr>
          <p:nvPr/>
        </p:nvPicPr>
        <p:blipFill>
          <a:blip r:embed="rId3">
            <a:extLst/>
          </a:blip>
          <a:srcRect l="4929" t="15669" r="4394" b="18801"/>
          <a:stretch>
            <a:fillRect/>
          </a:stretch>
        </p:blipFill>
        <p:spPr>
          <a:xfrm>
            <a:off x="6897337" y="734259"/>
            <a:ext cx="5185994" cy="1769292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Testo"/>
          <p:cNvSpPr txBox="1"/>
          <p:nvPr/>
        </p:nvSpPr>
        <p:spPr>
          <a:xfrm>
            <a:off x="218457" y="1020106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pic>
        <p:nvPicPr>
          <p:cNvPr id="906" name="WhatsApp Image 2024-06-25 at 19.12.34.jpeg" descr="WhatsApp Image 2024-06-25 at 19.12.3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1830" y="3284616"/>
            <a:ext cx="5960170" cy="2821428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Tracking between different sections"/>
          <p:cNvSpPr txBox="1"/>
          <p:nvPr>
            <p:ph type="title"/>
          </p:nvPr>
        </p:nvSpPr>
        <p:spPr>
          <a:xfrm>
            <a:off x="0" y="-1"/>
            <a:ext cx="12083304" cy="636371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Tracking between different sections</a:t>
            </a:r>
          </a:p>
        </p:txBody>
      </p:sp>
      <p:sp>
        <p:nvSpPr>
          <p:cNvPr id="910" name="Each section is characterised by its own parameters (material density, thickness…): tracking algorithm applied to each section separately   Different reference systems for each section"/>
          <p:cNvSpPr txBox="1"/>
          <p:nvPr>
            <p:ph type="body" sz="quarter" idx="1"/>
          </p:nvPr>
        </p:nvSpPr>
        <p:spPr>
          <a:xfrm>
            <a:off x="-1" y="1020106"/>
            <a:ext cx="6897339" cy="1265621"/>
          </a:xfrm>
          <a:prstGeom prst="rect">
            <a:avLst/>
          </a:prstGeom>
        </p:spPr>
        <p:txBody>
          <a:bodyPr/>
          <a:lstStyle/>
          <a:p>
            <a:pPr marL="214884" indent="-214884" defTabSz="859536">
              <a:spcBef>
                <a:spcPts val="900"/>
              </a:spcBef>
              <a:defRPr sz="2256"/>
            </a:pPr>
            <a:r>
              <a:t>Each section is characterised by its own parameters (material density, thickness…): tracking algorithm applied to each section separately </a:t>
            </a:r>
            <a14:m>
              <m:oMath>
                <m:r>
                  <a:rPr xmlns:a="http://schemas.openxmlformats.org/drawingml/2006/main" sz="20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Different reference systems for each section</a:t>
            </a:r>
            <a:endParaRPr sz="2400"/>
          </a:p>
        </p:txBody>
      </p:sp>
      <p:sp>
        <p:nvSpPr>
          <p:cNvPr id="911" name="XY shift + rotation to correct the offsets"/>
          <p:cNvSpPr txBox="1"/>
          <p:nvPr/>
        </p:nvSpPr>
        <p:spPr>
          <a:xfrm>
            <a:off x="0" y="2285726"/>
            <a:ext cx="11995051" cy="43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155447" indent="-155447" defTabSz="621791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XY shift + rotation to correct the offsets</a:t>
            </a:r>
          </a:p>
        </p:txBody>
      </p:sp>
      <p:sp>
        <p:nvSpPr>
          <p:cNvPr id="912" name="Example taken from C2H4 Target DATA (S1→S2)"/>
          <p:cNvSpPr txBox="1"/>
          <p:nvPr/>
        </p:nvSpPr>
        <p:spPr>
          <a:xfrm>
            <a:off x="734863" y="6379844"/>
            <a:ext cx="10525325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Example taken from 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 DATA (S1→S2)</a:t>
            </a:r>
          </a:p>
        </p:txBody>
      </p:sp>
      <p:pic>
        <p:nvPicPr>
          <p:cNvPr id="91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162" y="3066109"/>
            <a:ext cx="5541666" cy="31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914" name="Testo"/>
          <p:cNvSpPr txBox="1"/>
          <p:nvPr/>
        </p:nvSpPr>
        <p:spPr>
          <a:xfrm>
            <a:off x="455860" y="367129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pic>
        <p:nvPicPr>
          <p:cNvPr id="915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97525" y="2980978"/>
            <a:ext cx="5894551" cy="3313736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Before corrections"/>
          <p:cNvSpPr txBox="1"/>
          <p:nvPr/>
        </p:nvSpPr>
        <p:spPr>
          <a:xfrm>
            <a:off x="835118" y="2730260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Before corrections</a:t>
            </a:r>
          </a:p>
        </p:txBody>
      </p:sp>
      <p:sp>
        <p:nvSpPr>
          <p:cNvPr id="917" name="After corrections"/>
          <p:cNvSpPr txBox="1"/>
          <p:nvPr/>
        </p:nvSpPr>
        <p:spPr>
          <a:xfrm>
            <a:off x="7017005" y="2679460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After corrections</a:t>
            </a:r>
          </a:p>
        </p:txBody>
      </p:sp>
      <p:pic>
        <p:nvPicPr>
          <p:cNvPr id="918" name="display.png" descr="display.png"/>
          <p:cNvPicPr>
            <a:picLocks noChangeAspect="1"/>
          </p:cNvPicPr>
          <p:nvPr/>
        </p:nvPicPr>
        <p:blipFill>
          <a:blip r:embed="rId4">
            <a:extLst/>
          </a:blip>
          <a:srcRect l="4929" t="15669" r="4394" b="18801"/>
          <a:stretch>
            <a:fillRect/>
          </a:stretch>
        </p:blipFill>
        <p:spPr>
          <a:xfrm>
            <a:off x="6897337" y="734259"/>
            <a:ext cx="5185994" cy="1769292"/>
          </a:xfrm>
          <a:prstGeom prst="rect">
            <a:avLst/>
          </a:prstGeom>
          <a:ln w="12700">
            <a:miter lim="400000"/>
          </a:ln>
        </p:spPr>
      </p:pic>
      <p:sp>
        <p:nvSpPr>
          <p:cNvPr id="919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Cuts for vertices selection and bkg rejection"/>
          <p:cNvSpPr txBox="1"/>
          <p:nvPr>
            <p:ph type="title"/>
          </p:nvPr>
        </p:nvSpPr>
        <p:spPr>
          <a:xfrm>
            <a:off x="0" y="-1"/>
            <a:ext cx="12083304" cy="602221"/>
          </a:xfrm>
          <a:prstGeom prst="rect">
            <a:avLst/>
          </a:prstGeom>
        </p:spPr>
        <p:txBody>
          <a:bodyPr/>
          <a:lstStyle>
            <a:lvl1pPr defTabSz="685800">
              <a:defRPr sz="3600"/>
            </a:lvl1pPr>
          </a:lstStyle>
          <a:p>
            <a:pPr/>
            <a:r>
              <a:t>Cuts for vertices selection and bkg rejection</a:t>
            </a:r>
          </a:p>
        </p:txBody>
      </p:sp>
      <p:sp>
        <p:nvSpPr>
          <p:cNvPr id="922" name="Events: 78965…"/>
          <p:cNvSpPr txBox="1"/>
          <p:nvPr>
            <p:ph type="body" sz="half" idx="1"/>
          </p:nvPr>
        </p:nvSpPr>
        <p:spPr>
          <a:xfrm>
            <a:off x="6440090" y="1303667"/>
            <a:ext cx="5469156" cy="5363633"/>
          </a:xfrm>
          <a:prstGeom prst="rect">
            <a:avLst/>
          </a:prstGeom>
        </p:spPr>
        <p:txBody>
          <a:bodyPr/>
          <a:lstStyle/>
          <a:p>
            <a:pPr>
              <a:defRPr sz="2700"/>
            </a:pPr>
            <a:r>
              <a:t>Events: 78965	</a:t>
            </a:r>
          </a:p>
          <a:p>
            <a:pPr>
              <a:defRPr sz="2700"/>
            </a:pPr>
            <a:r>
              <a:t>Events without beam Oxygen: 821	</a:t>
            </a:r>
          </a:p>
          <a:p>
            <a:pPr>
              <a:defRPr sz="2700"/>
            </a:pPr>
            <a:r>
              <a:t>Events with no interactions: 55554	</a:t>
            </a:r>
          </a:p>
          <a:p>
            <a:pPr>
              <a:defRPr sz="2700"/>
            </a:pPr>
            <a:r>
              <a:t>Interactions after plate 25: 	3008	</a:t>
            </a:r>
          </a:p>
          <a:p>
            <a:pPr>
              <a:defRPr sz="2700"/>
            </a:pPr>
            <a:r>
              <a:t>The number of tracks with </a:t>
            </a:r>
            <a14:m>
              <m:oMath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0.03</m:t>
                </m:r>
              </m:oMath>
            </a14:m>
            <a:r>
              <a:t> mrad can’t be </a:t>
            </a:r>
            <a14:m>
              <m:oMath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≥</m:t>
                </m:r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 if the remaining number of tracks is </a:t>
            </a:r>
            <a14:m>
              <m:oMath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: 81</a:t>
            </a:r>
          </a:p>
          <a:p>
            <a:pPr>
              <a:defRPr sz="2700"/>
            </a:pPr>
            <a:r>
              <a:t>at least 3 tracks and at least 2 daughters with more than 3 base tracks: 3265	</a:t>
            </a:r>
          </a:p>
          <a:p>
            <a:pPr>
              <a:defRPr sz="2700"/>
            </a:pPr>
            <a:r>
              <a:t>At least one track arriving in S2: 505</a:t>
            </a:r>
          </a:p>
        </p:txBody>
      </p:sp>
      <p:pic>
        <p:nvPicPr>
          <p:cNvPr id="923" name="unnamed.pdf" descr="unnamed.pdf"/>
          <p:cNvPicPr>
            <a:picLocks noChangeAspect="1"/>
          </p:cNvPicPr>
          <p:nvPr/>
        </p:nvPicPr>
        <p:blipFill>
          <a:blip r:embed="rId2">
            <a:extLst/>
          </a:blip>
          <a:srcRect l="0" t="6930" r="6950" b="0"/>
          <a:stretch>
            <a:fillRect/>
          </a:stretch>
        </p:blipFill>
        <p:spPr>
          <a:xfrm>
            <a:off x="0" y="1564157"/>
            <a:ext cx="6440128" cy="4646549"/>
          </a:xfrm>
          <a:prstGeom prst="rect">
            <a:avLst/>
          </a:prstGeom>
          <a:ln w="12700">
            <a:miter lim="400000"/>
          </a:ln>
        </p:spPr>
      </p:pic>
      <p:sp>
        <p:nvSpPr>
          <p:cNvPr id="924" name="C Target"/>
          <p:cNvSpPr txBox="1"/>
          <p:nvPr/>
        </p:nvSpPr>
        <p:spPr>
          <a:xfrm>
            <a:off x="1167367" y="1086002"/>
            <a:ext cx="3855216" cy="47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sp>
        <p:nvSpPr>
          <p:cNvPr id="925" name="MCT"/>
          <p:cNvSpPr txBox="1"/>
          <p:nvPr/>
        </p:nvSpPr>
        <p:spPr>
          <a:xfrm>
            <a:off x="2421490" y="4173174"/>
            <a:ext cx="53399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MCT</a:t>
            </a:r>
          </a:p>
        </p:txBody>
      </p:sp>
      <p:sp>
        <p:nvSpPr>
          <p:cNvPr id="926" name="MC Cut"/>
          <p:cNvSpPr txBox="1"/>
          <p:nvPr/>
        </p:nvSpPr>
        <p:spPr>
          <a:xfrm>
            <a:off x="5436066" y="4505914"/>
            <a:ext cx="791727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MC Cut</a:t>
            </a:r>
          </a:p>
        </p:txBody>
      </p:sp>
      <p:sp>
        <p:nvSpPr>
          <p:cNvPr id="927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30" name="Example of fake vertices from Oxyge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Example of fake vertices from Oxygens</a:t>
            </a:r>
          </a:p>
        </p:txBody>
      </p:sp>
      <p:pic>
        <p:nvPicPr>
          <p:cNvPr id="931" name="Schermata 2021-05-24 alle 16.08.51.png" descr="Schermata 2021-05-24 alle 16.08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106" y="3697192"/>
            <a:ext cx="12083305" cy="2891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Schermata 2021-05-25 alle 23.19.54.png" descr="Schermata 2021-05-25 alle 23.19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43767"/>
            <a:ext cx="10550239" cy="1992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Events: 79965…"/>
          <p:cNvSpPr txBox="1"/>
          <p:nvPr>
            <p:ph type="body" sz="half" idx="1"/>
          </p:nvPr>
        </p:nvSpPr>
        <p:spPr>
          <a:xfrm>
            <a:off x="6554390" y="1303667"/>
            <a:ext cx="5469156" cy="5363633"/>
          </a:xfrm>
          <a:prstGeom prst="rect">
            <a:avLst/>
          </a:prstGeom>
        </p:spPr>
        <p:txBody>
          <a:bodyPr/>
          <a:lstStyle/>
          <a:p>
            <a:pPr>
              <a:defRPr sz="2700"/>
            </a:pPr>
            <a:r>
              <a:t>Events: 79965	</a:t>
            </a:r>
          </a:p>
          <a:p>
            <a:pPr>
              <a:defRPr sz="2700"/>
            </a:pPr>
            <a:r>
              <a:t>Events without beam Oxygen: 773	</a:t>
            </a:r>
          </a:p>
          <a:p>
            <a:pPr>
              <a:defRPr sz="2700"/>
            </a:pPr>
            <a:r>
              <a:t>Events with no interactions: 53415	</a:t>
            </a:r>
          </a:p>
          <a:p>
            <a:pPr>
              <a:defRPr sz="2700"/>
            </a:pPr>
            <a:r>
              <a:t>Interactions after plate 25: 936	</a:t>
            </a:r>
          </a:p>
          <a:p>
            <a:pPr>
              <a:defRPr sz="2700"/>
            </a:pPr>
            <a:r>
              <a:t>The number of tracks with </a:t>
            </a:r>
            <a14:m>
              <m:oMath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0.03</m:t>
                </m:r>
              </m:oMath>
            </a14:m>
            <a:r>
              <a:t> mrad can’t be </a:t>
            </a:r>
            <a14:m>
              <m:oMath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≥</m:t>
                </m:r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 if the remaining number of tracks is </a:t>
            </a:r>
            <a14:m>
              <m:oMath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24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2</m:t>
                </m:r>
              </m:oMath>
            </a14:m>
            <a:r>
              <a:t>: 108</a:t>
            </a:r>
          </a:p>
          <a:p>
            <a:pPr>
              <a:defRPr sz="2700"/>
            </a:pPr>
            <a:r>
              <a:t>at least 3 tracks and at least 2 daughters with more than 3 base tracks: 5837	</a:t>
            </a:r>
          </a:p>
          <a:p>
            <a:pPr>
              <a:defRPr sz="2700"/>
            </a:pPr>
            <a:r>
              <a:t>At least one track arriving in S2: 1459</a:t>
            </a:r>
          </a:p>
        </p:txBody>
      </p:sp>
      <p:pic>
        <p:nvPicPr>
          <p:cNvPr id="935" name="unnamed.pdf" descr="unnamed.pdf"/>
          <p:cNvPicPr>
            <a:picLocks noChangeAspect="1"/>
          </p:cNvPicPr>
          <p:nvPr/>
        </p:nvPicPr>
        <p:blipFill>
          <a:blip r:embed="rId3">
            <a:extLst/>
          </a:blip>
          <a:srcRect l="2038" t="7328" r="7163" b="0"/>
          <a:stretch>
            <a:fillRect/>
          </a:stretch>
        </p:blipFill>
        <p:spPr>
          <a:xfrm>
            <a:off x="76200" y="1572403"/>
            <a:ext cx="6554397" cy="4825500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C2H4 Target"/>
          <p:cNvSpPr txBox="1"/>
          <p:nvPr/>
        </p:nvSpPr>
        <p:spPr>
          <a:xfrm>
            <a:off x="1167367" y="1086002"/>
            <a:ext cx="3855216" cy="47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937" name="MCT"/>
          <p:cNvSpPr txBox="1"/>
          <p:nvPr/>
        </p:nvSpPr>
        <p:spPr>
          <a:xfrm>
            <a:off x="2421490" y="4173173"/>
            <a:ext cx="53399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MCT</a:t>
            </a:r>
          </a:p>
        </p:txBody>
      </p:sp>
      <p:sp>
        <p:nvSpPr>
          <p:cNvPr id="938" name="MC Cut"/>
          <p:cNvSpPr txBox="1"/>
          <p:nvPr/>
        </p:nvSpPr>
        <p:spPr>
          <a:xfrm>
            <a:off x="5611949" y="4569413"/>
            <a:ext cx="791727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MC Cut</a:t>
            </a:r>
          </a:p>
        </p:txBody>
      </p:sp>
      <p:sp>
        <p:nvSpPr>
          <p:cNvPr id="939" name="Cuts for vertices selection and bkg rejection"/>
          <p:cNvSpPr txBox="1"/>
          <p:nvPr>
            <p:ph type="title"/>
          </p:nvPr>
        </p:nvSpPr>
        <p:spPr>
          <a:xfrm>
            <a:off x="0" y="-1"/>
            <a:ext cx="12083304" cy="602221"/>
          </a:xfrm>
          <a:prstGeom prst="rect">
            <a:avLst/>
          </a:prstGeom>
        </p:spPr>
        <p:txBody>
          <a:bodyPr/>
          <a:lstStyle>
            <a:lvl1pPr defTabSz="685800">
              <a:defRPr sz="3600"/>
            </a:lvl1pPr>
          </a:lstStyle>
          <a:p>
            <a:pPr/>
            <a:r>
              <a:t>Cuts for vertices selection and bkg rejection</a:t>
            </a:r>
          </a:p>
        </p:txBody>
      </p:sp>
      <p:sp>
        <p:nvSpPr>
          <p:cNvPr id="940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Summary</a:t>
            </a:r>
          </a:p>
        </p:txBody>
      </p:sp>
      <p:grpSp>
        <p:nvGrpSpPr>
          <p:cNvPr id="582" name="Raggruppa"/>
          <p:cNvGrpSpPr/>
          <p:nvPr/>
        </p:nvGrpSpPr>
        <p:grpSpPr>
          <a:xfrm>
            <a:off x="6041553" y="965591"/>
            <a:ext cx="6032501" cy="2933701"/>
            <a:chOff x="0" y="0"/>
            <a:chExt cx="6032500" cy="2933700"/>
          </a:xfrm>
        </p:grpSpPr>
        <p:graphicFrame>
          <p:nvGraphicFramePr>
            <p:cNvPr id="579" name="Raggruppa"/>
            <p:cNvGraphicFramePr/>
            <p:nvPr/>
          </p:nvGraphicFramePr>
          <p:xfrm>
            <a:off x="0" y="0"/>
            <a:ext cx="6032500" cy="2933700"/>
          </p:xfrm>
          <a:graphic xmlns:a="http://schemas.openxmlformats.org/drawingml/2006/main">
            <a:graphicData uri="http://schemas.openxmlformats.org/drawingml/2006/table">
              <a:tbl>
                <a:tblPr firstCol="1" firstRow="0" lastCol="0" lastRow="0" bandCol="0" bandRow="1" rtl="0">
                  <a:tableStyleId>{4C3C2611-4C71-4FC5-86AE-919BDF0F9419}</a:tableStyleId>
                </a:tblPr>
                <a:tblGrid>
                  <a:gridCol w="2407612"/>
                  <a:gridCol w="1784912"/>
                  <a:gridCol w="1784912"/>
                </a:tblGrid>
                <a:tr h="717847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20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R w="25400">
                        <a:solidFill>
                          <a:srgbClr val="164F86"/>
                        </a:solidFill>
                        <a:miter lim="400000"/>
                      </a:lnR>
                      <a:noFill/>
                    </a:tcPr>
                  </a:tc>
                  <a:tc gridSpan="2"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0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2019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B51700"/>
                      </a:solidFill>
                    </a:tcPr>
                  </a:tc>
                  <a:tc hMerge="1">
                    <a:tcPr/>
                  </a:tc>
                </a:tr>
                <a:tr h="717847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20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R w="25400">
                        <a:solidFill>
                          <a:srgbClr val="164F86"/>
                        </a:solidFill>
                        <a:miter lim="400000"/>
                      </a:lnR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0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Oxygen  200 MeV/n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B517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0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Oxygen  400 MeV/n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B51700"/>
                      </a:solidFill>
                    </a:tcPr>
                  </a:tc>
                </a:tr>
                <a:tr h="717847">
                  <a:tc>
                    <a:txBody>
                      <a:bodyPr/>
                      <a:lstStyle/>
                      <a:p>
                        <a:pPr algn="ctr" defTabSz="914400"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5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Carbon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0076B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GSI1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6">
                          <a:lumOff val="1549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GSI3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4796D7">
                          <a:alpha val="28680"/>
                        </a:srgbClr>
                      </a:solidFill>
                    </a:tcPr>
                  </a:tc>
                </a:tr>
                <a:tr h="717847">
                  <a:tc>
                    <a:txBody>
                      <a:bodyPr/>
                      <a:lstStyle/>
                      <a:p>
                        <a:pPr algn="ctr" defTabSz="914400"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5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Polyethylene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0076B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GSI2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6">
                          <a:lumOff val="1549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GSI4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E3E5E8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580" name="Target"/>
            <p:cNvSpPr txBox="1"/>
            <p:nvPr/>
          </p:nvSpPr>
          <p:spPr>
            <a:xfrm>
              <a:off x="534122" y="1038785"/>
              <a:ext cx="1365459" cy="4196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t">
              <a:normAutofit fontScale="100000" lnSpcReduction="0"/>
            </a:bodyPr>
            <a:lstStyle>
              <a:lvl1pPr algn="ctr" defTabSz="180736">
                <a:defRPr b="1" cap="small" sz="2112">
                  <a:solidFill>
                    <a:srgbClr val="0076BA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Target</a:t>
              </a:r>
            </a:p>
          </p:txBody>
        </p:sp>
        <p:sp>
          <p:nvSpPr>
            <p:cNvPr id="581" name="Beam"/>
            <p:cNvSpPr txBox="1"/>
            <p:nvPr/>
          </p:nvSpPr>
          <p:spPr>
            <a:xfrm rot="16200000">
              <a:off x="1751080" y="793493"/>
              <a:ext cx="854702" cy="411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t">
              <a:normAutofit fontScale="100000" lnSpcReduction="0"/>
            </a:bodyPr>
            <a:lstStyle>
              <a:lvl1pPr algn="ctr" defTabSz="168413">
                <a:defRPr b="1" cap="small" sz="1968">
                  <a:solidFill>
                    <a:srgbClr val="B51700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Beam</a:t>
              </a:r>
            </a:p>
          </p:txBody>
        </p:sp>
      </p:grpSp>
      <p:pic>
        <p:nvPicPr>
          <p:cNvPr id="583" name="brick2.jpeg" descr="brick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8900" y="1557640"/>
            <a:ext cx="5807906" cy="3031002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S2: charge"/>
          <p:cNvSpPr txBox="1"/>
          <p:nvPr/>
        </p:nvSpPr>
        <p:spPr>
          <a:xfrm rot="20604000">
            <a:off x="2356761" y="4191804"/>
            <a:ext cx="106017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S2: charge</a:t>
            </a:r>
          </a:p>
        </p:txBody>
      </p:sp>
      <p:sp>
        <p:nvSpPr>
          <p:cNvPr id="585" name="S3"/>
          <p:cNvSpPr txBox="1"/>
          <p:nvPr/>
        </p:nvSpPr>
        <p:spPr>
          <a:xfrm>
            <a:off x="3823325" y="3833258"/>
            <a:ext cx="32504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S3</a:t>
            </a:r>
          </a:p>
        </p:txBody>
      </p:sp>
      <p:sp>
        <p:nvSpPr>
          <p:cNvPr id="586" name="Linea"/>
          <p:cNvSpPr/>
          <p:nvPr/>
        </p:nvSpPr>
        <p:spPr>
          <a:xfrm flipV="1">
            <a:off x="757704" y="4052708"/>
            <a:ext cx="1558866" cy="456177"/>
          </a:xfrm>
          <a:prstGeom prst="line">
            <a:avLst/>
          </a:prstGeom>
          <a:ln w="38100">
            <a:solidFill>
              <a:schemeClr val="accent3">
                <a:lumOff val="-9686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87" name="Linea"/>
          <p:cNvSpPr/>
          <p:nvPr/>
        </p:nvSpPr>
        <p:spPr>
          <a:xfrm flipV="1">
            <a:off x="2571723" y="3956720"/>
            <a:ext cx="414153" cy="123917"/>
          </a:xfrm>
          <a:prstGeom prst="line">
            <a:avLst/>
          </a:prstGeom>
          <a:ln w="38100">
            <a:solidFill>
              <a:schemeClr val="accent3">
                <a:lumOff val="-9686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88" name="S1: vertexing"/>
          <p:cNvSpPr txBox="1"/>
          <p:nvPr/>
        </p:nvSpPr>
        <p:spPr>
          <a:xfrm rot="20604000">
            <a:off x="1003996" y="4328098"/>
            <a:ext cx="129592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S1: vertexing</a:t>
            </a:r>
          </a:p>
        </p:txBody>
      </p:sp>
      <p:sp>
        <p:nvSpPr>
          <p:cNvPr id="589" name="2019 (GSI1, GSI2, GSI3, GSI4):…"/>
          <p:cNvSpPr txBox="1"/>
          <p:nvPr>
            <p:ph type="body" sz="half" idx="1"/>
          </p:nvPr>
        </p:nvSpPr>
        <p:spPr>
          <a:xfrm>
            <a:off x="12582038" y="464329"/>
            <a:ext cx="4408791" cy="4897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700"/>
              </a:spcBef>
              <a:defRPr sz="2400"/>
            </a:pPr>
            <a:r>
              <a:rPr b="1"/>
              <a:t>2019</a:t>
            </a:r>
            <a:r>
              <a:t> (GSI1, GSI2, GSI3, GSI4):</a:t>
            </a:r>
          </a:p>
          <a:p>
            <a:pPr lvl="1" marL="540000" indent="-180000">
              <a:lnSpc>
                <a:spcPct val="100000"/>
              </a:lnSpc>
              <a:spcBef>
                <a:spcPts val="700"/>
              </a:spcBef>
              <a:defRPr sz="2400"/>
            </a:pPr>
            <a:r>
              <a:rPr>
                <a:solidFill>
                  <a:schemeClr val="accent1">
                    <a:satOff val="-11295"/>
                    <a:lumOff val="-10705"/>
                  </a:schemeClr>
                </a:solidFill>
              </a:rPr>
              <a:t>scanning</a:t>
            </a:r>
            <a:r>
              <a:t>: 100%</a:t>
            </a:r>
          </a:p>
          <a:p>
            <a:pPr lvl="1" marL="540000" indent="-180000">
              <a:lnSpc>
                <a:spcPct val="100000"/>
              </a:lnSpc>
              <a:spcBef>
                <a:spcPts val="700"/>
              </a:spcBef>
              <a:defRPr sz="2400"/>
            </a:pPr>
            <a:r>
              <a:rPr>
                <a:solidFill>
                  <a:schemeClr val="accent1">
                    <a:satOff val="-11295"/>
                    <a:lumOff val="-10705"/>
                  </a:schemeClr>
                </a:solidFill>
              </a:rPr>
              <a:t>alignment</a:t>
            </a:r>
            <a:r>
              <a:t>: 100%</a:t>
            </a:r>
          </a:p>
          <a:p>
            <a:pPr lvl="1" marL="540000" indent="-180000">
              <a:lnSpc>
                <a:spcPct val="100000"/>
              </a:lnSpc>
              <a:spcBef>
                <a:spcPts val="700"/>
              </a:spcBef>
              <a:defRPr sz="2400"/>
            </a:pPr>
            <a:r>
              <a:rPr>
                <a:solidFill>
                  <a:schemeClr val="accent1">
                    <a:satOff val="-11295"/>
                    <a:lumOff val="-10705"/>
                  </a:schemeClr>
                </a:solidFill>
              </a:rPr>
              <a:t>tracking</a:t>
            </a:r>
            <a:r>
              <a:t>:</a:t>
            </a:r>
            <a:br/>
            <a:r>
              <a:t>GSI1: S1-S7: completed</a:t>
            </a:r>
            <a:br/>
            <a:r>
              <a:t>GSI2: S1-S7: completed</a:t>
            </a:r>
            <a:br/>
            <a:r>
              <a:t>GSI3: S1-S2: completed</a:t>
            </a:r>
          </a:p>
          <a:p>
            <a:pPr>
              <a:lnSpc>
                <a:spcPct val="100000"/>
              </a:lnSpc>
              <a:spcBef>
                <a:spcPts val="700"/>
              </a:spcBef>
              <a:defRPr sz="2400"/>
            </a:pPr>
          </a:p>
          <a:p>
            <a:pPr>
              <a:lnSpc>
                <a:spcPct val="100000"/>
              </a:lnSpc>
              <a:spcBef>
                <a:spcPts val="700"/>
              </a:spcBef>
              <a:defRPr sz="2400"/>
            </a:pPr>
            <a:r>
              <a:rPr b="1"/>
              <a:t>2020</a:t>
            </a:r>
            <a:r>
              <a:t> (GSI5, GSI6):</a:t>
            </a:r>
          </a:p>
          <a:p>
            <a:pPr lvl="1" marL="685800" indent="-228600">
              <a:lnSpc>
                <a:spcPct val="100000"/>
              </a:lnSpc>
              <a:spcBef>
                <a:spcPts val="700"/>
              </a:spcBef>
              <a:defRPr sz="2400"/>
            </a:pPr>
            <a:r>
              <a:rPr>
                <a:solidFill>
                  <a:schemeClr val="accent1">
                    <a:satOff val="-11295"/>
                    <a:lumOff val="-10705"/>
                  </a:schemeClr>
                </a:solidFill>
              </a:rPr>
              <a:t>scanning</a:t>
            </a:r>
            <a:r>
              <a:t>: 328/328 (100%)</a:t>
            </a:r>
          </a:p>
        </p:txBody>
      </p:sp>
      <p:sp>
        <p:nvSpPr>
          <p:cNvPr id="590" name="Reconstruction of vertices from Oxygen interactions in Section 1 (S1)…"/>
          <p:cNvSpPr txBox="1"/>
          <p:nvPr/>
        </p:nvSpPr>
        <p:spPr>
          <a:xfrm>
            <a:off x="2886849" y="4876325"/>
            <a:ext cx="9196455" cy="1631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 defTabSz="914400">
              <a:spcBef>
                <a:spcPts val="700"/>
              </a:spcBef>
              <a:buSzPct val="100000"/>
              <a:buFont typeface="Arial"/>
              <a:buChar char="•"/>
              <a:defRPr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Reconstruction of vertices from Oxygen interactions in Section 1 (S1)</a:t>
            </a:r>
          </a:p>
          <a:p>
            <a:pPr marL="228600" indent="-228600" defTabSz="914400">
              <a:spcBef>
                <a:spcPts val="700"/>
              </a:spcBef>
              <a:buSzPct val="100000"/>
              <a:buFont typeface="Arial"/>
              <a:buChar char="•"/>
              <a:defRPr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Charge measurement in Section 2 (S2) </a:t>
            </a:r>
          </a:p>
          <a:p>
            <a:pPr marL="228600" indent="-228600" defTabSz="914400">
              <a:spcBef>
                <a:spcPts val="700"/>
              </a:spcBef>
              <a:buSzPct val="100000"/>
              <a:buFont typeface="Arial"/>
              <a:buChar char="•"/>
              <a:defRPr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Momentum measurement in Section 3 (S3) [see G. Lorusso’s talk]</a:t>
            </a:r>
          </a:p>
        </p:txBody>
      </p:sp>
      <p:grpSp>
        <p:nvGrpSpPr>
          <p:cNvPr id="594" name="Raggruppa"/>
          <p:cNvGrpSpPr/>
          <p:nvPr/>
        </p:nvGrpSpPr>
        <p:grpSpPr>
          <a:xfrm>
            <a:off x="13974578" y="5471438"/>
            <a:ext cx="6032501" cy="2933701"/>
            <a:chOff x="0" y="0"/>
            <a:chExt cx="6032500" cy="2933700"/>
          </a:xfrm>
        </p:grpSpPr>
        <p:graphicFrame>
          <p:nvGraphicFramePr>
            <p:cNvPr id="591" name="Raggruppa"/>
            <p:cNvGraphicFramePr/>
            <p:nvPr/>
          </p:nvGraphicFramePr>
          <p:xfrm>
            <a:off x="0" y="0"/>
            <a:ext cx="6032500" cy="2933700"/>
          </p:xfrm>
          <a:graphic xmlns:a="http://schemas.openxmlformats.org/drawingml/2006/main">
            <a:graphicData uri="http://schemas.openxmlformats.org/drawingml/2006/table">
              <a:tbl>
                <a:tblPr firstCol="1" firstRow="0" lastCol="0" lastRow="0" bandCol="0" bandRow="1" rtl="0">
                  <a:tableStyleId>{4C3C2611-4C71-4FC5-86AE-919BDF0F9419}</a:tableStyleId>
                </a:tblPr>
                <a:tblGrid>
                  <a:gridCol w="1853994"/>
                  <a:gridCol w="1374480"/>
                  <a:gridCol w="1374480"/>
                  <a:gridCol w="1374480"/>
                </a:tblGrid>
                <a:tr h="717847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20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R w="25400">
                        <a:solidFill>
                          <a:srgbClr val="164F86"/>
                        </a:solidFill>
                        <a:miter lim="400000"/>
                      </a:lnR>
                      <a:noFill/>
                    </a:tcPr>
                  </a:tc>
                  <a:tc gridSpan="2"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0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2019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B51700"/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0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2020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B51700"/>
                      </a:solidFill>
                    </a:tcPr>
                  </a:tc>
                </a:tr>
                <a:tr h="717847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20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R w="25400">
                        <a:solidFill>
                          <a:srgbClr val="164F86"/>
                        </a:solidFill>
                        <a:miter lim="400000"/>
                      </a:lnR>
                      <a:lnB w="254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0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Oxygen  200 MeV/n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B517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0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Oxygen  400 MeV/n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B517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0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Carbon
700MeV/n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B51700"/>
                      </a:solidFill>
                    </a:tcPr>
                  </a:tc>
                </a:tr>
                <a:tr h="717847">
                  <a:tc>
                    <a:txBody>
                      <a:bodyPr/>
                      <a:lstStyle/>
                      <a:p>
                        <a:pPr algn="ctr" defTabSz="914400"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5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Carbon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0076B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GSI1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4796D7">
                          <a:alpha val="2868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GSI3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4796D7">
                          <a:alpha val="2868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GSI5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DDDDDD"/>
                      </a:solidFill>
                    </a:tcPr>
                  </a:tc>
                </a:tr>
                <a:tr h="717847">
                  <a:tc>
                    <a:txBody>
                      <a:bodyPr/>
                      <a:lstStyle/>
                      <a:p>
                        <a:pPr algn="ctr" defTabSz="914400">
                          <a:defRPr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500">
                            <a:solidFill>
                              <a:srgbClr val="FFFFFF"/>
                            </a:solidFill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Polyethylene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0076B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GSI2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4796D7">
                          <a:alpha val="2868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GSI4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E3E5E8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>
                            <a:latin typeface="Garamond"/>
                            <a:ea typeface="Garamond"/>
                            <a:cs typeface="Garamond"/>
                            <a:sym typeface="Garamond"/>
                          </a:rPr>
                          <a:t>GSI6</a:t>
                        </a: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164F86"/>
                        </a:solidFill>
                        <a:miter lim="400000"/>
                      </a:lnL>
                      <a:lnR w="25400">
                        <a:solidFill>
                          <a:srgbClr val="164F86"/>
                        </a:solidFill>
                        <a:miter lim="400000"/>
                      </a:lnR>
                      <a:lnT w="25400">
                        <a:solidFill>
                          <a:srgbClr val="164F86"/>
                        </a:solidFill>
                        <a:miter lim="400000"/>
                      </a:lnT>
                      <a:lnB w="254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E3E5E8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592" name="Target"/>
            <p:cNvSpPr txBox="1"/>
            <p:nvPr/>
          </p:nvSpPr>
          <p:spPr>
            <a:xfrm>
              <a:off x="280122" y="1038785"/>
              <a:ext cx="1365459" cy="4196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t">
              <a:normAutofit fontScale="100000" lnSpcReduction="0"/>
            </a:bodyPr>
            <a:lstStyle>
              <a:lvl1pPr algn="ctr" defTabSz="180736">
                <a:defRPr b="1" cap="small" sz="2112">
                  <a:solidFill>
                    <a:srgbClr val="0076BA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Target</a:t>
              </a:r>
            </a:p>
          </p:txBody>
        </p:sp>
        <p:sp>
          <p:nvSpPr>
            <p:cNvPr id="593" name="Beam"/>
            <p:cNvSpPr txBox="1"/>
            <p:nvPr/>
          </p:nvSpPr>
          <p:spPr>
            <a:xfrm rot="16200000">
              <a:off x="1243080" y="793493"/>
              <a:ext cx="854702" cy="411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8" tIns="35718" rIns="35718" bIns="35718" numCol="1" anchor="t">
              <a:normAutofit fontScale="100000" lnSpcReduction="0"/>
            </a:bodyPr>
            <a:lstStyle>
              <a:lvl1pPr algn="ctr" defTabSz="168413">
                <a:defRPr b="1" cap="small" sz="1968">
                  <a:solidFill>
                    <a:srgbClr val="B51700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Beam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Check vertices out of signal region"/>
          <p:cNvSpPr txBox="1"/>
          <p:nvPr>
            <p:ph type="title"/>
          </p:nvPr>
        </p:nvSpPr>
        <p:spPr>
          <a:xfrm>
            <a:off x="0" y="-12701"/>
            <a:ext cx="12083304" cy="614921"/>
          </a:xfrm>
          <a:prstGeom prst="rect">
            <a:avLst/>
          </a:prstGeom>
        </p:spPr>
        <p:txBody>
          <a:bodyPr/>
          <a:lstStyle>
            <a:lvl1pPr defTabSz="694944">
              <a:defRPr sz="3648"/>
            </a:lvl1pPr>
          </a:lstStyle>
          <a:p>
            <a:pPr/>
            <a:r>
              <a:t>Check vertices out of signal region</a:t>
            </a:r>
          </a:p>
        </p:txBody>
      </p:sp>
      <p:sp>
        <p:nvSpPr>
          <p:cNvPr id="945" name="Counting the number of vertices in the region out of signal due to background added from data (after new cuts)…"/>
          <p:cNvSpPr txBox="1"/>
          <p:nvPr>
            <p:ph type="body" sz="half" idx="1"/>
          </p:nvPr>
        </p:nvSpPr>
        <p:spPr>
          <a:xfrm>
            <a:off x="348476" y="1303668"/>
            <a:ext cx="11639356" cy="1828801"/>
          </a:xfrm>
          <a:prstGeom prst="rect">
            <a:avLst/>
          </a:prstGeom>
        </p:spPr>
        <p:txBody>
          <a:bodyPr/>
          <a:lstStyle/>
          <a:p>
            <a:pPr marL="0" indent="0" defTabSz="722376">
              <a:spcBef>
                <a:spcPts val="700"/>
              </a:spcBef>
              <a:buSzTx/>
              <a:buFontTx/>
              <a:buNone/>
              <a:defRPr sz="2844"/>
            </a:pPr>
            <a:r>
              <a:t>Counting the number of vertices in the region out of signal due to background added from data (after new cuts)</a:t>
            </a:r>
          </a:p>
          <a:p>
            <a:pPr marL="180594" indent="-180594" defTabSz="722376">
              <a:spcBef>
                <a:spcPts val="700"/>
              </a:spcBef>
              <a:defRPr sz="2844"/>
            </a:pPr>
            <a:r>
              <a:t>C Target = 2</a:t>
            </a:r>
          </a:p>
          <a:p>
            <a:pPr marL="180594" indent="-180594" defTabSz="722376">
              <a:spcBef>
                <a:spcPts val="700"/>
              </a:spcBef>
              <a:defRPr sz="2844"/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 = 1</a:t>
            </a:r>
          </a:p>
        </p:txBody>
      </p:sp>
      <p:grpSp>
        <p:nvGrpSpPr>
          <p:cNvPr id="948" name="Raggruppa"/>
          <p:cNvGrpSpPr/>
          <p:nvPr/>
        </p:nvGrpSpPr>
        <p:grpSpPr>
          <a:xfrm>
            <a:off x="6957118" y="2410838"/>
            <a:ext cx="4364159" cy="3512615"/>
            <a:chOff x="0" y="0"/>
            <a:chExt cx="4364157" cy="3512614"/>
          </a:xfrm>
        </p:grpSpPr>
        <p:pic>
          <p:nvPicPr>
            <p:cNvPr id="946" name="Screenshot 2024-06-05 alle 14.18.26.png" descr="Screenshot 2024-06-05 alle 14.18.2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364158" cy="3512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7" name="C2H4 Target example"/>
            <p:cNvSpPr txBox="1"/>
            <p:nvPr/>
          </p:nvSpPr>
          <p:spPr>
            <a:xfrm>
              <a:off x="1924629" y="365289"/>
              <a:ext cx="198428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C</a:t>
              </a:r>
              <a:r>
                <a:rPr baseline="-5999"/>
                <a:t>2</a:t>
              </a:r>
              <a:r>
                <a:t>H</a:t>
              </a:r>
              <a:r>
                <a:rPr baseline="-5999"/>
                <a:t>4</a:t>
              </a:r>
              <a:r>
                <a:t> Target example</a:t>
              </a:r>
            </a:p>
          </p:txBody>
        </p:sp>
      </p:grpSp>
      <p:sp>
        <p:nvSpPr>
          <p:cNvPr id="949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C Target MC Reco - Purity of Trac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4319"/>
            </a:lvl1pPr>
          </a:lstStyle>
          <a:p>
            <a:pPr/>
            <a:r>
              <a:t>C Target MC Reco - Purity of Tracks</a:t>
            </a:r>
          </a:p>
        </p:txBody>
      </p:sp>
      <p:graphicFrame>
        <p:nvGraphicFramePr>
          <p:cNvPr id="952" name="Tabella 1"/>
          <p:cNvGraphicFramePr/>
          <p:nvPr/>
        </p:nvGraphicFramePr>
        <p:xfrm>
          <a:off x="7373897" y="2417639"/>
          <a:ext cx="4275099" cy="491292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831814"/>
                <a:gridCol w="3430583"/>
              </a:tblGrid>
              <a:tr h="36144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nseg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purity</a:t>
                      </a:r>
                    </a:p>
                  </a:txBody>
                  <a:tcPr marL="0" marR="0" marT="0" marB="0" anchor="t" anchorCtr="0" horzOverflow="overflow"/>
                </a:tc>
              </a:tr>
              <a:tr h="36144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3-4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99.95% evaluated on 126657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5-9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99.88% evaluated on 76052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10-14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99.48% evaluated on 17563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15-19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98.69% evaluated on 8700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20-24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97.41% evaluated on 11704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25-29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95.44% evaluated on 3075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30-34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99.61% evaluated on 17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35-66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0 tracks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sp>
        <p:nvSpPr>
          <p:cNvPr id="953" name="Checking MC id of segments belonging to a track…"/>
          <p:cNvSpPr txBox="1"/>
          <p:nvPr>
            <p:ph type="body" sz="quarter" idx="1"/>
          </p:nvPr>
        </p:nvSpPr>
        <p:spPr>
          <a:xfrm>
            <a:off x="594881" y="1201475"/>
            <a:ext cx="10972801" cy="710723"/>
          </a:xfrm>
          <a:prstGeom prst="rect">
            <a:avLst/>
          </a:prstGeom>
        </p:spPr>
        <p:txBody>
          <a:bodyPr/>
          <a:lstStyle/>
          <a:p>
            <a:pPr marL="0" indent="0" defTabSz="521208">
              <a:spcBef>
                <a:spcPts val="500"/>
              </a:spcBef>
              <a:buSzTx/>
              <a:buFontTx/>
              <a:buNone/>
              <a:defRPr sz="2052"/>
            </a:pPr>
            <a:r>
              <a:t>Checking MC id of segments belonging to a track</a:t>
            </a:r>
          </a:p>
          <a:p>
            <a:pPr marL="0" indent="0" defTabSz="521208">
              <a:spcBef>
                <a:spcPts val="500"/>
              </a:spcBef>
              <a:buSzTx/>
              <a:buFontTx/>
              <a:buNone/>
              <a:defRPr sz="2052"/>
            </a:pPr>
            <a:r>
              <a:t>Mean purity: 99.7% evaluated on 517991 tracks</a:t>
            </a:r>
          </a:p>
        </p:txBody>
      </p:sp>
      <p:pic>
        <p:nvPicPr>
          <p:cNvPr id="954" name="Screenshot 2024-06-04 alle 16.51.36.png" descr="Screenshot 2024-06-04 alle 16.51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999" y="2026799"/>
            <a:ext cx="5961532" cy="4050002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C Target MC Reco - Vertex purity te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4319"/>
            </a:lvl1pPr>
          </a:lstStyle>
          <a:p>
            <a:pPr/>
            <a:r>
              <a:t>C Target MC Reco - Vertex purity test</a:t>
            </a:r>
          </a:p>
        </p:txBody>
      </p:sp>
      <p:pic>
        <p:nvPicPr>
          <p:cNvPr id="960" name="ntrks_b18.pdf" descr="ntrks_b18.pdf"/>
          <p:cNvPicPr>
            <a:picLocks noChangeAspect="1"/>
          </p:cNvPicPr>
          <p:nvPr/>
        </p:nvPicPr>
        <p:blipFill>
          <a:blip r:embed="rId3">
            <a:extLst/>
          </a:blip>
          <a:srcRect l="0" t="6971" r="715" b="0"/>
          <a:stretch>
            <a:fillRect/>
          </a:stretch>
        </p:blipFill>
        <p:spPr>
          <a:xfrm>
            <a:off x="4339629" y="770155"/>
            <a:ext cx="4007108" cy="2979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ip_beam_b18.pdf" descr="ip_beam_b18.pdf"/>
          <p:cNvPicPr>
            <a:picLocks noChangeAspect="1"/>
          </p:cNvPicPr>
          <p:nvPr/>
        </p:nvPicPr>
        <p:blipFill>
          <a:blip r:embed="rId4">
            <a:extLst/>
          </a:blip>
          <a:srcRect l="0" t="8372" r="8565" b="1707"/>
          <a:stretch>
            <a:fillRect/>
          </a:stretch>
        </p:blipFill>
        <p:spPr>
          <a:xfrm>
            <a:off x="0" y="3803704"/>
            <a:ext cx="3978327" cy="3105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frac_b18.pdf" descr="frac_b18.pdf"/>
          <p:cNvPicPr>
            <a:picLocks noChangeAspect="1"/>
          </p:cNvPicPr>
          <p:nvPr/>
        </p:nvPicPr>
        <p:blipFill>
          <a:blip r:embed="rId5">
            <a:extLst/>
          </a:blip>
          <a:srcRect l="0" t="6743" r="3003" b="0"/>
          <a:stretch>
            <a:fillRect/>
          </a:stretch>
        </p:blipFill>
        <p:spPr>
          <a:xfrm>
            <a:off x="8277221" y="762860"/>
            <a:ext cx="3914779" cy="298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ip_dau_b18.pdf" descr="ip_dau_b18.pdf"/>
          <p:cNvPicPr>
            <a:picLocks noChangeAspect="1"/>
          </p:cNvPicPr>
          <p:nvPr/>
        </p:nvPicPr>
        <p:blipFill>
          <a:blip r:embed="rId6">
            <a:extLst/>
          </a:blip>
          <a:srcRect l="0" t="8166" r="8223" b="1130"/>
          <a:stretch>
            <a:fillRect/>
          </a:stretch>
        </p:blipFill>
        <p:spPr>
          <a:xfrm>
            <a:off x="4031257" y="3799839"/>
            <a:ext cx="3963654" cy="3108945"/>
          </a:xfrm>
          <a:prstGeom prst="rect">
            <a:avLst/>
          </a:prstGeom>
          <a:ln w="12700">
            <a:miter lim="400000"/>
          </a:ln>
        </p:spPr>
      </p:pic>
      <p:sp>
        <p:nvSpPr>
          <p:cNvPr id="964" name="IP beam"/>
          <p:cNvSpPr txBox="1"/>
          <p:nvPr/>
        </p:nvSpPr>
        <p:spPr>
          <a:xfrm>
            <a:off x="1660612" y="3429000"/>
            <a:ext cx="857472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IP beam</a:t>
            </a:r>
          </a:p>
        </p:txBody>
      </p:sp>
      <p:sp>
        <p:nvSpPr>
          <p:cNvPr id="965" name="IP daughters"/>
          <p:cNvSpPr txBox="1"/>
          <p:nvPr/>
        </p:nvSpPr>
        <p:spPr>
          <a:xfrm>
            <a:off x="5466067" y="3564585"/>
            <a:ext cx="125986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IP daughters</a:t>
            </a:r>
          </a:p>
        </p:txBody>
      </p:sp>
      <p:sp>
        <p:nvSpPr>
          <p:cNvPr id="966" name="N tracks"/>
          <p:cNvSpPr txBox="1"/>
          <p:nvPr/>
        </p:nvSpPr>
        <p:spPr>
          <a:xfrm>
            <a:off x="5868461" y="516963"/>
            <a:ext cx="85233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 tracks</a:t>
            </a:r>
          </a:p>
        </p:txBody>
      </p:sp>
      <p:sp>
        <p:nvSpPr>
          <p:cNvPr id="967" name="Fraction of events with correct MC id"/>
          <p:cNvSpPr txBox="1"/>
          <p:nvPr/>
        </p:nvSpPr>
        <p:spPr>
          <a:xfrm>
            <a:off x="8588090" y="529663"/>
            <a:ext cx="353291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Fraction of events with correct MC id</a:t>
            </a:r>
          </a:p>
        </p:txBody>
      </p:sp>
      <p:sp>
        <p:nvSpPr>
          <p:cNvPr id="968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C2H4 Target MC Reco - Purity of Trac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22959">
              <a:defRPr sz="4319"/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 MC Reco - Purity of Tracks</a:t>
            </a:r>
          </a:p>
        </p:txBody>
      </p:sp>
      <p:graphicFrame>
        <p:nvGraphicFramePr>
          <p:cNvPr id="973" name="Tabella 1"/>
          <p:cNvGraphicFramePr/>
          <p:nvPr/>
        </p:nvGraphicFramePr>
        <p:xfrm>
          <a:off x="7373897" y="2417639"/>
          <a:ext cx="4275099" cy="491292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831814"/>
                <a:gridCol w="3430583"/>
              </a:tblGrid>
              <a:tr h="36144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nseg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purity</a:t>
                      </a:r>
                    </a:p>
                  </a:txBody>
                  <a:tcPr marL="0" marR="0" marT="0" marB="0" anchor="t" anchorCtr="0" horzOverflow="overflow"/>
                </a:tc>
              </a:tr>
              <a:tr h="36144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3-4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99.92% evaluated on 41825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5-9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99.79% evaluated on 28011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10-14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99.29% evaluated on 10156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15-19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99.21% evaluated on 12976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20-24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97.57% evaluated on 13410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25-29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95.34% evaluated on 5752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30-34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99.8% evaluated on 4295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35-39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100% evaluated on 553 tracks</a:t>
                      </a:r>
                    </a:p>
                  </a:txBody>
                  <a:tcPr marL="0" marR="0" marT="0" marB="0" anchor="t" anchorCtr="0" horzOverflow="overflow"/>
                </a:tc>
              </a:tr>
              <a:tr h="34889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40-66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t>0 tracks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sp>
        <p:nvSpPr>
          <p:cNvPr id="974" name="Checking MC id of segments belonging to a track…"/>
          <p:cNvSpPr txBox="1"/>
          <p:nvPr>
            <p:ph type="body" sz="quarter" idx="1"/>
          </p:nvPr>
        </p:nvSpPr>
        <p:spPr>
          <a:xfrm>
            <a:off x="594881" y="1201475"/>
            <a:ext cx="10972801" cy="710723"/>
          </a:xfrm>
          <a:prstGeom prst="rect">
            <a:avLst/>
          </a:prstGeom>
        </p:spPr>
        <p:txBody>
          <a:bodyPr/>
          <a:lstStyle/>
          <a:p>
            <a:pPr marL="0" indent="0" defTabSz="521208">
              <a:spcBef>
                <a:spcPts val="500"/>
              </a:spcBef>
              <a:buSzTx/>
              <a:buFontTx/>
              <a:buNone/>
              <a:defRPr sz="2052"/>
            </a:pPr>
            <a:r>
              <a:t>Checking MC id of segments belonging to a track</a:t>
            </a:r>
          </a:p>
          <a:p>
            <a:pPr marL="0" indent="0" defTabSz="521208">
              <a:spcBef>
                <a:spcPts val="500"/>
              </a:spcBef>
              <a:buSzTx/>
              <a:buFontTx/>
              <a:buNone/>
              <a:defRPr sz="2052"/>
            </a:pPr>
            <a:r>
              <a:t>Mean purity: 99.3% evaluated on 207860 tracks</a:t>
            </a:r>
          </a:p>
        </p:txBody>
      </p:sp>
      <p:pic>
        <p:nvPicPr>
          <p:cNvPr id="975" name="Screenshot 2024-06-04 alle 16.47.18.png" descr="Screenshot 2024-06-04 alle 16.47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881" y="2028083"/>
            <a:ext cx="5868734" cy="4051601"/>
          </a:xfrm>
          <a:prstGeom prst="rect">
            <a:avLst/>
          </a:prstGeom>
          <a:ln w="12700">
            <a:miter lim="400000"/>
          </a:ln>
        </p:spPr>
      </p:pic>
      <p:sp>
        <p:nvSpPr>
          <p:cNvPr id="976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C2H4 Target MC Reco - Vertex purity te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22959">
              <a:defRPr sz="4319"/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 MC Reco - Vertex purity test</a:t>
            </a:r>
          </a:p>
        </p:txBody>
      </p:sp>
      <p:pic>
        <p:nvPicPr>
          <p:cNvPr id="981" name="ntrks_b24.pdf" descr="ntrks_b24.pdf"/>
          <p:cNvPicPr>
            <a:picLocks noChangeAspect="1"/>
          </p:cNvPicPr>
          <p:nvPr/>
        </p:nvPicPr>
        <p:blipFill>
          <a:blip r:embed="rId3">
            <a:extLst/>
          </a:blip>
          <a:srcRect l="0" t="4715" r="0" b="0"/>
          <a:stretch>
            <a:fillRect/>
          </a:stretch>
        </p:blipFill>
        <p:spPr>
          <a:xfrm>
            <a:off x="4201131" y="693955"/>
            <a:ext cx="4145606" cy="3135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ip_beam_b24.pdf" descr="ip_beam_b24.pdf"/>
          <p:cNvPicPr>
            <a:picLocks noChangeAspect="1"/>
          </p:cNvPicPr>
          <p:nvPr/>
        </p:nvPicPr>
        <p:blipFill>
          <a:blip r:embed="rId4">
            <a:extLst/>
          </a:blip>
          <a:srcRect l="0" t="7869" r="7757" b="828"/>
          <a:stretch>
            <a:fillRect/>
          </a:stretch>
        </p:blipFill>
        <p:spPr>
          <a:xfrm>
            <a:off x="108300" y="3800544"/>
            <a:ext cx="3956582" cy="310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frac_b24.pdf" descr="frac_b24.pdf"/>
          <p:cNvPicPr>
            <a:picLocks noChangeAspect="1"/>
          </p:cNvPicPr>
          <p:nvPr/>
        </p:nvPicPr>
        <p:blipFill>
          <a:blip r:embed="rId5">
            <a:extLst/>
          </a:blip>
          <a:srcRect l="0" t="3569" r="0" b="0"/>
          <a:stretch>
            <a:fillRect/>
          </a:stretch>
        </p:blipFill>
        <p:spPr>
          <a:xfrm>
            <a:off x="8138845" y="673960"/>
            <a:ext cx="4053155" cy="3101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p_dauu_b24.pdf" descr="ip_dauu_b24.pdf"/>
          <p:cNvPicPr>
            <a:picLocks noChangeAspect="1"/>
          </p:cNvPicPr>
          <p:nvPr/>
        </p:nvPicPr>
        <p:blipFill>
          <a:blip r:embed="rId6">
            <a:extLst/>
          </a:blip>
          <a:srcRect l="0" t="6522" r="8562" b="585"/>
          <a:stretch>
            <a:fillRect/>
          </a:stretch>
        </p:blipFill>
        <p:spPr>
          <a:xfrm>
            <a:off x="4207174" y="3800693"/>
            <a:ext cx="3854724" cy="3107971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IP beam"/>
          <p:cNvSpPr txBox="1"/>
          <p:nvPr/>
        </p:nvSpPr>
        <p:spPr>
          <a:xfrm>
            <a:off x="1660612" y="3429000"/>
            <a:ext cx="857472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IP beam</a:t>
            </a:r>
          </a:p>
        </p:txBody>
      </p:sp>
      <p:sp>
        <p:nvSpPr>
          <p:cNvPr id="986" name="IP daughters"/>
          <p:cNvSpPr txBox="1"/>
          <p:nvPr/>
        </p:nvSpPr>
        <p:spPr>
          <a:xfrm>
            <a:off x="5466067" y="3564585"/>
            <a:ext cx="125986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IP daughters</a:t>
            </a:r>
          </a:p>
        </p:txBody>
      </p:sp>
      <p:sp>
        <p:nvSpPr>
          <p:cNvPr id="987" name="N tracks"/>
          <p:cNvSpPr txBox="1"/>
          <p:nvPr/>
        </p:nvSpPr>
        <p:spPr>
          <a:xfrm>
            <a:off x="5868461" y="516963"/>
            <a:ext cx="85233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 tracks</a:t>
            </a:r>
          </a:p>
        </p:txBody>
      </p:sp>
      <p:sp>
        <p:nvSpPr>
          <p:cNvPr id="988" name="Fraction of events with correct MC id"/>
          <p:cNvSpPr txBox="1"/>
          <p:nvPr/>
        </p:nvSpPr>
        <p:spPr>
          <a:xfrm>
            <a:off x="8588090" y="529663"/>
            <a:ext cx="353291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Fraction of events with correct MC id</a:t>
            </a:r>
          </a:p>
        </p:txBody>
      </p:sp>
      <p:sp>
        <p:nvSpPr>
          <p:cNvPr id="989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Doppio clic per modific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68680">
              <a:defRPr sz="4560"/>
            </a:pPr>
          </a:p>
        </p:txBody>
      </p:sp>
      <p:sp>
        <p:nvSpPr>
          <p:cNvPr id="994" name="Doppio clic per modificar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95" name="Schermata 2019-12-04 alle 17.36.06.png" descr="Schermata 2019-12-04 alle 17.36.06.png"/>
          <p:cNvPicPr>
            <a:picLocks noChangeAspect="1"/>
          </p:cNvPicPr>
          <p:nvPr/>
        </p:nvPicPr>
        <p:blipFill>
          <a:blip r:embed="rId2">
            <a:extLst/>
          </a:blip>
          <a:srcRect l="11005" t="53177" r="56316" b="5051"/>
          <a:stretch>
            <a:fillRect/>
          </a:stretch>
        </p:blipFill>
        <p:spPr>
          <a:xfrm>
            <a:off x="9052259" y="749737"/>
            <a:ext cx="3135663" cy="223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C5F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Text Placeholder 12"/>
          <p:cNvSpPr/>
          <p:nvPr>
            <p:ph type="body" idx="21"/>
          </p:nvPr>
        </p:nvSpPr>
        <p:spPr>
          <a:xfrm>
            <a:off x="2385281" y="2589038"/>
            <a:ext cx="7421438" cy="16799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>
            <a:lvl1pPr defTabSz="658368">
              <a:spcBef>
                <a:spcPts val="700"/>
              </a:spcBef>
              <a:defRPr sz="5688">
                <a:solidFill>
                  <a:srgbClr val="E7E6E6"/>
                </a:solidFill>
              </a:defRPr>
            </a:lvl1pPr>
          </a:lstStyle>
          <a:p>
            <a:pPr/>
            <a:r>
              <a:t>Cross section evaluation</a:t>
            </a:r>
          </a:p>
        </p:txBody>
      </p:sp>
      <p:grpSp>
        <p:nvGrpSpPr>
          <p:cNvPr id="1007" name="Group 110"/>
          <p:cNvGrpSpPr/>
          <p:nvPr/>
        </p:nvGrpSpPr>
        <p:grpSpPr>
          <a:xfrm>
            <a:off x="898757" y="1250645"/>
            <a:ext cx="2973050" cy="2676788"/>
            <a:chOff x="0" y="0"/>
            <a:chExt cx="2973048" cy="2676786"/>
          </a:xfrm>
        </p:grpSpPr>
        <p:sp>
          <p:nvSpPr>
            <p:cNvPr id="998" name="Freeform 74"/>
            <p:cNvSpPr/>
            <p:nvPr/>
          </p:nvSpPr>
          <p:spPr>
            <a:xfrm>
              <a:off x="269139" y="0"/>
              <a:ext cx="1437497" cy="141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8076" y="21600"/>
                  </a:lnTo>
                  <a:lnTo>
                    <a:pt x="21600" y="8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1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99" name="Freeform 75"/>
            <p:cNvSpPr/>
            <p:nvPr/>
          </p:nvSpPr>
          <p:spPr>
            <a:xfrm>
              <a:off x="1472962" y="554968"/>
              <a:ext cx="469430" cy="86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583"/>
                  </a:moveTo>
                  <a:lnTo>
                    <a:pt x="0" y="21600"/>
                  </a:lnTo>
                  <a:lnTo>
                    <a:pt x="10788" y="0"/>
                  </a:lnTo>
                  <a:lnTo>
                    <a:pt x="21600" y="9583"/>
                  </a:lnTo>
                  <a:close/>
                </a:path>
              </a:pathLst>
            </a:custGeom>
            <a:solidFill>
              <a:srgbClr val="D0CE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00" name="Freeform 76"/>
            <p:cNvSpPr/>
            <p:nvPr/>
          </p:nvSpPr>
          <p:spPr>
            <a:xfrm>
              <a:off x="769863" y="1869369"/>
              <a:ext cx="744828" cy="807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18" y="21600"/>
                  </a:moveTo>
                  <a:lnTo>
                    <a:pt x="21600" y="0"/>
                  </a:lnTo>
                  <a:lnTo>
                    <a:pt x="0" y="8916"/>
                  </a:lnTo>
                  <a:lnTo>
                    <a:pt x="5918" y="21600"/>
                  </a:lnTo>
                  <a:close/>
                </a:path>
              </a:pathLst>
            </a:custGeom>
            <a:solidFill>
              <a:srgbClr val="D0CE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01" name="Freeform 77"/>
            <p:cNvSpPr/>
            <p:nvPr/>
          </p:nvSpPr>
          <p:spPr>
            <a:xfrm>
              <a:off x="1915268" y="738567"/>
              <a:ext cx="824110" cy="807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6" y="21600"/>
                  </a:moveTo>
                  <a:lnTo>
                    <a:pt x="0" y="5442"/>
                  </a:lnTo>
                  <a:lnTo>
                    <a:pt x="21600" y="0"/>
                  </a:lnTo>
                  <a:lnTo>
                    <a:pt x="7806" y="21600"/>
                  </a:lnTo>
                  <a:close/>
                </a:path>
              </a:pathLst>
            </a:custGeom>
            <a:solidFill>
              <a:srgbClr val="D0CE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02" name="Freeform 78"/>
            <p:cNvSpPr/>
            <p:nvPr/>
          </p:nvSpPr>
          <p:spPr>
            <a:xfrm>
              <a:off x="763603" y="940944"/>
              <a:ext cx="1450015" cy="127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234"/>
                  </a:lnTo>
                  <a:lnTo>
                    <a:pt x="1716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FABA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03" name="Freeform 79"/>
            <p:cNvSpPr/>
            <p:nvPr/>
          </p:nvSpPr>
          <p:spPr>
            <a:xfrm>
              <a:off x="763603" y="1443753"/>
              <a:ext cx="799074" cy="774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52"/>
                  </a:moveTo>
                  <a:lnTo>
                    <a:pt x="0" y="21600"/>
                  </a:lnTo>
                  <a:lnTo>
                    <a:pt x="18867" y="0"/>
                  </a:lnTo>
                  <a:lnTo>
                    <a:pt x="21600" y="1952"/>
                  </a:lnTo>
                  <a:close/>
                </a:path>
              </a:pathLst>
            </a:custGeom>
            <a:solidFill>
              <a:srgbClr val="7671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04" name="Freeform 80"/>
            <p:cNvSpPr/>
            <p:nvPr/>
          </p:nvSpPr>
          <p:spPr>
            <a:xfrm>
              <a:off x="0" y="536192"/>
              <a:ext cx="1596058" cy="9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155" y="21600"/>
                  </a:lnTo>
                  <a:lnTo>
                    <a:pt x="21600" y="4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E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05" name="Freeform 81"/>
            <p:cNvSpPr/>
            <p:nvPr/>
          </p:nvSpPr>
          <p:spPr>
            <a:xfrm>
              <a:off x="1562676" y="738567"/>
              <a:ext cx="352594" cy="774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673"/>
                  </a:moveTo>
                  <a:lnTo>
                    <a:pt x="0" y="21600"/>
                  </a:lnTo>
                  <a:lnTo>
                    <a:pt x="2016" y="0"/>
                  </a:lnTo>
                  <a:lnTo>
                    <a:pt x="21600" y="5673"/>
                  </a:lnTo>
                  <a:close/>
                </a:path>
              </a:pathLst>
            </a:cu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06" name="Freeform 82"/>
            <p:cNvSpPr/>
            <p:nvPr/>
          </p:nvSpPr>
          <p:spPr>
            <a:xfrm>
              <a:off x="2610023" y="738567"/>
              <a:ext cx="363026" cy="198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88" y="0"/>
                  </a:moveTo>
                  <a:lnTo>
                    <a:pt x="21600" y="9314"/>
                  </a:lnTo>
                  <a:lnTo>
                    <a:pt x="0" y="21600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rgbClr val="7671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Cross Section Measur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Cross Section Measurement</a:t>
            </a:r>
          </a:p>
        </p:txBody>
      </p:sp>
      <p:sp>
        <p:nvSpPr>
          <p:cNvPr id="1010" name="Doppio clic per modificare"/>
          <p:cNvSpPr txBox="1"/>
          <p:nvPr>
            <p:ph type="body" sz="half" idx="1"/>
          </p:nvPr>
        </p:nvSpPr>
        <p:spPr>
          <a:xfrm>
            <a:off x="413621" y="1210769"/>
            <a:ext cx="5794089" cy="5257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</a:p>
          <a:p>
            <a:pPr marL="0" indent="0">
              <a:buSzTx/>
              <a:buFontTx/>
              <a:buNone/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den>
                  </m:f>
                  <m:sSub>
                    <m:e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sSub>
                        <m:e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sub>
                  </m:sSub>
                  <m:r>
                    <a:rPr xmlns:a="http://schemas.openxmlformats.org/drawingml/2006/main" sz="3150" i="1">
                      <a:solidFill>
                        <a:srgbClr val="323951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m:rPr>
                          <m:sty m:val="p"/>
                        </m:rP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sSubSup>
                        <m:e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  <m:sup>
                          <m:r>
                            <a:rPr xmlns:a="http://schemas.openxmlformats.org/drawingml/2006/main" sz="31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31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</a:p>
          <a:p>
            <a:pPr marL="0" indent="0">
              <a:buSzTx/>
              <a:buFontTx/>
              <a:buNone/>
            </a:pPr>
          </a:p>
          <a:p>
            <a:pPr marL="0" indent="0">
              <a:buSzTx/>
              <a:buFontTx/>
              <a:buNone/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den>
                  </m:f>
                  <m:sSub>
                    <m:e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</m:sSub>
                  <m:r>
                    <a:rPr xmlns:a="http://schemas.openxmlformats.org/drawingml/2006/main" sz="2750" i="1">
                      <a:solidFill>
                        <a:srgbClr val="323951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den>
                  </m:f>
                  <m:d>
                    <m:dPr>
                      <m:ctrlP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ctrlP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  <m:sSub>
                        <m:e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b>
                            <m:e>
                              <m:r>
                                <a:rPr xmlns:a="http://schemas.openxmlformats.org/drawingml/2006/main" sz="2750" i="1">
                                  <a:solidFill>
                                    <a:srgbClr val="32395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xmlns:a="http://schemas.openxmlformats.org/drawingml/2006/main" sz="2750" i="1">
                                  <a:solidFill>
                                    <a:srgbClr val="32395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e>
                              <m:r>
                                <a:rPr xmlns:a="http://schemas.openxmlformats.org/drawingml/2006/main" sz="2750" i="1">
                                  <a:solidFill>
                                    <a:srgbClr val="32395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xmlns:a="http://schemas.openxmlformats.org/drawingml/2006/main" sz="2750" i="1">
                                  <a:solidFill>
                                    <a:srgbClr val="32395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7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den>
                      </m:f>
                      <m:sSub>
                        <m:e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xmlns:a="http://schemas.openxmlformats.org/drawingml/2006/main" sz="27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e>
                  </m:d>
                </m:oMath>
              </m:oMathPara>
            </a14:m>
          </a:p>
        </p:txBody>
      </p:sp>
      <p:sp>
        <p:nvSpPr>
          <p:cNvPr id="1011" name="# of fragments in the interval…"/>
          <p:cNvSpPr txBox="1"/>
          <p:nvPr/>
        </p:nvSpPr>
        <p:spPr>
          <a:xfrm>
            <a:off x="6624975" y="955959"/>
            <a:ext cx="5567025" cy="576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fragments in the interval </a:t>
            </a:r>
            <a14:m>
              <m:oMath>
                <m:r>
                  <m:rPr>
                    <m:sty m:val="p"/>
                  </m:rP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Δ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x</m:t>
                </m:r>
              </m:oMath>
            </a14:m>
          </a:p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ions colliding on the target</a:t>
            </a:r>
          </a:p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particles in the target: </a:t>
            </a:r>
            <a14:m>
              <m:oMath>
                <m:f>
                  <m:fPr>
                    <m:ctrlP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ρ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num>
                  <m:den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A</m:t>
                    </m:r>
                  </m:den>
                </m:f>
              </m:oMath>
            </a14:m>
            <a:r>
              <a:t>, with:</a:t>
            </a:r>
          </a:p>
          <a:p>
            <a:pPr lvl="1" marL="371474" indent="-133730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target density:</a:t>
            </a:r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2.26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sSup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</m:oMath>
            </a14:m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0.94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sSup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</m:oMath>
            </a14:m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0.0708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sSup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</m:oMath>
            </a14:m>
          </a:p>
          <a:p>
            <a:pPr lvl="1" marL="371474" indent="-133730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d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target thickness:</a:t>
            </a:r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0.1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per layer</a:t>
            </a:r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b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0.2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per layer</a:t>
            </a:r>
          </a:p>
          <a:p>
            <a:pPr lvl="1" marL="371474" indent="-133730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19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19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b>
                  </m:sSub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6.022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⋅</m:t>
                  </m:r>
                  <m:sSup>
                    <m:e>
                      <m:r>
                        <a:rPr xmlns:a="http://schemas.openxmlformats.org/drawingml/2006/main" sz="19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19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sup>
                  </m:sSup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l</m:t>
                  </m:r>
                </m:oMath>
              </m:oMathPara>
            </a14:m>
          </a:p>
          <a:p>
            <a:pPr lvl="1" marL="371474" indent="-133730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molar mass:</a:t>
            </a:r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12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l</m:t>
                </m:r>
              </m:oMath>
            </a14:m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28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l</m:t>
                </m:r>
              </m:oMath>
            </a14:m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l</m:t>
                </m:r>
              </m:oMath>
            </a14:m>
          </a:p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r>
                  <m:rPr>
                    <m:sty m:val="p"/>
                  </m:rP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Δ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14:m>
              <m:oMath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x</m:t>
                </m:r>
              </m:oMath>
            </a14:m>
            <a:r>
              <a:t> bin</a:t>
            </a:r>
          </a:p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Sup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ϵ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o</m:t>
                    </m:r>
                  </m:sub>
                  <m:sup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p>
                </m:sSubSup>
              </m:oMath>
            </a14:m>
            <a:r>
              <a:t> = reconstruction efficiency</a:t>
            </a:r>
            <a:endParaRPr sz="41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One detector… many measurements!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822959">
              <a:defRPr sz="3870"/>
            </a:lvl1pPr>
          </a:lstStyle>
          <a:p>
            <a:pPr/>
            <a:r>
              <a:t>One detector… many measurements!</a:t>
            </a:r>
          </a:p>
        </p:txBody>
      </p:sp>
      <p:sp>
        <p:nvSpPr>
          <p:cNvPr id="1014" name="The energy loss within S1 is not negligible…"/>
          <p:cNvSpPr txBox="1"/>
          <p:nvPr>
            <p:ph type="body" sz="quarter" idx="1"/>
          </p:nvPr>
        </p:nvSpPr>
        <p:spPr>
          <a:xfrm>
            <a:off x="4717163" y="761083"/>
            <a:ext cx="7200901" cy="1106747"/>
          </a:xfrm>
          <a:prstGeom prst="rect">
            <a:avLst/>
          </a:prstGeom>
        </p:spPr>
        <p:txBody>
          <a:bodyPr/>
          <a:lstStyle/>
          <a:p>
            <a:pPr marL="208026" indent="-208026" defTabSz="832104">
              <a:spcBef>
                <a:spcPts val="900"/>
              </a:spcBef>
              <a:defRPr sz="3276"/>
            </a:pPr>
            <a:r>
              <a:t>The energy loss within S1 is not negligible</a:t>
            </a:r>
          </a:p>
          <a:p>
            <a:pPr marL="208026" indent="-208026" defTabSz="832104">
              <a:spcBef>
                <a:spcPts val="900"/>
              </a:spcBef>
              <a:defRPr sz="3276"/>
            </a:pPr>
            <a:r>
              <a:t>We divide S1 into sub-sections</a:t>
            </a:r>
          </a:p>
        </p:txBody>
      </p:sp>
      <p:pic>
        <p:nvPicPr>
          <p:cNvPr id="1015" name="Ekin.pdf" descr="Ekin.pdf"/>
          <p:cNvPicPr>
            <a:picLocks noChangeAspect="1"/>
          </p:cNvPicPr>
          <p:nvPr/>
        </p:nvPicPr>
        <p:blipFill>
          <a:blip r:embed="rId2">
            <a:extLst/>
          </a:blip>
          <a:srcRect l="0" t="7406" r="0" b="0"/>
          <a:stretch>
            <a:fillRect/>
          </a:stretch>
        </p:blipFill>
        <p:spPr>
          <a:xfrm>
            <a:off x="204874" y="2026694"/>
            <a:ext cx="7200901" cy="4809580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Rettangolo"/>
          <p:cNvSpPr txBox="1"/>
          <p:nvPr/>
        </p:nvSpPr>
        <p:spPr>
          <a:xfrm>
            <a:off x="204874" y="645374"/>
            <a:ext cx="4784810" cy="140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621791">
              <a:lnSpc>
                <a:spcPct val="90000"/>
              </a:lnSpc>
              <a:spcBef>
                <a:spcPts val="600"/>
              </a:spcBef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defTabSz="621791">
              <a:lnSpc>
                <a:spcPct val="90000"/>
              </a:lnSpc>
              <a:spcBef>
                <a:spcPts val="600"/>
              </a:spcBef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den>
                  </m:f>
                  <m:sSub>
                    <m:e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sub>
                  </m:sSub>
                  <m:r>
                    <a:rPr xmlns:a="http://schemas.openxmlformats.org/drawingml/2006/main" sz="2200" i="1">
                      <a:solidFill>
                        <a:srgbClr val="323951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m:rPr>
                          <m:sty m:val="p"/>
                        </m:rP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sSubSup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  <m:sup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  <a:endParaRPr sz="3600"/>
          </a:p>
        </p:txBody>
      </p:sp>
      <p:sp>
        <p:nvSpPr>
          <p:cNvPr id="1017" name="Rettangolo arrotondato"/>
          <p:cNvSpPr/>
          <p:nvPr/>
        </p:nvSpPr>
        <p:spPr>
          <a:xfrm>
            <a:off x="2660779" y="1481570"/>
            <a:ext cx="823506" cy="450388"/>
          </a:xfrm>
          <a:prstGeom prst="roundRect">
            <a:avLst>
              <a:gd name="adj" fmla="val 15000"/>
            </a:avLst>
          </a:prstGeom>
          <a:solidFill>
            <a:srgbClr val="0096FF">
              <a:alpha val="2935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8" name="C:…"/>
          <p:cNvSpPr txBox="1"/>
          <p:nvPr/>
        </p:nvSpPr>
        <p:spPr>
          <a:xfrm>
            <a:off x="6965926" y="2026694"/>
            <a:ext cx="4952138" cy="2563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numCol="2" spcCol="247606">
            <a:normAutofit fontScale="100000" lnSpcReduction="0"/>
          </a:bodyPr>
          <a:lstStyle/>
          <a:p>
            <a:pPr defTabSz="566927">
              <a:lnSpc>
                <a:spcPct val="90000"/>
              </a:lnSpc>
              <a:spcBef>
                <a:spcPts val="600"/>
              </a:spcBef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rPr b="1">
                <a:solidFill>
                  <a:srgbClr val="224B6C"/>
                </a:solidFill>
              </a:rPr>
              <a:t>C</a:t>
            </a:r>
            <a:r>
              <a:t>: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(189 ± 6)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(170 ± 9)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(149 ± 7)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(125 ± 11)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(94 ± 14)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(52 ± 21)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defTabSz="566927">
              <a:lnSpc>
                <a:spcPct val="90000"/>
              </a:lnSpc>
              <a:spcBef>
                <a:spcPts val="600"/>
              </a:spcBef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rPr b="1">
                <a:solidFill>
                  <a:srgbClr val="224B6B"/>
                </a:solidFill>
              </a:rPr>
              <a:t>C2H4</a:t>
            </a:r>
            <a:r>
              <a:t>: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(189 ± 7)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(170 ± 7)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(149 ± 8)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(123 ± 12)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(92 ± 12) MeV/n</a:t>
            </a:r>
          </a:p>
          <a:p>
            <a:pPr marL="141731" indent="-141731" defTabSz="566927">
              <a:lnSpc>
                <a:spcPct val="90000"/>
              </a:lnSpc>
              <a:buSzPct val="100000"/>
              <a:buFont typeface="Arial"/>
              <a:buChar char="•"/>
              <a:defRPr sz="2232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(55 ± 17) MeV/n</a:t>
            </a:r>
          </a:p>
        </p:txBody>
      </p:sp>
      <p:sp>
        <p:nvSpPr>
          <p:cNvPr id="1019" name="H:…"/>
          <p:cNvSpPr txBox="1"/>
          <p:nvPr/>
        </p:nvSpPr>
        <p:spPr>
          <a:xfrm>
            <a:off x="8282802" y="4431558"/>
            <a:ext cx="2318386" cy="225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b="1" sz="2200">
                <a:solidFill>
                  <a:srgbClr val="224B6C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H:</a:t>
            </a:r>
          </a:p>
          <a:p>
            <a:pPr marL="179999" indent="-179999" defTabSz="914400">
              <a:lnSpc>
                <a:spcPct val="90000"/>
              </a:lnSpc>
              <a:buSzPct val="100000"/>
              <a:buFont typeface="Arial"/>
              <a:buChar char="•"/>
              <a:defRPr sz="22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(189 ± 7) MeV/n</a:t>
            </a:r>
          </a:p>
          <a:p>
            <a:pPr marL="179999" indent="-179999" defTabSz="914400">
              <a:lnSpc>
                <a:spcPct val="90000"/>
              </a:lnSpc>
              <a:buSzPct val="100000"/>
              <a:buFont typeface="Arial"/>
              <a:buChar char="•"/>
              <a:defRPr sz="22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(170 ± 9) MeV/n</a:t>
            </a:r>
          </a:p>
          <a:p>
            <a:pPr marL="179999" indent="-179999" defTabSz="914400">
              <a:lnSpc>
                <a:spcPct val="90000"/>
              </a:lnSpc>
              <a:buSzPct val="100000"/>
              <a:buFont typeface="Arial"/>
              <a:buChar char="•"/>
              <a:defRPr sz="22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(149 ± 8) MeV/n</a:t>
            </a:r>
          </a:p>
          <a:p>
            <a:pPr marL="179999" indent="-179999" defTabSz="914400">
              <a:lnSpc>
                <a:spcPct val="90000"/>
              </a:lnSpc>
              <a:buSzPct val="100000"/>
              <a:buFont typeface="Arial"/>
              <a:buChar char="•"/>
              <a:defRPr sz="22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(124 ± 12) MeV/n</a:t>
            </a:r>
          </a:p>
          <a:p>
            <a:pPr marL="179999" indent="-179999" defTabSz="914400">
              <a:lnSpc>
                <a:spcPct val="90000"/>
              </a:lnSpc>
              <a:buSzPct val="100000"/>
              <a:buFont typeface="Arial"/>
              <a:buChar char="•"/>
              <a:defRPr sz="22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(93 ± 14) MeV/n</a:t>
            </a:r>
          </a:p>
          <a:p>
            <a:pPr marL="179999" indent="-179999" defTabSz="914400">
              <a:lnSpc>
                <a:spcPct val="90000"/>
              </a:lnSpc>
              <a:buSzPct val="100000"/>
              <a:buFont typeface="Arial"/>
              <a:buChar char="•"/>
              <a:defRPr sz="22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(54 ± 21) MeV/n</a:t>
            </a:r>
          </a:p>
        </p:txBody>
      </p:sp>
      <p:sp>
        <p:nvSpPr>
          <p:cNvPr id="1020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The problem of   evaluation"/>
          <p:cNvSpPr txBox="1"/>
          <p:nvPr>
            <p:ph type="title"/>
          </p:nvPr>
        </p:nvSpPr>
        <p:spPr>
          <a:xfrm>
            <a:off x="309422" y="-1"/>
            <a:ext cx="11773882" cy="602221"/>
          </a:xfrm>
          <a:prstGeom prst="rect">
            <a:avLst/>
          </a:prstGeom>
        </p:spPr>
        <p:txBody>
          <a:bodyPr/>
          <a:lstStyle/>
          <a:p>
            <a:pPr defTabSz="758951">
              <a:defRPr sz="3568"/>
            </a:pPr>
            <a:r>
              <a:t>The problem of </a:t>
            </a:r>
            <a14:m>
              <m:oMath>
                <m:sSub>
                  <m:e>
                    <m:r>
                      <a:rPr xmlns:a="http://schemas.openxmlformats.org/drawingml/2006/main" sz="3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3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</m:oMath>
            </a14:m>
            <a:r>
              <a:t> evaluation</a:t>
            </a:r>
            <a:endParaRPr sz="4300"/>
          </a:p>
        </p:txBody>
      </p:sp>
      <p:sp>
        <p:nvSpPr>
          <p:cNvPr id="1023" name="Each passive material layer can be considered a “new measurement”…"/>
          <p:cNvSpPr txBox="1"/>
          <p:nvPr>
            <p:ph type="body" sz="half" idx="1"/>
          </p:nvPr>
        </p:nvSpPr>
        <p:spPr>
          <a:xfrm>
            <a:off x="5223964" y="4069638"/>
            <a:ext cx="6679649" cy="2653353"/>
          </a:xfrm>
          <a:prstGeom prst="rect">
            <a:avLst/>
          </a:prstGeom>
        </p:spPr>
        <p:txBody>
          <a:bodyPr/>
          <a:lstStyle/>
          <a:p>
            <a:pPr marL="178307" indent="-178307" defTabSz="713231">
              <a:spcBef>
                <a:spcPts val="700"/>
              </a:spcBef>
              <a:defRPr sz="2807"/>
            </a:pPr>
            <a:r>
              <a:t>Each passive material layer can be considered a “new measurement”</a:t>
            </a:r>
          </a:p>
          <a:p>
            <a:pPr marL="178307" indent="-178307" defTabSz="713231">
              <a:spcBef>
                <a:spcPts val="700"/>
              </a:spcBef>
              <a:defRPr sz="2807"/>
            </a:pPr>
            <a:r>
              <a:t>The number of incident beam particle on each layer has to be evaluated and is affected by its efficiency</a:t>
            </a:r>
          </a:p>
          <a:p>
            <a:pPr marL="178307" indent="-178307" defTabSz="713231">
              <a:spcBef>
                <a:spcPts val="700"/>
              </a:spcBef>
              <a:defRPr sz="2807"/>
            </a:pPr>
            <a:r>
              <a:t>New approach: estimation from oxygen tracks</a:t>
            </a:r>
          </a:p>
        </p:txBody>
      </p:sp>
      <p:pic>
        <p:nvPicPr>
          <p:cNvPr id="1024" name="Schermata 2022-12-12 alle 23.27.10.png" descr="Schermata 2022-12-12 alle 23.27.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422" y="1988007"/>
            <a:ext cx="4805877" cy="4869993"/>
          </a:xfrm>
          <a:prstGeom prst="rect">
            <a:avLst/>
          </a:prstGeom>
        </p:spPr>
      </p:pic>
      <p:sp>
        <p:nvSpPr>
          <p:cNvPr id="1025" name="Rettangolo"/>
          <p:cNvSpPr txBox="1"/>
          <p:nvPr/>
        </p:nvSpPr>
        <p:spPr>
          <a:xfrm>
            <a:off x="2179609" y="431244"/>
            <a:ext cx="4784810" cy="140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621791">
              <a:lnSpc>
                <a:spcPct val="90000"/>
              </a:lnSpc>
              <a:spcBef>
                <a:spcPts val="600"/>
              </a:spcBef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defTabSz="621791">
              <a:lnSpc>
                <a:spcPct val="90000"/>
              </a:lnSpc>
              <a:spcBef>
                <a:spcPts val="600"/>
              </a:spcBef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den>
                  </m:f>
                  <m:sSub>
                    <m:e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sub>
                  </m:sSub>
                  <m:r>
                    <a:rPr xmlns:a="http://schemas.openxmlformats.org/drawingml/2006/main" sz="2200" i="1">
                      <a:solidFill>
                        <a:srgbClr val="323951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m:rPr>
                          <m:sty m:val="p"/>
                        </m:rP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sSubSup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  <m:sup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  <a:endParaRPr sz="3600"/>
          </a:p>
        </p:txBody>
      </p:sp>
      <p:grpSp>
        <p:nvGrpSpPr>
          <p:cNvPr id="1079" name="Raggruppa"/>
          <p:cNvGrpSpPr/>
          <p:nvPr/>
        </p:nvGrpSpPr>
        <p:grpSpPr>
          <a:xfrm>
            <a:off x="7488330" y="787404"/>
            <a:ext cx="3333860" cy="3282110"/>
            <a:chOff x="0" y="0"/>
            <a:chExt cx="3333858" cy="3282108"/>
          </a:xfrm>
        </p:grpSpPr>
        <p:sp>
          <p:nvSpPr>
            <p:cNvPr id="1026" name="Rettangolo"/>
            <p:cNvSpPr/>
            <p:nvPr/>
          </p:nvSpPr>
          <p:spPr>
            <a:xfrm>
              <a:off x="1045737" y="6350"/>
              <a:ext cx="194710" cy="284742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7" name="Rettangolo"/>
            <p:cNvSpPr/>
            <p:nvPr/>
          </p:nvSpPr>
          <p:spPr>
            <a:xfrm>
              <a:off x="1240446" y="6350"/>
              <a:ext cx="567999" cy="2847424"/>
            </a:xfrm>
            <a:prstGeom prst="rect">
              <a:avLst/>
            </a:prstGeom>
            <a:solidFill>
              <a:srgbClr val="A7A7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8" name="Rettangolo"/>
            <p:cNvSpPr/>
            <p:nvPr/>
          </p:nvSpPr>
          <p:spPr>
            <a:xfrm>
              <a:off x="1808445" y="6350"/>
              <a:ext cx="194709" cy="284742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9" name="Rettangolo"/>
            <p:cNvSpPr/>
            <p:nvPr/>
          </p:nvSpPr>
          <p:spPr>
            <a:xfrm>
              <a:off x="2003153" y="6350"/>
              <a:ext cx="567999" cy="2847424"/>
            </a:xfrm>
            <a:prstGeom prst="rect">
              <a:avLst/>
            </a:prstGeom>
            <a:solidFill>
              <a:srgbClr val="A7A7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0" name="Rettangolo"/>
            <p:cNvSpPr/>
            <p:nvPr/>
          </p:nvSpPr>
          <p:spPr>
            <a:xfrm>
              <a:off x="2571151" y="0"/>
              <a:ext cx="194710" cy="284742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1" name="Rettangolo"/>
            <p:cNvSpPr/>
            <p:nvPr/>
          </p:nvSpPr>
          <p:spPr>
            <a:xfrm>
              <a:off x="2765860" y="0"/>
              <a:ext cx="567999" cy="2847424"/>
            </a:xfrm>
            <a:prstGeom prst="rect">
              <a:avLst/>
            </a:prstGeom>
            <a:solidFill>
              <a:srgbClr val="A7A7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2" name="Testo"/>
            <p:cNvSpPr txBox="1"/>
            <p:nvPr/>
          </p:nvSpPr>
          <p:spPr>
            <a:xfrm>
              <a:off x="620223" y="2847424"/>
              <a:ext cx="425515" cy="428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14:m>
                <m:oMathPara>
                  <m:oMathParaPr>
                    <m:jc m:val="left"/>
                  </m:oMathParaPr>
                  <m:oMath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xmlns:a="http://schemas.openxmlformats.org/drawingml/2006/main"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m:oMathPara>
              </a14:m>
            </a:p>
          </p:txBody>
        </p:sp>
        <p:sp>
          <p:nvSpPr>
            <p:cNvPr id="1033" name="Testo"/>
            <p:cNvSpPr txBox="1"/>
            <p:nvPr/>
          </p:nvSpPr>
          <p:spPr>
            <a:xfrm>
              <a:off x="1382930" y="2853774"/>
              <a:ext cx="425655" cy="428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14:m>
                <m:oMathPara>
                  <m:oMathParaPr>
                    <m:jc m:val="left"/>
                  </m:oMathParaPr>
                  <m:oMath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xmlns:a="http://schemas.openxmlformats.org/drawingml/2006/main"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m:oMathPara>
              </a14:m>
            </a:p>
          </p:txBody>
        </p:sp>
        <p:sp>
          <p:nvSpPr>
            <p:cNvPr id="1034" name="Testo"/>
            <p:cNvSpPr txBox="1"/>
            <p:nvPr/>
          </p:nvSpPr>
          <p:spPr>
            <a:xfrm>
              <a:off x="2242991" y="2847424"/>
              <a:ext cx="425516" cy="430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14:m>
                <m:oMathPara>
                  <m:oMathParaPr>
                    <m:jc m:val="left"/>
                  </m:oMathParaPr>
                  <m:oMath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xmlns:a="http://schemas.openxmlformats.org/drawingml/2006/main" sz="19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b>
                    </m:sSub>
                  </m:oMath>
                </m:oMathPara>
              </a14:m>
            </a:p>
          </p:txBody>
        </p:sp>
        <p:sp>
          <p:nvSpPr>
            <p:cNvPr id="1035" name="Linea"/>
            <p:cNvSpPr/>
            <p:nvPr/>
          </p:nvSpPr>
          <p:spPr>
            <a:xfrm>
              <a:off x="0" y="175780"/>
              <a:ext cx="124044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36" name="Linea"/>
            <p:cNvSpPr/>
            <p:nvPr/>
          </p:nvSpPr>
          <p:spPr>
            <a:xfrm>
              <a:off x="0" y="500586"/>
              <a:ext cx="124044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37" name="Linea"/>
            <p:cNvSpPr/>
            <p:nvPr/>
          </p:nvSpPr>
          <p:spPr>
            <a:xfrm>
              <a:off x="0" y="825393"/>
              <a:ext cx="2003154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38" name="Linea"/>
            <p:cNvSpPr/>
            <p:nvPr/>
          </p:nvSpPr>
          <p:spPr>
            <a:xfrm>
              <a:off x="0" y="1150199"/>
              <a:ext cx="2003154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39" name="Linea"/>
            <p:cNvSpPr/>
            <p:nvPr/>
          </p:nvSpPr>
          <p:spPr>
            <a:xfrm>
              <a:off x="0" y="1475005"/>
              <a:ext cx="276586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40" name="Linea"/>
            <p:cNvSpPr/>
            <p:nvPr/>
          </p:nvSpPr>
          <p:spPr>
            <a:xfrm>
              <a:off x="0" y="1799811"/>
              <a:ext cx="124044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41" name="Linea"/>
            <p:cNvSpPr/>
            <p:nvPr/>
          </p:nvSpPr>
          <p:spPr>
            <a:xfrm>
              <a:off x="0" y="2124617"/>
              <a:ext cx="276586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42" name="Linea"/>
            <p:cNvSpPr/>
            <p:nvPr/>
          </p:nvSpPr>
          <p:spPr>
            <a:xfrm>
              <a:off x="0" y="2449423"/>
              <a:ext cx="2003154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43" name="Linea"/>
            <p:cNvSpPr/>
            <p:nvPr/>
          </p:nvSpPr>
          <p:spPr>
            <a:xfrm>
              <a:off x="0" y="2774229"/>
              <a:ext cx="124044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1047" name="Raggruppa"/>
            <p:cNvGrpSpPr/>
            <p:nvPr/>
          </p:nvGrpSpPr>
          <p:grpSpPr>
            <a:xfrm>
              <a:off x="1240446" y="21288"/>
              <a:ext cx="632497" cy="372448"/>
              <a:chOff x="0" y="0"/>
              <a:chExt cx="632496" cy="372446"/>
            </a:xfrm>
          </p:grpSpPr>
          <p:sp>
            <p:nvSpPr>
              <p:cNvPr id="1044" name="Linea"/>
              <p:cNvSpPr/>
              <p:nvPr/>
            </p:nvSpPr>
            <p:spPr>
              <a:xfrm flipV="1">
                <a:off x="751" y="-1"/>
                <a:ext cx="631746" cy="16206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5" name="Linea"/>
              <p:cNvSpPr/>
              <p:nvPr/>
            </p:nvSpPr>
            <p:spPr>
              <a:xfrm>
                <a:off x="0" y="172949"/>
                <a:ext cx="423792" cy="19949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6" name="Linea"/>
              <p:cNvSpPr/>
              <p:nvPr/>
            </p:nvSpPr>
            <p:spPr>
              <a:xfrm flipV="1">
                <a:off x="-1" y="172950"/>
                <a:ext cx="568000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51" name="Raggruppa"/>
            <p:cNvGrpSpPr/>
            <p:nvPr/>
          </p:nvGrpSpPr>
          <p:grpSpPr>
            <a:xfrm>
              <a:off x="1240446" y="201760"/>
              <a:ext cx="567999" cy="499410"/>
              <a:chOff x="0" y="0"/>
              <a:chExt cx="567998" cy="499408"/>
            </a:xfrm>
          </p:grpSpPr>
          <p:sp>
            <p:nvSpPr>
              <p:cNvPr id="1048" name="Linea"/>
              <p:cNvSpPr/>
              <p:nvPr/>
            </p:nvSpPr>
            <p:spPr>
              <a:xfrm flipV="1">
                <a:off x="751" y="-1"/>
                <a:ext cx="549774" cy="28902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9" name="Linea"/>
              <p:cNvSpPr/>
              <p:nvPr/>
            </p:nvSpPr>
            <p:spPr>
              <a:xfrm>
                <a:off x="0" y="299912"/>
                <a:ext cx="423792" cy="1994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0" name="Linea"/>
              <p:cNvSpPr/>
              <p:nvPr/>
            </p:nvSpPr>
            <p:spPr>
              <a:xfrm flipV="1">
                <a:off x="0" y="299912"/>
                <a:ext cx="56799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55" name="Raggruppa"/>
            <p:cNvGrpSpPr/>
            <p:nvPr/>
          </p:nvGrpSpPr>
          <p:grpSpPr>
            <a:xfrm>
              <a:off x="2003153" y="556638"/>
              <a:ext cx="567999" cy="499410"/>
              <a:chOff x="0" y="0"/>
              <a:chExt cx="567998" cy="499408"/>
            </a:xfrm>
          </p:grpSpPr>
          <p:sp>
            <p:nvSpPr>
              <p:cNvPr id="1052" name="Linea"/>
              <p:cNvSpPr/>
              <p:nvPr/>
            </p:nvSpPr>
            <p:spPr>
              <a:xfrm flipV="1">
                <a:off x="751" y="-1"/>
                <a:ext cx="549774" cy="28902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3" name="Linea"/>
              <p:cNvSpPr/>
              <p:nvPr/>
            </p:nvSpPr>
            <p:spPr>
              <a:xfrm>
                <a:off x="0" y="299912"/>
                <a:ext cx="423792" cy="1994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4" name="Linea"/>
              <p:cNvSpPr/>
              <p:nvPr/>
            </p:nvSpPr>
            <p:spPr>
              <a:xfrm flipV="1">
                <a:off x="0" y="299912"/>
                <a:ext cx="56799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59" name="Raggruppa"/>
            <p:cNvGrpSpPr/>
            <p:nvPr/>
          </p:nvGrpSpPr>
          <p:grpSpPr>
            <a:xfrm>
              <a:off x="2003153" y="844443"/>
              <a:ext cx="567999" cy="499409"/>
              <a:chOff x="0" y="0"/>
              <a:chExt cx="567998" cy="499408"/>
            </a:xfrm>
          </p:grpSpPr>
          <p:sp>
            <p:nvSpPr>
              <p:cNvPr id="1056" name="Linea"/>
              <p:cNvSpPr/>
              <p:nvPr/>
            </p:nvSpPr>
            <p:spPr>
              <a:xfrm flipV="1">
                <a:off x="751" y="-1"/>
                <a:ext cx="549774" cy="28902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7" name="Linea"/>
              <p:cNvSpPr/>
              <p:nvPr/>
            </p:nvSpPr>
            <p:spPr>
              <a:xfrm>
                <a:off x="0" y="299912"/>
                <a:ext cx="423792" cy="1994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8" name="Linea"/>
              <p:cNvSpPr/>
              <p:nvPr/>
            </p:nvSpPr>
            <p:spPr>
              <a:xfrm flipV="1">
                <a:off x="0" y="299912"/>
                <a:ext cx="56799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63" name="Raggruppa"/>
            <p:cNvGrpSpPr/>
            <p:nvPr/>
          </p:nvGrpSpPr>
          <p:grpSpPr>
            <a:xfrm>
              <a:off x="2765860" y="1180357"/>
              <a:ext cx="567999" cy="499410"/>
              <a:chOff x="0" y="0"/>
              <a:chExt cx="567998" cy="499408"/>
            </a:xfrm>
          </p:grpSpPr>
          <p:sp>
            <p:nvSpPr>
              <p:cNvPr id="1060" name="Linea"/>
              <p:cNvSpPr/>
              <p:nvPr/>
            </p:nvSpPr>
            <p:spPr>
              <a:xfrm flipV="1">
                <a:off x="751" y="-1"/>
                <a:ext cx="549774" cy="28902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1" name="Linea"/>
              <p:cNvSpPr/>
              <p:nvPr/>
            </p:nvSpPr>
            <p:spPr>
              <a:xfrm>
                <a:off x="0" y="299912"/>
                <a:ext cx="423792" cy="1994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2" name="Linea"/>
              <p:cNvSpPr/>
              <p:nvPr/>
            </p:nvSpPr>
            <p:spPr>
              <a:xfrm flipV="1">
                <a:off x="0" y="299912"/>
                <a:ext cx="56799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67" name="Raggruppa"/>
            <p:cNvGrpSpPr/>
            <p:nvPr/>
          </p:nvGrpSpPr>
          <p:grpSpPr>
            <a:xfrm>
              <a:off x="1240446" y="1494055"/>
              <a:ext cx="567999" cy="499410"/>
              <a:chOff x="0" y="0"/>
              <a:chExt cx="567998" cy="499408"/>
            </a:xfrm>
          </p:grpSpPr>
          <p:sp>
            <p:nvSpPr>
              <p:cNvPr id="1064" name="Linea"/>
              <p:cNvSpPr/>
              <p:nvPr/>
            </p:nvSpPr>
            <p:spPr>
              <a:xfrm flipV="1">
                <a:off x="751" y="-1"/>
                <a:ext cx="549774" cy="28902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5" name="Linea"/>
              <p:cNvSpPr/>
              <p:nvPr/>
            </p:nvSpPr>
            <p:spPr>
              <a:xfrm>
                <a:off x="0" y="299912"/>
                <a:ext cx="423792" cy="1994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6" name="Linea"/>
              <p:cNvSpPr/>
              <p:nvPr/>
            </p:nvSpPr>
            <p:spPr>
              <a:xfrm flipV="1">
                <a:off x="0" y="299912"/>
                <a:ext cx="56799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1" name="Raggruppa"/>
            <p:cNvGrpSpPr/>
            <p:nvPr/>
          </p:nvGrpSpPr>
          <p:grpSpPr>
            <a:xfrm>
              <a:off x="2765860" y="1818861"/>
              <a:ext cx="567999" cy="499410"/>
              <a:chOff x="0" y="0"/>
              <a:chExt cx="567998" cy="499408"/>
            </a:xfrm>
          </p:grpSpPr>
          <p:sp>
            <p:nvSpPr>
              <p:cNvPr id="1068" name="Linea"/>
              <p:cNvSpPr/>
              <p:nvPr/>
            </p:nvSpPr>
            <p:spPr>
              <a:xfrm flipV="1">
                <a:off x="751" y="-1"/>
                <a:ext cx="549774" cy="28902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69" name="Linea"/>
              <p:cNvSpPr/>
              <p:nvPr/>
            </p:nvSpPr>
            <p:spPr>
              <a:xfrm>
                <a:off x="0" y="299912"/>
                <a:ext cx="423792" cy="1994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70" name="Linea"/>
              <p:cNvSpPr/>
              <p:nvPr/>
            </p:nvSpPr>
            <p:spPr>
              <a:xfrm flipV="1">
                <a:off x="0" y="299912"/>
                <a:ext cx="56799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4" name="Raggruppa"/>
            <p:cNvGrpSpPr/>
            <p:nvPr/>
          </p:nvGrpSpPr>
          <p:grpSpPr>
            <a:xfrm>
              <a:off x="1240446" y="2481173"/>
              <a:ext cx="567999" cy="299913"/>
              <a:chOff x="0" y="0"/>
              <a:chExt cx="567998" cy="299912"/>
            </a:xfrm>
          </p:grpSpPr>
          <p:sp>
            <p:nvSpPr>
              <p:cNvPr id="1072" name="Linea"/>
              <p:cNvSpPr/>
              <p:nvPr/>
            </p:nvSpPr>
            <p:spPr>
              <a:xfrm flipV="1">
                <a:off x="751" y="-1"/>
                <a:ext cx="549774" cy="28902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73" name="Linea"/>
              <p:cNvSpPr/>
              <p:nvPr/>
            </p:nvSpPr>
            <p:spPr>
              <a:xfrm flipV="1">
                <a:off x="0" y="299912"/>
                <a:ext cx="56799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8" name="Raggruppa"/>
            <p:cNvGrpSpPr/>
            <p:nvPr/>
          </p:nvGrpSpPr>
          <p:grpSpPr>
            <a:xfrm>
              <a:off x="2003153" y="2156367"/>
              <a:ext cx="567999" cy="499410"/>
              <a:chOff x="0" y="0"/>
              <a:chExt cx="567998" cy="499408"/>
            </a:xfrm>
          </p:grpSpPr>
          <p:sp>
            <p:nvSpPr>
              <p:cNvPr id="1075" name="Linea"/>
              <p:cNvSpPr/>
              <p:nvPr/>
            </p:nvSpPr>
            <p:spPr>
              <a:xfrm flipV="1">
                <a:off x="751" y="-1"/>
                <a:ext cx="549774" cy="289028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76" name="Linea"/>
              <p:cNvSpPr/>
              <p:nvPr/>
            </p:nvSpPr>
            <p:spPr>
              <a:xfrm>
                <a:off x="0" y="299912"/>
                <a:ext cx="423792" cy="19949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77" name="Linea"/>
              <p:cNvSpPr/>
              <p:nvPr/>
            </p:nvSpPr>
            <p:spPr>
              <a:xfrm flipV="1">
                <a:off x="0" y="299912"/>
                <a:ext cx="567999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080" name="Rettangolo arrotondato"/>
          <p:cNvSpPr/>
          <p:nvPr/>
        </p:nvSpPr>
        <p:spPr>
          <a:xfrm>
            <a:off x="4293056" y="1303668"/>
            <a:ext cx="401572" cy="450387"/>
          </a:xfrm>
          <a:prstGeom prst="roundRect">
            <a:avLst>
              <a:gd name="adj" fmla="val 16823"/>
            </a:avLst>
          </a:prstGeom>
          <a:solidFill>
            <a:srgbClr val="0096FF">
              <a:alpha val="2935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81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he nuclear emulsion set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4214"/>
            </a:lvl1pPr>
          </a:lstStyle>
          <a:p>
            <a:pPr/>
            <a:r>
              <a:t>The nuclear emulsion setup</a:t>
            </a:r>
          </a:p>
        </p:txBody>
      </p:sp>
      <p:sp>
        <p:nvSpPr>
          <p:cNvPr id="597" name="Numero diapositiva"/>
          <p:cNvSpPr txBox="1"/>
          <p:nvPr>
            <p:ph type="sldNum" sz="quarter" idx="2"/>
          </p:nvPr>
        </p:nvSpPr>
        <p:spPr>
          <a:xfrm>
            <a:off x="11863301" y="6588760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65" name="Raggruppa"/>
          <p:cNvGrpSpPr/>
          <p:nvPr/>
        </p:nvGrpSpPr>
        <p:grpSpPr>
          <a:xfrm>
            <a:off x="1201419" y="775652"/>
            <a:ext cx="9789163" cy="6158549"/>
            <a:chOff x="0" y="0"/>
            <a:chExt cx="9789161" cy="6158547"/>
          </a:xfrm>
        </p:grpSpPr>
        <p:pic>
          <p:nvPicPr>
            <p:cNvPr id="598" name="1_B.PNG" descr="1_B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554" t="26355" r="17357" b="15976"/>
            <a:stretch>
              <a:fillRect/>
            </a:stretch>
          </p:blipFill>
          <p:spPr>
            <a:xfrm>
              <a:off x="1518492" y="1998302"/>
              <a:ext cx="7798270" cy="3552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9" name="Linea Forma" descr="Linea Forma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 rot="4547999">
              <a:off x="3425449" y="4148213"/>
              <a:ext cx="239505" cy="2402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0" name="S1: Vertexing"/>
            <p:cNvSpPr txBox="1"/>
            <p:nvPr/>
          </p:nvSpPr>
          <p:spPr>
            <a:xfrm rot="20820000">
              <a:off x="2814981" y="5349351"/>
              <a:ext cx="1756378" cy="520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>
              <a:lvl1pPr defTabSz="415430">
                <a:lnSpc>
                  <a:spcPct val="80000"/>
                </a:lnSpc>
                <a:defRPr b="1" sz="1600">
                  <a:solidFill>
                    <a:srgbClr val="BB3703"/>
                  </a:solidFill>
                </a:defRPr>
              </a:lvl1pPr>
            </a:lstStyle>
            <a:p>
              <a:pPr/>
              <a:r>
                <a:t>S1: Vertexing</a:t>
              </a:r>
            </a:p>
          </p:txBody>
        </p:sp>
        <p:sp>
          <p:nvSpPr>
            <p:cNvPr id="601" name="S2: Charge identification"/>
            <p:cNvSpPr txBox="1"/>
            <p:nvPr/>
          </p:nvSpPr>
          <p:spPr>
            <a:xfrm rot="20820000">
              <a:off x="4605928" y="5136771"/>
              <a:ext cx="1689853" cy="748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>
              <a:lvl1pPr defTabSz="415430">
                <a:lnSpc>
                  <a:spcPct val="80000"/>
                </a:lnSpc>
                <a:defRPr b="1" sz="1600">
                  <a:solidFill>
                    <a:srgbClr val="BB3703"/>
                  </a:solidFill>
                </a:defRPr>
              </a:lvl1pPr>
            </a:lstStyle>
            <a:p>
              <a:pPr/>
              <a:r>
                <a:t>S2: Charge identification</a:t>
              </a:r>
            </a:p>
          </p:txBody>
        </p:sp>
        <p:sp>
          <p:nvSpPr>
            <p:cNvPr id="602" name="S3: Momentum - range measurement…"/>
            <p:cNvSpPr txBox="1"/>
            <p:nvPr/>
          </p:nvSpPr>
          <p:spPr>
            <a:xfrm rot="20820000">
              <a:off x="6331066" y="4853703"/>
              <a:ext cx="2900633" cy="991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/>
            <a:p>
              <a:pPr defTabSz="311573">
                <a:lnSpc>
                  <a:spcPct val="80000"/>
                </a:lnSpc>
                <a:defRPr b="1" sz="1600">
                  <a:solidFill>
                    <a:srgbClr val="BB3703"/>
                  </a:solidFill>
                </a:defRPr>
              </a:pPr>
              <a:r>
                <a:t>S3: Momentum - range measurement</a:t>
              </a:r>
            </a:p>
            <a:p>
              <a:pPr defTabSz="311573">
                <a:lnSpc>
                  <a:spcPct val="80000"/>
                </a:lnSpc>
                <a:defRPr b="1" sz="1600">
                  <a:solidFill>
                    <a:srgbClr val="BB3703"/>
                  </a:solidFill>
                </a:defRPr>
              </a:pPr>
              <a:r>
                <a:t>and isotope identification</a:t>
              </a:r>
            </a:p>
          </p:txBody>
        </p:sp>
        <p:pic>
          <p:nvPicPr>
            <p:cNvPr id="603" name="Linea Forma" descr="Linea Forma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flipH="1" rot="4547999">
              <a:off x="5201052" y="4604658"/>
              <a:ext cx="225544" cy="876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Linea Forma" descr="Linea Forma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flipH="1" rot="4727999">
              <a:off x="7402556" y="3388057"/>
              <a:ext cx="272347" cy="2932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5" name="10 cm"/>
            <p:cNvSpPr txBox="1"/>
            <p:nvPr/>
          </p:nvSpPr>
          <p:spPr>
            <a:xfrm rot="5181575">
              <a:off x="1115056" y="3309053"/>
              <a:ext cx="739843" cy="285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>
              <a:lvl1pPr defTabSz="415430">
                <a:defRPr sz="1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10 cm</a:t>
              </a:r>
            </a:p>
          </p:txBody>
        </p:sp>
        <p:sp>
          <p:nvSpPr>
            <p:cNvPr id="606" name="12.5 cm"/>
            <p:cNvSpPr txBox="1"/>
            <p:nvPr/>
          </p:nvSpPr>
          <p:spPr>
            <a:xfrm rot="3483422">
              <a:off x="1258702" y="4834801"/>
              <a:ext cx="1045486" cy="285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>
              <a:lvl1pPr defTabSz="415430">
                <a:defRPr sz="11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12.5 cm</a:t>
              </a:r>
            </a:p>
          </p:txBody>
        </p:sp>
        <p:sp>
          <p:nvSpPr>
            <p:cNvPr id="607" name="Linea"/>
            <p:cNvSpPr/>
            <p:nvPr/>
          </p:nvSpPr>
          <p:spPr>
            <a:xfrm flipH="1" flipV="1">
              <a:off x="1636842" y="4416027"/>
              <a:ext cx="698759" cy="112325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8" name="Linea"/>
            <p:cNvSpPr/>
            <p:nvPr/>
          </p:nvSpPr>
          <p:spPr>
            <a:xfrm flipH="1" flipV="1">
              <a:off x="1527828" y="2743013"/>
              <a:ext cx="114259" cy="164437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9" name="Freccia"/>
            <p:cNvSpPr/>
            <p:nvPr/>
          </p:nvSpPr>
          <p:spPr>
            <a:xfrm rot="16200000">
              <a:off x="1660785" y="2003779"/>
              <a:ext cx="439973" cy="371233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10" name="Ovale"/>
            <p:cNvSpPr/>
            <p:nvPr/>
          </p:nvSpPr>
          <p:spPr>
            <a:xfrm>
              <a:off x="1625149" y="2410554"/>
              <a:ext cx="511245" cy="50307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611" name="Screen Shot 2018-10-26 at 11.14.06.png" descr="Screen Shot 2018-10-26 at 11.14.06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29225" y="1258694"/>
              <a:ext cx="1071408" cy="691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2" name="C (C2H4) layer…"/>
            <p:cNvSpPr txBox="1"/>
            <p:nvPr/>
          </p:nvSpPr>
          <p:spPr>
            <a:xfrm>
              <a:off x="800088" y="328663"/>
              <a:ext cx="1651033" cy="53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/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C (C</a:t>
              </a:r>
              <a:r>
                <a:rPr baseline="-5999"/>
                <a:t>2</a:t>
              </a:r>
              <a:r>
                <a:t>H</a:t>
              </a:r>
              <a:r>
                <a:rPr baseline="-5999"/>
                <a:t>4</a:t>
              </a:r>
              <a:r>
                <a:t>) layer</a:t>
              </a:r>
            </a:p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1000 (2000) μm</a:t>
              </a:r>
            </a:p>
          </p:txBody>
        </p:sp>
        <p:sp>
          <p:nvSpPr>
            <p:cNvPr id="613" name="Linea"/>
            <p:cNvSpPr/>
            <p:nvPr/>
          </p:nvSpPr>
          <p:spPr>
            <a:xfrm>
              <a:off x="1279476" y="876214"/>
              <a:ext cx="1" cy="3782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4" name="Linea"/>
            <p:cNvSpPr/>
            <p:nvPr/>
          </p:nvSpPr>
          <p:spPr>
            <a:xfrm>
              <a:off x="959678" y="1062069"/>
              <a:ext cx="314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5" name="Linea"/>
            <p:cNvSpPr/>
            <p:nvPr/>
          </p:nvSpPr>
          <p:spPr>
            <a:xfrm flipH="1">
              <a:off x="1487940" y="1062069"/>
              <a:ext cx="314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6" name="Linea"/>
            <p:cNvSpPr/>
            <p:nvPr/>
          </p:nvSpPr>
          <p:spPr>
            <a:xfrm>
              <a:off x="1483160" y="876214"/>
              <a:ext cx="1" cy="3782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7" name="Rettangolo"/>
            <p:cNvSpPr/>
            <p:nvPr/>
          </p:nvSpPr>
          <p:spPr>
            <a:xfrm>
              <a:off x="766900" y="328942"/>
              <a:ext cx="1437963" cy="1618407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18" name="Freccia"/>
            <p:cNvSpPr/>
            <p:nvPr/>
          </p:nvSpPr>
          <p:spPr>
            <a:xfrm rot="16200000">
              <a:off x="3900998" y="1675116"/>
              <a:ext cx="439972" cy="37123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19" name="Ovale"/>
            <p:cNvSpPr/>
            <p:nvPr/>
          </p:nvSpPr>
          <p:spPr>
            <a:xfrm>
              <a:off x="3865361" y="2081890"/>
              <a:ext cx="511245" cy="503077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0" name="Emulsion film…"/>
            <p:cNvSpPr txBox="1"/>
            <p:nvPr/>
          </p:nvSpPr>
          <p:spPr>
            <a:xfrm>
              <a:off x="2922417" y="0"/>
              <a:ext cx="1453296" cy="53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/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Emulsion film</a:t>
              </a:r>
            </a:p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300 μm</a:t>
              </a:r>
            </a:p>
          </p:txBody>
        </p:sp>
        <p:sp>
          <p:nvSpPr>
            <p:cNvPr id="621" name="Linea"/>
            <p:cNvSpPr/>
            <p:nvPr/>
          </p:nvSpPr>
          <p:spPr>
            <a:xfrm>
              <a:off x="3316075" y="547550"/>
              <a:ext cx="1" cy="37827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2" name="Linea"/>
            <p:cNvSpPr/>
            <p:nvPr/>
          </p:nvSpPr>
          <p:spPr>
            <a:xfrm>
              <a:off x="2996275" y="733405"/>
              <a:ext cx="314413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3" name="Linea"/>
            <p:cNvSpPr/>
            <p:nvPr/>
          </p:nvSpPr>
          <p:spPr>
            <a:xfrm flipH="1">
              <a:off x="3393839" y="736689"/>
              <a:ext cx="314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Linea"/>
            <p:cNvSpPr/>
            <p:nvPr/>
          </p:nvSpPr>
          <p:spPr>
            <a:xfrm>
              <a:off x="3388393" y="547550"/>
              <a:ext cx="1" cy="37827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Rettangolo"/>
            <p:cNvSpPr/>
            <p:nvPr/>
          </p:nvSpPr>
          <p:spPr>
            <a:xfrm>
              <a:off x="2790362" y="278"/>
              <a:ext cx="1437962" cy="1618407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6" name="Freccia"/>
            <p:cNvSpPr/>
            <p:nvPr/>
          </p:nvSpPr>
          <p:spPr>
            <a:xfrm rot="16200000">
              <a:off x="4975354" y="1669281"/>
              <a:ext cx="439972" cy="371231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27" name="Lexan…"/>
            <p:cNvSpPr txBox="1"/>
            <p:nvPr/>
          </p:nvSpPr>
          <p:spPr>
            <a:xfrm>
              <a:off x="4410655" y="5693"/>
              <a:ext cx="1404528" cy="53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/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Lexan</a:t>
              </a:r>
            </a:p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1000 μm</a:t>
              </a:r>
            </a:p>
          </p:txBody>
        </p:sp>
        <p:sp>
          <p:nvSpPr>
            <p:cNvPr id="628" name="Linea"/>
            <p:cNvSpPr/>
            <p:nvPr/>
          </p:nvSpPr>
          <p:spPr>
            <a:xfrm>
              <a:off x="4733950" y="520402"/>
              <a:ext cx="1" cy="37827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9" name="Linea"/>
            <p:cNvSpPr/>
            <p:nvPr/>
          </p:nvSpPr>
          <p:spPr>
            <a:xfrm>
              <a:off x="4414151" y="712826"/>
              <a:ext cx="314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0" name="Linea"/>
            <p:cNvSpPr/>
            <p:nvPr/>
          </p:nvSpPr>
          <p:spPr>
            <a:xfrm flipH="1">
              <a:off x="4896435" y="712826"/>
              <a:ext cx="314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1" name="Linea"/>
            <p:cNvSpPr/>
            <p:nvPr/>
          </p:nvSpPr>
          <p:spPr>
            <a:xfrm>
              <a:off x="4891656" y="526970"/>
              <a:ext cx="1" cy="3782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2" name="Rettangolo"/>
            <p:cNvSpPr/>
            <p:nvPr/>
          </p:nvSpPr>
          <p:spPr>
            <a:xfrm>
              <a:off x="4359306" y="28930"/>
              <a:ext cx="1248651" cy="157402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33" name="Ovale"/>
            <p:cNvSpPr/>
            <p:nvPr/>
          </p:nvSpPr>
          <p:spPr>
            <a:xfrm>
              <a:off x="4939718" y="2081201"/>
              <a:ext cx="511245" cy="503077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634" name="Screen Shot 2018-10-26 at 11.33.28.png" descr="Screen Shot 2018-10-26 at 11.33.2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31575" y="907880"/>
              <a:ext cx="1070622" cy="689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5" name="Freccia"/>
            <p:cNvSpPr/>
            <p:nvPr/>
          </p:nvSpPr>
          <p:spPr>
            <a:xfrm rot="16200000">
              <a:off x="5941012" y="1658119"/>
              <a:ext cx="439971" cy="37123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36" name="Tungsten…"/>
            <p:cNvSpPr txBox="1"/>
            <p:nvPr/>
          </p:nvSpPr>
          <p:spPr>
            <a:xfrm>
              <a:off x="5730933" y="6568"/>
              <a:ext cx="1051616" cy="539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/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Tungsten</a:t>
              </a:r>
            </a:p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500 μm</a:t>
              </a:r>
            </a:p>
          </p:txBody>
        </p:sp>
        <p:sp>
          <p:nvSpPr>
            <p:cNvPr id="637" name="Linea"/>
            <p:cNvSpPr/>
            <p:nvPr/>
          </p:nvSpPr>
          <p:spPr>
            <a:xfrm>
              <a:off x="6105633" y="529445"/>
              <a:ext cx="1" cy="3782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Linea"/>
            <p:cNvSpPr/>
            <p:nvPr/>
          </p:nvSpPr>
          <p:spPr>
            <a:xfrm>
              <a:off x="5785833" y="721868"/>
              <a:ext cx="314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Linea"/>
            <p:cNvSpPr/>
            <p:nvPr/>
          </p:nvSpPr>
          <p:spPr>
            <a:xfrm flipH="1">
              <a:off x="6202435" y="721868"/>
              <a:ext cx="31441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Linea"/>
            <p:cNvSpPr/>
            <p:nvPr/>
          </p:nvSpPr>
          <p:spPr>
            <a:xfrm>
              <a:off x="6197656" y="536013"/>
              <a:ext cx="1" cy="3782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1" name="Rettangolo"/>
            <p:cNvSpPr/>
            <p:nvPr/>
          </p:nvSpPr>
          <p:spPr>
            <a:xfrm>
              <a:off x="5653375" y="27650"/>
              <a:ext cx="1247965" cy="1576377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42" name="Ovale"/>
            <p:cNvSpPr/>
            <p:nvPr/>
          </p:nvSpPr>
          <p:spPr>
            <a:xfrm>
              <a:off x="8683385" y="2380160"/>
              <a:ext cx="511245" cy="50307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43" name="Freccia"/>
            <p:cNvSpPr/>
            <p:nvPr/>
          </p:nvSpPr>
          <p:spPr>
            <a:xfrm rot="16200000">
              <a:off x="8725591" y="1984075"/>
              <a:ext cx="439972" cy="37123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44" name="Tungsten…"/>
            <p:cNvSpPr txBox="1"/>
            <p:nvPr/>
          </p:nvSpPr>
          <p:spPr>
            <a:xfrm>
              <a:off x="7010832" y="22235"/>
              <a:ext cx="1051616" cy="539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/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Tungsten</a:t>
              </a:r>
            </a:p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900 μm</a:t>
              </a:r>
            </a:p>
          </p:txBody>
        </p:sp>
        <p:sp>
          <p:nvSpPr>
            <p:cNvPr id="645" name="Linea"/>
            <p:cNvSpPr/>
            <p:nvPr/>
          </p:nvSpPr>
          <p:spPr>
            <a:xfrm>
              <a:off x="7389017" y="544266"/>
              <a:ext cx="1" cy="3782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6" name="Linea"/>
            <p:cNvSpPr/>
            <p:nvPr/>
          </p:nvSpPr>
          <p:spPr>
            <a:xfrm>
              <a:off x="7069217" y="742506"/>
              <a:ext cx="31441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7" name="Linea"/>
            <p:cNvSpPr/>
            <p:nvPr/>
          </p:nvSpPr>
          <p:spPr>
            <a:xfrm flipH="1">
              <a:off x="7563756" y="742506"/>
              <a:ext cx="314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8" name="Linea"/>
            <p:cNvSpPr/>
            <p:nvPr/>
          </p:nvSpPr>
          <p:spPr>
            <a:xfrm>
              <a:off x="7565069" y="550606"/>
              <a:ext cx="1" cy="3782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Rettangolo"/>
            <p:cNvSpPr/>
            <p:nvPr/>
          </p:nvSpPr>
          <p:spPr>
            <a:xfrm>
              <a:off x="6961827" y="24024"/>
              <a:ext cx="1247966" cy="1576376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50" name="Ovale"/>
            <p:cNvSpPr/>
            <p:nvPr/>
          </p:nvSpPr>
          <p:spPr>
            <a:xfrm>
              <a:off x="5905376" y="2070040"/>
              <a:ext cx="511245" cy="503077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51" name="Ovale"/>
            <p:cNvSpPr/>
            <p:nvPr/>
          </p:nvSpPr>
          <p:spPr>
            <a:xfrm>
              <a:off x="6853962" y="2060635"/>
              <a:ext cx="511245" cy="503077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52" name="Freccia"/>
            <p:cNvSpPr/>
            <p:nvPr/>
          </p:nvSpPr>
          <p:spPr>
            <a:xfrm rot="16200000">
              <a:off x="6881094" y="1649576"/>
              <a:ext cx="439973" cy="371232"/>
            </a:xfrm>
            <a:prstGeom prst="rightArrow">
              <a:avLst>
                <a:gd name="adj1" fmla="val 30159"/>
                <a:gd name="adj2" fmla="val 6338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53" name="Lead…"/>
            <p:cNvSpPr txBox="1"/>
            <p:nvPr/>
          </p:nvSpPr>
          <p:spPr>
            <a:xfrm>
              <a:off x="8519248" y="378377"/>
              <a:ext cx="1269914" cy="770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t">
              <a:noAutofit/>
            </a:bodyPr>
            <a:lstStyle/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Lead</a:t>
              </a:r>
            </a:p>
            <a:p>
              <a:pPr defTabSz="311573">
                <a:defRPr sz="13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1000/2000 μm</a:t>
              </a:r>
            </a:p>
          </p:txBody>
        </p:sp>
        <p:sp>
          <p:nvSpPr>
            <p:cNvPr id="654" name="Linea"/>
            <p:cNvSpPr/>
            <p:nvPr/>
          </p:nvSpPr>
          <p:spPr>
            <a:xfrm>
              <a:off x="8945687" y="886571"/>
              <a:ext cx="1" cy="3782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5" name="Linea"/>
            <p:cNvSpPr/>
            <p:nvPr/>
          </p:nvSpPr>
          <p:spPr>
            <a:xfrm>
              <a:off x="8625889" y="1072426"/>
              <a:ext cx="314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6" name="Linea"/>
            <p:cNvSpPr/>
            <p:nvPr/>
          </p:nvSpPr>
          <p:spPr>
            <a:xfrm flipH="1">
              <a:off x="9141015" y="1072426"/>
              <a:ext cx="31441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Linea"/>
            <p:cNvSpPr/>
            <p:nvPr/>
          </p:nvSpPr>
          <p:spPr>
            <a:xfrm>
              <a:off x="9136235" y="886571"/>
              <a:ext cx="1" cy="3782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Rettangolo"/>
            <p:cNvSpPr/>
            <p:nvPr/>
          </p:nvSpPr>
          <p:spPr>
            <a:xfrm>
              <a:off x="8465952" y="359004"/>
              <a:ext cx="1247966" cy="1576376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311573">
                <a:defRPr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659" name="Screen Shot 2018-10-26 at 11.50.20.png" descr="Screen Shot 2018-10-26 at 11.50.20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816044" y="914448"/>
              <a:ext cx="1070624" cy="689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Screen Shot 2018-10-26 at 11.53.07.png" descr="Screen Shot 2018-10-26 at 11.53.07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131146" y="919425"/>
              <a:ext cx="1070623" cy="689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Screen Shot 2018-10-26 at 11.55.54.png" descr="Screen Shot 2018-10-26 at 11.55.54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638216" y="1227505"/>
              <a:ext cx="1070624" cy="689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Screen Shot 2018-10-26 at 17.59.28.png" descr="Screen Shot 2018-10-26 at 17.59.28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155058" y="921373"/>
              <a:ext cx="1070623" cy="689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3" name="16O"/>
            <p:cNvSpPr txBox="1"/>
            <p:nvPr/>
          </p:nvSpPr>
          <p:spPr>
            <a:xfrm>
              <a:off x="0" y="3240394"/>
              <a:ext cx="946991" cy="566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defTabSz="438150">
                <a:defRPr b="1" sz="2000">
                  <a:solidFill>
                    <a:srgbClr val="B51700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defRPr baseline="31999"/>
              </a:pPr>
              <a:r>
                <a:rPr baseline="0"/>
                <a:t>Beam</a:t>
              </a:r>
            </a:p>
          </p:txBody>
        </p:sp>
        <p:sp>
          <p:nvSpPr>
            <p:cNvPr id="664" name="Linea"/>
            <p:cNvSpPr/>
            <p:nvPr/>
          </p:nvSpPr>
          <p:spPr>
            <a:xfrm flipV="1">
              <a:off x="22483" y="3810203"/>
              <a:ext cx="1962940" cy="166510"/>
            </a:xfrm>
            <a:prstGeom prst="line">
              <a:avLst/>
            </a:prstGeom>
            <a:noFill/>
            <a:ln w="101600" cap="flat">
              <a:solidFill>
                <a:srgbClr val="B517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829451">
                <a:defRPr sz="1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The problem of   evaluation"/>
          <p:cNvSpPr txBox="1"/>
          <p:nvPr>
            <p:ph type="title"/>
          </p:nvPr>
        </p:nvSpPr>
        <p:spPr>
          <a:xfrm>
            <a:off x="-1" y="-63500"/>
            <a:ext cx="12083305" cy="665720"/>
          </a:xfrm>
          <a:prstGeom prst="rect">
            <a:avLst/>
          </a:prstGeom>
        </p:spPr>
        <p:txBody>
          <a:bodyPr/>
          <a:lstStyle/>
          <a:p>
            <a:pPr defTabSz="850391">
              <a:defRPr sz="3999"/>
            </a:pPr>
            <a:r>
              <a:t>The problem of </a:t>
            </a:r>
            <a14:m>
              <m:oMath>
                <m:sSub>
                  <m:e>
                    <m:r>
                      <a:rPr xmlns:a="http://schemas.openxmlformats.org/drawingml/2006/main" sz="3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3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</m:oMath>
            </a14:m>
            <a:r>
              <a:t> evaluation</a:t>
            </a:r>
            <a:endParaRPr sz="4300"/>
          </a:p>
        </p:txBody>
      </p:sp>
      <p:pic>
        <p:nvPicPr>
          <p:cNvPr id="1084" name="OxyGSI1_binned.pdf" descr="OxyGSI1_binned.pdf"/>
          <p:cNvPicPr>
            <a:picLocks noChangeAspect="1"/>
          </p:cNvPicPr>
          <p:nvPr/>
        </p:nvPicPr>
        <p:blipFill>
          <a:blip r:embed="rId2">
            <a:extLst/>
          </a:blip>
          <a:srcRect l="0" t="6405" r="3844" b="0"/>
          <a:stretch>
            <a:fillRect/>
          </a:stretch>
        </p:blipFill>
        <p:spPr>
          <a:xfrm>
            <a:off x="96177" y="2976522"/>
            <a:ext cx="6184876" cy="3578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OxyGSI2_binned.pdf" descr="OxyGSI2_binned.pdf"/>
          <p:cNvPicPr>
            <a:picLocks noChangeAspect="1"/>
          </p:cNvPicPr>
          <p:nvPr/>
        </p:nvPicPr>
        <p:blipFill>
          <a:blip r:embed="rId3">
            <a:extLst/>
          </a:blip>
          <a:srcRect l="0" t="8868" r="0" b="2033"/>
          <a:stretch>
            <a:fillRect/>
          </a:stretch>
        </p:blipFill>
        <p:spPr>
          <a:xfrm>
            <a:off x="6106715" y="3040022"/>
            <a:ext cx="6623755" cy="3507674"/>
          </a:xfrm>
          <a:prstGeom prst="rect">
            <a:avLst/>
          </a:prstGeom>
          <a:ln w="12700">
            <a:miter lim="400000"/>
          </a:ln>
        </p:spPr>
      </p:pic>
      <p:sp>
        <p:nvSpPr>
          <p:cNvPr id="1086" name="C Target"/>
          <p:cNvSpPr txBox="1"/>
          <p:nvPr/>
        </p:nvSpPr>
        <p:spPr>
          <a:xfrm>
            <a:off x="2025555" y="2642540"/>
            <a:ext cx="2229834" cy="510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700">
                <a:solidFill>
                  <a:srgbClr val="224A6B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sp>
        <p:nvSpPr>
          <p:cNvPr id="1087" name="C2H4 Target"/>
          <p:cNvSpPr txBox="1"/>
          <p:nvPr/>
        </p:nvSpPr>
        <p:spPr>
          <a:xfrm>
            <a:off x="8110437" y="2642540"/>
            <a:ext cx="2229834" cy="510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700">
                <a:solidFill>
                  <a:srgbClr val="224A6B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1088" name="Oxygen: tracks with   rad…"/>
          <p:cNvSpPr txBox="1"/>
          <p:nvPr>
            <p:ph type="body" sz="quarter" idx="1"/>
          </p:nvPr>
        </p:nvSpPr>
        <p:spPr>
          <a:xfrm>
            <a:off x="229754" y="1159960"/>
            <a:ext cx="11066702" cy="1482581"/>
          </a:xfrm>
          <a:prstGeom prst="rect">
            <a:avLst/>
          </a:prstGeom>
        </p:spPr>
        <p:txBody>
          <a:bodyPr/>
          <a:lstStyle/>
          <a:p>
            <a:pPr marL="134873" indent="-134873" defTabSz="539495">
              <a:spcBef>
                <a:spcPts val="500"/>
              </a:spcBef>
              <a:defRPr sz="2124"/>
            </a:pPr>
            <a:r>
              <a:t>Oxygen: tracks with </a:t>
            </a:r>
            <a14:m>
              <m:oMath>
                <m:r>
                  <m:rPr>
                    <m:sty m:val="p"/>
                  </m:rPr>
                  <a:rPr xmlns:a="http://schemas.openxmlformats.org/drawingml/2006/main" sz="190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tan</m:t>
                </m:r>
                <m:r>
                  <a:rPr xmlns:a="http://schemas.openxmlformats.org/drawingml/2006/main" sz="190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190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190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0.02</m:t>
                </m:r>
              </m:oMath>
            </a14:m>
            <a:r>
              <a:t> rad</a:t>
            </a:r>
          </a:p>
          <a:p>
            <a:pPr marL="134873" indent="-134873" defTabSz="539495">
              <a:spcBef>
                <a:spcPts val="500"/>
              </a:spcBef>
              <a:defRPr sz="2124"/>
            </a:pPr>
            <a:r>
              <a:t>Bin grouped (size 5) to reduce efficiency problems in single layers</a:t>
            </a:r>
          </a:p>
          <a:p>
            <a:pPr marL="134873" indent="-134873" defTabSz="539495">
              <a:spcBef>
                <a:spcPts val="500"/>
              </a:spcBef>
              <a:defRPr sz="2124"/>
            </a:pPr>
            <a:r>
              <a:t>For fit only layers in bold have been considered (larger inefficiencies for data after)</a:t>
            </a:r>
          </a:p>
          <a:p>
            <a:pPr marL="134873" indent="-134873" defTabSz="539495">
              <a:spcBef>
                <a:spcPts val="500"/>
              </a:spcBef>
              <a:defRPr sz="2124"/>
            </a:pPr>
            <a14:m>
              <m:oMath>
                <m:sSub>
                  <m:e>
                    <m:r>
                      <a:rPr xmlns:a="http://schemas.openxmlformats.org/drawingml/2006/main" sz="1900" i="1">
                        <a:solidFill>
                          <a:srgbClr val="323951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1900" i="1">
                        <a:solidFill>
                          <a:srgbClr val="323951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</m:oMath>
            </a14:m>
            <a:r>
              <a:t> of a specific film evaluated from the fit and </a:t>
            </a:r>
            <a:r>
              <a:rPr b="1"/>
              <a:t>corrected for efficiency (</a:t>
            </a:r>
            <a14:m>
              <m:oMath>
                <m:f>
                  <m:fPr>
                    <m:ctrlPr>
                      <a:rPr xmlns:a="http://schemas.openxmlformats.org/drawingml/2006/main" sz="1900" i="1">
                        <a:solidFill>
                          <a:srgbClr val="323951"/>
                        </a:solidFill>
                        <a:latin typeface="Cambria Math" panose="02040503050406030204" pitchFamily="18" charset="0"/>
                      </a:rPr>
                    </m:ctrlPr>
                    <m:type m:val="lin"/>
                  </m:fPr>
                  <m:num>
                    <m:sSub>
                      <m:e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sub>
                    </m:sSub>
                  </m:num>
                  <m:den>
                    <m:sSub>
                      <m:e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xmlns:a="http://schemas.openxmlformats.org/drawingml/2006/main" sz="190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den>
                </m:f>
              </m:oMath>
            </a14:m>
            <a:r>
              <a:rPr b="1"/>
              <a:t>)</a:t>
            </a:r>
            <a:endParaRPr sz="3600"/>
          </a:p>
        </p:txBody>
      </p:sp>
      <p:sp>
        <p:nvSpPr>
          <p:cNvPr id="1089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The problem of   eval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 of </a:t>
            </a:r>
            <a14:m>
              <m:oMath>
                <m:sSub>
                  <m:e>
                    <m:r>
                      <a:rPr xmlns:a="http://schemas.openxmlformats.org/drawingml/2006/main" sz="41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41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</m:oMath>
            </a14:m>
            <a:r>
              <a:t> evaluation</a:t>
            </a:r>
          </a:p>
        </p:txBody>
      </p:sp>
      <p:sp>
        <p:nvSpPr>
          <p:cNvPr id="1092" name="C Target"/>
          <p:cNvSpPr txBox="1"/>
          <p:nvPr/>
        </p:nvSpPr>
        <p:spPr>
          <a:xfrm>
            <a:off x="2025555" y="2642540"/>
            <a:ext cx="2229834" cy="510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700">
                <a:solidFill>
                  <a:srgbClr val="224A6B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sp>
        <p:nvSpPr>
          <p:cNvPr id="1093" name="C2H4 Target"/>
          <p:cNvSpPr txBox="1"/>
          <p:nvPr/>
        </p:nvSpPr>
        <p:spPr>
          <a:xfrm>
            <a:off x="8110437" y="2642540"/>
            <a:ext cx="2229834" cy="510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700">
                <a:solidFill>
                  <a:srgbClr val="224A6B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1094" name="Cross section measurement sensitive to…"/>
          <p:cNvSpPr txBox="1"/>
          <p:nvPr>
            <p:ph type="body" sz="quarter" idx="1"/>
          </p:nvPr>
        </p:nvSpPr>
        <p:spPr>
          <a:xfrm>
            <a:off x="96043" y="1183235"/>
            <a:ext cx="11066703" cy="1482580"/>
          </a:xfrm>
          <a:prstGeom prst="rect">
            <a:avLst/>
          </a:prstGeom>
        </p:spPr>
        <p:txBody>
          <a:bodyPr/>
          <a:lstStyle/>
          <a:p>
            <a:pPr marL="187452" indent="-187452" defTabSz="749808">
              <a:spcBef>
                <a:spcPts val="800"/>
              </a:spcBef>
              <a:defRPr sz="2952"/>
            </a:pPr>
            <a:r>
              <a:t>Cross section measurement sensitive to </a:t>
            </a:r>
            <a14:m>
              <m:oMath>
                <m:sSub>
                  <m:e>
                    <m:r>
                      <a:rPr xmlns:a="http://schemas.openxmlformats.org/drawingml/2006/main" sz="2700" i="1">
                        <a:solidFill>
                          <a:srgbClr val="323951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2700" i="1">
                        <a:solidFill>
                          <a:srgbClr val="323951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</m:oMath>
            </a14:m>
          </a:p>
          <a:p>
            <a:pPr marL="187452" indent="-187452" defTabSz="749808">
              <a:spcBef>
                <a:spcPts val="800"/>
              </a:spcBef>
              <a:defRPr sz="2952"/>
            </a:pPr>
            <a:r>
              <a:t>New attempts on-going for improving (only) oxygen reconstruction </a:t>
            </a:r>
          </a:p>
          <a:p>
            <a:pPr marL="187452" indent="-187452" defTabSz="749808">
              <a:spcBef>
                <a:spcPts val="800"/>
              </a:spcBef>
              <a:defRPr sz="2952"/>
            </a:pPr>
            <a:r>
              <a:t>If successful, it will be a double check for cross section evaluation!</a:t>
            </a:r>
          </a:p>
        </p:txBody>
      </p:sp>
      <p:pic>
        <p:nvPicPr>
          <p:cNvPr id="1095" name="OxyGSI1.pdf" descr="OxyGSI1.pdf"/>
          <p:cNvPicPr>
            <a:picLocks noChangeAspect="1"/>
          </p:cNvPicPr>
          <p:nvPr/>
        </p:nvPicPr>
        <p:blipFill>
          <a:blip r:embed="rId2">
            <a:extLst/>
          </a:blip>
          <a:srcRect l="0" t="6161" r="0" b="0"/>
          <a:stretch>
            <a:fillRect/>
          </a:stretch>
        </p:blipFill>
        <p:spPr>
          <a:xfrm>
            <a:off x="0" y="3133328"/>
            <a:ext cx="6668925" cy="3719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6" name="OxyGSI2.pdf" descr="OxyGSI2.pdf"/>
          <p:cNvPicPr>
            <a:picLocks noChangeAspect="1"/>
          </p:cNvPicPr>
          <p:nvPr/>
        </p:nvPicPr>
        <p:blipFill>
          <a:blip r:embed="rId3">
            <a:extLst/>
          </a:blip>
          <a:srcRect l="0" t="6066" r="0" b="0"/>
          <a:stretch>
            <a:fillRect/>
          </a:stretch>
        </p:blipFill>
        <p:spPr>
          <a:xfrm>
            <a:off x="6116723" y="3133328"/>
            <a:ext cx="6671224" cy="3724558"/>
          </a:xfrm>
          <a:prstGeom prst="rect">
            <a:avLst/>
          </a:prstGeom>
          <a:ln w="12700">
            <a:miter lim="400000"/>
          </a:ln>
        </p:spPr>
      </p:pic>
      <p:sp>
        <p:nvSpPr>
          <p:cNvPr id="1097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oxy2.gif" descr="oxy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37681"/>
            <a:ext cx="9144000" cy="6782638"/>
          </a:xfrm>
          <a:prstGeom prst="rect">
            <a:avLst/>
          </a:prstGeom>
          <a:ln w="12700">
            <a:miter lim="400000"/>
          </a:ln>
        </p:spPr>
      </p:pic>
      <p:sp>
        <p:nvSpPr>
          <p:cNvPr id="1100" name="Linea"/>
          <p:cNvSpPr/>
          <p:nvPr/>
        </p:nvSpPr>
        <p:spPr>
          <a:xfrm>
            <a:off x="1522660" y="6761382"/>
            <a:ext cx="9146681" cy="1"/>
          </a:xfrm>
          <a:prstGeom prst="line">
            <a:avLst/>
          </a:prstGeom>
          <a:ln w="25400">
            <a:solidFill>
              <a:srgbClr val="B51700"/>
            </a:solidFill>
            <a:miter lim="400000"/>
            <a:headEnd type="triangle" len="sm"/>
            <a:tailEnd type="triangle" len="sm"/>
          </a:ln>
        </p:spPr>
        <p:txBody>
          <a:bodyPr lIns="35718" tIns="35718" rIns="35718" bIns="35718"/>
          <a:lstStyle/>
          <a:p>
            <a:pPr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01" name="797 μm"/>
          <p:cNvSpPr txBox="1"/>
          <p:nvPr/>
        </p:nvSpPr>
        <p:spPr>
          <a:xfrm>
            <a:off x="5691592" y="6423642"/>
            <a:ext cx="743421" cy="287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>
            <a:spAutoFit/>
          </a:bodyPr>
          <a:lstStyle>
            <a:lvl1pPr defTabSz="410765">
              <a:defRPr sz="1400">
                <a:solidFill>
                  <a:srgbClr val="B517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797 μm</a:t>
            </a:r>
          </a:p>
        </p:txBody>
      </p:sp>
      <p:sp>
        <p:nvSpPr>
          <p:cNvPr id="1102" name="590 μm"/>
          <p:cNvSpPr txBox="1"/>
          <p:nvPr/>
        </p:nvSpPr>
        <p:spPr>
          <a:xfrm rot="16200000">
            <a:off x="10043282" y="3318028"/>
            <a:ext cx="743421" cy="28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>
            <a:spAutoFit/>
          </a:bodyPr>
          <a:lstStyle>
            <a:lvl1pPr defTabSz="410765">
              <a:defRPr sz="1400">
                <a:solidFill>
                  <a:srgbClr val="B517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590 μm</a:t>
            </a:r>
          </a:p>
        </p:txBody>
      </p:sp>
      <p:sp>
        <p:nvSpPr>
          <p:cNvPr id="1103" name="Linea"/>
          <p:cNvSpPr/>
          <p:nvPr/>
        </p:nvSpPr>
        <p:spPr>
          <a:xfrm flipV="1">
            <a:off x="10609064" y="36342"/>
            <a:ext cx="1" cy="6726381"/>
          </a:xfrm>
          <a:prstGeom prst="line">
            <a:avLst/>
          </a:prstGeom>
          <a:ln w="25400">
            <a:solidFill>
              <a:srgbClr val="B51700"/>
            </a:solidFill>
            <a:miter lim="400000"/>
            <a:headEnd type="triangle" len="sm"/>
            <a:tailEnd type="triangle" len="sm"/>
          </a:ln>
        </p:spPr>
        <p:txBody>
          <a:bodyPr lIns="35718" tIns="35718" rIns="35718" bIns="35718"/>
          <a:lstStyle/>
          <a:p>
            <a:pPr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04" name="Numero diapositiva"/>
          <p:cNvSpPr txBox="1"/>
          <p:nvPr>
            <p:ph type="sldNum" sz="quarter" idx="2"/>
          </p:nvPr>
        </p:nvSpPr>
        <p:spPr>
          <a:xfrm>
            <a:off x="10863408" y="6412668"/>
            <a:ext cx="259487" cy="2524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Closure tes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Closure test?</a:t>
            </a:r>
          </a:p>
        </p:txBody>
      </p:sp>
      <p:sp>
        <p:nvSpPr>
          <p:cNvPr id="1107" name="How to evaluate efficiencies? At the moment:…"/>
          <p:cNvSpPr txBox="1"/>
          <p:nvPr>
            <p:ph type="body" idx="1"/>
          </p:nvPr>
        </p:nvSpPr>
        <p:spPr>
          <a:xfrm>
            <a:off x="609600" y="2592951"/>
            <a:ext cx="10972800" cy="3955043"/>
          </a:xfrm>
          <a:prstGeom prst="rect">
            <a:avLst/>
          </a:prstGeom>
        </p:spPr>
        <p:txBody>
          <a:bodyPr/>
          <a:lstStyle/>
          <a:p>
            <a:pPr marL="178307" indent="-178307" defTabSz="713231">
              <a:spcBef>
                <a:spcPts val="700"/>
              </a:spcBef>
              <a:defRPr sz="2807"/>
            </a:pPr>
            <a:r>
              <a:t>How to evaluate efficiencies? At the moment: </a:t>
            </a:r>
            <a14:m>
              <m:oMath>
                <m:r>
                  <a:rPr xmlns:a="http://schemas.openxmlformats.org/drawingml/2006/main" sz="25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ϵ</m:t>
                </m:r>
                <m:r>
                  <a:rPr xmlns:a="http://schemas.openxmlformats.org/drawingml/2006/main" sz="25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2550" i="1">
                        <a:solidFill>
                          <a:srgbClr val="323951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>
                      <m:e>
                        <m:r>
                          <a:rPr xmlns:a="http://schemas.openxmlformats.org/drawingml/2006/main" sz="255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o</m:t>
                            </m:r>
                          </m:sub>
                        </m:sSub>
                      </m:sub>
                    </m:sSub>
                  </m:num>
                  <m:den>
                    <m:sSub>
                      <m:e>
                        <m:r>
                          <a:rPr xmlns:a="http://schemas.openxmlformats.org/drawingml/2006/main" sz="2550" i="1">
                            <a:solidFill>
                              <a:srgbClr val="32395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xmlns:a="http://schemas.openxmlformats.org/drawingml/2006/main" sz="2550" i="1">
                                <a:solidFill>
                                  <a:srgbClr val="323951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sub>
                    </m:sSub>
                  </m:den>
                </m:f>
              </m:oMath>
            </a14:m>
          </a:p>
          <a:p>
            <a:pPr marL="178307" indent="-178307" defTabSz="713231">
              <a:spcBef>
                <a:spcPts val="700"/>
              </a:spcBef>
              <a:defRPr sz="2807"/>
            </a:pPr>
            <a:r>
              <a:t>We cannot evaluate efficiency from MC event by event (no trigger, no time stamp for emulsions…)</a:t>
            </a:r>
          </a:p>
          <a:p>
            <a:pPr marL="178307" indent="-178307" defTabSz="713231">
              <a:spcBef>
                <a:spcPts val="700"/>
              </a:spcBef>
              <a:defRPr sz="2807"/>
            </a:pPr>
          </a:p>
          <a:p>
            <a:pPr marL="178307" indent="-178307" defTabSz="713231">
              <a:spcBef>
                <a:spcPts val="700"/>
              </a:spcBef>
              <a:defRPr sz="2807"/>
            </a:pPr>
            <a:r>
              <a:t>Comparison of integrated cross section at Z=3 and </a:t>
            </a:r>
            <a14:m>
              <m:oMath>
                <m:r>
                  <a:rPr xmlns:a="http://schemas.openxmlformats.org/drawingml/2006/main" sz="25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25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&lt;</m:t>
                </m:r>
                <m:sSup>
                  <m:e>
                    <m:r>
                      <a:rPr xmlns:a="http://schemas.openxmlformats.org/drawingml/2006/main" sz="2550" i="1">
                        <a:solidFill>
                          <a:srgbClr val="323951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2550" i="1">
                        <a:solidFill>
                          <a:srgbClr val="323951"/>
                        </a:solidFill>
                        <a:latin typeface="Cambria Math" panose="02040503050406030204" pitchFamily="18" charset="0"/>
                      </a:rPr>
                      <m:t>∘</m:t>
                    </m:r>
                  </m:sup>
                </m:sSup>
              </m:oMath>
            </a14:m>
            <a:r>
              <a:t> with electronic detector setup</a:t>
            </a:r>
          </a:p>
          <a:p>
            <a:pPr marL="178307" indent="-178307" defTabSz="713231">
              <a:spcBef>
                <a:spcPts val="700"/>
              </a:spcBef>
              <a:defRPr sz="2807"/>
            </a:pPr>
            <a:r>
              <a:t>Comparison with literature</a:t>
            </a:r>
          </a:p>
          <a:p>
            <a:pPr marL="178307" indent="-178307" defTabSz="713231">
              <a:spcBef>
                <a:spcPts val="700"/>
              </a:spcBef>
              <a:defRPr sz="2807"/>
            </a:pPr>
            <a:r>
              <a:t>Other ideas?</a:t>
            </a:r>
          </a:p>
        </p:txBody>
      </p:sp>
      <p:sp>
        <p:nvSpPr>
          <p:cNvPr id="1108" name="Rettangolo"/>
          <p:cNvSpPr txBox="1"/>
          <p:nvPr/>
        </p:nvSpPr>
        <p:spPr>
          <a:xfrm>
            <a:off x="3649247" y="1010756"/>
            <a:ext cx="4784810" cy="140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621791">
              <a:lnSpc>
                <a:spcPct val="90000"/>
              </a:lnSpc>
              <a:spcBef>
                <a:spcPts val="600"/>
              </a:spcBef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defTabSz="621791">
              <a:lnSpc>
                <a:spcPct val="90000"/>
              </a:lnSpc>
              <a:spcBef>
                <a:spcPts val="600"/>
              </a:spcBef>
              <a:defRPr sz="2448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den>
                  </m:f>
                  <m:sSub>
                    <m:e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sub>
                  </m:sSub>
                  <m:r>
                    <a:rPr xmlns:a="http://schemas.openxmlformats.org/drawingml/2006/main" sz="2200" i="1">
                      <a:solidFill>
                        <a:srgbClr val="323951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m:rPr>
                          <m:sty m:val="p"/>
                        </m:rP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sSubSup>
                        <m:e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  <m:sup>
                          <m:r>
                            <a:rPr xmlns:a="http://schemas.openxmlformats.org/drawingml/2006/main" sz="22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xmlns:a="http://schemas.openxmlformats.org/drawingml/2006/main" sz="22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  <a:endParaRPr sz="3600"/>
          </a:p>
        </p:txBody>
      </p:sp>
      <p:sp>
        <p:nvSpPr>
          <p:cNvPr id="1109" name="Rettangolo arrotondato"/>
          <p:cNvSpPr/>
          <p:nvPr/>
        </p:nvSpPr>
        <p:spPr>
          <a:xfrm>
            <a:off x="6930637" y="1850116"/>
            <a:ext cx="830501" cy="450388"/>
          </a:xfrm>
          <a:prstGeom prst="roundRect">
            <a:avLst>
              <a:gd name="adj" fmla="val 15000"/>
            </a:avLst>
          </a:prstGeom>
          <a:solidFill>
            <a:srgbClr val="0096FF">
              <a:alpha val="2935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0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Angle distributions"/>
          <p:cNvSpPr txBox="1"/>
          <p:nvPr>
            <p:ph type="title"/>
          </p:nvPr>
        </p:nvSpPr>
        <p:spPr>
          <a:xfrm>
            <a:off x="-1" y="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Angle distributions </a:t>
            </a:r>
          </a:p>
        </p:txBody>
      </p:sp>
      <p:sp>
        <p:nvSpPr>
          <p:cNvPr id="1113" name="C2H4 Target"/>
          <p:cNvSpPr txBox="1"/>
          <p:nvPr/>
        </p:nvSpPr>
        <p:spPr>
          <a:xfrm>
            <a:off x="7138125" y="877636"/>
            <a:ext cx="3855217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1114" name="C Target"/>
          <p:cNvSpPr txBox="1"/>
          <p:nvPr/>
        </p:nvSpPr>
        <p:spPr>
          <a:xfrm>
            <a:off x="1066073" y="877636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pic>
        <p:nvPicPr>
          <p:cNvPr id="1115" name="h_Theta_RMC_C2H4.pdf" descr="h_Theta_RMC_C2H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2699" y="1556732"/>
            <a:ext cx="6645880" cy="4993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8" name="Raggruppa"/>
          <p:cNvGrpSpPr/>
          <p:nvPr/>
        </p:nvGrpSpPr>
        <p:grpSpPr>
          <a:xfrm>
            <a:off x="-431196" y="1556731"/>
            <a:ext cx="6646554" cy="4993707"/>
            <a:chOff x="0" y="0"/>
            <a:chExt cx="6646552" cy="4993706"/>
          </a:xfrm>
        </p:grpSpPr>
        <p:pic>
          <p:nvPicPr>
            <p:cNvPr id="1116" name="h_Theta_RMC_C.pdf" descr="h_Theta_RMC_C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-1"/>
              <a:ext cx="6646553" cy="4993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7" name="% [(X - MCT)/MCT]*100"/>
            <p:cNvSpPr txBox="1"/>
            <p:nvPr/>
          </p:nvSpPr>
          <p:spPr>
            <a:xfrm rot="16200000">
              <a:off x="-350355" y="3373623"/>
              <a:ext cx="1792866" cy="2367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/>
              <a:r>
                <a:t>% [(X - MCT)/MCT]*100</a:t>
              </a:r>
            </a:p>
          </p:txBody>
        </p:sp>
      </p:grpSp>
      <p:sp>
        <p:nvSpPr>
          <p:cNvPr id="1119" name="% [(X - MCT)/MCT]*100"/>
          <p:cNvSpPr txBox="1"/>
          <p:nvPr/>
        </p:nvSpPr>
        <p:spPr>
          <a:xfrm rot="16200000">
            <a:off x="5294735" y="4854596"/>
            <a:ext cx="1846346" cy="2438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200"/>
            </a:lvl1pPr>
          </a:lstStyle>
          <a:p>
            <a:pPr/>
            <a:r>
              <a:t>% [(X - MCT)/MCT]*100</a:t>
            </a:r>
          </a:p>
        </p:txBody>
      </p:sp>
      <p:sp>
        <p:nvSpPr>
          <p:cNvPr id="1120" name="Thanks Riccardo!"/>
          <p:cNvSpPr txBox="1"/>
          <p:nvPr/>
        </p:nvSpPr>
        <p:spPr>
          <a:xfrm>
            <a:off x="5376693" y="6549816"/>
            <a:ext cx="167732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387D7F"/>
                </a:solidFill>
              </a:defRPr>
            </a:lvl1pPr>
          </a:lstStyle>
          <a:p>
            <a:pPr/>
            <a:r>
              <a:t>Thanks Riccardo!</a:t>
            </a:r>
          </a:p>
        </p:txBody>
      </p:sp>
      <p:sp>
        <p:nvSpPr>
          <p:cNvPr id="1121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Vertices multiplicity distributions"/>
          <p:cNvSpPr txBox="1"/>
          <p:nvPr>
            <p:ph type="title"/>
          </p:nvPr>
        </p:nvSpPr>
        <p:spPr>
          <a:xfrm>
            <a:off x="-1" y="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Vertices multiplicity distributions </a:t>
            </a:r>
          </a:p>
        </p:txBody>
      </p:sp>
      <p:sp>
        <p:nvSpPr>
          <p:cNvPr id="1124" name="C2H4 Target"/>
          <p:cNvSpPr txBox="1"/>
          <p:nvPr/>
        </p:nvSpPr>
        <p:spPr>
          <a:xfrm>
            <a:off x="7138125" y="877636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1125" name="C Target"/>
          <p:cNvSpPr txBox="1"/>
          <p:nvPr/>
        </p:nvSpPr>
        <p:spPr>
          <a:xfrm>
            <a:off x="1066073" y="877636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pic>
        <p:nvPicPr>
          <p:cNvPr id="1126" name="h_n_RMC_C2H4.pdf" descr="h_n_RMC_C2H4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43731"/>
          <a:stretch>
            <a:fillRect/>
          </a:stretch>
        </p:blipFill>
        <p:spPr>
          <a:xfrm>
            <a:off x="5742699" y="1556732"/>
            <a:ext cx="6645879" cy="28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Raggruppa" descr="Raggruppa"/>
          <p:cNvPicPr>
            <a:picLocks noChangeAspect="1"/>
          </p:cNvPicPr>
          <p:nvPr/>
        </p:nvPicPr>
        <p:blipFill>
          <a:blip r:embed="rId3">
            <a:extLst/>
          </a:blip>
          <a:srcRect l="0" t="0" r="0" b="43058"/>
          <a:stretch>
            <a:fillRect/>
          </a:stretch>
        </p:blipFill>
        <p:spPr>
          <a:xfrm>
            <a:off x="-431196" y="1556731"/>
            <a:ext cx="6646554" cy="28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Numero diapositiva"/>
          <p:cNvSpPr txBox="1"/>
          <p:nvPr>
            <p:ph type="sldNum" sz="quarter" idx="4294967295"/>
          </p:nvPr>
        </p:nvSpPr>
        <p:spPr>
          <a:xfrm>
            <a:off x="11971067" y="6588760"/>
            <a:ext cx="18324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Number of vertices per layer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Number of vertices per layer</a:t>
            </a:r>
          </a:p>
        </p:txBody>
      </p:sp>
      <p:sp>
        <p:nvSpPr>
          <p:cNvPr id="1131" name="C2H4 Target"/>
          <p:cNvSpPr txBox="1"/>
          <p:nvPr/>
        </p:nvSpPr>
        <p:spPr>
          <a:xfrm>
            <a:off x="7138125" y="877636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1132" name="C Target"/>
          <p:cNvSpPr txBox="1"/>
          <p:nvPr/>
        </p:nvSpPr>
        <p:spPr>
          <a:xfrm>
            <a:off x="1066073" y="877636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pic>
        <p:nvPicPr>
          <p:cNvPr id="1133" name="h_vplate_RMC_C2H4.pdf" descr="h_vplate_RMC_C2H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2699" y="1556732"/>
            <a:ext cx="6645879" cy="4993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6" name="Raggruppa"/>
          <p:cNvGrpSpPr/>
          <p:nvPr/>
        </p:nvGrpSpPr>
        <p:grpSpPr>
          <a:xfrm>
            <a:off x="-431196" y="1556731"/>
            <a:ext cx="6646554" cy="4993707"/>
            <a:chOff x="0" y="0"/>
            <a:chExt cx="6646552" cy="4993706"/>
          </a:xfrm>
        </p:grpSpPr>
        <p:pic>
          <p:nvPicPr>
            <p:cNvPr id="1134" name="h_vplate_RMC_C.pdf" descr="h_vplate_RMC_C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-1"/>
              <a:ext cx="6646553" cy="4993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5" name="% [(X - MCT)/MCT]*100"/>
            <p:cNvSpPr txBox="1"/>
            <p:nvPr/>
          </p:nvSpPr>
          <p:spPr>
            <a:xfrm rot="16200000">
              <a:off x="-350355" y="3373623"/>
              <a:ext cx="1792866" cy="2367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/>
              <a:r>
                <a:t>% [(X - MCT)/MCT]*100</a:t>
              </a:r>
            </a:p>
          </p:txBody>
        </p:sp>
      </p:grpSp>
      <p:sp>
        <p:nvSpPr>
          <p:cNvPr id="1137" name="% [(X - MCT)/MCT]*100"/>
          <p:cNvSpPr txBox="1"/>
          <p:nvPr/>
        </p:nvSpPr>
        <p:spPr>
          <a:xfrm rot="16200000">
            <a:off x="5294735" y="4854596"/>
            <a:ext cx="1846346" cy="2438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200"/>
            </a:lvl1pPr>
          </a:lstStyle>
          <a:p>
            <a:pPr/>
            <a:r>
              <a:t>% [(X - MCT)/MCT]*100</a:t>
            </a:r>
          </a:p>
        </p:txBody>
      </p:sp>
      <p:sp>
        <p:nvSpPr>
          <p:cNvPr id="1138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Number of fragments per layer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Number of fragments per layer</a:t>
            </a:r>
          </a:p>
        </p:txBody>
      </p:sp>
      <p:sp>
        <p:nvSpPr>
          <p:cNvPr id="1141" name="C2H4 Target"/>
          <p:cNvSpPr txBox="1"/>
          <p:nvPr/>
        </p:nvSpPr>
        <p:spPr>
          <a:xfrm>
            <a:off x="7138125" y="877636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1142" name="C Target"/>
          <p:cNvSpPr txBox="1"/>
          <p:nvPr/>
        </p:nvSpPr>
        <p:spPr>
          <a:xfrm>
            <a:off x="1066073" y="877636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pic>
        <p:nvPicPr>
          <p:cNvPr id="1143" name="h_Ndau_plate_RMC_C2H4.pdf" descr="h_Ndau_plate_RMC_C2H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2699" y="1556732"/>
            <a:ext cx="6645879" cy="4993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6" name="Raggruppa"/>
          <p:cNvGrpSpPr/>
          <p:nvPr/>
        </p:nvGrpSpPr>
        <p:grpSpPr>
          <a:xfrm>
            <a:off x="-431196" y="1556731"/>
            <a:ext cx="6646554" cy="4993707"/>
            <a:chOff x="0" y="0"/>
            <a:chExt cx="6646552" cy="4993705"/>
          </a:xfrm>
        </p:grpSpPr>
        <p:pic>
          <p:nvPicPr>
            <p:cNvPr id="1144" name="h_Ndau_plate_RMC_C.pdf" descr="h_Ndau_plate_RMC_C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-1"/>
              <a:ext cx="6646553" cy="4993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5" name="% [(X - MCT)/MCT]*100"/>
            <p:cNvSpPr txBox="1"/>
            <p:nvPr/>
          </p:nvSpPr>
          <p:spPr>
            <a:xfrm rot="16200000">
              <a:off x="-350355" y="3373623"/>
              <a:ext cx="1792866" cy="2367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1200"/>
              </a:lvl1pPr>
            </a:lstStyle>
            <a:p>
              <a:pPr/>
              <a:r>
                <a:t>% [(X - MCT)/MCT]*100</a:t>
              </a:r>
            </a:p>
          </p:txBody>
        </p:sp>
      </p:grpSp>
      <p:sp>
        <p:nvSpPr>
          <p:cNvPr id="1147" name="% [(X - MCT)/MCT]*100"/>
          <p:cNvSpPr txBox="1"/>
          <p:nvPr/>
        </p:nvSpPr>
        <p:spPr>
          <a:xfrm rot="16200000">
            <a:off x="5294735" y="4854596"/>
            <a:ext cx="1846346" cy="2438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200"/>
            </a:lvl1pPr>
          </a:lstStyle>
          <a:p>
            <a:pPr/>
            <a:r>
              <a:t>% [(X - MCT)/MCT]*100</a:t>
            </a:r>
          </a:p>
        </p:txBody>
      </p:sp>
      <p:sp>
        <p:nvSpPr>
          <p:cNvPr id="1148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Total reaction cross section on 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Total reaction cross section on C</a:t>
            </a:r>
          </a:p>
        </p:txBody>
      </p:sp>
      <p:sp>
        <p:nvSpPr>
          <p:cNvPr id="1151" name="Rettangolo"/>
          <p:cNvSpPr/>
          <p:nvPr/>
        </p:nvSpPr>
        <p:spPr>
          <a:xfrm>
            <a:off x="3021746" y="1354407"/>
            <a:ext cx="903483" cy="2608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52" name="Rettangolo"/>
          <p:cNvSpPr/>
          <p:nvPr/>
        </p:nvSpPr>
        <p:spPr>
          <a:xfrm>
            <a:off x="8876702" y="1628140"/>
            <a:ext cx="903483" cy="2608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53" name="# of vertices"/>
          <p:cNvSpPr txBox="1"/>
          <p:nvPr/>
        </p:nvSpPr>
        <p:spPr>
          <a:xfrm>
            <a:off x="2157218" y="5726214"/>
            <a:ext cx="2632538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900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6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vertices</a:t>
            </a:r>
          </a:p>
        </p:txBody>
      </p:sp>
      <p:graphicFrame>
        <p:nvGraphicFramePr>
          <p:cNvPr id="1154" name="Tabella 1"/>
          <p:cNvGraphicFramePr/>
          <p:nvPr/>
        </p:nvGraphicFramePr>
        <p:xfrm>
          <a:off x="6799823" y="2739244"/>
          <a:ext cx="5069941" cy="1851213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{EEE7283C-3CF3-47DC-8721-378D4A62B228}</a:tableStyleId>
              </a:tblPr>
              <a:tblGrid>
                <a:gridCol w="1685746"/>
                <a:gridCol w="1685746"/>
                <a:gridCol w="1685746"/>
              </a:tblGrid>
              <a:tr h="4596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Projectile Ekin (MeV/n)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Cross section</a:t>
                      </a:r>
                    </a:p>
                  </a:txBody>
                  <a:tcPr marL="0" marR="0" marT="0" marB="0" anchor="ctr" anchorCtr="0" horzOverflow="overflow"/>
                </a:tc>
              </a:tr>
              <a:tr h="45962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Yamaguchi 2011</a:t>
                      </a:r>
                    </a:p>
                  </a:txBody>
                  <a:tcPr marL="0" marR="0" marT="0" marB="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288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852 ±17</a:t>
                      </a:r>
                    </a:p>
                  </a:txBody>
                  <a:tcPr marL="0" marR="0" marT="0" marB="0" anchor="ctr" anchorCtr="0" horzOverflow="overflow"/>
                </a:tc>
              </a:tr>
              <a:tr h="45962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Zeitlin 2011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290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863 ±20</a:t>
                      </a:r>
                    </a:p>
                  </a:txBody>
                  <a:tcPr marL="0" marR="0" marT="0" marB="0" anchor="ctr" anchorCtr="0" horzOverflow="overflow"/>
                </a:tc>
              </a:tr>
              <a:tr h="45962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Zeitlin 2011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400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842 ±22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pic>
        <p:nvPicPr>
          <p:cNvPr id="1155" name="xsec_vtx_C.pdf" descr="xsec_vtx_C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2944"/>
          <a:stretch>
            <a:fillRect/>
          </a:stretch>
        </p:blipFill>
        <p:spPr>
          <a:xfrm>
            <a:off x="313568" y="1424940"/>
            <a:ext cx="6319659" cy="4424392"/>
          </a:xfrm>
          <a:prstGeom prst="rect">
            <a:avLst/>
          </a:prstGeom>
          <a:ln w="12700">
            <a:miter lim="400000"/>
          </a:ln>
        </p:spPr>
      </p:pic>
      <p:sp>
        <p:nvSpPr>
          <p:cNvPr id="1156" name="PRELIMINARY"/>
          <p:cNvSpPr txBox="1"/>
          <p:nvPr/>
        </p:nvSpPr>
        <p:spPr>
          <a:xfrm>
            <a:off x="2810311" y="1354407"/>
            <a:ext cx="2229835" cy="5108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50391">
              <a:lnSpc>
                <a:spcPct val="90000"/>
              </a:lnSpc>
              <a:spcBef>
                <a:spcPts val="900"/>
              </a:spcBef>
              <a:defRPr cap="small" sz="2511">
                <a:solidFill>
                  <a:schemeClr val="accent1">
                    <a:satOff val="-11295"/>
                    <a:lumOff val="-10705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PRELIMINARY</a:t>
            </a:r>
          </a:p>
        </p:txBody>
      </p:sp>
      <p:sp>
        <p:nvSpPr>
          <p:cNvPr id="1157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Total production cross section on 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Total production cross section on C</a:t>
            </a:r>
          </a:p>
        </p:txBody>
      </p:sp>
      <p:sp>
        <p:nvSpPr>
          <p:cNvPr id="1160" name="Rettangolo"/>
          <p:cNvSpPr/>
          <p:nvPr/>
        </p:nvSpPr>
        <p:spPr>
          <a:xfrm>
            <a:off x="5589910" y="954915"/>
            <a:ext cx="903483" cy="260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61" name="Rettangolo"/>
          <p:cNvSpPr/>
          <p:nvPr/>
        </p:nvSpPr>
        <p:spPr>
          <a:xfrm>
            <a:off x="8876702" y="1628140"/>
            <a:ext cx="903483" cy="2608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62" name="# of fragments"/>
          <p:cNvSpPr txBox="1"/>
          <p:nvPr/>
        </p:nvSpPr>
        <p:spPr>
          <a:xfrm>
            <a:off x="4335791" y="5517534"/>
            <a:ext cx="297368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900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6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fragments</a:t>
            </a:r>
          </a:p>
        </p:txBody>
      </p:sp>
      <p:pic>
        <p:nvPicPr>
          <p:cNvPr id="1163" name="xsec_trk_C.pdf" descr="xsec_trk_C.pdf"/>
          <p:cNvPicPr>
            <a:picLocks noChangeAspect="1"/>
          </p:cNvPicPr>
          <p:nvPr/>
        </p:nvPicPr>
        <p:blipFill>
          <a:blip r:embed="rId2">
            <a:extLst/>
          </a:blip>
          <a:srcRect l="0" t="2944" r="0" b="2944"/>
          <a:stretch>
            <a:fillRect/>
          </a:stretch>
        </p:blipFill>
        <p:spPr>
          <a:xfrm>
            <a:off x="2881733" y="1085327"/>
            <a:ext cx="6319659" cy="4290159"/>
          </a:xfrm>
          <a:prstGeom prst="rect">
            <a:avLst/>
          </a:prstGeom>
          <a:ln w="12700">
            <a:miter lim="400000"/>
          </a:ln>
        </p:spPr>
      </p:pic>
      <p:sp>
        <p:nvSpPr>
          <p:cNvPr id="1164" name="PRELIMINARY"/>
          <p:cNvSpPr txBox="1"/>
          <p:nvPr/>
        </p:nvSpPr>
        <p:spPr>
          <a:xfrm>
            <a:off x="5378476" y="829925"/>
            <a:ext cx="2229834" cy="5108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50391">
              <a:lnSpc>
                <a:spcPct val="90000"/>
              </a:lnSpc>
              <a:spcBef>
                <a:spcPts val="900"/>
              </a:spcBef>
              <a:defRPr cap="small" sz="2511">
                <a:solidFill>
                  <a:schemeClr val="accent1">
                    <a:satOff val="-11295"/>
                    <a:lumOff val="-10705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PRELIMINARY</a:t>
            </a:r>
          </a:p>
        </p:txBody>
      </p:sp>
      <p:sp>
        <p:nvSpPr>
          <p:cNvPr id="1165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8C26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Text Placeholder 12"/>
          <p:cNvSpPr/>
          <p:nvPr>
            <p:ph type="body" idx="21"/>
          </p:nvPr>
        </p:nvSpPr>
        <p:spPr>
          <a:xfrm>
            <a:off x="1358996" y="2002739"/>
            <a:ext cx="9474008" cy="16799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>
            <a:lvl1pPr defTabSz="676655">
              <a:spcBef>
                <a:spcPts val="700"/>
              </a:spcBef>
              <a:defRPr sz="5846">
                <a:solidFill>
                  <a:srgbClr val="DDDDDD"/>
                </a:solidFill>
              </a:defRPr>
            </a:lvl1pPr>
          </a:lstStyle>
          <a:p>
            <a:pPr/>
            <a:r>
              <a:t>Reconstruction improvements</a:t>
            </a:r>
          </a:p>
        </p:txBody>
      </p:sp>
      <p:grpSp>
        <p:nvGrpSpPr>
          <p:cNvPr id="682" name="Group 4"/>
          <p:cNvGrpSpPr/>
          <p:nvPr/>
        </p:nvGrpSpPr>
        <p:grpSpPr>
          <a:xfrm>
            <a:off x="190500" y="4043805"/>
            <a:ext cx="4389564" cy="2814196"/>
            <a:chOff x="0" y="0"/>
            <a:chExt cx="4389563" cy="2814195"/>
          </a:xfrm>
        </p:grpSpPr>
        <p:sp>
          <p:nvSpPr>
            <p:cNvPr id="670" name="Freeform: Shape 52"/>
            <p:cNvSpPr/>
            <p:nvPr/>
          </p:nvSpPr>
          <p:spPr>
            <a:xfrm>
              <a:off x="912599" y="57810"/>
              <a:ext cx="2087419" cy="275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33" y="0"/>
                  </a:moveTo>
                  <a:lnTo>
                    <a:pt x="21600" y="1092"/>
                  </a:lnTo>
                  <a:lnTo>
                    <a:pt x="21600" y="19124"/>
                  </a:lnTo>
                  <a:lnTo>
                    <a:pt x="11127" y="19124"/>
                  </a:lnTo>
                  <a:lnTo>
                    <a:pt x="9562" y="21600"/>
                  </a:lnTo>
                  <a:lnTo>
                    <a:pt x="5906" y="21600"/>
                  </a:lnTo>
                  <a:lnTo>
                    <a:pt x="3428" y="10833"/>
                  </a:lnTo>
                  <a:lnTo>
                    <a:pt x="3400" y="10802"/>
                  </a:lnTo>
                  <a:lnTo>
                    <a:pt x="0" y="1092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1" name="Freeform: Shape 49"/>
            <p:cNvSpPr/>
            <p:nvPr/>
          </p:nvSpPr>
          <p:spPr>
            <a:xfrm>
              <a:off x="3000016" y="196146"/>
              <a:ext cx="1209920" cy="2302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972" y="5933"/>
                  </a:lnTo>
                  <a:lnTo>
                    <a:pt x="13970" y="5928"/>
                  </a:lnTo>
                  <a:lnTo>
                    <a:pt x="21600" y="9752"/>
                  </a:lnTo>
                  <a:lnTo>
                    <a:pt x="17140" y="13056"/>
                  </a:lnTo>
                  <a:lnTo>
                    <a:pt x="17140" y="13056"/>
                  </a:lnTo>
                  <a:lnTo>
                    <a:pt x="1172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2" name="Freeform 48"/>
            <p:cNvSpPr/>
            <p:nvPr/>
          </p:nvSpPr>
          <p:spPr>
            <a:xfrm>
              <a:off x="3000016" y="2498294"/>
              <a:ext cx="656577" cy="3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750" y="21600"/>
                  </a:lnTo>
                  <a:lnTo>
                    <a:pt x="1579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3" name="Freeform 50"/>
            <p:cNvSpPr/>
            <p:nvPr/>
          </p:nvSpPr>
          <p:spPr>
            <a:xfrm>
              <a:off x="4067469" y="1234694"/>
              <a:ext cx="322095" cy="571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04" y="0"/>
                  </a:moveTo>
                  <a:lnTo>
                    <a:pt x="21600" y="19571"/>
                  </a:lnTo>
                  <a:lnTo>
                    <a:pt x="12165" y="21600"/>
                  </a:lnTo>
                  <a:lnTo>
                    <a:pt x="0" y="7551"/>
                  </a:lnTo>
                  <a:lnTo>
                    <a:pt x="9504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4" name="Freeform: Shape 46"/>
            <p:cNvSpPr/>
            <p:nvPr/>
          </p:nvSpPr>
          <p:spPr>
            <a:xfrm>
              <a:off x="534756" y="0"/>
              <a:ext cx="1711643" cy="1616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4" y="0"/>
                  </a:moveTo>
                  <a:lnTo>
                    <a:pt x="21600" y="0"/>
                  </a:lnTo>
                  <a:lnTo>
                    <a:pt x="18334" y="14157"/>
                  </a:lnTo>
                  <a:lnTo>
                    <a:pt x="8936" y="19161"/>
                  </a:lnTo>
                  <a:lnTo>
                    <a:pt x="8937" y="19166"/>
                  </a:lnTo>
                  <a:lnTo>
                    <a:pt x="7598" y="21600"/>
                  </a:lnTo>
                  <a:lnTo>
                    <a:pt x="0" y="11066"/>
                  </a:lnTo>
                  <a:lnTo>
                    <a:pt x="4769" y="2643"/>
                  </a:lnTo>
                  <a:lnTo>
                    <a:pt x="4768" y="2639"/>
                  </a:lnTo>
                  <a:lnTo>
                    <a:pt x="4774" y="2635"/>
                  </a:lnTo>
                  <a:lnTo>
                    <a:pt x="4782" y="2621"/>
                  </a:lnTo>
                  <a:lnTo>
                    <a:pt x="4784" y="2628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5" name="Freeform: Shape 59"/>
            <p:cNvSpPr/>
            <p:nvPr/>
          </p:nvSpPr>
          <p:spPr>
            <a:xfrm>
              <a:off x="534758" y="196145"/>
              <a:ext cx="708195" cy="1998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58" y="0"/>
                  </a:moveTo>
                  <a:lnTo>
                    <a:pt x="21600" y="13384"/>
                  </a:lnTo>
                  <a:lnTo>
                    <a:pt x="18363" y="15352"/>
                  </a:lnTo>
                  <a:lnTo>
                    <a:pt x="18325" y="15369"/>
                  </a:lnTo>
                  <a:lnTo>
                    <a:pt x="14388" y="16694"/>
                  </a:lnTo>
                  <a:lnTo>
                    <a:pt x="14421" y="16691"/>
                  </a:lnTo>
                  <a:lnTo>
                    <a:pt x="0" y="21600"/>
                  </a:lnTo>
                  <a:lnTo>
                    <a:pt x="0" y="6828"/>
                  </a:lnTo>
                  <a:cubicBezTo>
                    <a:pt x="1" y="6829"/>
                    <a:pt x="2" y="6829"/>
                    <a:pt x="3" y="6829"/>
                  </a:cubicBezTo>
                  <a:lnTo>
                    <a:pt x="11558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6" name="Freeform 55"/>
            <p:cNvSpPr/>
            <p:nvPr/>
          </p:nvSpPr>
          <p:spPr>
            <a:xfrm>
              <a:off x="61941" y="1775647"/>
              <a:ext cx="472819" cy="41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6379"/>
                  </a:lnTo>
                  <a:lnTo>
                    <a:pt x="2214" y="0"/>
                  </a:lnTo>
                  <a:lnTo>
                    <a:pt x="21600" y="3918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7" name="Freeform 56"/>
            <p:cNvSpPr/>
            <p:nvPr/>
          </p:nvSpPr>
          <p:spPr>
            <a:xfrm>
              <a:off x="-1" y="1672411"/>
              <a:ext cx="332420" cy="253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39" y="0"/>
                  </a:moveTo>
                  <a:lnTo>
                    <a:pt x="21600" y="12073"/>
                  </a:lnTo>
                  <a:lnTo>
                    <a:pt x="0" y="21600"/>
                  </a:lnTo>
                  <a:lnTo>
                    <a:pt x="6239" y="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8" name="Freeform 52"/>
            <p:cNvSpPr/>
            <p:nvPr/>
          </p:nvSpPr>
          <p:spPr>
            <a:xfrm>
              <a:off x="912599" y="-1"/>
              <a:ext cx="1333801" cy="1434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973"/>
                  </a:moveTo>
                  <a:lnTo>
                    <a:pt x="5321" y="0"/>
                  </a:lnTo>
                  <a:lnTo>
                    <a:pt x="21600" y="0"/>
                  </a:lnTo>
                  <a:lnTo>
                    <a:pt x="17409" y="15950"/>
                  </a:lnTo>
                  <a:lnTo>
                    <a:pt x="5321" y="21600"/>
                  </a:lnTo>
                  <a:lnTo>
                    <a:pt x="0" y="2973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79" name="Freeform 49"/>
            <p:cNvSpPr/>
            <p:nvPr/>
          </p:nvSpPr>
          <p:spPr>
            <a:xfrm>
              <a:off x="3782540" y="827946"/>
              <a:ext cx="427396" cy="759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1587"/>
                  </a:lnTo>
                  <a:lnTo>
                    <a:pt x="8969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80" name="Freeform 47"/>
            <p:cNvSpPr/>
            <p:nvPr/>
          </p:nvSpPr>
          <p:spPr>
            <a:xfrm>
              <a:off x="1242952" y="1434970"/>
              <a:ext cx="745361" cy="1379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6966" y="21600"/>
                  </a:lnTo>
                  <a:lnTo>
                    <a:pt x="17205" y="21600"/>
                  </a:lnTo>
                  <a:lnTo>
                    <a:pt x="21600" y="166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81" name="Freeform 53"/>
            <p:cNvSpPr/>
            <p:nvPr/>
          </p:nvSpPr>
          <p:spPr>
            <a:xfrm>
              <a:off x="534758" y="827946"/>
              <a:ext cx="600831" cy="1024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6938" y="19265"/>
                  </a:lnTo>
                  <a:lnTo>
                    <a:pt x="21600" y="16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Total reaction cross section on C2H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Total reaction cross section on 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</a:p>
        </p:txBody>
      </p:sp>
      <p:sp>
        <p:nvSpPr>
          <p:cNvPr id="1168" name="Rettangolo"/>
          <p:cNvSpPr/>
          <p:nvPr/>
        </p:nvSpPr>
        <p:spPr>
          <a:xfrm>
            <a:off x="3006707" y="1455664"/>
            <a:ext cx="903484" cy="2608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69" name="Rettangolo"/>
          <p:cNvSpPr/>
          <p:nvPr/>
        </p:nvSpPr>
        <p:spPr>
          <a:xfrm>
            <a:off x="8876702" y="1628140"/>
            <a:ext cx="903483" cy="2608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70" name="# of vertices"/>
          <p:cNvSpPr txBox="1"/>
          <p:nvPr/>
        </p:nvSpPr>
        <p:spPr>
          <a:xfrm>
            <a:off x="2142180" y="5849919"/>
            <a:ext cx="2632538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900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6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vertices</a:t>
            </a:r>
          </a:p>
        </p:txBody>
      </p:sp>
      <p:graphicFrame>
        <p:nvGraphicFramePr>
          <p:cNvPr id="1171" name="Tabella 1"/>
          <p:cNvGraphicFramePr/>
          <p:nvPr/>
        </p:nvGraphicFramePr>
        <p:xfrm>
          <a:off x="6799823" y="4397375"/>
          <a:ext cx="5069941" cy="1851213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{EEE7283C-3CF3-47DC-8721-378D4A62B228}</a:tableStyleId>
              </a:tblPr>
              <a:tblGrid>
                <a:gridCol w="1685746"/>
                <a:gridCol w="1685746"/>
                <a:gridCol w="1685746"/>
              </a:tblGrid>
              <a:tr h="45962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Projectile Ekin (MeV/n)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Cross section on CH</a:t>
                      </a:r>
                      <a:r>
                        <a:rPr baseline="-5999"/>
                        <a:t>2</a:t>
                      </a:r>
                    </a:p>
                  </a:txBody>
                  <a:tcPr marL="0" marR="0" marT="0" marB="0" anchor="ctr" anchorCtr="0" horzOverflow="overflow"/>
                </a:tc>
              </a:tr>
              <a:tr h="45962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Webber 1990</a:t>
                      </a:r>
                    </a:p>
                  </a:txBody>
                  <a:tcPr marL="0" marR="0" marT="0" marB="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441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1260 ±13</a:t>
                      </a:r>
                    </a:p>
                  </a:txBody>
                  <a:tcPr marL="0" marR="0" marT="0" marB="0" anchor="ctr" anchorCtr="0" horzOverflow="overflow"/>
                </a:tc>
              </a:tr>
              <a:tr h="45962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Webber 1990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591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1316 ±13</a:t>
                      </a:r>
                    </a:p>
                  </a:txBody>
                  <a:tcPr marL="0" marR="0" marT="0" marB="0" anchor="ctr" anchorCtr="0" horzOverflow="overflow"/>
                </a:tc>
              </a:tr>
              <a:tr h="459627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Webber 1990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669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t>1328 ±13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pic>
        <p:nvPicPr>
          <p:cNvPr id="1172" name="xsec_vtx_C2H4.pdf" descr="xsec_vtx_C2H4.pdf"/>
          <p:cNvPicPr>
            <a:picLocks noChangeAspect="1"/>
          </p:cNvPicPr>
          <p:nvPr/>
        </p:nvPicPr>
        <p:blipFill>
          <a:blip r:embed="rId2">
            <a:extLst/>
          </a:blip>
          <a:srcRect l="0" t="2944" r="0" b="2944"/>
          <a:stretch>
            <a:fillRect/>
          </a:stretch>
        </p:blipFill>
        <p:spPr>
          <a:xfrm>
            <a:off x="298530" y="1353498"/>
            <a:ext cx="6319659" cy="4290159"/>
          </a:xfrm>
          <a:prstGeom prst="rect">
            <a:avLst/>
          </a:prstGeom>
          <a:ln w="12700">
            <a:miter lim="400000"/>
          </a:ln>
        </p:spPr>
      </p:pic>
      <p:sp>
        <p:nvSpPr>
          <p:cNvPr id="1173" name="PRELIMINARY"/>
          <p:cNvSpPr txBox="1"/>
          <p:nvPr/>
        </p:nvSpPr>
        <p:spPr>
          <a:xfrm>
            <a:off x="2544883" y="1075273"/>
            <a:ext cx="2229835" cy="5108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50391">
              <a:lnSpc>
                <a:spcPct val="90000"/>
              </a:lnSpc>
              <a:spcBef>
                <a:spcPts val="900"/>
              </a:spcBef>
              <a:defRPr cap="small" sz="2511">
                <a:solidFill>
                  <a:schemeClr val="accent1">
                    <a:satOff val="-11295"/>
                    <a:lumOff val="-10705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PRELIMINARY</a:t>
            </a:r>
          </a:p>
        </p:txBody>
      </p:sp>
      <p:sp>
        <p:nvSpPr>
          <p:cNvPr id="1174" name="Rettangolo arrotondato"/>
          <p:cNvSpPr/>
          <p:nvPr/>
        </p:nvSpPr>
        <p:spPr>
          <a:xfrm>
            <a:off x="4819649" y="2870167"/>
            <a:ext cx="755737" cy="906556"/>
          </a:xfrm>
          <a:prstGeom prst="roundRect">
            <a:avLst>
              <a:gd name="adj" fmla="val 17994"/>
            </a:avLst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175" name="unnamed.pdf" descr="unname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6475" y="697155"/>
            <a:ext cx="5403937" cy="3259518"/>
          </a:xfrm>
          <a:prstGeom prst="rect">
            <a:avLst/>
          </a:prstGeom>
          <a:ln w="12700">
            <a:miter lim="400000"/>
          </a:ln>
        </p:spPr>
      </p:pic>
      <p:sp>
        <p:nvSpPr>
          <p:cNvPr id="1176" name="Linea"/>
          <p:cNvSpPr/>
          <p:nvPr/>
        </p:nvSpPr>
        <p:spPr>
          <a:xfrm flipV="1">
            <a:off x="5586225" y="1330675"/>
            <a:ext cx="1751313" cy="1988280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177" name="Plate 2-3 excess under investigation!"/>
          <p:cNvSpPr txBox="1"/>
          <p:nvPr/>
        </p:nvSpPr>
        <p:spPr>
          <a:xfrm>
            <a:off x="7337537" y="2345472"/>
            <a:ext cx="153916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>
                    <a:satOff val="-11295"/>
                    <a:lumOff val="-10705"/>
                  </a:schemeClr>
                </a:solidFill>
              </a:defRPr>
            </a:lvl1pPr>
          </a:lstStyle>
          <a:p>
            <a:pPr/>
            <a:r>
              <a:t>Plate 2-3 excess under investigation!</a:t>
            </a:r>
          </a:p>
        </p:txBody>
      </p:sp>
      <p:sp>
        <p:nvSpPr>
          <p:cNvPr id="1178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Total production cross section on C2H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Total production cross section on 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</a:p>
        </p:txBody>
      </p:sp>
      <p:sp>
        <p:nvSpPr>
          <p:cNvPr id="1181" name="Rettangolo"/>
          <p:cNvSpPr/>
          <p:nvPr/>
        </p:nvSpPr>
        <p:spPr>
          <a:xfrm>
            <a:off x="5265042" y="1453474"/>
            <a:ext cx="903483" cy="2608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2" name="Rettangolo"/>
          <p:cNvSpPr/>
          <p:nvPr/>
        </p:nvSpPr>
        <p:spPr>
          <a:xfrm>
            <a:off x="8876702" y="1628140"/>
            <a:ext cx="903483" cy="2608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3" name="# of fragments"/>
          <p:cNvSpPr txBox="1"/>
          <p:nvPr/>
        </p:nvSpPr>
        <p:spPr>
          <a:xfrm>
            <a:off x="4010923" y="6016093"/>
            <a:ext cx="297368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900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6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fragments</a:t>
            </a:r>
          </a:p>
        </p:txBody>
      </p:sp>
      <p:pic>
        <p:nvPicPr>
          <p:cNvPr id="1184" name="xsec_trk_C2H4.pdf" descr="xsec_trk_C2H4.pdf"/>
          <p:cNvPicPr>
            <a:picLocks noChangeAspect="1"/>
          </p:cNvPicPr>
          <p:nvPr/>
        </p:nvPicPr>
        <p:blipFill>
          <a:blip r:embed="rId2">
            <a:extLst/>
          </a:blip>
          <a:srcRect l="0" t="2944" r="0" b="2944"/>
          <a:stretch>
            <a:fillRect/>
          </a:stretch>
        </p:blipFill>
        <p:spPr>
          <a:xfrm>
            <a:off x="2556864" y="1583886"/>
            <a:ext cx="6319659" cy="4290159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PRELIMINARY"/>
          <p:cNvSpPr txBox="1"/>
          <p:nvPr/>
        </p:nvSpPr>
        <p:spPr>
          <a:xfrm>
            <a:off x="4754771" y="1303667"/>
            <a:ext cx="2229834" cy="5108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50391">
              <a:lnSpc>
                <a:spcPct val="90000"/>
              </a:lnSpc>
              <a:spcBef>
                <a:spcPts val="900"/>
              </a:spcBef>
              <a:defRPr cap="small" sz="2511">
                <a:solidFill>
                  <a:schemeClr val="accent1">
                    <a:satOff val="-11295"/>
                    <a:lumOff val="-10705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PRELIMINARY</a:t>
            </a:r>
          </a:p>
        </p:txBody>
      </p:sp>
      <p:sp>
        <p:nvSpPr>
          <p:cNvPr id="1186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xsec_trk.pdf" descr="xsec_trk.pdf"/>
          <p:cNvPicPr>
            <a:picLocks noChangeAspect="1"/>
          </p:cNvPicPr>
          <p:nvPr/>
        </p:nvPicPr>
        <p:blipFill>
          <a:blip r:embed="rId2">
            <a:extLst/>
          </a:blip>
          <a:srcRect l="0" t="2927" r="0" b="2927"/>
          <a:stretch>
            <a:fillRect/>
          </a:stretch>
        </p:blipFill>
        <p:spPr>
          <a:xfrm>
            <a:off x="5927351" y="1927065"/>
            <a:ext cx="6428498" cy="436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9" name="xsec_vtx.pdf" descr="xsec_vtx.pdf"/>
          <p:cNvPicPr>
            <a:picLocks noChangeAspect="1"/>
          </p:cNvPicPr>
          <p:nvPr/>
        </p:nvPicPr>
        <p:blipFill>
          <a:blip r:embed="rId3">
            <a:extLst/>
          </a:blip>
          <a:srcRect l="0" t="2675" r="0" b="2675"/>
          <a:stretch>
            <a:fillRect/>
          </a:stretch>
        </p:blipFill>
        <p:spPr>
          <a:xfrm>
            <a:off x="0" y="1888965"/>
            <a:ext cx="6539813" cy="4465007"/>
          </a:xfrm>
          <a:prstGeom prst="rect">
            <a:avLst/>
          </a:prstGeom>
          <a:ln w="12700">
            <a:miter lim="400000"/>
          </a:ln>
        </p:spPr>
      </p:pic>
      <p:sp>
        <p:nvSpPr>
          <p:cNvPr id="1190" name="Integrated cross section 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Integrated cross section H</a:t>
            </a:r>
          </a:p>
        </p:txBody>
      </p:sp>
      <p:sp>
        <p:nvSpPr>
          <p:cNvPr id="1191" name="Total reaction cross section"/>
          <p:cNvSpPr txBox="1"/>
          <p:nvPr/>
        </p:nvSpPr>
        <p:spPr>
          <a:xfrm>
            <a:off x="1092631" y="1059837"/>
            <a:ext cx="4250321" cy="698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749808">
              <a:lnSpc>
                <a:spcPct val="90000"/>
              </a:lnSpc>
              <a:defRPr b="1" sz="2788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Total reaction cross section</a:t>
            </a:r>
          </a:p>
        </p:txBody>
      </p:sp>
      <p:sp>
        <p:nvSpPr>
          <p:cNvPr id="1192" name="Total production cross section"/>
          <p:cNvSpPr txBox="1"/>
          <p:nvPr/>
        </p:nvSpPr>
        <p:spPr>
          <a:xfrm>
            <a:off x="6965044" y="979127"/>
            <a:ext cx="4700038" cy="698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749808">
              <a:lnSpc>
                <a:spcPct val="90000"/>
              </a:lnSpc>
              <a:defRPr b="1" sz="2788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Total production cross section</a:t>
            </a:r>
          </a:p>
        </p:txBody>
      </p:sp>
      <p:sp>
        <p:nvSpPr>
          <p:cNvPr id="1193" name="Rettangolo"/>
          <p:cNvSpPr/>
          <p:nvPr/>
        </p:nvSpPr>
        <p:spPr>
          <a:xfrm>
            <a:off x="2766093" y="1677843"/>
            <a:ext cx="903483" cy="260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4" name="Rettangolo"/>
          <p:cNvSpPr/>
          <p:nvPr/>
        </p:nvSpPr>
        <p:spPr>
          <a:xfrm>
            <a:off x="8876702" y="1628140"/>
            <a:ext cx="903483" cy="2608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5" name="PRELIMINARY"/>
          <p:cNvSpPr txBox="1"/>
          <p:nvPr/>
        </p:nvSpPr>
        <p:spPr>
          <a:xfrm>
            <a:off x="2102874" y="1683266"/>
            <a:ext cx="2229835" cy="5108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50391">
              <a:lnSpc>
                <a:spcPct val="90000"/>
              </a:lnSpc>
              <a:spcBef>
                <a:spcPts val="900"/>
              </a:spcBef>
              <a:defRPr cap="small" sz="2511">
                <a:solidFill>
                  <a:schemeClr val="accent1">
                    <a:satOff val="-11295"/>
                    <a:lumOff val="-10705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PRELIMINARY</a:t>
            </a:r>
          </a:p>
        </p:txBody>
      </p:sp>
      <p:sp>
        <p:nvSpPr>
          <p:cNvPr id="1196" name="# of vertices"/>
          <p:cNvSpPr txBox="1"/>
          <p:nvPr/>
        </p:nvSpPr>
        <p:spPr>
          <a:xfrm>
            <a:off x="1700214" y="6234112"/>
            <a:ext cx="2632538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900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6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vertices</a:t>
            </a:r>
          </a:p>
        </p:txBody>
      </p:sp>
      <p:sp>
        <p:nvSpPr>
          <p:cNvPr id="1197" name="# of fragments"/>
          <p:cNvSpPr txBox="1"/>
          <p:nvPr/>
        </p:nvSpPr>
        <p:spPr>
          <a:xfrm>
            <a:off x="7948407" y="6234112"/>
            <a:ext cx="297368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900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26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26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fragments</a:t>
            </a:r>
          </a:p>
        </p:txBody>
      </p:sp>
      <p:sp>
        <p:nvSpPr>
          <p:cNvPr id="1198" name="PRELIMINARY"/>
          <p:cNvSpPr txBox="1"/>
          <p:nvPr/>
        </p:nvSpPr>
        <p:spPr>
          <a:xfrm>
            <a:off x="8141025" y="1720452"/>
            <a:ext cx="2229835" cy="5108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50391">
              <a:lnSpc>
                <a:spcPct val="90000"/>
              </a:lnSpc>
              <a:spcBef>
                <a:spcPts val="900"/>
              </a:spcBef>
              <a:defRPr cap="small" sz="2511">
                <a:solidFill>
                  <a:schemeClr val="accent1">
                    <a:satOff val="-11295"/>
                    <a:lumOff val="-10705"/>
                  </a:schemeClr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PRELIMINARY</a:t>
            </a:r>
          </a:p>
        </p:txBody>
      </p:sp>
      <p:sp>
        <p:nvSpPr>
          <p:cNvPr id="1199" name="Numero diapositiva"/>
          <p:cNvSpPr txBox="1"/>
          <p:nvPr>
            <p:ph type="sldNum" sz="quarter" idx="4294967295"/>
          </p:nvPr>
        </p:nvSpPr>
        <p:spPr>
          <a:xfrm>
            <a:off x="11933376" y="6588760"/>
            <a:ext cx="258625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02" name="New article in preparation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New article in preparation!</a:t>
            </a:r>
          </a:p>
        </p:txBody>
      </p:sp>
      <p:pic>
        <p:nvPicPr>
          <p:cNvPr id="1203" name="Screenshot 2024-06-04 alle 17.26.19.png" descr="Screenshot 2024-06-04 alle 17.26.1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88428"/>
            <a:ext cx="3869900" cy="5300333"/>
          </a:xfrm>
          <a:prstGeom prst="rect">
            <a:avLst/>
          </a:prstGeom>
        </p:spPr>
      </p:pic>
      <p:pic>
        <p:nvPicPr>
          <p:cNvPr id="1204" name="Screenshot 2024-06-04 alle 17.27.15.png" descr="Screenshot 2024-06-04 alle 17.27.15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0964" y="1288428"/>
            <a:ext cx="3940476" cy="5300333"/>
          </a:xfrm>
          <a:prstGeom prst="rect">
            <a:avLst/>
          </a:prstGeom>
        </p:spPr>
      </p:pic>
      <p:sp>
        <p:nvSpPr>
          <p:cNvPr id="1205" name="Possible Journals:…"/>
          <p:cNvSpPr txBox="1"/>
          <p:nvPr>
            <p:ph type="body" sz="half" idx="1"/>
          </p:nvPr>
        </p:nvSpPr>
        <p:spPr>
          <a:xfrm>
            <a:off x="7373281" y="1600200"/>
            <a:ext cx="4209119" cy="467678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Possible Journals: </a:t>
            </a:r>
          </a:p>
          <a:p>
            <a:pPr lvl="1"/>
            <a:r>
              <a:t>Nuclear Physics A (IF 1.4)</a:t>
            </a:r>
          </a:p>
          <a:p>
            <a:pPr lvl="1"/>
            <a:r>
              <a:t>Physical Review Letters 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Improvements:…"/>
          <p:cNvSpPr txBox="1"/>
          <p:nvPr>
            <p:ph type="subTitle" idx="1"/>
          </p:nvPr>
        </p:nvSpPr>
        <p:spPr>
          <a:xfrm>
            <a:off x="376177" y="831459"/>
            <a:ext cx="11118111" cy="5687822"/>
          </a:xfrm>
          <a:prstGeom prst="rect">
            <a:avLst/>
          </a:prstGeom>
        </p:spPr>
        <p:txBody>
          <a:bodyPr/>
          <a:lstStyle/>
          <a:p>
            <a:pPr marL="128015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Improvements:</a:t>
            </a:r>
          </a:p>
          <a:p>
            <a:pPr lvl="1" marL="384047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MC description of detector response (“MC Reco”): background + misalignments</a:t>
            </a:r>
          </a:p>
          <a:p>
            <a:pPr algn="l" defTabSz="512063">
              <a:lnSpc>
                <a:spcPct val="100000"/>
              </a:lnSpc>
              <a:spcBef>
                <a:spcPts val="900"/>
              </a:spcBef>
              <a:defRPr b="1" sz="2464">
                <a:solidFill>
                  <a:schemeClr val="accent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Oxygen @ 200 MeV/n on C and 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</a:p>
          <a:p>
            <a:pPr lvl="1" marL="384047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Comparison between MC True, MC Reco and DATA improved</a:t>
            </a:r>
          </a:p>
          <a:p>
            <a:pPr lvl="1" marL="384047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Estimation of the number of incoming oxygens in each S1 “sub-section”</a:t>
            </a:r>
          </a:p>
          <a:p>
            <a:pPr lvl="1" marL="384047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Integrated Cross section evaluation at different energies</a:t>
            </a:r>
          </a:p>
          <a:p>
            <a:pPr algn="l" defTabSz="512063">
              <a:lnSpc>
                <a:spcPct val="100000"/>
              </a:lnSpc>
              <a:spcBef>
                <a:spcPts val="900"/>
              </a:spcBef>
              <a:defRPr b="1" sz="2464">
                <a:solidFill>
                  <a:schemeClr val="accent6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To do:</a:t>
            </a:r>
          </a:p>
          <a:p>
            <a:pPr lvl="1" marL="384047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Closure test?</a:t>
            </a:r>
          </a:p>
          <a:p>
            <a:pPr lvl="1" marL="384047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Systematics evaluation</a:t>
            </a:r>
          </a:p>
          <a:p>
            <a:pPr lvl="1" marL="384047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Final checks and new publication soon</a:t>
            </a:r>
          </a:p>
          <a:p>
            <a:pPr lvl="1" marL="384047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marL="128015" indent="-128015" algn="l" defTabSz="512063">
              <a:lnSpc>
                <a:spcPct val="100000"/>
              </a:lnSpc>
              <a:spcBef>
                <a:spcPts val="900"/>
              </a:spcBef>
              <a:buSzPct val="100000"/>
              <a:buFont typeface="Arial"/>
              <a:buChar char="•"/>
              <a:defRPr b="1" sz="2464">
                <a:solidFill>
                  <a:srgbClr val="FEFDFF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New paper on charge measurement PUBLISHED!</a:t>
            </a:r>
          </a:p>
        </p:txBody>
      </p:sp>
      <p:sp>
        <p:nvSpPr>
          <p:cNvPr id="1208" name="Conclusions"/>
          <p:cNvSpPr txBox="1"/>
          <p:nvPr>
            <p:ph type="ctrTitle"/>
          </p:nvPr>
        </p:nvSpPr>
        <p:spPr>
          <a:xfrm>
            <a:off x="376177" y="97200"/>
            <a:ext cx="11707127" cy="734260"/>
          </a:xfrm>
          <a:prstGeom prst="rect">
            <a:avLst/>
          </a:prstGeom>
        </p:spPr>
        <p:txBody>
          <a:bodyPr anchor="ctr"/>
          <a:lstStyle>
            <a:lvl1pPr algn="l" defTabSz="868680">
              <a:defRPr sz="4560">
                <a:solidFill>
                  <a:srgbClr val="FCF8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Conclusions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Freeform 678"/>
          <p:cNvSpPr/>
          <p:nvPr/>
        </p:nvSpPr>
        <p:spPr>
          <a:xfrm>
            <a:off x="2030755" y="5113489"/>
            <a:ext cx="2254515" cy="540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0" y="3951"/>
                </a:lnTo>
                <a:lnTo>
                  <a:pt x="21600" y="0"/>
                </a:lnTo>
                <a:close/>
              </a:path>
            </a:pathLst>
          </a:custGeom>
          <a:solidFill>
            <a:srgbClr val="4B650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11" name="Freeform 679"/>
          <p:cNvSpPr/>
          <p:nvPr/>
        </p:nvSpPr>
        <p:spPr>
          <a:xfrm>
            <a:off x="2030755" y="5288903"/>
            <a:ext cx="1521223" cy="448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481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174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12" name="Freeform 680"/>
          <p:cNvSpPr/>
          <p:nvPr/>
        </p:nvSpPr>
        <p:spPr>
          <a:xfrm>
            <a:off x="2542622" y="5682869"/>
            <a:ext cx="1009357" cy="350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3475"/>
                </a:moveTo>
                <a:lnTo>
                  <a:pt x="0" y="21600"/>
                </a:lnTo>
                <a:lnTo>
                  <a:pt x="0" y="0"/>
                </a:lnTo>
                <a:lnTo>
                  <a:pt x="21600" y="3475"/>
                </a:lnTo>
                <a:close/>
              </a:path>
            </a:pathLst>
          </a:custGeom>
          <a:solidFill>
            <a:srgbClr val="4B650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13" name="Freeform 681"/>
          <p:cNvSpPr/>
          <p:nvPr/>
        </p:nvSpPr>
        <p:spPr>
          <a:xfrm>
            <a:off x="2542622" y="5887039"/>
            <a:ext cx="506116" cy="362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836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8836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16" name="Group 13"/>
          <p:cNvGrpSpPr/>
          <p:nvPr/>
        </p:nvGrpSpPr>
        <p:grpSpPr>
          <a:xfrm>
            <a:off x="1199456" y="608626"/>
            <a:ext cx="9793088" cy="4613123"/>
            <a:chOff x="0" y="0"/>
            <a:chExt cx="9793087" cy="4613121"/>
          </a:xfrm>
        </p:grpSpPr>
        <p:sp>
          <p:nvSpPr>
            <p:cNvPr id="1214" name="Freeform 682"/>
            <p:cNvSpPr/>
            <p:nvPr/>
          </p:nvSpPr>
          <p:spPr>
            <a:xfrm>
              <a:off x="0" y="0"/>
              <a:ext cx="9793088" cy="4613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4119"/>
                  </a:ln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15" name="Freeform 683"/>
            <p:cNvSpPr/>
            <p:nvPr/>
          </p:nvSpPr>
          <p:spPr>
            <a:xfrm>
              <a:off x="396043" y="440927"/>
              <a:ext cx="9001001" cy="3788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4293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0" dist="127000" dir="102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27" name="Raggruppa"/>
          <p:cNvGrpSpPr/>
          <p:nvPr/>
        </p:nvGrpSpPr>
        <p:grpSpPr>
          <a:xfrm>
            <a:off x="2332945" y="2355462"/>
            <a:ext cx="6674583" cy="1291829"/>
            <a:chOff x="0" y="0"/>
            <a:chExt cx="6674582" cy="1291827"/>
          </a:xfrm>
        </p:grpSpPr>
        <p:grpSp>
          <p:nvGrpSpPr>
            <p:cNvPr id="1220" name="Group 24"/>
            <p:cNvGrpSpPr/>
            <p:nvPr/>
          </p:nvGrpSpPr>
          <p:grpSpPr>
            <a:xfrm>
              <a:off x="0" y="0"/>
              <a:ext cx="1291828" cy="1291828"/>
              <a:chOff x="0" y="0"/>
              <a:chExt cx="1291827" cy="1291827"/>
            </a:xfrm>
          </p:grpSpPr>
          <p:sp>
            <p:nvSpPr>
              <p:cNvPr id="1217" name="Rectangle 31"/>
              <p:cNvSpPr/>
              <p:nvPr/>
            </p:nvSpPr>
            <p:spPr>
              <a:xfrm>
                <a:off x="-1" y="-1"/>
                <a:ext cx="1291827" cy="129182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18" name="Freeform 8"/>
              <p:cNvSpPr/>
              <p:nvPr/>
            </p:nvSpPr>
            <p:spPr>
              <a:xfrm>
                <a:off x="333249" y="260555"/>
                <a:ext cx="627128" cy="823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1" y="0"/>
                    </a:moveTo>
                    <a:lnTo>
                      <a:pt x="20749" y="0"/>
                    </a:lnTo>
                    <a:cubicBezTo>
                      <a:pt x="20880" y="0"/>
                      <a:pt x="21000" y="30"/>
                      <a:pt x="21109" y="91"/>
                    </a:cubicBezTo>
                    <a:cubicBezTo>
                      <a:pt x="21218" y="152"/>
                      <a:pt x="21309" y="252"/>
                      <a:pt x="21382" y="390"/>
                    </a:cubicBezTo>
                    <a:cubicBezTo>
                      <a:pt x="21455" y="529"/>
                      <a:pt x="21509" y="714"/>
                      <a:pt x="21545" y="947"/>
                    </a:cubicBezTo>
                    <a:cubicBezTo>
                      <a:pt x="21582" y="1180"/>
                      <a:pt x="21600" y="1462"/>
                      <a:pt x="21600" y="1794"/>
                    </a:cubicBezTo>
                    <a:cubicBezTo>
                      <a:pt x="21600" y="2116"/>
                      <a:pt x="21582" y="2390"/>
                      <a:pt x="21545" y="2617"/>
                    </a:cubicBezTo>
                    <a:cubicBezTo>
                      <a:pt x="21509" y="2844"/>
                      <a:pt x="21455" y="3027"/>
                      <a:pt x="21382" y="3165"/>
                    </a:cubicBezTo>
                    <a:cubicBezTo>
                      <a:pt x="21309" y="3304"/>
                      <a:pt x="21218" y="3406"/>
                      <a:pt x="21109" y="3473"/>
                    </a:cubicBezTo>
                    <a:cubicBezTo>
                      <a:pt x="21000" y="3539"/>
                      <a:pt x="20880" y="3572"/>
                      <a:pt x="20749" y="3572"/>
                    </a:cubicBezTo>
                    <a:lnTo>
                      <a:pt x="13680" y="3572"/>
                    </a:lnTo>
                    <a:lnTo>
                      <a:pt x="13680" y="20902"/>
                    </a:lnTo>
                    <a:cubicBezTo>
                      <a:pt x="13680" y="21013"/>
                      <a:pt x="13633" y="21113"/>
                      <a:pt x="13538" y="21201"/>
                    </a:cubicBezTo>
                    <a:cubicBezTo>
                      <a:pt x="13444" y="21290"/>
                      <a:pt x="13287" y="21362"/>
                      <a:pt x="13069" y="21417"/>
                    </a:cubicBezTo>
                    <a:cubicBezTo>
                      <a:pt x="12851" y="21473"/>
                      <a:pt x="12556" y="21517"/>
                      <a:pt x="12185" y="21550"/>
                    </a:cubicBezTo>
                    <a:cubicBezTo>
                      <a:pt x="11815" y="21583"/>
                      <a:pt x="11353" y="21600"/>
                      <a:pt x="10800" y="21600"/>
                    </a:cubicBezTo>
                    <a:cubicBezTo>
                      <a:pt x="10247" y="21600"/>
                      <a:pt x="9785" y="21583"/>
                      <a:pt x="9415" y="21550"/>
                    </a:cubicBezTo>
                    <a:cubicBezTo>
                      <a:pt x="9044" y="21517"/>
                      <a:pt x="8749" y="21473"/>
                      <a:pt x="8531" y="21417"/>
                    </a:cubicBezTo>
                    <a:cubicBezTo>
                      <a:pt x="8313" y="21362"/>
                      <a:pt x="8156" y="21290"/>
                      <a:pt x="8062" y="21201"/>
                    </a:cubicBezTo>
                    <a:cubicBezTo>
                      <a:pt x="7967" y="21113"/>
                      <a:pt x="7920" y="21013"/>
                      <a:pt x="7920" y="20902"/>
                    </a:cubicBezTo>
                    <a:lnTo>
                      <a:pt x="7920" y="3572"/>
                    </a:lnTo>
                    <a:lnTo>
                      <a:pt x="851" y="3572"/>
                    </a:lnTo>
                    <a:cubicBezTo>
                      <a:pt x="705" y="3572"/>
                      <a:pt x="582" y="3539"/>
                      <a:pt x="480" y="3473"/>
                    </a:cubicBezTo>
                    <a:cubicBezTo>
                      <a:pt x="378" y="3406"/>
                      <a:pt x="291" y="3304"/>
                      <a:pt x="218" y="3165"/>
                    </a:cubicBezTo>
                    <a:cubicBezTo>
                      <a:pt x="145" y="3027"/>
                      <a:pt x="91" y="2844"/>
                      <a:pt x="55" y="2617"/>
                    </a:cubicBezTo>
                    <a:cubicBezTo>
                      <a:pt x="18" y="2390"/>
                      <a:pt x="0" y="2116"/>
                      <a:pt x="0" y="1794"/>
                    </a:cubicBezTo>
                    <a:cubicBezTo>
                      <a:pt x="0" y="1462"/>
                      <a:pt x="18" y="1180"/>
                      <a:pt x="55" y="947"/>
                    </a:cubicBezTo>
                    <a:cubicBezTo>
                      <a:pt x="91" y="714"/>
                      <a:pt x="145" y="529"/>
                      <a:pt x="218" y="390"/>
                    </a:cubicBezTo>
                    <a:cubicBezTo>
                      <a:pt x="291" y="252"/>
                      <a:pt x="378" y="152"/>
                      <a:pt x="480" y="91"/>
                    </a:cubicBezTo>
                    <a:cubicBezTo>
                      <a:pt x="582" y="30"/>
                      <a:pt x="705" y="0"/>
                      <a:pt x="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19" name="TextBox 33"/>
              <p:cNvSpPr/>
              <p:nvPr/>
            </p:nvSpPr>
            <p:spPr>
              <a:xfrm>
                <a:off x="348430" y="268265"/>
                <a:ext cx="943398" cy="1023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640"/>
                    </a:moveTo>
                    <a:lnTo>
                      <a:pt x="218" y="2711"/>
                    </a:lnTo>
                    <a:lnTo>
                      <a:pt x="4917" y="2711"/>
                    </a:lnTo>
                    <a:lnTo>
                      <a:pt x="4917" y="6572"/>
                    </a:lnTo>
                    <a:close/>
                    <a:moveTo>
                      <a:pt x="13752" y="0"/>
                    </a:moveTo>
                    <a:lnTo>
                      <a:pt x="21600" y="6275"/>
                    </a:lnTo>
                    <a:lnTo>
                      <a:pt x="21600" y="21600"/>
                    </a:lnTo>
                    <a:lnTo>
                      <a:pt x="10908" y="21600"/>
                    </a:lnTo>
                    <a:lnTo>
                      <a:pt x="5049" y="16915"/>
                    </a:lnTo>
                    <a:lnTo>
                      <a:pt x="5323" y="17068"/>
                    </a:lnTo>
                    <a:cubicBezTo>
                      <a:pt x="5468" y="17113"/>
                      <a:pt x="5664" y="17149"/>
                      <a:pt x="5911" y="17175"/>
                    </a:cubicBezTo>
                    <a:cubicBezTo>
                      <a:pt x="6157" y="17202"/>
                      <a:pt x="6464" y="17215"/>
                      <a:pt x="6832" y="17215"/>
                    </a:cubicBezTo>
                    <a:cubicBezTo>
                      <a:pt x="7199" y="17215"/>
                      <a:pt x="7506" y="17202"/>
                      <a:pt x="7753" y="17175"/>
                    </a:cubicBezTo>
                    <a:cubicBezTo>
                      <a:pt x="7999" y="17149"/>
                      <a:pt x="8195" y="17113"/>
                      <a:pt x="8340" y="17068"/>
                    </a:cubicBezTo>
                    <a:cubicBezTo>
                      <a:pt x="8485" y="17024"/>
                      <a:pt x="8589" y="16966"/>
                      <a:pt x="8652" y="16895"/>
                    </a:cubicBezTo>
                    <a:cubicBezTo>
                      <a:pt x="8715" y="16823"/>
                      <a:pt x="8746" y="16743"/>
                      <a:pt x="8746" y="16654"/>
                    </a:cubicBezTo>
                    <a:lnTo>
                      <a:pt x="8746" y="2711"/>
                    </a:lnTo>
                    <a:lnTo>
                      <a:pt x="13445" y="2711"/>
                    </a:lnTo>
                    <a:cubicBezTo>
                      <a:pt x="13532" y="2711"/>
                      <a:pt x="13612" y="2685"/>
                      <a:pt x="13685" y="2631"/>
                    </a:cubicBezTo>
                    <a:cubicBezTo>
                      <a:pt x="13757" y="2578"/>
                      <a:pt x="13818" y="2495"/>
                      <a:pt x="13866" y="2384"/>
                    </a:cubicBezTo>
                    <a:cubicBezTo>
                      <a:pt x="13914" y="2272"/>
                      <a:pt x="13951" y="2125"/>
                      <a:pt x="13975" y="1943"/>
                    </a:cubicBezTo>
                    <a:cubicBezTo>
                      <a:pt x="13999" y="1760"/>
                      <a:pt x="14011" y="1539"/>
                      <a:pt x="14011" y="1281"/>
                    </a:cubicBezTo>
                    <a:cubicBezTo>
                      <a:pt x="14011" y="1014"/>
                      <a:pt x="13999" y="786"/>
                      <a:pt x="13975" y="599"/>
                    </a:cubicBezTo>
                    <a:cubicBezTo>
                      <a:pt x="13951" y="412"/>
                      <a:pt x="13914" y="263"/>
                      <a:pt x="13866" y="151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grpSp>
          <p:nvGrpSpPr>
            <p:cNvPr id="1224" name="Group 25"/>
            <p:cNvGrpSpPr/>
            <p:nvPr/>
          </p:nvGrpSpPr>
          <p:grpSpPr>
            <a:xfrm>
              <a:off x="3968031" y="0"/>
              <a:ext cx="1291828" cy="1291828"/>
              <a:chOff x="0" y="0"/>
              <a:chExt cx="1291827" cy="1291827"/>
            </a:xfrm>
          </p:grpSpPr>
          <p:sp>
            <p:nvSpPr>
              <p:cNvPr id="1221" name="Rectangle 28"/>
              <p:cNvSpPr/>
              <p:nvPr/>
            </p:nvSpPr>
            <p:spPr>
              <a:xfrm>
                <a:off x="-1" y="-1"/>
                <a:ext cx="1291827" cy="1291828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22" name="TextBox 29"/>
              <p:cNvSpPr/>
              <p:nvPr/>
            </p:nvSpPr>
            <p:spPr>
              <a:xfrm>
                <a:off x="494135" y="271734"/>
                <a:ext cx="797693" cy="1020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6"/>
                    </a:moveTo>
                    <a:lnTo>
                      <a:pt x="5859" y="3990"/>
                    </a:lnTo>
                    <a:lnTo>
                      <a:pt x="5506" y="4605"/>
                    </a:lnTo>
                    <a:cubicBezTo>
                      <a:pt x="5289" y="5017"/>
                      <a:pt x="5066" y="5450"/>
                      <a:pt x="4837" y="5907"/>
                    </a:cubicBezTo>
                    <a:cubicBezTo>
                      <a:pt x="4608" y="6363"/>
                      <a:pt x="4385" y="6832"/>
                      <a:pt x="4168" y="7315"/>
                    </a:cubicBezTo>
                    <a:lnTo>
                      <a:pt x="4134" y="7315"/>
                    </a:lnTo>
                    <a:cubicBezTo>
                      <a:pt x="3894" y="6814"/>
                      <a:pt x="3656" y="6336"/>
                      <a:pt x="3422" y="5880"/>
                    </a:cubicBezTo>
                    <a:cubicBezTo>
                      <a:pt x="3187" y="5424"/>
                      <a:pt x="2950" y="4990"/>
                      <a:pt x="2710" y="4579"/>
                    </a:cubicBezTo>
                    <a:lnTo>
                      <a:pt x="240" y="313"/>
                    </a:lnTo>
                    <a:close/>
                    <a:moveTo>
                      <a:pt x="12760" y="0"/>
                    </a:moveTo>
                    <a:lnTo>
                      <a:pt x="21600" y="5996"/>
                    </a:lnTo>
                    <a:lnTo>
                      <a:pt x="21600" y="21600"/>
                    </a:lnTo>
                    <a:lnTo>
                      <a:pt x="8880" y="21600"/>
                    </a:lnTo>
                    <a:lnTo>
                      <a:pt x="2037" y="16958"/>
                    </a:lnTo>
                    <a:lnTo>
                      <a:pt x="2238" y="17053"/>
                    </a:lnTo>
                    <a:cubicBezTo>
                      <a:pt x="2416" y="17098"/>
                      <a:pt x="2647" y="17133"/>
                      <a:pt x="2933" y="17160"/>
                    </a:cubicBezTo>
                    <a:cubicBezTo>
                      <a:pt x="3219" y="17187"/>
                      <a:pt x="3585" y="17201"/>
                      <a:pt x="4031" y="17201"/>
                    </a:cubicBezTo>
                    <a:cubicBezTo>
                      <a:pt x="4465" y="17201"/>
                      <a:pt x="4828" y="17187"/>
                      <a:pt x="5120" y="17160"/>
                    </a:cubicBezTo>
                    <a:cubicBezTo>
                      <a:pt x="5412" y="17133"/>
                      <a:pt x="5643" y="17098"/>
                      <a:pt x="5815" y="17053"/>
                    </a:cubicBezTo>
                    <a:cubicBezTo>
                      <a:pt x="5986" y="17008"/>
                      <a:pt x="6109" y="16950"/>
                      <a:pt x="6183" y="16879"/>
                    </a:cubicBezTo>
                    <a:cubicBezTo>
                      <a:pt x="6258" y="16807"/>
                      <a:pt x="6295" y="16727"/>
                      <a:pt x="6295" y="16637"/>
                    </a:cubicBezTo>
                    <a:lnTo>
                      <a:pt x="6295" y="10534"/>
                    </a:lnTo>
                    <a:lnTo>
                      <a:pt x="12367" y="1078"/>
                    </a:lnTo>
                    <a:cubicBezTo>
                      <a:pt x="12573" y="756"/>
                      <a:pt x="12710" y="501"/>
                      <a:pt x="12779" y="313"/>
                    </a:cubicBezTo>
                    <a:cubicBezTo>
                      <a:pt x="12813" y="219"/>
                      <a:pt x="12822" y="137"/>
                      <a:pt x="12807" y="67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223" name="Freeform 13"/>
              <p:cNvSpPr/>
              <p:nvPr/>
            </p:nvSpPr>
            <p:spPr>
              <a:xfrm>
                <a:off x="318483" y="256754"/>
                <a:ext cx="648879" cy="827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2863" y="0"/>
                    </a:moveTo>
                    <a:cubicBezTo>
                      <a:pt x="3507" y="0"/>
                      <a:pt x="4022" y="11"/>
                      <a:pt x="4407" y="33"/>
                    </a:cubicBezTo>
                    <a:cubicBezTo>
                      <a:pt x="4792" y="55"/>
                      <a:pt x="5097" y="96"/>
                      <a:pt x="5321" y="157"/>
                    </a:cubicBezTo>
                    <a:cubicBezTo>
                      <a:pt x="5545" y="218"/>
                      <a:pt x="5709" y="298"/>
                      <a:pt x="5814" y="397"/>
                    </a:cubicBezTo>
                    <a:cubicBezTo>
                      <a:pt x="5919" y="496"/>
                      <a:pt x="6021" y="623"/>
                      <a:pt x="6119" y="777"/>
                    </a:cubicBezTo>
                    <a:lnTo>
                      <a:pt x="9144" y="6037"/>
                    </a:lnTo>
                    <a:cubicBezTo>
                      <a:pt x="9438" y="6544"/>
                      <a:pt x="9729" y="7079"/>
                      <a:pt x="10016" y="7641"/>
                    </a:cubicBezTo>
                    <a:cubicBezTo>
                      <a:pt x="10303" y="8203"/>
                      <a:pt x="10594" y="8793"/>
                      <a:pt x="10888" y="9411"/>
                    </a:cubicBezTo>
                    <a:lnTo>
                      <a:pt x="10930" y="9411"/>
                    </a:lnTo>
                    <a:cubicBezTo>
                      <a:pt x="11196" y="8815"/>
                      <a:pt x="11469" y="8236"/>
                      <a:pt x="11749" y="7674"/>
                    </a:cubicBezTo>
                    <a:cubicBezTo>
                      <a:pt x="12029" y="7112"/>
                      <a:pt x="12302" y="6577"/>
                      <a:pt x="12568" y="6070"/>
                    </a:cubicBezTo>
                    <a:lnTo>
                      <a:pt x="15552" y="843"/>
                    </a:lnTo>
                    <a:cubicBezTo>
                      <a:pt x="15622" y="667"/>
                      <a:pt x="15709" y="526"/>
                      <a:pt x="15814" y="422"/>
                    </a:cubicBezTo>
                    <a:cubicBezTo>
                      <a:pt x="15919" y="317"/>
                      <a:pt x="16077" y="232"/>
                      <a:pt x="16287" y="165"/>
                    </a:cubicBezTo>
                    <a:cubicBezTo>
                      <a:pt x="16497" y="99"/>
                      <a:pt x="16784" y="55"/>
                      <a:pt x="17148" y="33"/>
                    </a:cubicBezTo>
                    <a:cubicBezTo>
                      <a:pt x="17512" y="11"/>
                      <a:pt x="17996" y="0"/>
                      <a:pt x="18598" y="0"/>
                    </a:cubicBezTo>
                    <a:cubicBezTo>
                      <a:pt x="19396" y="0"/>
                      <a:pt x="20016" y="14"/>
                      <a:pt x="20457" y="41"/>
                    </a:cubicBezTo>
                    <a:cubicBezTo>
                      <a:pt x="20898" y="69"/>
                      <a:pt x="21199" y="141"/>
                      <a:pt x="21360" y="256"/>
                    </a:cubicBezTo>
                    <a:cubicBezTo>
                      <a:pt x="21521" y="372"/>
                      <a:pt x="21560" y="546"/>
                      <a:pt x="21476" y="777"/>
                    </a:cubicBezTo>
                    <a:cubicBezTo>
                      <a:pt x="21392" y="1009"/>
                      <a:pt x="21224" y="1323"/>
                      <a:pt x="20972" y="1720"/>
                    </a:cubicBezTo>
                    <a:lnTo>
                      <a:pt x="13535" y="13380"/>
                    </a:lnTo>
                    <a:lnTo>
                      <a:pt x="13535" y="20905"/>
                    </a:lnTo>
                    <a:cubicBezTo>
                      <a:pt x="13535" y="21016"/>
                      <a:pt x="13489" y="21115"/>
                      <a:pt x="13398" y="21203"/>
                    </a:cubicBezTo>
                    <a:cubicBezTo>
                      <a:pt x="13307" y="21291"/>
                      <a:pt x="13157" y="21363"/>
                      <a:pt x="12947" y="21418"/>
                    </a:cubicBezTo>
                    <a:cubicBezTo>
                      <a:pt x="12737" y="21473"/>
                      <a:pt x="12453" y="21517"/>
                      <a:pt x="12096" y="21550"/>
                    </a:cubicBezTo>
                    <a:cubicBezTo>
                      <a:pt x="11739" y="21583"/>
                      <a:pt x="11294" y="21600"/>
                      <a:pt x="10762" y="21600"/>
                    </a:cubicBezTo>
                    <a:cubicBezTo>
                      <a:pt x="10216" y="21600"/>
                      <a:pt x="9767" y="21583"/>
                      <a:pt x="9417" y="21550"/>
                    </a:cubicBezTo>
                    <a:cubicBezTo>
                      <a:pt x="9067" y="21517"/>
                      <a:pt x="8783" y="21473"/>
                      <a:pt x="8566" y="21418"/>
                    </a:cubicBezTo>
                    <a:cubicBezTo>
                      <a:pt x="8349" y="21363"/>
                      <a:pt x="8199" y="21291"/>
                      <a:pt x="8115" y="21203"/>
                    </a:cubicBezTo>
                    <a:cubicBezTo>
                      <a:pt x="8031" y="21115"/>
                      <a:pt x="7989" y="21016"/>
                      <a:pt x="7989" y="20905"/>
                    </a:cubicBezTo>
                    <a:lnTo>
                      <a:pt x="7989" y="13380"/>
                    </a:lnTo>
                    <a:lnTo>
                      <a:pt x="552" y="1720"/>
                    </a:lnTo>
                    <a:cubicBezTo>
                      <a:pt x="286" y="1312"/>
                      <a:pt x="114" y="995"/>
                      <a:pt x="37" y="769"/>
                    </a:cubicBezTo>
                    <a:cubicBezTo>
                      <a:pt x="-40" y="543"/>
                      <a:pt x="2" y="372"/>
                      <a:pt x="163" y="256"/>
                    </a:cubicBezTo>
                    <a:cubicBezTo>
                      <a:pt x="324" y="141"/>
                      <a:pt x="622" y="69"/>
                      <a:pt x="1056" y="41"/>
                    </a:cubicBezTo>
                    <a:cubicBezTo>
                      <a:pt x="1490" y="14"/>
                      <a:pt x="2092" y="0"/>
                      <a:pt x="28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1225" name="Freeform: Shape 26"/>
            <p:cNvSpPr/>
            <p:nvPr/>
          </p:nvSpPr>
          <p:spPr>
            <a:xfrm>
              <a:off x="1402207" y="601612"/>
              <a:ext cx="2158500" cy="54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43" y="3340"/>
                  </a:moveTo>
                  <a:cubicBezTo>
                    <a:pt x="7561" y="4596"/>
                    <a:pt x="7326" y="7700"/>
                    <a:pt x="6939" y="12654"/>
                  </a:cubicBezTo>
                  <a:lnTo>
                    <a:pt x="8358" y="12654"/>
                  </a:lnTo>
                  <a:cubicBezTo>
                    <a:pt x="7993" y="8014"/>
                    <a:pt x="7788" y="5390"/>
                    <a:pt x="7742" y="4782"/>
                  </a:cubicBezTo>
                  <a:cubicBezTo>
                    <a:pt x="7696" y="4174"/>
                    <a:pt x="7663" y="3693"/>
                    <a:pt x="7643" y="3340"/>
                  </a:cubicBezTo>
                  <a:close/>
                  <a:moveTo>
                    <a:pt x="17221" y="88"/>
                  </a:moveTo>
                  <a:lnTo>
                    <a:pt x="18376" y="88"/>
                  </a:lnTo>
                  <a:lnTo>
                    <a:pt x="18376" y="9932"/>
                  </a:lnTo>
                  <a:lnTo>
                    <a:pt x="18830" y="7401"/>
                  </a:lnTo>
                  <a:lnTo>
                    <a:pt x="20304" y="88"/>
                  </a:lnTo>
                  <a:lnTo>
                    <a:pt x="21585" y="88"/>
                  </a:lnTo>
                  <a:lnTo>
                    <a:pt x="19686" y="9608"/>
                  </a:lnTo>
                  <a:lnTo>
                    <a:pt x="21600" y="21600"/>
                  </a:lnTo>
                  <a:lnTo>
                    <a:pt x="20289" y="21600"/>
                  </a:lnTo>
                  <a:lnTo>
                    <a:pt x="18863" y="12536"/>
                  </a:lnTo>
                  <a:lnTo>
                    <a:pt x="18376" y="13919"/>
                  </a:lnTo>
                  <a:lnTo>
                    <a:pt x="18376" y="21600"/>
                  </a:lnTo>
                  <a:lnTo>
                    <a:pt x="17221" y="21600"/>
                  </a:lnTo>
                  <a:close/>
                  <a:moveTo>
                    <a:pt x="11044" y="88"/>
                  </a:moveTo>
                  <a:lnTo>
                    <a:pt x="12500" y="88"/>
                  </a:lnTo>
                  <a:lnTo>
                    <a:pt x="14864" y="16200"/>
                  </a:lnTo>
                  <a:lnTo>
                    <a:pt x="14890" y="16200"/>
                  </a:lnTo>
                  <a:cubicBezTo>
                    <a:pt x="14853" y="13404"/>
                    <a:pt x="14834" y="11428"/>
                    <a:pt x="14834" y="10270"/>
                  </a:cubicBezTo>
                  <a:lnTo>
                    <a:pt x="14834" y="88"/>
                  </a:lnTo>
                  <a:lnTo>
                    <a:pt x="15873" y="88"/>
                  </a:lnTo>
                  <a:lnTo>
                    <a:pt x="15873" y="21600"/>
                  </a:lnTo>
                  <a:lnTo>
                    <a:pt x="14406" y="21600"/>
                  </a:lnTo>
                  <a:lnTo>
                    <a:pt x="12038" y="5326"/>
                  </a:lnTo>
                  <a:lnTo>
                    <a:pt x="12005" y="5326"/>
                  </a:lnTo>
                  <a:cubicBezTo>
                    <a:pt x="12052" y="8201"/>
                    <a:pt x="12075" y="10251"/>
                    <a:pt x="12075" y="11477"/>
                  </a:cubicBezTo>
                  <a:lnTo>
                    <a:pt x="12075" y="21600"/>
                  </a:lnTo>
                  <a:lnTo>
                    <a:pt x="11044" y="21600"/>
                  </a:lnTo>
                  <a:close/>
                  <a:moveTo>
                    <a:pt x="0" y="88"/>
                  </a:moveTo>
                  <a:lnTo>
                    <a:pt x="1154" y="88"/>
                  </a:lnTo>
                  <a:lnTo>
                    <a:pt x="1154" y="8519"/>
                  </a:lnTo>
                  <a:lnTo>
                    <a:pt x="3310" y="8519"/>
                  </a:lnTo>
                  <a:lnTo>
                    <a:pt x="3310" y="88"/>
                  </a:lnTo>
                  <a:lnTo>
                    <a:pt x="4460" y="88"/>
                  </a:lnTo>
                  <a:lnTo>
                    <a:pt x="4460" y="21600"/>
                  </a:lnTo>
                  <a:lnTo>
                    <a:pt x="3310" y="21600"/>
                  </a:lnTo>
                  <a:lnTo>
                    <a:pt x="3310" y="12316"/>
                  </a:lnTo>
                  <a:lnTo>
                    <a:pt x="1154" y="12316"/>
                  </a:lnTo>
                  <a:lnTo>
                    <a:pt x="1154" y="21600"/>
                  </a:lnTo>
                  <a:lnTo>
                    <a:pt x="0" y="21600"/>
                  </a:lnTo>
                  <a:close/>
                  <a:moveTo>
                    <a:pt x="6932" y="0"/>
                  </a:moveTo>
                  <a:lnTo>
                    <a:pt x="8343" y="0"/>
                  </a:lnTo>
                  <a:lnTo>
                    <a:pt x="10272" y="21600"/>
                  </a:lnTo>
                  <a:lnTo>
                    <a:pt x="9028" y="21600"/>
                  </a:lnTo>
                  <a:lnTo>
                    <a:pt x="8633" y="16480"/>
                  </a:lnTo>
                  <a:lnTo>
                    <a:pt x="6649" y="16480"/>
                  </a:lnTo>
                  <a:lnTo>
                    <a:pt x="6254" y="21600"/>
                  </a:lnTo>
                  <a:lnTo>
                    <a:pt x="5011" y="21600"/>
                  </a:lnTo>
                  <a:close/>
                </a:path>
              </a:pathLst>
            </a:custGeom>
            <a:solidFill>
              <a:srgbClr val="232A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6" name="Freeform: Shape 27"/>
            <p:cNvSpPr/>
            <p:nvPr/>
          </p:nvSpPr>
          <p:spPr>
            <a:xfrm>
              <a:off x="5365986" y="599192"/>
              <a:ext cx="1308597" cy="559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31" y="16720"/>
                  </a:moveTo>
                  <a:cubicBezTo>
                    <a:pt x="20871" y="16720"/>
                    <a:pt x="21134" y="16931"/>
                    <a:pt x="21321" y="17352"/>
                  </a:cubicBezTo>
                  <a:cubicBezTo>
                    <a:pt x="21507" y="17773"/>
                    <a:pt x="21600" y="18376"/>
                    <a:pt x="21600" y="19160"/>
                  </a:cubicBezTo>
                  <a:cubicBezTo>
                    <a:pt x="21600" y="19916"/>
                    <a:pt x="21506" y="20512"/>
                    <a:pt x="21317" y="20947"/>
                  </a:cubicBezTo>
                  <a:cubicBezTo>
                    <a:pt x="21129" y="21382"/>
                    <a:pt x="20867" y="21600"/>
                    <a:pt x="20531" y="21600"/>
                  </a:cubicBezTo>
                  <a:cubicBezTo>
                    <a:pt x="20187" y="21600"/>
                    <a:pt x="19921" y="21387"/>
                    <a:pt x="19733" y="20961"/>
                  </a:cubicBezTo>
                  <a:cubicBezTo>
                    <a:pt x="19545" y="20536"/>
                    <a:pt x="19450" y="19935"/>
                    <a:pt x="19450" y="19160"/>
                  </a:cubicBezTo>
                  <a:cubicBezTo>
                    <a:pt x="19450" y="18356"/>
                    <a:pt x="19543" y="17749"/>
                    <a:pt x="19727" y="17337"/>
                  </a:cubicBezTo>
                  <a:cubicBezTo>
                    <a:pt x="19911" y="16926"/>
                    <a:pt x="20179" y="16720"/>
                    <a:pt x="20531" y="16720"/>
                  </a:cubicBezTo>
                  <a:close/>
                  <a:moveTo>
                    <a:pt x="4287" y="3703"/>
                  </a:moveTo>
                  <a:cubicBezTo>
                    <a:pt x="3529" y="3703"/>
                    <a:pt x="2958" y="4298"/>
                    <a:pt x="2573" y="5490"/>
                  </a:cubicBezTo>
                  <a:cubicBezTo>
                    <a:pt x="2188" y="6681"/>
                    <a:pt x="1996" y="8449"/>
                    <a:pt x="1996" y="10793"/>
                  </a:cubicBezTo>
                  <a:cubicBezTo>
                    <a:pt x="1996" y="13137"/>
                    <a:pt x="2186" y="14902"/>
                    <a:pt x="2567" y="16089"/>
                  </a:cubicBezTo>
                  <a:cubicBezTo>
                    <a:pt x="2948" y="17275"/>
                    <a:pt x="3517" y="17868"/>
                    <a:pt x="4274" y="17868"/>
                  </a:cubicBezTo>
                  <a:cubicBezTo>
                    <a:pt x="5793" y="17868"/>
                    <a:pt x="6553" y="15510"/>
                    <a:pt x="6553" y="10793"/>
                  </a:cubicBezTo>
                  <a:cubicBezTo>
                    <a:pt x="6553" y="6066"/>
                    <a:pt x="5798" y="3703"/>
                    <a:pt x="4287" y="3703"/>
                  </a:cubicBezTo>
                  <a:close/>
                  <a:moveTo>
                    <a:pt x="10225" y="330"/>
                  </a:moveTo>
                  <a:lnTo>
                    <a:pt x="12122" y="330"/>
                  </a:lnTo>
                  <a:lnTo>
                    <a:pt x="12122" y="13175"/>
                  </a:lnTo>
                  <a:cubicBezTo>
                    <a:pt x="12122" y="14792"/>
                    <a:pt x="12261" y="15979"/>
                    <a:pt x="12540" y="16735"/>
                  </a:cubicBezTo>
                  <a:cubicBezTo>
                    <a:pt x="12818" y="17490"/>
                    <a:pt x="13279" y="17868"/>
                    <a:pt x="13922" y="17868"/>
                  </a:cubicBezTo>
                  <a:cubicBezTo>
                    <a:pt x="14544" y="17868"/>
                    <a:pt x="14995" y="17488"/>
                    <a:pt x="15276" y="16727"/>
                  </a:cubicBezTo>
                  <a:cubicBezTo>
                    <a:pt x="15556" y="15967"/>
                    <a:pt x="15697" y="14773"/>
                    <a:pt x="15697" y="13147"/>
                  </a:cubicBezTo>
                  <a:lnTo>
                    <a:pt x="15697" y="330"/>
                  </a:lnTo>
                  <a:lnTo>
                    <a:pt x="17594" y="330"/>
                  </a:lnTo>
                  <a:lnTo>
                    <a:pt x="17594" y="13907"/>
                  </a:lnTo>
                  <a:cubicBezTo>
                    <a:pt x="17594" y="15457"/>
                    <a:pt x="17446" y="16816"/>
                    <a:pt x="17149" y="17983"/>
                  </a:cubicBezTo>
                  <a:cubicBezTo>
                    <a:pt x="16852" y="19151"/>
                    <a:pt x="16423" y="20045"/>
                    <a:pt x="15862" y="20667"/>
                  </a:cubicBezTo>
                  <a:cubicBezTo>
                    <a:pt x="15301" y="21289"/>
                    <a:pt x="14638" y="21600"/>
                    <a:pt x="13873" y="21600"/>
                  </a:cubicBezTo>
                  <a:cubicBezTo>
                    <a:pt x="12718" y="21600"/>
                    <a:pt x="11821" y="20909"/>
                    <a:pt x="11183" y="19526"/>
                  </a:cubicBezTo>
                  <a:cubicBezTo>
                    <a:pt x="10544" y="18144"/>
                    <a:pt x="10225" y="16251"/>
                    <a:pt x="10225" y="13850"/>
                  </a:cubicBezTo>
                  <a:close/>
                  <a:moveTo>
                    <a:pt x="19475" y="230"/>
                  </a:moveTo>
                  <a:lnTo>
                    <a:pt x="21600" y="230"/>
                  </a:lnTo>
                  <a:lnTo>
                    <a:pt x="21287" y="14252"/>
                  </a:lnTo>
                  <a:lnTo>
                    <a:pt x="19788" y="14252"/>
                  </a:lnTo>
                  <a:close/>
                  <a:moveTo>
                    <a:pt x="4287" y="0"/>
                  </a:moveTo>
                  <a:cubicBezTo>
                    <a:pt x="5667" y="0"/>
                    <a:pt x="6722" y="928"/>
                    <a:pt x="7453" y="2784"/>
                  </a:cubicBezTo>
                  <a:cubicBezTo>
                    <a:pt x="8184" y="4641"/>
                    <a:pt x="8549" y="7310"/>
                    <a:pt x="8549" y="10793"/>
                  </a:cubicBezTo>
                  <a:cubicBezTo>
                    <a:pt x="8549" y="14266"/>
                    <a:pt x="8180" y="16936"/>
                    <a:pt x="7443" y="18801"/>
                  </a:cubicBezTo>
                  <a:cubicBezTo>
                    <a:pt x="6706" y="20667"/>
                    <a:pt x="5650" y="21600"/>
                    <a:pt x="4274" y="21600"/>
                  </a:cubicBezTo>
                  <a:cubicBezTo>
                    <a:pt x="2899" y="21600"/>
                    <a:pt x="1842" y="20667"/>
                    <a:pt x="1105" y="18801"/>
                  </a:cubicBezTo>
                  <a:cubicBezTo>
                    <a:pt x="368" y="16936"/>
                    <a:pt x="0" y="14256"/>
                    <a:pt x="0" y="10764"/>
                  </a:cubicBezTo>
                  <a:cubicBezTo>
                    <a:pt x="0" y="7272"/>
                    <a:pt x="370" y="4605"/>
                    <a:pt x="1109" y="2763"/>
                  </a:cubicBezTo>
                  <a:cubicBezTo>
                    <a:pt x="1848" y="921"/>
                    <a:pt x="2907" y="0"/>
                    <a:pt x="4287" y="0"/>
                  </a:cubicBezTo>
                  <a:close/>
                </a:path>
              </a:pathLst>
            </a:custGeom>
            <a:solidFill>
              <a:srgbClr val="232A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Freeform 678"/>
          <p:cNvSpPr/>
          <p:nvPr/>
        </p:nvSpPr>
        <p:spPr>
          <a:xfrm>
            <a:off x="2030755" y="5113489"/>
            <a:ext cx="2254515" cy="540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0" y="3951"/>
                </a:lnTo>
                <a:lnTo>
                  <a:pt x="21600" y="0"/>
                </a:lnTo>
                <a:close/>
              </a:path>
            </a:pathLst>
          </a:custGeom>
          <a:solidFill>
            <a:srgbClr val="4B650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2" name="Freeform 679"/>
          <p:cNvSpPr/>
          <p:nvPr/>
        </p:nvSpPr>
        <p:spPr>
          <a:xfrm>
            <a:off x="2030755" y="5288903"/>
            <a:ext cx="1521223" cy="448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481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174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3" name="Freeform 680"/>
          <p:cNvSpPr/>
          <p:nvPr/>
        </p:nvSpPr>
        <p:spPr>
          <a:xfrm>
            <a:off x="2542622" y="5682869"/>
            <a:ext cx="1009357" cy="350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3475"/>
                </a:moveTo>
                <a:lnTo>
                  <a:pt x="0" y="21600"/>
                </a:lnTo>
                <a:lnTo>
                  <a:pt x="0" y="0"/>
                </a:lnTo>
                <a:lnTo>
                  <a:pt x="21600" y="3475"/>
                </a:lnTo>
                <a:close/>
              </a:path>
            </a:pathLst>
          </a:custGeom>
          <a:solidFill>
            <a:srgbClr val="4B650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34" name="Freeform 681"/>
          <p:cNvSpPr/>
          <p:nvPr/>
        </p:nvSpPr>
        <p:spPr>
          <a:xfrm>
            <a:off x="2542622" y="5887039"/>
            <a:ext cx="506116" cy="362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836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8836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237" name="Group 13"/>
          <p:cNvGrpSpPr/>
          <p:nvPr/>
        </p:nvGrpSpPr>
        <p:grpSpPr>
          <a:xfrm>
            <a:off x="1199456" y="608626"/>
            <a:ext cx="9793088" cy="4613123"/>
            <a:chOff x="0" y="0"/>
            <a:chExt cx="9793087" cy="4613121"/>
          </a:xfrm>
        </p:grpSpPr>
        <p:sp>
          <p:nvSpPr>
            <p:cNvPr id="1235" name="Freeform 682"/>
            <p:cNvSpPr/>
            <p:nvPr/>
          </p:nvSpPr>
          <p:spPr>
            <a:xfrm>
              <a:off x="0" y="0"/>
              <a:ext cx="9793088" cy="4613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4119"/>
                  </a:ln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236" name="Freeform 683"/>
            <p:cNvSpPr/>
            <p:nvPr/>
          </p:nvSpPr>
          <p:spPr>
            <a:xfrm>
              <a:off x="396043" y="440927"/>
              <a:ext cx="9001001" cy="3788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4293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0" dist="127000" dir="102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238" name="BACK UP SLIDES"/>
          <p:cNvSpPr txBox="1"/>
          <p:nvPr/>
        </p:nvSpPr>
        <p:spPr>
          <a:xfrm>
            <a:off x="1851937" y="2442993"/>
            <a:ext cx="8488126" cy="164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0000"/>
            </a:lvl1pPr>
          </a:lstStyle>
          <a:p>
            <a:pPr/>
            <a:r>
              <a:t>BACK 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Number of reconstructed verti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Number of reconstructed vertices</a:t>
            </a:r>
          </a:p>
        </p:txBody>
      </p:sp>
      <p:graphicFrame>
        <p:nvGraphicFramePr>
          <p:cNvPr id="1243" name="Tabella 1"/>
          <p:cNvGraphicFramePr/>
          <p:nvPr/>
        </p:nvGraphicFramePr>
        <p:xfrm>
          <a:off x="821573" y="824449"/>
          <a:ext cx="10561554" cy="431977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143610"/>
                <a:gridCol w="2510629"/>
                <a:gridCol w="2298205"/>
                <a:gridCol w="2298205"/>
                <a:gridCol w="2298205"/>
              </a:tblGrid>
              <a:tr h="830691"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sz="2500">
                          <a:solidFill>
                            <a:srgbClr val="000000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sz="2500">
                          <a:solidFill>
                            <a:srgbClr val="000000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solidFill>
                            <a:srgbClr val="FFFFFF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GSI1
C target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chemeClr val="accent4">
                        <a:lumOff val="-6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solidFill>
                            <a:srgbClr val="FFFFFF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GSI2
C2H4 target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chemeClr val="accent4">
                        <a:lumOff val="-682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solidFill>
                            <a:srgbClr val="FFFFFF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GSI3
C target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chemeClr val="accent4">
                        <a:lumOff val="-6823"/>
                      </a:schemeClr>
                    </a:solidFill>
                  </a:tcPr>
                </a:tc>
              </a:tr>
              <a:tr h="695276"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1" sz="2500">
                          <a:solidFill>
                            <a:srgbClr val="000000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chemeClr val="accent4">
                        <a:satOff val="-34359"/>
                        <a:lumOff val="3294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Beam particles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chemeClr val="accent4">
                        <a:satOff val="-34359"/>
                        <a:lumOff val="3294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18990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19988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14375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</a:tr>
              <a:tr h="695276">
                <a:tc rowSpan="2"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MC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chemeClr val="accent4">
                        <a:satOff val="-34359"/>
                        <a:lumOff val="3294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True vertices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chemeClr val="accent4">
                        <a:satOff val="-34359"/>
                        <a:lumOff val="3294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3547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127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5403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127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5860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127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95276">
                <a:tc v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Reco vertices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chemeClr val="accent4">
                        <a:satOff val="-34359"/>
                        <a:lumOff val="3294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3140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4624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3591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95276">
                <a:tc rowSpan="2"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DATA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chemeClr val="accent1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Beam particles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chemeClr val="accent1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19375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20625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14375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38100"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</a:tr>
              <a:tr h="695276">
                <a:tc vMerge="1">
                  <a:tcPr/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5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Data vertices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chemeClr val="accent1">
                        <a:lumOff val="2323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3519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4686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3462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R>
                    <a:lnT>
                      <a:solidFill>
                        <a:schemeClr val="accent4">
                          <a:lumOff val="-682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11295"/>
                          <a:lumOff val="-10705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44" name="Cuts for vertices selection:…"/>
          <p:cNvSpPr txBox="1"/>
          <p:nvPr>
            <p:ph type="body" sz="quarter" idx="1"/>
          </p:nvPr>
        </p:nvSpPr>
        <p:spPr>
          <a:xfrm>
            <a:off x="609600" y="5455102"/>
            <a:ext cx="10972800" cy="14028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00"/>
              </a:spcBef>
              <a:buSzTx/>
              <a:buFontTx/>
              <a:buNone/>
              <a:defRPr sz="2300">
                <a:solidFill>
                  <a:srgbClr val="000000"/>
                </a:solidFill>
              </a:defRPr>
            </a:pPr>
            <a:r>
              <a:t>Cuts for vertices selection:</a:t>
            </a:r>
          </a:p>
          <a:p>
            <a:pPr marL="133350" indent="-133350">
              <a:spcBef>
                <a:spcPts val="200"/>
              </a:spcBef>
              <a:defRPr sz="2300">
                <a:solidFill>
                  <a:srgbClr val="000000"/>
                </a:solidFill>
              </a:defRPr>
            </a:pPr>
            <a:r>
              <a:t>n≥3, n = number of tracks (parent + daughters)</a:t>
            </a:r>
          </a:p>
          <a:p>
            <a:pPr marL="133350" indent="-133350">
              <a:spcBef>
                <a:spcPts val="200"/>
              </a:spcBef>
              <a:defRPr sz="2300">
                <a:solidFill>
                  <a:srgbClr val="000000"/>
                </a:solidFill>
              </a:defRPr>
            </a:pPr>
            <a:r>
              <a:t>At least 2 daughters with at least 3 segments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SI1: Oxy@200 MeV/n on C target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GSI1: Oxy@200 MeV/n on C target</a:t>
            </a:r>
          </a:p>
        </p:txBody>
      </p:sp>
      <p:sp>
        <p:nvSpPr>
          <p:cNvPr id="1249" name="Distributions normalised to beam particles"/>
          <p:cNvSpPr txBox="1"/>
          <p:nvPr/>
        </p:nvSpPr>
        <p:spPr>
          <a:xfrm>
            <a:off x="4016176" y="6466489"/>
            <a:ext cx="4050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Distributions normalised to beam particles</a:t>
            </a:r>
          </a:p>
        </p:txBody>
      </p:sp>
      <p:pic>
        <p:nvPicPr>
          <p:cNvPr id="1250" name="unnamed.pdf" descr="unnamed.pdf"/>
          <p:cNvPicPr>
            <a:picLocks noChangeAspect="1"/>
          </p:cNvPicPr>
          <p:nvPr/>
        </p:nvPicPr>
        <p:blipFill>
          <a:blip r:embed="rId2">
            <a:extLst/>
          </a:blip>
          <a:srcRect l="0" t="6735" r="0" b="0"/>
          <a:stretch>
            <a:fillRect/>
          </a:stretch>
        </p:blipFill>
        <p:spPr>
          <a:xfrm>
            <a:off x="90487" y="1905012"/>
            <a:ext cx="6120001" cy="453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1" name="unnamed.pdf" descr="unnamed.pdf"/>
          <p:cNvPicPr>
            <a:picLocks noChangeAspect="1"/>
          </p:cNvPicPr>
          <p:nvPr/>
        </p:nvPicPr>
        <p:blipFill>
          <a:blip r:embed="rId3">
            <a:extLst/>
          </a:blip>
          <a:srcRect l="0" t="6735" r="0" b="0"/>
          <a:stretch>
            <a:fillRect/>
          </a:stretch>
        </p:blipFill>
        <p:spPr>
          <a:xfrm>
            <a:off x="6072187" y="1920785"/>
            <a:ext cx="6120001" cy="4530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52" name="MC RECO vs DATA"/>
          <p:cNvSpPr txBox="1"/>
          <p:nvPr/>
        </p:nvSpPr>
        <p:spPr>
          <a:xfrm>
            <a:off x="7917222" y="1436537"/>
            <a:ext cx="2429745" cy="4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05255">
              <a:lnSpc>
                <a:spcPct val="90000"/>
              </a:lnSpc>
              <a:defRPr b="1" sz="2376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RECO vs DATA</a:t>
            </a:r>
          </a:p>
        </p:txBody>
      </p:sp>
      <p:sp>
        <p:nvSpPr>
          <p:cNvPr id="1253" name="MC TRUE vs MC RECO"/>
          <p:cNvSpPr txBox="1"/>
          <p:nvPr/>
        </p:nvSpPr>
        <p:spPr>
          <a:xfrm>
            <a:off x="1547774" y="1404991"/>
            <a:ext cx="3205239" cy="53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2400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TRUE vs MC RECO</a:t>
            </a:r>
          </a:p>
        </p:txBody>
      </p:sp>
      <p:sp>
        <p:nvSpPr>
          <p:cNvPr id="1254" name="Fragments’ Multiplicity"/>
          <p:cNvSpPr txBox="1"/>
          <p:nvPr/>
        </p:nvSpPr>
        <p:spPr>
          <a:xfrm>
            <a:off x="3916491" y="670020"/>
            <a:ext cx="4250321" cy="698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877823">
              <a:lnSpc>
                <a:spcPct val="90000"/>
              </a:lnSpc>
              <a:defRPr b="1" sz="3264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Fragments’ Multiplicity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unnamed.pdf" descr="unnamed.pdf"/>
          <p:cNvPicPr>
            <a:picLocks noChangeAspect="1"/>
          </p:cNvPicPr>
          <p:nvPr/>
        </p:nvPicPr>
        <p:blipFill>
          <a:blip r:embed="rId2">
            <a:extLst/>
          </a:blip>
          <a:srcRect l="0" t="6735" r="389" b="0"/>
          <a:stretch>
            <a:fillRect/>
          </a:stretch>
        </p:blipFill>
        <p:spPr>
          <a:xfrm>
            <a:off x="6096000" y="1936558"/>
            <a:ext cx="6096188" cy="453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unnamed.pdf" descr="unnamed.pdf"/>
          <p:cNvPicPr>
            <a:picLocks noChangeAspect="1"/>
          </p:cNvPicPr>
          <p:nvPr/>
        </p:nvPicPr>
        <p:blipFill>
          <a:blip r:embed="rId3">
            <a:extLst/>
          </a:blip>
          <a:srcRect l="0" t="6735" r="0" b="0"/>
          <a:stretch>
            <a:fillRect/>
          </a:stretch>
        </p:blipFill>
        <p:spPr>
          <a:xfrm>
            <a:off x="90487" y="1936558"/>
            <a:ext cx="6120001" cy="4530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58" name="GSI1: Oxy@200 MeV/n on C target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GSI1: Oxy@200 MeV/n on C target</a:t>
            </a:r>
          </a:p>
        </p:txBody>
      </p:sp>
      <p:sp>
        <p:nvSpPr>
          <p:cNvPr id="1259" name="Distributions normalised to beam particles"/>
          <p:cNvSpPr txBox="1"/>
          <p:nvPr/>
        </p:nvSpPr>
        <p:spPr>
          <a:xfrm>
            <a:off x="4016176" y="6466489"/>
            <a:ext cx="4050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Distributions normalised to beam particles</a:t>
            </a:r>
          </a:p>
        </p:txBody>
      </p:sp>
      <p:sp>
        <p:nvSpPr>
          <p:cNvPr id="1260" name="MC RECO vs DATA"/>
          <p:cNvSpPr txBox="1"/>
          <p:nvPr/>
        </p:nvSpPr>
        <p:spPr>
          <a:xfrm>
            <a:off x="7917222" y="1436537"/>
            <a:ext cx="2429745" cy="4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05255">
              <a:lnSpc>
                <a:spcPct val="90000"/>
              </a:lnSpc>
              <a:defRPr b="1" sz="2376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RECO vs DATA</a:t>
            </a:r>
          </a:p>
        </p:txBody>
      </p:sp>
      <p:sp>
        <p:nvSpPr>
          <p:cNvPr id="1261" name="MC TRUE vs MC RECO"/>
          <p:cNvSpPr txBox="1"/>
          <p:nvPr/>
        </p:nvSpPr>
        <p:spPr>
          <a:xfrm>
            <a:off x="1547774" y="1404991"/>
            <a:ext cx="3205239" cy="53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2400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TRUE vs MC RECO</a:t>
            </a:r>
          </a:p>
        </p:txBody>
      </p:sp>
      <p:sp>
        <p:nvSpPr>
          <p:cNvPr id="1262" name="N vertices per layer"/>
          <p:cNvSpPr txBox="1"/>
          <p:nvPr/>
        </p:nvSpPr>
        <p:spPr>
          <a:xfrm>
            <a:off x="3916491" y="670020"/>
            <a:ext cx="4250321" cy="698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34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N vertices per layer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Improvements of detector response in MC description (“MC Reco”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12648">
              <a:defRPr sz="3216"/>
            </a:lvl1pPr>
          </a:lstStyle>
          <a:p>
            <a:pPr/>
            <a:r>
              <a:t>Improvements of detector response in MC description (“MC Reco”)</a:t>
            </a:r>
          </a:p>
        </p:txBody>
      </p:sp>
      <p:sp>
        <p:nvSpPr>
          <p:cNvPr id="685" name="Efficiencies for cross section measurement is obtained comparing True and Reconstructed Monte Carlo…"/>
          <p:cNvSpPr txBox="1"/>
          <p:nvPr>
            <p:ph type="body" idx="1"/>
          </p:nvPr>
        </p:nvSpPr>
        <p:spPr>
          <a:xfrm>
            <a:off x="213335" y="1118256"/>
            <a:ext cx="7190001" cy="5468897"/>
          </a:xfrm>
          <a:prstGeom prst="rect">
            <a:avLst/>
          </a:prstGeom>
        </p:spPr>
        <p:txBody>
          <a:bodyPr/>
          <a:lstStyle/>
          <a:p>
            <a:pPr marL="164592" indent="-164592" defTabSz="658368">
              <a:spcBef>
                <a:spcPts val="1200"/>
              </a:spcBef>
              <a:defRPr sz="2592"/>
            </a:pPr>
            <a:r>
              <a:t>Efficiencies for cross section measurement is obtained comparing True and Reconstructed Monte Carlo</a:t>
            </a:r>
          </a:p>
          <a:p>
            <a:pPr marL="164592" indent="-164592" defTabSz="658368">
              <a:spcBef>
                <a:spcPts val="1200"/>
              </a:spcBef>
              <a:defRPr sz="2592"/>
            </a:pPr>
            <a:r>
              <a:t>Reconstructed Monte Carlo has to reproduce detector response</a:t>
            </a:r>
          </a:p>
          <a:p>
            <a:pPr marL="164592" indent="-164592" defTabSz="658368">
              <a:spcBef>
                <a:spcPts val="1200"/>
              </a:spcBef>
              <a:defRPr sz="2592"/>
            </a:pPr>
            <a:r>
              <a:t>Effects considered:</a:t>
            </a:r>
          </a:p>
          <a:p>
            <a:pPr lvl="1" marL="493776" indent="-164592" defTabSz="658368">
              <a:spcBef>
                <a:spcPts val="200"/>
              </a:spcBef>
              <a:defRPr sz="2592"/>
            </a:pPr>
            <a:r>
              <a:t>angles and positions smearing</a:t>
            </a:r>
          </a:p>
          <a:p>
            <a:pPr lvl="1" marL="493776" indent="-164592" defTabSz="658368">
              <a:spcBef>
                <a:spcPts val="200"/>
              </a:spcBef>
              <a:defRPr sz="2376">
                <a:solidFill>
                  <a:srgbClr val="000000"/>
                </a:solidFill>
              </a:defRPr>
            </a:pPr>
            <a:r>
              <a:t>data-driven inefficiencies</a:t>
            </a:r>
          </a:p>
          <a:p>
            <a:pPr lvl="1" marL="493776" indent="-164592" defTabSz="658368">
              <a:spcBef>
                <a:spcPts val="200"/>
              </a:spcBef>
              <a:defRPr sz="2376"/>
            </a:pPr>
            <a:r>
              <a:t>data-driven random background (</a:t>
            </a:r>
            <a:r>
              <a:rPr b="1"/>
              <a:t>Optimized</a:t>
            </a:r>
            <a:r>
              <a:t>)</a:t>
            </a:r>
          </a:p>
          <a:p>
            <a:pPr lvl="1" marL="493776" indent="-164592" defTabSz="658368">
              <a:spcBef>
                <a:spcPts val="200"/>
              </a:spcBef>
              <a:defRPr sz="2376"/>
            </a:pPr>
            <a:r>
              <a:t>data-driven long cosmic rays background (</a:t>
            </a:r>
            <a:r>
              <a:rPr b="1"/>
              <a:t>Optimized</a:t>
            </a:r>
            <a:r>
              <a:t>)</a:t>
            </a:r>
          </a:p>
          <a:p>
            <a:pPr lvl="1" marL="493776" indent="-164592" defTabSz="658368">
              <a:spcBef>
                <a:spcPts val="200"/>
              </a:spcBef>
              <a:defRPr b="1" sz="2376"/>
            </a:pPr>
            <a:r>
              <a:rPr b="0"/>
              <a:t>data-driven misalignments</a:t>
            </a:r>
            <a:endParaRPr b="0"/>
          </a:p>
          <a:p>
            <a:pPr marL="164592" indent="-164592" defTabSz="658368">
              <a:spcBef>
                <a:spcPts val="1200"/>
              </a:spcBef>
              <a:defRPr sz="2592"/>
            </a:pPr>
          </a:p>
          <a:p>
            <a:pPr marL="164592" indent="-164592" defTabSz="658368">
              <a:spcBef>
                <a:spcPts val="1200"/>
              </a:spcBef>
              <a:defRPr sz="2592"/>
            </a:pPr>
            <a:r>
              <a:rPr b="1"/>
              <a:t>NEW</a:t>
            </a:r>
            <a:r>
              <a:t>: MC True and MC Reco statistics improved: </a:t>
            </a:r>
            <a14:m>
              <m:oMath>
                <m:r>
                  <a:rPr xmlns:a="http://schemas.openxmlformats.org/drawingml/2006/main" sz="23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23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80</m:t>
                </m:r>
              </m:oMath>
            </a14:m>
            <a:r>
              <a:t>k Oxygen ions (</a:t>
            </a:r>
            <a14:m>
              <m:oMath>
                <m:r>
                  <a:rPr xmlns:a="http://schemas.openxmlformats.org/drawingml/2006/main" sz="23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3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×</m:t>
                </m:r>
                <m:r>
                  <a:rPr xmlns:a="http://schemas.openxmlformats.org/drawingml/2006/main" sz="23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4</m:t>
                </m:r>
              </m:oMath>
            </a14:m>
            <a:r>
              <a:t> previous stat.)</a:t>
            </a:r>
            <a:endParaRPr sz="3600"/>
          </a:p>
        </p:txBody>
      </p:sp>
      <p:pic>
        <p:nvPicPr>
          <p:cNvPr id="68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8655" y="982028"/>
            <a:ext cx="4143343" cy="5741353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Numero diapositiva"/>
          <p:cNvSpPr txBox="1"/>
          <p:nvPr>
            <p:ph type="sldNum" sz="quarter" idx="4294967295"/>
          </p:nvPr>
        </p:nvSpPr>
        <p:spPr>
          <a:xfrm>
            <a:off x="11971997" y="6588760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unnamed.pdf" descr="unnamed.pdf"/>
          <p:cNvPicPr>
            <a:picLocks noChangeAspect="1"/>
          </p:cNvPicPr>
          <p:nvPr/>
        </p:nvPicPr>
        <p:blipFill>
          <a:blip r:embed="rId2">
            <a:extLst/>
          </a:blip>
          <a:srcRect l="0" t="6735" r="0" b="0"/>
          <a:stretch>
            <a:fillRect/>
          </a:stretch>
        </p:blipFill>
        <p:spPr>
          <a:xfrm>
            <a:off x="6072187" y="1936558"/>
            <a:ext cx="6120001" cy="453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5" name="unnamed.pdf" descr="unnamed.pdf"/>
          <p:cNvPicPr>
            <a:picLocks noChangeAspect="1"/>
          </p:cNvPicPr>
          <p:nvPr/>
        </p:nvPicPr>
        <p:blipFill>
          <a:blip r:embed="rId3">
            <a:extLst/>
          </a:blip>
          <a:srcRect l="0" t="6735" r="0" b="0"/>
          <a:stretch>
            <a:fillRect/>
          </a:stretch>
        </p:blipFill>
        <p:spPr>
          <a:xfrm>
            <a:off x="90487" y="1936558"/>
            <a:ext cx="6120001" cy="4530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GSI1: Oxy@200 MeV/n on C2H4 target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GSI1: Oxy@200 MeV/n on C2H4 target</a:t>
            </a:r>
          </a:p>
        </p:txBody>
      </p:sp>
      <p:sp>
        <p:nvSpPr>
          <p:cNvPr id="1267" name="Distributions normalised to beam particles"/>
          <p:cNvSpPr txBox="1"/>
          <p:nvPr/>
        </p:nvSpPr>
        <p:spPr>
          <a:xfrm>
            <a:off x="4016176" y="6466489"/>
            <a:ext cx="4050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Distributions normalised to beam particles</a:t>
            </a:r>
          </a:p>
        </p:txBody>
      </p:sp>
      <p:sp>
        <p:nvSpPr>
          <p:cNvPr id="1268" name="MC RECO vs DATA"/>
          <p:cNvSpPr txBox="1"/>
          <p:nvPr/>
        </p:nvSpPr>
        <p:spPr>
          <a:xfrm>
            <a:off x="7917222" y="1436537"/>
            <a:ext cx="2429745" cy="4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05255">
              <a:lnSpc>
                <a:spcPct val="90000"/>
              </a:lnSpc>
              <a:defRPr b="1" sz="2376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RECO vs DATA</a:t>
            </a:r>
          </a:p>
        </p:txBody>
      </p:sp>
      <p:sp>
        <p:nvSpPr>
          <p:cNvPr id="1269" name="MC TRUE vs MC RECO"/>
          <p:cNvSpPr txBox="1"/>
          <p:nvPr/>
        </p:nvSpPr>
        <p:spPr>
          <a:xfrm>
            <a:off x="1547774" y="1404991"/>
            <a:ext cx="3205239" cy="53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2400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TRUE vs MC RECO</a:t>
            </a:r>
          </a:p>
        </p:txBody>
      </p:sp>
      <p:sp>
        <p:nvSpPr>
          <p:cNvPr id="1270" name="N vertices per layer"/>
          <p:cNvSpPr txBox="1"/>
          <p:nvPr/>
        </p:nvSpPr>
        <p:spPr>
          <a:xfrm>
            <a:off x="3916491" y="670020"/>
            <a:ext cx="4250321" cy="698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34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N vertices per layer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" name="unnamed.pdf" descr="unnamed.pdf"/>
          <p:cNvPicPr>
            <a:picLocks noChangeAspect="1"/>
          </p:cNvPicPr>
          <p:nvPr/>
        </p:nvPicPr>
        <p:blipFill>
          <a:blip r:embed="rId3">
            <a:extLst/>
          </a:blip>
          <a:srcRect l="0" t="6735" r="0" b="0"/>
          <a:stretch>
            <a:fillRect/>
          </a:stretch>
        </p:blipFill>
        <p:spPr>
          <a:xfrm>
            <a:off x="6072187" y="1936558"/>
            <a:ext cx="6120001" cy="453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unnamed.pdf" descr="unnamed.pdf"/>
          <p:cNvPicPr>
            <a:picLocks noChangeAspect="1"/>
          </p:cNvPicPr>
          <p:nvPr/>
        </p:nvPicPr>
        <p:blipFill>
          <a:blip r:embed="rId4">
            <a:extLst/>
          </a:blip>
          <a:srcRect l="0" t="6735" r="0" b="0"/>
          <a:stretch>
            <a:fillRect/>
          </a:stretch>
        </p:blipFill>
        <p:spPr>
          <a:xfrm>
            <a:off x="90487" y="1936558"/>
            <a:ext cx="6120001" cy="4530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74" name="GSI1: Oxy@200 MeV/n on C target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GSI1: Oxy@200 MeV/n on C target</a:t>
            </a:r>
          </a:p>
        </p:txBody>
      </p:sp>
      <p:sp>
        <p:nvSpPr>
          <p:cNvPr id="1275" name="Distributions normalised to beam particles"/>
          <p:cNvSpPr txBox="1"/>
          <p:nvPr/>
        </p:nvSpPr>
        <p:spPr>
          <a:xfrm>
            <a:off x="4016176" y="6466489"/>
            <a:ext cx="4050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Distributions normalised to beam particles</a:t>
            </a:r>
          </a:p>
        </p:txBody>
      </p:sp>
      <p:sp>
        <p:nvSpPr>
          <p:cNvPr id="1276" name="MC RECO vs DATA"/>
          <p:cNvSpPr txBox="1"/>
          <p:nvPr/>
        </p:nvSpPr>
        <p:spPr>
          <a:xfrm>
            <a:off x="7917222" y="1436537"/>
            <a:ext cx="2429745" cy="4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05255">
              <a:lnSpc>
                <a:spcPct val="90000"/>
              </a:lnSpc>
              <a:defRPr b="1" sz="2376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RECO vs DATA</a:t>
            </a:r>
          </a:p>
        </p:txBody>
      </p:sp>
      <p:sp>
        <p:nvSpPr>
          <p:cNvPr id="1277" name="MC TRUE vs MC RECO"/>
          <p:cNvSpPr txBox="1"/>
          <p:nvPr/>
        </p:nvSpPr>
        <p:spPr>
          <a:xfrm>
            <a:off x="1547774" y="1404991"/>
            <a:ext cx="3205239" cy="53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2400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TRUE vs MC RECO</a:t>
            </a:r>
          </a:p>
        </p:txBody>
      </p:sp>
      <p:sp>
        <p:nvSpPr>
          <p:cNvPr id="1278" name="N fragments per layer"/>
          <p:cNvSpPr txBox="1"/>
          <p:nvPr/>
        </p:nvSpPr>
        <p:spPr>
          <a:xfrm>
            <a:off x="3916491" y="670020"/>
            <a:ext cx="4250321" cy="698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34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N fragments per layer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unnamed.pdf" descr="unnamed.pdf"/>
          <p:cNvPicPr>
            <a:picLocks noChangeAspect="1"/>
          </p:cNvPicPr>
          <p:nvPr/>
        </p:nvPicPr>
        <p:blipFill>
          <a:blip r:embed="rId2">
            <a:extLst/>
          </a:blip>
          <a:srcRect l="0" t="6735" r="2955" b="0"/>
          <a:stretch>
            <a:fillRect/>
          </a:stretch>
        </p:blipFill>
        <p:spPr>
          <a:xfrm>
            <a:off x="6253090" y="1936558"/>
            <a:ext cx="5939098" cy="453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unnamed.pdf" descr="unnamed.pdf"/>
          <p:cNvPicPr>
            <a:picLocks noChangeAspect="1"/>
          </p:cNvPicPr>
          <p:nvPr/>
        </p:nvPicPr>
        <p:blipFill>
          <a:blip r:embed="rId3">
            <a:extLst/>
          </a:blip>
          <a:srcRect l="0" t="6735" r="0" b="0"/>
          <a:stretch>
            <a:fillRect/>
          </a:stretch>
        </p:blipFill>
        <p:spPr>
          <a:xfrm>
            <a:off x="90487" y="1936558"/>
            <a:ext cx="6120001" cy="4530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84" name="GSI2: Oxy@200 MeV/n on C2H4 target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GSI2: Oxy@200 MeV/n on C2H4 target</a:t>
            </a:r>
          </a:p>
        </p:txBody>
      </p:sp>
      <p:sp>
        <p:nvSpPr>
          <p:cNvPr id="1285" name="Distributions normalised to beam particles"/>
          <p:cNvSpPr txBox="1"/>
          <p:nvPr/>
        </p:nvSpPr>
        <p:spPr>
          <a:xfrm>
            <a:off x="4016176" y="6466489"/>
            <a:ext cx="4050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Distributions normalised to beam particles</a:t>
            </a:r>
          </a:p>
        </p:txBody>
      </p:sp>
      <p:sp>
        <p:nvSpPr>
          <p:cNvPr id="1286" name="MC RECO vs DATA"/>
          <p:cNvSpPr txBox="1"/>
          <p:nvPr/>
        </p:nvSpPr>
        <p:spPr>
          <a:xfrm>
            <a:off x="7917222" y="1436537"/>
            <a:ext cx="2429745" cy="4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05255">
              <a:lnSpc>
                <a:spcPct val="90000"/>
              </a:lnSpc>
              <a:defRPr b="1" sz="2376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RECO vs DATA</a:t>
            </a:r>
          </a:p>
        </p:txBody>
      </p:sp>
      <p:sp>
        <p:nvSpPr>
          <p:cNvPr id="1287" name="MC TRUE vs MC RECO"/>
          <p:cNvSpPr txBox="1"/>
          <p:nvPr/>
        </p:nvSpPr>
        <p:spPr>
          <a:xfrm>
            <a:off x="1547774" y="1404991"/>
            <a:ext cx="3205239" cy="53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2400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TRUE vs MC RECO</a:t>
            </a:r>
          </a:p>
        </p:txBody>
      </p:sp>
      <p:sp>
        <p:nvSpPr>
          <p:cNvPr id="1288" name="N vertices per layer"/>
          <p:cNvSpPr txBox="1"/>
          <p:nvPr/>
        </p:nvSpPr>
        <p:spPr>
          <a:xfrm>
            <a:off x="3916491" y="670020"/>
            <a:ext cx="4250321" cy="698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34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N vertices per layer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SI2: Oxy@200 MeV/n on C2H4 target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GSI2: Oxy@200 MeV/n on C2H4 target</a:t>
            </a:r>
          </a:p>
        </p:txBody>
      </p:sp>
      <p:sp>
        <p:nvSpPr>
          <p:cNvPr id="1291" name="Distributions normalised to beam particles"/>
          <p:cNvSpPr txBox="1"/>
          <p:nvPr/>
        </p:nvSpPr>
        <p:spPr>
          <a:xfrm>
            <a:off x="4016176" y="6466489"/>
            <a:ext cx="4050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Distributions normalised to beam particles</a:t>
            </a:r>
          </a:p>
        </p:txBody>
      </p:sp>
      <p:pic>
        <p:nvPicPr>
          <p:cNvPr id="1292" name="unnamed.pdf" descr="unnamed.pdf"/>
          <p:cNvPicPr>
            <a:picLocks noChangeAspect="1"/>
          </p:cNvPicPr>
          <p:nvPr/>
        </p:nvPicPr>
        <p:blipFill>
          <a:blip r:embed="rId2">
            <a:extLst/>
          </a:blip>
          <a:srcRect l="0" t="6735" r="389" b="0"/>
          <a:stretch>
            <a:fillRect/>
          </a:stretch>
        </p:blipFill>
        <p:spPr>
          <a:xfrm>
            <a:off x="6096000" y="1936558"/>
            <a:ext cx="6096188" cy="453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3" name="unnamed.pdf" descr="unnamed.pdf"/>
          <p:cNvPicPr>
            <a:picLocks noChangeAspect="1"/>
          </p:cNvPicPr>
          <p:nvPr/>
        </p:nvPicPr>
        <p:blipFill>
          <a:blip r:embed="rId3">
            <a:extLst/>
          </a:blip>
          <a:srcRect l="0" t="6735" r="0" b="0"/>
          <a:stretch>
            <a:fillRect/>
          </a:stretch>
        </p:blipFill>
        <p:spPr>
          <a:xfrm>
            <a:off x="90487" y="1936558"/>
            <a:ext cx="6120001" cy="4530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94" name="MC RECO vs DATA"/>
          <p:cNvSpPr txBox="1"/>
          <p:nvPr/>
        </p:nvSpPr>
        <p:spPr>
          <a:xfrm>
            <a:off x="7917222" y="1436537"/>
            <a:ext cx="2429745" cy="4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05255">
              <a:lnSpc>
                <a:spcPct val="90000"/>
              </a:lnSpc>
              <a:defRPr b="1" sz="2376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RECO vs DATA</a:t>
            </a:r>
          </a:p>
        </p:txBody>
      </p:sp>
      <p:sp>
        <p:nvSpPr>
          <p:cNvPr id="1295" name="MC TRUE vs MC RECO"/>
          <p:cNvSpPr txBox="1"/>
          <p:nvPr/>
        </p:nvSpPr>
        <p:spPr>
          <a:xfrm>
            <a:off x="1547774" y="1404991"/>
            <a:ext cx="3205239" cy="53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2400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TRUE vs MC RECO</a:t>
            </a:r>
          </a:p>
        </p:txBody>
      </p:sp>
      <p:sp>
        <p:nvSpPr>
          <p:cNvPr id="1296" name="Fragments’ Multiplicity"/>
          <p:cNvSpPr txBox="1"/>
          <p:nvPr/>
        </p:nvSpPr>
        <p:spPr>
          <a:xfrm>
            <a:off x="3916491" y="670020"/>
            <a:ext cx="4250321" cy="698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877823">
              <a:lnSpc>
                <a:spcPct val="90000"/>
              </a:lnSpc>
              <a:defRPr b="1" sz="3264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Fragments’ Multiplicity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SI3: Oxy@400 MeV/n on C target"/>
          <p:cNvSpPr txBox="1"/>
          <p:nvPr>
            <p:ph type="title"/>
          </p:nvPr>
        </p:nvSpPr>
        <p:spPr>
          <a:xfrm>
            <a:off x="-1" y="-38100"/>
            <a:ext cx="12083305" cy="640320"/>
          </a:xfrm>
          <a:prstGeom prst="rect">
            <a:avLst/>
          </a:prstGeom>
        </p:spPr>
        <p:txBody>
          <a:bodyPr/>
          <a:lstStyle>
            <a:lvl1pPr defTabSz="731520">
              <a:defRPr sz="3840"/>
            </a:lvl1pPr>
          </a:lstStyle>
          <a:p>
            <a:pPr/>
            <a:r>
              <a:t>GSI3: Oxy@400 MeV/n on C target</a:t>
            </a:r>
          </a:p>
        </p:txBody>
      </p:sp>
      <p:sp>
        <p:nvSpPr>
          <p:cNvPr id="1299" name="Distributions normalised to beam particles"/>
          <p:cNvSpPr txBox="1"/>
          <p:nvPr/>
        </p:nvSpPr>
        <p:spPr>
          <a:xfrm>
            <a:off x="4016176" y="6466489"/>
            <a:ext cx="40509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Distributions normalised to beam particles</a:t>
            </a:r>
          </a:p>
        </p:txBody>
      </p:sp>
      <p:pic>
        <p:nvPicPr>
          <p:cNvPr id="1300" name="unnamed.pdf" descr="unnamed.pdf"/>
          <p:cNvPicPr>
            <a:picLocks noChangeAspect="1"/>
          </p:cNvPicPr>
          <p:nvPr/>
        </p:nvPicPr>
        <p:blipFill>
          <a:blip r:embed="rId2">
            <a:extLst/>
          </a:blip>
          <a:srcRect l="0" t="6735" r="389" b="0"/>
          <a:stretch>
            <a:fillRect/>
          </a:stretch>
        </p:blipFill>
        <p:spPr>
          <a:xfrm>
            <a:off x="6096000" y="1936558"/>
            <a:ext cx="6096188" cy="4530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1" name="unnamed.pdf" descr="unnamed.pdf"/>
          <p:cNvPicPr>
            <a:picLocks noChangeAspect="1"/>
          </p:cNvPicPr>
          <p:nvPr/>
        </p:nvPicPr>
        <p:blipFill>
          <a:blip r:embed="rId3">
            <a:extLst/>
          </a:blip>
          <a:srcRect l="0" t="6735" r="0" b="0"/>
          <a:stretch>
            <a:fillRect/>
          </a:stretch>
        </p:blipFill>
        <p:spPr>
          <a:xfrm>
            <a:off x="90487" y="1936558"/>
            <a:ext cx="6120001" cy="4530003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MC RECO vs DATA"/>
          <p:cNvSpPr txBox="1"/>
          <p:nvPr/>
        </p:nvSpPr>
        <p:spPr>
          <a:xfrm>
            <a:off x="7917222" y="1436537"/>
            <a:ext cx="2429745" cy="4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05255">
              <a:lnSpc>
                <a:spcPct val="90000"/>
              </a:lnSpc>
              <a:defRPr b="1" sz="2376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RECO vs DATA</a:t>
            </a:r>
          </a:p>
        </p:txBody>
      </p:sp>
      <p:sp>
        <p:nvSpPr>
          <p:cNvPr id="1303" name="MC TRUE vs MC RECO"/>
          <p:cNvSpPr txBox="1"/>
          <p:nvPr/>
        </p:nvSpPr>
        <p:spPr>
          <a:xfrm>
            <a:off x="1547774" y="1404991"/>
            <a:ext cx="3205239" cy="53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914400">
              <a:lnSpc>
                <a:spcPct val="90000"/>
              </a:lnSpc>
              <a:defRPr b="1" sz="2400">
                <a:solidFill>
                  <a:srgbClr val="377D8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MC TRUE vs MC RECO</a:t>
            </a:r>
          </a:p>
        </p:txBody>
      </p:sp>
      <p:sp>
        <p:nvSpPr>
          <p:cNvPr id="1304" name="Fragments’ Multiplicity"/>
          <p:cNvSpPr txBox="1"/>
          <p:nvPr/>
        </p:nvSpPr>
        <p:spPr>
          <a:xfrm>
            <a:off x="3916491" y="670020"/>
            <a:ext cx="4250321" cy="698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 defTabSz="877823">
              <a:lnSpc>
                <a:spcPct val="90000"/>
              </a:lnSpc>
              <a:defRPr b="1" sz="3264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Fragments’ Multiplicity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07" name="Vertexing improv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Vertexing improvements</a:t>
            </a:r>
          </a:p>
        </p:txBody>
      </p:sp>
      <p:sp>
        <p:nvSpPr>
          <p:cNvPr id="1308" name="2-prongs back-to-back vertices, formed due to more stringent tracking parameters, are reattached in the same track"/>
          <p:cNvSpPr txBox="1"/>
          <p:nvPr>
            <p:ph type="body" sz="quarter" idx="1"/>
          </p:nvPr>
        </p:nvSpPr>
        <p:spPr>
          <a:xfrm>
            <a:off x="1416569" y="999433"/>
            <a:ext cx="10463535" cy="734261"/>
          </a:xfrm>
          <a:prstGeom prst="rect">
            <a:avLst/>
          </a:prstGeom>
        </p:spPr>
        <p:txBody>
          <a:bodyPr/>
          <a:lstStyle>
            <a:lvl1pPr marL="327258" indent="-327258" defTabSz="621791">
              <a:spcBef>
                <a:spcPts val="600"/>
              </a:spcBef>
              <a:buClr>
                <a:schemeClr val="accent4">
                  <a:lumOff val="-6823"/>
                </a:schemeClr>
              </a:buClr>
              <a:buFontTx/>
              <a:buAutoNum type="arabicParenR" startAt="1"/>
              <a:defRPr sz="2448"/>
            </a:lvl1pPr>
          </a:lstStyle>
          <a:p>
            <a:pPr/>
            <a:r>
              <a:t>2-prongs back-to-back vertices, formed due to more stringent tracking parameters, are reattached in the same track</a:t>
            </a:r>
          </a:p>
        </p:txBody>
      </p:sp>
      <p:grpSp>
        <p:nvGrpSpPr>
          <p:cNvPr id="1317" name="Raggruppa"/>
          <p:cNvGrpSpPr/>
          <p:nvPr/>
        </p:nvGrpSpPr>
        <p:grpSpPr>
          <a:xfrm>
            <a:off x="665472" y="1543767"/>
            <a:ext cx="10861056" cy="5610183"/>
            <a:chOff x="0" y="-157422"/>
            <a:chExt cx="10861053" cy="5610181"/>
          </a:xfrm>
        </p:grpSpPr>
        <p:pic>
          <p:nvPicPr>
            <p:cNvPr id="1309" name="Raggruppa" descr="Raggruppa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0829434" cy="5452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0" name="A"/>
            <p:cNvSpPr txBox="1"/>
            <p:nvPr/>
          </p:nvSpPr>
          <p:spPr>
            <a:xfrm>
              <a:off x="6406019" y="1377114"/>
              <a:ext cx="365918" cy="70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1311" name="B"/>
            <p:cNvSpPr txBox="1"/>
            <p:nvPr/>
          </p:nvSpPr>
          <p:spPr>
            <a:xfrm>
              <a:off x="8364929" y="628691"/>
              <a:ext cx="455167" cy="658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1312" name="C"/>
            <p:cNvSpPr txBox="1"/>
            <p:nvPr/>
          </p:nvSpPr>
          <p:spPr>
            <a:xfrm>
              <a:off x="9555536" y="121537"/>
              <a:ext cx="329283" cy="63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1313" name="D"/>
            <p:cNvSpPr txBox="1"/>
            <p:nvPr/>
          </p:nvSpPr>
          <p:spPr>
            <a:xfrm>
              <a:off x="10258099" y="-157423"/>
              <a:ext cx="462332" cy="6341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D</a:t>
              </a:r>
            </a:p>
          </p:txBody>
        </p:sp>
        <p:sp>
          <p:nvSpPr>
            <p:cNvPr id="1314" name="v1"/>
            <p:cNvSpPr txBox="1"/>
            <p:nvPr/>
          </p:nvSpPr>
          <p:spPr>
            <a:xfrm>
              <a:off x="7913675" y="1270748"/>
              <a:ext cx="734793" cy="698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v1</a:t>
              </a:r>
            </a:p>
          </p:txBody>
        </p:sp>
        <p:sp>
          <p:nvSpPr>
            <p:cNvPr id="1315" name="v2"/>
            <p:cNvSpPr txBox="1"/>
            <p:nvPr/>
          </p:nvSpPr>
          <p:spPr>
            <a:xfrm>
              <a:off x="9359255" y="640336"/>
              <a:ext cx="822921" cy="675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v2</a:t>
              </a:r>
            </a:p>
          </p:txBody>
        </p:sp>
        <p:sp>
          <p:nvSpPr>
            <p:cNvPr id="1316" name="v3"/>
            <p:cNvSpPr txBox="1"/>
            <p:nvPr/>
          </p:nvSpPr>
          <p:spPr>
            <a:xfrm>
              <a:off x="10049150" y="386880"/>
              <a:ext cx="811904" cy="600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v3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20" name="Vertexing improv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Vertexing improvements</a:t>
            </a:r>
          </a:p>
        </p:txBody>
      </p:sp>
      <p:sp>
        <p:nvSpPr>
          <p:cNvPr id="1321" name="2-prongs fake vertices made of one or two short tracks (n 3)…"/>
          <p:cNvSpPr txBox="1"/>
          <p:nvPr>
            <p:ph type="body" sz="quarter" idx="1"/>
          </p:nvPr>
        </p:nvSpPr>
        <p:spPr>
          <a:xfrm>
            <a:off x="1416569" y="1044692"/>
            <a:ext cx="10513559" cy="1555533"/>
          </a:xfrm>
          <a:prstGeom prst="rect">
            <a:avLst/>
          </a:prstGeom>
        </p:spPr>
        <p:txBody>
          <a:bodyPr/>
          <a:lstStyle/>
          <a:p>
            <a:pPr marL="346509" indent="-346509" defTabSz="658368">
              <a:spcBef>
                <a:spcPts val="700"/>
              </a:spcBef>
              <a:buClr>
                <a:schemeClr val="accent4">
                  <a:lumOff val="-6823"/>
                </a:schemeClr>
              </a:buClr>
              <a:buFontTx/>
              <a:buAutoNum type="arabicParenR" startAt="2"/>
              <a:defRPr sz="2592"/>
            </a:pPr>
            <a:r>
              <a:t>2-prongs fake vertices made of one or two short tracks (n</a:t>
            </a:r>
            <a14:m>
              <m:oMath>
                <m:r>
                  <a:rPr xmlns:a="http://schemas.openxmlformats.org/drawingml/2006/main" sz="23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≤</m:t>
                </m:r>
              </m:oMath>
            </a14:m>
            <a:r>
              <a:t>3)</a:t>
            </a:r>
          </a:p>
          <a:p>
            <a:pPr marL="346509" indent="-346509" defTabSz="658368">
              <a:spcBef>
                <a:spcPts val="700"/>
              </a:spcBef>
              <a:buClr>
                <a:schemeClr val="accent4">
                  <a:lumOff val="-6823"/>
                </a:schemeClr>
              </a:buClr>
              <a:buFontTx/>
              <a:buAutoNum type="arabicParenR" startAt="2"/>
              <a:defRPr sz="2592"/>
            </a:pPr>
            <a:r>
              <a:t>3-prongs fake vertices made of a short (n</a:t>
            </a:r>
            <a14:m>
              <m:oMath>
                <m:r>
                  <a:rPr xmlns:a="http://schemas.openxmlformats.org/drawingml/2006/main" sz="235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≤</m:t>
                </m:r>
              </m:oMath>
            </a14:m>
            <a:r>
              <a:t>3) large angle track attached to an oxygen track which was split into two pieces. Short track discarded and long track becomes a a single track</a:t>
            </a:r>
            <a:endParaRPr sz="3600"/>
          </a:p>
        </p:txBody>
      </p:sp>
      <p:pic>
        <p:nvPicPr>
          <p:cNvPr id="1322" name="Schermata 2021-05-25 alle 23.02.41.png" descr="Schermata 2021-05-25 alle 23.02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6990" y="4917165"/>
            <a:ext cx="8533138" cy="1637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3" name="Schermata 2021-05-25 alle 23.32.35.png" descr="Schermata 2021-05-25 alle 23.32.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65" y="2554965"/>
            <a:ext cx="5194301" cy="236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26" name="Vertexing improv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Vertexing improvements</a:t>
            </a:r>
          </a:p>
        </p:txBody>
      </p:sp>
      <p:sp>
        <p:nvSpPr>
          <p:cNvPr id="1327" name="Vertices made of two oxygen tracks discarded…"/>
          <p:cNvSpPr txBox="1"/>
          <p:nvPr>
            <p:ph type="body" sz="quarter" idx="1"/>
          </p:nvPr>
        </p:nvSpPr>
        <p:spPr>
          <a:xfrm>
            <a:off x="1416569" y="999433"/>
            <a:ext cx="10555429" cy="1264401"/>
          </a:xfrm>
          <a:prstGeom prst="rect">
            <a:avLst/>
          </a:prstGeom>
        </p:spPr>
        <p:txBody>
          <a:bodyPr/>
          <a:lstStyle/>
          <a:p>
            <a:pPr marL="360947" indent="-360947" defTabSz="685800">
              <a:spcBef>
                <a:spcPts val="700"/>
              </a:spcBef>
              <a:buClr>
                <a:schemeClr val="accent4">
                  <a:lumOff val="-6823"/>
                </a:schemeClr>
              </a:buClr>
              <a:buFontTx/>
              <a:buAutoNum type="arabicParenR" startAt="4"/>
              <a:defRPr sz="2700"/>
            </a:pPr>
            <a:r>
              <a:t>Vertices made of two oxygen tracks discarded</a:t>
            </a:r>
          </a:p>
          <a:p>
            <a:pPr marL="360947" indent="-360947" defTabSz="685800">
              <a:spcBef>
                <a:spcPts val="700"/>
              </a:spcBef>
              <a:buClr>
                <a:schemeClr val="accent4">
                  <a:lumOff val="-6823"/>
                </a:schemeClr>
              </a:buClr>
              <a:buFontTx/>
              <a:buAutoNum type="arabicParenR" startAt="4"/>
              <a:defRPr sz="2700"/>
            </a:pPr>
            <a:r>
              <a:t>Two oxygens entering the same vertex: the one with largest impact parameter is removed</a:t>
            </a:r>
          </a:p>
        </p:txBody>
      </p:sp>
      <p:pic>
        <p:nvPicPr>
          <p:cNvPr id="1328" name="Schermata 2021-05-24 alle 16.08.51.png" descr="Schermata 2021-05-24 alle 16.08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448" y="3966432"/>
            <a:ext cx="12083305" cy="2891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9" name="Schermata 2021-05-25 alle 23.19.54.png" descr="Schermata 2021-05-25 alle 23.19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63833"/>
            <a:ext cx="10550239" cy="1992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2" name="Vertexing - improv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Vertexing - improvements</a:t>
            </a:r>
          </a:p>
        </p:txBody>
      </p:sp>
      <p:sp>
        <p:nvSpPr>
          <p:cNvPr id="1333" name="Vertices without oxygen track: beam track is reconstructed as penetrating due to very similar angle of a daughter track. The correct topology is restored…"/>
          <p:cNvSpPr txBox="1"/>
          <p:nvPr>
            <p:ph type="body" sz="quarter" idx="1"/>
          </p:nvPr>
        </p:nvSpPr>
        <p:spPr>
          <a:xfrm>
            <a:off x="1421559" y="1078873"/>
            <a:ext cx="10641130" cy="1026932"/>
          </a:xfrm>
          <a:prstGeom prst="rect">
            <a:avLst/>
          </a:prstGeom>
        </p:spPr>
        <p:txBody>
          <a:bodyPr/>
          <a:lstStyle/>
          <a:p>
            <a:pPr marL="309880" indent="-309880" defTabSz="557784">
              <a:spcBef>
                <a:spcPts val="800"/>
              </a:spcBef>
              <a:buClr>
                <a:schemeClr val="accent4">
                  <a:lumOff val="-6823"/>
                </a:schemeClr>
              </a:buClr>
              <a:buFontTx/>
              <a:buAutoNum type="arabicParenR" startAt="6"/>
              <a:defRPr sz="2074"/>
            </a:pPr>
            <a:r>
              <a:t>Vertices without oxygen track: beam track is reconstructed as penetrating due to very similar angle of a daughter track. The correct topology is restored</a:t>
            </a:r>
          </a:p>
          <a:p>
            <a:pPr marL="309880" indent="-309880" defTabSz="557784">
              <a:spcBef>
                <a:spcPts val="800"/>
              </a:spcBef>
              <a:buClr>
                <a:schemeClr val="accent4">
                  <a:lumOff val="-6823"/>
                </a:schemeClr>
              </a:buClr>
              <a:buFontTx/>
              <a:buAutoNum type="arabicParenR" startAt="6"/>
              <a:defRPr sz="2074"/>
            </a:pPr>
            <a:r>
              <a:t>Search for extra daughters</a:t>
            </a:r>
          </a:p>
        </p:txBody>
      </p:sp>
      <p:grpSp>
        <p:nvGrpSpPr>
          <p:cNvPr id="1336" name="Raggruppa"/>
          <p:cNvGrpSpPr/>
          <p:nvPr/>
        </p:nvGrpSpPr>
        <p:grpSpPr>
          <a:xfrm>
            <a:off x="230389" y="2353401"/>
            <a:ext cx="5744287" cy="3752744"/>
            <a:chOff x="0" y="0"/>
            <a:chExt cx="5744285" cy="3752743"/>
          </a:xfrm>
        </p:grpSpPr>
        <p:pic>
          <p:nvPicPr>
            <p:cNvPr id="1334" name="Schermata 2020-12-08 alle 22.13.31.png" descr="Schermata 2020-12-08 alle 22.13.3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1342" y="34458"/>
              <a:ext cx="5622944" cy="3718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5" name="Before"/>
            <p:cNvSpPr txBox="1"/>
            <p:nvPr/>
          </p:nvSpPr>
          <p:spPr>
            <a:xfrm>
              <a:off x="0" y="0"/>
              <a:ext cx="1513437" cy="70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defRPr sz="2700">
                  <a:solidFill>
                    <a:schemeClr val="accent1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Before</a:t>
              </a:r>
            </a:p>
          </p:txBody>
        </p:sp>
      </p:grpSp>
      <p:grpSp>
        <p:nvGrpSpPr>
          <p:cNvPr id="1339" name="Raggruppa"/>
          <p:cNvGrpSpPr/>
          <p:nvPr/>
        </p:nvGrpSpPr>
        <p:grpSpPr>
          <a:xfrm>
            <a:off x="6249092" y="2323944"/>
            <a:ext cx="5559444" cy="3814246"/>
            <a:chOff x="0" y="0"/>
            <a:chExt cx="5559443" cy="3814245"/>
          </a:xfrm>
        </p:grpSpPr>
        <p:pic>
          <p:nvPicPr>
            <p:cNvPr id="1337" name="Schermata 2020-12-07 alle 10.22.26.png" descr="Schermata 2020-12-07 alle 10.22.2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6519" r="0" b="12711"/>
            <a:stretch>
              <a:fillRect/>
            </a:stretch>
          </p:blipFill>
          <p:spPr>
            <a:xfrm>
              <a:off x="0" y="31750"/>
              <a:ext cx="5559444" cy="3782496"/>
            </a:xfrm>
            <a:prstGeom prst="rect">
              <a:avLst/>
            </a:prstGeom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sp>
          <p:nvSpPr>
            <p:cNvPr id="1338" name="After"/>
            <p:cNvSpPr txBox="1"/>
            <p:nvPr/>
          </p:nvSpPr>
          <p:spPr>
            <a:xfrm>
              <a:off x="61358" y="0"/>
              <a:ext cx="1513437" cy="734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defRPr sz="2700">
                  <a:solidFill>
                    <a:schemeClr val="accent1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After</a:t>
              </a:r>
            </a:p>
          </p:txBody>
        </p:sp>
      </p:grpSp>
      <p:sp>
        <p:nvSpPr>
          <p:cNvPr id="1340" name="800 microns"/>
          <p:cNvSpPr txBox="1"/>
          <p:nvPr/>
        </p:nvSpPr>
        <p:spPr>
          <a:xfrm rot="16200000">
            <a:off x="11296112" y="3880844"/>
            <a:ext cx="127452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/>
            <a:r>
              <a:t>800 microns</a:t>
            </a:r>
          </a:p>
        </p:txBody>
      </p:sp>
      <p:sp>
        <p:nvSpPr>
          <p:cNvPr id="1341" name="Linea"/>
          <p:cNvSpPr/>
          <p:nvPr/>
        </p:nvSpPr>
        <p:spPr>
          <a:xfrm flipV="1">
            <a:off x="12045203" y="3055029"/>
            <a:ext cx="1" cy="2184941"/>
          </a:xfrm>
          <a:prstGeom prst="line">
            <a:avLst/>
          </a:prstGeom>
          <a:ln w="12700">
            <a:solidFill>
              <a:srgbClr val="535353"/>
            </a:solidFill>
            <a:miter/>
            <a:headEnd type="triangle" len="sm"/>
            <a:tailEnd type="triangle" len="sm"/>
          </a:ln>
        </p:spPr>
        <p:txBody>
          <a:bodyPr lIns="45719" rIns="45719"/>
          <a:lstStyle/>
          <a:p>
            <a:pPr/>
          </a:p>
        </p:txBody>
      </p:sp>
      <p:sp>
        <p:nvSpPr>
          <p:cNvPr id="1342" name="Rettangolo"/>
          <p:cNvSpPr/>
          <p:nvPr/>
        </p:nvSpPr>
        <p:spPr>
          <a:xfrm>
            <a:off x="366042" y="3838711"/>
            <a:ext cx="2111035" cy="1087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3" name="Rettangolo"/>
          <p:cNvSpPr/>
          <p:nvPr/>
        </p:nvSpPr>
        <p:spPr>
          <a:xfrm>
            <a:off x="3775945" y="3838711"/>
            <a:ext cx="2198731" cy="1087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4" name="Rettangolo"/>
          <p:cNvSpPr/>
          <p:nvPr/>
        </p:nvSpPr>
        <p:spPr>
          <a:xfrm>
            <a:off x="6286099" y="3893072"/>
            <a:ext cx="2111036" cy="10872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5" name="Rettangolo"/>
          <p:cNvSpPr/>
          <p:nvPr/>
        </p:nvSpPr>
        <p:spPr>
          <a:xfrm>
            <a:off x="9636921" y="3893072"/>
            <a:ext cx="2111036" cy="10872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6" name="Rettangolo"/>
          <p:cNvSpPr/>
          <p:nvPr/>
        </p:nvSpPr>
        <p:spPr>
          <a:xfrm>
            <a:off x="3422560" y="3876733"/>
            <a:ext cx="706771" cy="1634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5" name="Raggruppa"/>
          <p:cNvGrpSpPr/>
          <p:nvPr/>
        </p:nvGrpSpPr>
        <p:grpSpPr>
          <a:xfrm>
            <a:off x="196357" y="4242963"/>
            <a:ext cx="11802291" cy="2372123"/>
            <a:chOff x="0" y="0"/>
            <a:chExt cx="11802289" cy="2372121"/>
          </a:xfrm>
        </p:grpSpPr>
        <p:pic>
          <p:nvPicPr>
            <p:cNvPr id="1350" name="Schermata 2020-12-08 alle 10.55.38.png" descr="Schermata 2020-12-08 alle 10.55.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3699" r="0" b="14833"/>
            <a:stretch>
              <a:fillRect/>
            </a:stretch>
          </p:blipFill>
          <p:spPr>
            <a:xfrm>
              <a:off x="0" y="0"/>
              <a:ext cx="11802290" cy="2371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1" name="Oxygen"/>
            <p:cNvSpPr txBox="1"/>
            <p:nvPr/>
          </p:nvSpPr>
          <p:spPr>
            <a:xfrm>
              <a:off x="756718" y="1314918"/>
              <a:ext cx="1965976" cy="70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Oxygen</a:t>
              </a:r>
            </a:p>
          </p:txBody>
        </p:sp>
        <p:sp>
          <p:nvSpPr>
            <p:cNvPr id="1352" name="Nitrogen"/>
            <p:cNvSpPr txBox="1"/>
            <p:nvPr/>
          </p:nvSpPr>
          <p:spPr>
            <a:xfrm>
              <a:off x="4510534" y="1667319"/>
              <a:ext cx="1965976" cy="704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Nitrogen</a:t>
              </a:r>
            </a:p>
          </p:txBody>
        </p:sp>
        <p:sp>
          <p:nvSpPr>
            <p:cNvPr id="1353" name="Proton"/>
            <p:cNvSpPr txBox="1"/>
            <p:nvPr/>
          </p:nvSpPr>
          <p:spPr>
            <a:xfrm rot="20760000">
              <a:off x="4274544" y="833659"/>
              <a:ext cx="1965977" cy="7048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defRPr sz="2700">
                  <a:solidFill>
                    <a:srgbClr val="FFFF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Proton</a:t>
              </a:r>
            </a:p>
          </p:txBody>
        </p:sp>
        <p:sp>
          <p:nvSpPr>
            <p:cNvPr id="1354" name="After"/>
            <p:cNvSpPr txBox="1"/>
            <p:nvPr/>
          </p:nvSpPr>
          <p:spPr>
            <a:xfrm>
              <a:off x="0" y="451801"/>
              <a:ext cx="1513437" cy="734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 defTabSz="821531">
                <a:defRPr sz="2700">
                  <a:solidFill>
                    <a:schemeClr val="accent1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After</a:t>
              </a:r>
            </a:p>
          </p:txBody>
        </p:sp>
      </p:grpSp>
      <p:sp>
        <p:nvSpPr>
          <p:cNvPr id="135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7" name="Vertexing - improv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Vertexing - improvements</a:t>
            </a:r>
          </a:p>
        </p:txBody>
      </p:sp>
      <p:sp>
        <p:nvSpPr>
          <p:cNvPr id="1358" name="Oxygen going into nitrogen with the emission of a proton. Due to very similar angle Oxygen and Nitrogen are reconstructed as one track. Search for protons with small impact parameter to the beam track which go beyond the Bragg Peak."/>
          <p:cNvSpPr txBox="1"/>
          <p:nvPr>
            <p:ph type="body" sz="quarter" idx="1"/>
          </p:nvPr>
        </p:nvSpPr>
        <p:spPr>
          <a:xfrm>
            <a:off x="1513436" y="1053170"/>
            <a:ext cx="10419941" cy="981196"/>
          </a:xfrm>
          <a:prstGeom prst="rect">
            <a:avLst/>
          </a:prstGeom>
        </p:spPr>
        <p:txBody>
          <a:bodyPr/>
          <a:lstStyle/>
          <a:p>
            <a:pPr marL="298383" indent="-298383" defTabSz="566927">
              <a:spcBef>
                <a:spcPts val="600"/>
              </a:spcBef>
              <a:buClr>
                <a:schemeClr val="accent4">
                  <a:lumOff val="-6823"/>
                </a:schemeClr>
              </a:buClr>
              <a:buFontTx/>
              <a:buAutoNum type="arabicParenR" startAt="8"/>
              <a:defRPr sz="2232"/>
            </a:pPr>
            <a:r>
              <a:t>Oxygen going into nitrogen with the emission of a proton.</a:t>
            </a:r>
            <a:br/>
            <a:r>
              <a:t>Due to very similar angle Oxygen and Nitrogen are reconstructed as one track. Search for protons with small impact parameter to the beam track which go beyond the Bragg Peak.</a:t>
            </a:r>
          </a:p>
        </p:txBody>
      </p:sp>
      <p:pic>
        <p:nvPicPr>
          <p:cNvPr id="1359" name="Schermata 2020-12-08 alle 22.00.42.png" descr="Schermata 2020-12-08 alle 22.00.42.png"/>
          <p:cNvPicPr>
            <a:picLocks noChangeAspect="1"/>
          </p:cNvPicPr>
          <p:nvPr/>
        </p:nvPicPr>
        <p:blipFill>
          <a:blip r:embed="rId3">
            <a:extLst/>
          </a:blip>
          <a:srcRect l="8372" t="38101" r="38880" b="0"/>
          <a:stretch>
            <a:fillRect/>
          </a:stretch>
        </p:blipFill>
        <p:spPr>
          <a:xfrm>
            <a:off x="31749" y="2136000"/>
            <a:ext cx="7591825" cy="2586000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</p:pic>
      <p:sp>
        <p:nvSpPr>
          <p:cNvPr id="1360" name="Before"/>
          <p:cNvSpPr txBox="1"/>
          <p:nvPr/>
        </p:nvSpPr>
        <p:spPr>
          <a:xfrm>
            <a:off x="0" y="2184718"/>
            <a:ext cx="1513437" cy="704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2700">
                <a:solidFill>
                  <a:schemeClr val="accent1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Before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Background in Monte Carlo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Background in Monte Carlo Simulation</a:t>
            </a:r>
          </a:p>
        </p:txBody>
      </p:sp>
      <p:pic>
        <p:nvPicPr>
          <p:cNvPr id="692" name="Immagine 6" descr="Immagine 6"/>
          <p:cNvPicPr>
            <a:picLocks noChangeAspect="0"/>
          </p:cNvPicPr>
          <p:nvPr/>
        </p:nvPicPr>
        <p:blipFill>
          <a:blip r:embed="rId2">
            <a:extLst/>
          </a:blip>
          <a:srcRect l="0" t="0" r="0" b="9356"/>
          <a:stretch>
            <a:fillRect/>
          </a:stretch>
        </p:blipFill>
        <p:spPr>
          <a:xfrm>
            <a:off x="1285547" y="4399240"/>
            <a:ext cx="1700382" cy="174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magine 6" descr="Immagine 6"/>
          <p:cNvPicPr>
            <a:picLocks noChangeAspect="0"/>
          </p:cNvPicPr>
          <p:nvPr/>
        </p:nvPicPr>
        <p:blipFill>
          <a:blip r:embed="rId2">
            <a:extLst/>
          </a:blip>
          <a:srcRect l="0" t="0" r="0" b="9356"/>
          <a:stretch>
            <a:fillRect/>
          </a:stretch>
        </p:blipFill>
        <p:spPr>
          <a:xfrm>
            <a:off x="4663861" y="4395810"/>
            <a:ext cx="1700381" cy="174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Immagine 6" descr="Immagine 6"/>
          <p:cNvPicPr>
            <a:picLocks noChangeAspect="0"/>
          </p:cNvPicPr>
          <p:nvPr/>
        </p:nvPicPr>
        <p:blipFill>
          <a:blip r:embed="rId2">
            <a:extLst/>
          </a:blip>
          <a:srcRect l="0" t="0" r="0" b="9356"/>
          <a:stretch>
            <a:fillRect/>
          </a:stretch>
        </p:blipFill>
        <p:spPr>
          <a:xfrm>
            <a:off x="7616610" y="4395810"/>
            <a:ext cx="1700381" cy="1746466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Linea"/>
          <p:cNvSpPr/>
          <p:nvPr/>
        </p:nvSpPr>
        <p:spPr>
          <a:xfrm>
            <a:off x="6357891" y="6108469"/>
            <a:ext cx="130102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96" name="Immagine 6" descr="Immagine 6"/>
          <p:cNvPicPr>
            <a:picLocks noChangeAspect="0"/>
          </p:cNvPicPr>
          <p:nvPr/>
        </p:nvPicPr>
        <p:blipFill>
          <a:blip r:embed="rId2">
            <a:extLst/>
          </a:blip>
          <a:srcRect l="0" t="0" r="0" b="9356"/>
          <a:stretch>
            <a:fillRect/>
          </a:stretch>
        </p:blipFill>
        <p:spPr>
          <a:xfrm>
            <a:off x="2974647" y="4399240"/>
            <a:ext cx="1700382" cy="174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Immagine 6" descr="Immagine 6"/>
          <p:cNvPicPr>
            <a:picLocks noChangeAspect="0"/>
          </p:cNvPicPr>
          <p:nvPr/>
        </p:nvPicPr>
        <p:blipFill>
          <a:blip r:embed="rId2">
            <a:extLst/>
          </a:blip>
          <a:srcRect l="0" t="0" r="0" b="9356"/>
          <a:stretch>
            <a:fillRect/>
          </a:stretch>
        </p:blipFill>
        <p:spPr>
          <a:xfrm>
            <a:off x="9312060" y="4389460"/>
            <a:ext cx="1700381" cy="1746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magine 6" descr="Immagine 6"/>
          <p:cNvPicPr>
            <a:picLocks noChangeAspect="0"/>
          </p:cNvPicPr>
          <p:nvPr/>
        </p:nvPicPr>
        <p:blipFill>
          <a:blip r:embed="rId2">
            <a:extLst/>
          </a:blip>
          <a:srcRect l="0" t="0" r="23675" b="9356"/>
          <a:stretch>
            <a:fillRect/>
          </a:stretch>
        </p:blipFill>
        <p:spPr>
          <a:xfrm>
            <a:off x="6352084" y="4395710"/>
            <a:ext cx="1297809" cy="1746467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Linea"/>
          <p:cNvSpPr/>
          <p:nvPr/>
        </p:nvSpPr>
        <p:spPr>
          <a:xfrm>
            <a:off x="2108671" y="5242601"/>
            <a:ext cx="8559220" cy="448571"/>
          </a:xfrm>
          <a:prstGeom prst="line">
            <a:avLst/>
          </a:prstGeom>
          <a:ln w="25400">
            <a:solidFill>
              <a:srgbClr val="D6D5D5"/>
            </a:solidFill>
            <a:custDash>
              <a:ds d="600000" sp="6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0" name="Linea"/>
          <p:cNvSpPr/>
          <p:nvPr/>
        </p:nvSpPr>
        <p:spPr>
          <a:xfrm>
            <a:off x="800052" y="5248969"/>
            <a:ext cx="1321175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1" name="Linea"/>
          <p:cNvSpPr/>
          <p:nvPr/>
        </p:nvSpPr>
        <p:spPr>
          <a:xfrm>
            <a:off x="6357891" y="4405343"/>
            <a:ext cx="130102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2" name="Linea"/>
          <p:cNvSpPr/>
          <p:nvPr/>
        </p:nvSpPr>
        <p:spPr>
          <a:xfrm flipV="1">
            <a:off x="2111822" y="4641322"/>
            <a:ext cx="8489418" cy="606602"/>
          </a:xfrm>
          <a:prstGeom prst="line">
            <a:avLst/>
          </a:prstGeom>
          <a:ln w="25400">
            <a:solidFill>
              <a:srgbClr val="D6D5D5"/>
            </a:solidFill>
            <a:custDash>
              <a:ds d="600000" sp="6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3" name="Linea"/>
          <p:cNvSpPr/>
          <p:nvPr/>
        </p:nvSpPr>
        <p:spPr>
          <a:xfrm flipV="1">
            <a:off x="1279658" y="4614598"/>
            <a:ext cx="8043253" cy="1411798"/>
          </a:xfrm>
          <a:prstGeom prst="line">
            <a:avLst/>
          </a:prstGeom>
          <a:ln w="25400">
            <a:solidFill>
              <a:srgbClr val="EE220C"/>
            </a:solidFill>
            <a:custDash>
              <a:ds d="600000" sp="6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4" name="Linea"/>
          <p:cNvSpPr/>
          <p:nvPr/>
        </p:nvSpPr>
        <p:spPr>
          <a:xfrm>
            <a:off x="2067336" y="5259086"/>
            <a:ext cx="9818637" cy="7038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5" name="Cerchio"/>
          <p:cNvSpPr/>
          <p:nvPr/>
        </p:nvSpPr>
        <p:spPr>
          <a:xfrm>
            <a:off x="2095826" y="5211919"/>
            <a:ext cx="72001" cy="72001"/>
          </a:xfrm>
          <a:prstGeom prst="ellipse">
            <a:avLst/>
          </a:prstGeom>
          <a:solidFill>
            <a:srgbClr val="000000"/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6" name="Beam"/>
          <p:cNvSpPr txBox="1"/>
          <p:nvPr/>
        </p:nvSpPr>
        <p:spPr>
          <a:xfrm>
            <a:off x="648376" y="5294253"/>
            <a:ext cx="547825" cy="346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defTabSz="410765"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Beam</a:t>
            </a:r>
          </a:p>
        </p:txBody>
      </p:sp>
      <p:sp>
        <p:nvSpPr>
          <p:cNvPr id="707" name="Linea"/>
          <p:cNvSpPr/>
          <p:nvPr/>
        </p:nvSpPr>
        <p:spPr>
          <a:xfrm flipV="1">
            <a:off x="7649696" y="4826321"/>
            <a:ext cx="414730" cy="2972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8" name="Linea"/>
          <p:cNvSpPr/>
          <p:nvPr/>
        </p:nvSpPr>
        <p:spPr>
          <a:xfrm flipV="1">
            <a:off x="9310057" y="4576769"/>
            <a:ext cx="2156377" cy="15457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9" name="Linea"/>
          <p:cNvSpPr/>
          <p:nvPr/>
        </p:nvSpPr>
        <p:spPr>
          <a:xfrm flipV="1">
            <a:off x="2119347" y="5099387"/>
            <a:ext cx="8517237" cy="148506"/>
          </a:xfrm>
          <a:prstGeom prst="line">
            <a:avLst/>
          </a:prstGeom>
          <a:ln w="25400">
            <a:solidFill>
              <a:srgbClr val="D6D5D5"/>
            </a:solidFill>
            <a:custDash>
              <a:ds d="600000" sp="6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0" name="Linea"/>
          <p:cNvSpPr/>
          <p:nvPr/>
        </p:nvSpPr>
        <p:spPr>
          <a:xfrm flipV="1">
            <a:off x="2126275" y="4941225"/>
            <a:ext cx="4230713" cy="3052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1" name="Linea"/>
          <p:cNvSpPr/>
          <p:nvPr/>
        </p:nvSpPr>
        <p:spPr>
          <a:xfrm flipV="1">
            <a:off x="2182972" y="5151103"/>
            <a:ext cx="4610934" cy="994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2" name="Linea"/>
          <p:cNvSpPr/>
          <p:nvPr/>
        </p:nvSpPr>
        <p:spPr>
          <a:xfrm flipV="1">
            <a:off x="7627444" y="5135144"/>
            <a:ext cx="849784" cy="1483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3" name="Linea"/>
          <p:cNvSpPr/>
          <p:nvPr/>
        </p:nvSpPr>
        <p:spPr>
          <a:xfrm flipV="1">
            <a:off x="9310712" y="5071290"/>
            <a:ext cx="2582864" cy="4508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4" name="Linea"/>
          <p:cNvSpPr/>
          <p:nvPr/>
        </p:nvSpPr>
        <p:spPr>
          <a:xfrm>
            <a:off x="2203020" y="5244210"/>
            <a:ext cx="4991231" cy="2523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5" name="Linea"/>
          <p:cNvSpPr/>
          <p:nvPr/>
        </p:nvSpPr>
        <p:spPr>
          <a:xfrm>
            <a:off x="7617441" y="5528238"/>
            <a:ext cx="1276508" cy="669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6" name="Linea"/>
          <p:cNvSpPr/>
          <p:nvPr/>
        </p:nvSpPr>
        <p:spPr>
          <a:xfrm>
            <a:off x="9308160" y="5628199"/>
            <a:ext cx="2160170" cy="1132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7" name="Linea"/>
          <p:cNvSpPr/>
          <p:nvPr/>
        </p:nvSpPr>
        <p:spPr>
          <a:xfrm>
            <a:off x="865763" y="4675279"/>
            <a:ext cx="5401220" cy="428244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8" name="Linea"/>
          <p:cNvSpPr/>
          <p:nvPr/>
        </p:nvSpPr>
        <p:spPr>
          <a:xfrm>
            <a:off x="2547713" y="4025098"/>
            <a:ext cx="1840426" cy="2662031"/>
          </a:xfrm>
          <a:prstGeom prst="line">
            <a:avLst/>
          </a:prstGeom>
          <a:ln w="25400">
            <a:solidFill>
              <a:srgbClr val="EE220C">
                <a:alpha val="5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9" name="Linea"/>
          <p:cNvSpPr/>
          <p:nvPr/>
        </p:nvSpPr>
        <p:spPr>
          <a:xfrm flipH="1">
            <a:off x="4713108" y="4093211"/>
            <a:ext cx="874487" cy="2887971"/>
          </a:xfrm>
          <a:prstGeom prst="line">
            <a:avLst/>
          </a:prstGeom>
          <a:ln w="25400">
            <a:solidFill>
              <a:srgbClr val="EE220C">
                <a:alpha val="5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0" name="Linea"/>
          <p:cNvSpPr/>
          <p:nvPr/>
        </p:nvSpPr>
        <p:spPr>
          <a:xfrm flipH="1">
            <a:off x="4172236" y="5603681"/>
            <a:ext cx="2209332" cy="1381320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1" name="Linea"/>
          <p:cNvSpPr/>
          <p:nvPr/>
        </p:nvSpPr>
        <p:spPr>
          <a:xfrm>
            <a:off x="2122756" y="4485748"/>
            <a:ext cx="447084" cy="220539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2" name="Linea"/>
          <p:cNvSpPr/>
          <p:nvPr/>
        </p:nvSpPr>
        <p:spPr>
          <a:xfrm>
            <a:off x="2981895" y="4861905"/>
            <a:ext cx="447084" cy="22053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3" name="Linea"/>
          <p:cNvSpPr/>
          <p:nvPr/>
        </p:nvSpPr>
        <p:spPr>
          <a:xfrm>
            <a:off x="8483123" y="5295308"/>
            <a:ext cx="405619" cy="205906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4" name="Linea"/>
          <p:cNvSpPr/>
          <p:nvPr/>
        </p:nvSpPr>
        <p:spPr>
          <a:xfrm>
            <a:off x="9751782" y="4747563"/>
            <a:ext cx="405619" cy="205905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5" name="Linea"/>
          <p:cNvSpPr/>
          <p:nvPr/>
        </p:nvSpPr>
        <p:spPr>
          <a:xfrm>
            <a:off x="5532518" y="4613414"/>
            <a:ext cx="405619" cy="205906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6" name="Linea"/>
          <p:cNvSpPr/>
          <p:nvPr/>
        </p:nvSpPr>
        <p:spPr>
          <a:xfrm>
            <a:off x="1720459" y="5654309"/>
            <a:ext cx="405619" cy="205906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7" name="Linea"/>
          <p:cNvSpPr/>
          <p:nvPr/>
        </p:nvSpPr>
        <p:spPr>
          <a:xfrm>
            <a:off x="7200799" y="5812850"/>
            <a:ext cx="405619" cy="205906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8" name="Linea"/>
          <p:cNvSpPr/>
          <p:nvPr/>
        </p:nvSpPr>
        <p:spPr>
          <a:xfrm flipV="1">
            <a:off x="7215753" y="5882864"/>
            <a:ext cx="405668" cy="20580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9" name="Linea"/>
          <p:cNvSpPr/>
          <p:nvPr/>
        </p:nvSpPr>
        <p:spPr>
          <a:xfrm flipV="1">
            <a:off x="8895916" y="4765813"/>
            <a:ext cx="405669" cy="20580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0" name="Linea"/>
          <p:cNvSpPr/>
          <p:nvPr/>
        </p:nvSpPr>
        <p:spPr>
          <a:xfrm flipV="1">
            <a:off x="4247377" y="4607343"/>
            <a:ext cx="405669" cy="20580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1" name="Linea"/>
          <p:cNvSpPr/>
          <p:nvPr/>
        </p:nvSpPr>
        <p:spPr>
          <a:xfrm flipV="1">
            <a:off x="4247377" y="5105157"/>
            <a:ext cx="405669" cy="20580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2" name="Linea"/>
          <p:cNvSpPr/>
          <p:nvPr/>
        </p:nvSpPr>
        <p:spPr>
          <a:xfrm flipV="1">
            <a:off x="5115356" y="5715180"/>
            <a:ext cx="405669" cy="20580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3" name="Linea"/>
          <p:cNvSpPr/>
          <p:nvPr/>
        </p:nvSpPr>
        <p:spPr>
          <a:xfrm flipV="1">
            <a:off x="3002603" y="5097930"/>
            <a:ext cx="405668" cy="20580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4" name="Linea"/>
          <p:cNvSpPr/>
          <p:nvPr/>
        </p:nvSpPr>
        <p:spPr>
          <a:xfrm flipV="1">
            <a:off x="3417884" y="5779249"/>
            <a:ext cx="405668" cy="20580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5" name="Linea"/>
          <p:cNvSpPr/>
          <p:nvPr/>
        </p:nvSpPr>
        <p:spPr>
          <a:xfrm flipV="1">
            <a:off x="6798594" y="4426292"/>
            <a:ext cx="405669" cy="20580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6" name="Linea"/>
          <p:cNvSpPr/>
          <p:nvPr/>
        </p:nvSpPr>
        <p:spPr>
          <a:xfrm flipV="1">
            <a:off x="8481088" y="5970172"/>
            <a:ext cx="409688" cy="119816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7" name="Linea"/>
          <p:cNvSpPr/>
          <p:nvPr/>
        </p:nvSpPr>
        <p:spPr>
          <a:xfrm flipV="1">
            <a:off x="9332781" y="5846441"/>
            <a:ext cx="409688" cy="119817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8" name="Linea"/>
          <p:cNvSpPr/>
          <p:nvPr/>
        </p:nvSpPr>
        <p:spPr>
          <a:xfrm flipV="1">
            <a:off x="8046949" y="4552453"/>
            <a:ext cx="409689" cy="119817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9" name="Linea"/>
          <p:cNvSpPr/>
          <p:nvPr/>
        </p:nvSpPr>
        <p:spPr>
          <a:xfrm flipV="1">
            <a:off x="10585776" y="5238366"/>
            <a:ext cx="409689" cy="119816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0" name="Linea"/>
          <p:cNvSpPr/>
          <p:nvPr/>
        </p:nvSpPr>
        <p:spPr>
          <a:xfrm flipV="1">
            <a:off x="1301458" y="4825842"/>
            <a:ext cx="409688" cy="119817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1" name="Linea"/>
          <p:cNvSpPr/>
          <p:nvPr/>
        </p:nvSpPr>
        <p:spPr>
          <a:xfrm flipV="1">
            <a:off x="3832862" y="4464012"/>
            <a:ext cx="409689" cy="119817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2" name="Linea"/>
          <p:cNvSpPr/>
          <p:nvPr/>
        </p:nvSpPr>
        <p:spPr>
          <a:xfrm flipV="1">
            <a:off x="7203357" y="5224108"/>
            <a:ext cx="409689" cy="119816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3" name="Linea"/>
          <p:cNvSpPr/>
          <p:nvPr/>
        </p:nvSpPr>
        <p:spPr>
          <a:xfrm flipV="1">
            <a:off x="6361456" y="5708154"/>
            <a:ext cx="409689" cy="119817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4" name="Linea"/>
          <p:cNvSpPr/>
          <p:nvPr/>
        </p:nvSpPr>
        <p:spPr>
          <a:xfrm>
            <a:off x="5944638" y="5549385"/>
            <a:ext cx="409693" cy="119804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5" name="Linea"/>
          <p:cNvSpPr/>
          <p:nvPr/>
        </p:nvSpPr>
        <p:spPr>
          <a:xfrm>
            <a:off x="9749893" y="5455845"/>
            <a:ext cx="409692" cy="119804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6" name="Linea"/>
          <p:cNvSpPr/>
          <p:nvPr/>
        </p:nvSpPr>
        <p:spPr>
          <a:xfrm>
            <a:off x="4662355" y="5800321"/>
            <a:ext cx="409693" cy="119803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7" name="Linea"/>
          <p:cNvSpPr/>
          <p:nvPr/>
        </p:nvSpPr>
        <p:spPr>
          <a:xfrm>
            <a:off x="4245535" y="5549385"/>
            <a:ext cx="409693" cy="119804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8" name="Linea"/>
          <p:cNvSpPr/>
          <p:nvPr/>
        </p:nvSpPr>
        <p:spPr>
          <a:xfrm>
            <a:off x="8064248" y="4853352"/>
            <a:ext cx="409693" cy="119803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9" name="Linea"/>
          <p:cNvSpPr/>
          <p:nvPr/>
        </p:nvSpPr>
        <p:spPr>
          <a:xfrm>
            <a:off x="2563020" y="5478999"/>
            <a:ext cx="409693" cy="119803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0" name="Linea"/>
          <p:cNvSpPr/>
          <p:nvPr/>
        </p:nvSpPr>
        <p:spPr>
          <a:xfrm>
            <a:off x="10669208" y="4489171"/>
            <a:ext cx="409693" cy="119803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1" name="Linea"/>
          <p:cNvSpPr/>
          <p:nvPr/>
        </p:nvSpPr>
        <p:spPr>
          <a:xfrm>
            <a:off x="3414567" y="4640844"/>
            <a:ext cx="409693" cy="119803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2" name="Linea"/>
          <p:cNvSpPr/>
          <p:nvPr/>
        </p:nvSpPr>
        <p:spPr>
          <a:xfrm flipV="1">
            <a:off x="2957004" y="5673881"/>
            <a:ext cx="448850" cy="70830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3" name="Linea"/>
          <p:cNvSpPr/>
          <p:nvPr/>
        </p:nvSpPr>
        <p:spPr>
          <a:xfrm flipV="1">
            <a:off x="3813282" y="5852705"/>
            <a:ext cx="448850" cy="70830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4" name="Linea"/>
          <p:cNvSpPr/>
          <p:nvPr/>
        </p:nvSpPr>
        <p:spPr>
          <a:xfrm flipV="1">
            <a:off x="7176338" y="4560051"/>
            <a:ext cx="448850" cy="70830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5" name="Linea"/>
          <p:cNvSpPr/>
          <p:nvPr/>
        </p:nvSpPr>
        <p:spPr>
          <a:xfrm flipV="1">
            <a:off x="10136924" y="4789061"/>
            <a:ext cx="448850" cy="70830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6" name="Linea"/>
          <p:cNvSpPr/>
          <p:nvPr/>
        </p:nvSpPr>
        <p:spPr>
          <a:xfrm flipV="1">
            <a:off x="10151315" y="5987946"/>
            <a:ext cx="448850" cy="70830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7" name="Linea"/>
          <p:cNvSpPr/>
          <p:nvPr/>
        </p:nvSpPr>
        <p:spPr>
          <a:xfrm flipV="1">
            <a:off x="4660771" y="4518716"/>
            <a:ext cx="448850" cy="70830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8" name="Linea"/>
          <p:cNvSpPr/>
          <p:nvPr/>
        </p:nvSpPr>
        <p:spPr>
          <a:xfrm>
            <a:off x="4240220" y="5673526"/>
            <a:ext cx="409692" cy="119803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9" name="Linea"/>
          <p:cNvSpPr/>
          <p:nvPr/>
        </p:nvSpPr>
        <p:spPr>
          <a:xfrm flipV="1">
            <a:off x="5952858" y="5238069"/>
            <a:ext cx="405668" cy="205808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0" name="Linea"/>
          <p:cNvSpPr/>
          <p:nvPr/>
        </p:nvSpPr>
        <p:spPr>
          <a:xfrm flipV="1">
            <a:off x="5111599" y="4427250"/>
            <a:ext cx="379371" cy="89247"/>
          </a:xfrm>
          <a:prstGeom prst="line">
            <a:avLst/>
          </a:prstGeom>
          <a:ln w="25400">
            <a:solidFill>
              <a:srgbClr val="1DB1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1" name="Linea"/>
          <p:cNvSpPr/>
          <p:nvPr/>
        </p:nvSpPr>
        <p:spPr>
          <a:xfrm flipV="1">
            <a:off x="1260608" y="5131426"/>
            <a:ext cx="5115164" cy="894970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2" name="Linea"/>
          <p:cNvSpPr/>
          <p:nvPr/>
        </p:nvSpPr>
        <p:spPr>
          <a:xfrm flipV="1">
            <a:off x="7623005" y="4838871"/>
            <a:ext cx="434777" cy="74573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3" name="Linea"/>
          <p:cNvSpPr/>
          <p:nvPr/>
        </p:nvSpPr>
        <p:spPr>
          <a:xfrm flipV="1">
            <a:off x="9320236" y="4177532"/>
            <a:ext cx="2523951" cy="423856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4" name="Linea"/>
          <p:cNvSpPr/>
          <p:nvPr/>
        </p:nvSpPr>
        <p:spPr>
          <a:xfrm flipH="1">
            <a:off x="4235735" y="3750642"/>
            <a:ext cx="5108068" cy="3189908"/>
          </a:xfrm>
          <a:prstGeom prst="line">
            <a:avLst/>
          </a:prstGeom>
          <a:ln w="25400">
            <a:solidFill>
              <a:srgbClr val="EE220C"/>
            </a:solidFill>
            <a:custDash>
              <a:ds d="600000" sp="6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5" name="Linea"/>
          <p:cNvSpPr/>
          <p:nvPr/>
        </p:nvSpPr>
        <p:spPr>
          <a:xfrm flipH="1">
            <a:off x="7612300" y="4538500"/>
            <a:ext cx="456187" cy="291917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6" name="Linea"/>
          <p:cNvSpPr/>
          <p:nvPr/>
        </p:nvSpPr>
        <p:spPr>
          <a:xfrm>
            <a:off x="6239618" y="5099347"/>
            <a:ext cx="3071324" cy="261145"/>
          </a:xfrm>
          <a:prstGeom prst="line">
            <a:avLst/>
          </a:prstGeom>
          <a:ln w="25400">
            <a:solidFill>
              <a:srgbClr val="EE220C"/>
            </a:solidFill>
            <a:custDash>
              <a:ds d="600000" sp="6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7" name="Linea"/>
          <p:cNvSpPr/>
          <p:nvPr/>
        </p:nvSpPr>
        <p:spPr>
          <a:xfrm>
            <a:off x="7637914" y="5215649"/>
            <a:ext cx="394133" cy="33790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8" name="Linea"/>
          <p:cNvSpPr/>
          <p:nvPr/>
        </p:nvSpPr>
        <p:spPr>
          <a:xfrm>
            <a:off x="9317020" y="5357671"/>
            <a:ext cx="2318512" cy="171970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69" name="Rettangolo"/>
          <p:cNvSpPr/>
          <p:nvPr/>
        </p:nvSpPr>
        <p:spPr>
          <a:xfrm>
            <a:off x="2953015" y="4402182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0" name="Nuclear emulsions integrate cosmic rays since their production up to their development"/>
          <p:cNvSpPr txBox="1"/>
          <p:nvPr/>
        </p:nvSpPr>
        <p:spPr>
          <a:xfrm>
            <a:off x="198406" y="1163316"/>
            <a:ext cx="7641988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1">
              <a:spcBef>
                <a:spcPts val="1200"/>
              </a:spcBef>
              <a:defRPr sz="21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Nuclear emulsions integrate cosmic rays since their production up to their development</a:t>
            </a:r>
          </a:p>
        </p:txBody>
      </p:sp>
      <p:sp>
        <p:nvSpPr>
          <p:cNvPr id="771" name="Rettangolo"/>
          <p:cNvSpPr/>
          <p:nvPr/>
        </p:nvSpPr>
        <p:spPr>
          <a:xfrm>
            <a:off x="1692171" y="4398239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2" name="Rettangolo"/>
          <p:cNvSpPr/>
          <p:nvPr/>
        </p:nvSpPr>
        <p:spPr>
          <a:xfrm>
            <a:off x="2121518" y="4402182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3" name="Rettangolo"/>
          <p:cNvSpPr/>
          <p:nvPr/>
        </p:nvSpPr>
        <p:spPr>
          <a:xfrm>
            <a:off x="2537267" y="4402182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4" name="Rettangolo"/>
          <p:cNvSpPr/>
          <p:nvPr/>
        </p:nvSpPr>
        <p:spPr>
          <a:xfrm>
            <a:off x="3346109" y="4402182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5" name="Rettangolo"/>
          <p:cNvSpPr/>
          <p:nvPr/>
        </p:nvSpPr>
        <p:spPr>
          <a:xfrm>
            <a:off x="3793043" y="4398239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6" name="Rettangolo"/>
          <p:cNvSpPr/>
          <p:nvPr/>
        </p:nvSpPr>
        <p:spPr>
          <a:xfrm>
            <a:off x="4208792" y="4402182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7" name="Rettangolo"/>
          <p:cNvSpPr/>
          <p:nvPr/>
        </p:nvSpPr>
        <p:spPr>
          <a:xfrm>
            <a:off x="4633071" y="4427038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8" name="Rettangolo"/>
          <p:cNvSpPr/>
          <p:nvPr/>
        </p:nvSpPr>
        <p:spPr>
          <a:xfrm>
            <a:off x="5071475" y="4398239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9" name="Rettangolo"/>
          <p:cNvSpPr/>
          <p:nvPr/>
        </p:nvSpPr>
        <p:spPr>
          <a:xfrm>
            <a:off x="5473099" y="4402182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0" name="Rettangolo"/>
          <p:cNvSpPr/>
          <p:nvPr/>
        </p:nvSpPr>
        <p:spPr>
          <a:xfrm>
            <a:off x="5911384" y="4414338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1" name="Passive material not to scale"/>
          <p:cNvSpPr txBox="1"/>
          <p:nvPr/>
        </p:nvSpPr>
        <p:spPr>
          <a:xfrm>
            <a:off x="1252554" y="6537959"/>
            <a:ext cx="2294495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Passive material not to scale</a:t>
            </a:r>
          </a:p>
        </p:txBody>
      </p:sp>
      <p:sp>
        <p:nvSpPr>
          <p:cNvPr id="782" name="Rettangolo"/>
          <p:cNvSpPr/>
          <p:nvPr/>
        </p:nvSpPr>
        <p:spPr>
          <a:xfrm>
            <a:off x="9278278" y="4402182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3" name="Rettangolo"/>
          <p:cNvSpPr/>
          <p:nvPr/>
        </p:nvSpPr>
        <p:spPr>
          <a:xfrm>
            <a:off x="9701249" y="4398239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4" name="Rettangolo"/>
          <p:cNvSpPr/>
          <p:nvPr/>
        </p:nvSpPr>
        <p:spPr>
          <a:xfrm>
            <a:off x="10130597" y="4398239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5" name="Rettangolo"/>
          <p:cNvSpPr/>
          <p:nvPr/>
        </p:nvSpPr>
        <p:spPr>
          <a:xfrm>
            <a:off x="10559944" y="4402182"/>
            <a:ext cx="78877" cy="169616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6" name="Linea"/>
          <p:cNvSpPr/>
          <p:nvPr/>
        </p:nvSpPr>
        <p:spPr>
          <a:xfrm flipH="1">
            <a:off x="2781020" y="3964175"/>
            <a:ext cx="6689783" cy="2495488"/>
          </a:xfrm>
          <a:prstGeom prst="line">
            <a:avLst/>
          </a:prstGeom>
          <a:ln w="25400">
            <a:solidFill>
              <a:srgbClr val="EE220C"/>
            </a:solidFill>
            <a:custDash>
              <a:ds d="600000" sp="600000"/>
            </a:custDash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87" name="Linea"/>
          <p:cNvSpPr/>
          <p:nvPr/>
        </p:nvSpPr>
        <p:spPr>
          <a:xfrm flipH="1">
            <a:off x="2772318" y="5111015"/>
            <a:ext cx="3605846" cy="1354233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88" name="Linea"/>
          <p:cNvSpPr/>
          <p:nvPr/>
        </p:nvSpPr>
        <p:spPr>
          <a:xfrm flipH="1">
            <a:off x="2899318" y="5238015"/>
            <a:ext cx="3605846" cy="1354233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89" name="Linea"/>
          <p:cNvSpPr/>
          <p:nvPr/>
        </p:nvSpPr>
        <p:spPr>
          <a:xfrm flipH="1">
            <a:off x="7631687" y="4488905"/>
            <a:ext cx="439271" cy="170472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0" name="Not added because it is not tagged as Cosmic Ray in S2"/>
          <p:cNvSpPr txBox="1"/>
          <p:nvPr/>
        </p:nvSpPr>
        <p:spPr>
          <a:xfrm>
            <a:off x="3160220" y="3745153"/>
            <a:ext cx="2391756" cy="554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410765">
              <a:defRPr sz="14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Not added because it is not tagged as Cosmic Ray in S2</a:t>
            </a:r>
          </a:p>
        </p:txBody>
      </p:sp>
      <p:sp>
        <p:nvSpPr>
          <p:cNvPr id="791" name="Linea"/>
          <p:cNvSpPr/>
          <p:nvPr/>
        </p:nvSpPr>
        <p:spPr>
          <a:xfrm flipH="1">
            <a:off x="2821539" y="4030922"/>
            <a:ext cx="301931" cy="301931"/>
          </a:xfrm>
          <a:prstGeom prst="line">
            <a:avLst/>
          </a:prstGeom>
          <a:ln w="12700">
            <a:solidFill>
              <a:srgbClr val="FF2600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2" name="Linea"/>
          <p:cNvSpPr/>
          <p:nvPr/>
        </p:nvSpPr>
        <p:spPr>
          <a:xfrm>
            <a:off x="5425622" y="4016288"/>
            <a:ext cx="122710" cy="122711"/>
          </a:xfrm>
          <a:prstGeom prst="line">
            <a:avLst/>
          </a:prstGeom>
          <a:ln w="12700">
            <a:solidFill>
              <a:srgbClr val="FF2600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93" name="Basetracks due to the cosmic rays integrated when brick is not assembled"/>
          <p:cNvSpPr txBox="1"/>
          <p:nvPr>
            <p:ph type="body" sz="quarter" idx="1"/>
          </p:nvPr>
        </p:nvSpPr>
        <p:spPr>
          <a:xfrm>
            <a:off x="198406" y="2810456"/>
            <a:ext cx="7600748" cy="977009"/>
          </a:xfrm>
          <a:prstGeom prst="rect">
            <a:avLst/>
          </a:prstGeom>
        </p:spPr>
        <p:txBody>
          <a:bodyPr/>
          <a:lstStyle>
            <a:lvl1pPr marL="180000" indent="-180000" defTabSz="821531">
              <a:lnSpc>
                <a:spcPct val="100000"/>
              </a:lnSpc>
              <a:spcBef>
                <a:spcPts val="1200"/>
              </a:spcBef>
              <a:buSzPct val="145000"/>
              <a:buFontTx/>
              <a:defRPr sz="2100">
                <a:solidFill>
                  <a:srgbClr val="54AE3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Basetracks due to the cosmic rays integrated when brick is not assembled</a:t>
            </a:r>
          </a:p>
        </p:txBody>
      </p:sp>
      <p:sp>
        <p:nvSpPr>
          <p:cNvPr id="794" name="Basetracks belonging to cosmic rays tagged from Section2 Charge identification analysis in DATA"/>
          <p:cNvSpPr txBox="1"/>
          <p:nvPr/>
        </p:nvSpPr>
        <p:spPr>
          <a:xfrm>
            <a:off x="174532" y="1945773"/>
            <a:ext cx="7394776" cy="884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180000" indent="-180000" defTabSz="821531">
              <a:spcBef>
                <a:spcPts val="1200"/>
              </a:spcBef>
              <a:buSzPct val="145000"/>
              <a:buChar char="•"/>
              <a:defRPr sz="2100">
                <a:solidFill>
                  <a:srgbClr val="EE220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Basetracks belonging to cosmic rays tagged from Section2 Charge identification analysis in DATA</a:t>
            </a:r>
          </a:p>
        </p:txBody>
      </p:sp>
      <p:grpSp>
        <p:nvGrpSpPr>
          <p:cNvPr id="806" name="Raggruppa"/>
          <p:cNvGrpSpPr/>
          <p:nvPr/>
        </p:nvGrpSpPr>
        <p:grpSpPr>
          <a:xfrm>
            <a:off x="7381564" y="734259"/>
            <a:ext cx="4810436" cy="2818339"/>
            <a:chOff x="0" y="0"/>
            <a:chExt cx="4810435" cy="2818337"/>
          </a:xfrm>
        </p:grpSpPr>
        <p:grpSp>
          <p:nvGrpSpPr>
            <p:cNvPr id="803" name="Raggruppa"/>
            <p:cNvGrpSpPr/>
            <p:nvPr/>
          </p:nvGrpSpPr>
          <p:grpSpPr>
            <a:xfrm>
              <a:off x="-1" y="-1"/>
              <a:ext cx="4810437" cy="2818339"/>
              <a:chOff x="0" y="0"/>
              <a:chExt cx="4810435" cy="2818337"/>
            </a:xfrm>
          </p:grpSpPr>
          <p:grpSp>
            <p:nvGrpSpPr>
              <p:cNvPr id="798" name="Raggruppa"/>
              <p:cNvGrpSpPr/>
              <p:nvPr/>
            </p:nvGrpSpPr>
            <p:grpSpPr>
              <a:xfrm>
                <a:off x="641591" y="196880"/>
                <a:ext cx="4168845" cy="2621458"/>
                <a:chOff x="0" y="0"/>
                <a:chExt cx="4168844" cy="2621456"/>
              </a:xfrm>
            </p:grpSpPr>
            <p:pic>
              <p:nvPicPr>
                <p:cNvPr id="795" name="Schermata 2023-12-12 alle 15.30.58.png" descr="Schermata 2023-12-12 alle 15.30.58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4168845" cy="26214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96" name="Rettangolo"/>
                <p:cNvSpPr/>
                <p:nvPr/>
              </p:nvSpPr>
              <p:spPr>
                <a:xfrm>
                  <a:off x="412700" y="214527"/>
                  <a:ext cx="949872" cy="2029174"/>
                </a:xfrm>
                <a:prstGeom prst="rect">
                  <a:avLst/>
                </a:prstGeom>
                <a:noFill/>
                <a:ln w="25400" cap="flat">
                  <a:solidFill>
                    <a:srgbClr val="54AE32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Rettangolo"/>
                <p:cNvSpPr/>
                <p:nvPr/>
              </p:nvSpPr>
              <p:spPr>
                <a:xfrm>
                  <a:off x="2374255" y="214527"/>
                  <a:ext cx="1241822" cy="2029174"/>
                </a:xfrm>
                <a:prstGeom prst="rect">
                  <a:avLst/>
                </a:prstGeom>
                <a:noFill/>
                <a:ln w="25400" cap="flat">
                  <a:solidFill>
                    <a:srgbClr val="54AE32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9" name="data"/>
              <p:cNvSpPr txBox="1"/>
              <p:nvPr/>
            </p:nvSpPr>
            <p:spPr>
              <a:xfrm>
                <a:off x="3990411" y="0"/>
                <a:ext cx="514906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/>
                <a:r>
                  <a:t>data</a:t>
                </a:r>
              </a:p>
            </p:txBody>
          </p:sp>
          <p:sp>
            <p:nvSpPr>
              <p:cNvPr id="800" name="Rettangolo"/>
              <p:cNvSpPr/>
              <p:nvPr/>
            </p:nvSpPr>
            <p:spPr>
              <a:xfrm>
                <a:off x="2106377" y="986708"/>
                <a:ext cx="835309" cy="777241"/>
              </a:xfrm>
              <a:prstGeom prst="rect">
                <a:avLst/>
              </a:prstGeom>
              <a:noFill/>
              <a:ln w="25400" cap="flat">
                <a:solidFill>
                  <a:schemeClr val="accent4">
                    <a:lumOff val="-6823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1" name="Signal"/>
              <p:cNvSpPr txBox="1"/>
              <p:nvPr/>
            </p:nvSpPr>
            <p:spPr>
              <a:xfrm>
                <a:off x="2234673" y="611688"/>
                <a:ext cx="651308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>
                    <a:solidFill>
                      <a:schemeClr val="accent4">
                        <a:lumOff val="-6823"/>
                      </a:schemeClr>
                    </a:solidFill>
                  </a:defRPr>
                </a:lvl1pPr>
              </a:lstStyle>
              <a:p>
                <a:pPr/>
                <a:r>
                  <a:t>Signal</a:t>
                </a:r>
              </a:p>
            </p:txBody>
          </p:sp>
          <p:sp>
            <p:nvSpPr>
              <p:cNvPr id="802" name="Linea"/>
              <p:cNvSpPr/>
              <p:nvPr/>
            </p:nvSpPr>
            <p:spPr>
              <a:xfrm flipV="1">
                <a:off x="-1" y="2025527"/>
                <a:ext cx="3027760" cy="505408"/>
              </a:xfrm>
              <a:prstGeom prst="line">
                <a:avLst/>
              </a:prstGeom>
              <a:noFill/>
              <a:ln w="25400" cap="flat">
                <a:solidFill>
                  <a:srgbClr val="54AE33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804" name="Bkg"/>
            <p:cNvSpPr txBox="1"/>
            <p:nvPr/>
          </p:nvSpPr>
          <p:spPr>
            <a:xfrm>
              <a:off x="1304367" y="644956"/>
              <a:ext cx="44000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Bkg</a:t>
              </a:r>
            </a:p>
          </p:txBody>
        </p:sp>
        <p:sp>
          <p:nvSpPr>
            <p:cNvPr id="805" name="Bkg"/>
            <p:cNvSpPr txBox="1"/>
            <p:nvPr/>
          </p:nvSpPr>
          <p:spPr>
            <a:xfrm>
              <a:off x="3365489" y="644956"/>
              <a:ext cx="44000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Bkg</a:t>
              </a:r>
            </a:p>
          </p:txBody>
        </p:sp>
      </p:grpSp>
      <p:sp>
        <p:nvSpPr>
          <p:cNvPr id="807" name="Linea"/>
          <p:cNvSpPr/>
          <p:nvPr/>
        </p:nvSpPr>
        <p:spPr>
          <a:xfrm flipV="1">
            <a:off x="7409998" y="1915556"/>
            <a:ext cx="1350507" cy="1350507"/>
          </a:xfrm>
          <a:prstGeom prst="line">
            <a:avLst/>
          </a:prstGeom>
          <a:ln w="25400">
            <a:solidFill>
              <a:srgbClr val="54AE33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808" name="Numero diapositiva"/>
          <p:cNvSpPr txBox="1"/>
          <p:nvPr>
            <p:ph type="sldNum" sz="quarter" idx="4294967295"/>
          </p:nvPr>
        </p:nvSpPr>
        <p:spPr>
          <a:xfrm>
            <a:off x="11971997" y="6588760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2" grpId="3"/>
      <p:bldP build="whole" bldLvl="1" animBg="1" rev="0" advAuto="0" spid="791" grpId="2"/>
      <p:bldP build="whole" bldLvl="1" animBg="1" rev="0" advAuto="0" spid="790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Numero diapositiva"/>
          <p:cNvSpPr txBox="1"/>
          <p:nvPr>
            <p:ph type="sldNum" sz="quarter" idx="2"/>
          </p:nvPr>
        </p:nvSpPr>
        <p:spPr>
          <a:xfrm>
            <a:off x="11971067" y="6588760"/>
            <a:ext cx="18324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63" name="Cross Section Measur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Cross Section Measurement</a:t>
            </a:r>
          </a:p>
        </p:txBody>
      </p:sp>
      <p:sp>
        <p:nvSpPr>
          <p:cNvPr id="1364" name="Starting from kinematic distributions it's possible to evaluate the differential cross section:"/>
          <p:cNvSpPr txBox="1"/>
          <p:nvPr>
            <p:ph type="body" sz="half" idx="1"/>
          </p:nvPr>
        </p:nvSpPr>
        <p:spPr>
          <a:xfrm>
            <a:off x="502540" y="1543767"/>
            <a:ext cx="5358463" cy="4591805"/>
          </a:xfrm>
          <a:prstGeom prst="rect">
            <a:avLst/>
          </a:prstGeom>
        </p:spPr>
        <p:txBody>
          <a:bodyPr anchor="ctr"/>
          <a:lstStyle/>
          <a:p>
            <a:pPr marL="0" indent="0" defTabSz="722376">
              <a:spcBef>
                <a:spcPts val="700"/>
              </a:spcBef>
              <a:buSzTx/>
              <a:buFontTx/>
              <a:buNone/>
              <a:defRPr sz="2844"/>
            </a:pPr>
            <a:r>
              <a:t>Starting from kinematic distributions it's possible to evaluate the differential cross section:</a:t>
            </a:r>
          </a:p>
          <a:p>
            <a:pPr marL="0" indent="0" defTabSz="722376">
              <a:spcBef>
                <a:spcPts val="700"/>
              </a:spcBef>
              <a:buSzTx/>
              <a:buFontTx/>
              <a:buNone/>
              <a:defRPr sz="2844"/>
            </a:pPr>
          </a:p>
          <a:p>
            <a:pPr marL="0" indent="0" defTabSz="722376">
              <a:spcBef>
                <a:spcPts val="700"/>
              </a:spcBef>
              <a:buSzTx/>
              <a:buFontTx/>
              <a:buNone/>
              <a:defRPr sz="2844"/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den>
                  </m:f>
                  <m:sSub>
                    <m:e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sSub>
                        <m:e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sub>
                  </m:sSub>
                  <m:r>
                    <a:rPr xmlns:a="http://schemas.openxmlformats.org/drawingml/2006/main" sz="2600" i="1">
                      <a:solidFill>
                        <a:srgbClr val="323951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m:rPr>
                          <m:sty m:val="p"/>
                        </m:rP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sSubSup>
                        <m:e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  <m:sup>
                          <m:r>
                            <a:rPr xmlns:a="http://schemas.openxmlformats.org/drawingml/2006/main" sz="260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xmlns:a="http://schemas.openxmlformats.org/drawingml/2006/main" sz="260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</a:p>
          <a:p>
            <a:pPr marL="0" indent="0" defTabSz="722376">
              <a:spcBef>
                <a:spcPts val="700"/>
              </a:spcBef>
              <a:buSzTx/>
              <a:buFontTx/>
              <a:buNone/>
              <a:defRPr sz="2844"/>
            </a:pPr>
          </a:p>
          <a:p>
            <a:pPr marL="0" indent="0" defTabSz="722376">
              <a:spcBef>
                <a:spcPts val="700"/>
              </a:spcBef>
              <a:buSzTx/>
              <a:buFontTx/>
              <a:buNone/>
              <a:defRPr sz="2844"/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den>
                  </m:f>
                  <m:sSub>
                    <m:e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</m:sSub>
                  <m:r>
                    <a:rPr xmlns:a="http://schemas.openxmlformats.org/drawingml/2006/main" sz="2450" i="1">
                      <a:solidFill>
                        <a:srgbClr val="323951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den>
                  </m:f>
                  <m:d>
                    <m:dPr>
                      <m:ctrlP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ctrlP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den>
                      </m:f>
                      <m:sSub>
                        <m:e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b>
                            <m:e>
                              <m:r>
                                <a:rPr xmlns:a="http://schemas.openxmlformats.org/drawingml/2006/main" sz="2450" i="1">
                                  <a:solidFill>
                                    <a:srgbClr val="32395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xmlns:a="http://schemas.openxmlformats.org/drawingml/2006/main" sz="2450" i="1">
                                  <a:solidFill>
                                    <a:srgbClr val="32395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e>
                              <m:r>
                                <a:rPr xmlns:a="http://schemas.openxmlformats.org/drawingml/2006/main" sz="2450" i="1">
                                  <a:solidFill>
                                    <a:srgbClr val="32395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xmlns:a="http://schemas.openxmlformats.org/drawingml/2006/main" sz="2450" i="1">
                                  <a:solidFill>
                                    <a:srgbClr val="32395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450" i="1">
                          <a:solidFill>
                            <a:srgbClr val="32395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den>
                      </m:f>
                      <m:sSub>
                        <m:e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xmlns:a="http://schemas.openxmlformats.org/drawingml/2006/main" sz="2450" i="1">
                              <a:solidFill>
                                <a:srgbClr val="32395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e>
                  </m:d>
                </m:oMath>
              </m:oMathPara>
            </a14:m>
            <a:endParaRPr sz="3600"/>
          </a:p>
        </p:txBody>
      </p:sp>
      <p:sp>
        <p:nvSpPr>
          <p:cNvPr id="1365" name="# of fragments in the interval…"/>
          <p:cNvSpPr txBox="1"/>
          <p:nvPr/>
        </p:nvSpPr>
        <p:spPr>
          <a:xfrm>
            <a:off x="6624975" y="955959"/>
            <a:ext cx="5567025" cy="576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Y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fragments in the interval </a:t>
            </a:r>
            <a14:m>
              <m:oMath>
                <m:r>
                  <m:rPr>
                    <m:sty m:val="p"/>
                  </m:rP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Δ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θ</m:t>
                </m:r>
              </m:oMath>
            </a14:m>
          </a:p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ions colliding on the target</a:t>
            </a:r>
          </a:p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# of particles in the target: </a:t>
            </a:r>
            <a14:m>
              <m:oMath>
                <m:f>
                  <m:fPr>
                    <m:ctrlP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ρ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num>
                  <m:den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A</m:t>
                    </m:r>
                  </m:den>
                </m:f>
              </m:oMath>
            </a14:m>
            <a:r>
              <a:t>, with:</a:t>
            </a:r>
          </a:p>
          <a:p>
            <a:pPr lvl="1" marL="371474" indent="-133730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target density:</a:t>
            </a:r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2.26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sSup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</m:oMath>
            </a14:m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0.94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sSup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</m:oMath>
            </a14:m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0.0708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sSup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</m:oMath>
            </a14:m>
          </a:p>
          <a:p>
            <a:pPr lvl="1" marL="371474" indent="-133730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d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target thickness:</a:t>
            </a:r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0.1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per layer</a:t>
            </a:r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b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xmlns:a="http://schemas.openxmlformats.org/drawingml/2006/main" sz="1950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0.2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c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t> per layer</a:t>
            </a:r>
          </a:p>
          <a:p>
            <a:pPr lvl="1" marL="371474" indent="-133730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19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19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b>
                  </m:sSub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6.022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⋅</m:t>
                  </m:r>
                  <m:sSup>
                    <m:e>
                      <m:r>
                        <a:rPr xmlns:a="http://schemas.openxmlformats.org/drawingml/2006/main" sz="19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1950" i="1">
                          <a:solidFill>
                            <a:srgbClr val="525252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sup>
                  </m:sSup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1950" i="1">
                      <a:solidFill>
                        <a:srgbClr val="525252"/>
                      </a:solidFill>
                      <a:latin typeface="Cambria Math" panose="02040503050406030204" pitchFamily="18" charset="0"/>
                    </a:rPr>
                    <m:t>l</m:t>
                  </m:r>
                </m:oMath>
              </m:oMathPara>
            </a14:m>
          </a:p>
          <a:p>
            <a:pPr lvl="1" marL="371474" indent="-133730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:r>
              <a:t>molar mass:</a:t>
            </a:r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12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l</m:t>
                </m:r>
              </m:oMath>
            </a14:m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4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28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l</m:t>
                </m:r>
              </m:oMath>
            </a14:m>
            <a:br/>
            <a:r>
              <a:t>       </a:t>
            </a:r>
            <a14:m>
              <m:oMath>
                <m:sSub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</m:sSub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l</m:t>
                </m:r>
              </m:oMath>
            </a14:m>
          </a:p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r>
                  <m:rPr>
                    <m:sty m:val="p"/>
                  </m:rP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Δ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=</m:t>
                </m:r>
              </m:oMath>
            </a14:m>
            <a14:m>
              <m:oMath>
                <m:r>
                  <a:rPr xmlns:a="http://schemas.openxmlformats.org/drawingml/2006/main" sz="1950" i="1">
                    <a:solidFill>
                      <a:srgbClr val="525252"/>
                    </a:solidFill>
                    <a:latin typeface="Cambria Math" panose="02040503050406030204" pitchFamily="18" charset="0"/>
                  </a:rPr>
                  <m:t>θ</m:t>
                </m:r>
              </m:oMath>
            </a14:m>
            <a:r>
              <a:t> bin</a:t>
            </a:r>
          </a:p>
          <a:p>
            <a:pPr marL="118871" indent="-118871" defTabSz="475487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132">
                <a:solidFill>
                  <a:srgbClr val="535353"/>
                </a:solidFill>
                <a:latin typeface="Garamond"/>
                <a:ea typeface="Garamond"/>
                <a:cs typeface="Garamond"/>
                <a:sym typeface="Garamond"/>
              </a:defRPr>
            </a:pPr>
            <a14:m>
              <m:oMath>
                <m:sSubSup>
                  <m:e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ϵ</m:t>
                    </m:r>
                  </m:e>
                  <m:sub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o</m:t>
                    </m:r>
                  </m:sub>
                  <m:sup>
                    <m:r>
                      <a:rPr xmlns:a="http://schemas.openxmlformats.org/drawingml/2006/main" sz="1950" i="1">
                        <a:solidFill>
                          <a:srgbClr val="525252"/>
                        </a:solidFill>
                        <a:latin typeface="Cambria Math" panose="02040503050406030204" pitchFamily="18" charset="0"/>
                      </a:rPr>
                      <m:t>i</m:t>
                    </m:r>
                  </m:sup>
                </m:sSubSup>
              </m:oMath>
            </a14:m>
            <a:r>
              <a:t> = reconstruction efficiency</a:t>
            </a:r>
            <a:endParaRPr sz="41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Background in Monte Carlo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Background in Monte Carlo Simulation</a:t>
            </a:r>
          </a:p>
        </p:txBody>
      </p:sp>
      <p:sp>
        <p:nvSpPr>
          <p:cNvPr id="811" name="22523 MC Basetracks"/>
          <p:cNvSpPr txBox="1"/>
          <p:nvPr/>
        </p:nvSpPr>
        <p:spPr>
          <a:xfrm>
            <a:off x="946891" y="3355716"/>
            <a:ext cx="258804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821531">
              <a:spcBef>
                <a:spcPts val="1200"/>
              </a:spcBef>
              <a:defRPr sz="21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22523 MC Basetracks</a:t>
            </a:r>
          </a:p>
        </p:txBody>
      </p:sp>
      <p:pic>
        <p:nvPicPr>
          <p:cNvPr id="812" name="Schermata 2023-12-12 alle 15.19.26.png" descr="Schermata 2023-12-12 alle 15.19.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1782" y="807543"/>
            <a:ext cx="4230362" cy="2621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Schermata 2023-12-12 alle 15.20.00.png" descr="Schermata 2023-12-12 alle 15.20.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435" y="4131045"/>
            <a:ext cx="4117667" cy="2621458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1023915 basetracks from data (region with no signal)"/>
          <p:cNvSpPr txBox="1"/>
          <p:nvPr/>
        </p:nvSpPr>
        <p:spPr>
          <a:xfrm>
            <a:off x="9128870" y="807543"/>
            <a:ext cx="2800684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821531">
              <a:spcBef>
                <a:spcPts val="1200"/>
              </a:spcBef>
              <a:defRPr sz="2100">
                <a:latin typeface="Palatino"/>
                <a:ea typeface="Palatino"/>
                <a:cs typeface="Palatino"/>
                <a:sym typeface="Palatino"/>
              </a:defRPr>
            </a:pPr>
            <a:r>
              <a:t>1023915 basetracks from data</a:t>
            </a:r>
            <a:br/>
            <a:r>
              <a:t>(region with no signal)</a:t>
            </a:r>
          </a:p>
        </p:txBody>
      </p:sp>
      <p:sp>
        <p:nvSpPr>
          <p:cNvPr id="815" name="3068 basetracks from data tagged as cosmic rays"/>
          <p:cNvSpPr txBox="1"/>
          <p:nvPr/>
        </p:nvSpPr>
        <p:spPr>
          <a:xfrm>
            <a:off x="4369101" y="5407345"/>
            <a:ext cx="2620006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821531">
              <a:spcBef>
                <a:spcPts val="1200"/>
              </a:spcBef>
              <a:defRPr sz="21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3068 basetracks from data tagged as cosmic rays</a:t>
            </a:r>
          </a:p>
        </p:txBody>
      </p:sp>
      <p:pic>
        <p:nvPicPr>
          <p:cNvPr id="816" name="Schermata 2023-12-12 alle 15.23.31.png" descr="Schermata 2023-12-12 alle 15.23.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7633" y="803154"/>
            <a:ext cx="4061160" cy="262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Schermata 2023-12-12 alle 15.28.49.png" descr="Schermata 2023-12-12 alle 15.28.4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60228" y="3824288"/>
            <a:ext cx="4099768" cy="2621458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1049506 Basetracks"/>
          <p:cNvSpPr txBox="1"/>
          <p:nvPr/>
        </p:nvSpPr>
        <p:spPr>
          <a:xfrm>
            <a:off x="8962143" y="6342065"/>
            <a:ext cx="234673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821531">
              <a:spcBef>
                <a:spcPts val="1200"/>
              </a:spcBef>
              <a:defRPr sz="21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1049506 Basetracks</a:t>
            </a:r>
          </a:p>
        </p:txBody>
      </p:sp>
      <p:sp>
        <p:nvSpPr>
          <p:cNvPr id="819" name="+"/>
          <p:cNvSpPr txBox="1"/>
          <p:nvPr/>
        </p:nvSpPr>
        <p:spPr>
          <a:xfrm>
            <a:off x="4285087" y="1532713"/>
            <a:ext cx="420401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/>
            </a:lvl1pPr>
          </a:lstStyle>
          <a:p>
            <a:pPr/>
            <a:r>
              <a:t>+</a:t>
            </a:r>
          </a:p>
        </p:txBody>
      </p:sp>
      <p:sp>
        <p:nvSpPr>
          <p:cNvPr id="820" name="+"/>
          <p:cNvSpPr txBox="1"/>
          <p:nvPr/>
        </p:nvSpPr>
        <p:spPr>
          <a:xfrm>
            <a:off x="2030713" y="3493506"/>
            <a:ext cx="420401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/>
            </a:lvl1pPr>
          </a:lstStyle>
          <a:p>
            <a:pPr/>
            <a:r>
              <a:t>+</a:t>
            </a:r>
          </a:p>
        </p:txBody>
      </p:sp>
      <p:sp>
        <p:nvSpPr>
          <p:cNvPr id="821" name="="/>
          <p:cNvSpPr txBox="1"/>
          <p:nvPr/>
        </p:nvSpPr>
        <p:spPr>
          <a:xfrm>
            <a:off x="7850029" y="4701946"/>
            <a:ext cx="420401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/>
            </a:lvl1pPr>
          </a:lstStyle>
          <a:p>
            <a:pPr/>
            <a:r>
              <a:t>=</a:t>
            </a:r>
          </a:p>
        </p:txBody>
      </p:sp>
      <p:sp>
        <p:nvSpPr>
          <p:cNvPr id="822" name="Numero diapositiva"/>
          <p:cNvSpPr txBox="1"/>
          <p:nvPr>
            <p:ph type="sldNum" sz="quarter" idx="4294967295"/>
          </p:nvPr>
        </p:nvSpPr>
        <p:spPr>
          <a:xfrm>
            <a:off x="11971997" y="6588760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8" grpId="3"/>
      <p:bldP build="whole" bldLvl="1" animBg="1" rev="0" advAuto="0" spid="817" grpId="2"/>
      <p:bldP build="whole" bldLvl="1" animBg="1" rev="0" advAuto="0" spid="8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WhatsApp Image 2024-06-25 at 19.18.38.jpeg" descr="WhatsApp Image 2024-06-25 at 19.18.38.jpeg"/>
          <p:cNvPicPr>
            <a:picLocks noChangeAspect="1"/>
          </p:cNvPicPr>
          <p:nvPr/>
        </p:nvPicPr>
        <p:blipFill>
          <a:blip r:embed="rId2">
            <a:extLst/>
          </a:blip>
          <a:srcRect l="0" t="6776" r="0" b="0"/>
          <a:stretch>
            <a:fillRect/>
          </a:stretch>
        </p:blipFill>
        <p:spPr>
          <a:xfrm>
            <a:off x="213335" y="2889667"/>
            <a:ext cx="5587076" cy="3800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WhatsApp Image 2024-06-25 at 18.50.30.jpeg" descr="WhatsApp Image 2024-06-25 at 18.50.30.jpeg"/>
          <p:cNvPicPr>
            <a:picLocks noChangeAspect="1"/>
          </p:cNvPicPr>
          <p:nvPr/>
        </p:nvPicPr>
        <p:blipFill>
          <a:blip r:embed="rId3">
            <a:extLst/>
          </a:blip>
          <a:srcRect l="0" t="6860" r="0" b="0"/>
          <a:stretch>
            <a:fillRect/>
          </a:stretch>
        </p:blipFill>
        <p:spPr>
          <a:xfrm>
            <a:off x="6581425" y="3102371"/>
            <a:ext cx="5501772" cy="3755674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Background in Monte Carlo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560"/>
            </a:lvl1pPr>
          </a:lstStyle>
          <a:p>
            <a:pPr/>
            <a:r>
              <a:t>Background in Monte Carlo Simulation</a:t>
            </a:r>
          </a:p>
        </p:txBody>
      </p:sp>
      <p:sp>
        <p:nvSpPr>
          <p:cNvPr id="829" name="C2H4 Target"/>
          <p:cNvSpPr txBox="1"/>
          <p:nvPr/>
        </p:nvSpPr>
        <p:spPr>
          <a:xfrm>
            <a:off x="7897483" y="2512865"/>
            <a:ext cx="3855216" cy="47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4</a:t>
            </a:r>
            <a:r>
              <a:t> Target</a:t>
            </a:r>
          </a:p>
        </p:txBody>
      </p:sp>
      <p:sp>
        <p:nvSpPr>
          <p:cNvPr id="830" name="Background"/>
          <p:cNvSpPr txBox="1"/>
          <p:nvPr/>
        </p:nvSpPr>
        <p:spPr>
          <a:xfrm>
            <a:off x="4198208" y="3560429"/>
            <a:ext cx="12030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Background</a:t>
            </a:r>
          </a:p>
        </p:txBody>
      </p:sp>
      <p:sp>
        <p:nvSpPr>
          <p:cNvPr id="831" name="Signal"/>
          <p:cNvSpPr txBox="1"/>
          <p:nvPr/>
        </p:nvSpPr>
        <p:spPr>
          <a:xfrm>
            <a:off x="944518" y="3375009"/>
            <a:ext cx="65130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Signal</a:t>
            </a:r>
          </a:p>
        </p:txBody>
      </p:sp>
      <p:sp>
        <p:nvSpPr>
          <p:cNvPr id="832" name="C Target"/>
          <p:cNvSpPr txBox="1"/>
          <p:nvPr/>
        </p:nvSpPr>
        <p:spPr>
          <a:xfrm>
            <a:off x="944518" y="2411511"/>
            <a:ext cx="3855216" cy="4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cap="small" sz="2500">
                <a:solidFill>
                  <a:srgbClr val="323951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 Target</a:t>
            </a:r>
          </a:p>
        </p:txBody>
      </p:sp>
      <p:sp>
        <p:nvSpPr>
          <p:cNvPr id="833" name="Background"/>
          <p:cNvSpPr txBox="1"/>
          <p:nvPr/>
        </p:nvSpPr>
        <p:spPr>
          <a:xfrm>
            <a:off x="10549648" y="4250069"/>
            <a:ext cx="12030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Background</a:t>
            </a:r>
          </a:p>
        </p:txBody>
      </p:sp>
      <p:sp>
        <p:nvSpPr>
          <p:cNvPr id="834" name="Signal"/>
          <p:cNvSpPr txBox="1"/>
          <p:nvPr/>
        </p:nvSpPr>
        <p:spPr>
          <a:xfrm>
            <a:off x="7297697" y="3375009"/>
            <a:ext cx="65130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Signal</a:t>
            </a:r>
          </a:p>
        </p:txBody>
      </p:sp>
      <p:sp>
        <p:nvSpPr>
          <p:cNvPr id="835" name="Correction of affine trasformation applied to bkg base tracks taken from DATA…"/>
          <p:cNvSpPr txBox="1"/>
          <p:nvPr>
            <p:ph type="body" sz="quarter" idx="1"/>
          </p:nvPr>
        </p:nvSpPr>
        <p:spPr>
          <a:xfrm>
            <a:off x="213335" y="1118256"/>
            <a:ext cx="11869969" cy="1106351"/>
          </a:xfrm>
          <a:prstGeom prst="rect">
            <a:avLst/>
          </a:prstGeom>
        </p:spPr>
        <p:txBody>
          <a:bodyPr/>
          <a:lstStyle/>
          <a:p>
            <a:pPr marL="185165" indent="-185165" defTabSz="740663">
              <a:spcBef>
                <a:spcPts val="1300"/>
              </a:spcBef>
              <a:defRPr sz="2916"/>
            </a:pPr>
            <a:r>
              <a:t>Correction of affine trasformation applied to bkg base tracks taken from DATA</a:t>
            </a:r>
          </a:p>
          <a:p>
            <a:pPr marL="185165" indent="-185165" defTabSz="740663">
              <a:spcBef>
                <a:spcPts val="1300"/>
              </a:spcBef>
              <a:defRPr sz="2916"/>
            </a:pPr>
            <a:r>
              <a:t>Smearing on coordinates applied to random background</a:t>
            </a:r>
          </a:p>
        </p:txBody>
      </p:sp>
      <p:sp>
        <p:nvSpPr>
          <p:cNvPr id="836" name="Numero diapositiva"/>
          <p:cNvSpPr txBox="1"/>
          <p:nvPr>
            <p:ph type="sldNum" sz="quarter" idx="4294967295"/>
          </p:nvPr>
        </p:nvSpPr>
        <p:spPr>
          <a:xfrm>
            <a:off x="11971997" y="6588760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Nuclear emulsion films misalignments in MC Reco"/>
          <p:cNvSpPr txBox="1"/>
          <p:nvPr>
            <p:ph type="title"/>
          </p:nvPr>
        </p:nvSpPr>
        <p:spPr>
          <a:xfrm>
            <a:off x="0" y="-76200"/>
            <a:ext cx="12083304" cy="734260"/>
          </a:xfrm>
          <a:prstGeom prst="rect">
            <a:avLst/>
          </a:prstGeom>
        </p:spPr>
        <p:txBody>
          <a:bodyPr/>
          <a:lstStyle>
            <a:lvl1pPr defTabSz="896111">
              <a:defRPr sz="4312"/>
            </a:lvl1pPr>
          </a:lstStyle>
          <a:p>
            <a:pPr/>
            <a:r>
              <a:t>Nuclear emulsion films misalignments in MC Reco</a:t>
            </a:r>
          </a:p>
        </p:txBody>
      </p:sp>
      <p:sp>
        <p:nvSpPr>
          <p:cNvPr id="839" name="Misalignments were simulated applying a small smearing on XYZ positions   being the smearing random, we had a decrease in tracking efficiency, but we were not really simulating what happens in Data!…"/>
          <p:cNvSpPr txBox="1"/>
          <p:nvPr>
            <p:ph type="body" idx="1"/>
          </p:nvPr>
        </p:nvSpPr>
        <p:spPr>
          <a:xfrm>
            <a:off x="4550939" y="1002475"/>
            <a:ext cx="7236897" cy="5240273"/>
          </a:xfrm>
          <a:prstGeom prst="rect">
            <a:avLst/>
          </a:prstGeom>
        </p:spPr>
        <p:txBody>
          <a:bodyPr/>
          <a:lstStyle/>
          <a:p>
            <a:pPr marL="0" indent="0" defTabSz="795527">
              <a:spcBef>
                <a:spcPts val="800"/>
              </a:spcBef>
              <a:buSzTx/>
              <a:buFontTx/>
              <a:buNone/>
              <a:defRPr sz="3306"/>
            </a:pPr>
            <a:r>
              <a:t>Misalignments were simulated applying a small smearing on XYZ positions </a:t>
            </a:r>
            <a14:m>
              <m:oMath>
                <m:r>
                  <a:rPr xmlns:a="http://schemas.openxmlformats.org/drawingml/2006/main" sz="3000" i="1">
                    <a:solidFill>
                      <a:srgbClr val="323951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being the smearing random, we had a decrease in tracking efficiency, but we were not really simulating what happens in Data!</a:t>
            </a:r>
          </a:p>
          <a:p>
            <a:pPr marL="0" indent="0" defTabSz="795527">
              <a:spcBef>
                <a:spcPts val="800"/>
              </a:spcBef>
              <a:buSzTx/>
              <a:buFontTx/>
              <a:buNone/>
              <a:defRPr sz="3306"/>
            </a:pPr>
          </a:p>
          <a:p>
            <a:pPr marL="198881" indent="-198881" defTabSz="795527">
              <a:spcBef>
                <a:spcPts val="800"/>
              </a:spcBef>
              <a:defRPr sz="3306"/>
            </a:pPr>
            <a:r>
              <a:t>Rototranslation matrix taken from DATA (same brick-same film)</a:t>
            </a:r>
          </a:p>
          <a:p>
            <a:pPr marL="198881" indent="-198881" defTabSz="795527">
              <a:spcBef>
                <a:spcPts val="800"/>
              </a:spcBef>
              <a:defRPr sz="3306"/>
            </a:pPr>
            <a:r>
              <a:t>Matrix applied to MC Reco basetracks</a:t>
            </a:r>
          </a:p>
          <a:p>
            <a:pPr marL="198881" indent="-198881" defTabSz="795527">
              <a:spcBef>
                <a:spcPts val="800"/>
              </a:spcBef>
              <a:defRPr sz="3306"/>
            </a:pPr>
            <a:r>
              <a:t>Alignment procedure applied to MC Reco as in Data (three steps, same parameters)</a:t>
            </a:r>
          </a:p>
        </p:txBody>
      </p:sp>
      <p:pic>
        <p:nvPicPr>
          <p:cNvPr id="840" name="easyrec.png" descr="easyrec.png"/>
          <p:cNvPicPr>
            <a:picLocks noChangeAspect="1"/>
          </p:cNvPicPr>
          <p:nvPr/>
        </p:nvPicPr>
        <p:blipFill>
          <a:blip r:embed="rId3">
            <a:extLst/>
          </a:blip>
          <a:srcRect l="2922" t="0" r="68596" b="0"/>
          <a:stretch>
            <a:fillRect/>
          </a:stretch>
        </p:blipFill>
        <p:spPr>
          <a:xfrm>
            <a:off x="163546" y="1434654"/>
            <a:ext cx="4143355" cy="3803513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Numero diapositiva"/>
          <p:cNvSpPr txBox="1"/>
          <p:nvPr>
            <p:ph type="sldNum" sz="quarter" idx="4294967295"/>
          </p:nvPr>
        </p:nvSpPr>
        <p:spPr>
          <a:xfrm>
            <a:off x="11971997" y="6588760"/>
            <a:ext cx="1813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33A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RIGAMI - SHOWEET">
  <a:themeElements>
    <a:clrScheme name="ORIGAMI - SHOWEET">
      <a:dk1>
        <a:srgbClr val="000000"/>
      </a:dk1>
      <a:lt1>
        <a:srgbClr val="323951"/>
      </a:lt1>
      <a:dk2>
        <a:srgbClr val="A7A7A7"/>
      </a:dk2>
      <a:lt2>
        <a:srgbClr val="535353"/>
      </a:lt2>
      <a:accent1>
        <a:srgbClr val="EE2377"/>
      </a:accent1>
      <a:accent2>
        <a:srgbClr val="95CA15"/>
      </a:accent2>
      <a:accent3>
        <a:srgbClr val="1A98DD"/>
      </a:accent3>
      <a:accent4>
        <a:srgbClr val="951983"/>
      </a:accent4>
      <a:accent5>
        <a:srgbClr val="FAAA15"/>
      </a:accent5>
      <a:accent6>
        <a:srgbClr val="FCF664"/>
      </a:accent6>
      <a:hlink>
        <a:srgbClr val="0000FF"/>
      </a:hlink>
      <a:folHlink>
        <a:srgbClr val="FF00FF"/>
      </a:folHlink>
    </a:clrScheme>
    <a:fontScheme name="ORIGAMI - SHOWEE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IGAMI - SHOWE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3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3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RIGAMI - SHOWEET">
  <a:themeElements>
    <a:clrScheme name="ORIGAMI - SHOWEE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2377"/>
      </a:accent1>
      <a:accent2>
        <a:srgbClr val="95CA15"/>
      </a:accent2>
      <a:accent3>
        <a:srgbClr val="1A98DD"/>
      </a:accent3>
      <a:accent4>
        <a:srgbClr val="951983"/>
      </a:accent4>
      <a:accent5>
        <a:srgbClr val="FAAA15"/>
      </a:accent5>
      <a:accent6>
        <a:srgbClr val="FCF664"/>
      </a:accent6>
      <a:hlink>
        <a:srgbClr val="0000FF"/>
      </a:hlink>
      <a:folHlink>
        <a:srgbClr val="FF00FF"/>
      </a:folHlink>
    </a:clrScheme>
    <a:fontScheme name="ORIGAMI - SHOWEE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RIGAMI - SHOWE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3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3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