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87" r:id="rId3"/>
    <p:sldId id="288" r:id="rId4"/>
    <p:sldId id="300" r:id="rId5"/>
    <p:sldId id="290" r:id="rId6"/>
    <p:sldId id="298" r:id="rId7"/>
    <p:sldId id="289" r:id="rId8"/>
    <p:sldId id="301" r:id="rId9"/>
    <p:sldId id="291" r:id="rId10"/>
    <p:sldId id="292" r:id="rId11"/>
    <p:sldId id="297" r:id="rId12"/>
    <p:sldId id="293" r:id="rId13"/>
    <p:sldId id="338" r:id="rId14"/>
    <p:sldId id="341" r:id="rId15"/>
    <p:sldId id="343" r:id="rId16"/>
    <p:sldId id="339" r:id="rId17"/>
    <p:sldId id="342" r:id="rId18"/>
    <p:sldId id="340" r:id="rId19"/>
    <p:sldId id="302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797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6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D41EDC-F3C7-4D2F-8559-5B68D0CCB928}" type="datetimeFigureOut">
              <a:rPr lang="en-US" smtClean="0"/>
              <a:t>6/23/2024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122A5-49BD-4B87-9308-BC5BFFA9E69D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548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1A5B0-EB34-4B58-8E2B-9DAE9DEBBEEB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2726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1A5B0-EB34-4B58-8E2B-9DAE9DEBBEEB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4386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1A5B0-EB34-4B58-8E2B-9DAE9DEBBEEB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8744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1A5B0-EB34-4B58-8E2B-9DAE9DEBBEEB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322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1A5B0-EB34-4B58-8E2B-9DAE9DEBBEEB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999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1A5B0-EB34-4B58-8E2B-9DAE9DEBBEEB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999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1A5B0-EB34-4B58-8E2B-9DAE9DEBBEEB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8509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1A5B0-EB34-4B58-8E2B-9DAE9DEBBEEB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999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1A5B0-EB34-4B58-8E2B-9DAE9DEBBEEB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999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1A5B0-EB34-4B58-8E2B-9DAE9DEBBEEB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999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1A5B0-EB34-4B58-8E2B-9DAE9DEBBEEB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89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1A5B0-EB34-4B58-8E2B-9DAE9DEBBEEB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4044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1A5B0-EB34-4B58-8E2B-9DAE9DEBBEEB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814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1A5B0-EB34-4B58-8E2B-9DAE9DEBBEEB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6421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1A5B0-EB34-4B58-8E2B-9DAE9DEBBEEB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0751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1A5B0-EB34-4B58-8E2B-9DAE9DEBBEEB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643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1A5B0-EB34-4B58-8E2B-9DAE9DEBBEEB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9400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1A5B0-EB34-4B58-8E2B-9DAE9DEBBEEB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2078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1A5B0-EB34-4B58-8E2B-9DAE9DEBBEEB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0447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3BB59-4671-44B4-A676-BEBCD6D0CDD4}" type="datetimeFigureOut">
              <a:rPr lang="en-US" smtClean="0"/>
              <a:t>6/23/2024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4E69E-5511-49C7-8128-F80DE44DCC24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904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3BB59-4671-44B4-A676-BEBCD6D0CDD4}" type="datetimeFigureOut">
              <a:rPr lang="en-US" smtClean="0"/>
              <a:t>6/23/2024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4E69E-5511-49C7-8128-F80DE44DCC24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452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3BB59-4671-44B4-A676-BEBCD6D0CDD4}" type="datetimeFigureOut">
              <a:rPr lang="en-US" smtClean="0"/>
              <a:t>6/23/2024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4E69E-5511-49C7-8128-F80DE44DCC24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857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3BB59-4671-44B4-A676-BEBCD6D0CDD4}" type="datetimeFigureOut">
              <a:rPr lang="en-US" smtClean="0"/>
              <a:t>6/23/2024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4E69E-5511-49C7-8128-F80DE44DCC24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118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3BB59-4671-44B4-A676-BEBCD6D0CDD4}" type="datetimeFigureOut">
              <a:rPr lang="en-US" smtClean="0"/>
              <a:t>6/23/2024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4E69E-5511-49C7-8128-F80DE44DCC24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049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3BB59-4671-44B4-A676-BEBCD6D0CDD4}" type="datetimeFigureOut">
              <a:rPr lang="en-US" smtClean="0"/>
              <a:t>6/23/2024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4E69E-5511-49C7-8128-F80DE44DCC24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354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3BB59-4671-44B4-A676-BEBCD6D0CDD4}" type="datetimeFigureOut">
              <a:rPr lang="en-US" smtClean="0"/>
              <a:t>6/23/2024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4E69E-5511-49C7-8128-F80DE44DCC24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700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3BB59-4671-44B4-A676-BEBCD6D0CDD4}" type="datetimeFigureOut">
              <a:rPr lang="en-US" smtClean="0"/>
              <a:t>6/23/2024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4E69E-5511-49C7-8128-F80DE44DCC24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240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3BB59-4671-44B4-A676-BEBCD6D0CDD4}" type="datetimeFigureOut">
              <a:rPr lang="en-US" smtClean="0"/>
              <a:t>6/23/2024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4E69E-5511-49C7-8128-F80DE44DCC24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22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3BB59-4671-44B4-A676-BEBCD6D0CDD4}" type="datetimeFigureOut">
              <a:rPr lang="en-US" smtClean="0"/>
              <a:t>6/23/2024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4E69E-5511-49C7-8128-F80DE44DCC24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553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3BB59-4671-44B4-A676-BEBCD6D0CDD4}" type="datetimeFigureOut">
              <a:rPr lang="en-US" smtClean="0"/>
              <a:t>6/23/2024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4E69E-5511-49C7-8128-F80DE44DCC24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394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3BB59-4671-44B4-A676-BEBCD6D0CDD4}" type="datetimeFigureOut">
              <a:rPr lang="en-US" smtClean="0"/>
              <a:t>6/23/2024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4E69E-5511-49C7-8128-F80DE44DCC24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41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4.png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5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5" name="Arc 4"/>
          <p:cNvSpPr>
            <a:spLocks/>
          </p:cNvSpPr>
          <p:nvPr/>
        </p:nvSpPr>
        <p:spPr bwMode="auto">
          <a:xfrm rot="16200000" flipV="1">
            <a:off x="4392000" y="2106000"/>
            <a:ext cx="3600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24" name="Text Box 36"/>
          <p:cNvSpPr txBox="1">
            <a:spLocks noChangeArrowheads="1"/>
          </p:cNvSpPr>
          <p:nvPr/>
        </p:nvSpPr>
        <p:spPr bwMode="auto">
          <a:xfrm>
            <a:off x="395536" y="6165304"/>
            <a:ext cx="22557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9999"/>
                </a:solidFill>
              </a:rPr>
              <a:t>daniele.dellaquila@unina.it</a:t>
            </a:r>
            <a:endParaRPr lang="en-US" sz="1400" dirty="0"/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460276" y="3403414"/>
            <a:ext cx="8399319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  <a:latin typeface="Times New Roman" pitchFamily="18" charset="0"/>
              </a:rPr>
              <a:t>Daniele Dell’Aquila</a:t>
            </a:r>
            <a:r>
              <a:rPr lang="en-US" sz="2000" b="1" baseline="30000" dirty="0">
                <a:solidFill>
                  <a:srgbClr val="008000"/>
                </a:solidFill>
                <a:latin typeface="Times New Roman" pitchFamily="18" charset="0"/>
              </a:rPr>
              <a:t>1,2</a:t>
            </a:r>
          </a:p>
          <a:p>
            <a:pPr algn="ctr"/>
            <a:r>
              <a:rPr lang="it-IT" sz="1600" b="1" baseline="3000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1</a:t>
            </a:r>
            <a:r>
              <a:rPr lang="it-IT" sz="1600" b="1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Dipartimento di Fisica "Ettore Pancini", University of </a:t>
            </a:r>
            <a:r>
              <a:rPr lang="it-IT" sz="1600" b="1" dirty="0" err="1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Naples</a:t>
            </a:r>
            <a:r>
              <a:rPr lang="it-IT" sz="1600" b="1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"Federico II", </a:t>
            </a:r>
            <a:r>
              <a:rPr lang="it-IT" sz="1600" b="1" dirty="0" err="1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Naples</a:t>
            </a:r>
            <a:r>
              <a:rPr lang="it-IT" sz="1600" b="1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, </a:t>
            </a:r>
            <a:r>
              <a:rPr lang="it-IT" sz="1600" b="1" dirty="0" err="1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Italy</a:t>
            </a:r>
            <a:endParaRPr lang="it-IT" sz="1600" b="1" dirty="0">
              <a:solidFill>
                <a:schemeClr val="accent6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algn="ctr"/>
            <a:r>
              <a:rPr lang="it-IT" sz="1600" b="1" baseline="3000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2</a:t>
            </a:r>
            <a:r>
              <a:rPr lang="it-IT" sz="1600" b="1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INFN-Sezione di Napoli, </a:t>
            </a:r>
            <a:r>
              <a:rPr lang="it-IT" sz="1600" b="1" dirty="0" err="1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Naples</a:t>
            </a:r>
            <a:r>
              <a:rPr lang="it-IT" sz="1600" b="1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, </a:t>
            </a:r>
            <a:r>
              <a:rPr lang="it-IT" sz="1600" b="1" dirty="0" err="1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Italy</a:t>
            </a:r>
            <a:br>
              <a:rPr lang="it-IT" sz="1600" dirty="0"/>
            </a:br>
            <a:endParaRPr lang="it-IT" sz="1600" b="1" dirty="0">
              <a:solidFill>
                <a:schemeClr val="accent6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 rot="-5400000">
            <a:off x="-2421160" y="3026664"/>
            <a:ext cx="5211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rgbClr val="0000FF"/>
                </a:solidFill>
                <a:latin typeface="Times New Roman"/>
                <a:cs typeface="Times New Roman"/>
              </a:rPr>
              <a:t>University of </a:t>
            </a:r>
            <a:r>
              <a:rPr lang="it-IT" b="1" dirty="0" err="1">
                <a:solidFill>
                  <a:srgbClr val="0000FF"/>
                </a:solidFill>
                <a:latin typeface="Times New Roman"/>
                <a:cs typeface="Times New Roman"/>
              </a:rPr>
              <a:t>Naples</a:t>
            </a:r>
            <a:r>
              <a:rPr lang="it-IT" b="1" dirty="0">
                <a:solidFill>
                  <a:srgbClr val="0000FF"/>
                </a:solidFill>
                <a:latin typeface="Times New Roman"/>
                <a:cs typeface="Times New Roman"/>
              </a:rPr>
              <a:t> "Federico II" &amp; INFN-</a:t>
            </a:r>
            <a:r>
              <a:rPr lang="it-IT" b="1" dirty="0" err="1">
                <a:solidFill>
                  <a:srgbClr val="0000FF"/>
                </a:solidFill>
                <a:latin typeface="Times New Roman"/>
                <a:cs typeface="Times New Roman"/>
              </a:rPr>
              <a:t>Naples</a:t>
            </a:r>
            <a:endParaRPr lang="hr-HR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79DAB5-F82E-423A-9B35-E40E6E139FD7}"/>
              </a:ext>
            </a:extLst>
          </p:cNvPr>
          <p:cNvSpPr txBox="1"/>
          <p:nvPr/>
        </p:nvSpPr>
        <p:spPr>
          <a:xfrm>
            <a:off x="1720199" y="2494850"/>
            <a:ext cx="5703602" cy="523220"/>
          </a:xfrm>
          <a:prstGeom prst="rect">
            <a:avLst/>
          </a:prstGeom>
          <a:noFill/>
          <a:effectLst>
            <a:outerShdw blurRad="50800" dist="38100" dir="5400000" algn="t" rotWithShape="0">
              <a:schemeClr val="bg2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Clustering in Light Nuclei</a:t>
            </a:r>
          </a:p>
        </p:txBody>
      </p:sp>
      <p:sp>
        <p:nvSpPr>
          <p:cNvPr id="22" name="Text Box 13">
            <a:extLst>
              <a:ext uri="{FF2B5EF4-FFF2-40B4-BE49-F238E27FC236}">
                <a16:creationId xmlns:a16="http://schemas.microsoft.com/office/drawing/2014/main" id="{FF3BFC37-2125-47F3-B9E2-CE531C9C7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" y="6534835"/>
            <a:ext cx="6489149" cy="3231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bIns="0" anchor="b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Daniele Dell’Aquila (daniele.dellaquila@unina.it) – </a:t>
            </a:r>
            <a:r>
              <a:rPr lang="en-US" sz="1800" b="1" dirty="0">
                <a:solidFill>
                  <a:srgbClr val="FFFFFF"/>
                </a:solidFill>
              </a:rPr>
              <a:t>June, </a:t>
            </a:r>
            <a:r>
              <a:rPr lang="en-US" b="1" dirty="0">
                <a:solidFill>
                  <a:srgbClr val="FFFFFF"/>
                </a:solidFill>
              </a:rPr>
              <a:t>24</a:t>
            </a:r>
            <a:r>
              <a:rPr lang="en-US" sz="1800" b="1" baseline="30000" dirty="0">
                <a:solidFill>
                  <a:srgbClr val="FFFFFF"/>
                </a:solidFill>
              </a:rPr>
              <a:t>th</a:t>
            </a:r>
            <a:r>
              <a:rPr lang="en-US" sz="1800" b="1" dirty="0">
                <a:solidFill>
                  <a:srgbClr val="FFFFFF"/>
                </a:solidFill>
              </a:rPr>
              <a:t> 2024</a:t>
            </a:r>
          </a:p>
        </p:txBody>
      </p:sp>
      <p:sp>
        <p:nvSpPr>
          <p:cNvPr id="26" name="Arc 3">
            <a:extLst>
              <a:ext uri="{FF2B5EF4-FFF2-40B4-BE49-F238E27FC236}">
                <a16:creationId xmlns:a16="http://schemas.microsoft.com/office/drawing/2014/main" id="{C0FE9EFF-EA89-4910-B664-B6EAD1E6B997}"/>
              </a:ext>
            </a:extLst>
          </p:cNvPr>
          <p:cNvSpPr>
            <a:spLocks/>
          </p:cNvSpPr>
          <p:nvPr/>
        </p:nvSpPr>
        <p:spPr bwMode="auto">
          <a:xfrm rot="5400000" flipV="1">
            <a:off x="4392000" y="-4392000"/>
            <a:ext cx="3600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noFill/>
            <a:round/>
            <a:headEnd/>
            <a:tailEnd/>
          </a:ln>
        </p:spPr>
        <p:txBody>
          <a:bodyPr wrap="none" anchor="t"/>
          <a:lstStyle/>
          <a:p>
            <a:endParaRPr lang="it-IT" dirty="0"/>
          </a:p>
        </p:txBody>
      </p:sp>
      <p:sp>
        <p:nvSpPr>
          <p:cNvPr id="27" name="Title 7">
            <a:extLst>
              <a:ext uri="{FF2B5EF4-FFF2-40B4-BE49-F238E27FC236}">
                <a16:creationId xmlns:a16="http://schemas.microsoft.com/office/drawing/2014/main" id="{58269AA8-CAD4-4C93-943E-D5887D876513}"/>
              </a:ext>
            </a:extLst>
          </p:cNvPr>
          <p:cNvSpPr txBox="1">
            <a:spLocks/>
          </p:cNvSpPr>
          <p:nvPr/>
        </p:nvSpPr>
        <p:spPr>
          <a:xfrm>
            <a:off x="2651282" y="55126"/>
            <a:ext cx="6492719" cy="3620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>
                <a:solidFill>
                  <a:schemeClr val="bg1"/>
                </a:solidFill>
              </a:rPr>
              <a:t>XVI FOOT Meeting</a:t>
            </a:r>
            <a:endParaRPr lang="en-US" sz="2400" dirty="0"/>
          </a:p>
        </p:txBody>
      </p:sp>
      <p:pic>
        <p:nvPicPr>
          <p:cNvPr id="2" name="Picture 2" descr="Nessuna descrizione della foto disponibile.">
            <a:extLst>
              <a:ext uri="{FF2B5EF4-FFF2-40B4-BE49-F238E27FC236}">
                <a16:creationId xmlns:a16="http://schemas.microsoft.com/office/drawing/2014/main" id="{9CF3A7B2-5C53-2540-CE91-F2C71654B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50333"/>
            <a:ext cx="1467049" cy="146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0E38579-937C-F34D-804A-A5569DD86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76" y="491036"/>
            <a:ext cx="3626048" cy="128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73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498000"/>
            <a:ext cx="9144000" cy="361259"/>
          </a:xfrm>
          <a:prstGeom prst="rect">
            <a:avLst/>
          </a:pr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Arc 3"/>
          <p:cNvSpPr>
            <a:spLocks/>
          </p:cNvSpPr>
          <p:nvPr/>
        </p:nvSpPr>
        <p:spPr bwMode="auto">
          <a:xfrm rot="5400000" flipV="1">
            <a:off x="4392000" y="-4392000"/>
            <a:ext cx="3600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noFill/>
            <a:round/>
            <a:headEnd/>
            <a:tailEnd/>
          </a:ln>
        </p:spPr>
        <p:txBody>
          <a:bodyPr wrap="none" anchor="t"/>
          <a:lstStyle/>
          <a:p>
            <a:endParaRPr lang="it-IT" dirty="0"/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 rot="-5400000">
            <a:off x="-2421164" y="3026664"/>
            <a:ext cx="5211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rgbClr val="0000FF"/>
                </a:solidFill>
                <a:latin typeface="Times New Roman"/>
                <a:cs typeface="Times New Roman"/>
              </a:rPr>
              <a:t>University of </a:t>
            </a:r>
            <a:r>
              <a:rPr lang="it-IT" b="1" dirty="0" err="1">
                <a:solidFill>
                  <a:srgbClr val="0000FF"/>
                </a:solidFill>
                <a:latin typeface="Times New Roman"/>
                <a:cs typeface="Times New Roman"/>
              </a:rPr>
              <a:t>Naples</a:t>
            </a:r>
            <a:r>
              <a:rPr lang="it-IT" b="1" dirty="0">
                <a:solidFill>
                  <a:srgbClr val="0000FF"/>
                </a:solidFill>
                <a:latin typeface="Times New Roman"/>
                <a:cs typeface="Times New Roman"/>
              </a:rPr>
              <a:t> "Federico II" &amp; INFN-</a:t>
            </a:r>
            <a:r>
              <a:rPr lang="it-IT" b="1" dirty="0" err="1">
                <a:solidFill>
                  <a:srgbClr val="0000FF"/>
                </a:solidFill>
                <a:latin typeface="Times New Roman"/>
                <a:cs typeface="Times New Roman"/>
              </a:rPr>
              <a:t>Naples</a:t>
            </a:r>
            <a:endParaRPr lang="hr-HR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165600" y="-2024"/>
            <a:ext cx="4978400" cy="362024"/>
          </a:xfrm>
        </p:spPr>
        <p:txBody>
          <a:bodyPr anchor="t">
            <a:normAutofit fontScale="90000"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Clusters in nuclei: correlation operator</a:t>
            </a: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4138A040-08B3-4588-BA17-27F8A1B9C104}" type="slidenum">
              <a:rPr lang="it-IT" sz="1600" b="1" smtClean="0">
                <a:solidFill>
                  <a:schemeClr val="bg1"/>
                </a:solidFill>
              </a:rPr>
              <a:t>10</a:t>
            </a:fld>
            <a:endParaRPr lang="it-IT" sz="1600" b="1" dirty="0">
              <a:solidFill>
                <a:schemeClr val="bg1"/>
              </a:solidFill>
            </a:endParaRP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3457" y="6534835"/>
            <a:ext cx="6489149" cy="3231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bIns="0" anchor="b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Daniele Dell’Aquila (daniele.dellaquila@unina.it) – </a:t>
            </a:r>
            <a:r>
              <a:rPr lang="en-US" sz="1800" b="1" dirty="0">
                <a:solidFill>
                  <a:srgbClr val="FFFFFF"/>
                </a:solidFill>
              </a:rPr>
              <a:t>June, </a:t>
            </a:r>
            <a:r>
              <a:rPr lang="en-US" b="1" dirty="0">
                <a:solidFill>
                  <a:srgbClr val="FFFFFF"/>
                </a:solidFill>
              </a:rPr>
              <a:t>24</a:t>
            </a:r>
            <a:r>
              <a:rPr lang="en-US" sz="1800" b="1" baseline="30000" dirty="0">
                <a:solidFill>
                  <a:srgbClr val="FFFFFF"/>
                </a:solidFill>
              </a:rPr>
              <a:t>th</a:t>
            </a:r>
            <a:r>
              <a:rPr lang="en-US" sz="1800" b="1" dirty="0">
                <a:solidFill>
                  <a:srgbClr val="FFFFFF"/>
                </a:solidFill>
              </a:rPr>
              <a:t> 2024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D3BB803-D7AD-48A0-9AF6-8710CE8E6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62" y="1229936"/>
            <a:ext cx="7153275" cy="4867275"/>
          </a:xfrm>
          <a:prstGeom prst="rect">
            <a:avLst/>
          </a:prstGeom>
        </p:spPr>
      </p:pic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2C6915C5-7C36-4655-B084-F1B7C66BFB2A}"/>
              </a:ext>
            </a:extLst>
          </p:cNvPr>
          <p:cNvCxnSpPr/>
          <p:nvPr/>
        </p:nvCxnSpPr>
        <p:spPr>
          <a:xfrm>
            <a:off x="807868" y="648070"/>
            <a:ext cx="541538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B41E8F26-D922-4284-97DA-41C49AEC684E}"/>
              </a:ext>
            </a:extLst>
          </p:cNvPr>
          <p:cNvCxnSpPr/>
          <p:nvPr/>
        </p:nvCxnSpPr>
        <p:spPr>
          <a:xfrm>
            <a:off x="807868" y="1012888"/>
            <a:ext cx="541538" cy="0"/>
          </a:xfrm>
          <a:prstGeom prst="line">
            <a:avLst/>
          </a:prstGeom>
          <a:ln w="28575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CAE812C-0EE8-4851-8B48-D33AD201D9D2}"/>
              </a:ext>
            </a:extLst>
          </p:cNvPr>
          <p:cNvSpPr txBox="1"/>
          <p:nvPr/>
        </p:nvSpPr>
        <p:spPr>
          <a:xfrm>
            <a:off x="1420427" y="459815"/>
            <a:ext cx="4992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zero-</a:t>
            </a:r>
            <a:r>
              <a:rPr lang="it-IT" dirty="0" err="1">
                <a:solidFill>
                  <a:srgbClr val="FF0000"/>
                </a:solidFill>
              </a:rPr>
              <a:t>order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approximation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>
                <a:solidFill>
                  <a:srgbClr val="FF0000"/>
                </a:solidFill>
                <a:sym typeface="Wingdings" panose="05000000000000000000" pitchFamily="2" charset="2"/>
              </a:rPr>
              <a:t> no </a:t>
            </a:r>
            <a:r>
              <a:rPr lang="it-IT" dirty="0" err="1">
                <a:solidFill>
                  <a:srgbClr val="FF0000"/>
                </a:solidFill>
                <a:sym typeface="Wingdings" panose="05000000000000000000" pitchFamily="2" charset="2"/>
              </a:rPr>
              <a:t>nuclear</a:t>
            </a:r>
            <a:r>
              <a:rPr lang="it-IT" dirty="0">
                <a:solidFill>
                  <a:srgbClr val="FF0000"/>
                </a:solidFill>
                <a:sym typeface="Wingdings" panose="05000000000000000000" pitchFamily="2" charset="2"/>
              </a:rPr>
              <a:t> interaction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A655FAB-8144-469F-9D0A-EECF5F6F383E}"/>
              </a:ext>
            </a:extLst>
          </p:cNvPr>
          <p:cNvSpPr txBox="1"/>
          <p:nvPr/>
        </p:nvSpPr>
        <p:spPr>
          <a:xfrm>
            <a:off x="1420427" y="829147"/>
            <a:ext cx="5627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first-</a:t>
            </a:r>
            <a:r>
              <a:rPr lang="it-IT" dirty="0" err="1">
                <a:solidFill>
                  <a:srgbClr val="0000FF"/>
                </a:solidFill>
              </a:rPr>
              <a:t>order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approximation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>
                <a:solidFill>
                  <a:srgbClr val="0000FF"/>
                </a:solidFill>
                <a:sym typeface="Wingdings" panose="05000000000000000000" pitchFamily="2" charset="2"/>
              </a:rPr>
              <a:t> </a:t>
            </a:r>
            <a:r>
              <a:rPr lang="it-IT" dirty="0" err="1">
                <a:solidFill>
                  <a:srgbClr val="0000FF"/>
                </a:solidFill>
                <a:sym typeface="Wingdings" panose="05000000000000000000" pitchFamily="2" charset="2"/>
              </a:rPr>
              <a:t>simplified</a:t>
            </a:r>
            <a:r>
              <a:rPr lang="it-IT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rgbClr val="0000FF"/>
                </a:solidFill>
                <a:sym typeface="Wingdings" panose="05000000000000000000" pitchFamily="2" charset="2"/>
              </a:rPr>
              <a:t>nuclear</a:t>
            </a:r>
            <a:r>
              <a:rPr lang="it-IT" dirty="0">
                <a:solidFill>
                  <a:srgbClr val="0000FF"/>
                </a:solidFill>
                <a:sym typeface="Wingdings" panose="05000000000000000000" pitchFamily="2" charset="2"/>
              </a:rPr>
              <a:t> interaction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008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498000"/>
            <a:ext cx="9144000" cy="361259"/>
          </a:xfrm>
          <a:prstGeom prst="rect">
            <a:avLst/>
          </a:pr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Arc 3"/>
          <p:cNvSpPr>
            <a:spLocks/>
          </p:cNvSpPr>
          <p:nvPr/>
        </p:nvSpPr>
        <p:spPr bwMode="auto">
          <a:xfrm rot="5400000" flipV="1">
            <a:off x="4392000" y="-4392000"/>
            <a:ext cx="3600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noFill/>
            <a:round/>
            <a:headEnd/>
            <a:tailEnd/>
          </a:ln>
        </p:spPr>
        <p:txBody>
          <a:bodyPr wrap="none" anchor="t"/>
          <a:lstStyle/>
          <a:p>
            <a:endParaRPr lang="it-IT" dirty="0"/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 rot="-5400000">
            <a:off x="-2421164" y="3026664"/>
            <a:ext cx="5211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rgbClr val="0000FF"/>
                </a:solidFill>
                <a:latin typeface="Times New Roman"/>
                <a:cs typeface="Times New Roman"/>
              </a:rPr>
              <a:t>University of </a:t>
            </a:r>
            <a:r>
              <a:rPr lang="it-IT" b="1" dirty="0" err="1">
                <a:solidFill>
                  <a:srgbClr val="0000FF"/>
                </a:solidFill>
                <a:latin typeface="Times New Roman"/>
                <a:cs typeface="Times New Roman"/>
              </a:rPr>
              <a:t>Naples</a:t>
            </a:r>
            <a:r>
              <a:rPr lang="it-IT" b="1" dirty="0">
                <a:solidFill>
                  <a:srgbClr val="0000FF"/>
                </a:solidFill>
                <a:latin typeface="Times New Roman"/>
                <a:cs typeface="Times New Roman"/>
              </a:rPr>
              <a:t> "Federico II" &amp; INFN-</a:t>
            </a:r>
            <a:r>
              <a:rPr lang="it-IT" b="1" dirty="0" err="1">
                <a:solidFill>
                  <a:srgbClr val="0000FF"/>
                </a:solidFill>
                <a:latin typeface="Times New Roman"/>
                <a:cs typeface="Times New Roman"/>
              </a:rPr>
              <a:t>Naples</a:t>
            </a:r>
            <a:endParaRPr lang="hr-HR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165600" y="-2024"/>
            <a:ext cx="4978400" cy="362024"/>
          </a:xfrm>
        </p:spPr>
        <p:txBody>
          <a:bodyPr anchor="t">
            <a:normAutofit fontScale="90000"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Energetics: Ikeda diagrams</a:t>
            </a: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4138A040-08B3-4588-BA17-27F8A1B9C104}" type="slidenum">
              <a:rPr lang="it-IT" sz="1600" b="1" smtClean="0">
                <a:solidFill>
                  <a:schemeClr val="bg1"/>
                </a:solidFill>
              </a:rPr>
              <a:t>11</a:t>
            </a:fld>
            <a:endParaRPr lang="it-IT" sz="1600" b="1" dirty="0">
              <a:solidFill>
                <a:schemeClr val="bg1"/>
              </a:solidFill>
            </a:endParaRP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3457" y="6534835"/>
            <a:ext cx="6489149" cy="3231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bIns="0" anchor="b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Daniele Dell’Aquila (daniele.dellaquila@unina.it) – </a:t>
            </a:r>
            <a:r>
              <a:rPr lang="en-US" sz="1800" b="1" dirty="0">
                <a:solidFill>
                  <a:srgbClr val="FFFFFF"/>
                </a:solidFill>
              </a:rPr>
              <a:t>June, </a:t>
            </a:r>
            <a:r>
              <a:rPr lang="en-US" b="1" dirty="0">
                <a:solidFill>
                  <a:srgbClr val="FFFFFF"/>
                </a:solidFill>
              </a:rPr>
              <a:t>24</a:t>
            </a:r>
            <a:r>
              <a:rPr lang="en-US" sz="1800" b="1" baseline="30000" dirty="0">
                <a:solidFill>
                  <a:srgbClr val="FFFFFF"/>
                </a:solidFill>
              </a:rPr>
              <a:t>th</a:t>
            </a:r>
            <a:r>
              <a:rPr lang="en-US" sz="1800" b="1" dirty="0">
                <a:solidFill>
                  <a:srgbClr val="FFFFFF"/>
                </a:solidFill>
              </a:rPr>
              <a:t> 2024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023A9EB-E028-486D-AAAC-DB0FD886E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0" y="1493515"/>
            <a:ext cx="4953000" cy="456247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00B30AB-EC01-4964-957A-462F68E00FC9}"/>
              </a:ext>
            </a:extLst>
          </p:cNvPr>
          <p:cNvSpPr txBox="1"/>
          <p:nvPr/>
        </p:nvSpPr>
        <p:spPr>
          <a:xfrm>
            <a:off x="633103" y="509622"/>
            <a:ext cx="84398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i="1" dirty="0" err="1">
                <a:solidFill>
                  <a:srgbClr val="0070C0"/>
                </a:solidFill>
                <a:sym typeface="Wingdings" panose="05000000000000000000" pitchFamily="2" charset="2"/>
              </a:rPr>
              <a:t>Energetics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are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crucial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in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driving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the system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towards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a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particular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cluster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configuration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</a:p>
          <a:p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 Ikeda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diagrams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(</a:t>
            </a:r>
            <a:r>
              <a:rPr lang="it-IT" sz="1600" b="1" dirty="0">
                <a:solidFill>
                  <a:srgbClr val="0070C0"/>
                </a:solidFill>
                <a:sym typeface="Wingdings" panose="05000000000000000000" pitchFamily="2" charset="2"/>
              </a:rPr>
              <a:t>1968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)  clusters are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expected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to emerge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close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or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slightly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below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the cluster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separation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energy.</a:t>
            </a:r>
            <a:endParaRPr lang="en-US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94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498000"/>
            <a:ext cx="9144000" cy="361259"/>
          </a:xfrm>
          <a:prstGeom prst="rect">
            <a:avLst/>
          </a:pr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Arc 3"/>
          <p:cNvSpPr>
            <a:spLocks/>
          </p:cNvSpPr>
          <p:nvPr/>
        </p:nvSpPr>
        <p:spPr bwMode="auto">
          <a:xfrm rot="5400000" flipV="1">
            <a:off x="4392000" y="-4392000"/>
            <a:ext cx="3600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noFill/>
            <a:round/>
            <a:headEnd/>
            <a:tailEnd/>
          </a:ln>
        </p:spPr>
        <p:txBody>
          <a:bodyPr wrap="none" anchor="t"/>
          <a:lstStyle/>
          <a:p>
            <a:endParaRPr lang="it-IT" dirty="0"/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 rot="-5400000">
            <a:off x="-2421164" y="3026664"/>
            <a:ext cx="5211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rgbClr val="0000FF"/>
                </a:solidFill>
                <a:latin typeface="Times New Roman"/>
                <a:cs typeface="Times New Roman"/>
              </a:rPr>
              <a:t>University of </a:t>
            </a:r>
            <a:r>
              <a:rPr lang="it-IT" b="1" dirty="0" err="1">
                <a:solidFill>
                  <a:srgbClr val="0000FF"/>
                </a:solidFill>
                <a:latin typeface="Times New Roman"/>
                <a:cs typeface="Times New Roman"/>
              </a:rPr>
              <a:t>Naples</a:t>
            </a:r>
            <a:r>
              <a:rPr lang="it-IT" b="1" dirty="0">
                <a:solidFill>
                  <a:srgbClr val="0000FF"/>
                </a:solidFill>
                <a:latin typeface="Times New Roman"/>
                <a:cs typeface="Times New Roman"/>
              </a:rPr>
              <a:t> "Federico II" &amp; INFN-</a:t>
            </a:r>
            <a:r>
              <a:rPr lang="it-IT" b="1" dirty="0" err="1">
                <a:solidFill>
                  <a:srgbClr val="0000FF"/>
                </a:solidFill>
                <a:latin typeface="Times New Roman"/>
                <a:cs typeface="Times New Roman"/>
              </a:rPr>
              <a:t>Naples</a:t>
            </a:r>
            <a:endParaRPr lang="hr-HR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165600" y="-2024"/>
            <a:ext cx="4978400" cy="362024"/>
          </a:xfrm>
        </p:spPr>
        <p:txBody>
          <a:bodyPr anchor="t">
            <a:normAutofit fontScale="90000"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Clusters and deformation</a:t>
            </a: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4138A040-08B3-4588-BA17-27F8A1B9C104}" type="slidenum">
              <a:rPr lang="it-IT" sz="1600" b="1" smtClean="0">
                <a:solidFill>
                  <a:schemeClr val="bg1"/>
                </a:solidFill>
              </a:rPr>
              <a:t>12</a:t>
            </a:fld>
            <a:endParaRPr lang="it-IT" sz="1600" b="1" dirty="0">
              <a:solidFill>
                <a:schemeClr val="bg1"/>
              </a:solidFill>
            </a:endParaRP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3457" y="6534835"/>
            <a:ext cx="6489149" cy="3231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bIns="0" anchor="b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Daniele Dell’Aquila (daniele.dellaquila@unina.it) – </a:t>
            </a:r>
            <a:r>
              <a:rPr lang="en-US" sz="1800" b="1" dirty="0">
                <a:solidFill>
                  <a:srgbClr val="FFFFFF"/>
                </a:solidFill>
              </a:rPr>
              <a:t>June, </a:t>
            </a:r>
            <a:r>
              <a:rPr lang="en-US" b="1" dirty="0">
                <a:solidFill>
                  <a:srgbClr val="FFFFFF"/>
                </a:solidFill>
              </a:rPr>
              <a:t>24</a:t>
            </a:r>
            <a:r>
              <a:rPr lang="en-US" sz="1800" b="1" baseline="30000" dirty="0">
                <a:solidFill>
                  <a:srgbClr val="FFFFFF"/>
                </a:solidFill>
              </a:rPr>
              <a:t>th</a:t>
            </a:r>
            <a:r>
              <a:rPr lang="en-US" sz="1800" b="1" dirty="0">
                <a:solidFill>
                  <a:srgbClr val="FFFFFF"/>
                </a:solidFill>
              </a:rPr>
              <a:t> 2024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7F1145D-80E1-4EAB-B4A3-08EF38E541BD}"/>
              </a:ext>
            </a:extLst>
          </p:cNvPr>
          <p:cNvSpPr txBox="1"/>
          <p:nvPr/>
        </p:nvSpPr>
        <p:spPr>
          <a:xfrm>
            <a:off x="648070" y="631742"/>
            <a:ext cx="412048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 err="1">
                <a:solidFill>
                  <a:schemeClr val="tx1"/>
                </a:solidFill>
                <a:sym typeface="Wingdings" panose="05000000000000000000" pitchFamily="2" charset="2"/>
              </a:rPr>
              <a:t>Another</a:t>
            </a:r>
            <a:r>
              <a:rPr lang="it-IT" sz="1600" b="1" dirty="0">
                <a:solidFill>
                  <a:schemeClr val="tx1"/>
                </a:solidFill>
                <a:sym typeface="Wingdings" panose="05000000000000000000" pitchFamily="2" charset="2"/>
              </a:rPr>
              <a:t> key </a:t>
            </a:r>
            <a:r>
              <a:rPr lang="it-IT" sz="1600" b="1" dirty="0" err="1">
                <a:solidFill>
                  <a:schemeClr val="tx1"/>
                </a:solidFill>
                <a:sym typeface="Wingdings" panose="05000000000000000000" pitchFamily="2" charset="2"/>
              </a:rPr>
              <a:t>aspect</a:t>
            </a:r>
            <a:r>
              <a:rPr lang="it-IT" sz="1600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it-IT" sz="16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it-IT" sz="1600" u="sng" dirty="0" err="1">
                <a:solidFill>
                  <a:schemeClr val="tx1"/>
                </a:solidFill>
                <a:sym typeface="Wingdings" panose="05000000000000000000" pitchFamily="2" charset="2"/>
              </a:rPr>
              <a:t>how</a:t>
            </a:r>
            <a:r>
              <a:rPr lang="it-IT" sz="1600" u="sng" dirty="0">
                <a:solidFill>
                  <a:schemeClr val="tx1"/>
                </a:solidFill>
                <a:sym typeface="Wingdings" panose="05000000000000000000" pitchFamily="2" charset="2"/>
              </a:rPr>
              <a:t> do </a:t>
            </a:r>
            <a:r>
              <a:rPr lang="it-IT" sz="1600" u="sng" dirty="0" err="1">
                <a:solidFill>
                  <a:schemeClr val="tx1"/>
                </a:solidFill>
                <a:sym typeface="Wingdings" panose="05000000000000000000" pitchFamily="2" charset="2"/>
              </a:rPr>
              <a:t>symmetries</a:t>
            </a:r>
            <a:r>
              <a:rPr lang="it-IT" sz="1600" u="sng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it-IT" sz="1600" u="sng" dirty="0" err="1">
                <a:solidFill>
                  <a:schemeClr val="tx1"/>
                </a:solidFill>
                <a:sym typeface="Wingdings" panose="05000000000000000000" pitchFamily="2" charset="2"/>
              </a:rPr>
              <a:t>affect</a:t>
            </a:r>
            <a:r>
              <a:rPr lang="it-IT" sz="1600" u="sng" dirty="0">
                <a:solidFill>
                  <a:schemeClr val="tx1"/>
                </a:solidFill>
                <a:sym typeface="Wingdings" panose="05000000000000000000" pitchFamily="2" charset="2"/>
              </a:rPr>
              <a:t> the </a:t>
            </a:r>
            <a:r>
              <a:rPr lang="it-IT" sz="1600" u="sng" dirty="0" err="1">
                <a:solidFill>
                  <a:schemeClr val="tx1"/>
                </a:solidFill>
                <a:sym typeface="Wingdings" panose="05000000000000000000" pitchFamily="2" charset="2"/>
              </a:rPr>
              <a:t>appearance</a:t>
            </a:r>
            <a:r>
              <a:rPr lang="it-IT" sz="1600" u="sng" dirty="0">
                <a:solidFill>
                  <a:schemeClr val="tx1"/>
                </a:solidFill>
                <a:sym typeface="Wingdings" panose="05000000000000000000" pitchFamily="2" charset="2"/>
              </a:rPr>
              <a:t> of clusters in nuclei?</a:t>
            </a:r>
          </a:p>
          <a:p>
            <a:r>
              <a:rPr lang="it-IT" sz="1600" dirty="0" err="1">
                <a:sym typeface="Wingdings" panose="05000000000000000000" pitchFamily="2" charset="2"/>
              </a:rPr>
              <a:t>Symmetries</a:t>
            </a:r>
            <a:r>
              <a:rPr lang="it-IT" sz="1600" dirty="0">
                <a:sym typeface="Wingdings" panose="05000000000000000000" pitchFamily="2" charset="2"/>
              </a:rPr>
              <a:t> </a:t>
            </a:r>
            <a:r>
              <a:rPr lang="it-IT" sz="1600" dirty="0" err="1">
                <a:sym typeface="Wingdings" panose="05000000000000000000" pitchFamily="2" charset="2"/>
              </a:rPr>
              <a:t>have</a:t>
            </a:r>
            <a:r>
              <a:rPr lang="it-IT" sz="1600" dirty="0">
                <a:sym typeface="Wingdings" panose="05000000000000000000" pitchFamily="2" charset="2"/>
              </a:rPr>
              <a:t> an impact on the </a:t>
            </a:r>
            <a:r>
              <a:rPr lang="it-IT" sz="1600" dirty="0" err="1">
                <a:sym typeface="Wingdings" panose="05000000000000000000" pitchFamily="2" charset="2"/>
              </a:rPr>
              <a:t>collective</a:t>
            </a:r>
            <a:r>
              <a:rPr lang="it-IT" sz="1600" dirty="0">
                <a:sym typeface="Wingdings" panose="05000000000000000000" pitchFamily="2" charset="2"/>
              </a:rPr>
              <a:t> </a:t>
            </a:r>
            <a:r>
              <a:rPr lang="it-IT" sz="1600" dirty="0" err="1">
                <a:sym typeface="Wingdings" panose="05000000000000000000" pitchFamily="2" charset="2"/>
              </a:rPr>
              <a:t>excitation</a:t>
            </a:r>
            <a:r>
              <a:rPr lang="it-IT" sz="1600" dirty="0">
                <a:sym typeface="Wingdings" panose="05000000000000000000" pitchFamily="2" charset="2"/>
              </a:rPr>
              <a:t> of the </a:t>
            </a:r>
            <a:r>
              <a:rPr lang="it-IT" sz="1600" dirty="0" err="1">
                <a:sym typeface="Wingdings" panose="05000000000000000000" pitchFamily="2" charset="2"/>
              </a:rPr>
              <a:t>nucleus</a:t>
            </a:r>
            <a:r>
              <a:rPr lang="it-IT" sz="1600" dirty="0">
                <a:sym typeface="Wingdings" panose="05000000000000000000" pitchFamily="2" charset="2"/>
              </a:rPr>
              <a:t>, </a:t>
            </a:r>
            <a:r>
              <a:rPr lang="it-IT" sz="1600" dirty="0" err="1">
                <a:sym typeface="Wingdings" panose="05000000000000000000" pitchFamily="2" charset="2"/>
              </a:rPr>
              <a:t>but</a:t>
            </a:r>
            <a:r>
              <a:rPr lang="it-IT" sz="1600" dirty="0">
                <a:sym typeface="Wingdings" panose="05000000000000000000" pitchFamily="2" charset="2"/>
              </a:rPr>
              <a:t> via </a:t>
            </a:r>
            <a:r>
              <a:rPr lang="it-IT" sz="1600" dirty="0" err="1">
                <a:sym typeface="Wingdings" panose="05000000000000000000" pitchFamily="2" charset="2"/>
              </a:rPr>
              <a:t>their</a:t>
            </a:r>
            <a:r>
              <a:rPr lang="it-IT" sz="1600" dirty="0">
                <a:sym typeface="Wingdings" panose="05000000000000000000" pitchFamily="2" charset="2"/>
              </a:rPr>
              <a:t> </a:t>
            </a:r>
            <a:r>
              <a:rPr lang="it-IT" sz="1600" dirty="0" err="1">
                <a:sym typeface="Wingdings" panose="05000000000000000000" pitchFamily="2" charset="2"/>
              </a:rPr>
              <a:t>influence</a:t>
            </a:r>
            <a:r>
              <a:rPr lang="it-IT" sz="1600" dirty="0">
                <a:sym typeface="Wingdings" panose="05000000000000000000" pitchFamily="2" charset="2"/>
              </a:rPr>
              <a:t> on the </a:t>
            </a:r>
            <a:r>
              <a:rPr lang="it-IT" sz="1600" dirty="0" err="1">
                <a:sym typeface="Wingdings" panose="05000000000000000000" pitchFamily="2" charset="2"/>
              </a:rPr>
              <a:t>mean</a:t>
            </a:r>
            <a:r>
              <a:rPr lang="it-IT" sz="1600" dirty="0">
                <a:sym typeface="Wingdings" panose="05000000000000000000" pitchFamily="2" charset="2"/>
              </a:rPr>
              <a:t>-field of light systems, </a:t>
            </a:r>
            <a:r>
              <a:rPr lang="it-IT" sz="1600" dirty="0" err="1">
                <a:sym typeface="Wingdings" panose="05000000000000000000" pitchFamily="2" charset="2"/>
              </a:rPr>
              <a:t>they</a:t>
            </a:r>
            <a:r>
              <a:rPr lang="it-IT" sz="1600" dirty="0">
                <a:sym typeface="Wingdings" panose="05000000000000000000" pitchFamily="2" charset="2"/>
              </a:rPr>
              <a:t> guide the </a:t>
            </a:r>
            <a:r>
              <a:rPr lang="it-IT" sz="1600" dirty="0" err="1">
                <a:sym typeface="Wingdings" panose="05000000000000000000" pitchFamily="2" charset="2"/>
              </a:rPr>
              <a:t>formation</a:t>
            </a:r>
            <a:r>
              <a:rPr lang="it-IT" sz="1600" dirty="0">
                <a:sym typeface="Wingdings" panose="05000000000000000000" pitchFamily="2" charset="2"/>
              </a:rPr>
              <a:t> of the clusters </a:t>
            </a:r>
            <a:r>
              <a:rPr lang="it-IT" sz="1600" dirty="0" err="1">
                <a:sym typeface="Wingdings" panose="05000000000000000000" pitchFamily="2" charset="2"/>
              </a:rPr>
              <a:t>themselves</a:t>
            </a:r>
            <a:r>
              <a:rPr lang="it-IT" sz="1600" dirty="0">
                <a:sym typeface="Wingdings" panose="05000000000000000000" pitchFamily="2" charset="2"/>
              </a:rPr>
              <a:t>  interaction </a:t>
            </a:r>
            <a:r>
              <a:rPr lang="it-IT" sz="1600" dirty="0" err="1">
                <a:sym typeface="Wingdings" panose="05000000000000000000" pitchFamily="2" charset="2"/>
              </a:rPr>
              <a:t>between</a:t>
            </a:r>
            <a:r>
              <a:rPr lang="it-IT" sz="1600" dirty="0">
                <a:sym typeface="Wingdings" panose="05000000000000000000" pitchFamily="2" charset="2"/>
              </a:rPr>
              <a:t> the </a:t>
            </a:r>
            <a:r>
              <a:rPr lang="it-IT" sz="1600" dirty="0" err="1">
                <a:sym typeface="Wingdings" panose="05000000000000000000" pitchFamily="2" charset="2"/>
              </a:rPr>
              <a:t>mean</a:t>
            </a:r>
            <a:r>
              <a:rPr lang="it-IT" sz="1600" dirty="0">
                <a:sym typeface="Wingdings" panose="05000000000000000000" pitchFamily="2" charset="2"/>
              </a:rPr>
              <a:t>-field and the cluster degree of </a:t>
            </a:r>
            <a:r>
              <a:rPr lang="it-IT" sz="1600" dirty="0" err="1">
                <a:sym typeface="Wingdings" panose="05000000000000000000" pitchFamily="2" charset="2"/>
              </a:rPr>
              <a:t>freedom</a:t>
            </a:r>
            <a:r>
              <a:rPr lang="it-IT" sz="1600" dirty="0">
                <a:sym typeface="Wingdings" panose="05000000000000000000" pitchFamily="2" charset="2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EF63F2FF-598A-4499-83F4-AA48652FFFC4}"/>
                  </a:ext>
                </a:extLst>
              </p:cNvPr>
              <p:cNvSpPr txBox="1"/>
              <p:nvPr/>
            </p:nvSpPr>
            <p:spPr>
              <a:xfrm>
                <a:off x="642016" y="2730680"/>
                <a:ext cx="4120484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600" dirty="0" err="1">
                    <a:sym typeface="Wingdings" panose="05000000000000000000" pitchFamily="2" charset="2"/>
                  </a:rPr>
                  <a:t>If</a:t>
                </a:r>
                <a:r>
                  <a:rPr lang="it-IT" sz="1600" dirty="0">
                    <a:sym typeface="Wingdings" panose="05000000000000000000" pitchFamily="2" charset="2"/>
                  </a:rPr>
                  <a:t> one </a:t>
                </a:r>
                <a:r>
                  <a:rPr lang="it-IT" sz="1600" dirty="0" err="1">
                    <a:sym typeface="Wingdings" panose="05000000000000000000" pitchFamily="2" charset="2"/>
                  </a:rPr>
                  <a:t>solves</a:t>
                </a:r>
                <a:r>
                  <a:rPr lang="it-IT" sz="1600" dirty="0">
                    <a:sym typeface="Wingdings" panose="05000000000000000000" pitchFamily="2" charset="2"/>
                  </a:rPr>
                  <a:t> the </a:t>
                </a:r>
                <a:r>
                  <a:rPr lang="it-IT" sz="1600" dirty="0" err="1">
                    <a:sym typeface="Wingdings" panose="05000000000000000000" pitchFamily="2" charset="2"/>
                  </a:rPr>
                  <a:t>Shroedinger</a:t>
                </a:r>
                <a:r>
                  <a:rPr lang="it-IT" sz="1600" dirty="0">
                    <a:sym typeface="Wingdings" panose="05000000000000000000" pitchFamily="2" charset="2"/>
                  </a:rPr>
                  <a:t> </a:t>
                </a:r>
                <a:r>
                  <a:rPr lang="it-IT" sz="1600" dirty="0" err="1">
                    <a:sym typeface="Wingdings" panose="05000000000000000000" pitchFamily="2" charset="2"/>
                  </a:rPr>
                  <a:t>equation</a:t>
                </a:r>
                <a:r>
                  <a:rPr lang="it-IT" sz="1600" dirty="0">
                    <a:sym typeface="Wingdings" panose="05000000000000000000" pitchFamily="2" charset="2"/>
                  </a:rPr>
                  <a:t> </a:t>
                </a:r>
                <a:r>
                  <a:rPr lang="it-IT" sz="1600" dirty="0" err="1">
                    <a:sym typeface="Wingdings" panose="05000000000000000000" pitchFamily="2" charset="2"/>
                  </a:rPr>
                  <a:t>usign</a:t>
                </a:r>
                <a:r>
                  <a:rPr lang="it-IT" sz="1600" dirty="0">
                    <a:sym typeface="Wingdings" panose="05000000000000000000" pitchFamily="2" charset="2"/>
                  </a:rPr>
                  <a:t> a </a:t>
                </a:r>
                <a:r>
                  <a:rPr lang="it-IT" sz="1600" dirty="0" err="1">
                    <a:sym typeface="Wingdings" panose="05000000000000000000" pitchFamily="2" charset="2"/>
                  </a:rPr>
                  <a:t>simple</a:t>
                </a:r>
                <a:r>
                  <a:rPr lang="it-IT" sz="1600" dirty="0">
                    <a:sym typeface="Wingdings" panose="05000000000000000000" pitchFamily="2" charset="2"/>
                  </a:rPr>
                  <a:t> </a:t>
                </a:r>
                <a:r>
                  <a:rPr lang="it-IT" sz="1600" dirty="0" err="1">
                    <a:sym typeface="Wingdings" panose="05000000000000000000" pitchFamily="2" charset="2"/>
                  </a:rPr>
                  <a:t>axially</a:t>
                </a:r>
                <a:r>
                  <a:rPr lang="it-IT" sz="1600" dirty="0">
                    <a:sym typeface="Wingdings" panose="05000000000000000000" pitchFamily="2" charset="2"/>
                  </a:rPr>
                  <a:t> </a:t>
                </a:r>
                <a:r>
                  <a:rPr lang="it-IT" sz="1600" dirty="0" err="1">
                    <a:sym typeface="Wingdings" panose="05000000000000000000" pitchFamily="2" charset="2"/>
                  </a:rPr>
                  <a:t>deformed</a:t>
                </a:r>
                <a:r>
                  <a:rPr lang="it-IT" sz="1600" dirty="0">
                    <a:sym typeface="Wingdings" panose="05000000000000000000" pitchFamily="2" charset="2"/>
                  </a:rPr>
                  <a:t> </a:t>
                </a:r>
                <a:r>
                  <a:rPr lang="it-IT" sz="1600" dirty="0" err="1">
                    <a:sym typeface="Wingdings" panose="05000000000000000000" pitchFamily="2" charset="2"/>
                  </a:rPr>
                  <a:t>harmonic</a:t>
                </a:r>
                <a:r>
                  <a:rPr lang="it-IT" sz="1600" dirty="0">
                    <a:sym typeface="Wingdings" panose="05000000000000000000" pitchFamily="2" charset="2"/>
                  </a:rPr>
                  <a:t> </a:t>
                </a:r>
                <a:r>
                  <a:rPr lang="it-IT" sz="1600" dirty="0" err="1">
                    <a:sym typeface="Wingdings" panose="05000000000000000000" pitchFamily="2" charset="2"/>
                  </a:rPr>
                  <a:t>oscillator</a:t>
                </a:r>
                <a:r>
                  <a:rPr lang="it-IT" sz="1600" dirty="0">
                    <a:sym typeface="Wingdings" panose="05000000000000000000" pitchFamily="2" charset="2"/>
                  </a:rPr>
                  <a:t> </a:t>
                </a:r>
                <a:r>
                  <a:rPr lang="it-IT" sz="1600" dirty="0" err="1">
                    <a:sym typeface="Wingdings" panose="05000000000000000000" pitchFamily="2" charset="2"/>
                  </a:rPr>
                  <a:t>potential</a:t>
                </a:r>
                <a:r>
                  <a:rPr lang="it-IT" sz="1600" dirty="0">
                    <a:sym typeface="Wingdings" panose="05000000000000000000" pitchFamily="2" charset="2"/>
                  </a:rPr>
                  <a:t>, one </a:t>
                </a:r>
                <a:r>
                  <a:rPr lang="it-IT" sz="1600" dirty="0" err="1">
                    <a:sym typeface="Wingdings" panose="05000000000000000000" pitchFamily="2" charset="2"/>
                  </a:rPr>
                  <a:t>finds</a:t>
                </a:r>
                <a:r>
                  <a:rPr lang="it-IT" sz="1600" dirty="0">
                    <a:sym typeface="Wingdings" panose="05000000000000000000" pitchFamily="2" charset="2"/>
                  </a:rPr>
                  <a:t> </a:t>
                </a:r>
                <a:r>
                  <a:rPr lang="it-IT" sz="1600" dirty="0" err="1">
                    <a:sym typeface="Wingdings" panose="05000000000000000000" pitchFamily="2" charset="2"/>
                  </a:rPr>
                  <a:t>that</a:t>
                </a:r>
                <a:r>
                  <a:rPr lang="it-IT" sz="1600" dirty="0">
                    <a:sym typeface="Wingdings" panose="05000000000000000000" pitchFamily="2" charset="2"/>
                  </a:rPr>
                  <a:t> the </a:t>
                </a:r>
                <a:r>
                  <a:rPr lang="it-IT" sz="1600" dirty="0" err="1">
                    <a:sym typeface="Wingdings" panose="05000000000000000000" pitchFamily="2" charset="2"/>
                  </a:rPr>
                  <a:t>eigenstates</a:t>
                </a:r>
                <a:r>
                  <a:rPr lang="it-IT" sz="1600" dirty="0">
                    <a:sym typeface="Wingdings" panose="05000000000000000000" pitchFamily="2" charset="2"/>
                  </a:rPr>
                  <a:t> can be </a:t>
                </a:r>
                <a:r>
                  <a:rPr lang="it-IT" sz="1600" dirty="0" err="1">
                    <a:sym typeface="Wingdings" panose="05000000000000000000" pitchFamily="2" charset="2"/>
                  </a:rPr>
                  <a:t>expressed</a:t>
                </a:r>
                <a:r>
                  <a:rPr lang="it-IT" sz="1600" dirty="0">
                    <a:sym typeface="Wingdings" panose="05000000000000000000" pitchFamily="2" charset="2"/>
                  </a:rPr>
                  <a:t> </a:t>
                </a:r>
                <a:r>
                  <a:rPr lang="it-IT" sz="1600" dirty="0"/>
                  <a:t>expressed in </a:t>
                </a:r>
                <a:r>
                  <a:rPr lang="it-IT" sz="1600" dirty="0" err="1"/>
                  <a:t>terms</a:t>
                </a:r>
                <a:r>
                  <a:rPr lang="it-IT" sz="1600" dirty="0"/>
                  <a:t> of the linear </a:t>
                </a:r>
                <a:r>
                  <a:rPr lang="it-IT" sz="1600" dirty="0" err="1"/>
                  <a:t>combination</a:t>
                </a:r>
                <a:r>
                  <a:rPr lang="it-IT" sz="1600" dirty="0"/>
                  <a:t> of </a:t>
                </a:r>
                <a:r>
                  <a:rPr lang="it-IT" sz="1600" dirty="0" err="1"/>
                  <a:t>independent</a:t>
                </a:r>
                <a:r>
                  <a:rPr lang="it-IT" sz="1600" dirty="0"/>
                  <a:t> </a:t>
                </a:r>
                <a:r>
                  <a:rPr lang="it-IT" sz="1600" dirty="0" err="1"/>
                  <a:t>states</a:t>
                </a:r>
                <a:r>
                  <a:rPr lang="it-IT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it-IT" sz="1600" dirty="0"/>
                  <a:t>: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EF63F2FF-598A-4499-83F4-AA48652FFF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016" y="2730680"/>
                <a:ext cx="4120484" cy="1323439"/>
              </a:xfrm>
              <a:prstGeom prst="rect">
                <a:avLst/>
              </a:prstGeom>
              <a:blipFill>
                <a:blip r:embed="rId3"/>
                <a:stretch>
                  <a:fillRect l="-740" t="-1382" r="-444" b="-50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C34A9EAF-A2A4-3622-A0FC-1FB50D2E8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053" y="358343"/>
            <a:ext cx="4295775" cy="589597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6EC13C7-A02C-0BCD-3A59-CEEAE0D8E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914" y="4093231"/>
            <a:ext cx="2943225" cy="771525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AFB4673-2983-3186-B5F3-7608DA355F19}"/>
              </a:ext>
            </a:extLst>
          </p:cNvPr>
          <p:cNvSpPr txBox="1"/>
          <p:nvPr/>
        </p:nvSpPr>
        <p:spPr>
          <a:xfrm>
            <a:off x="642016" y="4812954"/>
            <a:ext cx="4108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>
                <a:solidFill>
                  <a:srgbClr val="0070C0"/>
                </a:solidFill>
              </a:rPr>
              <a:t>Density</a:t>
            </a:r>
            <a:r>
              <a:rPr lang="it-IT" i="1" dirty="0">
                <a:solidFill>
                  <a:srgbClr val="0070C0"/>
                </a:solidFill>
              </a:rPr>
              <a:t> </a:t>
            </a:r>
            <a:r>
              <a:rPr lang="it-IT" i="1" dirty="0" err="1">
                <a:solidFill>
                  <a:srgbClr val="0070C0"/>
                </a:solidFill>
              </a:rPr>
              <a:t>corresponding</a:t>
            </a:r>
            <a:r>
              <a:rPr lang="it-IT" i="1" dirty="0">
                <a:solidFill>
                  <a:srgbClr val="0070C0"/>
                </a:solidFill>
              </a:rPr>
              <a:t> to the HO </a:t>
            </a:r>
            <a:r>
              <a:rPr lang="it-IT" i="1" dirty="0" err="1">
                <a:solidFill>
                  <a:srgbClr val="0070C0"/>
                </a:solidFill>
              </a:rPr>
              <a:t>configurations</a:t>
            </a:r>
            <a:r>
              <a:rPr lang="it-IT" i="1" dirty="0">
                <a:solidFill>
                  <a:srgbClr val="0070C0"/>
                </a:solidFill>
              </a:rPr>
              <a:t> for </a:t>
            </a:r>
            <a:r>
              <a:rPr lang="it-IT" i="1" baseline="30000" dirty="0">
                <a:solidFill>
                  <a:srgbClr val="0070C0"/>
                </a:solidFill>
              </a:rPr>
              <a:t>8</a:t>
            </a:r>
            <a:r>
              <a:rPr lang="it-IT" i="1" dirty="0">
                <a:solidFill>
                  <a:srgbClr val="0070C0"/>
                </a:solidFill>
              </a:rPr>
              <a:t>Be </a:t>
            </a:r>
            <a:r>
              <a:rPr lang="it-IT" i="1" dirty="0">
                <a:solidFill>
                  <a:srgbClr val="0070C0"/>
                </a:solidFill>
                <a:sym typeface="Wingdings" panose="05000000000000000000" pitchFamily="2" charset="2"/>
              </a:rPr>
              <a:t> The </a:t>
            </a:r>
            <a:r>
              <a:rPr lang="it-IT" i="1" dirty="0" err="1">
                <a:solidFill>
                  <a:srgbClr val="0070C0"/>
                </a:solidFill>
                <a:sym typeface="Wingdings" panose="05000000000000000000" pitchFamily="2" charset="2"/>
              </a:rPr>
              <a:t>density</a:t>
            </a:r>
            <a:r>
              <a:rPr lang="it-IT" i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it-IT" i="1" dirty="0" err="1">
                <a:solidFill>
                  <a:srgbClr val="0070C0"/>
                </a:solidFill>
                <a:sym typeface="Wingdings" panose="05000000000000000000" pitchFamily="2" charset="2"/>
              </a:rPr>
              <a:t>distribution</a:t>
            </a:r>
            <a:r>
              <a:rPr lang="it-IT" i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it-IT" i="1" dirty="0" err="1">
                <a:solidFill>
                  <a:srgbClr val="0070C0"/>
                </a:solidFill>
                <a:sym typeface="Wingdings" panose="05000000000000000000" pitchFamily="2" charset="2"/>
              </a:rPr>
              <a:t>generated</a:t>
            </a:r>
            <a:r>
              <a:rPr lang="it-IT" i="1" dirty="0">
                <a:solidFill>
                  <a:srgbClr val="0070C0"/>
                </a:solidFill>
                <a:sym typeface="Wingdings" panose="05000000000000000000" pitchFamily="2" charset="2"/>
              </a:rPr>
              <a:t> by </a:t>
            </a:r>
            <a:r>
              <a:rPr lang="it-IT" i="1" dirty="0" err="1">
                <a:solidFill>
                  <a:srgbClr val="0070C0"/>
                </a:solidFill>
                <a:sym typeface="Wingdings" panose="05000000000000000000" pitchFamily="2" charset="2"/>
              </a:rPr>
              <a:t>particles</a:t>
            </a:r>
            <a:r>
              <a:rPr lang="it-IT" i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it-IT" i="1" dirty="0" err="1">
                <a:solidFill>
                  <a:srgbClr val="0070C0"/>
                </a:solidFill>
                <a:sym typeface="Wingdings" panose="05000000000000000000" pitchFamily="2" charset="2"/>
              </a:rPr>
              <a:t>moving</a:t>
            </a:r>
            <a:r>
              <a:rPr lang="it-IT" i="1" dirty="0">
                <a:solidFill>
                  <a:srgbClr val="0070C0"/>
                </a:solidFill>
                <a:sym typeface="Wingdings" panose="05000000000000000000" pitchFamily="2" charset="2"/>
              </a:rPr>
              <a:t> in an </a:t>
            </a:r>
            <a:r>
              <a:rPr lang="it-IT" i="1" dirty="0" err="1">
                <a:solidFill>
                  <a:srgbClr val="0070C0"/>
                </a:solidFill>
                <a:sym typeface="Wingdings" panose="05000000000000000000" pitchFamily="2" charset="2"/>
              </a:rPr>
              <a:t>axially</a:t>
            </a:r>
            <a:r>
              <a:rPr lang="it-IT" i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it-IT" i="1" dirty="0" err="1">
                <a:solidFill>
                  <a:srgbClr val="0070C0"/>
                </a:solidFill>
                <a:sym typeface="Wingdings" panose="05000000000000000000" pitchFamily="2" charset="2"/>
              </a:rPr>
              <a:t>deformed</a:t>
            </a:r>
            <a:r>
              <a:rPr lang="it-IT" i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it-IT" i="1" dirty="0" err="1">
                <a:solidFill>
                  <a:srgbClr val="0070C0"/>
                </a:solidFill>
                <a:sym typeface="Wingdings" panose="05000000000000000000" pitchFamily="2" charset="2"/>
              </a:rPr>
              <a:t>potential</a:t>
            </a:r>
            <a:r>
              <a:rPr lang="it-IT" i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it-IT" i="1" dirty="0" err="1">
                <a:solidFill>
                  <a:srgbClr val="0070C0"/>
                </a:solidFill>
                <a:sym typeface="Wingdings" panose="05000000000000000000" pitchFamily="2" charset="2"/>
              </a:rPr>
              <a:t>generates</a:t>
            </a:r>
            <a:r>
              <a:rPr lang="it-IT" i="1" dirty="0">
                <a:solidFill>
                  <a:srgbClr val="0070C0"/>
                </a:solidFill>
                <a:sym typeface="Wingdings" panose="05000000000000000000" pitchFamily="2" charset="2"/>
              </a:rPr>
              <a:t> a </a:t>
            </a:r>
            <a:r>
              <a:rPr lang="it-IT" i="1" dirty="0" err="1">
                <a:solidFill>
                  <a:srgbClr val="0070C0"/>
                </a:solidFill>
                <a:sym typeface="Wingdings" panose="05000000000000000000" pitchFamily="2" charset="2"/>
              </a:rPr>
              <a:t>clustered</a:t>
            </a:r>
            <a:r>
              <a:rPr lang="it-IT" i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it-IT" i="1" dirty="0" err="1">
                <a:solidFill>
                  <a:srgbClr val="0070C0"/>
                </a:solidFill>
                <a:sym typeface="Wingdings" panose="05000000000000000000" pitchFamily="2" charset="2"/>
              </a:rPr>
              <a:t>density</a:t>
            </a:r>
            <a:r>
              <a:rPr lang="it-IT" i="1" dirty="0">
                <a:solidFill>
                  <a:srgbClr val="0070C0"/>
                </a:solidFill>
                <a:sym typeface="Wingdings" panose="05000000000000000000" pitchFamily="2" charset="2"/>
              </a:rPr>
              <a:t>. </a:t>
            </a:r>
            <a:endParaRPr lang="en-US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16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4" name="Arc 3"/>
          <p:cNvSpPr>
            <a:spLocks/>
          </p:cNvSpPr>
          <p:nvPr/>
        </p:nvSpPr>
        <p:spPr bwMode="auto">
          <a:xfrm rot="5400000" flipV="1">
            <a:off x="4392000" y="-4392000"/>
            <a:ext cx="3600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5" name="Arc 4"/>
          <p:cNvSpPr>
            <a:spLocks/>
          </p:cNvSpPr>
          <p:nvPr/>
        </p:nvSpPr>
        <p:spPr bwMode="auto">
          <a:xfrm rot="16200000" flipV="1">
            <a:off x="4392000" y="2106000"/>
            <a:ext cx="3600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123728" y="8092"/>
            <a:ext cx="7005395" cy="3539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anchor="t" anchorCtr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>
                <a:solidFill>
                  <a:schemeClr val="bg1"/>
                </a:solidFill>
              </a:rPr>
              <a:t>How to </a:t>
            </a:r>
            <a:r>
              <a:rPr lang="it-IT" sz="2000" b="1" dirty="0" err="1">
                <a:solidFill>
                  <a:schemeClr val="bg1"/>
                </a:solidFill>
              </a:rPr>
              <a:t>study</a:t>
            </a:r>
            <a:r>
              <a:rPr lang="it-IT" sz="2000" b="1" dirty="0">
                <a:solidFill>
                  <a:schemeClr val="bg1"/>
                </a:solidFill>
              </a:rPr>
              <a:t> </a:t>
            </a:r>
            <a:r>
              <a:rPr lang="it-IT" sz="2000" b="1" dirty="0" err="1">
                <a:solidFill>
                  <a:schemeClr val="bg1"/>
                </a:solidFill>
              </a:rPr>
              <a:t>clustering</a:t>
            </a:r>
            <a:r>
              <a:rPr lang="it-IT" sz="2000" b="1" dirty="0">
                <a:solidFill>
                  <a:schemeClr val="bg1"/>
                </a:solidFill>
              </a:rPr>
              <a:t> </a:t>
            </a:r>
            <a:r>
              <a:rPr lang="it-IT" sz="2000" b="1" dirty="0" err="1">
                <a:solidFill>
                  <a:schemeClr val="bg1"/>
                </a:solidFill>
              </a:rPr>
              <a:t>phenomena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 rot="-5400000">
            <a:off x="-2530178" y="3026664"/>
            <a:ext cx="54296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err="1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dirty="0">
                <a:solidFill>
                  <a:srgbClr val="0000FF"/>
                </a:solidFill>
                <a:latin typeface="Times New Roman" pitchFamily="18" charset="0"/>
              </a:rPr>
              <a:t>. di Napoli Federico II &amp; </a:t>
            </a:r>
            <a:r>
              <a:rPr lang="it-IT" b="1" dirty="0" err="1">
                <a:solidFill>
                  <a:srgbClr val="0000FF"/>
                </a:solidFill>
                <a:latin typeface="Times New Roman" pitchFamily="18" charset="0"/>
              </a:rPr>
              <a:t>Université</a:t>
            </a:r>
            <a:r>
              <a:rPr lang="it-IT" b="1" dirty="0">
                <a:solidFill>
                  <a:srgbClr val="0000FF"/>
                </a:solidFill>
                <a:latin typeface="Times New Roman" pitchFamily="18" charset="0"/>
              </a:rPr>
              <a:t> Paris-</a:t>
            </a:r>
            <a:r>
              <a:rPr lang="it-IT" b="1" dirty="0" err="1">
                <a:solidFill>
                  <a:srgbClr val="0000FF"/>
                </a:solidFill>
                <a:latin typeface="Times New Roman" pitchFamily="18" charset="0"/>
              </a:rPr>
              <a:t>Saclay</a:t>
            </a:r>
            <a:endParaRPr lang="it-IT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5364088" y="1127646"/>
            <a:ext cx="37799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Cluster structures appear with larger probability near the corresponding </a:t>
            </a:r>
            <a:r>
              <a:rPr lang="en-US" sz="1600" i="1" dirty="0">
                <a:solidFill>
                  <a:srgbClr val="FF0000"/>
                </a:solidFill>
              </a:rPr>
              <a:t>decay threshold</a:t>
            </a:r>
            <a:r>
              <a:rPr lang="en-US" sz="1600" dirty="0"/>
              <a:t> </a:t>
            </a:r>
            <a:r>
              <a:rPr lang="en-US" sz="1600" dirty="0">
                <a:sym typeface="Wingdings" pitchFamily="2" charset="2"/>
              </a:rPr>
              <a:t> </a:t>
            </a:r>
            <a:r>
              <a:rPr lang="en-US" sz="1600" i="1" dirty="0">
                <a:sym typeface="Wingdings" pitchFamily="2" charset="2"/>
              </a:rPr>
              <a:t>Ikeda diagram</a:t>
            </a:r>
            <a:r>
              <a:rPr lang="en-US" sz="1600" dirty="0">
                <a:sym typeface="Wingdings" pitchFamily="2" charset="2"/>
              </a:rPr>
              <a:t>, </a:t>
            </a:r>
            <a:r>
              <a:rPr lang="en-US" sz="1600" i="1" dirty="0">
                <a:sym typeface="Wingdings" pitchFamily="2" charset="2"/>
              </a:rPr>
              <a:t>modified Ikeda diagram</a:t>
            </a:r>
            <a:r>
              <a:rPr lang="en-US" sz="1600" dirty="0">
                <a:sym typeface="Wingdings" pitchFamily="2" charset="2"/>
              </a:rPr>
              <a:t> (neutron-rich nuclei).</a:t>
            </a:r>
            <a:r>
              <a:rPr lang="en-US" sz="1600" dirty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68492"/>
            <a:ext cx="2346081" cy="228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098" y="510516"/>
            <a:ext cx="2021934" cy="2422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39552" y="2932793"/>
            <a:ext cx="589211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</a:rPr>
              <a:t>H. </a:t>
            </a:r>
            <a:r>
              <a:rPr lang="en-US" sz="1050" dirty="0" err="1">
                <a:solidFill>
                  <a:srgbClr val="0070C0"/>
                </a:solidFill>
              </a:rPr>
              <a:t>Horiuchi</a:t>
            </a:r>
            <a:r>
              <a:rPr lang="en-US" sz="1050" dirty="0">
                <a:solidFill>
                  <a:srgbClr val="0070C0"/>
                </a:solidFill>
              </a:rPr>
              <a:t> K. Ikeda, N. </a:t>
            </a:r>
            <a:r>
              <a:rPr lang="en-US" sz="1050" dirty="0" err="1">
                <a:solidFill>
                  <a:srgbClr val="0070C0"/>
                </a:solidFill>
              </a:rPr>
              <a:t>Tagikawa</a:t>
            </a:r>
            <a:r>
              <a:rPr lang="en-US" sz="1050" dirty="0">
                <a:solidFill>
                  <a:srgbClr val="0070C0"/>
                </a:solidFill>
              </a:rPr>
              <a:t>, </a:t>
            </a:r>
            <a:r>
              <a:rPr lang="en-US" sz="1050" i="1" dirty="0" err="1">
                <a:solidFill>
                  <a:srgbClr val="0070C0"/>
                </a:solidFill>
              </a:rPr>
              <a:t>Prog</a:t>
            </a:r>
            <a:r>
              <a:rPr lang="en-US" sz="1050" i="1" dirty="0">
                <a:solidFill>
                  <a:srgbClr val="0070C0"/>
                </a:solidFill>
              </a:rPr>
              <a:t>. Theo. Phys. Suppl. Extra number</a:t>
            </a:r>
            <a:r>
              <a:rPr lang="en-US" sz="1050" dirty="0">
                <a:solidFill>
                  <a:srgbClr val="0070C0"/>
                </a:solidFill>
              </a:rPr>
              <a:t>, </a:t>
            </a:r>
            <a:r>
              <a:rPr lang="en-US" sz="1050" b="1" dirty="0">
                <a:solidFill>
                  <a:srgbClr val="0070C0"/>
                </a:solidFill>
              </a:rPr>
              <a:t>464</a:t>
            </a:r>
            <a:r>
              <a:rPr lang="en-US" sz="1050" dirty="0">
                <a:solidFill>
                  <a:srgbClr val="0070C0"/>
                </a:solidFill>
              </a:rPr>
              <a:t>: 881–884, 1968.</a:t>
            </a:r>
          </a:p>
        </p:txBody>
      </p:sp>
      <p:sp>
        <p:nvSpPr>
          <p:cNvPr id="190" name="Text Box 17"/>
          <p:cNvSpPr txBox="1">
            <a:spLocks noChangeArrowheads="1"/>
          </p:cNvSpPr>
          <p:nvPr/>
        </p:nvSpPr>
        <p:spPr bwMode="auto">
          <a:xfrm>
            <a:off x="539552" y="3501008"/>
            <a:ext cx="835292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To investigate on the possible presence of </a:t>
            </a:r>
            <a:r>
              <a:rPr lang="en-US" sz="1600" i="1" dirty="0">
                <a:solidFill>
                  <a:srgbClr val="FF0000"/>
                </a:solidFill>
              </a:rPr>
              <a:t>clustering phenomena</a:t>
            </a:r>
            <a:r>
              <a:rPr lang="en-US" sz="1600" dirty="0"/>
              <a:t> </a:t>
            </a:r>
            <a:r>
              <a:rPr lang="en-US" sz="1600" dirty="0">
                <a:sym typeface="Wingdings" pitchFamily="2" charset="2"/>
              </a:rPr>
              <a:t> nuclear reactions to populate resonant states characterized by clustering  if they are above threshold the cluster decay dominates  </a:t>
            </a:r>
            <a:r>
              <a:rPr lang="en-US" sz="1600" i="1" dirty="0">
                <a:solidFill>
                  <a:srgbClr val="0070C0"/>
                </a:solidFill>
                <a:sym typeface="Wingdings" pitchFamily="2" charset="2"/>
              </a:rPr>
              <a:t>invariant mass</a:t>
            </a:r>
            <a:r>
              <a:rPr lang="en-US" sz="1600" dirty="0">
                <a:sym typeface="Wingdings" pitchFamily="2" charset="2"/>
              </a:rPr>
              <a:t> reconstruction of the emitting state by detecting and tracking all the emitted particles: </a:t>
            </a:r>
            <a:r>
              <a:rPr lang="en-US" sz="1600" i="1" dirty="0">
                <a:solidFill>
                  <a:srgbClr val="7030A0"/>
                </a:solidFill>
                <a:sym typeface="Wingdings" pitchFamily="2" charset="2"/>
              </a:rPr>
              <a:t>particle-particle or multi-particle correlations</a:t>
            </a:r>
            <a:r>
              <a:rPr lang="en-US" sz="1600" dirty="0">
                <a:sym typeface="Wingdings" pitchFamily="2" charset="2"/>
              </a:rPr>
              <a:t>.</a:t>
            </a:r>
            <a:endParaRPr lang="en-US" sz="1600" dirty="0"/>
          </a:p>
        </p:txBody>
      </p:sp>
      <p:sp>
        <p:nvSpPr>
          <p:cNvPr id="3" name="Ovale 2"/>
          <p:cNvSpPr/>
          <p:nvPr/>
        </p:nvSpPr>
        <p:spPr>
          <a:xfrm>
            <a:off x="1206249" y="4946371"/>
            <a:ext cx="1080000" cy="1080120"/>
          </a:xfrm>
          <a:prstGeom prst="ellipse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/>
              <a:t>N</a:t>
            </a:r>
            <a:r>
              <a:rPr lang="it-IT" b="1" baseline="-25000" dirty="0" err="1"/>
              <a:t>gs</a:t>
            </a:r>
            <a:endParaRPr lang="en-US" b="1" baseline="-25000" dirty="0"/>
          </a:p>
        </p:txBody>
      </p:sp>
      <p:sp>
        <p:nvSpPr>
          <p:cNvPr id="6" name="Freccia a destra 5"/>
          <p:cNvSpPr/>
          <p:nvPr/>
        </p:nvSpPr>
        <p:spPr>
          <a:xfrm>
            <a:off x="2555776" y="5445224"/>
            <a:ext cx="501201" cy="144016"/>
          </a:xfrm>
          <a:prstGeom prst="rightArrow">
            <a:avLst/>
          </a:prstGeom>
          <a:solidFill>
            <a:srgbClr val="008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splosione 2 15"/>
          <p:cNvSpPr/>
          <p:nvPr/>
        </p:nvSpPr>
        <p:spPr>
          <a:xfrm>
            <a:off x="3275856" y="4608473"/>
            <a:ext cx="1656184" cy="1772855"/>
          </a:xfrm>
          <a:prstGeom prst="irregularSeal2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N*</a:t>
            </a:r>
            <a:endParaRPr lang="en-US" b="1" dirty="0"/>
          </a:p>
        </p:txBody>
      </p:sp>
      <p:sp>
        <p:nvSpPr>
          <p:cNvPr id="194" name="Freccia a destra 193"/>
          <p:cNvSpPr/>
          <p:nvPr/>
        </p:nvSpPr>
        <p:spPr>
          <a:xfrm rot="19972178">
            <a:off x="5113488" y="5057650"/>
            <a:ext cx="501201" cy="144016"/>
          </a:xfrm>
          <a:prstGeom prst="rightArrow">
            <a:avLst/>
          </a:prstGeom>
          <a:solidFill>
            <a:srgbClr val="008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Freccia a destra 194"/>
          <p:cNvSpPr/>
          <p:nvPr/>
        </p:nvSpPr>
        <p:spPr>
          <a:xfrm>
            <a:off x="5150919" y="5491594"/>
            <a:ext cx="501201" cy="144016"/>
          </a:xfrm>
          <a:prstGeom prst="rightArrow">
            <a:avLst/>
          </a:prstGeom>
          <a:solidFill>
            <a:srgbClr val="008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Freccia a destra 195"/>
          <p:cNvSpPr/>
          <p:nvPr/>
        </p:nvSpPr>
        <p:spPr>
          <a:xfrm rot="1661816">
            <a:off x="5121490" y="5945937"/>
            <a:ext cx="501201" cy="144016"/>
          </a:xfrm>
          <a:prstGeom prst="rightArrow">
            <a:avLst/>
          </a:prstGeom>
          <a:solidFill>
            <a:srgbClr val="008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e 196"/>
          <p:cNvSpPr/>
          <p:nvPr/>
        </p:nvSpPr>
        <p:spPr>
          <a:xfrm>
            <a:off x="5796136" y="4562926"/>
            <a:ext cx="540000" cy="540060"/>
          </a:xfrm>
          <a:prstGeom prst="ellipse">
            <a:avLst/>
          </a:prstGeom>
          <a:solidFill>
            <a:srgbClr val="C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/>
          </a:p>
        </p:txBody>
      </p:sp>
      <p:sp>
        <p:nvSpPr>
          <p:cNvPr id="198" name="Ovale 197"/>
          <p:cNvSpPr/>
          <p:nvPr/>
        </p:nvSpPr>
        <p:spPr>
          <a:xfrm>
            <a:off x="5916982" y="5422019"/>
            <a:ext cx="311202" cy="311237"/>
          </a:xfrm>
          <a:prstGeom prst="ellipse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/>
          </a:p>
        </p:txBody>
      </p:sp>
      <p:sp>
        <p:nvSpPr>
          <p:cNvPr id="199" name="Ovale 198"/>
          <p:cNvSpPr/>
          <p:nvPr/>
        </p:nvSpPr>
        <p:spPr>
          <a:xfrm>
            <a:off x="5754934" y="6070091"/>
            <a:ext cx="311202" cy="311237"/>
          </a:xfrm>
          <a:prstGeom prst="ellipse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/>
              <p:cNvSpPr txBox="1"/>
              <p:nvPr/>
            </p:nvSpPr>
            <p:spPr>
              <a:xfrm>
                <a:off x="6588224" y="5231351"/>
                <a:ext cx="2183290" cy="4277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it-IT" b="1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𝒙</m:t>
                          </m:r>
                        </m:sub>
                      </m:sSub>
                      <m:r>
                        <a:rPr lang="it-IT" b="1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1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𝒒</m:t>
                              </m:r>
                            </m:e>
                            <m:sup>
                              <m:r>
                                <a:rPr lang="it-IT" b="1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𝝁</m:t>
                              </m:r>
                            </m:sup>
                          </m:sSup>
                          <m:sSub>
                            <m:sSubPr>
                              <m:ctrlPr>
                                <a:rPr lang="it-IT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1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it-IT" b="1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𝝁</m:t>
                              </m:r>
                            </m:sub>
                          </m:sSub>
                        </m:e>
                      </m:rad>
                      <m:r>
                        <a:rPr lang="it-IT" b="1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it-IT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it-IT" b="1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𝒕𝒉𝒓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CasellaDiTes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224" y="5231351"/>
                <a:ext cx="2183290" cy="427746"/>
              </a:xfrm>
              <a:prstGeom prst="rect">
                <a:avLst/>
              </a:prstGeom>
              <a:blipFill rotWithShape="1">
                <a:blip r:embed="rId5"/>
                <a:stretch>
                  <a:fillRect b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13">
            <a:extLst>
              <a:ext uri="{FF2B5EF4-FFF2-40B4-BE49-F238E27FC236}">
                <a16:creationId xmlns:a16="http://schemas.microsoft.com/office/drawing/2014/main" id="{0D77E7F3-0B82-7CB1-5372-14F1FAE9C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" y="6534835"/>
            <a:ext cx="6489149" cy="3231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bIns="0" anchor="b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Daniele Dell’Aquila (daniele.dellaquila@unina.it) – </a:t>
            </a:r>
            <a:r>
              <a:rPr lang="en-US" sz="1800" b="1" dirty="0">
                <a:solidFill>
                  <a:srgbClr val="FFFFFF"/>
                </a:solidFill>
              </a:rPr>
              <a:t>June, </a:t>
            </a:r>
            <a:r>
              <a:rPr lang="en-US" b="1" dirty="0">
                <a:solidFill>
                  <a:srgbClr val="FFFFFF"/>
                </a:solidFill>
              </a:rPr>
              <a:t>24</a:t>
            </a:r>
            <a:r>
              <a:rPr lang="en-US" sz="1800" b="1" baseline="30000" dirty="0">
                <a:solidFill>
                  <a:srgbClr val="FFFFFF"/>
                </a:solidFill>
              </a:rPr>
              <a:t>th</a:t>
            </a:r>
            <a:r>
              <a:rPr lang="en-US" sz="1800" b="1" dirty="0">
                <a:solidFill>
                  <a:srgbClr val="FFFFFF"/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269065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4" name="Arc 3"/>
          <p:cNvSpPr>
            <a:spLocks/>
          </p:cNvSpPr>
          <p:nvPr/>
        </p:nvSpPr>
        <p:spPr bwMode="auto">
          <a:xfrm rot="5400000" flipV="1">
            <a:off x="4392000" y="-4392000"/>
            <a:ext cx="3600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5" name="Arc 4"/>
          <p:cNvSpPr>
            <a:spLocks/>
          </p:cNvSpPr>
          <p:nvPr/>
        </p:nvSpPr>
        <p:spPr bwMode="auto">
          <a:xfrm rot="16200000" flipV="1">
            <a:off x="4392000" y="2106000"/>
            <a:ext cx="3600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123728" y="8092"/>
            <a:ext cx="7005395" cy="3539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anchor="t" anchorCtr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Particle-particle and multi-particle correlations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 rot="-5400000">
            <a:off x="-2530178" y="3026664"/>
            <a:ext cx="54296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err="1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dirty="0">
                <a:solidFill>
                  <a:srgbClr val="0000FF"/>
                </a:solidFill>
                <a:latin typeface="Times New Roman" pitchFamily="18" charset="0"/>
              </a:rPr>
              <a:t>. di Napoli Federico II &amp; </a:t>
            </a:r>
            <a:r>
              <a:rPr lang="it-IT" b="1" dirty="0" err="1">
                <a:solidFill>
                  <a:srgbClr val="0000FF"/>
                </a:solidFill>
                <a:latin typeface="Times New Roman" pitchFamily="18" charset="0"/>
              </a:rPr>
              <a:t>Université</a:t>
            </a:r>
            <a:r>
              <a:rPr lang="it-IT" b="1" dirty="0">
                <a:solidFill>
                  <a:srgbClr val="0000FF"/>
                </a:solidFill>
                <a:latin typeface="Times New Roman" pitchFamily="18" charset="0"/>
              </a:rPr>
              <a:t> Paris-</a:t>
            </a:r>
            <a:r>
              <a:rPr lang="it-IT" b="1" dirty="0" err="1">
                <a:solidFill>
                  <a:srgbClr val="0000FF"/>
                </a:solidFill>
                <a:latin typeface="Times New Roman" pitchFamily="18" charset="0"/>
              </a:rPr>
              <a:t>Saclay</a:t>
            </a:r>
            <a:endParaRPr lang="it-IT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17"/>
              <p:cNvSpPr txBox="1">
                <a:spLocks noChangeArrowheads="1"/>
              </p:cNvSpPr>
              <p:nvPr/>
            </p:nvSpPr>
            <p:spPr bwMode="auto">
              <a:xfrm>
                <a:off x="4427984" y="1373867"/>
                <a:ext cx="4716016" cy="37607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600" baseline="30000" dirty="0"/>
                  <a:t>12</a:t>
                </a:r>
                <a:r>
                  <a:rPr lang="en-US" sz="1600" dirty="0"/>
                  <a:t>B studied via helium correlations </a:t>
                </a:r>
                <a:r>
                  <a:rPr lang="en-US" sz="1600" dirty="0">
                    <a:sym typeface="Wingdings" pitchFamily="2" charset="2"/>
                  </a:rPr>
                  <a:t> invariant mass spectra of correlated particles to evidence possible cluster configurations.</a:t>
                </a:r>
              </a:p>
              <a:p>
                <a:endParaRPr lang="it-IT" sz="1600" dirty="0">
                  <a:sym typeface="Wingdings" pitchFamily="2" charset="2"/>
                </a:endParaRPr>
              </a:p>
              <a:p>
                <a:endParaRPr lang="it-IT" sz="1600" dirty="0">
                  <a:sym typeface="Wingdings" pitchFamily="2" charset="2"/>
                </a:endParaRPr>
              </a:p>
              <a:p>
                <a:r>
                  <a:rPr lang="it-IT" sz="1600" i="1" dirty="0" err="1">
                    <a:solidFill>
                      <a:srgbClr val="FF0000"/>
                    </a:solidFill>
                    <a:sym typeface="Wingdings" pitchFamily="2" charset="2"/>
                  </a:rPr>
                  <a:t>Angular</a:t>
                </a:r>
                <a:r>
                  <a:rPr lang="it-IT" sz="1600" i="1" dirty="0">
                    <a:solidFill>
                      <a:srgbClr val="FF0000"/>
                    </a:solidFill>
                    <a:sym typeface="Wingdings" pitchFamily="2" charset="2"/>
                  </a:rPr>
                  <a:t> </a:t>
                </a:r>
                <a:r>
                  <a:rPr lang="it-IT" sz="1600" i="1" dirty="0" err="1">
                    <a:solidFill>
                      <a:srgbClr val="FF0000"/>
                    </a:solidFill>
                    <a:sym typeface="Wingdings" pitchFamily="2" charset="2"/>
                  </a:rPr>
                  <a:t>correlation</a:t>
                </a:r>
                <a:r>
                  <a:rPr lang="it-IT" sz="1600" dirty="0">
                    <a:sym typeface="Wingdings" pitchFamily="2" charset="2"/>
                  </a:rPr>
                  <a:t> </a:t>
                </a:r>
                <a:r>
                  <a:rPr lang="it-IT" sz="1600" dirty="0" err="1">
                    <a:sym typeface="Wingdings" pitchFamily="2" charset="2"/>
                  </a:rPr>
                  <a:t>studies</a:t>
                </a:r>
                <a:r>
                  <a:rPr lang="it-IT" sz="1600" dirty="0">
                    <a:sym typeface="Wingdings" pitchFamily="2" charset="2"/>
                  </a:rPr>
                  <a:t> </a:t>
                </a:r>
                <a:r>
                  <a:rPr lang="it-IT" sz="1600" dirty="0" err="1">
                    <a:sym typeface="Wingdings" pitchFamily="2" charset="2"/>
                  </a:rPr>
                  <a:t>suggest</a:t>
                </a:r>
                <a:r>
                  <a:rPr lang="it-IT" sz="1600" dirty="0">
                    <a:sym typeface="Wingdings" pitchFamily="2" charset="2"/>
                  </a:rPr>
                  <a:t> </a:t>
                </a:r>
                <a:r>
                  <a:rPr lang="it-IT" sz="1600" i="1" dirty="0">
                    <a:solidFill>
                      <a:srgbClr val="0070C0"/>
                    </a:solidFill>
                    <a:sym typeface="Wingdings" pitchFamily="2" charset="2"/>
                  </a:rPr>
                  <a:t>spin and </a:t>
                </a:r>
                <a:r>
                  <a:rPr lang="it-IT" sz="1600" i="1" dirty="0" err="1">
                    <a:solidFill>
                      <a:srgbClr val="0070C0"/>
                    </a:solidFill>
                    <a:sym typeface="Wingdings" pitchFamily="2" charset="2"/>
                  </a:rPr>
                  <a:t>parity</a:t>
                </a:r>
                <a:r>
                  <a:rPr lang="it-IT" sz="1600" i="1" dirty="0">
                    <a:solidFill>
                      <a:srgbClr val="0070C0"/>
                    </a:solidFill>
                    <a:sym typeface="Wingdings" pitchFamily="2" charset="2"/>
                  </a:rPr>
                  <a:t> </a:t>
                </a:r>
                <a:r>
                  <a:rPr lang="it-IT" sz="1600" dirty="0">
                    <a:sym typeface="Wingdings" pitchFamily="2" charset="2"/>
                  </a:rPr>
                  <a:t>(</a:t>
                </a:r>
                <a:r>
                  <a:rPr lang="it-IT" sz="1600" dirty="0" err="1">
                    <a:sym typeface="Wingdings" pitchFamily="2" charset="2"/>
                  </a:rPr>
                  <a:t>J</a:t>
                </a:r>
                <a:r>
                  <a:rPr lang="it-IT" sz="1600" baseline="30000" dirty="0" err="1">
                    <a:latin typeface="Symbol" pitchFamily="18" charset="2"/>
                    <a:sym typeface="Wingdings" pitchFamily="2" charset="2"/>
                  </a:rPr>
                  <a:t>p</a:t>
                </a:r>
                <a:r>
                  <a:rPr lang="it-IT" sz="1600" dirty="0">
                    <a:sym typeface="Wingdings" pitchFamily="2" charset="2"/>
                  </a:rPr>
                  <a:t>) </a:t>
                </a:r>
                <a:r>
                  <a:rPr lang="it-IT" sz="1600" dirty="0" err="1">
                    <a:sym typeface="Wingdings" pitchFamily="2" charset="2"/>
                  </a:rPr>
                  <a:t>assignments</a:t>
                </a:r>
                <a:r>
                  <a:rPr lang="it-IT" sz="1600" dirty="0">
                    <a:sym typeface="Wingdings" pitchFamily="2" charset="2"/>
                  </a:rPr>
                  <a:t> of the </a:t>
                </a:r>
                <a:r>
                  <a:rPr lang="it-IT" sz="1600" dirty="0" err="1">
                    <a:sym typeface="Wingdings" pitchFamily="2" charset="2"/>
                  </a:rPr>
                  <a:t>populated</a:t>
                </a:r>
                <a:r>
                  <a:rPr lang="it-IT" sz="1600" dirty="0">
                    <a:sym typeface="Wingdings" pitchFamily="2" charset="2"/>
                  </a:rPr>
                  <a:t> </a:t>
                </a:r>
                <a:r>
                  <a:rPr lang="it-IT" sz="1600" dirty="0" err="1">
                    <a:sym typeface="Wingdings" pitchFamily="2" charset="2"/>
                  </a:rPr>
                  <a:t>resonances</a:t>
                </a:r>
                <a:r>
                  <a:rPr lang="it-IT" sz="1600" dirty="0">
                    <a:sym typeface="Wingdings" pitchFamily="2" charset="2"/>
                  </a:rPr>
                  <a:t>  </a:t>
                </a:r>
                <a:r>
                  <a:rPr lang="it-IT" sz="1600" dirty="0" err="1">
                    <a:sym typeface="Wingdings" pitchFamily="2" charset="2"/>
                  </a:rPr>
                  <a:t>periodicity</a:t>
                </a:r>
                <a:r>
                  <a:rPr lang="it-IT" sz="1600" dirty="0">
                    <a:sym typeface="Wingdings" pitchFamily="2" charset="2"/>
                  </a:rPr>
                  <a:t> of the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/>
                        <a:sym typeface="Wingdings" pitchFamily="2" charset="2"/>
                      </a:rPr>
                      <m:t>𝜓</m:t>
                    </m:r>
                  </m:oMath>
                </a14:m>
                <a:r>
                  <a:rPr lang="it-IT" sz="1600" dirty="0">
                    <a:sym typeface="Wingdings" pitchFamily="2" charset="2"/>
                  </a:rPr>
                  <a:t> angle </a:t>
                </a:r>
                <a:r>
                  <a:rPr lang="it-IT" sz="1600" dirty="0" err="1">
                    <a:sym typeface="Wingdings" pitchFamily="2" charset="2"/>
                  </a:rPr>
                  <a:t>spectra</a:t>
                </a:r>
                <a:r>
                  <a:rPr lang="it-IT" sz="1600" dirty="0">
                    <a:sym typeface="Wingdings" pitchFamily="2" charset="2"/>
                  </a:rPr>
                  <a:t> (angle of the relative </a:t>
                </a:r>
                <a:r>
                  <a:rPr lang="it-IT" sz="1600" dirty="0" err="1">
                    <a:sym typeface="Wingdings" pitchFamily="2" charset="2"/>
                  </a:rPr>
                  <a:t>velocity</a:t>
                </a:r>
                <a:r>
                  <a:rPr lang="it-IT" sz="1600" dirty="0">
                    <a:sym typeface="Wingdings" pitchFamily="2" charset="2"/>
                  </a:rPr>
                  <a:t> </a:t>
                </a:r>
                <a:r>
                  <a:rPr lang="it-IT" sz="1600" dirty="0" err="1">
                    <a:sym typeface="Wingdings" pitchFamily="2" charset="2"/>
                  </a:rPr>
                  <a:t>vector</a:t>
                </a:r>
                <a:r>
                  <a:rPr lang="it-IT" sz="1600" dirty="0">
                    <a:sym typeface="Wingdings" pitchFamily="2" charset="2"/>
                  </a:rPr>
                  <a:t> with the </a:t>
                </a:r>
                <a:r>
                  <a:rPr lang="it-IT" sz="1600" dirty="0" err="1">
                    <a:sym typeface="Wingdings" pitchFamily="2" charset="2"/>
                  </a:rPr>
                  <a:t>beam</a:t>
                </a:r>
                <a:r>
                  <a:rPr lang="it-IT" sz="1600" dirty="0">
                    <a:sym typeface="Wingdings" pitchFamily="2" charset="2"/>
                  </a:rPr>
                  <a:t> </a:t>
                </a:r>
                <a:r>
                  <a:rPr lang="it-IT" sz="1600" dirty="0" err="1">
                    <a:sym typeface="Wingdings" pitchFamily="2" charset="2"/>
                  </a:rPr>
                  <a:t>axis</a:t>
                </a:r>
                <a:r>
                  <a:rPr lang="it-IT" sz="1600" dirty="0">
                    <a:sym typeface="Wingdings" pitchFamily="2" charset="2"/>
                  </a:rPr>
                  <a:t>):</a:t>
                </a:r>
              </a:p>
              <a:p>
                <a:endParaRPr lang="it-IT" sz="1600" dirty="0">
                  <a:sym typeface="Wingdings" pitchFamily="2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it-IT" sz="1600" b="0" i="1" smtClean="0">
                              <a:latin typeface="Cambria Math"/>
                            </a:rPr>
                            <m:t>𝜎</m:t>
                          </m:r>
                        </m:num>
                        <m:den>
                          <m:r>
                            <a:rPr lang="it-IT" sz="1600" b="0" i="1" smtClean="0">
                              <a:latin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it-IT" sz="1600" b="0" i="0" smtClean="0">
                              <a:latin typeface="Cambria Math"/>
                            </a:rPr>
                            <m:t>Ω</m:t>
                          </m:r>
                        </m:den>
                      </m:f>
                      <m:r>
                        <a:rPr lang="it-IT" sz="1600" b="0" i="1" smtClean="0">
                          <a:latin typeface="Cambria Math"/>
                        </a:rPr>
                        <m:t>∝</m:t>
                      </m:r>
                      <m:sSup>
                        <m:sSup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b="0" i="1" smtClean="0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it-IT" sz="1600" b="0" i="1" smtClean="0">
                                      <a:latin typeface="Cambria Math"/>
                                    </a:rPr>
                                    <m:t>𝑙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600" b="0" i="1" smtClean="0">
                                      <a:latin typeface="Cambria Math"/>
                                    </a:rPr>
                                    <m:t>𝑐𝑜𝑠</m:t>
                                  </m:r>
                                  <m:r>
                                    <a:rPr lang="it-IT" sz="1600" b="0" i="1" smtClean="0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it-IT" sz="16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  <a:p>
                <a:endParaRPr lang="it-IT" sz="1600" dirty="0"/>
              </a:p>
              <a:p>
                <a:r>
                  <a:rPr lang="it-IT" sz="1600" i="1" dirty="0" err="1">
                    <a:solidFill>
                      <a:srgbClr val="008000"/>
                    </a:solidFill>
                  </a:rPr>
                  <a:t>Legendre</a:t>
                </a:r>
                <a:r>
                  <a:rPr lang="it-IT" sz="1600" i="1" dirty="0">
                    <a:solidFill>
                      <a:srgbClr val="008000"/>
                    </a:solidFill>
                  </a:rPr>
                  <a:t> </a:t>
                </a:r>
                <a:r>
                  <a:rPr lang="it-IT" sz="1600" i="1" dirty="0" err="1">
                    <a:solidFill>
                      <a:srgbClr val="008000"/>
                    </a:solidFill>
                  </a:rPr>
                  <a:t>polynomial</a:t>
                </a:r>
                <a:r>
                  <a:rPr lang="it-IT" sz="1600" dirty="0"/>
                  <a:t> of </a:t>
                </a:r>
                <a:r>
                  <a:rPr lang="it-IT" sz="1600" i="1" dirty="0"/>
                  <a:t>l-</a:t>
                </a:r>
                <a:r>
                  <a:rPr lang="it-IT" sz="1600" i="1" dirty="0" err="1"/>
                  <a:t>th</a:t>
                </a:r>
                <a:r>
                  <a:rPr lang="it-IT" sz="1600" dirty="0"/>
                  <a:t> </a:t>
                </a:r>
                <a:r>
                  <a:rPr lang="it-IT" sz="1600" dirty="0" err="1"/>
                  <a:t>order</a:t>
                </a:r>
                <a:r>
                  <a:rPr lang="it-IT" sz="1600" dirty="0"/>
                  <a:t> </a:t>
                </a:r>
                <a:r>
                  <a:rPr lang="it-IT" sz="1600" dirty="0">
                    <a:sym typeface="Wingdings" pitchFamily="2" charset="2"/>
                  </a:rPr>
                  <a:t> relative angolar </a:t>
                </a:r>
                <a:r>
                  <a:rPr lang="it-IT" sz="1600" dirty="0" err="1">
                    <a:sym typeface="Wingdings" pitchFamily="2" charset="2"/>
                  </a:rPr>
                  <a:t>momentum</a:t>
                </a:r>
                <a:r>
                  <a:rPr lang="it-IT" sz="1600" dirty="0">
                    <a:sym typeface="Wingdings" pitchFamily="2" charset="2"/>
                  </a:rPr>
                  <a:t>  spin of the </a:t>
                </a:r>
                <a:r>
                  <a:rPr lang="it-IT" sz="1600" dirty="0" err="1">
                    <a:sym typeface="Wingdings" pitchFamily="2" charset="2"/>
                  </a:rPr>
                  <a:t>resonance</a:t>
                </a:r>
                <a:r>
                  <a:rPr lang="it-IT" sz="1600" dirty="0">
                    <a:sym typeface="Wingdings" pitchFamily="2" charset="2"/>
                  </a:rPr>
                  <a:t>.</a:t>
                </a:r>
                <a:endParaRPr lang="en-US" sz="1600" dirty="0"/>
              </a:p>
            </p:txBody>
          </p:sp>
        </mc:Choice>
        <mc:Fallback xmlns="">
          <p:sp>
            <p:nvSpPr>
              <p:cNvPr id="8" name="Text 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27984" y="1373867"/>
                <a:ext cx="4716016" cy="3760709"/>
              </a:xfrm>
              <a:prstGeom prst="rect">
                <a:avLst/>
              </a:prstGeom>
              <a:blipFill rotWithShape="1">
                <a:blip r:embed="rId3"/>
                <a:stretch>
                  <a:fillRect l="-646" t="-648" r="-1163" b="-129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3429150" cy="2690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62" y="3284984"/>
            <a:ext cx="3506699" cy="2809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427984" y="714182"/>
            <a:ext cx="3997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 dirty="0">
                <a:solidFill>
                  <a:srgbClr val="FF0000"/>
                </a:solidFill>
              </a:rPr>
              <a:t>M. </a:t>
            </a:r>
            <a:r>
              <a:rPr lang="it-IT" sz="1600" i="1" dirty="0" err="1">
                <a:solidFill>
                  <a:srgbClr val="FF0000"/>
                </a:solidFill>
              </a:rPr>
              <a:t>Freer</a:t>
            </a:r>
            <a:r>
              <a:rPr lang="it-IT" sz="1600" i="1" dirty="0">
                <a:solidFill>
                  <a:srgbClr val="FF0000"/>
                </a:solidFill>
              </a:rPr>
              <a:t> et al., </a:t>
            </a:r>
            <a:r>
              <a:rPr lang="it-IT" sz="1600" i="1" dirty="0" err="1">
                <a:solidFill>
                  <a:srgbClr val="FF0000"/>
                </a:solidFill>
              </a:rPr>
              <a:t>Phys</a:t>
            </a:r>
            <a:r>
              <a:rPr lang="it-IT" sz="1600" i="1" dirty="0">
                <a:solidFill>
                  <a:srgbClr val="FF0000"/>
                </a:solidFill>
              </a:rPr>
              <a:t>. Rev. </a:t>
            </a:r>
            <a:r>
              <a:rPr lang="it-IT" sz="1600" i="1" dirty="0" err="1">
                <a:solidFill>
                  <a:srgbClr val="FF0000"/>
                </a:solidFill>
              </a:rPr>
              <a:t>Lett</a:t>
            </a:r>
            <a:r>
              <a:rPr lang="it-IT" sz="1600" i="1" dirty="0">
                <a:solidFill>
                  <a:srgbClr val="FF0000"/>
                </a:solidFill>
              </a:rPr>
              <a:t>. </a:t>
            </a:r>
            <a:r>
              <a:rPr lang="it-IT" sz="1600" b="1" i="1" dirty="0">
                <a:solidFill>
                  <a:srgbClr val="FF0000"/>
                </a:solidFill>
              </a:rPr>
              <a:t>82</a:t>
            </a:r>
            <a:r>
              <a:rPr lang="it-IT" sz="1600" i="1" dirty="0">
                <a:solidFill>
                  <a:srgbClr val="FF0000"/>
                </a:solidFill>
              </a:rPr>
              <a:t> (1999) 1383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5913E8B6-A55B-9C89-D69A-43D04F0B0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" y="6534835"/>
            <a:ext cx="6489149" cy="3231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bIns="0" anchor="b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Daniele Dell’Aquila (daniele.dellaquila@unina.it) – </a:t>
            </a:r>
            <a:r>
              <a:rPr lang="en-US" sz="1800" b="1" dirty="0">
                <a:solidFill>
                  <a:srgbClr val="FFFFFF"/>
                </a:solidFill>
              </a:rPr>
              <a:t>June, </a:t>
            </a:r>
            <a:r>
              <a:rPr lang="en-US" b="1" dirty="0">
                <a:solidFill>
                  <a:srgbClr val="FFFFFF"/>
                </a:solidFill>
              </a:rPr>
              <a:t>24</a:t>
            </a:r>
            <a:r>
              <a:rPr lang="en-US" sz="1800" b="1" baseline="30000" dirty="0">
                <a:solidFill>
                  <a:srgbClr val="FFFFFF"/>
                </a:solidFill>
              </a:rPr>
              <a:t>th</a:t>
            </a:r>
            <a:r>
              <a:rPr lang="en-US" sz="1800" b="1" dirty="0">
                <a:solidFill>
                  <a:srgbClr val="FFFFFF"/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594438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4" name="Arc 3"/>
          <p:cNvSpPr>
            <a:spLocks/>
          </p:cNvSpPr>
          <p:nvPr/>
        </p:nvSpPr>
        <p:spPr bwMode="auto">
          <a:xfrm rot="5400000" flipV="1">
            <a:off x="4392000" y="-4392000"/>
            <a:ext cx="3600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5" name="Arc 4"/>
          <p:cNvSpPr>
            <a:spLocks/>
          </p:cNvSpPr>
          <p:nvPr/>
        </p:nvSpPr>
        <p:spPr bwMode="auto">
          <a:xfrm rot="16200000" flipV="1">
            <a:off x="4392000" y="2106000"/>
            <a:ext cx="3600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123728" y="8092"/>
            <a:ext cx="7005395" cy="3539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anchor="t" anchorCtr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Particle-particle and multi-particle correlations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 rot="-5400000">
            <a:off x="-2530178" y="3026664"/>
            <a:ext cx="54296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err="1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dirty="0">
                <a:solidFill>
                  <a:srgbClr val="0000FF"/>
                </a:solidFill>
                <a:latin typeface="Times New Roman" pitchFamily="18" charset="0"/>
              </a:rPr>
              <a:t>. di Napoli Federico II &amp; </a:t>
            </a:r>
            <a:r>
              <a:rPr lang="it-IT" b="1" dirty="0" err="1">
                <a:solidFill>
                  <a:srgbClr val="0000FF"/>
                </a:solidFill>
                <a:latin typeface="Times New Roman" pitchFamily="18" charset="0"/>
              </a:rPr>
              <a:t>Université</a:t>
            </a:r>
            <a:r>
              <a:rPr lang="it-IT" b="1" dirty="0">
                <a:solidFill>
                  <a:srgbClr val="0000FF"/>
                </a:solidFill>
                <a:latin typeface="Times New Roman" pitchFamily="18" charset="0"/>
              </a:rPr>
              <a:t> Paris-</a:t>
            </a:r>
            <a:r>
              <a:rPr lang="it-IT" b="1" dirty="0" err="1">
                <a:solidFill>
                  <a:srgbClr val="0000FF"/>
                </a:solidFill>
                <a:latin typeface="Times New Roman" pitchFamily="18" charset="0"/>
              </a:rPr>
              <a:t>Saclay</a:t>
            </a:r>
            <a:endParaRPr lang="it-IT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74431" y="496484"/>
            <a:ext cx="4801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 dirty="0">
                <a:solidFill>
                  <a:srgbClr val="FF0000"/>
                </a:solidFill>
              </a:rPr>
              <a:t>D. Dell’Aquila et al., </a:t>
            </a:r>
            <a:r>
              <a:rPr lang="it-IT" sz="1600" i="1" dirty="0" err="1">
                <a:solidFill>
                  <a:srgbClr val="FF0000"/>
                </a:solidFill>
              </a:rPr>
              <a:t>Phys</a:t>
            </a:r>
            <a:r>
              <a:rPr lang="it-IT" sz="1600" i="1" dirty="0">
                <a:solidFill>
                  <a:srgbClr val="FF0000"/>
                </a:solidFill>
              </a:rPr>
              <a:t>. Rev. Lett. 119 (2017) 132501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5913E8B6-A55B-9C89-D69A-43D04F0B0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" y="6534835"/>
            <a:ext cx="6489149" cy="3231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bIns="0" anchor="b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Daniele Dell’Aquila (daniele.dellaquila@unina.it) – </a:t>
            </a:r>
            <a:r>
              <a:rPr lang="en-US" sz="1800" b="1" dirty="0">
                <a:solidFill>
                  <a:srgbClr val="FFFFFF"/>
                </a:solidFill>
              </a:rPr>
              <a:t>June, </a:t>
            </a:r>
            <a:r>
              <a:rPr lang="en-US" b="1" dirty="0">
                <a:solidFill>
                  <a:srgbClr val="FFFFFF"/>
                </a:solidFill>
              </a:rPr>
              <a:t>24</a:t>
            </a:r>
            <a:r>
              <a:rPr lang="en-US" sz="1800" b="1" baseline="30000" dirty="0">
                <a:solidFill>
                  <a:srgbClr val="FFFFFF"/>
                </a:solidFill>
              </a:rPr>
              <a:t>th</a:t>
            </a:r>
            <a:r>
              <a:rPr lang="en-US" sz="1800" b="1" dirty="0">
                <a:solidFill>
                  <a:srgbClr val="FFFFFF"/>
                </a:solidFill>
              </a:rPr>
              <a:t> 2024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89F5399-0427-FCAE-B1CF-CA3CF8C93CFC}"/>
              </a:ext>
            </a:extLst>
          </p:cNvPr>
          <p:cNvSpPr txBox="1"/>
          <p:nvPr/>
        </p:nvSpPr>
        <p:spPr>
          <a:xfrm>
            <a:off x="574430" y="969487"/>
            <a:ext cx="82448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ym typeface="Wingdings" pitchFamily="2" charset="2"/>
              </a:rPr>
              <a:t>Using invariant-mass techniques to probe the cluster decay mechanism of clustered states in </a:t>
            </a:r>
            <a:r>
              <a:rPr lang="en-US" baseline="30000" dirty="0">
                <a:sym typeface="Wingdings" pitchFamily="2" charset="2"/>
              </a:rPr>
              <a:t>12</a:t>
            </a:r>
            <a:r>
              <a:rPr lang="en-US" dirty="0">
                <a:sym typeface="Wingdings" pitchFamily="2" charset="2"/>
              </a:rPr>
              <a:t>C (focus on the famous Hoyle state)  outstanding astrophysical relevance.</a:t>
            </a:r>
          </a:p>
          <a:p>
            <a:endParaRPr lang="en-US" sz="1800" dirty="0">
              <a:sym typeface="Wingdings" pitchFamily="2" charset="2"/>
            </a:endParaRPr>
          </a:p>
          <a:p>
            <a:endParaRPr lang="en-US" sz="1800" dirty="0">
              <a:sym typeface="Wingdings" pitchFamily="2" charset="2"/>
            </a:endParaRPr>
          </a:p>
        </p:txBody>
      </p:sp>
      <p:grpSp>
        <p:nvGrpSpPr>
          <p:cNvPr id="3073" name="Gruppo 3072">
            <a:extLst>
              <a:ext uri="{FF2B5EF4-FFF2-40B4-BE49-F238E27FC236}">
                <a16:creationId xmlns:a16="http://schemas.microsoft.com/office/drawing/2014/main" id="{D5C9C185-2545-EE11-F8D7-D0302E4A98AA}"/>
              </a:ext>
            </a:extLst>
          </p:cNvPr>
          <p:cNvGrpSpPr/>
          <p:nvPr/>
        </p:nvGrpSpPr>
        <p:grpSpPr>
          <a:xfrm>
            <a:off x="588132" y="3839880"/>
            <a:ext cx="3855173" cy="2104121"/>
            <a:chOff x="453106" y="2886000"/>
            <a:chExt cx="3855173" cy="2104121"/>
          </a:xfrm>
        </p:grpSpPr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2170682E-9EA0-69BA-06A9-74175A4B96D1}"/>
                </a:ext>
              </a:extLst>
            </p:cNvPr>
            <p:cNvSpPr/>
            <p:nvPr/>
          </p:nvSpPr>
          <p:spPr>
            <a:xfrm>
              <a:off x="3012215" y="3133415"/>
              <a:ext cx="360000" cy="360040"/>
            </a:xfrm>
            <a:prstGeom prst="ellipse">
              <a:avLst/>
            </a:prstGeom>
            <a:gradFill flip="none" rotWithShape="1">
              <a:gsLst>
                <a:gs pos="9000">
                  <a:schemeClr val="bg1"/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  <a:latin typeface="Symbol" pitchFamily="18" charset="2"/>
                </a:rPr>
                <a:t>a</a:t>
              </a:r>
            </a:p>
          </p:txBody>
        </p:sp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ED743D09-C9D7-1A6D-03A2-29D7637488E8}"/>
                </a:ext>
              </a:extLst>
            </p:cNvPr>
            <p:cNvSpPr/>
            <p:nvPr/>
          </p:nvSpPr>
          <p:spPr>
            <a:xfrm>
              <a:off x="3084183" y="3493455"/>
              <a:ext cx="360000" cy="360040"/>
            </a:xfrm>
            <a:prstGeom prst="ellipse">
              <a:avLst/>
            </a:prstGeom>
            <a:gradFill flip="none" rotWithShape="1">
              <a:gsLst>
                <a:gs pos="9000">
                  <a:schemeClr val="bg1"/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  <a:latin typeface="Symbol" pitchFamily="18" charset="2"/>
                </a:rPr>
                <a:t>a</a:t>
              </a:r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89A8C982-9387-F6C0-70FB-127A2D64F931}"/>
                </a:ext>
              </a:extLst>
            </p:cNvPr>
            <p:cNvSpPr/>
            <p:nvPr/>
          </p:nvSpPr>
          <p:spPr>
            <a:xfrm rot="20691076">
              <a:off x="2952200" y="3133415"/>
              <a:ext cx="575984" cy="720080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0DE447C4-0DC3-89B7-9D9A-FF1961CA14EF}"/>
                </a:ext>
              </a:extLst>
            </p:cNvPr>
            <p:cNvSpPr txBox="1"/>
            <p:nvPr/>
          </p:nvSpPr>
          <p:spPr>
            <a:xfrm>
              <a:off x="2616287" y="2886000"/>
              <a:ext cx="5036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aseline="30000" dirty="0">
                  <a:solidFill>
                    <a:srgbClr val="0070C0"/>
                  </a:solidFill>
                </a:rPr>
                <a:t>8</a:t>
              </a:r>
              <a:r>
                <a:rPr lang="it-IT" dirty="0">
                  <a:solidFill>
                    <a:srgbClr val="0070C0"/>
                  </a:solidFill>
                </a:rPr>
                <a:t>Be</a:t>
              </a:r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81F8BEB1-9D17-ED4C-1E46-8BD538639BC8}"/>
                </a:ext>
              </a:extLst>
            </p:cNvPr>
            <p:cNvSpPr/>
            <p:nvPr/>
          </p:nvSpPr>
          <p:spPr>
            <a:xfrm>
              <a:off x="3948279" y="2980140"/>
              <a:ext cx="360000" cy="360040"/>
            </a:xfrm>
            <a:prstGeom prst="ellipse">
              <a:avLst/>
            </a:prstGeom>
            <a:gradFill flip="none" rotWithShape="1">
              <a:gsLst>
                <a:gs pos="9000">
                  <a:schemeClr val="bg1"/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  <a:latin typeface="Symbol" pitchFamily="18" charset="2"/>
                </a:rPr>
                <a:t>a</a:t>
              </a:r>
            </a:p>
          </p:txBody>
        </p:sp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15C9C343-4C37-A2AC-BB37-970537B5C11D}"/>
                </a:ext>
              </a:extLst>
            </p:cNvPr>
            <p:cNvCxnSpPr/>
            <p:nvPr/>
          </p:nvCxnSpPr>
          <p:spPr>
            <a:xfrm flipV="1">
              <a:off x="3612225" y="3255333"/>
              <a:ext cx="264006" cy="84847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65685B34-68CC-38D3-F804-51C779AE9CDA}"/>
                </a:ext>
              </a:extLst>
            </p:cNvPr>
            <p:cNvSpPr/>
            <p:nvPr/>
          </p:nvSpPr>
          <p:spPr>
            <a:xfrm>
              <a:off x="1104119" y="3553855"/>
              <a:ext cx="360000" cy="360040"/>
            </a:xfrm>
            <a:prstGeom prst="ellipse">
              <a:avLst/>
            </a:prstGeom>
            <a:gradFill flip="none" rotWithShape="1">
              <a:gsLst>
                <a:gs pos="9000">
                  <a:schemeClr val="bg1"/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  <a:latin typeface="Symbol" pitchFamily="18" charset="2"/>
                </a:rPr>
                <a:t>a</a:t>
              </a:r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54515141-1C37-BD17-D194-3EB14F2240C8}"/>
                </a:ext>
              </a:extLst>
            </p:cNvPr>
            <p:cNvSpPr/>
            <p:nvPr/>
          </p:nvSpPr>
          <p:spPr>
            <a:xfrm>
              <a:off x="816087" y="3835467"/>
              <a:ext cx="360000" cy="360040"/>
            </a:xfrm>
            <a:prstGeom prst="ellipse">
              <a:avLst/>
            </a:prstGeom>
            <a:gradFill flip="none" rotWithShape="1">
              <a:gsLst>
                <a:gs pos="9000">
                  <a:schemeClr val="bg1"/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  <a:latin typeface="Symbol" pitchFamily="18" charset="2"/>
                </a:rPr>
                <a:t>a</a:t>
              </a:r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795376C8-B24E-CA14-8999-203522CAFBFE}"/>
                </a:ext>
              </a:extLst>
            </p:cNvPr>
            <p:cNvSpPr/>
            <p:nvPr/>
          </p:nvSpPr>
          <p:spPr>
            <a:xfrm>
              <a:off x="1253577" y="3966120"/>
              <a:ext cx="360000" cy="360040"/>
            </a:xfrm>
            <a:prstGeom prst="ellipse">
              <a:avLst/>
            </a:prstGeom>
            <a:gradFill flip="none" rotWithShape="1">
              <a:gsLst>
                <a:gs pos="9000">
                  <a:schemeClr val="bg1"/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  <a:latin typeface="Symbol" pitchFamily="18" charset="2"/>
                </a:rPr>
                <a:t>a</a:t>
              </a:r>
            </a:p>
          </p:txBody>
        </p:sp>
        <p:sp>
          <p:nvSpPr>
            <p:cNvPr id="21" name="Freccia a destra 20">
              <a:extLst>
                <a:ext uri="{FF2B5EF4-FFF2-40B4-BE49-F238E27FC236}">
                  <a16:creationId xmlns:a16="http://schemas.microsoft.com/office/drawing/2014/main" id="{F3FA9A7A-CF39-7FF0-85BA-D44B2F505CBC}"/>
                </a:ext>
              </a:extLst>
            </p:cNvPr>
            <p:cNvSpPr/>
            <p:nvPr/>
          </p:nvSpPr>
          <p:spPr>
            <a:xfrm rot="20024897">
              <a:off x="1968216" y="3633835"/>
              <a:ext cx="576064" cy="216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33A71E5E-BED5-315E-0322-A1795A85A17D}"/>
                </a:ext>
              </a:extLst>
            </p:cNvPr>
            <p:cNvSpPr/>
            <p:nvPr/>
          </p:nvSpPr>
          <p:spPr>
            <a:xfrm rot="20691076">
              <a:off x="768538" y="3531419"/>
              <a:ext cx="960958" cy="866067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4DD11595-8D9A-47EB-6BCE-A461D926A797}"/>
                </a:ext>
              </a:extLst>
            </p:cNvPr>
            <p:cNvSpPr txBox="1"/>
            <p:nvPr/>
          </p:nvSpPr>
          <p:spPr>
            <a:xfrm>
              <a:off x="453106" y="3390056"/>
              <a:ext cx="5790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aseline="30000" dirty="0">
                  <a:solidFill>
                    <a:srgbClr val="FF0000"/>
                  </a:solidFill>
                </a:rPr>
                <a:t>12</a:t>
              </a:r>
              <a:r>
                <a:rPr lang="it-IT" dirty="0">
                  <a:solidFill>
                    <a:srgbClr val="FF0000"/>
                  </a:solidFill>
                </a:rPr>
                <a:t>C*</a:t>
              </a:r>
            </a:p>
          </p:txBody>
        </p:sp>
        <p:sp>
          <p:nvSpPr>
            <p:cNvPr id="24" name="Freccia a destra 23">
              <a:extLst>
                <a:ext uri="{FF2B5EF4-FFF2-40B4-BE49-F238E27FC236}">
                  <a16:creationId xmlns:a16="http://schemas.microsoft.com/office/drawing/2014/main" id="{C2666A1D-AE1A-C567-31DD-91D055C4C423}"/>
                </a:ext>
              </a:extLst>
            </p:cNvPr>
            <p:cNvSpPr/>
            <p:nvPr/>
          </p:nvSpPr>
          <p:spPr>
            <a:xfrm rot="1235883">
              <a:off x="1966697" y="4047504"/>
              <a:ext cx="576064" cy="216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>
              <a:extLst>
                <a:ext uri="{FF2B5EF4-FFF2-40B4-BE49-F238E27FC236}">
                  <a16:creationId xmlns:a16="http://schemas.microsoft.com/office/drawing/2014/main" id="{9AC49EA8-0AE9-5660-AA72-109663718405}"/>
                </a:ext>
              </a:extLst>
            </p:cNvPr>
            <p:cNvSpPr/>
            <p:nvPr/>
          </p:nvSpPr>
          <p:spPr>
            <a:xfrm>
              <a:off x="2774175" y="4089826"/>
              <a:ext cx="360000" cy="360040"/>
            </a:xfrm>
            <a:prstGeom prst="ellipse">
              <a:avLst/>
            </a:prstGeom>
            <a:gradFill flip="none" rotWithShape="1">
              <a:gsLst>
                <a:gs pos="9000">
                  <a:schemeClr val="bg1"/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  <a:latin typeface="Symbol" pitchFamily="18" charset="2"/>
                </a:rPr>
                <a:t>a</a:t>
              </a:r>
            </a:p>
          </p:txBody>
        </p:sp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5A283326-19EC-194B-5B28-2E1E1639EC65}"/>
                </a:ext>
              </a:extLst>
            </p:cNvPr>
            <p:cNvSpPr/>
            <p:nvPr/>
          </p:nvSpPr>
          <p:spPr>
            <a:xfrm>
              <a:off x="2880192" y="4630081"/>
              <a:ext cx="360000" cy="360040"/>
            </a:xfrm>
            <a:prstGeom prst="ellipse">
              <a:avLst/>
            </a:prstGeom>
            <a:gradFill flip="none" rotWithShape="1">
              <a:gsLst>
                <a:gs pos="9000">
                  <a:schemeClr val="bg1"/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  <a:latin typeface="Symbol" pitchFamily="18" charset="2"/>
                </a:rPr>
                <a:t>a</a:t>
              </a:r>
            </a:p>
          </p:txBody>
        </p:sp>
        <p:sp>
          <p:nvSpPr>
            <p:cNvPr id="27" name="Ovale 26">
              <a:extLst>
                <a:ext uri="{FF2B5EF4-FFF2-40B4-BE49-F238E27FC236}">
                  <a16:creationId xmlns:a16="http://schemas.microsoft.com/office/drawing/2014/main" id="{3231481A-2A8C-19B2-93CE-E3937F9A18D3}"/>
                </a:ext>
              </a:extLst>
            </p:cNvPr>
            <p:cNvSpPr/>
            <p:nvPr/>
          </p:nvSpPr>
          <p:spPr>
            <a:xfrm>
              <a:off x="3732265" y="4270041"/>
              <a:ext cx="360000" cy="360040"/>
            </a:xfrm>
            <a:prstGeom prst="ellipse">
              <a:avLst/>
            </a:prstGeom>
            <a:gradFill flip="none" rotWithShape="1">
              <a:gsLst>
                <a:gs pos="9000">
                  <a:schemeClr val="bg1"/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  <a:latin typeface="Symbol" pitchFamily="18" charset="2"/>
                </a:rPr>
                <a:t>a</a:t>
              </a:r>
            </a:p>
          </p:txBody>
        </p:sp>
        <p:cxnSp>
          <p:nvCxnSpPr>
            <p:cNvPr id="28" name="Connettore 2 27">
              <a:extLst>
                <a:ext uri="{FF2B5EF4-FFF2-40B4-BE49-F238E27FC236}">
                  <a16:creationId xmlns:a16="http://schemas.microsoft.com/office/drawing/2014/main" id="{8F90BF2C-2DD2-8B2D-9A03-61C1A89033EA}"/>
                </a:ext>
              </a:extLst>
            </p:cNvPr>
            <p:cNvCxnSpPr/>
            <p:nvPr/>
          </p:nvCxnSpPr>
          <p:spPr>
            <a:xfrm>
              <a:off x="3250127" y="4428577"/>
              <a:ext cx="332047" cy="21289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10CAD05B-958E-3E6F-BC3A-8FD0C34C2069}"/>
                </a:ext>
              </a:extLst>
            </p:cNvPr>
            <p:cNvSpPr txBox="1"/>
            <p:nvPr/>
          </p:nvSpPr>
          <p:spPr>
            <a:xfrm rot="20085185">
              <a:off x="1699951" y="3396221"/>
              <a:ext cx="9603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i="1" dirty="0" err="1">
                  <a:solidFill>
                    <a:srgbClr val="FF0000"/>
                  </a:solidFill>
                </a:rPr>
                <a:t>sequential</a:t>
              </a:r>
              <a:endParaRPr lang="it-IT" sz="1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8550A557-59EB-1848-C8C4-595C09ECA05A}"/>
                </a:ext>
              </a:extLst>
            </p:cNvPr>
            <p:cNvSpPr txBox="1"/>
            <p:nvPr/>
          </p:nvSpPr>
          <p:spPr>
            <a:xfrm rot="1255098">
              <a:off x="1826399" y="4137072"/>
              <a:ext cx="6110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i="1" dirty="0" err="1">
                  <a:solidFill>
                    <a:srgbClr val="FF0000"/>
                  </a:solidFill>
                </a:rPr>
                <a:t>direct</a:t>
              </a:r>
              <a:endParaRPr lang="it-IT" sz="1400" b="1" i="1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CasellaDiTesto 30">
                  <a:extLst>
                    <a:ext uri="{FF2B5EF4-FFF2-40B4-BE49-F238E27FC236}">
                      <a16:creationId xmlns:a16="http://schemas.microsoft.com/office/drawing/2014/main" id="{898709A7-9F1D-CD44-41A7-94F018707E5F}"/>
                    </a:ext>
                  </a:extLst>
                </p:cNvPr>
                <p:cNvSpPr txBox="1"/>
                <p:nvPr/>
              </p:nvSpPr>
              <p:spPr>
                <a:xfrm rot="1480793">
                  <a:off x="1817405" y="4359236"/>
                  <a:ext cx="417870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it-IT" sz="20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it-IT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it-IT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31" name="CasellaDiTesto 30">
                  <a:extLst>
                    <a:ext uri="{FF2B5EF4-FFF2-40B4-BE49-F238E27FC236}">
                      <a16:creationId xmlns:a16="http://schemas.microsoft.com/office/drawing/2014/main" id="{898709A7-9F1D-CD44-41A7-94F018707E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480793">
                  <a:off x="1817405" y="4359236"/>
                  <a:ext cx="417870" cy="307777"/>
                </a:xfrm>
                <a:prstGeom prst="rect">
                  <a:avLst/>
                </a:prstGeom>
                <a:blipFill>
                  <a:blip r:embed="rId3"/>
                  <a:stretch>
                    <a:fillRect l="-10588" b="-10526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72" name="CasellaDiTesto 3071">
                  <a:extLst>
                    <a:ext uri="{FF2B5EF4-FFF2-40B4-BE49-F238E27FC236}">
                      <a16:creationId xmlns:a16="http://schemas.microsoft.com/office/drawing/2014/main" id="{92F510FE-E4D8-C5CC-3308-2BBADBA9C930}"/>
                    </a:ext>
                  </a:extLst>
                </p:cNvPr>
                <p:cNvSpPr txBox="1"/>
                <p:nvPr/>
              </p:nvSpPr>
              <p:spPr>
                <a:xfrm rot="20107547">
                  <a:off x="1874529" y="3165890"/>
                  <a:ext cx="402353" cy="3359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it-IT" sz="20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sSub>
                              <m:sSubPr>
                                <m:ctrlPr>
                                  <a:rPr lang="it-IT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it-IT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3072" name="CasellaDiTesto 3071">
                  <a:extLst>
                    <a:ext uri="{FF2B5EF4-FFF2-40B4-BE49-F238E27FC236}">
                      <a16:creationId xmlns:a16="http://schemas.microsoft.com/office/drawing/2014/main" id="{92F510FE-E4D8-C5CC-3308-2BBADBA9C9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107547">
                  <a:off x="1874529" y="3165890"/>
                  <a:ext cx="402353" cy="335926"/>
                </a:xfrm>
                <a:prstGeom prst="rect">
                  <a:avLst/>
                </a:prstGeom>
                <a:blipFill>
                  <a:blip r:embed="rId4"/>
                  <a:stretch>
                    <a:fillRect l="-7143" r="-3571" b="-379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76" name="CasellaDiTesto 3075">
            <a:extLst>
              <a:ext uri="{FF2B5EF4-FFF2-40B4-BE49-F238E27FC236}">
                <a16:creationId xmlns:a16="http://schemas.microsoft.com/office/drawing/2014/main" id="{97C4EAF0-7747-622A-3CA0-F640D1864C7C}"/>
              </a:ext>
            </a:extLst>
          </p:cNvPr>
          <p:cNvSpPr txBox="1"/>
          <p:nvPr/>
        </p:nvSpPr>
        <p:spPr>
          <a:xfrm>
            <a:off x="574430" y="969487"/>
            <a:ext cx="82448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ym typeface="Wingdings" pitchFamily="2" charset="2"/>
              </a:rPr>
              <a:t>Using invariant-mass techniques to probe the cluster decay mechanism of clustered states in </a:t>
            </a:r>
            <a:r>
              <a:rPr lang="en-US" baseline="30000" dirty="0">
                <a:sym typeface="Wingdings" pitchFamily="2" charset="2"/>
              </a:rPr>
              <a:t>12</a:t>
            </a:r>
            <a:r>
              <a:rPr lang="en-US" dirty="0">
                <a:sym typeface="Wingdings" pitchFamily="2" charset="2"/>
              </a:rPr>
              <a:t>C (focus on the famous Hoyle state)  outstanding astrophysical relevance.</a:t>
            </a:r>
            <a:endParaRPr lang="en-US" sz="1800" dirty="0">
              <a:sym typeface="Wingdings" pitchFamily="2" charset="2"/>
            </a:endParaRPr>
          </a:p>
        </p:txBody>
      </p:sp>
      <p:sp>
        <p:nvSpPr>
          <p:cNvPr id="3078" name="CasellaDiTesto 3077">
            <a:extLst>
              <a:ext uri="{FF2B5EF4-FFF2-40B4-BE49-F238E27FC236}">
                <a16:creationId xmlns:a16="http://schemas.microsoft.com/office/drawing/2014/main" id="{53FD9827-A09E-08AA-6359-E3FC5ADA1DBB}"/>
              </a:ext>
            </a:extLst>
          </p:cNvPr>
          <p:cNvSpPr txBox="1"/>
          <p:nvPr/>
        </p:nvSpPr>
        <p:spPr>
          <a:xfrm>
            <a:off x="588133" y="1789400"/>
            <a:ext cx="398386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ym typeface="Wingdings" pitchFamily="2" charset="2"/>
              </a:rPr>
              <a:t>Two alpha-emitting decay modes are possible: direct and sequential (through the ground state of </a:t>
            </a:r>
            <a:r>
              <a:rPr lang="en-US" baseline="30000" dirty="0">
                <a:sym typeface="Wingdings" pitchFamily="2" charset="2"/>
              </a:rPr>
              <a:t>8</a:t>
            </a:r>
            <a:r>
              <a:rPr lang="en-US" dirty="0">
                <a:sym typeface="Wingdings" pitchFamily="2" charset="2"/>
              </a:rPr>
              <a:t>Be)  topological studies of the alpha-emission events are required to disentangle.</a:t>
            </a:r>
            <a:endParaRPr lang="en-US" sz="1800" dirty="0">
              <a:sym typeface="Wingdings" pitchFamily="2" charset="2"/>
            </a:endParaRPr>
          </a:p>
        </p:txBody>
      </p:sp>
      <p:pic>
        <p:nvPicPr>
          <p:cNvPr id="3079" name="Picture 2">
            <a:extLst>
              <a:ext uri="{FF2B5EF4-FFF2-40B4-BE49-F238E27FC236}">
                <a16:creationId xmlns:a16="http://schemas.microsoft.com/office/drawing/2014/main" id="{8D6D0A8C-8219-1866-9592-30D354648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1"/>
          <a:stretch/>
        </p:blipFill>
        <p:spPr bwMode="auto">
          <a:xfrm>
            <a:off x="4932603" y="2031008"/>
            <a:ext cx="3526053" cy="3694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2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4" name="Arc 3"/>
          <p:cNvSpPr>
            <a:spLocks/>
          </p:cNvSpPr>
          <p:nvPr/>
        </p:nvSpPr>
        <p:spPr bwMode="auto">
          <a:xfrm rot="5400000" flipV="1">
            <a:off x="4392000" y="-4392000"/>
            <a:ext cx="3600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5" name="Arc 4"/>
          <p:cNvSpPr>
            <a:spLocks/>
          </p:cNvSpPr>
          <p:nvPr/>
        </p:nvSpPr>
        <p:spPr bwMode="auto">
          <a:xfrm rot="16200000" flipV="1">
            <a:off x="4392000" y="2106000"/>
            <a:ext cx="3600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123728" y="8092"/>
            <a:ext cx="7005395" cy="3539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anchor="t" anchorCtr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Particle-particle and multi-particle correlations: HICs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 rot="-5400000">
            <a:off x="-2530178" y="3026664"/>
            <a:ext cx="54296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err="1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dirty="0">
                <a:solidFill>
                  <a:srgbClr val="0000FF"/>
                </a:solidFill>
                <a:latin typeface="Times New Roman" pitchFamily="18" charset="0"/>
              </a:rPr>
              <a:t>. di Napoli Federico II &amp; </a:t>
            </a:r>
            <a:r>
              <a:rPr lang="it-IT" b="1" dirty="0" err="1">
                <a:solidFill>
                  <a:srgbClr val="0000FF"/>
                </a:solidFill>
                <a:latin typeface="Times New Roman" pitchFamily="18" charset="0"/>
              </a:rPr>
              <a:t>Université</a:t>
            </a:r>
            <a:r>
              <a:rPr lang="it-IT" b="1" dirty="0">
                <a:solidFill>
                  <a:srgbClr val="0000FF"/>
                </a:solidFill>
                <a:latin typeface="Times New Roman" pitchFamily="18" charset="0"/>
              </a:rPr>
              <a:t> Paris-</a:t>
            </a:r>
            <a:r>
              <a:rPr lang="it-IT" b="1" dirty="0" err="1">
                <a:solidFill>
                  <a:srgbClr val="0000FF"/>
                </a:solidFill>
                <a:latin typeface="Times New Roman" pitchFamily="18" charset="0"/>
              </a:rPr>
              <a:t>Saclay</a:t>
            </a:r>
            <a:endParaRPr lang="it-IT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539750" y="581779"/>
            <a:ext cx="86042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In collisions involving heavy ions (Heavy Ion Collisions, HICs) </a:t>
            </a:r>
            <a:r>
              <a:rPr lang="en-US" sz="1600" dirty="0">
                <a:sym typeface="Wingdings" pitchFamily="2" charset="2"/>
              </a:rPr>
              <a:t> large number of particles  more complicated case.</a:t>
            </a:r>
            <a:endParaRPr lang="en-US" sz="1600" dirty="0"/>
          </a:p>
        </p:txBody>
      </p:sp>
      <p:grpSp>
        <p:nvGrpSpPr>
          <p:cNvPr id="10" name="Group 3"/>
          <p:cNvGrpSpPr/>
          <p:nvPr/>
        </p:nvGrpSpPr>
        <p:grpSpPr>
          <a:xfrm>
            <a:off x="827584" y="3333140"/>
            <a:ext cx="7584557" cy="2544132"/>
            <a:chOff x="31818" y="2230170"/>
            <a:chExt cx="9099256" cy="3052216"/>
          </a:xfrm>
        </p:grpSpPr>
        <p:pic>
          <p:nvPicPr>
            <p:cNvPr id="11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5400000">
              <a:off x="1691298" y="2660771"/>
              <a:ext cx="1301496" cy="1591056"/>
            </a:xfrm>
            <a:prstGeom prst="rect">
              <a:avLst/>
            </a:prstGeom>
          </p:spPr>
        </p:pic>
        <p:pic>
          <p:nvPicPr>
            <p:cNvPr id="12" name="Picture 5"/>
            <p:cNvPicPr>
              <a:picLocks noChangeAspect="1"/>
            </p:cNvPicPr>
            <p:nvPr/>
          </p:nvPicPr>
          <p:blipFill rotWithShape="1">
            <a:blip r:embed="rId4"/>
            <a:srcRect l="15794" r="11597" b="2395"/>
            <a:stretch/>
          </p:blipFill>
          <p:spPr>
            <a:xfrm rot="-5400000">
              <a:off x="3341663" y="2135405"/>
              <a:ext cx="2396837" cy="2641787"/>
            </a:xfrm>
            <a:prstGeom prst="snipRoundRect">
              <a:avLst>
                <a:gd name="adj1" fmla="val 16667"/>
                <a:gd name="adj2" fmla="val 27071"/>
              </a:avLst>
            </a:prstGeom>
          </p:spPr>
        </p:pic>
        <p:pic>
          <p:nvPicPr>
            <p:cNvPr id="16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-5400000">
              <a:off x="6163846" y="2036622"/>
              <a:ext cx="2773680" cy="3160776"/>
            </a:xfrm>
            <a:prstGeom prst="rect">
              <a:avLst/>
            </a:prstGeom>
          </p:spPr>
        </p:pic>
        <p:grpSp>
          <p:nvGrpSpPr>
            <p:cNvPr id="17" name="Group 7"/>
            <p:cNvGrpSpPr/>
            <p:nvPr/>
          </p:nvGrpSpPr>
          <p:grpSpPr>
            <a:xfrm>
              <a:off x="108608" y="2991613"/>
              <a:ext cx="1136904" cy="1004599"/>
              <a:chOff x="-31459" y="3974725"/>
              <a:chExt cx="1136904" cy="1004599"/>
            </a:xfrm>
          </p:grpSpPr>
          <p:pic>
            <p:nvPicPr>
              <p:cNvPr id="22" name="Picture 1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-5400000">
                <a:off x="38645" y="3912524"/>
                <a:ext cx="996696" cy="1136904"/>
              </a:xfrm>
              <a:prstGeom prst="rect">
                <a:avLst/>
              </a:prstGeom>
            </p:spPr>
          </p:pic>
          <p:cxnSp>
            <p:nvCxnSpPr>
              <p:cNvPr id="23" name="Straight Arrow Connector 13"/>
              <p:cNvCxnSpPr/>
              <p:nvPr/>
            </p:nvCxnSpPr>
            <p:spPr>
              <a:xfrm>
                <a:off x="162510" y="3982628"/>
                <a:ext cx="360000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14"/>
              <p:cNvCxnSpPr/>
              <p:nvPr/>
            </p:nvCxnSpPr>
            <p:spPr>
              <a:xfrm>
                <a:off x="530324" y="3974725"/>
                <a:ext cx="360000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8"/>
            <p:cNvSpPr txBox="1"/>
            <p:nvPr/>
          </p:nvSpPr>
          <p:spPr>
            <a:xfrm>
              <a:off x="31818" y="3995571"/>
              <a:ext cx="1072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Palatino Linotype" charset="0"/>
                  <a:ea typeface="Palatino Linotype" charset="0"/>
                  <a:cs typeface="Palatino Linotype" charset="0"/>
                </a:rPr>
                <a:t>t=10 </a:t>
              </a:r>
              <a:r>
                <a:rPr lang="en-US" i="1" dirty="0" err="1">
                  <a:latin typeface="Palatino Linotype" charset="0"/>
                  <a:ea typeface="Palatino Linotype" charset="0"/>
                  <a:cs typeface="Palatino Linotype" charset="0"/>
                </a:rPr>
                <a:t>fm</a:t>
              </a:r>
              <a:r>
                <a:rPr lang="en-US" i="1" dirty="0">
                  <a:latin typeface="Palatino Linotype" charset="0"/>
                  <a:ea typeface="Palatino Linotype" charset="0"/>
                  <a:cs typeface="Palatino Linotype" charset="0"/>
                </a:rPr>
                <a:t>/c</a:t>
              </a:r>
            </a:p>
          </p:txBody>
        </p:sp>
        <p:sp>
          <p:nvSpPr>
            <p:cNvPr id="19" name="TextBox 9"/>
            <p:cNvSpPr txBox="1"/>
            <p:nvPr/>
          </p:nvSpPr>
          <p:spPr>
            <a:xfrm>
              <a:off x="1805681" y="4286932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Palatino Linotype" charset="0"/>
                  <a:ea typeface="Palatino Linotype" charset="0"/>
                  <a:cs typeface="Palatino Linotype" charset="0"/>
                </a:rPr>
                <a:t>t=100 </a:t>
              </a:r>
              <a:r>
                <a:rPr lang="en-US" i="1" dirty="0" err="1">
                  <a:latin typeface="Palatino Linotype" charset="0"/>
                  <a:ea typeface="Palatino Linotype" charset="0"/>
                  <a:cs typeface="Palatino Linotype" charset="0"/>
                </a:rPr>
                <a:t>fm</a:t>
              </a:r>
              <a:r>
                <a:rPr lang="en-US" i="1" dirty="0">
                  <a:latin typeface="Palatino Linotype" charset="0"/>
                  <a:ea typeface="Palatino Linotype" charset="0"/>
                  <a:cs typeface="Palatino Linotype" charset="0"/>
                </a:rPr>
                <a:t>/c</a:t>
              </a:r>
            </a:p>
          </p:txBody>
        </p:sp>
        <p:sp>
          <p:nvSpPr>
            <p:cNvPr id="20" name="TextBox 10"/>
            <p:cNvSpPr txBox="1"/>
            <p:nvPr/>
          </p:nvSpPr>
          <p:spPr>
            <a:xfrm>
              <a:off x="3994001" y="4571384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Palatino Linotype" charset="0"/>
                  <a:ea typeface="Palatino Linotype" charset="0"/>
                  <a:cs typeface="Palatino Linotype" charset="0"/>
                </a:rPr>
                <a:t>t=200 </a:t>
              </a:r>
              <a:r>
                <a:rPr lang="en-US" i="1" dirty="0" err="1">
                  <a:latin typeface="Palatino Linotype" charset="0"/>
                  <a:ea typeface="Palatino Linotype" charset="0"/>
                  <a:cs typeface="Palatino Linotype" charset="0"/>
                </a:rPr>
                <a:t>fm</a:t>
              </a:r>
              <a:r>
                <a:rPr lang="en-US" i="1" dirty="0">
                  <a:latin typeface="Palatino Linotype" charset="0"/>
                  <a:ea typeface="Palatino Linotype" charset="0"/>
                  <a:cs typeface="Palatino Linotype" charset="0"/>
                </a:rPr>
                <a:t>/c</a:t>
              </a:r>
            </a:p>
          </p:txBody>
        </p:sp>
        <p:sp>
          <p:nvSpPr>
            <p:cNvPr id="21" name="TextBox 11"/>
            <p:cNvSpPr txBox="1"/>
            <p:nvPr/>
          </p:nvSpPr>
          <p:spPr>
            <a:xfrm>
              <a:off x="6956613" y="4913054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Palatino Linotype" charset="0"/>
                  <a:ea typeface="Palatino Linotype" charset="0"/>
                  <a:cs typeface="Palatino Linotype" charset="0"/>
                </a:rPr>
                <a:t>t=400 </a:t>
              </a:r>
              <a:r>
                <a:rPr lang="en-US" i="1" dirty="0" err="1">
                  <a:latin typeface="Palatino Linotype" charset="0"/>
                  <a:ea typeface="Palatino Linotype" charset="0"/>
                  <a:cs typeface="Palatino Linotype" charset="0"/>
                </a:rPr>
                <a:t>fm</a:t>
              </a:r>
              <a:r>
                <a:rPr lang="en-US" i="1" dirty="0">
                  <a:latin typeface="Palatino Linotype" charset="0"/>
                  <a:ea typeface="Palatino Linotype" charset="0"/>
                  <a:cs typeface="Palatino Linotype" charset="0"/>
                </a:rPr>
                <a:t>/c</a:t>
              </a:r>
            </a:p>
          </p:txBody>
        </p:sp>
      </p:grpSp>
      <p:sp>
        <p:nvSpPr>
          <p:cNvPr id="25" name="TextBox 30"/>
          <p:cNvSpPr txBox="1"/>
          <p:nvPr/>
        </p:nvSpPr>
        <p:spPr>
          <a:xfrm>
            <a:off x="485956" y="5723964"/>
            <a:ext cx="4518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Central </a:t>
            </a:r>
            <a:r>
              <a:rPr lang="en-US" dirty="0" err="1">
                <a:latin typeface="Palatino Linotype" charset="0"/>
                <a:ea typeface="Palatino Linotype" charset="0"/>
                <a:cs typeface="Palatino Linotype" charset="0"/>
              </a:rPr>
              <a:t>Xe+Sn</a:t>
            </a: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 	E/A=56 MeV, b=0 </a:t>
            </a:r>
            <a:r>
              <a:rPr lang="en-US" dirty="0" err="1">
                <a:latin typeface="Palatino Linotype" charset="0"/>
                <a:ea typeface="Palatino Linotype" charset="0"/>
                <a:cs typeface="Palatino Linotype" charset="0"/>
              </a:rPr>
              <a:t>fm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27" name="TextBox 2"/>
          <p:cNvSpPr txBox="1"/>
          <p:nvPr/>
        </p:nvSpPr>
        <p:spPr>
          <a:xfrm>
            <a:off x="511987" y="1314634"/>
            <a:ext cx="71563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Hot and dilute in-medium sources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Organization of nucleons in finite clusters, bound and unbound states, exotic isotopes, …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>
              <a:solidFill>
                <a:srgbClr val="002060"/>
              </a:solidFill>
            </a:endParaRPr>
          </a:p>
          <a:p>
            <a:r>
              <a:rPr lang="en-US" sz="1600" b="1" dirty="0">
                <a:solidFill>
                  <a:srgbClr val="002060"/>
                </a:solidFill>
              </a:rPr>
              <a:t>R</a:t>
            </a:r>
            <a:r>
              <a:rPr lang="is-IS" sz="1600" b="1" dirty="0">
                <a:solidFill>
                  <a:srgbClr val="002060"/>
                </a:solidFill>
              </a:rPr>
              <a:t>esonance decays: Invariant mass spectroscopy </a:t>
            </a:r>
            <a:r>
              <a:rPr lang="is-IS" sz="1600" b="1" dirty="0">
                <a:solidFill>
                  <a:srgbClr val="002060"/>
                </a:solidFill>
                <a:sym typeface="Wingdings"/>
              </a:rPr>
              <a:t> </a:t>
            </a:r>
            <a:r>
              <a:rPr lang="is-IS" sz="1600" b="1" dirty="0">
                <a:solidFill>
                  <a:srgbClr val="002060"/>
                </a:solidFill>
              </a:rPr>
              <a:t>clustering and nuclear structure properties</a:t>
            </a:r>
          </a:p>
        </p:txBody>
      </p:sp>
      <p:cxnSp>
        <p:nvCxnSpPr>
          <p:cNvPr id="28" name="Straight Arrow Connector 17"/>
          <p:cNvCxnSpPr/>
          <p:nvPr/>
        </p:nvCxnSpPr>
        <p:spPr>
          <a:xfrm flipV="1">
            <a:off x="7335831" y="3083300"/>
            <a:ext cx="194872" cy="6362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18"/>
          <p:cNvCxnSpPr/>
          <p:nvPr/>
        </p:nvCxnSpPr>
        <p:spPr>
          <a:xfrm flipV="1">
            <a:off x="7483775" y="3256271"/>
            <a:ext cx="507167" cy="6850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19"/>
          <p:cNvSpPr/>
          <p:nvPr/>
        </p:nvSpPr>
        <p:spPr>
          <a:xfrm rot="-2100000">
            <a:off x="7076640" y="3541483"/>
            <a:ext cx="454063" cy="80175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20"/>
          <p:cNvSpPr txBox="1"/>
          <p:nvPr/>
        </p:nvSpPr>
        <p:spPr>
          <a:xfrm>
            <a:off x="6699782" y="3252927"/>
            <a:ext cx="733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baseline="30000" dirty="0">
                <a:solidFill>
                  <a:srgbClr val="002060"/>
                </a:solidFill>
              </a:rPr>
              <a:t>11</a:t>
            </a:r>
            <a:r>
              <a:rPr lang="en-US" sz="2400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32" name="TextBox 21"/>
          <p:cNvSpPr txBox="1"/>
          <p:nvPr/>
        </p:nvSpPr>
        <p:spPr>
          <a:xfrm>
            <a:off x="7948837" y="2952363"/>
            <a:ext cx="47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p</a:t>
            </a:r>
          </a:p>
        </p:txBody>
      </p:sp>
      <p:sp>
        <p:nvSpPr>
          <p:cNvPr id="33" name="TextBox 23"/>
          <p:cNvSpPr txBox="1"/>
          <p:nvPr/>
        </p:nvSpPr>
        <p:spPr>
          <a:xfrm>
            <a:off x="7164033" y="2721530"/>
            <a:ext cx="733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baseline="30000" dirty="0">
                <a:solidFill>
                  <a:srgbClr val="002060"/>
                </a:solidFill>
              </a:rPr>
              <a:t>10</a:t>
            </a:r>
            <a:r>
              <a:rPr lang="en-US" sz="24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2" name="Text Box 13">
            <a:extLst>
              <a:ext uri="{FF2B5EF4-FFF2-40B4-BE49-F238E27FC236}">
                <a16:creationId xmlns:a16="http://schemas.microsoft.com/office/drawing/2014/main" id="{985F9885-FD90-196B-847E-7E0E794DA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" y="6534835"/>
            <a:ext cx="6489149" cy="3231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bIns="0" anchor="b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Daniele Dell’Aquila (daniele.dellaquila@unina.it) – </a:t>
            </a:r>
            <a:r>
              <a:rPr lang="en-US" sz="1800" b="1" dirty="0">
                <a:solidFill>
                  <a:srgbClr val="FFFFFF"/>
                </a:solidFill>
              </a:rPr>
              <a:t>June, </a:t>
            </a:r>
            <a:r>
              <a:rPr lang="en-US" b="1" dirty="0">
                <a:solidFill>
                  <a:srgbClr val="FFFFFF"/>
                </a:solidFill>
              </a:rPr>
              <a:t>24</a:t>
            </a:r>
            <a:r>
              <a:rPr lang="en-US" sz="1800" b="1" baseline="30000" dirty="0">
                <a:solidFill>
                  <a:srgbClr val="FFFFFF"/>
                </a:solidFill>
              </a:rPr>
              <a:t>th</a:t>
            </a:r>
            <a:r>
              <a:rPr lang="en-US" sz="1800" b="1" dirty="0">
                <a:solidFill>
                  <a:srgbClr val="FFFFFF"/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604612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4" name="Arc 3"/>
          <p:cNvSpPr>
            <a:spLocks/>
          </p:cNvSpPr>
          <p:nvPr/>
        </p:nvSpPr>
        <p:spPr bwMode="auto">
          <a:xfrm rot="5400000" flipV="1">
            <a:off x="4392000" y="-4392000"/>
            <a:ext cx="3600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5" name="Arc 4"/>
          <p:cNvSpPr>
            <a:spLocks/>
          </p:cNvSpPr>
          <p:nvPr/>
        </p:nvSpPr>
        <p:spPr bwMode="auto">
          <a:xfrm rot="16200000" flipV="1">
            <a:off x="4392000" y="2106000"/>
            <a:ext cx="3600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123728" y="8092"/>
            <a:ext cx="7005395" cy="3539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anchor="t" anchorCtr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Particle-particle and multi-particle correlations: HICs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 rot="-5400000">
            <a:off x="-2530178" y="3026664"/>
            <a:ext cx="54296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err="1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dirty="0">
                <a:solidFill>
                  <a:srgbClr val="0000FF"/>
                </a:solidFill>
                <a:latin typeface="Times New Roman" pitchFamily="18" charset="0"/>
              </a:rPr>
              <a:t>. di Napoli Federico II &amp; </a:t>
            </a:r>
            <a:r>
              <a:rPr lang="it-IT" b="1" dirty="0" err="1">
                <a:solidFill>
                  <a:srgbClr val="0000FF"/>
                </a:solidFill>
                <a:latin typeface="Times New Roman" pitchFamily="18" charset="0"/>
              </a:rPr>
              <a:t>Université</a:t>
            </a:r>
            <a:r>
              <a:rPr lang="it-IT" b="1" dirty="0">
                <a:solidFill>
                  <a:srgbClr val="0000FF"/>
                </a:solidFill>
                <a:latin typeface="Times New Roman" pitchFamily="18" charset="0"/>
              </a:rPr>
              <a:t> Paris-</a:t>
            </a:r>
            <a:r>
              <a:rPr lang="it-IT" b="1" dirty="0" err="1">
                <a:solidFill>
                  <a:srgbClr val="0000FF"/>
                </a:solidFill>
                <a:latin typeface="Times New Roman" pitchFamily="18" charset="0"/>
              </a:rPr>
              <a:t>Saclay</a:t>
            </a:r>
            <a:endParaRPr lang="it-IT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16" name="Group 23"/>
          <p:cNvGrpSpPr/>
          <p:nvPr/>
        </p:nvGrpSpPr>
        <p:grpSpPr>
          <a:xfrm>
            <a:off x="2485003" y="2883658"/>
            <a:ext cx="5039325" cy="3425662"/>
            <a:chOff x="2231465" y="2608254"/>
            <a:chExt cx="5039325" cy="3425662"/>
          </a:xfrm>
        </p:grpSpPr>
        <p:grpSp>
          <p:nvGrpSpPr>
            <p:cNvPr id="17" name="Group 2"/>
            <p:cNvGrpSpPr/>
            <p:nvPr/>
          </p:nvGrpSpPr>
          <p:grpSpPr>
            <a:xfrm>
              <a:off x="2231465" y="2608254"/>
              <a:ext cx="4271087" cy="3062892"/>
              <a:chOff x="2231465" y="2608254"/>
              <a:chExt cx="4271087" cy="3062892"/>
            </a:xfrm>
          </p:grpSpPr>
          <p:grpSp>
            <p:nvGrpSpPr>
              <p:cNvPr id="19" name="Group 4"/>
              <p:cNvGrpSpPr/>
              <p:nvPr/>
            </p:nvGrpSpPr>
            <p:grpSpPr>
              <a:xfrm>
                <a:off x="2231465" y="3189317"/>
                <a:ext cx="4271087" cy="2481829"/>
                <a:chOff x="2231465" y="4000281"/>
                <a:chExt cx="4271087" cy="2481829"/>
              </a:xfrm>
            </p:grpSpPr>
            <p:grpSp>
              <p:nvGrpSpPr>
                <p:cNvPr id="30" name="Group 5"/>
                <p:cNvGrpSpPr/>
                <p:nvPr/>
              </p:nvGrpSpPr>
              <p:grpSpPr>
                <a:xfrm>
                  <a:off x="2231465" y="4011789"/>
                  <a:ext cx="2113818" cy="2470321"/>
                  <a:chOff x="2231465" y="4011789"/>
                  <a:chExt cx="2113818" cy="2470321"/>
                </a:xfrm>
              </p:grpSpPr>
              <p:grpSp>
                <p:nvGrpSpPr>
                  <p:cNvPr id="38" name="Group 13"/>
                  <p:cNvGrpSpPr/>
                  <p:nvPr/>
                </p:nvGrpSpPr>
                <p:grpSpPr>
                  <a:xfrm>
                    <a:off x="2489914" y="4011789"/>
                    <a:ext cx="1855369" cy="2470321"/>
                    <a:chOff x="771452" y="1969284"/>
                    <a:chExt cx="2791326" cy="3950988"/>
                  </a:xfrm>
                </p:grpSpPr>
                <p:grpSp>
                  <p:nvGrpSpPr>
                    <p:cNvPr id="40" name="Group 15"/>
                    <p:cNvGrpSpPr/>
                    <p:nvPr/>
                  </p:nvGrpSpPr>
                  <p:grpSpPr>
                    <a:xfrm>
                      <a:off x="771452" y="1969284"/>
                      <a:ext cx="2791326" cy="3489158"/>
                      <a:chOff x="771452" y="1969284"/>
                      <a:chExt cx="2791326" cy="3489158"/>
                    </a:xfrm>
                  </p:grpSpPr>
                  <p:pic>
                    <p:nvPicPr>
                      <p:cNvPr id="42" name="Picture 17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71452" y="1969284"/>
                        <a:ext cx="2791326" cy="3489158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43" name="Rectangle 18"/>
                      <p:cNvSpPr/>
                      <p:nvPr/>
                    </p:nvSpPr>
                    <p:spPr>
                      <a:xfrm>
                        <a:off x="1365250" y="2089150"/>
                        <a:ext cx="304800" cy="254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41" name="TextBox 16"/>
                    <p:cNvSpPr txBox="1"/>
                    <p:nvPr/>
                  </p:nvSpPr>
                  <p:spPr>
                    <a:xfrm>
                      <a:off x="1504070" y="5340297"/>
                      <a:ext cx="1934182" cy="5799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>
                          <a:latin typeface="Arial"/>
                          <a:cs typeface="Arial"/>
                        </a:rPr>
                        <a:t>time (</a:t>
                      </a:r>
                      <a:r>
                        <a:rPr lang="en-US" sz="2000" dirty="0" err="1">
                          <a:latin typeface="Arial"/>
                          <a:cs typeface="Arial"/>
                        </a:rPr>
                        <a:t>fm</a:t>
                      </a:r>
                      <a:r>
                        <a:rPr lang="en-US" sz="2000" dirty="0">
                          <a:latin typeface="Arial"/>
                          <a:cs typeface="Arial"/>
                        </a:rPr>
                        <a:t>/c)</a:t>
                      </a:r>
                    </a:p>
                  </p:txBody>
                </p:sp>
              </p:grpSp>
              <p:sp>
                <p:nvSpPr>
                  <p:cNvPr id="39" name="TextBox 14"/>
                  <p:cNvSpPr txBox="1"/>
                  <p:nvPr/>
                </p:nvSpPr>
                <p:spPr>
                  <a:xfrm rot="16200000">
                    <a:off x="2111217" y="4798075"/>
                    <a:ext cx="640606" cy="400110"/>
                  </a:xfrm>
                  <a:prstGeom prst="rect">
                    <a:avLst/>
                  </a:prstGeom>
                  <a:solidFill>
                    <a:srgbClr val="FFFFFF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000" dirty="0" err="1">
                        <a:latin typeface="Arial"/>
                        <a:cs typeface="Arial"/>
                      </a:rPr>
                      <a:t>ρ</a:t>
                    </a:r>
                    <a:r>
                      <a:rPr lang="en-US" sz="2000" dirty="0">
                        <a:latin typeface="Arial"/>
                        <a:cs typeface="Arial"/>
                      </a:rPr>
                      <a:t>/ρ</a:t>
                    </a:r>
                    <a:r>
                      <a:rPr lang="en-US" sz="2000" baseline="-25000" dirty="0">
                        <a:latin typeface="Arial"/>
                        <a:cs typeface="Arial"/>
                      </a:rPr>
                      <a:t>0</a:t>
                    </a:r>
                    <a:endParaRPr lang="en-US" sz="2000" dirty="0"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31" name="Group 6"/>
                <p:cNvGrpSpPr/>
                <p:nvPr/>
              </p:nvGrpSpPr>
              <p:grpSpPr>
                <a:xfrm>
                  <a:off x="4510230" y="4000281"/>
                  <a:ext cx="1992322" cy="2476258"/>
                  <a:chOff x="4510230" y="4000281"/>
                  <a:chExt cx="1992322" cy="2476258"/>
                </a:xfrm>
              </p:grpSpPr>
              <p:grpSp>
                <p:nvGrpSpPr>
                  <p:cNvPr id="32" name="Group 7"/>
                  <p:cNvGrpSpPr/>
                  <p:nvPr/>
                </p:nvGrpSpPr>
                <p:grpSpPr>
                  <a:xfrm>
                    <a:off x="4622326" y="4000281"/>
                    <a:ext cx="1880226" cy="2476258"/>
                    <a:chOff x="3979577" y="1950879"/>
                    <a:chExt cx="2828723" cy="3960483"/>
                  </a:xfrm>
                </p:grpSpPr>
                <p:grpSp>
                  <p:nvGrpSpPr>
                    <p:cNvPr id="34" name="Group 9"/>
                    <p:cNvGrpSpPr/>
                    <p:nvPr/>
                  </p:nvGrpSpPr>
                  <p:grpSpPr>
                    <a:xfrm>
                      <a:off x="3979577" y="1950879"/>
                      <a:ext cx="2828723" cy="3489158"/>
                      <a:chOff x="3979577" y="1950879"/>
                      <a:chExt cx="2828723" cy="3489158"/>
                    </a:xfrm>
                  </p:grpSpPr>
                  <p:pic>
                    <p:nvPicPr>
                      <p:cNvPr id="36" name="Picture 11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/>
                      <a:srcRect r="2748"/>
                      <a:stretch/>
                    </p:blipFill>
                    <p:spPr>
                      <a:xfrm>
                        <a:off x="3979577" y="1950879"/>
                        <a:ext cx="2828723" cy="3489158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37" name="Rectangle 12"/>
                      <p:cNvSpPr/>
                      <p:nvPr/>
                    </p:nvSpPr>
                    <p:spPr>
                      <a:xfrm>
                        <a:off x="4191000" y="2082800"/>
                        <a:ext cx="304800" cy="254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35" name="TextBox 10"/>
                    <p:cNvSpPr txBox="1"/>
                    <p:nvPr/>
                  </p:nvSpPr>
                  <p:spPr>
                    <a:xfrm>
                      <a:off x="4587709" y="5331387"/>
                      <a:ext cx="1934181" cy="5799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>
                          <a:latin typeface="Arial"/>
                          <a:cs typeface="Arial"/>
                        </a:rPr>
                        <a:t>time (</a:t>
                      </a:r>
                      <a:r>
                        <a:rPr lang="en-US" sz="2000" dirty="0" err="1">
                          <a:latin typeface="Arial"/>
                          <a:cs typeface="Arial"/>
                        </a:rPr>
                        <a:t>fm</a:t>
                      </a:r>
                      <a:r>
                        <a:rPr lang="en-US" sz="2000" dirty="0">
                          <a:latin typeface="Arial"/>
                          <a:cs typeface="Arial"/>
                        </a:rPr>
                        <a:t>/c)</a:t>
                      </a:r>
                    </a:p>
                  </p:txBody>
                </p:sp>
              </p:grpSp>
              <p:sp>
                <p:nvSpPr>
                  <p:cNvPr id="33" name="TextBox 8"/>
                  <p:cNvSpPr txBox="1"/>
                  <p:nvPr/>
                </p:nvSpPr>
                <p:spPr>
                  <a:xfrm rot="16200000">
                    <a:off x="4006326" y="4944745"/>
                    <a:ext cx="1346362" cy="33855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>
                        <a:latin typeface="Arial"/>
                        <a:cs typeface="Arial"/>
                      </a:rPr>
                      <a:t>Temperature</a:t>
                    </a:r>
                  </a:p>
                </p:txBody>
              </p:sp>
            </p:grpSp>
          </p:grpSp>
          <p:grpSp>
            <p:nvGrpSpPr>
              <p:cNvPr id="20" name="Group 56"/>
              <p:cNvGrpSpPr/>
              <p:nvPr/>
            </p:nvGrpSpPr>
            <p:grpSpPr>
              <a:xfrm>
                <a:off x="2884606" y="2634531"/>
                <a:ext cx="2492712" cy="554786"/>
                <a:chOff x="2884606" y="2802495"/>
                <a:chExt cx="2492712" cy="554786"/>
              </a:xfrm>
            </p:grpSpPr>
            <p:cxnSp>
              <p:nvCxnSpPr>
                <p:cNvPr id="26" name="Straight Arrow Connector 25"/>
                <p:cNvCxnSpPr/>
                <p:nvPr/>
              </p:nvCxnSpPr>
              <p:spPr>
                <a:xfrm>
                  <a:off x="2884606" y="2814973"/>
                  <a:ext cx="175386" cy="443072"/>
                </a:xfrm>
                <a:prstGeom prst="straightConnector1">
                  <a:avLst/>
                </a:prstGeom>
                <a:ln>
                  <a:solidFill>
                    <a:srgbClr val="BE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7"/>
                <p:cNvCxnSpPr/>
                <p:nvPr/>
              </p:nvCxnSpPr>
              <p:spPr>
                <a:xfrm>
                  <a:off x="2895794" y="2802495"/>
                  <a:ext cx="2069661" cy="455550"/>
                </a:xfrm>
                <a:prstGeom prst="straightConnector1">
                  <a:avLst/>
                </a:prstGeom>
                <a:ln>
                  <a:solidFill>
                    <a:srgbClr val="BE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Left Bracket 36"/>
                <p:cNvSpPr/>
                <p:nvPr/>
              </p:nvSpPr>
              <p:spPr>
                <a:xfrm rot="5400000">
                  <a:off x="3036651" y="3158554"/>
                  <a:ext cx="46682" cy="350772"/>
                </a:xfrm>
                <a:prstGeom prst="leftBracket">
                  <a:avLst/>
                </a:prstGeom>
                <a:ln w="38100" cmpd="sng">
                  <a:solidFill>
                    <a:srgbClr val="BE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Left Bracket 39"/>
                <p:cNvSpPr/>
                <p:nvPr/>
              </p:nvSpPr>
              <p:spPr>
                <a:xfrm rot="5400000">
                  <a:off x="5178591" y="3135213"/>
                  <a:ext cx="46682" cy="350772"/>
                </a:xfrm>
                <a:prstGeom prst="leftBracket">
                  <a:avLst/>
                </a:prstGeom>
                <a:ln w="38100" cmpd="sng">
                  <a:solidFill>
                    <a:srgbClr val="BE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55"/>
              <p:cNvGrpSpPr/>
              <p:nvPr/>
            </p:nvGrpSpPr>
            <p:grpSpPr>
              <a:xfrm>
                <a:off x="3588798" y="2608254"/>
                <a:ext cx="2723379" cy="581063"/>
                <a:chOff x="3588798" y="2776218"/>
                <a:chExt cx="2723379" cy="581063"/>
              </a:xfrm>
            </p:grpSpPr>
            <p:cxnSp>
              <p:nvCxnSpPr>
                <p:cNvPr id="22" name="Straight Arrow Connector 20"/>
                <p:cNvCxnSpPr/>
                <p:nvPr/>
              </p:nvCxnSpPr>
              <p:spPr>
                <a:xfrm flipH="1">
                  <a:off x="3925655" y="2776218"/>
                  <a:ext cx="584575" cy="508104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4510230" y="2784977"/>
                  <a:ext cx="1296736" cy="45555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Left Bracket 41"/>
                <p:cNvSpPr/>
                <p:nvPr/>
              </p:nvSpPr>
              <p:spPr>
                <a:xfrm rot="5400000">
                  <a:off x="3902314" y="2997083"/>
                  <a:ext cx="46682" cy="673713"/>
                </a:xfrm>
                <a:prstGeom prst="leftBracket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Left Bracket 42"/>
                <p:cNvSpPr/>
                <p:nvPr/>
              </p:nvSpPr>
              <p:spPr>
                <a:xfrm rot="5400000">
                  <a:off x="5896441" y="2918207"/>
                  <a:ext cx="46684" cy="784788"/>
                </a:xfrm>
                <a:prstGeom prst="leftBracket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8" name="TextBox 19"/>
            <p:cNvSpPr txBox="1"/>
            <p:nvPr/>
          </p:nvSpPr>
          <p:spPr>
            <a:xfrm>
              <a:off x="2626472" y="5726139"/>
              <a:ext cx="46443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538A4"/>
                  </a:solidFill>
                </a:rPr>
                <a:t>Quantum Molecular Dynamics (QMD) model calculations</a:t>
              </a:r>
            </a:p>
          </p:txBody>
        </p:sp>
      </p:grpSp>
      <p:grpSp>
        <p:nvGrpSpPr>
          <p:cNvPr id="44" name="Group 31"/>
          <p:cNvGrpSpPr>
            <a:grpSpLocks noChangeAspect="1"/>
          </p:cNvGrpSpPr>
          <p:nvPr/>
        </p:nvGrpSpPr>
        <p:grpSpPr>
          <a:xfrm>
            <a:off x="490591" y="1183047"/>
            <a:ext cx="8259270" cy="1628603"/>
            <a:chOff x="18618" y="1621718"/>
            <a:chExt cx="9287112" cy="1831271"/>
          </a:xfrm>
        </p:grpSpPr>
        <p:pic>
          <p:nvPicPr>
            <p:cNvPr id="45" name="Picture 32" descr="Cartoon-HIC_01.gi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12" y="2165446"/>
              <a:ext cx="1112136" cy="492635"/>
            </a:xfrm>
            <a:prstGeom prst="rect">
              <a:avLst/>
            </a:prstGeom>
          </p:spPr>
        </p:pic>
        <p:pic>
          <p:nvPicPr>
            <p:cNvPr id="46" name="Picture 33" descr="Cartoon-HIC_02.gi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6943" y="1714057"/>
              <a:ext cx="1202178" cy="1007614"/>
            </a:xfrm>
            <a:prstGeom prst="rect">
              <a:avLst/>
            </a:prstGeom>
          </p:spPr>
        </p:pic>
        <p:pic>
          <p:nvPicPr>
            <p:cNvPr id="47" name="Picture 34" descr="Cartoon-HIC_03.gif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3114" y="1621718"/>
              <a:ext cx="1418896" cy="1546207"/>
            </a:xfrm>
            <a:prstGeom prst="rect">
              <a:avLst/>
            </a:prstGeom>
          </p:spPr>
        </p:pic>
        <p:pic>
          <p:nvPicPr>
            <p:cNvPr id="48" name="Picture 35" descr="Cartoon-HIC_04.gif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4967" y="1655378"/>
              <a:ext cx="2128345" cy="1553178"/>
            </a:xfrm>
            <a:prstGeom prst="rect">
              <a:avLst/>
            </a:prstGeom>
          </p:spPr>
        </p:pic>
        <p:sp>
          <p:nvSpPr>
            <p:cNvPr id="49" name="TextBox 37"/>
            <p:cNvSpPr txBox="1"/>
            <p:nvPr/>
          </p:nvSpPr>
          <p:spPr>
            <a:xfrm>
              <a:off x="18618" y="1857616"/>
              <a:ext cx="8771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Projectile</a:t>
              </a:r>
            </a:p>
          </p:txBody>
        </p:sp>
        <p:sp>
          <p:nvSpPr>
            <p:cNvPr id="50" name="TextBox 38"/>
            <p:cNvSpPr txBox="1"/>
            <p:nvPr/>
          </p:nvSpPr>
          <p:spPr>
            <a:xfrm>
              <a:off x="1014266" y="1997377"/>
              <a:ext cx="6547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Target</a:t>
              </a:r>
            </a:p>
          </p:txBody>
        </p:sp>
        <p:sp>
          <p:nvSpPr>
            <p:cNvPr id="51" name="TextBox 40"/>
            <p:cNvSpPr txBox="1"/>
            <p:nvPr/>
          </p:nvSpPr>
          <p:spPr>
            <a:xfrm>
              <a:off x="1808879" y="2927616"/>
              <a:ext cx="22726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Pre-equilibrium, stopping, compression</a:t>
              </a:r>
            </a:p>
          </p:txBody>
        </p:sp>
        <p:sp>
          <p:nvSpPr>
            <p:cNvPr id="52" name="TextBox 43"/>
            <p:cNvSpPr txBox="1"/>
            <p:nvPr/>
          </p:nvSpPr>
          <p:spPr>
            <a:xfrm>
              <a:off x="4201740" y="3106911"/>
              <a:ext cx="1548639" cy="346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Flow, expansion</a:t>
              </a:r>
            </a:p>
          </p:txBody>
        </p:sp>
        <p:sp>
          <p:nvSpPr>
            <p:cNvPr id="53" name="TextBox 44"/>
            <p:cNvSpPr txBox="1"/>
            <p:nvPr/>
          </p:nvSpPr>
          <p:spPr>
            <a:xfrm>
              <a:off x="6141244" y="3071639"/>
              <a:ext cx="1500069" cy="346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Fragmentation</a:t>
              </a:r>
            </a:p>
          </p:txBody>
        </p:sp>
        <p:sp>
          <p:nvSpPr>
            <p:cNvPr id="54" name="TextBox 45"/>
            <p:cNvSpPr txBox="1"/>
            <p:nvPr/>
          </p:nvSpPr>
          <p:spPr>
            <a:xfrm>
              <a:off x="8250585" y="2098843"/>
              <a:ext cx="1055145" cy="588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Secondary decays</a:t>
              </a:r>
            </a:p>
          </p:txBody>
        </p:sp>
        <p:sp>
          <p:nvSpPr>
            <p:cNvPr id="55" name="Oval 46"/>
            <p:cNvSpPr/>
            <p:nvPr/>
          </p:nvSpPr>
          <p:spPr>
            <a:xfrm rot="1020000">
              <a:off x="7787312" y="2683872"/>
              <a:ext cx="910516" cy="551928"/>
            </a:xfrm>
            <a:prstGeom prst="ellipse">
              <a:avLst/>
            </a:prstGeom>
            <a:solidFill>
              <a:srgbClr val="FFFF00">
                <a:alpha val="18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CasellaDiTesto 55"/>
          <p:cNvSpPr txBox="1"/>
          <p:nvPr/>
        </p:nvSpPr>
        <p:spPr>
          <a:xfrm>
            <a:off x="467544" y="404664"/>
            <a:ext cx="8661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err="1">
                <a:solidFill>
                  <a:srgbClr val="008000"/>
                </a:solidFill>
              </a:rPr>
              <a:t>Heavy</a:t>
            </a:r>
            <a:r>
              <a:rPr lang="it-IT" sz="1600" i="1" dirty="0">
                <a:solidFill>
                  <a:srgbClr val="008000"/>
                </a:solidFill>
              </a:rPr>
              <a:t> </a:t>
            </a:r>
            <a:r>
              <a:rPr lang="it-IT" sz="1600" i="1" dirty="0" err="1">
                <a:solidFill>
                  <a:srgbClr val="008000"/>
                </a:solidFill>
              </a:rPr>
              <a:t>Ion</a:t>
            </a:r>
            <a:r>
              <a:rPr lang="it-IT" sz="1600" i="1" dirty="0">
                <a:solidFill>
                  <a:srgbClr val="008000"/>
                </a:solidFill>
              </a:rPr>
              <a:t> </a:t>
            </a:r>
            <a:r>
              <a:rPr lang="it-IT" sz="1600" i="1" dirty="0" err="1">
                <a:solidFill>
                  <a:srgbClr val="008000"/>
                </a:solidFill>
              </a:rPr>
              <a:t>Collisions</a:t>
            </a:r>
            <a:r>
              <a:rPr lang="it-IT" sz="1600" i="1" dirty="0">
                <a:solidFill>
                  <a:srgbClr val="008000"/>
                </a:solidFill>
              </a:rPr>
              <a:t> </a:t>
            </a:r>
            <a:r>
              <a:rPr lang="it-IT" sz="1600" dirty="0"/>
              <a:t>(</a:t>
            </a:r>
            <a:r>
              <a:rPr lang="it-IT" sz="1600" dirty="0" err="1"/>
              <a:t>HICs</a:t>
            </a:r>
            <a:r>
              <a:rPr lang="it-IT" sz="1600" dirty="0"/>
              <a:t>) </a:t>
            </a:r>
            <a:r>
              <a:rPr lang="it-IT" sz="1600" dirty="0" err="1"/>
              <a:t>at</a:t>
            </a:r>
            <a:r>
              <a:rPr lang="it-IT" sz="1600" dirty="0">
                <a:sym typeface="Wingdings" pitchFamily="2" charset="2"/>
              </a:rPr>
              <a:t> </a:t>
            </a:r>
            <a:r>
              <a:rPr lang="it-IT" sz="1600" i="1" dirty="0">
                <a:solidFill>
                  <a:srgbClr val="0070C0"/>
                </a:solidFill>
                <a:sym typeface="Wingdings" pitchFamily="2" charset="2"/>
              </a:rPr>
              <a:t>intermediate </a:t>
            </a:r>
            <a:r>
              <a:rPr lang="it-IT" sz="1600" i="1" dirty="0" err="1">
                <a:solidFill>
                  <a:srgbClr val="0070C0"/>
                </a:solidFill>
                <a:sym typeface="Wingdings" pitchFamily="2" charset="2"/>
              </a:rPr>
              <a:t>energies</a:t>
            </a:r>
            <a:r>
              <a:rPr lang="it-IT" sz="1600" i="1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it-IT" sz="1600" dirty="0">
                <a:sym typeface="Wingdings" pitchFamily="2" charset="2"/>
              </a:rPr>
              <a:t>(20-200 </a:t>
            </a:r>
            <a:r>
              <a:rPr lang="it-IT" sz="1600" dirty="0" err="1">
                <a:sym typeface="Wingdings" pitchFamily="2" charset="2"/>
              </a:rPr>
              <a:t>MeV</a:t>
            </a:r>
            <a:r>
              <a:rPr lang="it-IT" sz="1600" dirty="0">
                <a:sym typeface="Wingdings" pitchFamily="2" charset="2"/>
              </a:rPr>
              <a:t>/u) with </a:t>
            </a:r>
            <a:r>
              <a:rPr lang="it-IT" sz="1600" i="1" dirty="0" err="1">
                <a:solidFill>
                  <a:srgbClr val="7030A0"/>
                </a:solidFill>
                <a:sym typeface="Wingdings" pitchFamily="2" charset="2"/>
              </a:rPr>
              <a:t>central</a:t>
            </a:r>
            <a:r>
              <a:rPr lang="it-IT" sz="1600" i="1" dirty="0">
                <a:solidFill>
                  <a:srgbClr val="7030A0"/>
                </a:solidFill>
                <a:sym typeface="Wingdings" pitchFamily="2" charset="2"/>
              </a:rPr>
              <a:t> impact </a:t>
            </a:r>
            <a:r>
              <a:rPr lang="it-IT" sz="1600" i="1" dirty="0" err="1">
                <a:solidFill>
                  <a:srgbClr val="7030A0"/>
                </a:solidFill>
                <a:sym typeface="Wingdings" pitchFamily="2" charset="2"/>
              </a:rPr>
              <a:t>parameters</a:t>
            </a:r>
            <a:r>
              <a:rPr lang="it-IT" sz="1600" dirty="0">
                <a:sym typeface="Wingdings" pitchFamily="2" charset="2"/>
              </a:rPr>
              <a:t>  </a:t>
            </a:r>
            <a:r>
              <a:rPr lang="it-IT" sz="1600" i="1" dirty="0">
                <a:solidFill>
                  <a:srgbClr val="FF0000"/>
                </a:solidFill>
                <a:sym typeface="Wingdings" pitchFamily="2" charset="2"/>
              </a:rPr>
              <a:t>sub-</a:t>
            </a:r>
            <a:r>
              <a:rPr lang="it-IT" sz="1600" i="1" dirty="0" err="1">
                <a:solidFill>
                  <a:srgbClr val="FF0000"/>
                </a:solidFill>
                <a:sym typeface="Wingdings" pitchFamily="2" charset="2"/>
              </a:rPr>
              <a:t>saturation</a:t>
            </a:r>
            <a:r>
              <a:rPr lang="it-IT" sz="1600" dirty="0">
                <a:sym typeface="Wingdings" pitchFamily="2" charset="2"/>
              </a:rPr>
              <a:t> </a:t>
            </a:r>
            <a:r>
              <a:rPr lang="it-IT" sz="1600" dirty="0" err="1">
                <a:sym typeface="Wingdings" pitchFamily="2" charset="2"/>
              </a:rPr>
              <a:t>density</a:t>
            </a:r>
            <a:r>
              <a:rPr lang="it-IT" sz="1600" dirty="0">
                <a:sym typeface="Wingdings" pitchFamily="2" charset="2"/>
              </a:rPr>
              <a:t> </a:t>
            </a:r>
            <a:r>
              <a:rPr lang="it-IT" sz="1600" dirty="0" err="1">
                <a:sym typeface="Wingdings" pitchFamily="2" charset="2"/>
              </a:rPr>
              <a:t>region</a:t>
            </a:r>
            <a:r>
              <a:rPr lang="it-IT" sz="1600" dirty="0">
                <a:sym typeface="Wingdings" pitchFamily="2" charset="2"/>
              </a:rPr>
              <a:t> (</a:t>
            </a:r>
            <a:r>
              <a:rPr lang="it-IT" sz="1600" dirty="0">
                <a:latin typeface="Symbol" pitchFamily="18" charset="2"/>
                <a:sym typeface="Wingdings" pitchFamily="2" charset="2"/>
              </a:rPr>
              <a:t>r</a:t>
            </a:r>
            <a:r>
              <a:rPr lang="it-IT" sz="1600" dirty="0">
                <a:sym typeface="Wingdings" pitchFamily="2" charset="2"/>
              </a:rPr>
              <a:t>&lt;</a:t>
            </a:r>
            <a:r>
              <a:rPr lang="it-IT" sz="1600" dirty="0">
                <a:latin typeface="Symbol" pitchFamily="18" charset="2"/>
                <a:sym typeface="Wingdings" pitchFamily="2" charset="2"/>
              </a:rPr>
              <a:t>r</a:t>
            </a:r>
            <a:r>
              <a:rPr lang="it-IT" sz="1600" baseline="-25000" dirty="0">
                <a:sym typeface="Wingdings" pitchFamily="2" charset="2"/>
              </a:rPr>
              <a:t>0</a:t>
            </a:r>
            <a:r>
              <a:rPr lang="it-IT" sz="1600" dirty="0">
                <a:sym typeface="Wingdings" pitchFamily="2" charset="2"/>
              </a:rPr>
              <a:t>) </a:t>
            </a:r>
            <a:r>
              <a:rPr lang="it-IT" sz="1600" dirty="0" err="1">
                <a:sym typeface="Wingdings" pitchFamily="2" charset="2"/>
              </a:rPr>
              <a:t>created</a:t>
            </a:r>
            <a:r>
              <a:rPr lang="it-IT" sz="1600" dirty="0">
                <a:sym typeface="Wingdings" pitchFamily="2" charset="2"/>
              </a:rPr>
              <a:t> in the </a:t>
            </a:r>
            <a:r>
              <a:rPr lang="it-IT" sz="1600" dirty="0" err="1">
                <a:sym typeface="Wingdings" pitchFamily="2" charset="2"/>
              </a:rPr>
              <a:t>collision</a:t>
            </a:r>
            <a:r>
              <a:rPr lang="it-IT" sz="1600" dirty="0">
                <a:sym typeface="Wingdings" pitchFamily="2" charset="2"/>
              </a:rPr>
              <a:t>.</a:t>
            </a:r>
            <a:endParaRPr lang="it-IT" sz="1600" dirty="0"/>
          </a:p>
        </p:txBody>
      </p:sp>
      <p:sp>
        <p:nvSpPr>
          <p:cNvPr id="2" name="Text Box 13">
            <a:extLst>
              <a:ext uri="{FF2B5EF4-FFF2-40B4-BE49-F238E27FC236}">
                <a16:creationId xmlns:a16="http://schemas.microsoft.com/office/drawing/2014/main" id="{C225E218-A352-D2CB-AFB1-A73F13CD6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" y="6534835"/>
            <a:ext cx="6489149" cy="3231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bIns="0" anchor="b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Daniele Dell’Aquila (daniele.dellaquila@unina.it) – </a:t>
            </a:r>
            <a:r>
              <a:rPr lang="en-US" sz="1800" b="1" dirty="0">
                <a:solidFill>
                  <a:srgbClr val="FFFFFF"/>
                </a:solidFill>
              </a:rPr>
              <a:t>June, </a:t>
            </a:r>
            <a:r>
              <a:rPr lang="en-US" b="1" dirty="0">
                <a:solidFill>
                  <a:srgbClr val="FFFFFF"/>
                </a:solidFill>
              </a:rPr>
              <a:t>24</a:t>
            </a:r>
            <a:r>
              <a:rPr lang="en-US" sz="1800" b="1" baseline="30000" dirty="0">
                <a:solidFill>
                  <a:srgbClr val="FFFFFF"/>
                </a:solidFill>
              </a:rPr>
              <a:t>th</a:t>
            </a:r>
            <a:r>
              <a:rPr lang="en-US" sz="1800" b="1" dirty="0">
                <a:solidFill>
                  <a:srgbClr val="FFFFFF"/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227691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4" name="Arc 3"/>
          <p:cNvSpPr>
            <a:spLocks/>
          </p:cNvSpPr>
          <p:nvPr/>
        </p:nvSpPr>
        <p:spPr bwMode="auto">
          <a:xfrm rot="5400000" flipV="1">
            <a:off x="4392000" y="-4392000"/>
            <a:ext cx="3600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5" name="Arc 4"/>
          <p:cNvSpPr>
            <a:spLocks/>
          </p:cNvSpPr>
          <p:nvPr/>
        </p:nvSpPr>
        <p:spPr bwMode="auto">
          <a:xfrm rot="16200000" flipV="1">
            <a:off x="4392000" y="2106000"/>
            <a:ext cx="3600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123728" y="8092"/>
            <a:ext cx="7005395" cy="3539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anchor="t" anchorCtr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Particle-particle and multi-particle correlations: HICs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 rot="-5400000">
            <a:off x="-2530178" y="3026664"/>
            <a:ext cx="54296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err="1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dirty="0">
                <a:solidFill>
                  <a:srgbClr val="0000FF"/>
                </a:solidFill>
                <a:latin typeface="Times New Roman" pitchFamily="18" charset="0"/>
              </a:rPr>
              <a:t>. di Napoli Federico II &amp; </a:t>
            </a:r>
            <a:r>
              <a:rPr lang="it-IT" b="1" dirty="0" err="1">
                <a:solidFill>
                  <a:srgbClr val="0000FF"/>
                </a:solidFill>
                <a:latin typeface="Times New Roman" pitchFamily="18" charset="0"/>
              </a:rPr>
              <a:t>Université</a:t>
            </a:r>
            <a:r>
              <a:rPr lang="it-IT" b="1" dirty="0">
                <a:solidFill>
                  <a:srgbClr val="0000FF"/>
                </a:solidFill>
                <a:latin typeface="Times New Roman" pitchFamily="18" charset="0"/>
              </a:rPr>
              <a:t> Paris-</a:t>
            </a:r>
            <a:r>
              <a:rPr lang="it-IT" b="1" dirty="0" err="1">
                <a:solidFill>
                  <a:srgbClr val="0000FF"/>
                </a:solidFill>
                <a:latin typeface="Times New Roman" pitchFamily="18" charset="0"/>
              </a:rPr>
              <a:t>Saclay</a:t>
            </a:r>
            <a:endParaRPr lang="it-IT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539750" y="581779"/>
            <a:ext cx="86042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Correlation functions R(q) </a:t>
            </a:r>
            <a:r>
              <a:rPr lang="en-US" sz="1600" dirty="0">
                <a:sym typeface="Wingdings" pitchFamily="2" charset="2"/>
              </a:rPr>
              <a:t> to evidence nuclear resonant states produced </a:t>
            </a:r>
            <a:r>
              <a:rPr lang="en-US" sz="1600" i="1" dirty="0">
                <a:solidFill>
                  <a:srgbClr val="008000"/>
                </a:solidFill>
                <a:sym typeface="Wingdings" pitchFamily="2" charset="2"/>
              </a:rPr>
              <a:t>in-medium</a:t>
            </a:r>
            <a:r>
              <a:rPr lang="en-US" sz="1600" dirty="0">
                <a:sym typeface="Wingdings" pitchFamily="2" charset="2"/>
              </a:rPr>
              <a:t>.</a:t>
            </a:r>
            <a:endParaRPr lang="en-US" sz="16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611560" y="1002214"/>
            <a:ext cx="6336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aseline="30000" dirty="0"/>
              <a:t>7</a:t>
            </a:r>
            <a:r>
              <a:rPr lang="it-IT" sz="1600" dirty="0"/>
              <a:t>Li-&gt;t-</a:t>
            </a:r>
            <a:r>
              <a:rPr lang="el-GR" sz="1600" dirty="0"/>
              <a:t>α</a:t>
            </a:r>
            <a:r>
              <a:rPr lang="it-IT" sz="1600" dirty="0"/>
              <a:t> from </a:t>
            </a:r>
            <a:r>
              <a:rPr lang="it-IT" sz="1600" i="1" dirty="0">
                <a:solidFill>
                  <a:srgbClr val="FF0000"/>
                </a:solidFill>
              </a:rPr>
              <a:t>J. </a:t>
            </a:r>
            <a:r>
              <a:rPr lang="it-IT" sz="1600" i="1" dirty="0" err="1">
                <a:solidFill>
                  <a:srgbClr val="FF0000"/>
                </a:solidFill>
              </a:rPr>
              <a:t>Pochodzalla</a:t>
            </a:r>
            <a:r>
              <a:rPr lang="it-IT" sz="1600" i="1" dirty="0">
                <a:solidFill>
                  <a:srgbClr val="FF0000"/>
                </a:solidFill>
              </a:rPr>
              <a:t> et al., </a:t>
            </a:r>
            <a:r>
              <a:rPr lang="it-IT" sz="1600" i="1" dirty="0" err="1">
                <a:solidFill>
                  <a:srgbClr val="FF0000"/>
                </a:solidFill>
              </a:rPr>
              <a:t>Phys</a:t>
            </a:r>
            <a:r>
              <a:rPr lang="it-IT" sz="1600" i="1" dirty="0">
                <a:solidFill>
                  <a:srgbClr val="FF0000"/>
                </a:solidFill>
              </a:rPr>
              <a:t>. Rev. C 35 (1987) 1695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2520280" cy="2218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078337" y="1700808"/>
            <a:ext cx="6050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2-particle </a:t>
            </a:r>
            <a:r>
              <a:rPr lang="it-IT" dirty="0" err="1"/>
              <a:t>correlation</a:t>
            </a:r>
            <a:r>
              <a:rPr lang="it-IT" dirty="0"/>
              <a:t> </a:t>
            </a:r>
            <a:r>
              <a:rPr lang="it-IT" dirty="0" err="1"/>
              <a:t>function</a:t>
            </a:r>
            <a:r>
              <a:rPr lang="it-IT" dirty="0"/>
              <a:t> R(q) </a:t>
            </a:r>
            <a:r>
              <a:rPr lang="it-IT" dirty="0" err="1"/>
              <a:t>produced</a:t>
            </a:r>
            <a:r>
              <a:rPr lang="it-IT" dirty="0"/>
              <a:t> in </a:t>
            </a:r>
            <a:r>
              <a:rPr lang="it-IT" baseline="30000" dirty="0"/>
              <a:t>40</a:t>
            </a:r>
            <a:r>
              <a:rPr lang="it-IT" dirty="0"/>
              <a:t>Ar+</a:t>
            </a:r>
            <a:r>
              <a:rPr lang="it-IT" baseline="30000" dirty="0"/>
              <a:t>197</a:t>
            </a:r>
            <a:r>
              <a:rPr lang="it-IT" dirty="0"/>
              <a:t>Au </a:t>
            </a:r>
            <a:r>
              <a:rPr lang="it-IT" dirty="0" err="1"/>
              <a:t>at</a:t>
            </a:r>
            <a:r>
              <a:rPr lang="it-IT" dirty="0"/>
              <a:t> 60 </a:t>
            </a:r>
            <a:r>
              <a:rPr lang="it-IT" dirty="0" err="1"/>
              <a:t>AMeV</a:t>
            </a:r>
            <a:r>
              <a:rPr lang="it-IT" dirty="0"/>
              <a:t> </a:t>
            </a:r>
            <a:r>
              <a:rPr lang="it-IT" dirty="0">
                <a:sym typeface="Wingdings" pitchFamily="2" charset="2"/>
              </a:rPr>
              <a:t> </a:t>
            </a:r>
            <a:r>
              <a:rPr lang="it-IT" dirty="0" err="1">
                <a:sym typeface="Wingdings" pitchFamily="2" charset="2"/>
              </a:rPr>
              <a:t>structure</a:t>
            </a:r>
            <a:r>
              <a:rPr lang="it-IT" dirty="0">
                <a:sym typeface="Wingdings" pitchFamily="2" charset="2"/>
              </a:rPr>
              <a:t> of 7Li (t-</a:t>
            </a:r>
            <a:r>
              <a:rPr lang="it-IT" dirty="0">
                <a:latin typeface="Symbol" pitchFamily="18" charset="2"/>
                <a:sym typeface="Wingdings" pitchFamily="2" charset="2"/>
              </a:rPr>
              <a:t>a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correlations</a:t>
            </a:r>
            <a:r>
              <a:rPr lang="it-IT" dirty="0">
                <a:sym typeface="Wingdings" pitchFamily="2" charset="2"/>
              </a:rPr>
              <a:t>).</a:t>
            </a:r>
            <a:endParaRPr lang="en-US" dirty="0"/>
          </a:p>
        </p:txBody>
      </p:sp>
      <p:pic>
        <p:nvPicPr>
          <p:cNvPr id="57" name="Picture 6"/>
          <p:cNvPicPr>
            <a:picLocks noChangeAspect="1" noChangeArrowheads="1"/>
          </p:cNvPicPr>
          <p:nvPr/>
        </p:nvPicPr>
        <p:blipFill>
          <a:blip r:embed="rId4" cstate="print"/>
          <a:srcRect r="5310"/>
          <a:stretch>
            <a:fillRect/>
          </a:stretch>
        </p:blipFill>
        <p:spPr bwMode="auto">
          <a:xfrm>
            <a:off x="2843808" y="4371043"/>
            <a:ext cx="1751819" cy="1506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8" name="Gruppo 57"/>
          <p:cNvGrpSpPr/>
          <p:nvPr/>
        </p:nvGrpSpPr>
        <p:grpSpPr>
          <a:xfrm>
            <a:off x="432993" y="4077072"/>
            <a:ext cx="2194791" cy="2280861"/>
            <a:chOff x="2411760" y="1268760"/>
            <a:chExt cx="3672408" cy="3816424"/>
          </a:xfrm>
        </p:grpSpPr>
        <p:grpSp>
          <p:nvGrpSpPr>
            <p:cNvPr id="59" name="Gruppo 58"/>
            <p:cNvGrpSpPr/>
            <p:nvPr/>
          </p:nvGrpSpPr>
          <p:grpSpPr>
            <a:xfrm>
              <a:off x="2411760" y="1268760"/>
              <a:ext cx="3672408" cy="3816424"/>
              <a:chOff x="2627784" y="980728"/>
              <a:chExt cx="2290859" cy="2808312"/>
            </a:xfrm>
          </p:grpSpPr>
          <p:sp>
            <p:nvSpPr>
              <p:cNvPr id="61" name="Rettangolo 60"/>
              <p:cNvSpPr/>
              <p:nvPr/>
            </p:nvSpPr>
            <p:spPr>
              <a:xfrm>
                <a:off x="2627784" y="980728"/>
                <a:ext cx="2290859" cy="2808312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>
                <a:glow rad="101600">
                  <a:srgbClr val="ED7D31">
                    <a:satMod val="175000"/>
                    <a:alpha val="40000"/>
                  </a:srgbClr>
                </a:glow>
                <a:innerShdw blurRad="114300">
                  <a:prstClr val="black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62" name="Picture 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9499" t="5512"/>
              <a:stretch>
                <a:fillRect/>
              </a:stretch>
            </p:blipFill>
            <p:spPr bwMode="auto">
              <a:xfrm>
                <a:off x="2838784" y="1052736"/>
                <a:ext cx="2016224" cy="24688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" name="Picture 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699792" y="1780634"/>
                <a:ext cx="288032" cy="6600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" name="Picture 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b="21794"/>
              <a:stretch>
                <a:fillRect/>
              </a:stretch>
            </p:blipFill>
            <p:spPr bwMode="auto">
              <a:xfrm>
                <a:off x="3635896" y="3501008"/>
                <a:ext cx="866775" cy="2160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0" name="Rettangolo 59"/>
            <p:cNvSpPr/>
            <p:nvPr/>
          </p:nvSpPr>
          <p:spPr>
            <a:xfrm>
              <a:off x="5940152" y="3356992"/>
              <a:ext cx="144016" cy="936104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5" name="CasellaDiTesto 64"/>
          <p:cNvSpPr txBox="1"/>
          <p:nvPr/>
        </p:nvSpPr>
        <p:spPr>
          <a:xfrm>
            <a:off x="611560" y="3700305"/>
            <a:ext cx="6768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it-IT" sz="1600" baseline="30000" dirty="0"/>
              <a:t>8</a:t>
            </a:r>
            <a:r>
              <a:rPr lang="it-IT" sz="1600" dirty="0"/>
              <a:t>B-&gt;p-</a:t>
            </a:r>
            <a:r>
              <a:rPr lang="it-IT" sz="1600" baseline="30000" dirty="0"/>
              <a:t>7</a:t>
            </a:r>
            <a:r>
              <a:rPr lang="it-IT" sz="1600" dirty="0"/>
              <a:t>Be from </a:t>
            </a:r>
            <a:r>
              <a:rPr kumimoji="0" lang="it-IT" sz="160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W.P. </a:t>
            </a:r>
            <a:r>
              <a:rPr kumimoji="0" lang="it-IT" sz="1600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Tan</a:t>
            </a:r>
            <a:r>
              <a:rPr kumimoji="0" lang="it-IT" sz="160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</a:t>
            </a:r>
            <a:r>
              <a:rPr kumimoji="0" lang="it-IT" sz="1600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et</a:t>
            </a:r>
            <a:r>
              <a:rPr kumimoji="0" lang="it-IT" sz="160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al. </a:t>
            </a:r>
            <a:r>
              <a:rPr kumimoji="0" lang="it-IT" sz="1600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Phys</a:t>
            </a:r>
            <a:r>
              <a:rPr kumimoji="0" lang="it-IT" sz="160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. Rev. C69, 061304 (2004)</a:t>
            </a:r>
          </a:p>
        </p:txBody>
      </p:sp>
      <p:sp>
        <p:nvSpPr>
          <p:cNvPr id="66" name="ZoneTexte 1"/>
          <p:cNvSpPr txBox="1"/>
          <p:nvPr/>
        </p:nvSpPr>
        <p:spPr>
          <a:xfrm>
            <a:off x="5083820" y="4317528"/>
            <a:ext cx="3880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Resonance decays in dilute and hot expanding nuclear systems</a:t>
            </a:r>
          </a:p>
        </p:txBody>
      </p:sp>
      <p:grpSp>
        <p:nvGrpSpPr>
          <p:cNvPr id="67" name="Gruppo 66"/>
          <p:cNvGrpSpPr/>
          <p:nvPr/>
        </p:nvGrpSpPr>
        <p:grpSpPr>
          <a:xfrm>
            <a:off x="4725064" y="4953208"/>
            <a:ext cx="3600400" cy="1398964"/>
            <a:chOff x="4751512" y="476672"/>
            <a:chExt cx="4392488" cy="1685280"/>
          </a:xfrm>
        </p:grpSpPr>
        <p:graphicFrame>
          <p:nvGraphicFramePr>
            <p:cNvPr id="68" name="Oggetto 67"/>
            <p:cNvGraphicFramePr>
              <a:graphicFrameLocks noChangeAspect="1"/>
            </p:cNvGraphicFramePr>
            <p:nvPr/>
          </p:nvGraphicFramePr>
          <p:xfrm>
            <a:off x="5021526" y="1535336"/>
            <a:ext cx="4122474" cy="6266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zione" r:id="rId8" imgW="3174840" imgH="482400" progId="Equation.3">
                    <p:embed/>
                  </p:oleObj>
                </mc:Choice>
                <mc:Fallback>
                  <p:oleObj name="Equazione" r:id="rId8" imgW="3174840" imgH="482400" progId="Equation.3">
                    <p:embed/>
                    <p:pic>
                      <p:nvPicPr>
                        <p:cNvPr id="68" name="Oggetto 6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21526" y="1535336"/>
                          <a:ext cx="4122474" cy="62661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9" name="Gruppo 68"/>
            <p:cNvGrpSpPr/>
            <p:nvPr/>
          </p:nvGrpSpPr>
          <p:grpSpPr>
            <a:xfrm>
              <a:off x="4751512" y="476672"/>
              <a:ext cx="4392488" cy="1580893"/>
              <a:chOff x="4860032" y="1484784"/>
              <a:chExt cx="4392488" cy="1580893"/>
            </a:xfrm>
          </p:grpSpPr>
          <p:grpSp>
            <p:nvGrpSpPr>
              <p:cNvPr id="70" name="Gruppo 69"/>
              <p:cNvGrpSpPr/>
              <p:nvPr/>
            </p:nvGrpSpPr>
            <p:grpSpPr>
              <a:xfrm>
                <a:off x="4860032" y="1945010"/>
                <a:ext cx="4392488" cy="1120667"/>
                <a:chOff x="4932040" y="1628800"/>
                <a:chExt cx="4392488" cy="1120667"/>
              </a:xfrm>
            </p:grpSpPr>
            <p:sp>
              <p:nvSpPr>
                <p:cNvPr id="72" name="CasellaDiTesto 71"/>
                <p:cNvSpPr txBox="1"/>
                <p:nvPr/>
              </p:nvSpPr>
              <p:spPr>
                <a:xfrm>
                  <a:off x="4932040" y="1628800"/>
                  <a:ext cx="4392488" cy="5774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Relative </a:t>
                  </a:r>
                  <a:r>
                    <a:rPr kumimoji="0" lang="it-IT" sz="1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populations</a:t>
                  </a:r>
                  <a:r>
                    <a:rPr kumimoji="0" lang="it-IT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</a:t>
                  </a:r>
                  <a:r>
                    <a:rPr kumimoji="0" lang="it-IT" sz="1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depend</a:t>
                  </a:r>
                  <a:r>
                    <a:rPr kumimoji="0" lang="it-IT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on T and </a:t>
                  </a:r>
                  <a:r>
                    <a:rPr kumimoji="0" lang="it-IT" sz="1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structure</a:t>
                  </a:r>
                  <a:r>
                    <a:rPr kumimoji="0" lang="it-IT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</a:t>
                  </a:r>
                  <a:r>
                    <a:rPr kumimoji="0" lang="it-IT" sz="1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properties</a:t>
                  </a:r>
                  <a:endParaRPr kumimoji="0" lang="it-IT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3" name="Ovale 72"/>
                <p:cNvSpPr/>
                <p:nvPr/>
              </p:nvSpPr>
              <p:spPr>
                <a:xfrm>
                  <a:off x="6373520" y="2317419"/>
                  <a:ext cx="432048" cy="432048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rgbClr val="C832B3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1" name="CasellaDiTesto 70"/>
              <p:cNvSpPr txBox="1"/>
              <p:nvPr/>
            </p:nvSpPr>
            <p:spPr>
              <a:xfrm>
                <a:off x="5796136" y="1484784"/>
                <a:ext cx="25922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</a:rPr>
                  <a:t>Thermal</a:t>
                </a:r>
                <a:r>
                  <a:rPr kumimoji="0" lang="it-IT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it-IT" sz="2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</a:rPr>
                  <a:t>Model</a:t>
                </a:r>
                <a:endParaRPr kumimoji="0" lang="it-IT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3" name="Text Box 13">
            <a:extLst>
              <a:ext uri="{FF2B5EF4-FFF2-40B4-BE49-F238E27FC236}">
                <a16:creationId xmlns:a16="http://schemas.microsoft.com/office/drawing/2014/main" id="{50500BFC-BDBF-170D-7E8D-A408605AB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" y="6534835"/>
            <a:ext cx="6489149" cy="3231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bIns="0" anchor="b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Daniele Dell’Aquila (daniele.dellaquila@unina.it) – </a:t>
            </a:r>
            <a:r>
              <a:rPr lang="en-US" sz="1800" b="1" dirty="0">
                <a:solidFill>
                  <a:srgbClr val="FFFFFF"/>
                </a:solidFill>
              </a:rPr>
              <a:t>June, </a:t>
            </a:r>
            <a:r>
              <a:rPr lang="en-US" b="1" dirty="0">
                <a:solidFill>
                  <a:srgbClr val="FFFFFF"/>
                </a:solidFill>
              </a:rPr>
              <a:t>24</a:t>
            </a:r>
            <a:r>
              <a:rPr lang="en-US" sz="1800" b="1" baseline="30000" dirty="0">
                <a:solidFill>
                  <a:srgbClr val="FFFFFF"/>
                </a:solidFill>
              </a:rPr>
              <a:t>th</a:t>
            </a:r>
            <a:r>
              <a:rPr lang="en-US" sz="1800" b="1" dirty="0">
                <a:solidFill>
                  <a:srgbClr val="FFFFFF"/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404725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498000"/>
            <a:ext cx="9144000" cy="361259"/>
          </a:xfrm>
          <a:prstGeom prst="rect">
            <a:avLst/>
          </a:pr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Arc 3"/>
          <p:cNvSpPr>
            <a:spLocks/>
          </p:cNvSpPr>
          <p:nvPr/>
        </p:nvSpPr>
        <p:spPr bwMode="auto">
          <a:xfrm rot="5400000" flipV="1">
            <a:off x="4392000" y="-4392000"/>
            <a:ext cx="3600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noFill/>
            <a:round/>
            <a:headEnd/>
            <a:tailEnd/>
          </a:ln>
        </p:spPr>
        <p:txBody>
          <a:bodyPr wrap="none" anchor="t"/>
          <a:lstStyle/>
          <a:p>
            <a:endParaRPr lang="it-IT" dirty="0"/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 rot="-5400000">
            <a:off x="-2421164" y="3026664"/>
            <a:ext cx="5211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rgbClr val="0000FF"/>
                </a:solidFill>
                <a:latin typeface="Times New Roman"/>
                <a:cs typeface="Times New Roman"/>
              </a:rPr>
              <a:t>University of </a:t>
            </a:r>
            <a:r>
              <a:rPr lang="it-IT" b="1" dirty="0" err="1">
                <a:solidFill>
                  <a:srgbClr val="0000FF"/>
                </a:solidFill>
                <a:latin typeface="Times New Roman"/>
                <a:cs typeface="Times New Roman"/>
              </a:rPr>
              <a:t>Naples</a:t>
            </a:r>
            <a:r>
              <a:rPr lang="it-IT" b="1" dirty="0">
                <a:solidFill>
                  <a:srgbClr val="0000FF"/>
                </a:solidFill>
                <a:latin typeface="Times New Roman"/>
                <a:cs typeface="Times New Roman"/>
              </a:rPr>
              <a:t> "Federico II" &amp; INFN-</a:t>
            </a:r>
            <a:r>
              <a:rPr lang="it-IT" b="1" dirty="0" err="1">
                <a:solidFill>
                  <a:srgbClr val="0000FF"/>
                </a:solidFill>
                <a:latin typeface="Times New Roman"/>
                <a:cs typeface="Times New Roman"/>
              </a:rPr>
              <a:t>Naples</a:t>
            </a:r>
            <a:endParaRPr lang="hr-HR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165600" y="-2024"/>
            <a:ext cx="4978400" cy="362024"/>
          </a:xfrm>
        </p:spPr>
        <p:txBody>
          <a:bodyPr anchor="t">
            <a:normAutofit fontScale="90000"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Clusters in nuclei</a:t>
            </a: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4138A040-08B3-4588-BA17-27F8A1B9C104}" type="slidenum">
              <a:rPr lang="it-IT" sz="1600" b="1" smtClean="0">
                <a:solidFill>
                  <a:schemeClr val="bg1"/>
                </a:solidFill>
              </a:rPr>
              <a:t>19</a:t>
            </a:fld>
            <a:endParaRPr lang="it-IT" sz="1600" b="1" dirty="0">
              <a:solidFill>
                <a:schemeClr val="bg1"/>
              </a:solidFill>
            </a:endParaRP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3457" y="6534835"/>
            <a:ext cx="6489149" cy="3231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bIns="0" anchor="b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Daniele Dell’Aquila (daniele.dellaquila@unina.it) – </a:t>
            </a:r>
            <a:r>
              <a:rPr lang="en-US" sz="1800" b="1" dirty="0">
                <a:solidFill>
                  <a:srgbClr val="FFFFFF"/>
                </a:solidFill>
              </a:rPr>
              <a:t>June, </a:t>
            </a:r>
            <a:r>
              <a:rPr lang="en-US" b="1" dirty="0">
                <a:solidFill>
                  <a:srgbClr val="FFFFFF"/>
                </a:solidFill>
              </a:rPr>
              <a:t>24</a:t>
            </a:r>
            <a:r>
              <a:rPr lang="en-US" sz="1800" b="1" baseline="30000" dirty="0">
                <a:solidFill>
                  <a:srgbClr val="FFFFFF"/>
                </a:solidFill>
              </a:rPr>
              <a:t>th</a:t>
            </a:r>
            <a:r>
              <a:rPr lang="en-US" sz="1800" b="1" dirty="0">
                <a:solidFill>
                  <a:srgbClr val="FFFFFF"/>
                </a:solidFill>
              </a:rPr>
              <a:t> 2024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77C33CE-666C-0EBB-8BEB-2B59B2E40B22}"/>
              </a:ext>
            </a:extLst>
          </p:cNvPr>
          <p:cNvSpPr txBox="1"/>
          <p:nvPr/>
        </p:nvSpPr>
        <p:spPr>
          <a:xfrm>
            <a:off x="1802075" y="2777544"/>
            <a:ext cx="5539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accent1"/>
                </a:solidFill>
              </a:rPr>
              <a:t>Thank </a:t>
            </a:r>
            <a:r>
              <a:rPr lang="it-IT" sz="3600" dirty="0" err="1">
                <a:solidFill>
                  <a:schemeClr val="accent1"/>
                </a:solidFill>
              </a:rPr>
              <a:t>you</a:t>
            </a:r>
            <a:r>
              <a:rPr lang="it-IT" sz="3600" dirty="0">
                <a:solidFill>
                  <a:schemeClr val="accent1"/>
                </a:solidFill>
              </a:rPr>
              <a:t> for </a:t>
            </a:r>
            <a:r>
              <a:rPr lang="it-IT" sz="3600" dirty="0" err="1">
                <a:solidFill>
                  <a:schemeClr val="accent1"/>
                </a:solidFill>
              </a:rPr>
              <a:t>your</a:t>
            </a:r>
            <a:r>
              <a:rPr lang="it-IT" sz="3600" dirty="0">
                <a:solidFill>
                  <a:schemeClr val="accent1"/>
                </a:solidFill>
              </a:rPr>
              <a:t> </a:t>
            </a:r>
            <a:r>
              <a:rPr lang="it-IT" sz="3600" dirty="0" err="1">
                <a:solidFill>
                  <a:schemeClr val="accent1"/>
                </a:solidFill>
              </a:rPr>
              <a:t>attention</a:t>
            </a:r>
            <a:endParaRPr lang="it-IT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324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498000"/>
            <a:ext cx="9144000" cy="361259"/>
          </a:xfrm>
          <a:prstGeom prst="rect">
            <a:avLst/>
          </a:pr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Arc 3"/>
          <p:cNvSpPr>
            <a:spLocks/>
          </p:cNvSpPr>
          <p:nvPr/>
        </p:nvSpPr>
        <p:spPr bwMode="auto">
          <a:xfrm rot="5400000" flipV="1">
            <a:off x="4392000" y="-4392000"/>
            <a:ext cx="3600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noFill/>
            <a:round/>
            <a:headEnd/>
            <a:tailEnd/>
          </a:ln>
        </p:spPr>
        <p:txBody>
          <a:bodyPr wrap="none" anchor="t"/>
          <a:lstStyle/>
          <a:p>
            <a:endParaRPr lang="it-IT" dirty="0"/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 rot="-5400000">
            <a:off x="-2421164" y="3026664"/>
            <a:ext cx="5211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rgbClr val="0000FF"/>
                </a:solidFill>
                <a:latin typeface="Times New Roman"/>
                <a:cs typeface="Times New Roman"/>
              </a:rPr>
              <a:t>University of </a:t>
            </a:r>
            <a:r>
              <a:rPr lang="it-IT" b="1" dirty="0" err="1">
                <a:solidFill>
                  <a:srgbClr val="0000FF"/>
                </a:solidFill>
                <a:latin typeface="Times New Roman"/>
                <a:cs typeface="Times New Roman"/>
              </a:rPr>
              <a:t>Naples</a:t>
            </a:r>
            <a:r>
              <a:rPr lang="it-IT" b="1" dirty="0">
                <a:solidFill>
                  <a:srgbClr val="0000FF"/>
                </a:solidFill>
                <a:latin typeface="Times New Roman"/>
                <a:cs typeface="Times New Roman"/>
              </a:rPr>
              <a:t> "Federico II" &amp; INFN-</a:t>
            </a:r>
            <a:r>
              <a:rPr lang="it-IT" b="1" dirty="0" err="1">
                <a:solidFill>
                  <a:srgbClr val="0000FF"/>
                </a:solidFill>
                <a:latin typeface="Times New Roman"/>
                <a:cs typeface="Times New Roman"/>
              </a:rPr>
              <a:t>Naples</a:t>
            </a:r>
            <a:endParaRPr lang="hr-HR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165600" y="-2024"/>
            <a:ext cx="4978400" cy="362024"/>
          </a:xfrm>
        </p:spPr>
        <p:txBody>
          <a:bodyPr anchor="t">
            <a:normAutofit fontScale="90000"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Clusters in nuclei</a:t>
            </a: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4138A040-08B3-4588-BA17-27F8A1B9C104}" type="slidenum">
              <a:rPr lang="it-IT" sz="1600" b="1" smtClean="0">
                <a:solidFill>
                  <a:schemeClr val="bg1"/>
                </a:solidFill>
              </a:rPr>
              <a:t>2</a:t>
            </a:fld>
            <a:endParaRPr lang="it-IT" sz="1600" b="1" dirty="0">
              <a:solidFill>
                <a:schemeClr val="bg1"/>
              </a:solidFill>
            </a:endParaRP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3457" y="6534835"/>
            <a:ext cx="6489149" cy="3231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bIns="0" anchor="b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Daniele Dell’Aquila (daniele.dellaquila@unina.it) – </a:t>
            </a:r>
            <a:r>
              <a:rPr lang="en-US" sz="1800" b="1" dirty="0">
                <a:solidFill>
                  <a:srgbClr val="FFFFFF"/>
                </a:solidFill>
              </a:rPr>
              <a:t>June, </a:t>
            </a:r>
            <a:r>
              <a:rPr lang="en-US" b="1" dirty="0">
                <a:solidFill>
                  <a:srgbClr val="FFFFFF"/>
                </a:solidFill>
              </a:rPr>
              <a:t>24</a:t>
            </a:r>
            <a:r>
              <a:rPr lang="en-US" sz="1800" b="1" baseline="30000" dirty="0">
                <a:solidFill>
                  <a:srgbClr val="FFFFFF"/>
                </a:solidFill>
              </a:rPr>
              <a:t>th</a:t>
            </a:r>
            <a:r>
              <a:rPr lang="en-US" sz="1800" b="1" dirty="0">
                <a:solidFill>
                  <a:srgbClr val="FFFFFF"/>
                </a:solidFill>
              </a:rPr>
              <a:t> 2024</a:t>
            </a:r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ACBD1AEE-DFEA-4DC4-93D4-377DBFABA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81779"/>
            <a:ext cx="86042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/>
              <a:t>Complexity of nuclear force </a:t>
            </a:r>
            <a:r>
              <a:rPr lang="en-US" sz="1600" dirty="0">
                <a:sym typeface="Wingdings" pitchFamily="2" charset="2"/>
              </a:rPr>
              <a:t> deviation from the </a:t>
            </a:r>
            <a:r>
              <a:rPr lang="en-US" sz="1600" b="1" i="1" dirty="0" err="1">
                <a:sym typeface="Wingdings" pitchFamily="2" charset="2"/>
              </a:rPr>
              <a:t>sphericity</a:t>
            </a:r>
            <a:r>
              <a:rPr lang="en-US" sz="1600" dirty="0">
                <a:sym typeface="Wingdings" pitchFamily="2" charset="2"/>
              </a:rPr>
              <a:t>: axial deformation (collective </a:t>
            </a:r>
            <a:r>
              <a:rPr lang="en-US" sz="1600" dirty="0" err="1">
                <a:sym typeface="Wingdings" pitchFamily="2" charset="2"/>
              </a:rPr>
              <a:t>behaviours</a:t>
            </a:r>
            <a:r>
              <a:rPr lang="en-US" sz="1600" dirty="0">
                <a:sym typeface="Wingdings" pitchFamily="2" charset="2"/>
              </a:rPr>
              <a:t>),  spatial re-organization of nucleons in bounded </a:t>
            </a:r>
            <a:r>
              <a:rPr lang="en-US" sz="1600" b="1" dirty="0">
                <a:sym typeface="Wingdings" pitchFamily="2" charset="2"/>
              </a:rPr>
              <a:t>sub-units</a:t>
            </a:r>
            <a:r>
              <a:rPr lang="en-US" sz="1600" dirty="0">
                <a:sym typeface="Wingdings" pitchFamily="2" charset="2"/>
              </a:rPr>
              <a:t> (</a:t>
            </a:r>
            <a:r>
              <a:rPr lang="en-US" sz="1600" b="1" i="1" dirty="0">
                <a:sym typeface="Wingdings" pitchFamily="2" charset="2"/>
              </a:rPr>
              <a:t>cluster model</a:t>
            </a:r>
            <a:r>
              <a:rPr lang="en-US" sz="1600" dirty="0">
                <a:sym typeface="Wingdings" pitchFamily="2" charset="2"/>
              </a:rPr>
              <a:t>).</a:t>
            </a:r>
            <a:endParaRPr lang="en-US" sz="1600" dirty="0"/>
          </a:p>
        </p:txBody>
      </p:sp>
      <p:sp>
        <p:nvSpPr>
          <p:cNvPr id="12" name="Rettangolo 8">
            <a:extLst>
              <a:ext uri="{FF2B5EF4-FFF2-40B4-BE49-F238E27FC236}">
                <a16:creationId xmlns:a16="http://schemas.microsoft.com/office/drawing/2014/main" id="{A5C7B193-7F78-4940-B954-F902D2C7DF8A}"/>
              </a:ext>
            </a:extLst>
          </p:cNvPr>
          <p:cNvSpPr/>
          <p:nvPr/>
        </p:nvSpPr>
        <p:spPr>
          <a:xfrm>
            <a:off x="2635228" y="1570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Rettangolo 9">
            <a:extLst>
              <a:ext uri="{FF2B5EF4-FFF2-40B4-BE49-F238E27FC236}">
                <a16:creationId xmlns:a16="http://schemas.microsoft.com/office/drawing/2014/main" id="{747219D0-F7FB-4676-9761-8D7E9E88961D}"/>
              </a:ext>
            </a:extLst>
          </p:cNvPr>
          <p:cNvSpPr/>
          <p:nvPr/>
        </p:nvSpPr>
        <p:spPr>
          <a:xfrm>
            <a:off x="3067228" y="1570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Rettangolo 10">
            <a:extLst>
              <a:ext uri="{FF2B5EF4-FFF2-40B4-BE49-F238E27FC236}">
                <a16:creationId xmlns:a16="http://schemas.microsoft.com/office/drawing/2014/main" id="{F290878C-8661-4AB9-93FF-C59EF2D78C63}"/>
              </a:ext>
            </a:extLst>
          </p:cNvPr>
          <p:cNvSpPr/>
          <p:nvPr/>
        </p:nvSpPr>
        <p:spPr>
          <a:xfrm>
            <a:off x="3499228" y="1570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Rettangolo 11">
            <a:extLst>
              <a:ext uri="{FF2B5EF4-FFF2-40B4-BE49-F238E27FC236}">
                <a16:creationId xmlns:a16="http://schemas.microsoft.com/office/drawing/2014/main" id="{9345E0FF-CB5E-4720-A57A-46F9D7BDD7C2}"/>
              </a:ext>
            </a:extLst>
          </p:cNvPr>
          <p:cNvSpPr/>
          <p:nvPr/>
        </p:nvSpPr>
        <p:spPr>
          <a:xfrm>
            <a:off x="3931228" y="1570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Rettangolo 16">
            <a:extLst>
              <a:ext uri="{FF2B5EF4-FFF2-40B4-BE49-F238E27FC236}">
                <a16:creationId xmlns:a16="http://schemas.microsoft.com/office/drawing/2014/main" id="{77D6C000-8409-4D51-8E10-C4967781D698}"/>
              </a:ext>
            </a:extLst>
          </p:cNvPr>
          <p:cNvSpPr/>
          <p:nvPr/>
        </p:nvSpPr>
        <p:spPr>
          <a:xfrm>
            <a:off x="4363228" y="1570930"/>
            <a:ext cx="432000" cy="432000"/>
          </a:xfrm>
          <a:prstGeom prst="rect">
            <a:avLst/>
          </a:prstGeom>
          <a:solidFill>
            <a:srgbClr val="000000">
              <a:lumMod val="75000"/>
              <a:lumOff val="25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Rettangolo 17">
            <a:extLst>
              <a:ext uri="{FF2B5EF4-FFF2-40B4-BE49-F238E27FC236}">
                <a16:creationId xmlns:a16="http://schemas.microsoft.com/office/drawing/2014/main" id="{79179BDE-856C-48AA-BD34-3B1E50770CF6}"/>
              </a:ext>
            </a:extLst>
          </p:cNvPr>
          <p:cNvSpPr/>
          <p:nvPr/>
        </p:nvSpPr>
        <p:spPr>
          <a:xfrm>
            <a:off x="4795228" y="1570930"/>
            <a:ext cx="432000" cy="432000"/>
          </a:xfrm>
          <a:prstGeom prst="rect">
            <a:avLst/>
          </a:prstGeom>
          <a:solidFill>
            <a:srgbClr val="000000">
              <a:lumMod val="75000"/>
              <a:lumOff val="25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Rettangolo 18">
            <a:extLst>
              <a:ext uri="{FF2B5EF4-FFF2-40B4-BE49-F238E27FC236}">
                <a16:creationId xmlns:a16="http://schemas.microsoft.com/office/drawing/2014/main" id="{4A60FBC2-505A-4538-AC68-42DCB36CBDB6}"/>
              </a:ext>
            </a:extLst>
          </p:cNvPr>
          <p:cNvSpPr/>
          <p:nvPr/>
        </p:nvSpPr>
        <p:spPr>
          <a:xfrm>
            <a:off x="5227228" y="1570930"/>
            <a:ext cx="432000" cy="432000"/>
          </a:xfrm>
          <a:prstGeom prst="rect">
            <a:avLst/>
          </a:prstGeom>
          <a:solidFill>
            <a:srgbClr val="000000">
              <a:lumMod val="75000"/>
              <a:lumOff val="25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Rettangolo 19">
            <a:extLst>
              <a:ext uri="{FF2B5EF4-FFF2-40B4-BE49-F238E27FC236}">
                <a16:creationId xmlns:a16="http://schemas.microsoft.com/office/drawing/2014/main" id="{827635B3-AD23-4599-AAC4-8BDF5D77116B}"/>
              </a:ext>
            </a:extLst>
          </p:cNvPr>
          <p:cNvSpPr/>
          <p:nvPr/>
        </p:nvSpPr>
        <p:spPr>
          <a:xfrm>
            <a:off x="5659228" y="1570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Rettangolo 20">
            <a:extLst>
              <a:ext uri="{FF2B5EF4-FFF2-40B4-BE49-F238E27FC236}">
                <a16:creationId xmlns:a16="http://schemas.microsoft.com/office/drawing/2014/main" id="{1EF50D41-E5F9-446A-AD0D-4F360A75A547}"/>
              </a:ext>
            </a:extLst>
          </p:cNvPr>
          <p:cNvSpPr/>
          <p:nvPr/>
        </p:nvSpPr>
        <p:spPr>
          <a:xfrm>
            <a:off x="6091228" y="1570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Rettangolo 21">
            <a:extLst>
              <a:ext uri="{FF2B5EF4-FFF2-40B4-BE49-F238E27FC236}">
                <a16:creationId xmlns:a16="http://schemas.microsoft.com/office/drawing/2014/main" id="{87415B04-A8D1-4D8F-8FA1-1C9AE28FFBD0}"/>
              </a:ext>
            </a:extLst>
          </p:cNvPr>
          <p:cNvSpPr/>
          <p:nvPr/>
        </p:nvSpPr>
        <p:spPr>
          <a:xfrm>
            <a:off x="6523228" y="1570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Rettangolo 22">
            <a:extLst>
              <a:ext uri="{FF2B5EF4-FFF2-40B4-BE49-F238E27FC236}">
                <a16:creationId xmlns:a16="http://schemas.microsoft.com/office/drawing/2014/main" id="{D1B77540-3B73-4A69-B737-C0776E399838}"/>
              </a:ext>
            </a:extLst>
          </p:cNvPr>
          <p:cNvSpPr/>
          <p:nvPr/>
        </p:nvSpPr>
        <p:spPr>
          <a:xfrm>
            <a:off x="6955228" y="1570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Rettangolo 23">
            <a:extLst>
              <a:ext uri="{FF2B5EF4-FFF2-40B4-BE49-F238E27FC236}">
                <a16:creationId xmlns:a16="http://schemas.microsoft.com/office/drawing/2014/main" id="{D0052CBE-42AA-4A03-9A43-13DF63939FAA}"/>
              </a:ext>
            </a:extLst>
          </p:cNvPr>
          <p:cNvSpPr/>
          <p:nvPr/>
        </p:nvSpPr>
        <p:spPr>
          <a:xfrm>
            <a:off x="2635228" y="2002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Rettangolo 24">
            <a:extLst>
              <a:ext uri="{FF2B5EF4-FFF2-40B4-BE49-F238E27FC236}">
                <a16:creationId xmlns:a16="http://schemas.microsoft.com/office/drawing/2014/main" id="{02E3F35A-6CB0-4747-8B59-EBE85003583B}"/>
              </a:ext>
            </a:extLst>
          </p:cNvPr>
          <p:cNvSpPr/>
          <p:nvPr/>
        </p:nvSpPr>
        <p:spPr>
          <a:xfrm>
            <a:off x="3067228" y="2002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Rettangolo 25">
            <a:extLst>
              <a:ext uri="{FF2B5EF4-FFF2-40B4-BE49-F238E27FC236}">
                <a16:creationId xmlns:a16="http://schemas.microsoft.com/office/drawing/2014/main" id="{3149D30B-2BC5-4ADD-97D9-B5E8DC495B4F}"/>
              </a:ext>
            </a:extLst>
          </p:cNvPr>
          <p:cNvSpPr/>
          <p:nvPr/>
        </p:nvSpPr>
        <p:spPr>
          <a:xfrm>
            <a:off x="3499228" y="2002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Rettangolo 26">
            <a:extLst>
              <a:ext uri="{FF2B5EF4-FFF2-40B4-BE49-F238E27FC236}">
                <a16:creationId xmlns:a16="http://schemas.microsoft.com/office/drawing/2014/main" id="{754D6E90-35C1-46E0-A798-432A2BC6ADC2}"/>
              </a:ext>
            </a:extLst>
          </p:cNvPr>
          <p:cNvSpPr/>
          <p:nvPr/>
        </p:nvSpPr>
        <p:spPr>
          <a:xfrm>
            <a:off x="3931228" y="2002930"/>
            <a:ext cx="432000" cy="432000"/>
          </a:xfrm>
          <a:prstGeom prst="rect">
            <a:avLst/>
          </a:prstGeom>
          <a:solidFill>
            <a:srgbClr val="000000">
              <a:lumMod val="75000"/>
              <a:lumOff val="25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Rettangolo 27">
            <a:extLst>
              <a:ext uri="{FF2B5EF4-FFF2-40B4-BE49-F238E27FC236}">
                <a16:creationId xmlns:a16="http://schemas.microsoft.com/office/drawing/2014/main" id="{AD044EE8-BC02-4384-8C62-48FB6635E842}"/>
              </a:ext>
            </a:extLst>
          </p:cNvPr>
          <p:cNvSpPr/>
          <p:nvPr/>
        </p:nvSpPr>
        <p:spPr>
          <a:xfrm>
            <a:off x="4363228" y="2002930"/>
            <a:ext cx="432000" cy="432000"/>
          </a:xfrm>
          <a:prstGeom prst="rect">
            <a:avLst/>
          </a:prstGeom>
          <a:solidFill>
            <a:srgbClr val="000000">
              <a:lumMod val="75000"/>
              <a:lumOff val="25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Rettangolo 28">
            <a:extLst>
              <a:ext uri="{FF2B5EF4-FFF2-40B4-BE49-F238E27FC236}">
                <a16:creationId xmlns:a16="http://schemas.microsoft.com/office/drawing/2014/main" id="{37E76B40-F51B-409F-873E-757794780ED3}"/>
              </a:ext>
            </a:extLst>
          </p:cNvPr>
          <p:cNvSpPr/>
          <p:nvPr/>
        </p:nvSpPr>
        <p:spPr>
          <a:xfrm>
            <a:off x="4795228" y="2002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Rettangolo 29">
            <a:extLst>
              <a:ext uri="{FF2B5EF4-FFF2-40B4-BE49-F238E27FC236}">
                <a16:creationId xmlns:a16="http://schemas.microsoft.com/office/drawing/2014/main" id="{98E60B90-C791-4D2F-99A9-EAC308133E55}"/>
              </a:ext>
            </a:extLst>
          </p:cNvPr>
          <p:cNvSpPr/>
          <p:nvPr/>
        </p:nvSpPr>
        <p:spPr>
          <a:xfrm>
            <a:off x="5227228" y="2002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Rettangolo 30">
            <a:extLst>
              <a:ext uri="{FF2B5EF4-FFF2-40B4-BE49-F238E27FC236}">
                <a16:creationId xmlns:a16="http://schemas.microsoft.com/office/drawing/2014/main" id="{3C2258D6-A814-4AA1-ABE9-D102D2B55F46}"/>
              </a:ext>
            </a:extLst>
          </p:cNvPr>
          <p:cNvSpPr/>
          <p:nvPr/>
        </p:nvSpPr>
        <p:spPr>
          <a:xfrm>
            <a:off x="5659228" y="2002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Rettangolo 31">
            <a:extLst>
              <a:ext uri="{FF2B5EF4-FFF2-40B4-BE49-F238E27FC236}">
                <a16:creationId xmlns:a16="http://schemas.microsoft.com/office/drawing/2014/main" id="{58A545B6-DC63-4529-8ACF-B3D003CA068A}"/>
              </a:ext>
            </a:extLst>
          </p:cNvPr>
          <p:cNvSpPr/>
          <p:nvPr/>
        </p:nvSpPr>
        <p:spPr>
          <a:xfrm>
            <a:off x="6091228" y="2002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Rettangolo 32">
            <a:extLst>
              <a:ext uri="{FF2B5EF4-FFF2-40B4-BE49-F238E27FC236}">
                <a16:creationId xmlns:a16="http://schemas.microsoft.com/office/drawing/2014/main" id="{E11C52B4-3A97-4E15-931F-77C79F29F0A1}"/>
              </a:ext>
            </a:extLst>
          </p:cNvPr>
          <p:cNvSpPr/>
          <p:nvPr/>
        </p:nvSpPr>
        <p:spPr>
          <a:xfrm>
            <a:off x="6523228" y="2002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Rettangolo 33">
            <a:extLst>
              <a:ext uri="{FF2B5EF4-FFF2-40B4-BE49-F238E27FC236}">
                <a16:creationId xmlns:a16="http://schemas.microsoft.com/office/drawing/2014/main" id="{5A6B9209-A76C-444E-B92E-4411AECE7265}"/>
              </a:ext>
            </a:extLst>
          </p:cNvPr>
          <p:cNvSpPr/>
          <p:nvPr/>
        </p:nvSpPr>
        <p:spPr>
          <a:xfrm>
            <a:off x="6955228" y="2002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" name="Rettangolo 34">
            <a:extLst>
              <a:ext uri="{FF2B5EF4-FFF2-40B4-BE49-F238E27FC236}">
                <a16:creationId xmlns:a16="http://schemas.microsoft.com/office/drawing/2014/main" id="{077284B5-9B1C-48A0-8EEC-40802485E861}"/>
              </a:ext>
            </a:extLst>
          </p:cNvPr>
          <p:cNvSpPr/>
          <p:nvPr/>
        </p:nvSpPr>
        <p:spPr>
          <a:xfrm>
            <a:off x="1771006" y="2434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Rettangolo 35">
            <a:extLst>
              <a:ext uri="{FF2B5EF4-FFF2-40B4-BE49-F238E27FC236}">
                <a16:creationId xmlns:a16="http://schemas.microsoft.com/office/drawing/2014/main" id="{66BC1566-D596-493A-A0BA-1D7DD146D28F}"/>
              </a:ext>
            </a:extLst>
          </p:cNvPr>
          <p:cNvSpPr/>
          <p:nvPr/>
        </p:nvSpPr>
        <p:spPr>
          <a:xfrm>
            <a:off x="2203006" y="2434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0" name="Rettangolo 36">
            <a:extLst>
              <a:ext uri="{FF2B5EF4-FFF2-40B4-BE49-F238E27FC236}">
                <a16:creationId xmlns:a16="http://schemas.microsoft.com/office/drawing/2014/main" id="{75D45697-7EDF-45FF-9A35-5495DA67D4D8}"/>
              </a:ext>
            </a:extLst>
          </p:cNvPr>
          <p:cNvSpPr/>
          <p:nvPr/>
        </p:nvSpPr>
        <p:spPr>
          <a:xfrm>
            <a:off x="2635006" y="2434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" name="Rettangolo 37">
            <a:extLst>
              <a:ext uri="{FF2B5EF4-FFF2-40B4-BE49-F238E27FC236}">
                <a16:creationId xmlns:a16="http://schemas.microsoft.com/office/drawing/2014/main" id="{98939805-F68A-40B5-8D3C-899DD5830F0D}"/>
              </a:ext>
            </a:extLst>
          </p:cNvPr>
          <p:cNvSpPr/>
          <p:nvPr/>
        </p:nvSpPr>
        <p:spPr>
          <a:xfrm>
            <a:off x="3067006" y="2434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2" name="Rettangolo 38">
            <a:extLst>
              <a:ext uri="{FF2B5EF4-FFF2-40B4-BE49-F238E27FC236}">
                <a16:creationId xmlns:a16="http://schemas.microsoft.com/office/drawing/2014/main" id="{A62544F2-F5DE-4DBB-9844-81B985C8D54A}"/>
              </a:ext>
            </a:extLst>
          </p:cNvPr>
          <p:cNvSpPr/>
          <p:nvPr/>
        </p:nvSpPr>
        <p:spPr>
          <a:xfrm>
            <a:off x="3499006" y="2434930"/>
            <a:ext cx="432000" cy="432000"/>
          </a:xfrm>
          <a:prstGeom prst="rect">
            <a:avLst/>
          </a:prstGeom>
          <a:solidFill>
            <a:srgbClr val="000000">
              <a:lumMod val="75000"/>
              <a:lumOff val="25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" name="Rettangolo 39">
            <a:extLst>
              <a:ext uri="{FF2B5EF4-FFF2-40B4-BE49-F238E27FC236}">
                <a16:creationId xmlns:a16="http://schemas.microsoft.com/office/drawing/2014/main" id="{A0AD9199-2982-4712-9E71-D438F0B758E3}"/>
              </a:ext>
            </a:extLst>
          </p:cNvPr>
          <p:cNvSpPr/>
          <p:nvPr/>
        </p:nvSpPr>
        <p:spPr>
          <a:xfrm>
            <a:off x="3931006" y="2434930"/>
            <a:ext cx="432000" cy="432000"/>
          </a:xfrm>
          <a:prstGeom prst="rect">
            <a:avLst/>
          </a:prstGeom>
          <a:solidFill>
            <a:srgbClr val="000000">
              <a:lumMod val="75000"/>
              <a:lumOff val="25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4" name="Rettangolo 40">
            <a:extLst>
              <a:ext uri="{FF2B5EF4-FFF2-40B4-BE49-F238E27FC236}">
                <a16:creationId xmlns:a16="http://schemas.microsoft.com/office/drawing/2014/main" id="{D7E48155-FE5D-4B62-B518-48F8DC7536D5}"/>
              </a:ext>
            </a:extLst>
          </p:cNvPr>
          <p:cNvSpPr/>
          <p:nvPr/>
        </p:nvSpPr>
        <p:spPr>
          <a:xfrm>
            <a:off x="4363006" y="2434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5" name="Rettangolo 41">
            <a:extLst>
              <a:ext uri="{FF2B5EF4-FFF2-40B4-BE49-F238E27FC236}">
                <a16:creationId xmlns:a16="http://schemas.microsoft.com/office/drawing/2014/main" id="{63303AFF-03B4-4638-9A2A-CD413D1AC482}"/>
              </a:ext>
            </a:extLst>
          </p:cNvPr>
          <p:cNvSpPr/>
          <p:nvPr/>
        </p:nvSpPr>
        <p:spPr>
          <a:xfrm>
            <a:off x="4795006" y="2434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6" name="Rettangolo 42">
            <a:extLst>
              <a:ext uri="{FF2B5EF4-FFF2-40B4-BE49-F238E27FC236}">
                <a16:creationId xmlns:a16="http://schemas.microsoft.com/office/drawing/2014/main" id="{0A7FC4F5-1882-4105-9671-3FDBD2D0F668}"/>
              </a:ext>
            </a:extLst>
          </p:cNvPr>
          <p:cNvSpPr/>
          <p:nvPr/>
        </p:nvSpPr>
        <p:spPr>
          <a:xfrm>
            <a:off x="5227006" y="2434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7" name="Rettangolo 43">
            <a:extLst>
              <a:ext uri="{FF2B5EF4-FFF2-40B4-BE49-F238E27FC236}">
                <a16:creationId xmlns:a16="http://schemas.microsoft.com/office/drawing/2014/main" id="{E7909BA3-94BA-45B3-BCAD-7A77C2BF76D5}"/>
              </a:ext>
            </a:extLst>
          </p:cNvPr>
          <p:cNvSpPr/>
          <p:nvPr/>
        </p:nvSpPr>
        <p:spPr>
          <a:xfrm>
            <a:off x="5659006" y="2434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8" name="Rettangolo 44">
            <a:extLst>
              <a:ext uri="{FF2B5EF4-FFF2-40B4-BE49-F238E27FC236}">
                <a16:creationId xmlns:a16="http://schemas.microsoft.com/office/drawing/2014/main" id="{0928823C-498F-45F0-9DA5-F1A4907B0526}"/>
              </a:ext>
            </a:extLst>
          </p:cNvPr>
          <p:cNvSpPr/>
          <p:nvPr/>
        </p:nvSpPr>
        <p:spPr>
          <a:xfrm>
            <a:off x="6091006" y="2434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9" name="Rettangolo 45">
            <a:extLst>
              <a:ext uri="{FF2B5EF4-FFF2-40B4-BE49-F238E27FC236}">
                <a16:creationId xmlns:a16="http://schemas.microsoft.com/office/drawing/2014/main" id="{67C10E7F-8526-46A6-AA15-B8CDBD7A3CEF}"/>
              </a:ext>
            </a:extLst>
          </p:cNvPr>
          <p:cNvSpPr/>
          <p:nvPr/>
        </p:nvSpPr>
        <p:spPr>
          <a:xfrm>
            <a:off x="6523006" y="2434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0" name="Rettangolo 46">
            <a:extLst>
              <a:ext uri="{FF2B5EF4-FFF2-40B4-BE49-F238E27FC236}">
                <a16:creationId xmlns:a16="http://schemas.microsoft.com/office/drawing/2014/main" id="{8B808666-87A3-4395-86C8-E4BAAE761AD1}"/>
              </a:ext>
            </a:extLst>
          </p:cNvPr>
          <p:cNvSpPr/>
          <p:nvPr/>
        </p:nvSpPr>
        <p:spPr>
          <a:xfrm>
            <a:off x="6955006" y="2434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1" name="Rettangolo 47">
            <a:extLst>
              <a:ext uri="{FF2B5EF4-FFF2-40B4-BE49-F238E27FC236}">
                <a16:creationId xmlns:a16="http://schemas.microsoft.com/office/drawing/2014/main" id="{F0456E76-98EC-4A0C-A5A2-276162112689}"/>
              </a:ext>
            </a:extLst>
          </p:cNvPr>
          <p:cNvSpPr/>
          <p:nvPr/>
        </p:nvSpPr>
        <p:spPr>
          <a:xfrm>
            <a:off x="2203228" y="2866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2" name="Rettangolo 48">
            <a:extLst>
              <a:ext uri="{FF2B5EF4-FFF2-40B4-BE49-F238E27FC236}">
                <a16:creationId xmlns:a16="http://schemas.microsoft.com/office/drawing/2014/main" id="{64D434FE-A962-4938-97FF-41A810BE15BD}"/>
              </a:ext>
            </a:extLst>
          </p:cNvPr>
          <p:cNvSpPr/>
          <p:nvPr/>
        </p:nvSpPr>
        <p:spPr>
          <a:xfrm>
            <a:off x="2635228" y="2866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3" name="Rettangolo 49">
            <a:extLst>
              <a:ext uri="{FF2B5EF4-FFF2-40B4-BE49-F238E27FC236}">
                <a16:creationId xmlns:a16="http://schemas.microsoft.com/office/drawing/2014/main" id="{3B33546B-5057-4468-9CA2-F1113EC92CC3}"/>
              </a:ext>
            </a:extLst>
          </p:cNvPr>
          <p:cNvSpPr/>
          <p:nvPr/>
        </p:nvSpPr>
        <p:spPr>
          <a:xfrm>
            <a:off x="3067228" y="2866930"/>
            <a:ext cx="432000" cy="432000"/>
          </a:xfrm>
          <a:prstGeom prst="rect">
            <a:avLst/>
          </a:prstGeom>
          <a:solidFill>
            <a:srgbClr val="000000">
              <a:lumMod val="75000"/>
              <a:lumOff val="25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4" name="Rettangolo 50">
            <a:extLst>
              <a:ext uri="{FF2B5EF4-FFF2-40B4-BE49-F238E27FC236}">
                <a16:creationId xmlns:a16="http://schemas.microsoft.com/office/drawing/2014/main" id="{387B9562-3211-46BB-9131-AEC855005B65}"/>
              </a:ext>
            </a:extLst>
          </p:cNvPr>
          <p:cNvSpPr/>
          <p:nvPr/>
        </p:nvSpPr>
        <p:spPr>
          <a:xfrm>
            <a:off x="3499228" y="2866930"/>
            <a:ext cx="432000" cy="432000"/>
          </a:xfrm>
          <a:prstGeom prst="rect">
            <a:avLst/>
          </a:prstGeom>
          <a:solidFill>
            <a:srgbClr val="000000">
              <a:lumMod val="75000"/>
              <a:lumOff val="25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5" name="Rettangolo 51">
            <a:extLst>
              <a:ext uri="{FF2B5EF4-FFF2-40B4-BE49-F238E27FC236}">
                <a16:creationId xmlns:a16="http://schemas.microsoft.com/office/drawing/2014/main" id="{B742D8F7-19F9-484E-8B1A-A448F45EA822}"/>
              </a:ext>
            </a:extLst>
          </p:cNvPr>
          <p:cNvSpPr/>
          <p:nvPr/>
        </p:nvSpPr>
        <p:spPr>
          <a:xfrm>
            <a:off x="3931228" y="2866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6" name="Rettangolo 52">
            <a:extLst>
              <a:ext uri="{FF2B5EF4-FFF2-40B4-BE49-F238E27FC236}">
                <a16:creationId xmlns:a16="http://schemas.microsoft.com/office/drawing/2014/main" id="{46ED9AD6-FE64-4676-808D-AB0EA2CEBE55}"/>
              </a:ext>
            </a:extLst>
          </p:cNvPr>
          <p:cNvSpPr/>
          <p:nvPr/>
        </p:nvSpPr>
        <p:spPr>
          <a:xfrm>
            <a:off x="4363228" y="2866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7" name="Rettangolo 53">
            <a:extLst>
              <a:ext uri="{FF2B5EF4-FFF2-40B4-BE49-F238E27FC236}">
                <a16:creationId xmlns:a16="http://schemas.microsoft.com/office/drawing/2014/main" id="{89A90F96-07C1-44CA-9544-B537E0D646F2}"/>
              </a:ext>
            </a:extLst>
          </p:cNvPr>
          <p:cNvSpPr/>
          <p:nvPr/>
        </p:nvSpPr>
        <p:spPr>
          <a:xfrm>
            <a:off x="4795228" y="2866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8" name="Rettangolo 54">
            <a:extLst>
              <a:ext uri="{FF2B5EF4-FFF2-40B4-BE49-F238E27FC236}">
                <a16:creationId xmlns:a16="http://schemas.microsoft.com/office/drawing/2014/main" id="{250C1AC4-988D-4931-BB57-9A36E4BF9C65}"/>
              </a:ext>
            </a:extLst>
          </p:cNvPr>
          <p:cNvSpPr/>
          <p:nvPr/>
        </p:nvSpPr>
        <p:spPr>
          <a:xfrm>
            <a:off x="5227228" y="2866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9" name="Rettangolo 55">
            <a:extLst>
              <a:ext uri="{FF2B5EF4-FFF2-40B4-BE49-F238E27FC236}">
                <a16:creationId xmlns:a16="http://schemas.microsoft.com/office/drawing/2014/main" id="{F0A6F9FB-538E-4EC5-AE5C-1C1A6251E98F}"/>
              </a:ext>
            </a:extLst>
          </p:cNvPr>
          <p:cNvSpPr/>
          <p:nvPr/>
        </p:nvSpPr>
        <p:spPr>
          <a:xfrm>
            <a:off x="6091228" y="2866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0" name="Rettangolo 56">
            <a:extLst>
              <a:ext uri="{FF2B5EF4-FFF2-40B4-BE49-F238E27FC236}">
                <a16:creationId xmlns:a16="http://schemas.microsoft.com/office/drawing/2014/main" id="{B5CE66E6-C282-4CA0-8FB4-664202DA6EAF}"/>
              </a:ext>
            </a:extLst>
          </p:cNvPr>
          <p:cNvSpPr/>
          <p:nvPr/>
        </p:nvSpPr>
        <p:spPr>
          <a:xfrm>
            <a:off x="6955228" y="2866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1" name="Rettangolo 57">
            <a:extLst>
              <a:ext uri="{FF2B5EF4-FFF2-40B4-BE49-F238E27FC236}">
                <a16:creationId xmlns:a16="http://schemas.microsoft.com/office/drawing/2014/main" id="{45898D8B-F838-4FAE-B000-81CB4C693B21}"/>
              </a:ext>
            </a:extLst>
          </p:cNvPr>
          <p:cNvSpPr/>
          <p:nvPr/>
        </p:nvSpPr>
        <p:spPr>
          <a:xfrm>
            <a:off x="2203228" y="3298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2" name="Rettangolo 58">
            <a:extLst>
              <a:ext uri="{FF2B5EF4-FFF2-40B4-BE49-F238E27FC236}">
                <a16:creationId xmlns:a16="http://schemas.microsoft.com/office/drawing/2014/main" id="{EE37424D-68B1-40EB-AD35-180217E98763}"/>
              </a:ext>
            </a:extLst>
          </p:cNvPr>
          <p:cNvSpPr/>
          <p:nvPr/>
        </p:nvSpPr>
        <p:spPr>
          <a:xfrm>
            <a:off x="2635228" y="3298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3" name="Rettangolo 59">
            <a:extLst>
              <a:ext uri="{FF2B5EF4-FFF2-40B4-BE49-F238E27FC236}">
                <a16:creationId xmlns:a16="http://schemas.microsoft.com/office/drawing/2014/main" id="{073401A1-4DA2-4DFF-B1EA-982D395FCDD2}"/>
              </a:ext>
            </a:extLst>
          </p:cNvPr>
          <p:cNvSpPr/>
          <p:nvPr/>
        </p:nvSpPr>
        <p:spPr>
          <a:xfrm>
            <a:off x="3067228" y="3298930"/>
            <a:ext cx="432000" cy="432000"/>
          </a:xfrm>
          <a:prstGeom prst="rect">
            <a:avLst/>
          </a:prstGeom>
          <a:solidFill>
            <a:srgbClr val="000000">
              <a:lumMod val="75000"/>
              <a:lumOff val="25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4" name="Rettangolo 60">
            <a:extLst>
              <a:ext uri="{FF2B5EF4-FFF2-40B4-BE49-F238E27FC236}">
                <a16:creationId xmlns:a16="http://schemas.microsoft.com/office/drawing/2014/main" id="{0DDDD847-D409-4554-97EC-A2C04B1130FE}"/>
              </a:ext>
            </a:extLst>
          </p:cNvPr>
          <p:cNvSpPr/>
          <p:nvPr/>
        </p:nvSpPr>
        <p:spPr>
          <a:xfrm>
            <a:off x="3499228" y="3298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5" name="Rettangolo 61">
            <a:extLst>
              <a:ext uri="{FF2B5EF4-FFF2-40B4-BE49-F238E27FC236}">
                <a16:creationId xmlns:a16="http://schemas.microsoft.com/office/drawing/2014/main" id="{7A524977-1DCF-4712-A1A4-2E28494AC616}"/>
              </a:ext>
            </a:extLst>
          </p:cNvPr>
          <p:cNvSpPr/>
          <p:nvPr/>
        </p:nvSpPr>
        <p:spPr>
          <a:xfrm>
            <a:off x="3931228" y="3298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6" name="Rettangolo 62">
            <a:extLst>
              <a:ext uri="{FF2B5EF4-FFF2-40B4-BE49-F238E27FC236}">
                <a16:creationId xmlns:a16="http://schemas.microsoft.com/office/drawing/2014/main" id="{273671CA-8A0F-460D-BC2D-1DA4479BEB47}"/>
              </a:ext>
            </a:extLst>
          </p:cNvPr>
          <p:cNvSpPr/>
          <p:nvPr/>
        </p:nvSpPr>
        <p:spPr>
          <a:xfrm>
            <a:off x="4363228" y="3298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7" name="Rettangolo 63">
            <a:extLst>
              <a:ext uri="{FF2B5EF4-FFF2-40B4-BE49-F238E27FC236}">
                <a16:creationId xmlns:a16="http://schemas.microsoft.com/office/drawing/2014/main" id="{72B50040-14FB-4C00-AF97-D7E8240F1CB1}"/>
              </a:ext>
            </a:extLst>
          </p:cNvPr>
          <p:cNvSpPr/>
          <p:nvPr/>
        </p:nvSpPr>
        <p:spPr>
          <a:xfrm>
            <a:off x="5227228" y="3298930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8" name="Rettangolo 64">
            <a:extLst>
              <a:ext uri="{FF2B5EF4-FFF2-40B4-BE49-F238E27FC236}">
                <a16:creationId xmlns:a16="http://schemas.microsoft.com/office/drawing/2014/main" id="{5E7C1C0E-3072-42DC-9911-A86D9A301470}"/>
              </a:ext>
            </a:extLst>
          </p:cNvPr>
          <p:cNvSpPr/>
          <p:nvPr/>
        </p:nvSpPr>
        <p:spPr>
          <a:xfrm>
            <a:off x="2203228" y="3731135"/>
            <a:ext cx="432000" cy="432000"/>
          </a:xfrm>
          <a:prstGeom prst="rect">
            <a:avLst/>
          </a:prstGeom>
          <a:solidFill>
            <a:srgbClr val="000000">
              <a:lumMod val="75000"/>
              <a:lumOff val="25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9" name="Rettangolo 65">
            <a:extLst>
              <a:ext uri="{FF2B5EF4-FFF2-40B4-BE49-F238E27FC236}">
                <a16:creationId xmlns:a16="http://schemas.microsoft.com/office/drawing/2014/main" id="{1AAC6673-3953-4F34-8C0D-F819A9D92B8C}"/>
              </a:ext>
            </a:extLst>
          </p:cNvPr>
          <p:cNvSpPr/>
          <p:nvPr/>
        </p:nvSpPr>
        <p:spPr>
          <a:xfrm>
            <a:off x="2635228" y="3731135"/>
            <a:ext cx="432000" cy="432000"/>
          </a:xfrm>
          <a:prstGeom prst="rect">
            <a:avLst/>
          </a:prstGeom>
          <a:solidFill>
            <a:srgbClr val="000000">
              <a:lumMod val="75000"/>
              <a:lumOff val="25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0" name="Rettangolo 66">
            <a:extLst>
              <a:ext uri="{FF2B5EF4-FFF2-40B4-BE49-F238E27FC236}">
                <a16:creationId xmlns:a16="http://schemas.microsoft.com/office/drawing/2014/main" id="{E043FD11-23A5-4A06-932C-387DCCF60CC4}"/>
              </a:ext>
            </a:extLst>
          </p:cNvPr>
          <p:cNvSpPr/>
          <p:nvPr/>
        </p:nvSpPr>
        <p:spPr>
          <a:xfrm>
            <a:off x="3067228" y="3731135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1" name="Rettangolo 67">
            <a:extLst>
              <a:ext uri="{FF2B5EF4-FFF2-40B4-BE49-F238E27FC236}">
                <a16:creationId xmlns:a16="http://schemas.microsoft.com/office/drawing/2014/main" id="{012F9DB1-019A-47E2-B27E-BAF7942E7E5E}"/>
              </a:ext>
            </a:extLst>
          </p:cNvPr>
          <p:cNvSpPr/>
          <p:nvPr/>
        </p:nvSpPr>
        <p:spPr>
          <a:xfrm>
            <a:off x="3499228" y="3731135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2" name="Rettangolo 68">
            <a:extLst>
              <a:ext uri="{FF2B5EF4-FFF2-40B4-BE49-F238E27FC236}">
                <a16:creationId xmlns:a16="http://schemas.microsoft.com/office/drawing/2014/main" id="{2A47BBC1-BF43-4FE1-A0D4-709DE92860CB}"/>
              </a:ext>
            </a:extLst>
          </p:cNvPr>
          <p:cNvSpPr/>
          <p:nvPr/>
        </p:nvSpPr>
        <p:spPr>
          <a:xfrm>
            <a:off x="4363228" y="3731135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3" name="Rettangolo 69">
            <a:extLst>
              <a:ext uri="{FF2B5EF4-FFF2-40B4-BE49-F238E27FC236}">
                <a16:creationId xmlns:a16="http://schemas.microsoft.com/office/drawing/2014/main" id="{67307281-C3E2-4E17-A544-2A554B96BB5B}"/>
              </a:ext>
            </a:extLst>
          </p:cNvPr>
          <p:cNvSpPr/>
          <p:nvPr/>
        </p:nvSpPr>
        <p:spPr>
          <a:xfrm>
            <a:off x="1339006" y="4163135"/>
            <a:ext cx="432000" cy="432000"/>
          </a:xfrm>
          <a:prstGeom prst="rect">
            <a:avLst/>
          </a:prstGeom>
          <a:solidFill>
            <a:srgbClr val="000000">
              <a:lumMod val="75000"/>
              <a:lumOff val="25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4" name="Rettangolo 70">
            <a:extLst>
              <a:ext uri="{FF2B5EF4-FFF2-40B4-BE49-F238E27FC236}">
                <a16:creationId xmlns:a16="http://schemas.microsoft.com/office/drawing/2014/main" id="{92F31C7B-378D-4087-A49D-BE4D7E211302}"/>
              </a:ext>
            </a:extLst>
          </p:cNvPr>
          <p:cNvSpPr/>
          <p:nvPr/>
        </p:nvSpPr>
        <p:spPr>
          <a:xfrm>
            <a:off x="1771006" y="4163135"/>
            <a:ext cx="432000" cy="432000"/>
          </a:xfrm>
          <a:prstGeom prst="rect">
            <a:avLst/>
          </a:prstGeom>
          <a:solidFill>
            <a:srgbClr val="000000">
              <a:lumMod val="75000"/>
              <a:lumOff val="25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5" name="Rettangolo 71">
            <a:extLst>
              <a:ext uri="{FF2B5EF4-FFF2-40B4-BE49-F238E27FC236}">
                <a16:creationId xmlns:a16="http://schemas.microsoft.com/office/drawing/2014/main" id="{D804F2D8-3EA9-48D2-AEB3-E8E504969F42}"/>
              </a:ext>
            </a:extLst>
          </p:cNvPr>
          <p:cNvSpPr/>
          <p:nvPr/>
        </p:nvSpPr>
        <p:spPr>
          <a:xfrm>
            <a:off x="2635006" y="4163135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6" name="Rettangolo 72">
            <a:extLst>
              <a:ext uri="{FF2B5EF4-FFF2-40B4-BE49-F238E27FC236}">
                <a16:creationId xmlns:a16="http://schemas.microsoft.com/office/drawing/2014/main" id="{A1261A57-CD7B-4A3B-8102-EE2205874FE8}"/>
              </a:ext>
            </a:extLst>
          </p:cNvPr>
          <p:cNvSpPr/>
          <p:nvPr/>
        </p:nvSpPr>
        <p:spPr>
          <a:xfrm>
            <a:off x="3499006" y="4163135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7" name="Rettangolo 73">
            <a:extLst>
              <a:ext uri="{FF2B5EF4-FFF2-40B4-BE49-F238E27FC236}">
                <a16:creationId xmlns:a16="http://schemas.microsoft.com/office/drawing/2014/main" id="{AF208DEE-E8E3-4DED-BDF4-07A8B473ABEE}"/>
              </a:ext>
            </a:extLst>
          </p:cNvPr>
          <p:cNvSpPr/>
          <p:nvPr/>
        </p:nvSpPr>
        <p:spPr>
          <a:xfrm>
            <a:off x="907006" y="4595135"/>
            <a:ext cx="432000" cy="432000"/>
          </a:xfrm>
          <a:prstGeom prst="rect">
            <a:avLst/>
          </a:prstGeom>
          <a:solidFill>
            <a:srgbClr val="000000">
              <a:lumMod val="75000"/>
              <a:lumOff val="25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8" name="Rettangolo 74">
            <a:extLst>
              <a:ext uri="{FF2B5EF4-FFF2-40B4-BE49-F238E27FC236}">
                <a16:creationId xmlns:a16="http://schemas.microsoft.com/office/drawing/2014/main" id="{A66464A4-DBA4-49A7-A606-0A5EF807B5EB}"/>
              </a:ext>
            </a:extLst>
          </p:cNvPr>
          <p:cNvSpPr/>
          <p:nvPr/>
        </p:nvSpPr>
        <p:spPr>
          <a:xfrm>
            <a:off x="1339006" y="4595135"/>
            <a:ext cx="432000" cy="432000"/>
          </a:xfrm>
          <a:prstGeom prst="rect">
            <a:avLst/>
          </a:prstGeom>
          <a:solidFill>
            <a:srgbClr val="000000">
              <a:lumMod val="75000"/>
              <a:lumOff val="25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9" name="Rettangolo 75">
            <a:extLst>
              <a:ext uri="{FF2B5EF4-FFF2-40B4-BE49-F238E27FC236}">
                <a16:creationId xmlns:a16="http://schemas.microsoft.com/office/drawing/2014/main" id="{3F36C010-0D78-45A3-B6A5-F6AD29BDBCCA}"/>
              </a:ext>
            </a:extLst>
          </p:cNvPr>
          <p:cNvSpPr/>
          <p:nvPr/>
        </p:nvSpPr>
        <p:spPr>
          <a:xfrm>
            <a:off x="1771228" y="4595135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0" name="Rettangolo 76">
            <a:extLst>
              <a:ext uri="{FF2B5EF4-FFF2-40B4-BE49-F238E27FC236}">
                <a16:creationId xmlns:a16="http://schemas.microsoft.com/office/drawing/2014/main" id="{883F529A-DBA5-4500-AA50-B7D2EB53C82A}"/>
              </a:ext>
            </a:extLst>
          </p:cNvPr>
          <p:cNvSpPr/>
          <p:nvPr/>
        </p:nvSpPr>
        <p:spPr>
          <a:xfrm>
            <a:off x="1339006" y="5027135"/>
            <a:ext cx="432000" cy="4320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1" name="CasellaDiTesto 77">
            <a:extLst>
              <a:ext uri="{FF2B5EF4-FFF2-40B4-BE49-F238E27FC236}">
                <a16:creationId xmlns:a16="http://schemas.microsoft.com/office/drawing/2014/main" id="{3810AA2F-C81C-4AE3-BA0B-FA8FF3A45EB4}"/>
              </a:ext>
            </a:extLst>
          </p:cNvPr>
          <p:cNvSpPr txBox="1"/>
          <p:nvPr/>
        </p:nvSpPr>
        <p:spPr>
          <a:xfrm>
            <a:off x="2635005" y="1617653"/>
            <a:ext cx="49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12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</a:t>
            </a:r>
          </a:p>
        </p:txBody>
      </p:sp>
      <p:sp>
        <p:nvSpPr>
          <p:cNvPr id="82" name="CasellaDiTesto 78">
            <a:extLst>
              <a:ext uri="{FF2B5EF4-FFF2-40B4-BE49-F238E27FC236}">
                <a16:creationId xmlns:a16="http://schemas.microsoft.com/office/drawing/2014/main" id="{C236102F-3289-4130-9EEC-31EFDC1A2C8B}"/>
              </a:ext>
            </a:extLst>
          </p:cNvPr>
          <p:cNvSpPr txBox="1"/>
          <p:nvPr/>
        </p:nvSpPr>
        <p:spPr>
          <a:xfrm>
            <a:off x="3930555" y="1617653"/>
            <a:ext cx="49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15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</a:t>
            </a:r>
          </a:p>
        </p:txBody>
      </p:sp>
      <p:sp>
        <p:nvSpPr>
          <p:cNvPr id="83" name="CasellaDiTesto 79">
            <a:extLst>
              <a:ext uri="{FF2B5EF4-FFF2-40B4-BE49-F238E27FC236}">
                <a16:creationId xmlns:a16="http://schemas.microsoft.com/office/drawing/2014/main" id="{30EC56C0-635C-46A6-95AF-5D8F0F027D7A}"/>
              </a:ext>
            </a:extLst>
          </p:cNvPr>
          <p:cNvSpPr txBox="1"/>
          <p:nvPr/>
        </p:nvSpPr>
        <p:spPr>
          <a:xfrm>
            <a:off x="3067006" y="1617653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13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	</a:t>
            </a:r>
          </a:p>
        </p:txBody>
      </p:sp>
      <p:sp>
        <p:nvSpPr>
          <p:cNvPr id="84" name="CasellaDiTesto 80">
            <a:extLst>
              <a:ext uri="{FF2B5EF4-FFF2-40B4-BE49-F238E27FC236}">
                <a16:creationId xmlns:a16="http://schemas.microsoft.com/office/drawing/2014/main" id="{93895BFA-7A44-48BD-A035-4FD92619B070}"/>
              </a:ext>
            </a:extLst>
          </p:cNvPr>
          <p:cNvSpPr txBox="1"/>
          <p:nvPr/>
        </p:nvSpPr>
        <p:spPr>
          <a:xfrm>
            <a:off x="3499228" y="1617653"/>
            <a:ext cx="49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14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</a:t>
            </a:r>
          </a:p>
        </p:txBody>
      </p:sp>
      <p:sp>
        <p:nvSpPr>
          <p:cNvPr id="85" name="CasellaDiTesto 81">
            <a:extLst>
              <a:ext uri="{FF2B5EF4-FFF2-40B4-BE49-F238E27FC236}">
                <a16:creationId xmlns:a16="http://schemas.microsoft.com/office/drawing/2014/main" id="{228C8C82-666B-49F1-BFB4-0BC5906DCFB7}"/>
              </a:ext>
            </a:extLst>
          </p:cNvPr>
          <p:cNvSpPr txBox="1"/>
          <p:nvPr/>
        </p:nvSpPr>
        <p:spPr>
          <a:xfrm>
            <a:off x="4795228" y="1617653"/>
            <a:ext cx="49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17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O</a:t>
            </a:r>
          </a:p>
        </p:txBody>
      </p:sp>
      <p:sp>
        <p:nvSpPr>
          <p:cNvPr id="86" name="CasellaDiTesto 82">
            <a:extLst>
              <a:ext uri="{FF2B5EF4-FFF2-40B4-BE49-F238E27FC236}">
                <a16:creationId xmlns:a16="http://schemas.microsoft.com/office/drawing/2014/main" id="{18D8B453-5D61-4B2F-9A51-18904E459828}"/>
              </a:ext>
            </a:extLst>
          </p:cNvPr>
          <p:cNvSpPr txBox="1"/>
          <p:nvPr/>
        </p:nvSpPr>
        <p:spPr>
          <a:xfrm>
            <a:off x="4363228" y="1617653"/>
            <a:ext cx="49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16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O</a:t>
            </a:r>
          </a:p>
        </p:txBody>
      </p:sp>
      <p:sp>
        <p:nvSpPr>
          <p:cNvPr id="87" name="CasellaDiTesto 83">
            <a:extLst>
              <a:ext uri="{FF2B5EF4-FFF2-40B4-BE49-F238E27FC236}">
                <a16:creationId xmlns:a16="http://schemas.microsoft.com/office/drawing/2014/main" id="{2231F89C-681D-44E5-9296-9024438DCAAE}"/>
              </a:ext>
            </a:extLst>
          </p:cNvPr>
          <p:cNvSpPr txBox="1"/>
          <p:nvPr/>
        </p:nvSpPr>
        <p:spPr>
          <a:xfrm>
            <a:off x="5659228" y="1617653"/>
            <a:ext cx="49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19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</a:t>
            </a:r>
          </a:p>
        </p:txBody>
      </p:sp>
      <p:sp>
        <p:nvSpPr>
          <p:cNvPr id="88" name="CasellaDiTesto 84">
            <a:extLst>
              <a:ext uri="{FF2B5EF4-FFF2-40B4-BE49-F238E27FC236}">
                <a16:creationId xmlns:a16="http://schemas.microsoft.com/office/drawing/2014/main" id="{3C02EEA1-BA61-4C15-8F6F-F01095C82CFD}"/>
              </a:ext>
            </a:extLst>
          </p:cNvPr>
          <p:cNvSpPr txBox="1"/>
          <p:nvPr/>
        </p:nvSpPr>
        <p:spPr>
          <a:xfrm>
            <a:off x="5227228" y="1617653"/>
            <a:ext cx="49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18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O</a:t>
            </a:r>
          </a:p>
        </p:txBody>
      </p:sp>
      <p:sp>
        <p:nvSpPr>
          <p:cNvPr id="89" name="CasellaDiTesto 85">
            <a:extLst>
              <a:ext uri="{FF2B5EF4-FFF2-40B4-BE49-F238E27FC236}">
                <a16:creationId xmlns:a16="http://schemas.microsoft.com/office/drawing/2014/main" id="{D3B7DD63-DBDF-4C48-8AC2-420A940141E0}"/>
              </a:ext>
            </a:extLst>
          </p:cNvPr>
          <p:cNvSpPr txBox="1"/>
          <p:nvPr/>
        </p:nvSpPr>
        <p:spPr>
          <a:xfrm>
            <a:off x="6091228" y="1617653"/>
            <a:ext cx="49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20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</a:t>
            </a:r>
          </a:p>
        </p:txBody>
      </p:sp>
      <p:sp>
        <p:nvSpPr>
          <p:cNvPr id="90" name="CasellaDiTesto 86">
            <a:extLst>
              <a:ext uri="{FF2B5EF4-FFF2-40B4-BE49-F238E27FC236}">
                <a16:creationId xmlns:a16="http://schemas.microsoft.com/office/drawing/2014/main" id="{2FFAF338-CDB5-459B-B306-74E075839273}"/>
              </a:ext>
            </a:extLst>
          </p:cNvPr>
          <p:cNvSpPr txBox="1"/>
          <p:nvPr/>
        </p:nvSpPr>
        <p:spPr>
          <a:xfrm>
            <a:off x="6491452" y="1617653"/>
            <a:ext cx="49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21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</a:t>
            </a:r>
          </a:p>
        </p:txBody>
      </p:sp>
      <p:sp>
        <p:nvSpPr>
          <p:cNvPr id="91" name="CasellaDiTesto 87">
            <a:extLst>
              <a:ext uri="{FF2B5EF4-FFF2-40B4-BE49-F238E27FC236}">
                <a16:creationId xmlns:a16="http://schemas.microsoft.com/office/drawing/2014/main" id="{A40F454F-1A4C-4B5D-B887-D3C9B78FDD30}"/>
              </a:ext>
            </a:extLst>
          </p:cNvPr>
          <p:cNvSpPr txBox="1"/>
          <p:nvPr/>
        </p:nvSpPr>
        <p:spPr>
          <a:xfrm>
            <a:off x="6955228" y="1617653"/>
            <a:ext cx="49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22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</a:t>
            </a:r>
          </a:p>
        </p:txBody>
      </p:sp>
      <p:sp>
        <p:nvSpPr>
          <p:cNvPr id="92" name="CasellaDiTesto 88">
            <a:extLst>
              <a:ext uri="{FF2B5EF4-FFF2-40B4-BE49-F238E27FC236}">
                <a16:creationId xmlns:a16="http://schemas.microsoft.com/office/drawing/2014/main" id="{1BE2984D-A0B5-4F30-97F0-E4496CD43586}"/>
              </a:ext>
            </a:extLst>
          </p:cNvPr>
          <p:cNvSpPr txBox="1"/>
          <p:nvPr/>
        </p:nvSpPr>
        <p:spPr>
          <a:xfrm>
            <a:off x="2635005" y="2049653"/>
            <a:ext cx="472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11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</a:t>
            </a:r>
          </a:p>
        </p:txBody>
      </p:sp>
      <p:sp>
        <p:nvSpPr>
          <p:cNvPr id="93" name="CasellaDiTesto 89">
            <a:extLst>
              <a:ext uri="{FF2B5EF4-FFF2-40B4-BE49-F238E27FC236}">
                <a16:creationId xmlns:a16="http://schemas.microsoft.com/office/drawing/2014/main" id="{3818EFE3-371A-437D-BD57-AB3D02802EB9}"/>
              </a:ext>
            </a:extLst>
          </p:cNvPr>
          <p:cNvSpPr txBox="1"/>
          <p:nvPr/>
        </p:nvSpPr>
        <p:spPr>
          <a:xfrm>
            <a:off x="3067006" y="2049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12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</a:t>
            </a:r>
          </a:p>
        </p:txBody>
      </p:sp>
      <p:sp>
        <p:nvSpPr>
          <p:cNvPr id="94" name="CasellaDiTesto 90">
            <a:extLst>
              <a:ext uri="{FF2B5EF4-FFF2-40B4-BE49-F238E27FC236}">
                <a16:creationId xmlns:a16="http://schemas.microsoft.com/office/drawing/2014/main" id="{9BB6E54B-40B1-4257-AB67-CD49EEAF31FE}"/>
              </a:ext>
            </a:extLst>
          </p:cNvPr>
          <p:cNvSpPr txBox="1"/>
          <p:nvPr/>
        </p:nvSpPr>
        <p:spPr>
          <a:xfrm>
            <a:off x="3499228" y="2049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13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</a:t>
            </a:r>
          </a:p>
        </p:txBody>
      </p:sp>
      <p:sp>
        <p:nvSpPr>
          <p:cNvPr id="95" name="CasellaDiTesto 91">
            <a:extLst>
              <a:ext uri="{FF2B5EF4-FFF2-40B4-BE49-F238E27FC236}">
                <a16:creationId xmlns:a16="http://schemas.microsoft.com/office/drawing/2014/main" id="{D643D73E-C5CF-4127-949C-79654CBC3F58}"/>
              </a:ext>
            </a:extLst>
          </p:cNvPr>
          <p:cNvSpPr txBox="1"/>
          <p:nvPr/>
        </p:nvSpPr>
        <p:spPr>
          <a:xfrm>
            <a:off x="3930555" y="2049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14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N</a:t>
            </a:r>
          </a:p>
        </p:txBody>
      </p:sp>
      <p:sp>
        <p:nvSpPr>
          <p:cNvPr id="96" name="CasellaDiTesto 92">
            <a:extLst>
              <a:ext uri="{FF2B5EF4-FFF2-40B4-BE49-F238E27FC236}">
                <a16:creationId xmlns:a16="http://schemas.microsoft.com/office/drawing/2014/main" id="{BBA41F76-7D7A-4802-A914-C992DA00FDA8}"/>
              </a:ext>
            </a:extLst>
          </p:cNvPr>
          <p:cNvSpPr txBox="1"/>
          <p:nvPr/>
        </p:nvSpPr>
        <p:spPr>
          <a:xfrm>
            <a:off x="4363006" y="2049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15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N</a:t>
            </a:r>
          </a:p>
        </p:txBody>
      </p:sp>
      <p:sp>
        <p:nvSpPr>
          <p:cNvPr id="97" name="CasellaDiTesto 93">
            <a:extLst>
              <a:ext uri="{FF2B5EF4-FFF2-40B4-BE49-F238E27FC236}">
                <a16:creationId xmlns:a16="http://schemas.microsoft.com/office/drawing/2014/main" id="{18643ABF-06B9-40F8-B251-393A1E7983FF}"/>
              </a:ext>
            </a:extLst>
          </p:cNvPr>
          <p:cNvSpPr txBox="1"/>
          <p:nvPr/>
        </p:nvSpPr>
        <p:spPr>
          <a:xfrm>
            <a:off x="4795228" y="2049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16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</a:t>
            </a:r>
          </a:p>
        </p:txBody>
      </p:sp>
      <p:sp>
        <p:nvSpPr>
          <p:cNvPr id="98" name="CasellaDiTesto 94">
            <a:extLst>
              <a:ext uri="{FF2B5EF4-FFF2-40B4-BE49-F238E27FC236}">
                <a16:creationId xmlns:a16="http://schemas.microsoft.com/office/drawing/2014/main" id="{71FA92E3-3308-4EBB-8446-393B42D7C939}"/>
              </a:ext>
            </a:extLst>
          </p:cNvPr>
          <p:cNvSpPr txBox="1"/>
          <p:nvPr/>
        </p:nvSpPr>
        <p:spPr>
          <a:xfrm>
            <a:off x="5227006" y="2049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17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</a:t>
            </a:r>
          </a:p>
        </p:txBody>
      </p:sp>
      <p:sp>
        <p:nvSpPr>
          <p:cNvPr id="99" name="CasellaDiTesto 95">
            <a:extLst>
              <a:ext uri="{FF2B5EF4-FFF2-40B4-BE49-F238E27FC236}">
                <a16:creationId xmlns:a16="http://schemas.microsoft.com/office/drawing/2014/main" id="{543F33C4-C494-48DD-827A-621DBDEC81BE}"/>
              </a:ext>
            </a:extLst>
          </p:cNvPr>
          <p:cNvSpPr txBox="1"/>
          <p:nvPr/>
        </p:nvSpPr>
        <p:spPr>
          <a:xfrm>
            <a:off x="5659228" y="2049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18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</a:t>
            </a:r>
          </a:p>
        </p:txBody>
      </p:sp>
      <p:sp>
        <p:nvSpPr>
          <p:cNvPr id="100" name="CasellaDiTesto 96">
            <a:extLst>
              <a:ext uri="{FF2B5EF4-FFF2-40B4-BE49-F238E27FC236}">
                <a16:creationId xmlns:a16="http://schemas.microsoft.com/office/drawing/2014/main" id="{C479E89F-AB60-4731-891C-5272C5116B01}"/>
              </a:ext>
            </a:extLst>
          </p:cNvPr>
          <p:cNvSpPr txBox="1"/>
          <p:nvPr/>
        </p:nvSpPr>
        <p:spPr>
          <a:xfrm>
            <a:off x="6093555" y="2049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19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</a:t>
            </a:r>
          </a:p>
        </p:txBody>
      </p:sp>
      <p:sp>
        <p:nvSpPr>
          <p:cNvPr id="101" name="CasellaDiTesto 97">
            <a:extLst>
              <a:ext uri="{FF2B5EF4-FFF2-40B4-BE49-F238E27FC236}">
                <a16:creationId xmlns:a16="http://schemas.microsoft.com/office/drawing/2014/main" id="{D2A8F05D-DA17-486C-94AC-0A37BA2D4B72}"/>
              </a:ext>
            </a:extLst>
          </p:cNvPr>
          <p:cNvSpPr txBox="1"/>
          <p:nvPr/>
        </p:nvSpPr>
        <p:spPr>
          <a:xfrm>
            <a:off x="6523006" y="2049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20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</a:t>
            </a:r>
          </a:p>
        </p:txBody>
      </p:sp>
      <p:sp>
        <p:nvSpPr>
          <p:cNvPr id="102" name="CasellaDiTesto 98">
            <a:extLst>
              <a:ext uri="{FF2B5EF4-FFF2-40B4-BE49-F238E27FC236}">
                <a16:creationId xmlns:a16="http://schemas.microsoft.com/office/drawing/2014/main" id="{0BF801A2-7203-43BA-8C2A-88F12BC903A8}"/>
              </a:ext>
            </a:extLst>
          </p:cNvPr>
          <p:cNvSpPr txBox="1"/>
          <p:nvPr/>
        </p:nvSpPr>
        <p:spPr>
          <a:xfrm>
            <a:off x="6957777" y="2049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21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</a:t>
            </a:r>
          </a:p>
        </p:txBody>
      </p:sp>
      <p:sp>
        <p:nvSpPr>
          <p:cNvPr id="103" name="CasellaDiTesto 99">
            <a:extLst>
              <a:ext uri="{FF2B5EF4-FFF2-40B4-BE49-F238E27FC236}">
                <a16:creationId xmlns:a16="http://schemas.microsoft.com/office/drawing/2014/main" id="{3D8D352C-235E-48DE-B659-CCD58C524267}"/>
              </a:ext>
            </a:extLst>
          </p:cNvPr>
          <p:cNvSpPr txBox="1"/>
          <p:nvPr/>
        </p:nvSpPr>
        <p:spPr>
          <a:xfrm>
            <a:off x="1771006" y="2481653"/>
            <a:ext cx="407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8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</a:t>
            </a:r>
          </a:p>
        </p:txBody>
      </p:sp>
      <p:sp>
        <p:nvSpPr>
          <p:cNvPr id="104" name="CasellaDiTesto 100">
            <a:extLst>
              <a:ext uri="{FF2B5EF4-FFF2-40B4-BE49-F238E27FC236}">
                <a16:creationId xmlns:a16="http://schemas.microsoft.com/office/drawing/2014/main" id="{3E2C1725-D999-4860-AC6F-5268D7C58A30}"/>
              </a:ext>
            </a:extLst>
          </p:cNvPr>
          <p:cNvSpPr txBox="1"/>
          <p:nvPr/>
        </p:nvSpPr>
        <p:spPr>
          <a:xfrm>
            <a:off x="2203006" y="2481653"/>
            <a:ext cx="407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9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</a:t>
            </a:r>
          </a:p>
        </p:txBody>
      </p:sp>
      <p:sp>
        <p:nvSpPr>
          <p:cNvPr id="105" name="CasellaDiTesto 101">
            <a:extLst>
              <a:ext uri="{FF2B5EF4-FFF2-40B4-BE49-F238E27FC236}">
                <a16:creationId xmlns:a16="http://schemas.microsoft.com/office/drawing/2014/main" id="{1DACE4D1-C928-4728-ADFA-C4376A8E3466}"/>
              </a:ext>
            </a:extLst>
          </p:cNvPr>
          <p:cNvSpPr txBox="1"/>
          <p:nvPr/>
        </p:nvSpPr>
        <p:spPr>
          <a:xfrm>
            <a:off x="2635228" y="2481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10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</a:t>
            </a:r>
          </a:p>
        </p:txBody>
      </p:sp>
      <p:sp>
        <p:nvSpPr>
          <p:cNvPr id="106" name="CasellaDiTesto 102">
            <a:extLst>
              <a:ext uri="{FF2B5EF4-FFF2-40B4-BE49-F238E27FC236}">
                <a16:creationId xmlns:a16="http://schemas.microsoft.com/office/drawing/2014/main" id="{B12AC260-9D7C-46E2-A91B-B59554CE8AD9}"/>
              </a:ext>
            </a:extLst>
          </p:cNvPr>
          <p:cNvSpPr txBox="1"/>
          <p:nvPr/>
        </p:nvSpPr>
        <p:spPr>
          <a:xfrm>
            <a:off x="3067006" y="2481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11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</a:t>
            </a:r>
          </a:p>
        </p:txBody>
      </p:sp>
      <p:sp>
        <p:nvSpPr>
          <p:cNvPr id="107" name="CasellaDiTesto 103">
            <a:extLst>
              <a:ext uri="{FF2B5EF4-FFF2-40B4-BE49-F238E27FC236}">
                <a16:creationId xmlns:a16="http://schemas.microsoft.com/office/drawing/2014/main" id="{2455C8A5-FB25-4F12-82FF-33497F8FC8B0}"/>
              </a:ext>
            </a:extLst>
          </p:cNvPr>
          <p:cNvSpPr txBox="1"/>
          <p:nvPr/>
        </p:nvSpPr>
        <p:spPr>
          <a:xfrm>
            <a:off x="3473594" y="2482460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12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C</a:t>
            </a:r>
          </a:p>
        </p:txBody>
      </p:sp>
      <p:sp>
        <p:nvSpPr>
          <p:cNvPr id="108" name="CasellaDiTesto 104">
            <a:extLst>
              <a:ext uri="{FF2B5EF4-FFF2-40B4-BE49-F238E27FC236}">
                <a16:creationId xmlns:a16="http://schemas.microsoft.com/office/drawing/2014/main" id="{4476A868-DC05-4307-AACB-E57AC97347E0}"/>
              </a:ext>
            </a:extLst>
          </p:cNvPr>
          <p:cNvSpPr txBox="1"/>
          <p:nvPr/>
        </p:nvSpPr>
        <p:spPr>
          <a:xfrm>
            <a:off x="3925490" y="2481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13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C</a:t>
            </a:r>
          </a:p>
        </p:txBody>
      </p:sp>
      <p:sp>
        <p:nvSpPr>
          <p:cNvPr id="109" name="CasellaDiTesto 105">
            <a:extLst>
              <a:ext uri="{FF2B5EF4-FFF2-40B4-BE49-F238E27FC236}">
                <a16:creationId xmlns:a16="http://schemas.microsoft.com/office/drawing/2014/main" id="{34BCC014-6677-4BC2-834E-BFA003367AEC}"/>
              </a:ext>
            </a:extLst>
          </p:cNvPr>
          <p:cNvSpPr txBox="1"/>
          <p:nvPr/>
        </p:nvSpPr>
        <p:spPr>
          <a:xfrm>
            <a:off x="4363006" y="2482460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14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</a:t>
            </a:r>
          </a:p>
        </p:txBody>
      </p:sp>
      <p:sp>
        <p:nvSpPr>
          <p:cNvPr id="110" name="CasellaDiTesto 106">
            <a:extLst>
              <a:ext uri="{FF2B5EF4-FFF2-40B4-BE49-F238E27FC236}">
                <a16:creationId xmlns:a16="http://schemas.microsoft.com/office/drawing/2014/main" id="{5ABAA88D-0A74-42BF-8742-CFB613D6BF0E}"/>
              </a:ext>
            </a:extLst>
          </p:cNvPr>
          <p:cNvSpPr txBox="1"/>
          <p:nvPr/>
        </p:nvSpPr>
        <p:spPr>
          <a:xfrm>
            <a:off x="4790163" y="2482460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15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</a:t>
            </a:r>
          </a:p>
        </p:txBody>
      </p:sp>
      <p:sp>
        <p:nvSpPr>
          <p:cNvPr id="111" name="CasellaDiTesto 107">
            <a:extLst>
              <a:ext uri="{FF2B5EF4-FFF2-40B4-BE49-F238E27FC236}">
                <a16:creationId xmlns:a16="http://schemas.microsoft.com/office/drawing/2014/main" id="{35E26FFC-649F-4185-89D9-39C219972931}"/>
              </a:ext>
            </a:extLst>
          </p:cNvPr>
          <p:cNvSpPr txBox="1"/>
          <p:nvPr/>
        </p:nvSpPr>
        <p:spPr>
          <a:xfrm>
            <a:off x="5227228" y="2482460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16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</a:t>
            </a:r>
          </a:p>
        </p:txBody>
      </p:sp>
      <p:sp>
        <p:nvSpPr>
          <p:cNvPr id="112" name="CasellaDiTesto 108">
            <a:extLst>
              <a:ext uri="{FF2B5EF4-FFF2-40B4-BE49-F238E27FC236}">
                <a16:creationId xmlns:a16="http://schemas.microsoft.com/office/drawing/2014/main" id="{F072B790-46A8-416D-99DC-45FFA243E70B}"/>
              </a:ext>
            </a:extLst>
          </p:cNvPr>
          <p:cNvSpPr txBox="1"/>
          <p:nvPr/>
        </p:nvSpPr>
        <p:spPr>
          <a:xfrm>
            <a:off x="5665640" y="2481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17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</a:t>
            </a:r>
          </a:p>
        </p:txBody>
      </p:sp>
      <p:sp>
        <p:nvSpPr>
          <p:cNvPr id="113" name="CasellaDiTesto 109">
            <a:extLst>
              <a:ext uri="{FF2B5EF4-FFF2-40B4-BE49-F238E27FC236}">
                <a16:creationId xmlns:a16="http://schemas.microsoft.com/office/drawing/2014/main" id="{9BDF8846-9424-44D2-B251-01CB21CFACF9}"/>
              </a:ext>
            </a:extLst>
          </p:cNvPr>
          <p:cNvSpPr txBox="1"/>
          <p:nvPr/>
        </p:nvSpPr>
        <p:spPr>
          <a:xfrm>
            <a:off x="6094454" y="2481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18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</a:t>
            </a:r>
          </a:p>
        </p:txBody>
      </p:sp>
      <p:sp>
        <p:nvSpPr>
          <p:cNvPr id="114" name="CasellaDiTesto 110">
            <a:extLst>
              <a:ext uri="{FF2B5EF4-FFF2-40B4-BE49-F238E27FC236}">
                <a16:creationId xmlns:a16="http://schemas.microsoft.com/office/drawing/2014/main" id="{7B949533-C42C-4ABF-9468-E250A2E4A865}"/>
              </a:ext>
            </a:extLst>
          </p:cNvPr>
          <p:cNvSpPr txBox="1"/>
          <p:nvPr/>
        </p:nvSpPr>
        <p:spPr>
          <a:xfrm>
            <a:off x="6523228" y="2481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19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</a:t>
            </a:r>
          </a:p>
        </p:txBody>
      </p:sp>
      <p:sp>
        <p:nvSpPr>
          <p:cNvPr id="115" name="CasellaDiTesto 111">
            <a:extLst>
              <a:ext uri="{FF2B5EF4-FFF2-40B4-BE49-F238E27FC236}">
                <a16:creationId xmlns:a16="http://schemas.microsoft.com/office/drawing/2014/main" id="{45203464-335D-4F6E-85F8-54757875583A}"/>
              </a:ext>
            </a:extLst>
          </p:cNvPr>
          <p:cNvSpPr txBox="1"/>
          <p:nvPr/>
        </p:nvSpPr>
        <p:spPr>
          <a:xfrm>
            <a:off x="6955003" y="2481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20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</a:t>
            </a:r>
          </a:p>
        </p:txBody>
      </p:sp>
      <p:sp>
        <p:nvSpPr>
          <p:cNvPr id="116" name="CasellaDiTesto 112">
            <a:extLst>
              <a:ext uri="{FF2B5EF4-FFF2-40B4-BE49-F238E27FC236}">
                <a16:creationId xmlns:a16="http://schemas.microsoft.com/office/drawing/2014/main" id="{CB609B1E-D9CF-4BA6-A79E-AD464A7E8C21}"/>
              </a:ext>
            </a:extLst>
          </p:cNvPr>
          <p:cNvSpPr txBox="1"/>
          <p:nvPr/>
        </p:nvSpPr>
        <p:spPr>
          <a:xfrm>
            <a:off x="2203228" y="2913653"/>
            <a:ext cx="407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8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</a:t>
            </a:r>
          </a:p>
        </p:txBody>
      </p:sp>
      <p:sp>
        <p:nvSpPr>
          <p:cNvPr id="117" name="CasellaDiTesto 113">
            <a:extLst>
              <a:ext uri="{FF2B5EF4-FFF2-40B4-BE49-F238E27FC236}">
                <a16:creationId xmlns:a16="http://schemas.microsoft.com/office/drawing/2014/main" id="{7C1F16BD-4D98-4546-8EDC-8BF33B44F1B1}"/>
              </a:ext>
            </a:extLst>
          </p:cNvPr>
          <p:cNvSpPr txBox="1"/>
          <p:nvPr/>
        </p:nvSpPr>
        <p:spPr>
          <a:xfrm>
            <a:off x="2629940" y="2913653"/>
            <a:ext cx="407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9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</a:t>
            </a:r>
          </a:p>
        </p:txBody>
      </p:sp>
      <p:sp>
        <p:nvSpPr>
          <p:cNvPr id="118" name="CasellaDiTesto 114">
            <a:extLst>
              <a:ext uri="{FF2B5EF4-FFF2-40B4-BE49-F238E27FC236}">
                <a16:creationId xmlns:a16="http://schemas.microsoft.com/office/drawing/2014/main" id="{6C829BFB-84E4-450B-8CF7-4494D30F5E4C}"/>
              </a:ext>
            </a:extLst>
          </p:cNvPr>
          <p:cNvSpPr txBox="1"/>
          <p:nvPr/>
        </p:nvSpPr>
        <p:spPr>
          <a:xfrm>
            <a:off x="3041594" y="2913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10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B</a:t>
            </a:r>
          </a:p>
        </p:txBody>
      </p:sp>
      <p:sp>
        <p:nvSpPr>
          <p:cNvPr id="119" name="CasellaDiTesto 115">
            <a:extLst>
              <a:ext uri="{FF2B5EF4-FFF2-40B4-BE49-F238E27FC236}">
                <a16:creationId xmlns:a16="http://schemas.microsoft.com/office/drawing/2014/main" id="{404FB57C-8D01-46E1-97E1-D9BCAAC9B3FA}"/>
              </a:ext>
            </a:extLst>
          </p:cNvPr>
          <p:cNvSpPr txBox="1"/>
          <p:nvPr/>
        </p:nvSpPr>
        <p:spPr>
          <a:xfrm>
            <a:off x="3473594" y="2913653"/>
            <a:ext cx="475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11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B</a:t>
            </a:r>
          </a:p>
        </p:txBody>
      </p:sp>
      <p:sp>
        <p:nvSpPr>
          <p:cNvPr id="120" name="CasellaDiTesto 116">
            <a:extLst>
              <a:ext uri="{FF2B5EF4-FFF2-40B4-BE49-F238E27FC236}">
                <a16:creationId xmlns:a16="http://schemas.microsoft.com/office/drawing/2014/main" id="{7100D34E-5106-44AF-9CAE-44858DEC8662}"/>
              </a:ext>
            </a:extLst>
          </p:cNvPr>
          <p:cNvSpPr txBox="1"/>
          <p:nvPr/>
        </p:nvSpPr>
        <p:spPr>
          <a:xfrm>
            <a:off x="3905594" y="2913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12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</a:t>
            </a:r>
          </a:p>
        </p:txBody>
      </p:sp>
      <p:sp>
        <p:nvSpPr>
          <p:cNvPr id="121" name="CasellaDiTesto 117">
            <a:extLst>
              <a:ext uri="{FF2B5EF4-FFF2-40B4-BE49-F238E27FC236}">
                <a16:creationId xmlns:a16="http://schemas.microsoft.com/office/drawing/2014/main" id="{AA8F43D5-3C5D-47EC-8334-B7A552D71395}"/>
              </a:ext>
            </a:extLst>
          </p:cNvPr>
          <p:cNvSpPr txBox="1"/>
          <p:nvPr/>
        </p:nvSpPr>
        <p:spPr>
          <a:xfrm>
            <a:off x="4337594" y="2913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13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</a:t>
            </a:r>
          </a:p>
        </p:txBody>
      </p:sp>
      <p:sp>
        <p:nvSpPr>
          <p:cNvPr id="122" name="CasellaDiTesto 118">
            <a:extLst>
              <a:ext uri="{FF2B5EF4-FFF2-40B4-BE49-F238E27FC236}">
                <a16:creationId xmlns:a16="http://schemas.microsoft.com/office/drawing/2014/main" id="{20056819-8FA0-42C1-BACD-9984EF1900EB}"/>
              </a:ext>
            </a:extLst>
          </p:cNvPr>
          <p:cNvSpPr txBox="1"/>
          <p:nvPr/>
        </p:nvSpPr>
        <p:spPr>
          <a:xfrm>
            <a:off x="4769816" y="2913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14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</a:t>
            </a:r>
          </a:p>
        </p:txBody>
      </p:sp>
      <p:sp>
        <p:nvSpPr>
          <p:cNvPr id="123" name="CasellaDiTesto 119">
            <a:extLst>
              <a:ext uri="{FF2B5EF4-FFF2-40B4-BE49-F238E27FC236}">
                <a16:creationId xmlns:a16="http://schemas.microsoft.com/office/drawing/2014/main" id="{C68E1AE4-2DF0-4F0E-8719-54F5E1D5E047}"/>
              </a:ext>
            </a:extLst>
          </p:cNvPr>
          <p:cNvSpPr txBox="1"/>
          <p:nvPr/>
        </p:nvSpPr>
        <p:spPr>
          <a:xfrm>
            <a:off x="5221941" y="2913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15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</a:t>
            </a:r>
          </a:p>
        </p:txBody>
      </p:sp>
      <p:sp>
        <p:nvSpPr>
          <p:cNvPr id="124" name="CasellaDiTesto 120">
            <a:extLst>
              <a:ext uri="{FF2B5EF4-FFF2-40B4-BE49-F238E27FC236}">
                <a16:creationId xmlns:a16="http://schemas.microsoft.com/office/drawing/2014/main" id="{ABBB12A4-FF65-413A-8893-574C1068D642}"/>
              </a:ext>
            </a:extLst>
          </p:cNvPr>
          <p:cNvSpPr txBox="1"/>
          <p:nvPr/>
        </p:nvSpPr>
        <p:spPr>
          <a:xfrm>
            <a:off x="6065955" y="2913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17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</a:t>
            </a:r>
          </a:p>
        </p:txBody>
      </p:sp>
      <p:sp>
        <p:nvSpPr>
          <p:cNvPr id="125" name="CasellaDiTesto 121">
            <a:extLst>
              <a:ext uri="{FF2B5EF4-FFF2-40B4-BE49-F238E27FC236}">
                <a16:creationId xmlns:a16="http://schemas.microsoft.com/office/drawing/2014/main" id="{BC243E3C-8EF3-4231-8A40-FA32ADE8F03C}"/>
              </a:ext>
            </a:extLst>
          </p:cNvPr>
          <p:cNvSpPr txBox="1"/>
          <p:nvPr/>
        </p:nvSpPr>
        <p:spPr>
          <a:xfrm>
            <a:off x="6955003" y="2913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19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</a:t>
            </a:r>
          </a:p>
        </p:txBody>
      </p:sp>
      <p:sp>
        <p:nvSpPr>
          <p:cNvPr id="126" name="CasellaDiTesto 122">
            <a:extLst>
              <a:ext uri="{FF2B5EF4-FFF2-40B4-BE49-F238E27FC236}">
                <a16:creationId xmlns:a16="http://schemas.microsoft.com/office/drawing/2014/main" id="{9F5CE03E-02CF-4543-A212-C2AF8F95C6EF}"/>
              </a:ext>
            </a:extLst>
          </p:cNvPr>
          <p:cNvSpPr txBox="1"/>
          <p:nvPr/>
        </p:nvSpPr>
        <p:spPr>
          <a:xfrm>
            <a:off x="2164922" y="3344969"/>
            <a:ext cx="521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7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Be</a:t>
            </a:r>
          </a:p>
        </p:txBody>
      </p:sp>
      <p:sp>
        <p:nvSpPr>
          <p:cNvPr id="127" name="CasellaDiTesto 123">
            <a:extLst>
              <a:ext uri="{FF2B5EF4-FFF2-40B4-BE49-F238E27FC236}">
                <a16:creationId xmlns:a16="http://schemas.microsoft.com/office/drawing/2014/main" id="{5E95A14D-E4A7-4C2B-B413-36C4752919BD}"/>
              </a:ext>
            </a:extLst>
          </p:cNvPr>
          <p:cNvSpPr txBox="1"/>
          <p:nvPr/>
        </p:nvSpPr>
        <p:spPr>
          <a:xfrm>
            <a:off x="2590579" y="3345858"/>
            <a:ext cx="521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8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Be</a:t>
            </a:r>
          </a:p>
        </p:txBody>
      </p:sp>
      <p:sp>
        <p:nvSpPr>
          <p:cNvPr id="128" name="CasellaDiTesto 124">
            <a:extLst>
              <a:ext uri="{FF2B5EF4-FFF2-40B4-BE49-F238E27FC236}">
                <a16:creationId xmlns:a16="http://schemas.microsoft.com/office/drawing/2014/main" id="{DA09D44A-6C5F-4444-9453-33EEE1A737A1}"/>
              </a:ext>
            </a:extLst>
          </p:cNvPr>
          <p:cNvSpPr txBox="1"/>
          <p:nvPr/>
        </p:nvSpPr>
        <p:spPr>
          <a:xfrm>
            <a:off x="3022357" y="3345653"/>
            <a:ext cx="521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9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Be</a:t>
            </a:r>
          </a:p>
        </p:txBody>
      </p:sp>
      <p:sp>
        <p:nvSpPr>
          <p:cNvPr id="129" name="CasellaDiTesto 125">
            <a:extLst>
              <a:ext uri="{FF2B5EF4-FFF2-40B4-BE49-F238E27FC236}">
                <a16:creationId xmlns:a16="http://schemas.microsoft.com/office/drawing/2014/main" id="{5A1A7198-A302-4B47-9B99-AAE134402E39}"/>
              </a:ext>
            </a:extLst>
          </p:cNvPr>
          <p:cNvSpPr txBox="1"/>
          <p:nvPr/>
        </p:nvSpPr>
        <p:spPr>
          <a:xfrm>
            <a:off x="3416687" y="3345858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10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Be</a:t>
            </a:r>
          </a:p>
        </p:txBody>
      </p:sp>
      <p:sp>
        <p:nvSpPr>
          <p:cNvPr id="130" name="CasellaDiTesto 126">
            <a:extLst>
              <a:ext uri="{FF2B5EF4-FFF2-40B4-BE49-F238E27FC236}">
                <a16:creationId xmlns:a16="http://schemas.microsoft.com/office/drawing/2014/main" id="{C5D9E7A2-55E0-48A1-99FC-36A107BF265D}"/>
              </a:ext>
            </a:extLst>
          </p:cNvPr>
          <p:cNvSpPr txBox="1"/>
          <p:nvPr/>
        </p:nvSpPr>
        <p:spPr>
          <a:xfrm>
            <a:off x="3848909" y="3345653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11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Be</a:t>
            </a:r>
          </a:p>
        </p:txBody>
      </p:sp>
      <p:sp>
        <p:nvSpPr>
          <p:cNvPr id="131" name="CasellaDiTesto 127">
            <a:extLst>
              <a:ext uri="{FF2B5EF4-FFF2-40B4-BE49-F238E27FC236}">
                <a16:creationId xmlns:a16="http://schemas.microsoft.com/office/drawing/2014/main" id="{B23D7D77-6464-4882-93F2-2CB18EE8AEAE}"/>
              </a:ext>
            </a:extLst>
          </p:cNvPr>
          <p:cNvSpPr txBox="1"/>
          <p:nvPr/>
        </p:nvSpPr>
        <p:spPr>
          <a:xfrm>
            <a:off x="4301034" y="3345653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12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Be</a:t>
            </a:r>
          </a:p>
        </p:txBody>
      </p:sp>
      <p:sp>
        <p:nvSpPr>
          <p:cNvPr id="132" name="CasellaDiTesto 128">
            <a:extLst>
              <a:ext uri="{FF2B5EF4-FFF2-40B4-BE49-F238E27FC236}">
                <a16:creationId xmlns:a16="http://schemas.microsoft.com/office/drawing/2014/main" id="{198A94C8-4D4D-4D04-BBFC-7BC768BC8027}"/>
              </a:ext>
            </a:extLst>
          </p:cNvPr>
          <p:cNvSpPr txBox="1"/>
          <p:nvPr/>
        </p:nvSpPr>
        <p:spPr>
          <a:xfrm>
            <a:off x="5144687" y="3345653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14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Be</a:t>
            </a:r>
          </a:p>
        </p:txBody>
      </p:sp>
      <p:sp>
        <p:nvSpPr>
          <p:cNvPr id="133" name="CasellaDiTesto 129">
            <a:extLst>
              <a:ext uri="{FF2B5EF4-FFF2-40B4-BE49-F238E27FC236}">
                <a16:creationId xmlns:a16="http://schemas.microsoft.com/office/drawing/2014/main" id="{8740A16C-1B72-4B54-A3B2-163412570073}"/>
              </a:ext>
            </a:extLst>
          </p:cNvPr>
          <p:cNvSpPr txBox="1"/>
          <p:nvPr/>
        </p:nvSpPr>
        <p:spPr>
          <a:xfrm>
            <a:off x="2204196" y="3777858"/>
            <a:ext cx="442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6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Li</a:t>
            </a:r>
          </a:p>
        </p:txBody>
      </p:sp>
      <p:sp>
        <p:nvSpPr>
          <p:cNvPr id="134" name="CasellaDiTesto 130">
            <a:extLst>
              <a:ext uri="{FF2B5EF4-FFF2-40B4-BE49-F238E27FC236}">
                <a16:creationId xmlns:a16="http://schemas.microsoft.com/office/drawing/2014/main" id="{667B069B-C148-4693-AEE0-30335386F1AE}"/>
              </a:ext>
            </a:extLst>
          </p:cNvPr>
          <p:cNvSpPr txBox="1"/>
          <p:nvPr/>
        </p:nvSpPr>
        <p:spPr>
          <a:xfrm>
            <a:off x="2646946" y="3777858"/>
            <a:ext cx="442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7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Li</a:t>
            </a:r>
          </a:p>
        </p:txBody>
      </p:sp>
      <p:sp>
        <p:nvSpPr>
          <p:cNvPr id="135" name="CasellaDiTesto 131">
            <a:extLst>
              <a:ext uri="{FF2B5EF4-FFF2-40B4-BE49-F238E27FC236}">
                <a16:creationId xmlns:a16="http://schemas.microsoft.com/office/drawing/2014/main" id="{688673CA-9F7F-4EFD-A47D-3907F3466F9A}"/>
              </a:ext>
            </a:extLst>
          </p:cNvPr>
          <p:cNvSpPr txBox="1"/>
          <p:nvPr/>
        </p:nvSpPr>
        <p:spPr>
          <a:xfrm>
            <a:off x="3061631" y="3777858"/>
            <a:ext cx="442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8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Li</a:t>
            </a:r>
          </a:p>
        </p:txBody>
      </p:sp>
      <p:sp>
        <p:nvSpPr>
          <p:cNvPr id="136" name="CasellaDiTesto 132">
            <a:extLst>
              <a:ext uri="{FF2B5EF4-FFF2-40B4-BE49-F238E27FC236}">
                <a16:creationId xmlns:a16="http://schemas.microsoft.com/office/drawing/2014/main" id="{DC6703BE-0FD5-4B6B-A12A-A9812BE3BFE3}"/>
              </a:ext>
            </a:extLst>
          </p:cNvPr>
          <p:cNvSpPr txBox="1"/>
          <p:nvPr/>
        </p:nvSpPr>
        <p:spPr>
          <a:xfrm>
            <a:off x="3499228" y="3777858"/>
            <a:ext cx="442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9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Li</a:t>
            </a:r>
          </a:p>
        </p:txBody>
      </p:sp>
      <p:sp>
        <p:nvSpPr>
          <p:cNvPr id="137" name="CasellaDiTesto 133">
            <a:extLst>
              <a:ext uri="{FF2B5EF4-FFF2-40B4-BE49-F238E27FC236}">
                <a16:creationId xmlns:a16="http://schemas.microsoft.com/office/drawing/2014/main" id="{338CDDEE-D201-4CCD-9E63-BBFBCC962246}"/>
              </a:ext>
            </a:extLst>
          </p:cNvPr>
          <p:cNvSpPr txBox="1"/>
          <p:nvPr/>
        </p:nvSpPr>
        <p:spPr>
          <a:xfrm>
            <a:off x="4357631" y="3777858"/>
            <a:ext cx="510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11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Li</a:t>
            </a:r>
          </a:p>
        </p:txBody>
      </p:sp>
      <p:sp>
        <p:nvSpPr>
          <p:cNvPr id="138" name="CasellaDiTesto 134">
            <a:extLst>
              <a:ext uri="{FF2B5EF4-FFF2-40B4-BE49-F238E27FC236}">
                <a16:creationId xmlns:a16="http://schemas.microsoft.com/office/drawing/2014/main" id="{88990F62-0EF3-4C89-B49B-B5CB8929BEBF}"/>
              </a:ext>
            </a:extLst>
          </p:cNvPr>
          <p:cNvSpPr txBox="1"/>
          <p:nvPr/>
        </p:nvSpPr>
        <p:spPr>
          <a:xfrm>
            <a:off x="1294357" y="4209858"/>
            <a:ext cx="521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3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He</a:t>
            </a:r>
          </a:p>
        </p:txBody>
      </p:sp>
      <p:sp>
        <p:nvSpPr>
          <p:cNvPr id="139" name="CasellaDiTesto 135">
            <a:extLst>
              <a:ext uri="{FF2B5EF4-FFF2-40B4-BE49-F238E27FC236}">
                <a16:creationId xmlns:a16="http://schemas.microsoft.com/office/drawing/2014/main" id="{81EC1EBC-5350-4D3A-8E24-5E3232DE6BBE}"/>
              </a:ext>
            </a:extLst>
          </p:cNvPr>
          <p:cNvSpPr txBox="1"/>
          <p:nvPr/>
        </p:nvSpPr>
        <p:spPr>
          <a:xfrm>
            <a:off x="1751769" y="4209858"/>
            <a:ext cx="521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4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He</a:t>
            </a:r>
          </a:p>
        </p:txBody>
      </p:sp>
      <p:sp>
        <p:nvSpPr>
          <p:cNvPr id="140" name="CasellaDiTesto 136">
            <a:extLst>
              <a:ext uri="{FF2B5EF4-FFF2-40B4-BE49-F238E27FC236}">
                <a16:creationId xmlns:a16="http://schemas.microsoft.com/office/drawing/2014/main" id="{95147228-3E52-46F5-B7B9-3CEA828B5FD7}"/>
              </a:ext>
            </a:extLst>
          </p:cNvPr>
          <p:cNvSpPr txBox="1"/>
          <p:nvPr/>
        </p:nvSpPr>
        <p:spPr>
          <a:xfrm>
            <a:off x="2590357" y="4209858"/>
            <a:ext cx="521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6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He</a:t>
            </a:r>
          </a:p>
        </p:txBody>
      </p:sp>
      <p:sp>
        <p:nvSpPr>
          <p:cNvPr id="141" name="CasellaDiTesto 137">
            <a:extLst>
              <a:ext uri="{FF2B5EF4-FFF2-40B4-BE49-F238E27FC236}">
                <a16:creationId xmlns:a16="http://schemas.microsoft.com/office/drawing/2014/main" id="{57B542B2-31D7-4651-A0B4-CFA5500BF1FB}"/>
              </a:ext>
            </a:extLst>
          </p:cNvPr>
          <p:cNvSpPr txBox="1"/>
          <p:nvPr/>
        </p:nvSpPr>
        <p:spPr>
          <a:xfrm>
            <a:off x="3486403" y="4209858"/>
            <a:ext cx="521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8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He</a:t>
            </a:r>
          </a:p>
        </p:txBody>
      </p:sp>
      <p:sp>
        <p:nvSpPr>
          <p:cNvPr id="142" name="CasellaDiTesto 138">
            <a:extLst>
              <a:ext uri="{FF2B5EF4-FFF2-40B4-BE49-F238E27FC236}">
                <a16:creationId xmlns:a16="http://schemas.microsoft.com/office/drawing/2014/main" id="{E551FF7F-472D-45EB-823D-B802A092DF09}"/>
              </a:ext>
            </a:extLst>
          </p:cNvPr>
          <p:cNvSpPr txBox="1"/>
          <p:nvPr/>
        </p:nvSpPr>
        <p:spPr>
          <a:xfrm>
            <a:off x="919561" y="4641858"/>
            <a:ext cx="407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1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H</a:t>
            </a:r>
          </a:p>
        </p:txBody>
      </p:sp>
      <p:sp>
        <p:nvSpPr>
          <p:cNvPr id="143" name="CasellaDiTesto 139">
            <a:extLst>
              <a:ext uri="{FF2B5EF4-FFF2-40B4-BE49-F238E27FC236}">
                <a16:creationId xmlns:a16="http://schemas.microsoft.com/office/drawing/2014/main" id="{E8A6FF35-61EA-4194-A3E4-AC55BC12175C}"/>
              </a:ext>
            </a:extLst>
          </p:cNvPr>
          <p:cNvSpPr txBox="1"/>
          <p:nvPr/>
        </p:nvSpPr>
        <p:spPr>
          <a:xfrm>
            <a:off x="1339006" y="4641858"/>
            <a:ext cx="407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2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H</a:t>
            </a:r>
          </a:p>
        </p:txBody>
      </p:sp>
      <p:sp>
        <p:nvSpPr>
          <p:cNvPr id="144" name="CasellaDiTesto 140">
            <a:extLst>
              <a:ext uri="{FF2B5EF4-FFF2-40B4-BE49-F238E27FC236}">
                <a16:creationId xmlns:a16="http://schemas.microsoft.com/office/drawing/2014/main" id="{CEE2C1B8-BAC0-43EA-9E17-513FD19B7E90}"/>
              </a:ext>
            </a:extLst>
          </p:cNvPr>
          <p:cNvSpPr txBox="1"/>
          <p:nvPr/>
        </p:nvSpPr>
        <p:spPr>
          <a:xfrm>
            <a:off x="1783486" y="4641858"/>
            <a:ext cx="407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3</a:t>
            </a: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</a:t>
            </a:r>
          </a:p>
        </p:txBody>
      </p:sp>
      <p:sp>
        <p:nvSpPr>
          <p:cNvPr id="145" name="CasellaDiTesto 141">
            <a:extLst>
              <a:ext uri="{FF2B5EF4-FFF2-40B4-BE49-F238E27FC236}">
                <a16:creationId xmlns:a16="http://schemas.microsoft.com/office/drawing/2014/main" id="{73889803-0605-4496-8992-446865E2824F}"/>
              </a:ext>
            </a:extLst>
          </p:cNvPr>
          <p:cNvSpPr txBox="1"/>
          <p:nvPr/>
        </p:nvSpPr>
        <p:spPr>
          <a:xfrm>
            <a:off x="1387898" y="5073858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</a:t>
            </a:r>
          </a:p>
        </p:txBody>
      </p:sp>
      <p:sp>
        <p:nvSpPr>
          <p:cNvPr id="146" name="CasellaDiTesto 142">
            <a:extLst>
              <a:ext uri="{FF2B5EF4-FFF2-40B4-BE49-F238E27FC236}">
                <a16:creationId xmlns:a16="http://schemas.microsoft.com/office/drawing/2014/main" id="{75061601-BC8E-462F-A12F-AFD9473021FD}"/>
              </a:ext>
            </a:extLst>
          </p:cNvPr>
          <p:cNvSpPr txBox="1"/>
          <p:nvPr/>
        </p:nvSpPr>
        <p:spPr>
          <a:xfrm>
            <a:off x="1764028" y="3352116"/>
            <a:ext cx="445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Be</a:t>
            </a:r>
          </a:p>
        </p:txBody>
      </p:sp>
      <p:sp>
        <p:nvSpPr>
          <p:cNvPr id="147" name="CasellaDiTesto 143">
            <a:extLst>
              <a:ext uri="{FF2B5EF4-FFF2-40B4-BE49-F238E27FC236}">
                <a16:creationId xmlns:a16="http://schemas.microsoft.com/office/drawing/2014/main" id="{A60F6A94-3061-4CD9-AE17-E72D19020315}"/>
              </a:ext>
            </a:extLst>
          </p:cNvPr>
          <p:cNvSpPr txBox="1"/>
          <p:nvPr/>
        </p:nvSpPr>
        <p:spPr>
          <a:xfrm>
            <a:off x="1782662" y="2913653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B</a:t>
            </a:r>
          </a:p>
        </p:txBody>
      </p:sp>
      <p:sp>
        <p:nvSpPr>
          <p:cNvPr id="148" name="CasellaDiTesto 144">
            <a:extLst>
              <a:ext uri="{FF2B5EF4-FFF2-40B4-BE49-F238E27FC236}">
                <a16:creationId xmlns:a16="http://schemas.microsoft.com/office/drawing/2014/main" id="{F529AF55-617B-4A7D-9826-46953CD78410}"/>
              </a:ext>
            </a:extLst>
          </p:cNvPr>
          <p:cNvSpPr txBox="1"/>
          <p:nvPr/>
        </p:nvSpPr>
        <p:spPr>
          <a:xfrm>
            <a:off x="1788767" y="3731135"/>
            <a:ext cx="367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Li</a:t>
            </a:r>
          </a:p>
        </p:txBody>
      </p:sp>
      <p:sp>
        <p:nvSpPr>
          <p:cNvPr id="149" name="CasellaDiTesto 145">
            <a:extLst>
              <a:ext uri="{FF2B5EF4-FFF2-40B4-BE49-F238E27FC236}">
                <a16:creationId xmlns:a16="http://schemas.microsoft.com/office/drawing/2014/main" id="{451BC642-9E17-4650-BAEE-A40CF2BD8B51}"/>
              </a:ext>
            </a:extLst>
          </p:cNvPr>
          <p:cNvSpPr txBox="1"/>
          <p:nvPr/>
        </p:nvSpPr>
        <p:spPr>
          <a:xfrm>
            <a:off x="919561" y="4209858"/>
            <a:ext cx="445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He</a:t>
            </a:r>
          </a:p>
        </p:txBody>
      </p:sp>
      <p:sp>
        <p:nvSpPr>
          <p:cNvPr id="150" name="CasellaDiTesto 146">
            <a:extLst>
              <a:ext uri="{FF2B5EF4-FFF2-40B4-BE49-F238E27FC236}">
                <a16:creationId xmlns:a16="http://schemas.microsoft.com/office/drawing/2014/main" id="{2759C405-1297-4C3E-9197-62099FB11236}"/>
              </a:ext>
            </a:extLst>
          </p:cNvPr>
          <p:cNvSpPr txBox="1"/>
          <p:nvPr/>
        </p:nvSpPr>
        <p:spPr>
          <a:xfrm>
            <a:off x="1326148" y="2481653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C</a:t>
            </a:r>
          </a:p>
        </p:txBody>
      </p:sp>
      <p:cxnSp>
        <p:nvCxnSpPr>
          <p:cNvPr id="151" name="Connettore 2 147">
            <a:extLst>
              <a:ext uri="{FF2B5EF4-FFF2-40B4-BE49-F238E27FC236}">
                <a16:creationId xmlns:a16="http://schemas.microsoft.com/office/drawing/2014/main" id="{3881986A-4340-46C7-B81C-4C8BB587E151}"/>
              </a:ext>
            </a:extLst>
          </p:cNvPr>
          <p:cNvCxnSpPr>
            <a:endCxn id="72" idx="2"/>
          </p:cNvCxnSpPr>
          <p:nvPr/>
        </p:nvCxnSpPr>
        <p:spPr>
          <a:xfrm flipV="1">
            <a:off x="3347571" y="4163135"/>
            <a:ext cx="1231657" cy="1080000"/>
          </a:xfrm>
          <a:prstGeom prst="straightConnector1">
            <a:avLst/>
          </a:prstGeom>
          <a:noFill/>
          <a:ln w="9525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tailEnd type="arrow"/>
          </a:ln>
          <a:effectLst/>
        </p:spPr>
      </p:cxnSp>
      <p:sp>
        <p:nvSpPr>
          <p:cNvPr id="152" name="Ovale 148">
            <a:extLst>
              <a:ext uri="{FF2B5EF4-FFF2-40B4-BE49-F238E27FC236}">
                <a16:creationId xmlns:a16="http://schemas.microsoft.com/office/drawing/2014/main" id="{8EFB5BAC-2C7C-4BFA-A937-AEB16CDFACC6}"/>
              </a:ext>
            </a:extLst>
          </p:cNvPr>
          <p:cNvSpPr/>
          <p:nvPr/>
        </p:nvSpPr>
        <p:spPr>
          <a:xfrm>
            <a:off x="2047517" y="4793135"/>
            <a:ext cx="1800000" cy="1800000"/>
          </a:xfrm>
          <a:prstGeom prst="ellipse">
            <a:avLst/>
          </a:prstGeom>
          <a:solidFill>
            <a:srgbClr val="DAEDEF">
              <a:lumMod val="9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>
            <a:softEdge rad="317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3" name="Ovale 149">
            <a:extLst>
              <a:ext uri="{FF2B5EF4-FFF2-40B4-BE49-F238E27FC236}">
                <a16:creationId xmlns:a16="http://schemas.microsoft.com/office/drawing/2014/main" id="{F8501D03-5DC7-4C43-987F-C479FFB0A21D}"/>
              </a:ext>
            </a:extLst>
          </p:cNvPr>
          <p:cNvSpPr/>
          <p:nvPr/>
        </p:nvSpPr>
        <p:spPr>
          <a:xfrm>
            <a:off x="2713517" y="5459135"/>
            <a:ext cx="468000" cy="468000"/>
          </a:xfrm>
          <a:prstGeom prst="ellipse">
            <a:avLst/>
          </a:prstGeom>
          <a:solidFill>
            <a:srgbClr val="000000">
              <a:lumMod val="75000"/>
              <a:lumOff val="25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4" name="CasellaDiTesto 150">
            <a:extLst>
              <a:ext uri="{FF2B5EF4-FFF2-40B4-BE49-F238E27FC236}">
                <a16:creationId xmlns:a16="http://schemas.microsoft.com/office/drawing/2014/main" id="{F9538DE9-E466-43F2-B461-F24FB1F028EE}"/>
              </a:ext>
            </a:extLst>
          </p:cNvPr>
          <p:cNvSpPr txBox="1"/>
          <p:nvPr/>
        </p:nvSpPr>
        <p:spPr>
          <a:xfrm>
            <a:off x="2653864" y="5483069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core</a:t>
            </a:r>
          </a:p>
        </p:txBody>
      </p:sp>
      <p:cxnSp>
        <p:nvCxnSpPr>
          <p:cNvPr id="155" name="Connettore 2 151">
            <a:extLst>
              <a:ext uri="{FF2B5EF4-FFF2-40B4-BE49-F238E27FC236}">
                <a16:creationId xmlns:a16="http://schemas.microsoft.com/office/drawing/2014/main" id="{2EC5AEF6-4A0D-4547-BFB2-92EFE54C4DDB}"/>
              </a:ext>
            </a:extLst>
          </p:cNvPr>
          <p:cNvCxnSpPr>
            <a:endCxn id="75" idx="2"/>
          </p:cNvCxnSpPr>
          <p:nvPr/>
        </p:nvCxnSpPr>
        <p:spPr>
          <a:xfrm flipH="1" flipV="1">
            <a:off x="2851006" y="4595135"/>
            <a:ext cx="96511" cy="478723"/>
          </a:xfrm>
          <a:prstGeom prst="straightConnector1">
            <a:avLst/>
          </a:prstGeom>
          <a:noFill/>
          <a:ln w="9525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tailEnd type="arrow"/>
          </a:ln>
          <a:effectLst/>
        </p:spPr>
      </p:cxnSp>
      <p:sp>
        <p:nvSpPr>
          <p:cNvPr id="156" name="Ovale 152">
            <a:extLst>
              <a:ext uri="{FF2B5EF4-FFF2-40B4-BE49-F238E27FC236}">
                <a16:creationId xmlns:a16="http://schemas.microsoft.com/office/drawing/2014/main" id="{82354023-1EC5-4E19-A254-B26637846B3B}"/>
              </a:ext>
            </a:extLst>
          </p:cNvPr>
          <p:cNvSpPr/>
          <p:nvPr/>
        </p:nvSpPr>
        <p:spPr>
          <a:xfrm>
            <a:off x="2654335" y="5204241"/>
            <a:ext cx="162000" cy="162000"/>
          </a:xfrm>
          <a:prstGeom prst="ellipse">
            <a:avLst/>
          </a:prstGeom>
          <a:solidFill>
            <a:srgbClr val="0119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7" name="Ovale 153">
            <a:extLst>
              <a:ext uri="{FF2B5EF4-FFF2-40B4-BE49-F238E27FC236}">
                <a16:creationId xmlns:a16="http://schemas.microsoft.com/office/drawing/2014/main" id="{95EBF612-B6E6-4B60-B4D2-8CFA09722A4F}"/>
              </a:ext>
            </a:extLst>
          </p:cNvPr>
          <p:cNvSpPr/>
          <p:nvPr/>
        </p:nvSpPr>
        <p:spPr>
          <a:xfrm>
            <a:off x="3318512" y="5508469"/>
            <a:ext cx="162000" cy="162000"/>
          </a:xfrm>
          <a:prstGeom prst="ellipse">
            <a:avLst/>
          </a:prstGeom>
          <a:solidFill>
            <a:srgbClr val="0119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8" name="CasellaDiTesto 154">
            <a:extLst>
              <a:ext uri="{FF2B5EF4-FFF2-40B4-BE49-F238E27FC236}">
                <a16:creationId xmlns:a16="http://schemas.microsoft.com/office/drawing/2014/main" id="{BC3BC162-3EA6-48A6-ACF6-DE16210A1ADD}"/>
              </a:ext>
            </a:extLst>
          </p:cNvPr>
          <p:cNvSpPr txBox="1"/>
          <p:nvPr/>
        </p:nvSpPr>
        <p:spPr>
          <a:xfrm>
            <a:off x="1008626" y="5705768"/>
            <a:ext cx="1266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none" spc="0" normalizeH="0" baseline="0" noProof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</a:rPr>
              <a:t>neutron</a:t>
            </a: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</a:rPr>
              <a:t> </a:t>
            </a:r>
            <a:r>
              <a:rPr kumimoji="0" lang="it-IT" sz="1400" b="1" i="0" u="none" strike="noStrike" kern="0" cap="none" spc="0" normalizeH="0" baseline="0" noProof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</a:rPr>
              <a:t>halo</a:t>
            </a:r>
            <a:endParaRPr kumimoji="0" lang="it-IT" sz="1400" b="1" i="0" u="none" strike="noStrike" kern="0" cap="none" spc="0" normalizeH="0" baseline="0" noProof="0">
              <a:ln>
                <a:noFill/>
              </a:ln>
              <a:solidFill>
                <a:srgbClr val="0066FF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0" cap="none" spc="0" normalizeH="0" baseline="3000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</a:rPr>
              <a:t>6</a:t>
            </a:r>
            <a:r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</a:rPr>
              <a:t>He,</a:t>
            </a:r>
            <a:r>
              <a:rPr kumimoji="0" lang="it-IT" sz="1400" b="0" i="0" u="none" strike="noStrike" kern="0" cap="none" spc="0" normalizeH="0" baseline="3000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</a:rPr>
              <a:t>11</a:t>
            </a:r>
            <a:r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</a:rPr>
              <a:t>Li,</a:t>
            </a:r>
            <a:r>
              <a:rPr kumimoji="0" lang="it-IT" sz="1400" b="0" i="0" u="none" strike="noStrike" kern="0" cap="none" spc="0" normalizeH="0" baseline="3000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</a:rPr>
              <a:t>11</a:t>
            </a:r>
            <a:r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</a:rPr>
              <a:t>Be</a:t>
            </a:r>
            <a:endParaRPr kumimoji="0" lang="it-IT" sz="1400" b="0" i="0" u="none" strike="noStrike" kern="0" cap="none" spc="0" normalizeH="0" baseline="3000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59" name="Ovale 155">
            <a:extLst>
              <a:ext uri="{FF2B5EF4-FFF2-40B4-BE49-F238E27FC236}">
                <a16:creationId xmlns:a16="http://schemas.microsoft.com/office/drawing/2014/main" id="{5D661107-4DFA-48FF-8B44-AD676BAC92D1}"/>
              </a:ext>
            </a:extLst>
          </p:cNvPr>
          <p:cNvSpPr/>
          <p:nvPr/>
        </p:nvSpPr>
        <p:spPr>
          <a:xfrm>
            <a:off x="4712549" y="4970241"/>
            <a:ext cx="468000" cy="468000"/>
          </a:xfrm>
          <a:prstGeom prst="ellipse">
            <a:avLst/>
          </a:prstGeom>
          <a:solidFill>
            <a:srgbClr val="000000">
              <a:lumMod val="75000"/>
              <a:lumOff val="25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>
            <a:glow rad="101600">
              <a:srgbClr val="333399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0" name="CasellaDiTesto 156">
            <a:extLst>
              <a:ext uri="{FF2B5EF4-FFF2-40B4-BE49-F238E27FC236}">
                <a16:creationId xmlns:a16="http://schemas.microsoft.com/office/drawing/2014/main" id="{8AAD703F-2F78-4C8E-A4D2-83BB28C8A947}"/>
              </a:ext>
            </a:extLst>
          </p:cNvPr>
          <p:cNvSpPr txBox="1"/>
          <p:nvPr/>
        </p:nvSpPr>
        <p:spPr>
          <a:xfrm>
            <a:off x="4652223" y="4997534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core</a:t>
            </a:r>
          </a:p>
        </p:txBody>
      </p:sp>
      <p:sp>
        <p:nvSpPr>
          <p:cNvPr id="161" name="CasellaDiTesto 157">
            <a:extLst>
              <a:ext uri="{FF2B5EF4-FFF2-40B4-BE49-F238E27FC236}">
                <a16:creationId xmlns:a16="http://schemas.microsoft.com/office/drawing/2014/main" id="{94B3B79D-8041-41B4-A476-FE183232DD05}"/>
              </a:ext>
            </a:extLst>
          </p:cNvPr>
          <p:cNvSpPr txBox="1"/>
          <p:nvPr/>
        </p:nvSpPr>
        <p:spPr>
          <a:xfrm>
            <a:off x="4318012" y="5551489"/>
            <a:ext cx="1257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none" spc="0" normalizeH="0" baseline="0" noProof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</a:rPr>
              <a:t>neutron</a:t>
            </a: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</a:rPr>
              <a:t> </a:t>
            </a:r>
            <a:r>
              <a:rPr kumimoji="0" lang="it-IT" sz="1400" b="1" i="0" u="none" strike="noStrike" kern="0" cap="none" spc="0" normalizeH="0" baseline="0" noProof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</a:rPr>
              <a:t>skin</a:t>
            </a:r>
            <a:endParaRPr kumimoji="0" lang="it-IT" sz="1400" b="1" i="0" u="none" strike="noStrike" kern="0" cap="none" spc="0" normalizeH="0" baseline="0" noProof="0">
              <a:ln>
                <a:noFill/>
              </a:ln>
              <a:solidFill>
                <a:srgbClr val="CC0099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0" cap="none" spc="0" normalizeH="0" baseline="3000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</a:rPr>
              <a:t>8</a:t>
            </a:r>
            <a:r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</a:rPr>
              <a:t>He,C</a:t>
            </a:r>
          </a:p>
        </p:txBody>
      </p:sp>
      <p:cxnSp>
        <p:nvCxnSpPr>
          <p:cNvPr id="162" name="Connettore 2 158">
            <a:extLst>
              <a:ext uri="{FF2B5EF4-FFF2-40B4-BE49-F238E27FC236}">
                <a16:creationId xmlns:a16="http://schemas.microsoft.com/office/drawing/2014/main" id="{DCE14117-D740-40CE-A9DA-2E7245A40F32}"/>
              </a:ext>
            </a:extLst>
          </p:cNvPr>
          <p:cNvCxnSpPr>
            <a:stCxn id="160" idx="1"/>
            <a:endCxn id="76" idx="2"/>
          </p:cNvCxnSpPr>
          <p:nvPr/>
        </p:nvCxnSpPr>
        <p:spPr>
          <a:xfrm flipH="1" flipV="1">
            <a:off x="3715006" y="4595135"/>
            <a:ext cx="937217" cy="587065"/>
          </a:xfrm>
          <a:prstGeom prst="straightConnector1">
            <a:avLst/>
          </a:prstGeom>
          <a:noFill/>
          <a:ln w="9525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tailEnd type="arrow"/>
          </a:ln>
          <a:effectLst/>
        </p:spPr>
      </p:cxnSp>
      <p:cxnSp>
        <p:nvCxnSpPr>
          <p:cNvPr id="163" name="Connettore 2 159">
            <a:extLst>
              <a:ext uri="{FF2B5EF4-FFF2-40B4-BE49-F238E27FC236}">
                <a16:creationId xmlns:a16="http://schemas.microsoft.com/office/drawing/2014/main" id="{8C45B0A8-D3BA-4EE4-B0C6-34A615018A76}"/>
              </a:ext>
            </a:extLst>
          </p:cNvPr>
          <p:cNvCxnSpPr>
            <a:stCxn id="159" idx="7"/>
          </p:cNvCxnSpPr>
          <p:nvPr/>
        </p:nvCxnSpPr>
        <p:spPr>
          <a:xfrm flipV="1">
            <a:off x="5112012" y="2820207"/>
            <a:ext cx="1875089" cy="2218571"/>
          </a:xfrm>
          <a:prstGeom prst="straightConnector1">
            <a:avLst/>
          </a:prstGeom>
          <a:noFill/>
          <a:ln w="9525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tailEnd type="arrow"/>
          </a:ln>
          <a:effectLst/>
        </p:spPr>
      </p:cxnSp>
      <p:sp>
        <p:nvSpPr>
          <p:cNvPr id="164" name="Ovale 160">
            <a:extLst>
              <a:ext uri="{FF2B5EF4-FFF2-40B4-BE49-F238E27FC236}">
                <a16:creationId xmlns:a16="http://schemas.microsoft.com/office/drawing/2014/main" id="{E5630AAE-C529-46C3-AA59-97DEB6D574CF}"/>
              </a:ext>
            </a:extLst>
          </p:cNvPr>
          <p:cNvSpPr/>
          <p:nvPr/>
        </p:nvSpPr>
        <p:spPr>
          <a:xfrm>
            <a:off x="6127006" y="4737085"/>
            <a:ext cx="360000" cy="360000"/>
          </a:xfrm>
          <a:prstGeom prst="ellipse">
            <a:avLst/>
          </a:prstGeom>
          <a:gradFill flip="none" rotWithShape="1">
            <a:gsLst>
              <a:gs pos="91000">
                <a:srgbClr val="FF0B00"/>
              </a:gs>
              <a:gs pos="100000">
                <a:srgbClr val="C00000"/>
              </a:gs>
              <a:gs pos="100000">
                <a:srgbClr val="66008F"/>
              </a:gs>
              <a:gs pos="100000">
                <a:srgbClr val="BA0066"/>
              </a:gs>
              <a:gs pos="19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5" name="CasellaDiTesto 161">
            <a:extLst>
              <a:ext uri="{FF2B5EF4-FFF2-40B4-BE49-F238E27FC236}">
                <a16:creationId xmlns:a16="http://schemas.microsoft.com/office/drawing/2014/main" id="{49DD64F1-5CCB-44A7-9B39-3FBD9658B21F}"/>
              </a:ext>
            </a:extLst>
          </p:cNvPr>
          <p:cNvSpPr txBox="1"/>
          <p:nvPr/>
        </p:nvSpPr>
        <p:spPr>
          <a:xfrm>
            <a:off x="6141736" y="4721696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Symbol" pitchFamily="18" charset="2"/>
              </a:rPr>
              <a:t>a</a:t>
            </a:r>
          </a:p>
        </p:txBody>
      </p:sp>
      <p:sp>
        <p:nvSpPr>
          <p:cNvPr id="166" name="Ovale 162">
            <a:extLst>
              <a:ext uri="{FF2B5EF4-FFF2-40B4-BE49-F238E27FC236}">
                <a16:creationId xmlns:a16="http://schemas.microsoft.com/office/drawing/2014/main" id="{804CC94A-1F0A-4192-8030-25842769D6EF}"/>
              </a:ext>
            </a:extLst>
          </p:cNvPr>
          <p:cNvSpPr/>
          <p:nvPr/>
        </p:nvSpPr>
        <p:spPr>
          <a:xfrm>
            <a:off x="6378892" y="4984419"/>
            <a:ext cx="360000" cy="360000"/>
          </a:xfrm>
          <a:prstGeom prst="ellipse">
            <a:avLst/>
          </a:prstGeom>
          <a:gradFill flip="none" rotWithShape="1">
            <a:gsLst>
              <a:gs pos="91000">
                <a:srgbClr val="FF0B00"/>
              </a:gs>
              <a:gs pos="100000">
                <a:srgbClr val="C00000"/>
              </a:gs>
              <a:gs pos="100000">
                <a:srgbClr val="66008F"/>
              </a:gs>
              <a:gs pos="100000">
                <a:srgbClr val="BA0066"/>
              </a:gs>
              <a:gs pos="19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7" name="CasellaDiTesto 163">
            <a:extLst>
              <a:ext uri="{FF2B5EF4-FFF2-40B4-BE49-F238E27FC236}">
                <a16:creationId xmlns:a16="http://schemas.microsoft.com/office/drawing/2014/main" id="{889FA5DE-B8FF-4905-83E2-1E0EB19D825A}"/>
              </a:ext>
            </a:extLst>
          </p:cNvPr>
          <p:cNvSpPr txBox="1"/>
          <p:nvPr/>
        </p:nvSpPr>
        <p:spPr>
          <a:xfrm>
            <a:off x="6393622" y="4969030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Symbol" pitchFamily="18" charset="2"/>
              </a:rPr>
              <a:t>a</a:t>
            </a:r>
          </a:p>
        </p:txBody>
      </p:sp>
      <p:sp>
        <p:nvSpPr>
          <p:cNvPr id="168" name="CasellaDiTesto 164">
            <a:extLst>
              <a:ext uri="{FF2B5EF4-FFF2-40B4-BE49-F238E27FC236}">
                <a16:creationId xmlns:a16="http://schemas.microsoft.com/office/drawing/2014/main" id="{B5AFE751-2D30-4A64-A84B-B0427B779AC9}"/>
              </a:ext>
            </a:extLst>
          </p:cNvPr>
          <p:cNvSpPr txBox="1"/>
          <p:nvPr/>
        </p:nvSpPr>
        <p:spPr>
          <a:xfrm>
            <a:off x="5906871" y="5449808"/>
            <a:ext cx="944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ymbol" pitchFamily="18" charset="2"/>
              </a:rPr>
              <a:t>a</a:t>
            </a: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-cluster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0" cap="none" spc="0" normalizeH="0" baseline="3000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</a:rPr>
              <a:t>8</a:t>
            </a:r>
            <a:r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</a:rPr>
              <a:t>Be</a:t>
            </a:r>
          </a:p>
        </p:txBody>
      </p:sp>
      <p:cxnSp>
        <p:nvCxnSpPr>
          <p:cNvPr id="169" name="Connettore 2 165">
            <a:extLst>
              <a:ext uri="{FF2B5EF4-FFF2-40B4-BE49-F238E27FC236}">
                <a16:creationId xmlns:a16="http://schemas.microsoft.com/office/drawing/2014/main" id="{5EB6A353-8126-4FFF-9058-9A2ED1211926}"/>
              </a:ext>
            </a:extLst>
          </p:cNvPr>
          <p:cNvCxnSpPr>
            <a:stCxn id="164" idx="2"/>
            <a:endCxn id="127" idx="2"/>
          </p:cNvCxnSpPr>
          <p:nvPr/>
        </p:nvCxnSpPr>
        <p:spPr>
          <a:xfrm flipH="1" flipV="1">
            <a:off x="2851228" y="3684412"/>
            <a:ext cx="3275778" cy="1232673"/>
          </a:xfrm>
          <a:prstGeom prst="straightConnector1">
            <a:avLst/>
          </a:prstGeom>
          <a:noFill/>
          <a:ln w="9525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tailEnd type="arrow"/>
          </a:ln>
          <a:effectLst/>
        </p:spPr>
      </p:cxnSp>
      <p:sp>
        <p:nvSpPr>
          <p:cNvPr id="170" name="Ovale 166">
            <a:extLst>
              <a:ext uri="{FF2B5EF4-FFF2-40B4-BE49-F238E27FC236}">
                <a16:creationId xmlns:a16="http://schemas.microsoft.com/office/drawing/2014/main" id="{59C17CE1-7F65-4367-9781-FD4533756963}"/>
              </a:ext>
            </a:extLst>
          </p:cNvPr>
          <p:cNvSpPr/>
          <p:nvPr/>
        </p:nvSpPr>
        <p:spPr>
          <a:xfrm>
            <a:off x="7341470" y="4353858"/>
            <a:ext cx="1440000" cy="1440000"/>
          </a:xfrm>
          <a:prstGeom prst="ellipse">
            <a:avLst/>
          </a:prstGeom>
          <a:noFill/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1" name="Ovale 167">
            <a:extLst>
              <a:ext uri="{FF2B5EF4-FFF2-40B4-BE49-F238E27FC236}">
                <a16:creationId xmlns:a16="http://schemas.microsoft.com/office/drawing/2014/main" id="{FD61EB87-7C12-4FFF-89FF-47D78D7C0AC3}"/>
              </a:ext>
            </a:extLst>
          </p:cNvPr>
          <p:cNvSpPr/>
          <p:nvPr/>
        </p:nvSpPr>
        <p:spPr>
          <a:xfrm>
            <a:off x="7799934" y="4570629"/>
            <a:ext cx="360000" cy="360000"/>
          </a:xfrm>
          <a:prstGeom prst="ellipse">
            <a:avLst/>
          </a:prstGeom>
          <a:gradFill flip="none" rotWithShape="1">
            <a:gsLst>
              <a:gs pos="91000">
                <a:srgbClr val="FF0B00"/>
              </a:gs>
              <a:gs pos="100000">
                <a:srgbClr val="C00000"/>
              </a:gs>
              <a:gs pos="100000">
                <a:srgbClr val="66008F"/>
              </a:gs>
              <a:gs pos="100000">
                <a:srgbClr val="BA0066"/>
              </a:gs>
              <a:gs pos="19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2" name="CasellaDiTesto 168">
            <a:extLst>
              <a:ext uri="{FF2B5EF4-FFF2-40B4-BE49-F238E27FC236}">
                <a16:creationId xmlns:a16="http://schemas.microsoft.com/office/drawing/2014/main" id="{31384E5A-CB6B-4D38-9886-B5B73449D6A1}"/>
              </a:ext>
            </a:extLst>
          </p:cNvPr>
          <p:cNvSpPr txBox="1"/>
          <p:nvPr/>
        </p:nvSpPr>
        <p:spPr>
          <a:xfrm>
            <a:off x="7814664" y="4555240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ymbol" pitchFamily="18" charset="2"/>
              </a:rPr>
              <a:t>a</a:t>
            </a:r>
          </a:p>
        </p:txBody>
      </p:sp>
      <p:sp>
        <p:nvSpPr>
          <p:cNvPr id="173" name="Ovale 169">
            <a:extLst>
              <a:ext uri="{FF2B5EF4-FFF2-40B4-BE49-F238E27FC236}">
                <a16:creationId xmlns:a16="http://schemas.microsoft.com/office/drawing/2014/main" id="{979C7553-811E-4794-8935-8383EFBA6C09}"/>
              </a:ext>
            </a:extLst>
          </p:cNvPr>
          <p:cNvSpPr/>
          <p:nvPr/>
        </p:nvSpPr>
        <p:spPr>
          <a:xfrm>
            <a:off x="7674755" y="5203240"/>
            <a:ext cx="360000" cy="360000"/>
          </a:xfrm>
          <a:prstGeom prst="ellipse">
            <a:avLst/>
          </a:prstGeom>
          <a:gradFill flip="none" rotWithShape="1">
            <a:gsLst>
              <a:gs pos="91000">
                <a:srgbClr val="FF0B00"/>
              </a:gs>
              <a:gs pos="100000">
                <a:srgbClr val="C00000"/>
              </a:gs>
              <a:gs pos="100000">
                <a:srgbClr val="66008F"/>
              </a:gs>
              <a:gs pos="100000">
                <a:srgbClr val="BA0066"/>
              </a:gs>
              <a:gs pos="19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4" name="CasellaDiTesto 170">
            <a:extLst>
              <a:ext uri="{FF2B5EF4-FFF2-40B4-BE49-F238E27FC236}">
                <a16:creationId xmlns:a16="http://schemas.microsoft.com/office/drawing/2014/main" id="{D9B634DF-CE13-46D8-B18C-57FA23650E9C}"/>
              </a:ext>
            </a:extLst>
          </p:cNvPr>
          <p:cNvSpPr txBox="1"/>
          <p:nvPr/>
        </p:nvSpPr>
        <p:spPr>
          <a:xfrm>
            <a:off x="7689485" y="5187851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ymbol" pitchFamily="18" charset="2"/>
              </a:rPr>
              <a:t>a</a:t>
            </a:r>
          </a:p>
        </p:txBody>
      </p:sp>
      <p:sp>
        <p:nvSpPr>
          <p:cNvPr id="175" name="Ovale 171">
            <a:extLst>
              <a:ext uri="{FF2B5EF4-FFF2-40B4-BE49-F238E27FC236}">
                <a16:creationId xmlns:a16="http://schemas.microsoft.com/office/drawing/2014/main" id="{7574169F-3B32-45A4-8861-5AFC0D1C8BC9}"/>
              </a:ext>
            </a:extLst>
          </p:cNvPr>
          <p:cNvSpPr/>
          <p:nvPr/>
        </p:nvSpPr>
        <p:spPr>
          <a:xfrm>
            <a:off x="8288218" y="5022321"/>
            <a:ext cx="360000" cy="360000"/>
          </a:xfrm>
          <a:prstGeom prst="ellipse">
            <a:avLst/>
          </a:prstGeom>
          <a:gradFill flip="none" rotWithShape="1">
            <a:gsLst>
              <a:gs pos="91000">
                <a:srgbClr val="FF0B00"/>
              </a:gs>
              <a:gs pos="100000">
                <a:srgbClr val="C00000"/>
              </a:gs>
              <a:gs pos="100000">
                <a:srgbClr val="66008F"/>
              </a:gs>
              <a:gs pos="100000">
                <a:srgbClr val="BA0066"/>
              </a:gs>
              <a:gs pos="19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6" name="CasellaDiTesto 172">
            <a:extLst>
              <a:ext uri="{FF2B5EF4-FFF2-40B4-BE49-F238E27FC236}">
                <a16:creationId xmlns:a16="http://schemas.microsoft.com/office/drawing/2014/main" id="{33E5080A-9781-4122-B69B-0F394FF494BE}"/>
              </a:ext>
            </a:extLst>
          </p:cNvPr>
          <p:cNvSpPr txBox="1"/>
          <p:nvPr/>
        </p:nvSpPr>
        <p:spPr>
          <a:xfrm>
            <a:off x="8302948" y="5006932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Symbol" pitchFamily="18" charset="2"/>
              </a:rPr>
              <a:t>a</a:t>
            </a:r>
          </a:p>
        </p:txBody>
      </p:sp>
      <p:sp>
        <p:nvSpPr>
          <p:cNvPr id="177" name="CasellaDiTesto 173">
            <a:extLst>
              <a:ext uri="{FF2B5EF4-FFF2-40B4-BE49-F238E27FC236}">
                <a16:creationId xmlns:a16="http://schemas.microsoft.com/office/drawing/2014/main" id="{591C9604-6376-45DD-8CAB-9CEE1699666E}"/>
              </a:ext>
            </a:extLst>
          </p:cNvPr>
          <p:cNvSpPr txBox="1"/>
          <p:nvPr/>
        </p:nvSpPr>
        <p:spPr>
          <a:xfrm>
            <a:off x="7224064" y="5816160"/>
            <a:ext cx="1673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dilute</a:t>
            </a: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gas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0" cap="none" spc="0" normalizeH="0" baseline="3000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</a:rPr>
              <a:t>12</a:t>
            </a:r>
            <a:r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</a:rPr>
              <a:t>C 0</a:t>
            </a:r>
            <a:r>
              <a:rPr kumimoji="0" lang="it-IT" sz="1400" b="0" i="0" u="none" strike="noStrike" kern="0" cap="none" spc="0" normalizeH="0" baseline="3000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</a:rPr>
              <a:t>+</a:t>
            </a:r>
            <a:r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</a:rPr>
              <a:t>,</a:t>
            </a:r>
            <a:r>
              <a:rPr kumimoji="0" lang="it-IT" sz="1400" b="0" i="0" u="none" strike="noStrike" kern="0" cap="none" spc="0" normalizeH="0" baseline="3000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</a:rPr>
              <a:t>16</a:t>
            </a:r>
            <a:r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</a:rPr>
              <a:t>O,</a:t>
            </a:r>
            <a:r>
              <a:rPr kumimoji="0" lang="it-IT" sz="1400" b="0" i="0" u="none" strike="noStrike" kern="0" cap="none" spc="0" normalizeH="0" baseline="3000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</a:rPr>
              <a:t>20</a:t>
            </a:r>
            <a:r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</a:rPr>
              <a:t>Ne(?)</a:t>
            </a:r>
          </a:p>
        </p:txBody>
      </p:sp>
      <p:cxnSp>
        <p:nvCxnSpPr>
          <p:cNvPr id="178" name="Connettore 2 174">
            <a:extLst>
              <a:ext uri="{FF2B5EF4-FFF2-40B4-BE49-F238E27FC236}">
                <a16:creationId xmlns:a16="http://schemas.microsoft.com/office/drawing/2014/main" id="{66B590A2-0869-4D3A-8029-5F42A3BF556A}"/>
              </a:ext>
            </a:extLst>
          </p:cNvPr>
          <p:cNvCxnSpPr>
            <a:stCxn id="170" idx="1"/>
          </p:cNvCxnSpPr>
          <p:nvPr/>
        </p:nvCxnSpPr>
        <p:spPr>
          <a:xfrm flipH="1" flipV="1">
            <a:off x="4769816" y="1956207"/>
            <a:ext cx="2782537" cy="2608534"/>
          </a:xfrm>
          <a:prstGeom prst="straightConnector1">
            <a:avLst/>
          </a:prstGeom>
          <a:noFill/>
          <a:ln w="9525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tailEnd type="arrow"/>
          </a:ln>
          <a:effectLst/>
        </p:spPr>
      </p:cxnSp>
      <p:cxnSp>
        <p:nvCxnSpPr>
          <p:cNvPr id="179" name="Connettore 2 175">
            <a:extLst>
              <a:ext uri="{FF2B5EF4-FFF2-40B4-BE49-F238E27FC236}">
                <a16:creationId xmlns:a16="http://schemas.microsoft.com/office/drawing/2014/main" id="{F7177D62-3422-4F2D-98E1-DC1041EE0C7A}"/>
              </a:ext>
            </a:extLst>
          </p:cNvPr>
          <p:cNvCxnSpPr>
            <a:stCxn id="170" idx="1"/>
          </p:cNvCxnSpPr>
          <p:nvPr/>
        </p:nvCxnSpPr>
        <p:spPr>
          <a:xfrm flipH="1" flipV="1">
            <a:off x="3905594" y="2820208"/>
            <a:ext cx="3646759" cy="1744533"/>
          </a:xfrm>
          <a:prstGeom prst="straightConnector1">
            <a:avLst/>
          </a:prstGeom>
          <a:noFill/>
          <a:ln w="9525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tailEnd type="arrow"/>
          </a:ln>
          <a:effectLst/>
        </p:spPr>
      </p:cxnSp>
      <p:sp>
        <p:nvSpPr>
          <p:cNvPr id="180" name="Ovale 176">
            <a:extLst>
              <a:ext uri="{FF2B5EF4-FFF2-40B4-BE49-F238E27FC236}">
                <a16:creationId xmlns:a16="http://schemas.microsoft.com/office/drawing/2014/main" id="{4A95D385-47DE-461B-AF10-2F9E590A7F9A}"/>
              </a:ext>
            </a:extLst>
          </p:cNvPr>
          <p:cNvSpPr/>
          <p:nvPr/>
        </p:nvSpPr>
        <p:spPr>
          <a:xfrm>
            <a:off x="7754523" y="3292329"/>
            <a:ext cx="360000" cy="360000"/>
          </a:xfrm>
          <a:prstGeom prst="ellipse">
            <a:avLst/>
          </a:prstGeom>
          <a:gradFill flip="none" rotWithShape="1">
            <a:gsLst>
              <a:gs pos="91000">
                <a:srgbClr val="FF0B00"/>
              </a:gs>
              <a:gs pos="100000">
                <a:srgbClr val="C00000"/>
              </a:gs>
              <a:gs pos="100000">
                <a:srgbClr val="66008F"/>
              </a:gs>
              <a:gs pos="100000">
                <a:srgbClr val="BA0066"/>
              </a:gs>
              <a:gs pos="19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1" name="CasellaDiTesto 177">
            <a:extLst>
              <a:ext uri="{FF2B5EF4-FFF2-40B4-BE49-F238E27FC236}">
                <a16:creationId xmlns:a16="http://schemas.microsoft.com/office/drawing/2014/main" id="{30FE4374-4E9F-4EAB-8E8A-018F3DEC2AB1}"/>
              </a:ext>
            </a:extLst>
          </p:cNvPr>
          <p:cNvSpPr txBox="1"/>
          <p:nvPr/>
        </p:nvSpPr>
        <p:spPr>
          <a:xfrm>
            <a:off x="7805114" y="3255953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Symbol" pitchFamily="18" charset="2"/>
              </a:rPr>
              <a:t>a</a:t>
            </a:r>
          </a:p>
        </p:txBody>
      </p:sp>
      <p:sp>
        <p:nvSpPr>
          <p:cNvPr id="182" name="Ovale 178">
            <a:extLst>
              <a:ext uri="{FF2B5EF4-FFF2-40B4-BE49-F238E27FC236}">
                <a16:creationId xmlns:a16="http://schemas.microsoft.com/office/drawing/2014/main" id="{C7FA4ACA-A2C5-4719-80B9-E2CBF4D3AB77}"/>
              </a:ext>
            </a:extLst>
          </p:cNvPr>
          <p:cNvSpPr/>
          <p:nvPr/>
        </p:nvSpPr>
        <p:spPr>
          <a:xfrm>
            <a:off x="8087277" y="2882319"/>
            <a:ext cx="360000" cy="360000"/>
          </a:xfrm>
          <a:prstGeom prst="ellipse">
            <a:avLst/>
          </a:prstGeom>
          <a:gradFill flip="none" rotWithShape="1">
            <a:gsLst>
              <a:gs pos="91000">
                <a:srgbClr val="FF0B00"/>
              </a:gs>
              <a:gs pos="100000">
                <a:srgbClr val="C00000"/>
              </a:gs>
              <a:gs pos="100000">
                <a:srgbClr val="66008F"/>
              </a:gs>
              <a:gs pos="100000">
                <a:srgbClr val="BA0066"/>
              </a:gs>
              <a:gs pos="19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3" name="CasellaDiTesto 179">
            <a:extLst>
              <a:ext uri="{FF2B5EF4-FFF2-40B4-BE49-F238E27FC236}">
                <a16:creationId xmlns:a16="http://schemas.microsoft.com/office/drawing/2014/main" id="{47D3161E-684F-4BC6-9335-72CB8FC0F3B3}"/>
              </a:ext>
            </a:extLst>
          </p:cNvPr>
          <p:cNvSpPr txBox="1"/>
          <p:nvPr/>
        </p:nvSpPr>
        <p:spPr>
          <a:xfrm>
            <a:off x="8102007" y="2866930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Symbol" pitchFamily="18" charset="2"/>
              </a:rPr>
              <a:t>a</a:t>
            </a:r>
          </a:p>
        </p:txBody>
      </p:sp>
      <p:sp>
        <p:nvSpPr>
          <p:cNvPr id="184" name="Ovale 180">
            <a:extLst>
              <a:ext uri="{FF2B5EF4-FFF2-40B4-BE49-F238E27FC236}">
                <a16:creationId xmlns:a16="http://schemas.microsoft.com/office/drawing/2014/main" id="{8318B342-FEE0-4950-956B-5805B801F4A4}"/>
              </a:ext>
            </a:extLst>
          </p:cNvPr>
          <p:cNvSpPr/>
          <p:nvPr/>
        </p:nvSpPr>
        <p:spPr>
          <a:xfrm>
            <a:off x="8418479" y="2497042"/>
            <a:ext cx="360000" cy="360000"/>
          </a:xfrm>
          <a:prstGeom prst="ellipse">
            <a:avLst/>
          </a:prstGeom>
          <a:gradFill flip="none" rotWithShape="1">
            <a:gsLst>
              <a:gs pos="91000">
                <a:srgbClr val="FF0B00"/>
              </a:gs>
              <a:gs pos="100000">
                <a:srgbClr val="C00000"/>
              </a:gs>
              <a:gs pos="100000">
                <a:srgbClr val="66008F"/>
              </a:gs>
              <a:gs pos="100000">
                <a:srgbClr val="BA0066"/>
              </a:gs>
              <a:gs pos="19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5" name="CasellaDiTesto 181">
            <a:extLst>
              <a:ext uri="{FF2B5EF4-FFF2-40B4-BE49-F238E27FC236}">
                <a16:creationId xmlns:a16="http://schemas.microsoft.com/office/drawing/2014/main" id="{0D4E1FF8-8A0F-4877-8ABE-B96AD1BBE4A5}"/>
              </a:ext>
            </a:extLst>
          </p:cNvPr>
          <p:cNvSpPr txBox="1"/>
          <p:nvPr/>
        </p:nvSpPr>
        <p:spPr>
          <a:xfrm>
            <a:off x="8433209" y="2481653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Symbol" pitchFamily="18" charset="2"/>
              </a:rPr>
              <a:t>a</a:t>
            </a:r>
          </a:p>
        </p:txBody>
      </p:sp>
      <p:sp>
        <p:nvSpPr>
          <p:cNvPr id="186" name="Ovale 182">
            <a:extLst>
              <a:ext uri="{FF2B5EF4-FFF2-40B4-BE49-F238E27FC236}">
                <a16:creationId xmlns:a16="http://schemas.microsoft.com/office/drawing/2014/main" id="{AFD253C3-436E-434F-BA6B-C66864366449}"/>
              </a:ext>
            </a:extLst>
          </p:cNvPr>
          <p:cNvSpPr/>
          <p:nvPr/>
        </p:nvSpPr>
        <p:spPr>
          <a:xfrm>
            <a:off x="7934523" y="3130329"/>
            <a:ext cx="162000" cy="162000"/>
          </a:xfrm>
          <a:prstGeom prst="ellipse">
            <a:avLst/>
          </a:prstGeom>
          <a:solidFill>
            <a:srgbClr val="0119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7" name="Ovale 183">
            <a:extLst>
              <a:ext uri="{FF2B5EF4-FFF2-40B4-BE49-F238E27FC236}">
                <a16:creationId xmlns:a16="http://schemas.microsoft.com/office/drawing/2014/main" id="{1423DE25-F34E-44B3-9B70-4848BDF0F3DE}"/>
              </a:ext>
            </a:extLst>
          </p:cNvPr>
          <p:cNvSpPr/>
          <p:nvPr/>
        </p:nvSpPr>
        <p:spPr>
          <a:xfrm>
            <a:off x="8083236" y="3236262"/>
            <a:ext cx="162000" cy="162000"/>
          </a:xfrm>
          <a:prstGeom prst="ellipse">
            <a:avLst/>
          </a:prstGeom>
          <a:solidFill>
            <a:srgbClr val="0119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8" name="Ovale 184">
            <a:extLst>
              <a:ext uri="{FF2B5EF4-FFF2-40B4-BE49-F238E27FC236}">
                <a16:creationId xmlns:a16="http://schemas.microsoft.com/office/drawing/2014/main" id="{5BE74DB3-9D1E-414F-9C3E-B0B7682C6499}"/>
              </a:ext>
            </a:extLst>
          </p:cNvPr>
          <p:cNvSpPr/>
          <p:nvPr/>
        </p:nvSpPr>
        <p:spPr>
          <a:xfrm>
            <a:off x="8306218" y="2751653"/>
            <a:ext cx="162000" cy="162000"/>
          </a:xfrm>
          <a:prstGeom prst="ellipse">
            <a:avLst/>
          </a:prstGeom>
          <a:solidFill>
            <a:srgbClr val="0119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9" name="Ovale 185">
            <a:extLst>
              <a:ext uri="{FF2B5EF4-FFF2-40B4-BE49-F238E27FC236}">
                <a16:creationId xmlns:a16="http://schemas.microsoft.com/office/drawing/2014/main" id="{B06253A6-E501-468D-BD1F-7501E6C4CE17}"/>
              </a:ext>
            </a:extLst>
          </p:cNvPr>
          <p:cNvSpPr/>
          <p:nvPr/>
        </p:nvSpPr>
        <p:spPr>
          <a:xfrm>
            <a:off x="8451393" y="2866930"/>
            <a:ext cx="162000" cy="162000"/>
          </a:xfrm>
          <a:prstGeom prst="ellipse">
            <a:avLst/>
          </a:prstGeom>
          <a:solidFill>
            <a:srgbClr val="0119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0" name="CasellaDiTesto 186">
            <a:extLst>
              <a:ext uri="{FF2B5EF4-FFF2-40B4-BE49-F238E27FC236}">
                <a16:creationId xmlns:a16="http://schemas.microsoft.com/office/drawing/2014/main" id="{5AFD5266-286F-4529-96B7-5FFC07A43E37}"/>
              </a:ext>
            </a:extLst>
          </p:cNvPr>
          <p:cNvSpPr txBox="1"/>
          <p:nvPr/>
        </p:nvSpPr>
        <p:spPr>
          <a:xfrm>
            <a:off x="7244753" y="3667882"/>
            <a:ext cx="1838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F09010"/>
                </a:solidFill>
                <a:effectLst/>
                <a:uLnTx/>
                <a:uFillTx/>
              </a:rPr>
              <a:t>linear </a:t>
            </a:r>
            <a:r>
              <a:rPr kumimoji="0" lang="it-IT" sz="1400" b="1" i="0" u="none" strike="noStrike" kern="0" cap="none" spc="0" normalizeH="0" baseline="0" noProof="0" err="1">
                <a:ln>
                  <a:noFill/>
                </a:ln>
                <a:solidFill>
                  <a:srgbClr val="F09010"/>
                </a:solidFill>
                <a:effectLst/>
                <a:uLnTx/>
                <a:uFillTx/>
              </a:rPr>
              <a:t>chain</a:t>
            </a:r>
            <a:endParaRPr kumimoji="0" lang="it-IT" sz="1400" b="1" i="0" u="none" strike="noStrike" kern="0" cap="none" spc="0" normalizeH="0" baseline="0" noProof="0">
              <a:ln>
                <a:noFill/>
              </a:ln>
              <a:solidFill>
                <a:srgbClr val="F0901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0" cap="none" spc="0" normalizeH="0" baseline="3000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</a:rPr>
              <a:t>10</a:t>
            </a:r>
            <a:r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</a:rPr>
              <a:t>Be,</a:t>
            </a:r>
            <a:r>
              <a:rPr kumimoji="0" lang="it-IT" sz="1400" b="0" i="0" u="none" strike="noStrike" kern="0" cap="none" spc="0" normalizeH="0" baseline="3000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</a:rPr>
              <a:t>13-14</a:t>
            </a:r>
            <a:r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</a:rPr>
              <a:t>C,</a:t>
            </a:r>
            <a:r>
              <a:rPr kumimoji="0" lang="it-IT" sz="1400" b="0" i="0" u="none" strike="noStrike" kern="0" cap="none" spc="0" normalizeH="0" baseline="3000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</a:rPr>
              <a:t>16</a:t>
            </a:r>
            <a:r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</a:rPr>
              <a:t>C(?),… </a:t>
            </a:r>
          </a:p>
        </p:txBody>
      </p:sp>
      <p:cxnSp>
        <p:nvCxnSpPr>
          <p:cNvPr id="191" name="Connettore 2 187">
            <a:extLst>
              <a:ext uri="{FF2B5EF4-FFF2-40B4-BE49-F238E27FC236}">
                <a16:creationId xmlns:a16="http://schemas.microsoft.com/office/drawing/2014/main" id="{376271E0-DA38-47AC-B090-E4F63399D9C1}"/>
              </a:ext>
            </a:extLst>
          </p:cNvPr>
          <p:cNvCxnSpPr>
            <a:stCxn id="181" idx="0"/>
          </p:cNvCxnSpPr>
          <p:nvPr/>
        </p:nvCxnSpPr>
        <p:spPr>
          <a:xfrm flipH="1" flipV="1">
            <a:off x="5659007" y="2832654"/>
            <a:ext cx="2311377" cy="423299"/>
          </a:xfrm>
          <a:prstGeom prst="straightConnector1">
            <a:avLst/>
          </a:prstGeom>
          <a:noFill/>
          <a:ln w="9525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71960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153" grpId="0" animBg="1"/>
      <p:bldP spid="154" grpId="0"/>
      <p:bldP spid="156" grpId="0" animBg="1"/>
      <p:bldP spid="157" grpId="0" animBg="1"/>
      <p:bldP spid="158" grpId="0"/>
      <p:bldP spid="159" grpId="0" animBg="1"/>
      <p:bldP spid="160" grpId="0"/>
      <p:bldP spid="161" grpId="0"/>
      <p:bldP spid="164" grpId="0" animBg="1"/>
      <p:bldP spid="165" grpId="0"/>
      <p:bldP spid="166" grpId="0" animBg="1"/>
      <p:bldP spid="167" grpId="0"/>
      <p:bldP spid="168" grpId="0"/>
      <p:bldP spid="170" grpId="0" animBg="1"/>
      <p:bldP spid="171" grpId="0" animBg="1"/>
      <p:bldP spid="172" grpId="0"/>
      <p:bldP spid="173" grpId="0" animBg="1"/>
      <p:bldP spid="174" grpId="0"/>
      <p:bldP spid="175" grpId="0" animBg="1"/>
      <p:bldP spid="176" grpId="0"/>
      <p:bldP spid="177" grpId="0"/>
      <p:bldP spid="180" grpId="0" animBg="1"/>
      <p:bldP spid="181" grpId="0"/>
      <p:bldP spid="182" grpId="0" animBg="1"/>
      <p:bldP spid="183" grpId="0"/>
      <p:bldP spid="184" grpId="0" animBg="1"/>
      <p:bldP spid="185" grpId="0"/>
      <p:bldP spid="186" grpId="0" animBg="1"/>
      <p:bldP spid="187" grpId="0" animBg="1"/>
      <p:bldP spid="188" grpId="0" animBg="1"/>
      <p:bldP spid="189" grpId="0" animBg="1"/>
      <p:bldP spid="1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498000"/>
            <a:ext cx="9144000" cy="361259"/>
          </a:xfrm>
          <a:prstGeom prst="rect">
            <a:avLst/>
          </a:pr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Arc 3"/>
          <p:cNvSpPr>
            <a:spLocks/>
          </p:cNvSpPr>
          <p:nvPr/>
        </p:nvSpPr>
        <p:spPr bwMode="auto">
          <a:xfrm rot="5400000" flipV="1">
            <a:off x="4392000" y="-4392000"/>
            <a:ext cx="3600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noFill/>
            <a:round/>
            <a:headEnd/>
            <a:tailEnd/>
          </a:ln>
        </p:spPr>
        <p:txBody>
          <a:bodyPr wrap="none" anchor="t"/>
          <a:lstStyle/>
          <a:p>
            <a:endParaRPr lang="it-IT" dirty="0"/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 rot="-5400000">
            <a:off x="-2421164" y="3026664"/>
            <a:ext cx="5211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rgbClr val="0000FF"/>
                </a:solidFill>
                <a:latin typeface="Times New Roman"/>
                <a:cs typeface="Times New Roman"/>
              </a:rPr>
              <a:t>University of </a:t>
            </a:r>
            <a:r>
              <a:rPr lang="it-IT" b="1" dirty="0" err="1">
                <a:solidFill>
                  <a:srgbClr val="0000FF"/>
                </a:solidFill>
                <a:latin typeface="Times New Roman"/>
                <a:cs typeface="Times New Roman"/>
              </a:rPr>
              <a:t>Naples</a:t>
            </a:r>
            <a:r>
              <a:rPr lang="it-IT" b="1" dirty="0">
                <a:solidFill>
                  <a:srgbClr val="0000FF"/>
                </a:solidFill>
                <a:latin typeface="Times New Roman"/>
                <a:cs typeface="Times New Roman"/>
              </a:rPr>
              <a:t> "Federico II" &amp; INFN-</a:t>
            </a:r>
            <a:r>
              <a:rPr lang="it-IT" b="1" dirty="0" err="1">
                <a:solidFill>
                  <a:srgbClr val="0000FF"/>
                </a:solidFill>
                <a:latin typeface="Times New Roman"/>
                <a:cs typeface="Times New Roman"/>
              </a:rPr>
              <a:t>Naples</a:t>
            </a:r>
            <a:endParaRPr lang="hr-HR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165600" y="-2024"/>
            <a:ext cx="4978400" cy="362024"/>
          </a:xfrm>
        </p:spPr>
        <p:txBody>
          <a:bodyPr anchor="t">
            <a:normAutofit fontScale="90000"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Clusters in nuclei</a:t>
            </a: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4138A040-08B3-4588-BA17-27F8A1B9C104}" type="slidenum">
              <a:rPr lang="it-IT" sz="1600" b="1" smtClean="0">
                <a:solidFill>
                  <a:schemeClr val="bg1"/>
                </a:solidFill>
              </a:rPr>
              <a:t>3</a:t>
            </a:fld>
            <a:endParaRPr lang="it-IT" sz="1600" b="1" dirty="0">
              <a:solidFill>
                <a:schemeClr val="bg1"/>
              </a:solidFill>
            </a:endParaRP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3457" y="6534835"/>
            <a:ext cx="6489149" cy="3231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bIns="0" anchor="b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Daniele Dell’Aquila (daniele.dellaquila@unina.it) – </a:t>
            </a:r>
            <a:r>
              <a:rPr lang="en-US" sz="1800" b="1" dirty="0">
                <a:solidFill>
                  <a:srgbClr val="FFFFFF"/>
                </a:solidFill>
              </a:rPr>
              <a:t>June, </a:t>
            </a:r>
            <a:r>
              <a:rPr lang="en-US" b="1" dirty="0">
                <a:solidFill>
                  <a:srgbClr val="FFFFFF"/>
                </a:solidFill>
              </a:rPr>
              <a:t>24</a:t>
            </a:r>
            <a:r>
              <a:rPr lang="en-US" sz="1800" b="1" baseline="30000" dirty="0">
                <a:solidFill>
                  <a:srgbClr val="FFFFFF"/>
                </a:solidFill>
              </a:rPr>
              <a:t>th</a:t>
            </a:r>
            <a:r>
              <a:rPr lang="en-US" sz="1800" b="1" dirty="0">
                <a:solidFill>
                  <a:srgbClr val="FFFFFF"/>
                </a:solidFill>
              </a:rPr>
              <a:t> 2024</a:t>
            </a:r>
          </a:p>
        </p:txBody>
      </p: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0A80756E-C0A0-49F1-AD4A-31B90BBD625C}"/>
              </a:ext>
            </a:extLst>
          </p:cNvPr>
          <p:cNvSpPr txBox="1"/>
          <p:nvPr/>
        </p:nvSpPr>
        <p:spPr>
          <a:xfrm>
            <a:off x="646477" y="512972"/>
            <a:ext cx="8232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0070C0"/>
                </a:solidFill>
              </a:rPr>
              <a:t>Liquid drop model 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historically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the first model to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describe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the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systematic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properties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of nuclei.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It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originates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from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Bohr’s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basic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concept of compound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nucleus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reaction. In a compound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nucleus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reaction, an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incident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particle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captured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by a target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nucleus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rapidly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shares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its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energy with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all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the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nucleons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in the target (short and strong interactions,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colletive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behaviours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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saturation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of the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binding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energy). In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addition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 nuclei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have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low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compressibility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and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well-defined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surface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effect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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analogy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with a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liquid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drop.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A8FBCE59-856C-4E5D-A265-0B35EF0CDC0C}"/>
                  </a:ext>
                </a:extLst>
              </p:cNvPr>
              <p:cNvSpPr txBox="1"/>
              <p:nvPr/>
            </p:nvSpPr>
            <p:spPr>
              <a:xfrm>
                <a:off x="2927831" y="2934331"/>
                <a:ext cx="18346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A8FBCE59-856C-4E5D-A265-0B35EF0CDC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7831" y="2934331"/>
                <a:ext cx="1834669" cy="276999"/>
              </a:xfrm>
              <a:prstGeom prst="rect">
                <a:avLst/>
              </a:prstGeom>
              <a:blipFill>
                <a:blip r:embed="rId3"/>
                <a:stretch>
                  <a:fillRect l="-2326" r="-664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16D2EA57-96BD-45D2-953B-4A252256D784}"/>
                  </a:ext>
                </a:extLst>
              </p:cNvPr>
              <p:cNvSpPr txBox="1"/>
              <p:nvPr/>
            </p:nvSpPr>
            <p:spPr>
              <a:xfrm>
                <a:off x="2927831" y="3364302"/>
                <a:ext cx="3453125" cy="4029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16D2EA57-96BD-45D2-953B-4A252256D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7831" y="3364302"/>
                <a:ext cx="3453125" cy="4029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uppo 31">
            <a:extLst>
              <a:ext uri="{FF2B5EF4-FFF2-40B4-BE49-F238E27FC236}">
                <a16:creationId xmlns:a16="http://schemas.microsoft.com/office/drawing/2014/main" id="{7B5E5165-6419-4AA7-82B3-8606EC293C42}"/>
              </a:ext>
            </a:extLst>
          </p:cNvPr>
          <p:cNvGrpSpPr/>
          <p:nvPr/>
        </p:nvGrpSpPr>
        <p:grpSpPr>
          <a:xfrm>
            <a:off x="729564" y="3767233"/>
            <a:ext cx="2750483" cy="2174864"/>
            <a:chOff x="729564" y="3767233"/>
            <a:chExt cx="2750483" cy="2174864"/>
          </a:xfrm>
        </p:grpSpPr>
        <p:cxnSp>
          <p:nvCxnSpPr>
            <p:cNvPr id="6" name="Connettore 2 5">
              <a:extLst>
                <a:ext uri="{FF2B5EF4-FFF2-40B4-BE49-F238E27FC236}">
                  <a16:creationId xmlns:a16="http://schemas.microsoft.com/office/drawing/2014/main" id="{AD1E5F7F-48F0-4209-92BC-4350E8C08016}"/>
                </a:ext>
              </a:extLst>
            </p:cNvPr>
            <p:cNvCxnSpPr>
              <a:cxnSpLocks/>
              <a:stCxn id="20" idx="0"/>
            </p:cNvCxnSpPr>
            <p:nvPr/>
          </p:nvCxnSpPr>
          <p:spPr>
            <a:xfrm flipV="1">
              <a:off x="1976877" y="3767233"/>
              <a:ext cx="1503170" cy="5332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B53328E5-A76A-4CAB-9D80-7747A5F92B9B}"/>
                </a:ext>
              </a:extLst>
            </p:cNvPr>
            <p:cNvSpPr/>
            <p:nvPr/>
          </p:nvSpPr>
          <p:spPr>
            <a:xfrm>
              <a:off x="729564" y="4300465"/>
              <a:ext cx="2494625" cy="16416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Volume </a:t>
              </a:r>
              <a:r>
                <a:rPr lang="it-IT" dirty="0" err="1"/>
                <a:t>term</a:t>
              </a:r>
              <a:r>
                <a:rPr lang="it-IT" dirty="0"/>
                <a:t>: to account for the </a:t>
              </a:r>
              <a:r>
                <a:rPr lang="it-IT" dirty="0" err="1"/>
                <a:t>saturation</a:t>
              </a:r>
              <a:r>
                <a:rPr lang="it-IT" dirty="0"/>
                <a:t> due to the short range of </a:t>
              </a:r>
              <a:r>
                <a:rPr lang="it-IT" dirty="0" err="1"/>
                <a:t>nuclear</a:t>
              </a:r>
              <a:r>
                <a:rPr lang="it-IT" dirty="0"/>
                <a:t> </a:t>
              </a:r>
              <a:r>
                <a:rPr lang="it-IT" dirty="0" err="1"/>
                <a:t>forces</a:t>
              </a:r>
              <a:endParaRPr lang="en-US" dirty="0"/>
            </a:p>
          </p:txBody>
        </p:sp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F50B8776-AA83-42C1-AA2D-B0724084D9A8}"/>
              </a:ext>
            </a:extLst>
          </p:cNvPr>
          <p:cNvGrpSpPr/>
          <p:nvPr/>
        </p:nvGrpSpPr>
        <p:grpSpPr>
          <a:xfrm>
            <a:off x="3572753" y="3785339"/>
            <a:ext cx="2494625" cy="2541599"/>
            <a:chOff x="3572753" y="3785339"/>
            <a:chExt cx="2494625" cy="2541599"/>
          </a:xfrm>
        </p:grpSpPr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6804886F-C611-4A8A-9E7C-AF7F7866AE59}"/>
                </a:ext>
              </a:extLst>
            </p:cNvPr>
            <p:cNvCxnSpPr>
              <a:cxnSpLocks/>
              <a:stCxn id="24" idx="0"/>
            </p:cNvCxnSpPr>
            <p:nvPr/>
          </p:nvCxnSpPr>
          <p:spPr>
            <a:xfrm flipH="1" flipV="1">
              <a:off x="4352052" y="3785339"/>
              <a:ext cx="468014" cy="8999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DD9D91F0-E63F-49EE-9908-B260431E1888}"/>
                </a:ext>
              </a:extLst>
            </p:cNvPr>
            <p:cNvSpPr/>
            <p:nvPr/>
          </p:nvSpPr>
          <p:spPr>
            <a:xfrm>
              <a:off x="3572753" y="4685306"/>
              <a:ext cx="2494625" cy="16416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Surface </a:t>
              </a:r>
              <a:r>
                <a:rPr lang="it-IT" dirty="0" err="1"/>
                <a:t>term</a:t>
              </a:r>
              <a:r>
                <a:rPr lang="it-IT" dirty="0"/>
                <a:t>: to account for the </a:t>
              </a:r>
              <a:r>
                <a:rPr lang="it-IT" dirty="0" err="1"/>
                <a:t>lack</a:t>
              </a:r>
              <a:r>
                <a:rPr lang="it-IT" dirty="0"/>
                <a:t> of </a:t>
              </a:r>
              <a:r>
                <a:rPr lang="it-IT" dirty="0" err="1"/>
                <a:t>binding</a:t>
              </a:r>
              <a:r>
                <a:rPr lang="it-IT" dirty="0"/>
                <a:t> of </a:t>
              </a:r>
              <a:r>
                <a:rPr lang="it-IT" dirty="0" err="1"/>
                <a:t>nucleons</a:t>
              </a:r>
              <a:r>
                <a:rPr lang="it-IT" dirty="0"/>
                <a:t> on the </a:t>
              </a:r>
              <a:r>
                <a:rPr lang="it-IT" dirty="0" err="1"/>
                <a:t>surface</a:t>
              </a:r>
              <a:endParaRPr lang="en-US" dirty="0"/>
            </a:p>
          </p:txBody>
        </p: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0A3F085C-01B5-4BB9-8582-4155A0D2612F}"/>
              </a:ext>
            </a:extLst>
          </p:cNvPr>
          <p:cNvGrpSpPr/>
          <p:nvPr/>
        </p:nvGrpSpPr>
        <p:grpSpPr>
          <a:xfrm>
            <a:off x="5654756" y="3767236"/>
            <a:ext cx="3343732" cy="2409686"/>
            <a:chOff x="5654756" y="3767236"/>
            <a:chExt cx="3343732" cy="2409686"/>
          </a:xfrm>
        </p:grpSpPr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189ED4B4-596A-4E90-ACE1-2D265123C149}"/>
                </a:ext>
              </a:extLst>
            </p:cNvPr>
            <p:cNvCxnSpPr>
              <a:cxnSpLocks/>
              <a:stCxn id="31" idx="0"/>
            </p:cNvCxnSpPr>
            <p:nvPr/>
          </p:nvCxnSpPr>
          <p:spPr>
            <a:xfrm flipH="1" flipV="1">
              <a:off x="5654756" y="3767236"/>
              <a:ext cx="2096420" cy="7680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B4BF2F3C-396D-457E-990A-74F515A7DB23}"/>
                </a:ext>
              </a:extLst>
            </p:cNvPr>
            <p:cNvSpPr/>
            <p:nvPr/>
          </p:nvSpPr>
          <p:spPr>
            <a:xfrm>
              <a:off x="6503863" y="4535290"/>
              <a:ext cx="2494625" cy="16416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Coulomb </a:t>
              </a:r>
              <a:r>
                <a:rPr lang="it-IT" dirty="0" err="1"/>
                <a:t>term</a:t>
              </a:r>
              <a:r>
                <a:rPr lang="it-IT" dirty="0"/>
                <a:t>: to account for the </a:t>
              </a:r>
              <a:r>
                <a:rPr lang="it-IT" dirty="0" err="1"/>
                <a:t>repulsion</a:t>
              </a:r>
              <a:r>
                <a:rPr lang="it-IT" dirty="0"/>
                <a:t> due to the Coulomb force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2451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498000"/>
            <a:ext cx="9144000" cy="361259"/>
          </a:xfrm>
          <a:prstGeom prst="rect">
            <a:avLst/>
          </a:pr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Arc 3"/>
          <p:cNvSpPr>
            <a:spLocks/>
          </p:cNvSpPr>
          <p:nvPr/>
        </p:nvSpPr>
        <p:spPr bwMode="auto">
          <a:xfrm rot="5400000" flipV="1">
            <a:off x="4392000" y="-4392000"/>
            <a:ext cx="3600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noFill/>
            <a:round/>
            <a:headEnd/>
            <a:tailEnd/>
          </a:ln>
        </p:spPr>
        <p:txBody>
          <a:bodyPr wrap="none" anchor="t"/>
          <a:lstStyle/>
          <a:p>
            <a:endParaRPr lang="it-IT" dirty="0"/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 rot="-5400000">
            <a:off x="-2421164" y="3026664"/>
            <a:ext cx="5211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rgbClr val="0000FF"/>
                </a:solidFill>
                <a:latin typeface="Times New Roman"/>
                <a:cs typeface="Times New Roman"/>
              </a:rPr>
              <a:t>University of </a:t>
            </a:r>
            <a:r>
              <a:rPr lang="it-IT" b="1" dirty="0" err="1">
                <a:solidFill>
                  <a:srgbClr val="0000FF"/>
                </a:solidFill>
                <a:latin typeface="Times New Roman"/>
                <a:cs typeface="Times New Roman"/>
              </a:rPr>
              <a:t>Naples</a:t>
            </a:r>
            <a:r>
              <a:rPr lang="it-IT" b="1" dirty="0">
                <a:solidFill>
                  <a:srgbClr val="0000FF"/>
                </a:solidFill>
                <a:latin typeface="Times New Roman"/>
                <a:cs typeface="Times New Roman"/>
              </a:rPr>
              <a:t> "Federico II" &amp; INFN-</a:t>
            </a:r>
            <a:r>
              <a:rPr lang="it-IT" b="1" dirty="0" err="1">
                <a:solidFill>
                  <a:srgbClr val="0000FF"/>
                </a:solidFill>
                <a:latin typeface="Times New Roman"/>
                <a:cs typeface="Times New Roman"/>
              </a:rPr>
              <a:t>Naples</a:t>
            </a:r>
            <a:endParaRPr lang="hr-HR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165600" y="-2024"/>
            <a:ext cx="4978400" cy="362024"/>
          </a:xfrm>
        </p:spPr>
        <p:txBody>
          <a:bodyPr anchor="t">
            <a:normAutofit fontScale="90000"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Clusters in nuclei</a:t>
            </a: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4138A040-08B3-4588-BA17-27F8A1B9C104}" type="slidenum">
              <a:rPr lang="it-IT" sz="1600" b="1" smtClean="0">
                <a:solidFill>
                  <a:schemeClr val="bg1"/>
                </a:solidFill>
              </a:rPr>
              <a:t>4</a:t>
            </a:fld>
            <a:endParaRPr lang="it-IT" sz="1600" b="1" dirty="0">
              <a:solidFill>
                <a:schemeClr val="bg1"/>
              </a:solidFill>
            </a:endParaRP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3457" y="6534835"/>
            <a:ext cx="6489149" cy="3231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bIns="0" anchor="b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Daniele Dell’Aquila (daniele.dellaquila@unina.it) – </a:t>
            </a:r>
            <a:r>
              <a:rPr lang="en-US" sz="1800" b="1" dirty="0">
                <a:solidFill>
                  <a:srgbClr val="FFFFFF"/>
                </a:solidFill>
              </a:rPr>
              <a:t>June, </a:t>
            </a:r>
            <a:r>
              <a:rPr lang="en-US" b="1" dirty="0">
                <a:solidFill>
                  <a:srgbClr val="FFFFFF"/>
                </a:solidFill>
              </a:rPr>
              <a:t>24</a:t>
            </a:r>
            <a:r>
              <a:rPr lang="en-US" sz="1800" b="1" baseline="30000" dirty="0">
                <a:solidFill>
                  <a:srgbClr val="FFFFFF"/>
                </a:solidFill>
              </a:rPr>
              <a:t>th</a:t>
            </a:r>
            <a:r>
              <a:rPr lang="en-US" sz="1800" b="1" dirty="0">
                <a:solidFill>
                  <a:srgbClr val="FFFFFF"/>
                </a:solidFill>
              </a:rPr>
              <a:t> 2024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24A59A5-1C6A-42B8-9030-1C9B4AC1A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20" y="842733"/>
            <a:ext cx="4640661" cy="3376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sellaDiTesto 1">
            <a:extLst>
              <a:ext uri="{FF2B5EF4-FFF2-40B4-BE49-F238E27FC236}">
                <a16:creationId xmlns:a16="http://schemas.microsoft.com/office/drawing/2014/main" id="{0A80756E-C0A0-49F1-AD4A-31B90BBD625C}"/>
              </a:ext>
            </a:extLst>
          </p:cNvPr>
          <p:cNvSpPr txBox="1"/>
          <p:nvPr/>
        </p:nvSpPr>
        <p:spPr>
          <a:xfrm>
            <a:off x="646477" y="4486654"/>
            <a:ext cx="82320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However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 the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liquid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drop model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is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inadeguate to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describe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the 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binding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energy of self-</a:t>
            </a:r>
            <a:r>
              <a:rPr lang="it-IT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conjugate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nuclei  self-</a:t>
            </a:r>
            <a:r>
              <a:rPr lang="it-IT" sz="1600" dirty="0" err="1">
                <a:solidFill>
                  <a:srgbClr val="0070C0"/>
                </a:solidFill>
                <a:sym typeface="Wingdings" pitchFamily="2" charset="2"/>
              </a:rPr>
              <a:t>conjugate</a:t>
            </a:r>
            <a:r>
              <a:rPr lang="it-IT" sz="1600" dirty="0">
                <a:solidFill>
                  <a:srgbClr val="0070C0"/>
                </a:solidFill>
                <a:sym typeface="Wingdings" pitchFamily="2" charset="2"/>
              </a:rPr>
              <a:t> nuclei are </a:t>
            </a:r>
            <a:r>
              <a:rPr lang="it-IT" sz="1600" dirty="0" err="1">
                <a:solidFill>
                  <a:srgbClr val="0070C0"/>
                </a:solidFill>
                <a:sym typeface="Wingdings" pitchFamily="2" charset="2"/>
              </a:rPr>
              <a:t>exceptionally</a:t>
            </a:r>
            <a:r>
              <a:rPr lang="it-IT" sz="16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it-IT" sz="1600" dirty="0" err="1">
                <a:solidFill>
                  <a:srgbClr val="0070C0"/>
                </a:solidFill>
                <a:sym typeface="Wingdings" pitchFamily="2" charset="2"/>
              </a:rPr>
              <a:t>bound</a:t>
            </a:r>
            <a:r>
              <a:rPr lang="it-IT" sz="1600" dirty="0">
                <a:solidFill>
                  <a:srgbClr val="0070C0"/>
                </a:solidFill>
                <a:sym typeface="Wingdings" pitchFamily="2" charset="2"/>
              </a:rPr>
              <a:t>  </a:t>
            </a:r>
            <a:r>
              <a:rPr lang="it-IT" sz="1600" b="1" i="1" dirty="0">
                <a:solidFill>
                  <a:srgbClr val="0070C0"/>
                </a:solidFill>
                <a:sym typeface="Wingdings" pitchFamily="2" charset="2"/>
              </a:rPr>
              <a:t>long range</a:t>
            </a:r>
            <a:r>
              <a:rPr lang="it-IT" sz="16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it-IT" sz="1600" dirty="0" err="1">
                <a:solidFill>
                  <a:srgbClr val="0070C0"/>
                </a:solidFill>
                <a:sym typeface="Wingdings" pitchFamily="2" charset="2"/>
              </a:rPr>
              <a:t>correlations</a:t>
            </a:r>
            <a:r>
              <a:rPr lang="it-IT" sz="1600" dirty="0">
                <a:solidFill>
                  <a:srgbClr val="0070C0"/>
                </a:solidFill>
                <a:sym typeface="Wingdings" pitchFamily="2" charset="2"/>
              </a:rPr>
              <a:t>  </a:t>
            </a:r>
            <a:r>
              <a:rPr lang="it-IT" sz="1600" b="1" dirty="0">
                <a:solidFill>
                  <a:srgbClr val="0070C0"/>
                </a:solidFill>
                <a:sym typeface="Wingdings" pitchFamily="2" charset="2"/>
              </a:rPr>
              <a:t>clustering </a:t>
            </a:r>
            <a:r>
              <a:rPr lang="it-IT" sz="1600" b="1" dirty="0" err="1">
                <a:solidFill>
                  <a:srgbClr val="0070C0"/>
                </a:solidFill>
                <a:sym typeface="Wingdings" pitchFamily="2" charset="2"/>
              </a:rPr>
              <a:t>phenomena</a:t>
            </a:r>
            <a:r>
              <a:rPr lang="it-IT" sz="1600" b="1" dirty="0">
                <a:solidFill>
                  <a:srgbClr val="0070C0"/>
                </a:solidFill>
                <a:sym typeface="Wingdings" pitchFamily="2" charset="2"/>
              </a:rPr>
              <a:t> in self-</a:t>
            </a:r>
            <a:r>
              <a:rPr lang="it-IT" sz="1600" b="1" dirty="0" err="1">
                <a:solidFill>
                  <a:srgbClr val="0070C0"/>
                </a:solidFill>
                <a:sym typeface="Wingdings" pitchFamily="2" charset="2"/>
              </a:rPr>
              <a:t>conjugate</a:t>
            </a:r>
            <a:r>
              <a:rPr lang="it-IT" sz="1600" b="1" dirty="0">
                <a:solidFill>
                  <a:srgbClr val="0070C0"/>
                </a:solidFill>
                <a:sym typeface="Wingdings" pitchFamily="2" charset="2"/>
              </a:rPr>
              <a:t> systems.</a:t>
            </a:r>
          </a:p>
          <a:p>
            <a:r>
              <a:rPr lang="it-IT" sz="1600" i="1" dirty="0">
                <a:solidFill>
                  <a:srgbClr val="0070C0"/>
                </a:solidFill>
              </a:rPr>
              <a:t>(Self-</a:t>
            </a:r>
            <a:r>
              <a:rPr lang="it-IT" sz="1600" i="1" dirty="0" err="1">
                <a:solidFill>
                  <a:srgbClr val="0070C0"/>
                </a:solidFill>
              </a:rPr>
              <a:t>conjugate</a:t>
            </a:r>
            <a:r>
              <a:rPr lang="it-IT" sz="1600" i="1" dirty="0">
                <a:solidFill>
                  <a:srgbClr val="0070C0"/>
                </a:solidFill>
              </a:rPr>
              <a:t> nuclei: </a:t>
            </a:r>
            <a:r>
              <a:rPr lang="it-IT" sz="1600" i="1" dirty="0" err="1">
                <a:solidFill>
                  <a:srgbClr val="0070C0"/>
                </a:solidFill>
              </a:rPr>
              <a:t>even-even</a:t>
            </a:r>
            <a:r>
              <a:rPr lang="it-IT" sz="1600" i="1" dirty="0">
                <a:solidFill>
                  <a:srgbClr val="0070C0"/>
                </a:solidFill>
              </a:rPr>
              <a:t> nuclei with </a:t>
            </a:r>
            <a:r>
              <a:rPr lang="it-IT" sz="1600" i="1" dirty="0" err="1">
                <a:solidFill>
                  <a:srgbClr val="0070C0"/>
                </a:solidFill>
              </a:rPr>
              <a:t>equal</a:t>
            </a:r>
            <a:r>
              <a:rPr lang="it-IT" sz="1600" i="1" dirty="0">
                <a:solidFill>
                  <a:srgbClr val="0070C0"/>
                </a:solidFill>
              </a:rPr>
              <a:t> </a:t>
            </a:r>
            <a:r>
              <a:rPr lang="it-IT" sz="1600" i="1" dirty="0" err="1">
                <a:solidFill>
                  <a:srgbClr val="0070C0"/>
                </a:solidFill>
              </a:rPr>
              <a:t>number</a:t>
            </a:r>
            <a:r>
              <a:rPr lang="it-IT" sz="1600" i="1" dirty="0">
                <a:solidFill>
                  <a:srgbClr val="0070C0"/>
                </a:solidFill>
              </a:rPr>
              <a:t> of </a:t>
            </a:r>
            <a:r>
              <a:rPr lang="it-IT" sz="1600" i="1" dirty="0" err="1">
                <a:solidFill>
                  <a:srgbClr val="0070C0"/>
                </a:solidFill>
              </a:rPr>
              <a:t>protons</a:t>
            </a:r>
            <a:r>
              <a:rPr lang="it-IT" sz="1600" i="1" dirty="0">
                <a:solidFill>
                  <a:srgbClr val="0070C0"/>
                </a:solidFill>
              </a:rPr>
              <a:t> and </a:t>
            </a:r>
            <a:r>
              <a:rPr lang="it-IT" sz="1600" i="1" dirty="0" err="1">
                <a:solidFill>
                  <a:srgbClr val="0070C0"/>
                </a:solidFill>
              </a:rPr>
              <a:t>neutrons</a:t>
            </a:r>
            <a:r>
              <a:rPr lang="it-IT" sz="1600" i="1" dirty="0">
                <a:solidFill>
                  <a:srgbClr val="0070C0"/>
                </a:solidFill>
              </a:rPr>
              <a:t> </a:t>
            </a:r>
            <a:r>
              <a:rPr lang="it-IT" sz="1600" i="1" dirty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it-IT" sz="1600" b="1" i="1" dirty="0">
                <a:solidFill>
                  <a:srgbClr val="0070C0"/>
                </a:solidFill>
                <a:sym typeface="Wingdings" panose="05000000000000000000" pitchFamily="2" charset="2"/>
              </a:rPr>
              <a:t>N</a:t>
            </a:r>
            <a:r>
              <a:rPr lang="it-IT" sz="1600" b="1" i="1" dirty="0">
                <a:solidFill>
                  <a:srgbClr val="0070C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a</a:t>
            </a:r>
            <a:r>
              <a:rPr lang="it-IT" sz="1600" i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E6C3A885-A738-45E1-8D91-DEDC12EBB472}"/>
              </a:ext>
            </a:extLst>
          </p:cNvPr>
          <p:cNvSpPr/>
          <p:nvPr/>
        </p:nvSpPr>
        <p:spPr>
          <a:xfrm>
            <a:off x="6042882" y="1319369"/>
            <a:ext cx="2216698" cy="2422854"/>
          </a:xfrm>
          <a:prstGeom prst="rect">
            <a:avLst/>
          </a:prstGeom>
          <a:gradFill flip="none" rotWithShape="1">
            <a:gsLst>
              <a:gs pos="18000">
                <a:srgbClr val="FF0000"/>
              </a:gs>
              <a:gs pos="100000">
                <a:srgbClr val="FF7979"/>
              </a:gs>
            </a:gsLst>
            <a:lin ang="27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b="1" i="1" dirty="0" err="1">
                <a:solidFill>
                  <a:schemeClr val="bg1"/>
                </a:solidFill>
                <a:sym typeface="Wingdings" panose="05000000000000000000" pitchFamily="2" charset="2"/>
              </a:rPr>
              <a:t>Hafstad</a:t>
            </a:r>
            <a:r>
              <a:rPr lang="it-IT" sz="1800" b="1" i="1" dirty="0">
                <a:solidFill>
                  <a:schemeClr val="bg1"/>
                </a:solidFill>
                <a:sym typeface="Wingdings" panose="05000000000000000000" pitchFamily="2" charset="2"/>
              </a:rPr>
              <a:t> and Teller and </a:t>
            </a:r>
            <a:r>
              <a:rPr lang="it-IT" sz="1800" b="1" i="1" dirty="0" err="1">
                <a:solidFill>
                  <a:schemeClr val="bg1"/>
                </a:solidFill>
                <a:sym typeface="Wingdings" panose="05000000000000000000" pitchFamily="2" charset="2"/>
              </a:rPr>
              <a:t>Wefelmeir’s</a:t>
            </a:r>
            <a:r>
              <a:rPr lang="it-IT" sz="1800" b="1" i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it-IT" sz="1800" b="1" i="1" dirty="0" err="1">
                <a:solidFill>
                  <a:schemeClr val="bg1"/>
                </a:solidFill>
                <a:sym typeface="Wingdings" panose="05000000000000000000" pitchFamily="2" charset="2"/>
              </a:rPr>
              <a:t>experiments</a:t>
            </a:r>
            <a:r>
              <a:rPr lang="it-IT" sz="1800" b="1" i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it-IT" sz="1800" i="1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it-IT" sz="1800" i="1" dirty="0" err="1">
                <a:solidFill>
                  <a:schemeClr val="bg1"/>
                </a:solidFill>
                <a:sym typeface="Wingdings" panose="05000000000000000000" pitchFamily="2" charset="2"/>
              </a:rPr>
              <a:t>local</a:t>
            </a:r>
            <a:r>
              <a:rPr lang="it-IT" sz="1800" i="1" dirty="0">
                <a:solidFill>
                  <a:schemeClr val="bg1"/>
                </a:solidFill>
                <a:sym typeface="Wingdings" panose="05000000000000000000" pitchFamily="2" charset="2"/>
              </a:rPr>
              <a:t> maxima in the </a:t>
            </a:r>
            <a:r>
              <a:rPr lang="it-IT" sz="1800" i="1" dirty="0" err="1">
                <a:solidFill>
                  <a:schemeClr val="bg1"/>
                </a:solidFill>
                <a:sym typeface="Wingdings" panose="05000000000000000000" pitchFamily="2" charset="2"/>
              </a:rPr>
              <a:t>binding</a:t>
            </a:r>
            <a:r>
              <a:rPr lang="it-IT" sz="1800" i="1" dirty="0">
                <a:solidFill>
                  <a:schemeClr val="bg1"/>
                </a:solidFill>
                <a:sym typeface="Wingdings" panose="05000000000000000000" pitchFamily="2" charset="2"/>
              </a:rPr>
              <a:t> energies per </a:t>
            </a:r>
            <a:r>
              <a:rPr lang="it-IT" sz="1800" i="1" dirty="0" err="1">
                <a:solidFill>
                  <a:schemeClr val="bg1"/>
                </a:solidFill>
                <a:sym typeface="Wingdings" panose="05000000000000000000" pitchFamily="2" charset="2"/>
              </a:rPr>
              <a:t>nucleon</a:t>
            </a:r>
            <a:r>
              <a:rPr lang="it-IT" sz="1800" i="1" dirty="0">
                <a:solidFill>
                  <a:schemeClr val="bg1"/>
                </a:solidFill>
                <a:sym typeface="Wingdings" panose="05000000000000000000" pitchFamily="2" charset="2"/>
              </a:rPr>
              <a:t> of self-</a:t>
            </a:r>
            <a:r>
              <a:rPr lang="it-IT" sz="1800" i="1" dirty="0" err="1">
                <a:solidFill>
                  <a:schemeClr val="bg1"/>
                </a:solidFill>
                <a:sym typeface="Wingdings" panose="05000000000000000000" pitchFamily="2" charset="2"/>
              </a:rPr>
              <a:t>conjugate</a:t>
            </a:r>
            <a:r>
              <a:rPr lang="it-IT" sz="1800" i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it-IT" sz="1800" i="1" dirty="0" err="1">
                <a:solidFill>
                  <a:schemeClr val="bg1"/>
                </a:solidFill>
                <a:sym typeface="Wingdings" panose="05000000000000000000" pitchFamily="2" charset="2"/>
              </a:rPr>
              <a:t>isotopes</a:t>
            </a:r>
            <a:r>
              <a:rPr lang="it-IT" sz="1800" i="1" dirty="0">
                <a:solidFill>
                  <a:schemeClr val="bg1"/>
                </a:solidFill>
                <a:sym typeface="Wingdings" panose="05000000000000000000" pitchFamily="2" charset="2"/>
              </a:rPr>
              <a:t>.</a:t>
            </a:r>
            <a:endParaRPr lang="en-US" sz="1800" i="1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0A6ECA8B-48BF-448E-B605-56C2EB262F88}"/>
              </a:ext>
            </a:extLst>
          </p:cNvPr>
          <p:cNvCxnSpPr>
            <a:cxnSpLocks/>
          </p:cNvCxnSpPr>
          <p:nvPr/>
        </p:nvCxnSpPr>
        <p:spPr>
          <a:xfrm flipV="1">
            <a:off x="5024761" y="1318110"/>
            <a:ext cx="1018121" cy="5905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D97516E4-FB85-4697-A43A-37CE9C0AFA02}"/>
              </a:ext>
            </a:extLst>
          </p:cNvPr>
          <p:cNvCxnSpPr>
            <a:cxnSpLocks/>
          </p:cNvCxnSpPr>
          <p:nvPr/>
        </p:nvCxnSpPr>
        <p:spPr>
          <a:xfrm>
            <a:off x="5024761" y="3552527"/>
            <a:ext cx="1003740" cy="1896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989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498000"/>
            <a:ext cx="9144000" cy="361259"/>
          </a:xfrm>
          <a:prstGeom prst="rect">
            <a:avLst/>
          </a:pr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Arc 3"/>
          <p:cNvSpPr>
            <a:spLocks/>
          </p:cNvSpPr>
          <p:nvPr/>
        </p:nvSpPr>
        <p:spPr bwMode="auto">
          <a:xfrm rot="5400000" flipV="1">
            <a:off x="4392000" y="-4392000"/>
            <a:ext cx="3600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noFill/>
            <a:round/>
            <a:headEnd/>
            <a:tailEnd/>
          </a:ln>
        </p:spPr>
        <p:txBody>
          <a:bodyPr wrap="none" anchor="t"/>
          <a:lstStyle/>
          <a:p>
            <a:endParaRPr lang="it-IT" dirty="0"/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 rot="-5400000">
            <a:off x="-2421164" y="3026664"/>
            <a:ext cx="5211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rgbClr val="0000FF"/>
                </a:solidFill>
                <a:latin typeface="Times New Roman"/>
                <a:cs typeface="Times New Roman"/>
              </a:rPr>
              <a:t>University of </a:t>
            </a:r>
            <a:r>
              <a:rPr lang="it-IT" b="1" dirty="0" err="1">
                <a:solidFill>
                  <a:srgbClr val="0000FF"/>
                </a:solidFill>
                <a:latin typeface="Times New Roman"/>
                <a:cs typeface="Times New Roman"/>
              </a:rPr>
              <a:t>Naples</a:t>
            </a:r>
            <a:r>
              <a:rPr lang="it-IT" b="1" dirty="0">
                <a:solidFill>
                  <a:srgbClr val="0000FF"/>
                </a:solidFill>
                <a:latin typeface="Times New Roman"/>
                <a:cs typeface="Times New Roman"/>
              </a:rPr>
              <a:t> "Federico II" &amp; INFN-</a:t>
            </a:r>
            <a:r>
              <a:rPr lang="it-IT" b="1" dirty="0" err="1">
                <a:solidFill>
                  <a:srgbClr val="0000FF"/>
                </a:solidFill>
                <a:latin typeface="Times New Roman"/>
                <a:cs typeface="Times New Roman"/>
              </a:rPr>
              <a:t>Naples</a:t>
            </a:r>
            <a:endParaRPr lang="hr-HR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165600" y="-2024"/>
            <a:ext cx="4978400" cy="362024"/>
          </a:xfrm>
        </p:spPr>
        <p:txBody>
          <a:bodyPr anchor="t">
            <a:normAutofit fontScale="90000"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Clusters in nuclei: the alpha-particle model</a:t>
            </a: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4138A040-08B3-4588-BA17-27F8A1B9C104}" type="slidenum">
              <a:rPr lang="it-IT" sz="1600" b="1" smtClean="0">
                <a:solidFill>
                  <a:schemeClr val="bg1"/>
                </a:solidFill>
              </a:rPr>
              <a:t>5</a:t>
            </a:fld>
            <a:endParaRPr lang="it-IT" sz="1600" b="1" dirty="0">
              <a:solidFill>
                <a:schemeClr val="bg1"/>
              </a:solidFill>
            </a:endParaRP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3457" y="6534835"/>
            <a:ext cx="6489149" cy="3231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bIns="0" anchor="b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Daniele Dell’Aquila (daniele.dellaquila@unina.it) – </a:t>
            </a:r>
            <a:r>
              <a:rPr lang="en-US" sz="1800" b="1" dirty="0">
                <a:solidFill>
                  <a:srgbClr val="FFFFFF"/>
                </a:solidFill>
              </a:rPr>
              <a:t>June, </a:t>
            </a:r>
            <a:r>
              <a:rPr lang="en-US" b="1" dirty="0">
                <a:solidFill>
                  <a:srgbClr val="FFFFFF"/>
                </a:solidFill>
              </a:rPr>
              <a:t>24</a:t>
            </a:r>
            <a:r>
              <a:rPr lang="en-US" sz="1800" b="1" baseline="30000" dirty="0">
                <a:solidFill>
                  <a:srgbClr val="FFFFFF"/>
                </a:solidFill>
              </a:rPr>
              <a:t>th</a:t>
            </a:r>
            <a:r>
              <a:rPr lang="en-US" sz="1800" b="1" dirty="0">
                <a:solidFill>
                  <a:srgbClr val="FFFFFF"/>
                </a:solidFill>
              </a:rPr>
              <a:t> 2024</a:t>
            </a:r>
          </a:p>
        </p:txBody>
      </p: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43282D89-E8B3-4D70-842E-63CAFBB07A8C}"/>
              </a:ext>
            </a:extLst>
          </p:cNvPr>
          <p:cNvSpPr txBox="1"/>
          <p:nvPr/>
        </p:nvSpPr>
        <p:spPr>
          <a:xfrm>
            <a:off x="646477" y="512972"/>
            <a:ext cx="82320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1899 </a:t>
            </a:r>
            <a:r>
              <a:rPr lang="it-IT" sz="1600" dirty="0">
                <a:sym typeface="Wingdings" panose="05000000000000000000" pitchFamily="2" charset="2"/>
              </a:rPr>
              <a:t> Rutherford </a:t>
            </a:r>
            <a:r>
              <a:rPr lang="it-IT" sz="1600" dirty="0" err="1">
                <a:sym typeface="Wingdings" panose="05000000000000000000" pitchFamily="2" charset="2"/>
              </a:rPr>
              <a:t>experiment</a:t>
            </a:r>
            <a:r>
              <a:rPr lang="it-IT" sz="1600" dirty="0">
                <a:sym typeface="Wingdings" panose="05000000000000000000" pitchFamily="2" charset="2"/>
              </a:rPr>
              <a:t>  use of alpha-</a:t>
            </a:r>
            <a:r>
              <a:rPr lang="it-IT" sz="1600" dirty="0" err="1">
                <a:sym typeface="Wingdings" panose="05000000000000000000" pitchFamily="2" charset="2"/>
              </a:rPr>
              <a:t>radiation</a:t>
            </a:r>
            <a:r>
              <a:rPr lang="it-IT" sz="1600" dirty="0">
                <a:sym typeface="Wingdings" panose="05000000000000000000" pitchFamily="2" charset="2"/>
              </a:rPr>
              <a:t> to </a:t>
            </a:r>
            <a:r>
              <a:rPr lang="it-IT" sz="1600" dirty="0" err="1">
                <a:sym typeface="Wingdings" panose="05000000000000000000" pitchFamily="2" charset="2"/>
              </a:rPr>
              <a:t>carry</a:t>
            </a:r>
            <a:r>
              <a:rPr lang="it-IT" sz="1600" dirty="0">
                <a:sym typeface="Wingdings" panose="05000000000000000000" pitchFamily="2" charset="2"/>
              </a:rPr>
              <a:t> out an </a:t>
            </a:r>
            <a:r>
              <a:rPr lang="it-IT" sz="1600" dirty="0" err="1">
                <a:sym typeface="Wingdings" panose="05000000000000000000" pitchFamily="2" charset="2"/>
              </a:rPr>
              <a:t>experiment</a:t>
            </a:r>
            <a:r>
              <a:rPr lang="it-IT" sz="1600" dirty="0">
                <a:sym typeface="Wingdings" panose="05000000000000000000" pitchFamily="2" charset="2"/>
              </a:rPr>
              <a:t>.</a:t>
            </a:r>
          </a:p>
          <a:p>
            <a:r>
              <a:rPr lang="it-IT" sz="1600" b="1" dirty="0">
                <a:sym typeface="Wingdings" panose="05000000000000000000" pitchFamily="2" charset="2"/>
              </a:rPr>
              <a:t>1928</a:t>
            </a:r>
            <a:r>
              <a:rPr lang="it-IT" sz="1600" dirty="0">
                <a:sym typeface="Wingdings" panose="05000000000000000000" pitchFamily="2" charset="2"/>
              </a:rPr>
              <a:t>  Gamow and, </a:t>
            </a:r>
            <a:r>
              <a:rPr lang="it-IT" sz="1600" dirty="0" err="1">
                <a:sym typeface="Wingdings" panose="05000000000000000000" pitchFamily="2" charset="2"/>
              </a:rPr>
              <a:t>independently</a:t>
            </a:r>
            <a:r>
              <a:rPr lang="it-IT" sz="1600" dirty="0">
                <a:sym typeface="Wingdings" panose="05000000000000000000" pitchFamily="2" charset="2"/>
              </a:rPr>
              <a:t>, Gurney and Condon  alpha-</a:t>
            </a:r>
            <a:r>
              <a:rPr lang="it-IT" sz="1600" dirty="0" err="1">
                <a:sym typeface="Wingdings" panose="05000000000000000000" pitchFamily="2" charset="2"/>
              </a:rPr>
              <a:t>decay</a:t>
            </a:r>
            <a:r>
              <a:rPr lang="it-IT" sz="1600" dirty="0">
                <a:sym typeface="Wingdings" panose="05000000000000000000" pitchFamily="2" charset="2"/>
              </a:rPr>
              <a:t> made </a:t>
            </a:r>
            <a:r>
              <a:rPr lang="it-IT" sz="1600" dirty="0" err="1">
                <a:sym typeface="Wingdings" panose="05000000000000000000" pitchFamily="2" charset="2"/>
              </a:rPr>
              <a:t>possible</a:t>
            </a:r>
            <a:r>
              <a:rPr lang="it-IT" sz="1600" dirty="0">
                <a:sym typeface="Wingdings" panose="05000000000000000000" pitchFamily="2" charset="2"/>
              </a:rPr>
              <a:t> by quantum-</a:t>
            </a:r>
            <a:r>
              <a:rPr lang="it-IT" sz="1600" dirty="0" err="1">
                <a:sym typeface="Wingdings" panose="05000000000000000000" pitchFamily="2" charset="2"/>
              </a:rPr>
              <a:t>mechanlical</a:t>
            </a:r>
            <a:r>
              <a:rPr lang="it-IT" sz="1600" dirty="0">
                <a:sym typeface="Wingdings" panose="05000000000000000000" pitchFamily="2" charset="2"/>
              </a:rPr>
              <a:t> tunneling of an alpha-</a:t>
            </a:r>
            <a:r>
              <a:rPr lang="it-IT" sz="1600" dirty="0" err="1">
                <a:sym typeface="Wingdings" panose="05000000000000000000" pitchFamily="2" charset="2"/>
              </a:rPr>
              <a:t>particle</a:t>
            </a:r>
            <a:r>
              <a:rPr lang="it-IT" sz="1600" dirty="0">
                <a:sym typeface="Wingdings" panose="05000000000000000000" pitchFamily="2" charset="2"/>
              </a:rPr>
              <a:t> from inside the </a:t>
            </a:r>
            <a:r>
              <a:rPr lang="it-IT" sz="1600" dirty="0" err="1">
                <a:sym typeface="Wingdings" panose="05000000000000000000" pitchFamily="2" charset="2"/>
              </a:rPr>
              <a:t>decaying</a:t>
            </a:r>
            <a:r>
              <a:rPr lang="it-IT" sz="1600" dirty="0">
                <a:sym typeface="Wingdings" panose="05000000000000000000" pitchFamily="2" charset="2"/>
              </a:rPr>
              <a:t> </a:t>
            </a:r>
            <a:r>
              <a:rPr lang="it-IT" sz="1600" dirty="0" err="1">
                <a:sym typeface="Wingdings" panose="05000000000000000000" pitchFamily="2" charset="2"/>
              </a:rPr>
              <a:t>nucleus</a:t>
            </a:r>
            <a:r>
              <a:rPr lang="it-IT" sz="1600" dirty="0">
                <a:sym typeface="Wingdings" panose="05000000000000000000" pitchFamily="2" charset="2"/>
              </a:rPr>
              <a:t>  alpha-</a:t>
            </a:r>
            <a:r>
              <a:rPr lang="it-IT" sz="1600" dirty="0" err="1">
                <a:sym typeface="Wingdings" panose="05000000000000000000" pitchFamily="2" charset="2"/>
              </a:rPr>
              <a:t>particle</a:t>
            </a:r>
            <a:r>
              <a:rPr lang="it-IT" sz="1600" dirty="0">
                <a:sym typeface="Wingdings" panose="05000000000000000000" pitchFamily="2" charset="2"/>
              </a:rPr>
              <a:t> </a:t>
            </a:r>
            <a:r>
              <a:rPr lang="it-IT" sz="1600" dirty="0" err="1">
                <a:sym typeface="Wingdings" panose="05000000000000000000" pitchFamily="2" charset="2"/>
              </a:rPr>
              <a:t>preformed</a:t>
            </a:r>
            <a:r>
              <a:rPr lang="it-IT" sz="1600" dirty="0">
                <a:sym typeface="Wingdings" panose="05000000000000000000" pitchFamily="2" charset="2"/>
              </a:rPr>
              <a:t> in the </a:t>
            </a:r>
            <a:r>
              <a:rPr lang="it-IT" sz="1600" dirty="0" err="1">
                <a:sym typeface="Wingdings" panose="05000000000000000000" pitchFamily="2" charset="2"/>
              </a:rPr>
              <a:t>nucleus</a:t>
            </a:r>
            <a:r>
              <a:rPr lang="it-IT" sz="1600" dirty="0">
                <a:sym typeface="Wingdings" panose="05000000000000000000" pitchFamily="2" charset="2"/>
              </a:rPr>
              <a:t>.</a:t>
            </a:r>
            <a:endParaRPr lang="it-IT" sz="1600" dirty="0"/>
          </a:p>
          <a:p>
            <a:r>
              <a:rPr lang="it-IT" sz="1600" b="1" dirty="0"/>
              <a:t>1938</a:t>
            </a:r>
            <a:r>
              <a:rPr lang="it-IT" sz="1600" dirty="0"/>
              <a:t> </a:t>
            </a:r>
            <a:r>
              <a:rPr lang="it-IT" sz="1600" dirty="0">
                <a:sym typeface="Wingdings" panose="05000000000000000000" pitchFamily="2" charset="2"/>
              </a:rPr>
              <a:t> </a:t>
            </a:r>
            <a:r>
              <a:rPr lang="it-IT" sz="1600" dirty="0" err="1">
                <a:sym typeface="Wingdings" panose="05000000000000000000" pitchFamily="2" charset="2"/>
              </a:rPr>
              <a:t>Hafstad</a:t>
            </a:r>
            <a:r>
              <a:rPr lang="it-IT" sz="1600" dirty="0">
                <a:sym typeface="Wingdings" panose="05000000000000000000" pitchFamily="2" charset="2"/>
              </a:rPr>
              <a:t> and Teller </a:t>
            </a:r>
            <a:r>
              <a:rPr lang="it-IT" sz="1600" dirty="0" err="1">
                <a:sym typeface="Wingdings" panose="05000000000000000000" pitchFamily="2" charset="2"/>
              </a:rPr>
              <a:t>found</a:t>
            </a:r>
            <a:r>
              <a:rPr lang="it-IT" sz="1600" dirty="0">
                <a:sym typeface="Wingdings" panose="05000000000000000000" pitchFamily="2" charset="2"/>
              </a:rPr>
              <a:t> out </a:t>
            </a:r>
            <a:r>
              <a:rPr lang="it-IT" sz="1600" dirty="0" err="1">
                <a:sym typeface="Wingdings" panose="05000000000000000000" pitchFamily="2" charset="2"/>
              </a:rPr>
              <a:t>that</a:t>
            </a:r>
            <a:r>
              <a:rPr lang="it-IT" sz="1600" dirty="0">
                <a:sym typeface="Wingdings" panose="05000000000000000000" pitchFamily="2" charset="2"/>
              </a:rPr>
              <a:t> the </a:t>
            </a:r>
            <a:r>
              <a:rPr lang="it-IT" sz="1600" dirty="0" err="1">
                <a:sym typeface="Wingdings" panose="05000000000000000000" pitchFamily="2" charset="2"/>
              </a:rPr>
              <a:t>binding</a:t>
            </a:r>
            <a:r>
              <a:rPr lang="it-IT" sz="1600" dirty="0">
                <a:sym typeface="Wingdings" panose="05000000000000000000" pitchFamily="2" charset="2"/>
              </a:rPr>
              <a:t> energy for self-</a:t>
            </a:r>
            <a:r>
              <a:rPr lang="it-IT" sz="1600" dirty="0" err="1">
                <a:sym typeface="Wingdings" panose="05000000000000000000" pitchFamily="2" charset="2"/>
              </a:rPr>
              <a:t>conjugate</a:t>
            </a:r>
            <a:r>
              <a:rPr lang="it-IT" sz="1600" dirty="0">
                <a:sym typeface="Wingdings" panose="05000000000000000000" pitchFamily="2" charset="2"/>
              </a:rPr>
              <a:t> systems </a:t>
            </a:r>
            <a:r>
              <a:rPr lang="it-IT" sz="1600" dirty="0" err="1">
                <a:sym typeface="Wingdings" panose="05000000000000000000" pitchFamily="2" charset="2"/>
              </a:rPr>
              <a:t>was</a:t>
            </a:r>
            <a:r>
              <a:rPr lang="it-IT" sz="1600" dirty="0">
                <a:sym typeface="Wingdings" panose="05000000000000000000" pitchFamily="2" charset="2"/>
              </a:rPr>
              <a:t> </a:t>
            </a:r>
            <a:r>
              <a:rPr lang="it-IT" sz="1600" dirty="0" err="1">
                <a:sym typeface="Wingdings" panose="05000000000000000000" pitchFamily="2" charset="2"/>
              </a:rPr>
              <a:t>linearly</a:t>
            </a:r>
            <a:r>
              <a:rPr lang="it-IT" sz="1600" dirty="0">
                <a:sym typeface="Wingdings" panose="05000000000000000000" pitchFamily="2" charset="2"/>
              </a:rPr>
              <a:t> </a:t>
            </a:r>
            <a:r>
              <a:rPr lang="it-IT" sz="1600" dirty="0" err="1">
                <a:sym typeface="Wingdings" panose="05000000000000000000" pitchFamily="2" charset="2"/>
              </a:rPr>
              <a:t>correlated</a:t>
            </a:r>
            <a:r>
              <a:rPr lang="it-IT" sz="1600" dirty="0">
                <a:sym typeface="Wingdings" panose="05000000000000000000" pitchFamily="2" charset="2"/>
              </a:rPr>
              <a:t> with the </a:t>
            </a:r>
            <a:r>
              <a:rPr lang="it-IT" sz="1600" dirty="0" err="1">
                <a:sym typeface="Wingdings" panose="05000000000000000000" pitchFamily="2" charset="2"/>
              </a:rPr>
              <a:t>number</a:t>
            </a:r>
            <a:r>
              <a:rPr lang="it-IT" sz="1600" dirty="0">
                <a:sym typeface="Wingdings" panose="05000000000000000000" pitchFamily="2" charset="2"/>
              </a:rPr>
              <a:t> of </a:t>
            </a:r>
            <a:r>
              <a:rPr lang="it-IT" sz="1600" dirty="0">
                <a:latin typeface="Symbol" panose="05050102010706020507" pitchFamily="18" charset="2"/>
                <a:sym typeface="Wingdings" panose="05000000000000000000" pitchFamily="2" charset="2"/>
              </a:rPr>
              <a:t>a</a:t>
            </a:r>
            <a:r>
              <a:rPr lang="it-IT" sz="1600" dirty="0">
                <a:sym typeface="Wingdings" panose="05000000000000000000" pitchFamily="2" charset="2"/>
              </a:rPr>
              <a:t>-</a:t>
            </a:r>
            <a:r>
              <a:rPr lang="it-IT" sz="1600" dirty="0">
                <a:latin typeface="Symbol" panose="05050102010706020507" pitchFamily="18" charset="2"/>
                <a:sym typeface="Wingdings" panose="05000000000000000000" pitchFamily="2" charset="2"/>
              </a:rPr>
              <a:t>a</a:t>
            </a:r>
            <a:r>
              <a:rPr lang="it-IT" sz="1600" dirty="0">
                <a:sym typeface="Wingdings" panose="05000000000000000000" pitchFamily="2" charset="2"/>
              </a:rPr>
              <a:t> bonds in the </a:t>
            </a:r>
            <a:r>
              <a:rPr lang="it-IT" sz="1600" dirty="0" err="1">
                <a:sym typeface="Wingdings" panose="05000000000000000000" pitchFamily="2" charset="2"/>
              </a:rPr>
              <a:t>nucleus</a:t>
            </a:r>
            <a:r>
              <a:rPr lang="it-IT" sz="1600" dirty="0">
                <a:sym typeface="Wingdings" panose="05000000000000000000" pitchFamily="2" charset="2"/>
              </a:rPr>
              <a:t>  </a:t>
            </a:r>
            <a:r>
              <a:rPr lang="it-IT" sz="1600" dirty="0" err="1">
                <a:sym typeface="Wingdings" panose="05000000000000000000" pitchFamily="2" charset="2"/>
              </a:rPr>
              <a:t>geometrical</a:t>
            </a:r>
            <a:r>
              <a:rPr lang="it-IT" sz="1600" dirty="0">
                <a:sym typeface="Wingdings" panose="05000000000000000000" pitchFamily="2" charset="2"/>
              </a:rPr>
              <a:t> model for the </a:t>
            </a:r>
            <a:r>
              <a:rPr lang="it-IT" sz="1600" dirty="0" err="1">
                <a:sym typeface="Wingdings" panose="05000000000000000000" pitchFamily="2" charset="2"/>
              </a:rPr>
              <a:t>descrition</a:t>
            </a:r>
            <a:r>
              <a:rPr lang="it-IT" sz="1600" dirty="0">
                <a:sym typeface="Wingdings" panose="05000000000000000000" pitchFamily="2" charset="2"/>
              </a:rPr>
              <a:t> of the </a:t>
            </a:r>
            <a:r>
              <a:rPr lang="it-IT" sz="1600" dirty="0" err="1">
                <a:sym typeface="Wingdings" panose="05000000000000000000" pitchFamily="2" charset="2"/>
              </a:rPr>
              <a:t>nucleus</a:t>
            </a:r>
            <a:r>
              <a:rPr lang="it-IT" sz="1600" dirty="0">
                <a:sym typeface="Wingdings" panose="05000000000000000000" pitchFamily="2" charset="2"/>
              </a:rPr>
              <a:t>:</a:t>
            </a:r>
            <a:endParaRPr lang="it-IT" sz="16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FF1DC85A-1230-431A-83D2-D5B0D5165281}"/>
                  </a:ext>
                </a:extLst>
              </p:cNvPr>
              <p:cNvSpPr txBox="1"/>
              <p:nvPr/>
            </p:nvSpPr>
            <p:spPr>
              <a:xfrm>
                <a:off x="6082831" y="3961662"/>
                <a:ext cx="20075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𝑏𝑜𝑛𝑑𝑠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FF1DC85A-1230-431A-83D2-D5B0D5165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2831" y="3961662"/>
                <a:ext cx="2007537" cy="276999"/>
              </a:xfrm>
              <a:prstGeom prst="rect">
                <a:avLst/>
              </a:prstGeom>
              <a:blipFill>
                <a:blip r:embed="rId3"/>
                <a:stretch>
                  <a:fillRect l="-304" r="-608" b="-311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2EB2C8A9-C1B9-BE66-92E8-1660929B8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506" y="2493555"/>
            <a:ext cx="5004688" cy="349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3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498000"/>
            <a:ext cx="9144000" cy="361259"/>
          </a:xfrm>
          <a:prstGeom prst="rect">
            <a:avLst/>
          </a:pr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Arc 3"/>
          <p:cNvSpPr>
            <a:spLocks/>
          </p:cNvSpPr>
          <p:nvPr/>
        </p:nvSpPr>
        <p:spPr bwMode="auto">
          <a:xfrm rot="5400000" flipV="1">
            <a:off x="4392000" y="-4392000"/>
            <a:ext cx="3600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noFill/>
            <a:round/>
            <a:headEnd/>
            <a:tailEnd/>
          </a:ln>
        </p:spPr>
        <p:txBody>
          <a:bodyPr wrap="none" anchor="t"/>
          <a:lstStyle/>
          <a:p>
            <a:endParaRPr lang="it-IT" dirty="0"/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 rot="-5400000">
            <a:off x="-2421164" y="3026664"/>
            <a:ext cx="5211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rgbClr val="0000FF"/>
                </a:solidFill>
                <a:latin typeface="Times New Roman"/>
                <a:cs typeface="Times New Roman"/>
              </a:rPr>
              <a:t>University of </a:t>
            </a:r>
            <a:r>
              <a:rPr lang="it-IT" b="1" dirty="0" err="1">
                <a:solidFill>
                  <a:srgbClr val="0000FF"/>
                </a:solidFill>
                <a:latin typeface="Times New Roman"/>
                <a:cs typeface="Times New Roman"/>
              </a:rPr>
              <a:t>Naples</a:t>
            </a:r>
            <a:r>
              <a:rPr lang="it-IT" b="1" dirty="0">
                <a:solidFill>
                  <a:srgbClr val="0000FF"/>
                </a:solidFill>
                <a:latin typeface="Times New Roman"/>
                <a:cs typeface="Times New Roman"/>
              </a:rPr>
              <a:t> "Federico II" &amp; INFN-</a:t>
            </a:r>
            <a:r>
              <a:rPr lang="it-IT" b="1" dirty="0" err="1">
                <a:solidFill>
                  <a:srgbClr val="0000FF"/>
                </a:solidFill>
                <a:latin typeface="Times New Roman"/>
                <a:cs typeface="Times New Roman"/>
              </a:rPr>
              <a:t>Naples</a:t>
            </a:r>
            <a:endParaRPr lang="hr-HR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165600" y="-2024"/>
            <a:ext cx="4978400" cy="362024"/>
          </a:xfrm>
        </p:spPr>
        <p:txBody>
          <a:bodyPr anchor="t">
            <a:normAutofit fontScale="90000"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Clusters in nuclei: the alpha-particle model</a:t>
            </a: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4138A040-08B3-4588-BA17-27F8A1B9C104}" type="slidenum">
              <a:rPr lang="it-IT" sz="1600" b="1" smtClean="0">
                <a:solidFill>
                  <a:schemeClr val="bg1"/>
                </a:solidFill>
              </a:rPr>
              <a:t>6</a:t>
            </a:fld>
            <a:endParaRPr lang="it-IT" sz="1600" b="1" dirty="0">
              <a:solidFill>
                <a:schemeClr val="bg1"/>
              </a:solidFill>
            </a:endParaRP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3457" y="6534835"/>
            <a:ext cx="6489149" cy="3231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bIns="0" anchor="b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Daniele Dell’Aquila (daniele.dellaquila@unina.it) – </a:t>
            </a:r>
            <a:r>
              <a:rPr lang="en-US" sz="1800" b="1" dirty="0">
                <a:solidFill>
                  <a:srgbClr val="FFFFFF"/>
                </a:solidFill>
              </a:rPr>
              <a:t>June, </a:t>
            </a:r>
            <a:r>
              <a:rPr lang="en-US" b="1" dirty="0">
                <a:solidFill>
                  <a:srgbClr val="FFFFFF"/>
                </a:solidFill>
              </a:rPr>
              <a:t>24</a:t>
            </a:r>
            <a:r>
              <a:rPr lang="en-US" sz="1800" b="1" baseline="30000" dirty="0">
                <a:solidFill>
                  <a:srgbClr val="FFFFFF"/>
                </a:solidFill>
              </a:rPr>
              <a:t>th</a:t>
            </a:r>
            <a:r>
              <a:rPr lang="en-US" sz="1800" b="1" dirty="0">
                <a:solidFill>
                  <a:srgbClr val="FFFFFF"/>
                </a:solidFill>
              </a:rPr>
              <a:t> 2024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3C7577AF-7883-4299-8554-00B5A78A14B6}"/>
              </a:ext>
            </a:extLst>
          </p:cNvPr>
          <p:cNvGrpSpPr/>
          <p:nvPr/>
        </p:nvGrpSpPr>
        <p:grpSpPr>
          <a:xfrm>
            <a:off x="639849" y="572755"/>
            <a:ext cx="8316261" cy="4587122"/>
            <a:chOff x="4226436" y="3719905"/>
            <a:chExt cx="8316261" cy="4587122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21C09DB0-DEBA-4EB5-906A-659DBE1023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734" y="4956032"/>
              <a:ext cx="5875705" cy="3350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71EF1BC0-9A67-467E-9690-EFEE7CA99E81}"/>
                </a:ext>
              </a:extLst>
            </p:cNvPr>
            <p:cNvSpPr/>
            <p:nvPr/>
          </p:nvSpPr>
          <p:spPr>
            <a:xfrm>
              <a:off x="4226436" y="3719905"/>
              <a:ext cx="8316261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600" dirty="0" err="1"/>
                <a:t>Experimentally</a:t>
              </a:r>
              <a:r>
                <a:rPr lang="it-IT" sz="1600" dirty="0"/>
                <a:t> </a:t>
              </a:r>
              <a:r>
                <a:rPr lang="it-IT" sz="1600" dirty="0">
                  <a:sym typeface="Wingdings" panose="05000000000000000000" pitchFamily="2" charset="2"/>
                </a:rPr>
                <a:t> the </a:t>
              </a:r>
              <a:r>
                <a:rPr lang="it-IT" sz="1600" dirty="0">
                  <a:latin typeface="Symbol" panose="05050102010706020507" pitchFamily="18" charset="2"/>
                  <a:sym typeface="Wingdings" panose="05000000000000000000" pitchFamily="2" charset="2"/>
                </a:rPr>
                <a:t>a</a:t>
              </a:r>
              <a:r>
                <a:rPr lang="it-IT" sz="1600" dirty="0">
                  <a:sym typeface="Wingdings" panose="05000000000000000000" pitchFamily="2" charset="2"/>
                </a:rPr>
                <a:t>-</a:t>
              </a:r>
              <a:r>
                <a:rPr lang="it-IT" sz="1600" dirty="0" err="1">
                  <a:sym typeface="Wingdings" panose="05000000000000000000" pitchFamily="2" charset="2"/>
                </a:rPr>
                <a:t>binding</a:t>
              </a:r>
              <a:r>
                <a:rPr lang="it-IT" sz="1600" dirty="0">
                  <a:sym typeface="Wingdings" panose="05000000000000000000" pitchFamily="2" charset="2"/>
                </a:rPr>
                <a:t> energy per </a:t>
              </a:r>
              <a:r>
                <a:rPr lang="it-IT" sz="1600" dirty="0" err="1">
                  <a:sym typeface="Wingdings" panose="05000000000000000000" pitchFamily="2" charset="2"/>
                </a:rPr>
                <a:t>number</a:t>
              </a:r>
              <a:r>
                <a:rPr lang="it-IT" sz="1600" dirty="0">
                  <a:sym typeface="Wingdings" panose="05000000000000000000" pitchFamily="2" charset="2"/>
                </a:rPr>
                <a:t> of bonds </a:t>
              </a:r>
              <a:r>
                <a:rPr lang="it-IT" sz="1600" dirty="0" err="1">
                  <a:sym typeface="Wingdings" panose="05000000000000000000" pitchFamily="2" charset="2"/>
                </a:rPr>
                <a:t>is</a:t>
              </a:r>
              <a:r>
                <a:rPr lang="it-IT" sz="1600" dirty="0">
                  <a:sym typeface="Wingdings" panose="05000000000000000000" pitchFamily="2" charset="2"/>
                </a:rPr>
                <a:t> </a:t>
              </a:r>
              <a:r>
                <a:rPr lang="it-IT" sz="1600" dirty="0" err="1">
                  <a:sym typeface="Wingdings" panose="05000000000000000000" pitchFamily="2" charset="2"/>
                </a:rPr>
                <a:t>surprisingly</a:t>
              </a:r>
              <a:r>
                <a:rPr lang="it-IT" sz="1600" dirty="0">
                  <a:sym typeface="Wingdings" panose="05000000000000000000" pitchFamily="2" charset="2"/>
                </a:rPr>
                <a:t> </a:t>
              </a:r>
              <a:r>
                <a:rPr lang="it-IT" sz="1600" dirty="0" err="1">
                  <a:sym typeface="Wingdings" panose="05000000000000000000" pitchFamily="2" charset="2"/>
                </a:rPr>
                <a:t>constant</a:t>
              </a:r>
              <a:r>
                <a:rPr lang="it-IT" sz="1600" dirty="0">
                  <a:sym typeface="Wingdings" panose="05000000000000000000" pitchFamily="2" charset="2"/>
                </a:rPr>
                <a:t> for </a:t>
              </a:r>
              <a:r>
                <a:rPr lang="it-IT" sz="1600" dirty="0" err="1">
                  <a:sym typeface="Wingdings" panose="05000000000000000000" pitchFamily="2" charset="2"/>
                </a:rPr>
                <a:t>each</a:t>
              </a:r>
              <a:r>
                <a:rPr lang="it-IT" sz="1600" dirty="0">
                  <a:sym typeface="Wingdings" panose="05000000000000000000" pitchFamily="2" charset="2"/>
                </a:rPr>
                <a:t> system (</a:t>
              </a:r>
              <a:r>
                <a:rPr lang="it-IT" sz="1600" dirty="0" err="1">
                  <a:sym typeface="Wingdings" panose="05000000000000000000" pitchFamily="2" charset="2"/>
                </a:rPr>
                <a:t>about</a:t>
              </a:r>
              <a:r>
                <a:rPr lang="it-IT" sz="1600" dirty="0">
                  <a:sym typeface="Wingdings" panose="05000000000000000000" pitchFamily="2" charset="2"/>
                </a:rPr>
                <a:t> 2.130 MeV)  </a:t>
              </a:r>
              <a:r>
                <a:rPr lang="it-IT" sz="1600" dirty="0" err="1">
                  <a:sym typeface="Wingdings" panose="05000000000000000000" pitchFamily="2" charset="2"/>
                </a:rPr>
                <a:t>apparently</a:t>
              </a:r>
              <a:r>
                <a:rPr lang="it-IT" sz="1600" dirty="0">
                  <a:sym typeface="Wingdings" panose="05000000000000000000" pitchFamily="2" charset="2"/>
                </a:rPr>
                <a:t> </a:t>
              </a:r>
              <a:r>
                <a:rPr lang="it-IT" sz="1600" dirty="0" err="1">
                  <a:sym typeface="Wingdings" panose="05000000000000000000" pitchFamily="2" charset="2"/>
                </a:rPr>
                <a:t>constant</a:t>
              </a:r>
              <a:r>
                <a:rPr lang="it-IT" sz="1600" dirty="0">
                  <a:sym typeface="Wingdings" panose="05000000000000000000" pitchFamily="2" charset="2"/>
                </a:rPr>
                <a:t> </a:t>
              </a:r>
              <a:r>
                <a:rPr lang="it-IT" sz="1600" dirty="0">
                  <a:latin typeface="Symbol" panose="05050102010706020507" pitchFamily="18" charset="2"/>
                  <a:sym typeface="Wingdings" panose="05000000000000000000" pitchFamily="2" charset="2"/>
                </a:rPr>
                <a:t>a</a:t>
              </a:r>
              <a:r>
                <a:rPr lang="it-IT" sz="1600" dirty="0">
                  <a:sym typeface="Wingdings" panose="05000000000000000000" pitchFamily="2" charset="2"/>
                </a:rPr>
                <a:t>-</a:t>
              </a:r>
              <a:r>
                <a:rPr lang="it-IT" sz="1600" dirty="0">
                  <a:latin typeface="Symbol" panose="05050102010706020507" pitchFamily="18" charset="2"/>
                  <a:sym typeface="Wingdings" panose="05000000000000000000" pitchFamily="2" charset="2"/>
                </a:rPr>
                <a:t>a</a:t>
              </a:r>
              <a:r>
                <a:rPr lang="it-IT" sz="1600" dirty="0">
                  <a:sym typeface="Wingdings" panose="05000000000000000000" pitchFamily="2" charset="2"/>
                </a:rPr>
                <a:t> interaction  </a:t>
              </a:r>
              <a:r>
                <a:rPr lang="it-IT" sz="1600" dirty="0" err="1">
                  <a:sym typeface="Wingdings" panose="05000000000000000000" pitchFamily="2" charset="2"/>
                </a:rPr>
                <a:t>resilience</a:t>
              </a:r>
              <a:r>
                <a:rPr lang="it-IT" sz="1600" dirty="0">
                  <a:sym typeface="Wingdings" panose="05000000000000000000" pitchFamily="2" charset="2"/>
                </a:rPr>
                <a:t> of the </a:t>
              </a:r>
              <a:r>
                <a:rPr lang="it-IT" sz="1600" dirty="0">
                  <a:latin typeface="Symbol" panose="05050102010706020507" pitchFamily="18" charset="2"/>
                  <a:sym typeface="Wingdings" panose="05000000000000000000" pitchFamily="2" charset="2"/>
                </a:rPr>
                <a:t>a</a:t>
              </a:r>
              <a:r>
                <a:rPr lang="it-IT" sz="1600" dirty="0">
                  <a:sym typeface="Wingdings" panose="05000000000000000000" pitchFamily="2" charset="2"/>
                </a:rPr>
                <a:t>-</a:t>
              </a:r>
              <a:r>
                <a:rPr lang="it-IT" sz="1600" dirty="0" err="1">
                  <a:sym typeface="Wingdings" panose="05000000000000000000" pitchFamily="2" charset="2"/>
                </a:rPr>
                <a:t>particle</a:t>
              </a:r>
              <a:r>
                <a:rPr lang="it-IT" sz="1600" dirty="0">
                  <a:sym typeface="Wingdings" panose="05000000000000000000" pitchFamily="2" charset="2"/>
                </a:rPr>
                <a:t> </a:t>
              </a:r>
              <a:r>
                <a:rPr lang="it-IT" sz="1600" dirty="0" err="1">
                  <a:sym typeface="Wingdings" panose="05000000000000000000" pitchFamily="2" charset="2"/>
                </a:rPr>
                <a:t>consituents</a:t>
              </a:r>
              <a:r>
                <a:rPr lang="it-IT" sz="1600" dirty="0">
                  <a:sym typeface="Wingdings" panose="05000000000000000000" pitchFamily="2" charset="2"/>
                </a:rPr>
                <a:t> in the ground state of light self-</a:t>
              </a:r>
              <a:r>
                <a:rPr lang="it-IT" sz="1600" dirty="0" err="1">
                  <a:sym typeface="Wingdings" panose="05000000000000000000" pitchFamily="2" charset="2"/>
                </a:rPr>
                <a:t>conjugate</a:t>
              </a:r>
              <a:r>
                <a:rPr lang="it-IT" sz="1600" dirty="0">
                  <a:sym typeface="Wingdings" panose="05000000000000000000" pitchFamily="2" charset="2"/>
                </a:rPr>
                <a:t> nuclei.</a:t>
              </a:r>
            </a:p>
            <a:p>
              <a:endParaRPr lang="it-IT" sz="1600" dirty="0"/>
            </a:p>
            <a:p>
              <a:r>
                <a:rPr lang="it-IT" sz="1600" b="1" dirty="0"/>
                <a:t>The </a:t>
              </a:r>
              <a:r>
                <a:rPr lang="it-IT" sz="1600" b="1" dirty="0" err="1"/>
                <a:t>begining</a:t>
              </a:r>
              <a:r>
                <a:rPr lang="it-IT" sz="1600" b="1" dirty="0"/>
                <a:t> of the </a:t>
              </a:r>
              <a:r>
                <a:rPr lang="it-IT" sz="1600" b="1" dirty="0">
                  <a:latin typeface="Symbol" pitchFamily="18" charset="2"/>
                </a:rPr>
                <a:t>a</a:t>
              </a:r>
              <a:r>
                <a:rPr lang="it-IT" sz="1600" b="1" dirty="0"/>
                <a:t>-cluster model </a:t>
              </a:r>
              <a:r>
                <a:rPr lang="it-IT" sz="1600" b="1" dirty="0">
                  <a:sym typeface="Wingdings" panose="05000000000000000000" pitchFamily="2" charset="2"/>
                </a:rPr>
                <a:t> </a:t>
              </a:r>
              <a:r>
                <a:rPr lang="en-US" sz="1600" b="1" i="1" dirty="0"/>
                <a:t>L. </a:t>
              </a:r>
              <a:r>
                <a:rPr lang="en-US" sz="1600" b="1" i="1" dirty="0" err="1"/>
                <a:t>Hafstad</a:t>
              </a:r>
              <a:r>
                <a:rPr lang="en-US" sz="1600" b="1" i="1" dirty="0"/>
                <a:t> and E. Teller, Phys. Rev. 54, 681 (1938)</a:t>
              </a:r>
            </a:p>
            <a:p>
              <a:endParaRPr lang="en-US" sz="1600" dirty="0"/>
            </a:p>
          </p:txBody>
        </p:sp>
      </p:grpSp>
      <p:sp>
        <p:nvSpPr>
          <p:cNvPr id="14" name="Rettangolo 13">
            <a:extLst>
              <a:ext uri="{FF2B5EF4-FFF2-40B4-BE49-F238E27FC236}">
                <a16:creationId xmlns:a16="http://schemas.microsoft.com/office/drawing/2014/main" id="{974E33FD-22CA-4FDA-9ACC-52C9C77651D5}"/>
              </a:ext>
            </a:extLst>
          </p:cNvPr>
          <p:cNvSpPr/>
          <p:nvPr/>
        </p:nvSpPr>
        <p:spPr>
          <a:xfrm>
            <a:off x="639848" y="5339530"/>
            <a:ext cx="84064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The model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based</a:t>
            </a:r>
            <a:r>
              <a:rPr lang="it-IT" sz="1600" dirty="0"/>
              <a:t> on the interaction </a:t>
            </a:r>
            <a:r>
              <a:rPr lang="it-IT" sz="1600" dirty="0" err="1"/>
              <a:t>between</a:t>
            </a:r>
            <a:r>
              <a:rPr lang="it-IT" sz="1600" dirty="0"/>
              <a:t> </a:t>
            </a:r>
            <a:r>
              <a:rPr lang="it-IT" sz="1600" dirty="0">
                <a:latin typeface="Symbol" panose="05050102010706020507" pitchFamily="18" charset="2"/>
              </a:rPr>
              <a:t>a</a:t>
            </a:r>
            <a:r>
              <a:rPr lang="it-IT" sz="1600" dirty="0"/>
              <a:t>-</a:t>
            </a:r>
            <a:r>
              <a:rPr lang="it-IT" sz="1600" dirty="0" err="1"/>
              <a:t>particles</a:t>
            </a:r>
            <a:r>
              <a:rPr lang="it-IT" sz="1600" dirty="0"/>
              <a:t> </a:t>
            </a:r>
            <a:r>
              <a:rPr lang="it-IT" sz="1600" dirty="0" err="1"/>
              <a:t>proposed</a:t>
            </a:r>
            <a:r>
              <a:rPr lang="it-IT" sz="1600" dirty="0"/>
              <a:t> by Wheeler (1937) </a:t>
            </a:r>
            <a:r>
              <a:rPr lang="it-IT" sz="1600" dirty="0">
                <a:sym typeface="Wingdings" panose="05000000000000000000" pitchFamily="2" charset="2"/>
              </a:rPr>
              <a:t> </a:t>
            </a:r>
            <a:r>
              <a:rPr lang="it-IT" sz="1600" dirty="0" err="1">
                <a:sym typeface="Wingdings" panose="05000000000000000000" pitchFamily="2" charset="2"/>
              </a:rPr>
              <a:t>application</a:t>
            </a:r>
            <a:r>
              <a:rPr lang="it-IT" sz="1600" dirty="0">
                <a:sym typeface="Wingdings" panose="05000000000000000000" pitchFamily="2" charset="2"/>
              </a:rPr>
              <a:t> of the </a:t>
            </a:r>
            <a:r>
              <a:rPr lang="it-IT" sz="1600" dirty="0" err="1">
                <a:sym typeface="Wingdings" panose="05000000000000000000" pitchFamily="2" charset="2"/>
              </a:rPr>
              <a:t>Hartree-Fock</a:t>
            </a:r>
            <a:r>
              <a:rPr lang="it-IT" sz="1600" dirty="0">
                <a:sym typeface="Wingdings" panose="05000000000000000000" pitchFamily="2" charset="2"/>
              </a:rPr>
              <a:t> </a:t>
            </a:r>
            <a:r>
              <a:rPr lang="it-IT" sz="1600" dirty="0" err="1">
                <a:sym typeface="Wingdings" panose="05000000000000000000" pitchFamily="2" charset="2"/>
              </a:rPr>
              <a:t>variational</a:t>
            </a:r>
            <a:r>
              <a:rPr lang="it-IT" sz="1600" dirty="0">
                <a:sym typeface="Wingdings" panose="05000000000000000000" pitchFamily="2" charset="2"/>
              </a:rPr>
              <a:t> </a:t>
            </a:r>
            <a:r>
              <a:rPr lang="it-IT" sz="1600" dirty="0" err="1">
                <a:sym typeface="Wingdings" panose="05000000000000000000" pitchFamily="2" charset="2"/>
              </a:rPr>
              <a:t>method</a:t>
            </a:r>
            <a:r>
              <a:rPr lang="it-IT" sz="1600" dirty="0">
                <a:sym typeface="Wingdings" panose="05000000000000000000" pitchFamily="2" charset="2"/>
              </a:rPr>
              <a:t> to the system of </a:t>
            </a:r>
            <a:r>
              <a:rPr lang="it-IT" sz="1600" dirty="0" err="1">
                <a:sym typeface="Wingdings" panose="05000000000000000000" pitchFamily="2" charset="2"/>
              </a:rPr>
              <a:t>eight</a:t>
            </a:r>
            <a:r>
              <a:rPr lang="it-IT" sz="1600" dirty="0">
                <a:sym typeface="Wingdings" panose="05000000000000000000" pitchFamily="2" charset="2"/>
              </a:rPr>
              <a:t> </a:t>
            </a:r>
            <a:r>
              <a:rPr lang="it-IT" sz="1600" dirty="0" err="1">
                <a:sym typeface="Wingdings" panose="05000000000000000000" pitchFamily="2" charset="2"/>
              </a:rPr>
              <a:t>nucleons</a:t>
            </a:r>
            <a:r>
              <a:rPr lang="it-IT" sz="1600" dirty="0">
                <a:sym typeface="Wingdings" panose="05000000000000000000" pitchFamily="2" charset="2"/>
              </a:rPr>
              <a:t> (</a:t>
            </a:r>
            <a:r>
              <a:rPr lang="it-IT" sz="1600" dirty="0" err="1">
                <a:sym typeface="Wingdings" panose="05000000000000000000" pitchFamily="2" charset="2"/>
              </a:rPr>
              <a:t>two</a:t>
            </a:r>
            <a:r>
              <a:rPr lang="it-IT" sz="1600" dirty="0">
                <a:sym typeface="Wingdings" panose="05000000000000000000" pitchFamily="2" charset="2"/>
              </a:rPr>
              <a:t> </a:t>
            </a:r>
            <a:r>
              <a:rPr lang="it-IT" sz="1600" dirty="0" err="1">
                <a:sym typeface="Wingdings" panose="05000000000000000000" pitchFamily="2" charset="2"/>
              </a:rPr>
              <a:t>interacting</a:t>
            </a:r>
            <a:r>
              <a:rPr lang="it-IT" sz="1600" dirty="0">
                <a:sym typeface="Wingdings" panose="05000000000000000000" pitchFamily="2" charset="2"/>
              </a:rPr>
              <a:t> </a:t>
            </a:r>
            <a:r>
              <a:rPr lang="it-IT" sz="1600" dirty="0">
                <a:latin typeface="Symbol" panose="05050102010706020507" pitchFamily="18" charset="2"/>
                <a:sym typeface="Wingdings" panose="05000000000000000000" pitchFamily="2" charset="2"/>
              </a:rPr>
              <a:t>a</a:t>
            </a:r>
            <a:r>
              <a:rPr lang="it-IT" sz="1600" dirty="0">
                <a:sym typeface="Wingdings" panose="05000000000000000000" pitchFamily="2" charset="2"/>
              </a:rPr>
              <a:t>-</a:t>
            </a:r>
            <a:r>
              <a:rPr lang="it-IT" sz="1600" dirty="0" err="1">
                <a:sym typeface="Wingdings" panose="05000000000000000000" pitchFamily="2" charset="2"/>
              </a:rPr>
              <a:t>particles</a:t>
            </a:r>
            <a:r>
              <a:rPr lang="it-IT" sz="1600" dirty="0">
                <a:sym typeface="Wingdings" panose="05000000000000000000" pitchFamily="2" charset="2"/>
              </a:rPr>
              <a:t>).</a:t>
            </a:r>
            <a:endParaRPr lang="en-US" sz="1600" b="1" i="1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35353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498000"/>
            <a:ext cx="9144000" cy="361259"/>
          </a:xfrm>
          <a:prstGeom prst="rect">
            <a:avLst/>
          </a:pr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Arc 3"/>
          <p:cNvSpPr>
            <a:spLocks/>
          </p:cNvSpPr>
          <p:nvPr/>
        </p:nvSpPr>
        <p:spPr bwMode="auto">
          <a:xfrm rot="5400000" flipV="1">
            <a:off x="4392000" y="-4392000"/>
            <a:ext cx="3600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noFill/>
            <a:round/>
            <a:headEnd/>
            <a:tailEnd/>
          </a:ln>
        </p:spPr>
        <p:txBody>
          <a:bodyPr wrap="none" anchor="t"/>
          <a:lstStyle/>
          <a:p>
            <a:endParaRPr lang="it-IT" dirty="0"/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 rot="-5400000">
            <a:off x="-2421164" y="3026664"/>
            <a:ext cx="5211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rgbClr val="0000FF"/>
                </a:solidFill>
                <a:latin typeface="Times New Roman"/>
                <a:cs typeface="Times New Roman"/>
              </a:rPr>
              <a:t>University of </a:t>
            </a:r>
            <a:r>
              <a:rPr lang="it-IT" b="1" dirty="0" err="1">
                <a:solidFill>
                  <a:srgbClr val="0000FF"/>
                </a:solidFill>
                <a:latin typeface="Times New Roman"/>
                <a:cs typeface="Times New Roman"/>
              </a:rPr>
              <a:t>Naples</a:t>
            </a:r>
            <a:r>
              <a:rPr lang="it-IT" b="1" dirty="0">
                <a:solidFill>
                  <a:srgbClr val="0000FF"/>
                </a:solidFill>
                <a:latin typeface="Times New Roman"/>
                <a:cs typeface="Times New Roman"/>
              </a:rPr>
              <a:t> "Federico II" &amp; INFN-</a:t>
            </a:r>
            <a:r>
              <a:rPr lang="it-IT" b="1" dirty="0" err="1">
                <a:solidFill>
                  <a:srgbClr val="0000FF"/>
                </a:solidFill>
                <a:latin typeface="Times New Roman"/>
                <a:cs typeface="Times New Roman"/>
              </a:rPr>
              <a:t>Naples</a:t>
            </a:r>
            <a:endParaRPr lang="hr-HR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165600" y="-2024"/>
            <a:ext cx="4978400" cy="362024"/>
          </a:xfrm>
        </p:spPr>
        <p:txBody>
          <a:bodyPr anchor="t">
            <a:normAutofit fontScale="90000"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Clusters in nuclei: models</a:t>
            </a: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4138A040-08B3-4588-BA17-27F8A1B9C104}" type="slidenum">
              <a:rPr lang="it-IT" sz="1600" b="1" smtClean="0">
                <a:solidFill>
                  <a:schemeClr val="bg1"/>
                </a:solidFill>
              </a:rPr>
              <a:t>7</a:t>
            </a:fld>
            <a:endParaRPr lang="it-IT" sz="1600" b="1" dirty="0">
              <a:solidFill>
                <a:schemeClr val="bg1"/>
              </a:solidFill>
            </a:endParaRP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3457" y="6534835"/>
            <a:ext cx="6489149" cy="3231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bIns="0" anchor="b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Daniele Dell’Aquila (daniele.dellaquila@unina.it) – </a:t>
            </a:r>
            <a:r>
              <a:rPr lang="en-US" sz="1800" b="1" dirty="0">
                <a:solidFill>
                  <a:srgbClr val="FFFFFF"/>
                </a:solidFill>
              </a:rPr>
              <a:t>June, </a:t>
            </a:r>
            <a:r>
              <a:rPr lang="en-US" b="1" dirty="0">
                <a:solidFill>
                  <a:srgbClr val="FFFFFF"/>
                </a:solidFill>
              </a:rPr>
              <a:t>24</a:t>
            </a:r>
            <a:r>
              <a:rPr lang="en-US" sz="1800" b="1" baseline="30000" dirty="0">
                <a:solidFill>
                  <a:srgbClr val="FFFFFF"/>
                </a:solidFill>
              </a:rPr>
              <a:t>th</a:t>
            </a:r>
            <a:r>
              <a:rPr lang="en-US" sz="1800" b="1" dirty="0">
                <a:solidFill>
                  <a:srgbClr val="FFFFFF"/>
                </a:solidFill>
              </a:rPr>
              <a:t> 2024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FD251677-9BBC-47FF-826A-FE6A37917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705" y="548680"/>
            <a:ext cx="6322589" cy="376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asellaDiTesto 1">
            <a:extLst>
              <a:ext uri="{FF2B5EF4-FFF2-40B4-BE49-F238E27FC236}">
                <a16:creationId xmlns:a16="http://schemas.microsoft.com/office/drawing/2014/main" id="{BD183D4A-6E4F-4D1F-B384-A521D2840B08}"/>
              </a:ext>
            </a:extLst>
          </p:cNvPr>
          <p:cNvSpPr txBox="1"/>
          <p:nvPr/>
        </p:nvSpPr>
        <p:spPr>
          <a:xfrm>
            <a:off x="539552" y="4509120"/>
            <a:ext cx="8604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sz="1600" b="1" i="1" dirty="0">
                <a:solidFill>
                  <a:srgbClr val="008000"/>
                </a:solidFill>
              </a:rPr>
              <a:t>Shell model</a:t>
            </a:r>
            <a:r>
              <a:rPr lang="it-IT" sz="1600" dirty="0">
                <a:solidFill>
                  <a:srgbClr val="008000"/>
                </a:solidFill>
              </a:rPr>
              <a:t>: </a:t>
            </a:r>
            <a:r>
              <a:rPr lang="it-IT" sz="1600" dirty="0" err="1">
                <a:solidFill>
                  <a:srgbClr val="008000"/>
                </a:solidFill>
              </a:rPr>
              <a:t>mean-field</a:t>
            </a:r>
            <a:r>
              <a:rPr lang="it-IT" sz="1600" dirty="0">
                <a:solidFill>
                  <a:srgbClr val="008000"/>
                </a:solidFill>
              </a:rPr>
              <a:t> and </a:t>
            </a:r>
            <a:r>
              <a:rPr lang="it-IT" sz="1600" dirty="0" err="1">
                <a:solidFill>
                  <a:srgbClr val="008000"/>
                </a:solidFill>
              </a:rPr>
              <a:t>residual</a:t>
            </a:r>
            <a:r>
              <a:rPr lang="it-IT" sz="1600" dirty="0">
                <a:solidFill>
                  <a:srgbClr val="008000"/>
                </a:solidFill>
              </a:rPr>
              <a:t> </a:t>
            </a:r>
            <a:r>
              <a:rPr lang="it-IT" sz="1600" dirty="0" err="1">
                <a:solidFill>
                  <a:srgbClr val="008000"/>
                </a:solidFill>
              </a:rPr>
              <a:t>interaction</a:t>
            </a:r>
            <a:r>
              <a:rPr lang="it-IT" sz="1600" dirty="0">
                <a:solidFill>
                  <a:srgbClr val="008000"/>
                </a:solidFill>
              </a:rPr>
              <a:t> </a:t>
            </a:r>
            <a:r>
              <a:rPr lang="it-IT" sz="1600" dirty="0">
                <a:solidFill>
                  <a:srgbClr val="008000"/>
                </a:solidFill>
                <a:sym typeface="Wingdings" pitchFamily="2" charset="2"/>
              </a:rPr>
              <a:t> clusters </a:t>
            </a:r>
            <a:r>
              <a:rPr lang="it-IT" sz="1600" b="1" dirty="0">
                <a:solidFill>
                  <a:srgbClr val="008000"/>
                </a:solidFill>
                <a:sym typeface="Wingdings" pitchFamily="2" charset="2"/>
              </a:rPr>
              <a:t>emerge</a:t>
            </a:r>
            <a:r>
              <a:rPr lang="it-IT" sz="1600" dirty="0">
                <a:solidFill>
                  <a:srgbClr val="008000"/>
                </a:solidFill>
                <a:sym typeface="Wingdings" pitchFamily="2" charset="2"/>
              </a:rPr>
              <a:t>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1600" b="1" i="1" dirty="0">
                <a:solidFill>
                  <a:srgbClr val="008000"/>
                </a:solidFill>
                <a:latin typeface="Symbol" pitchFamily="18" charset="2"/>
                <a:sym typeface="Wingdings" pitchFamily="2" charset="2"/>
              </a:rPr>
              <a:t>a</a:t>
            </a:r>
            <a:r>
              <a:rPr lang="it-IT" sz="1600" b="1" i="1" dirty="0">
                <a:solidFill>
                  <a:srgbClr val="008000"/>
                </a:solidFill>
                <a:sym typeface="Wingdings" pitchFamily="2" charset="2"/>
              </a:rPr>
              <a:t>-</a:t>
            </a:r>
            <a:r>
              <a:rPr lang="it-IT" sz="1600" b="1" i="1" dirty="0" err="1">
                <a:solidFill>
                  <a:srgbClr val="008000"/>
                </a:solidFill>
                <a:sym typeface="Wingdings" pitchFamily="2" charset="2"/>
              </a:rPr>
              <a:t>particle</a:t>
            </a:r>
            <a:r>
              <a:rPr lang="it-IT" sz="1600" b="1" i="1" dirty="0">
                <a:solidFill>
                  <a:srgbClr val="008000"/>
                </a:solidFill>
                <a:sym typeface="Wingdings" pitchFamily="2" charset="2"/>
              </a:rPr>
              <a:t> model</a:t>
            </a:r>
            <a:r>
              <a:rPr lang="it-IT" sz="1600" dirty="0">
                <a:solidFill>
                  <a:srgbClr val="008000"/>
                </a:solidFill>
                <a:sym typeface="Wingdings" pitchFamily="2" charset="2"/>
              </a:rPr>
              <a:t>: </a:t>
            </a:r>
            <a:r>
              <a:rPr lang="it-IT" sz="1600" dirty="0" err="1">
                <a:solidFill>
                  <a:srgbClr val="008000"/>
                </a:solidFill>
                <a:sym typeface="Wingdings" pitchFamily="2" charset="2"/>
              </a:rPr>
              <a:t>spatial</a:t>
            </a:r>
            <a:r>
              <a:rPr lang="it-IT" sz="1600" dirty="0">
                <a:solidFill>
                  <a:srgbClr val="008000"/>
                </a:solidFill>
                <a:sym typeface="Wingdings" pitchFamily="2" charset="2"/>
              </a:rPr>
              <a:t> </a:t>
            </a:r>
            <a:r>
              <a:rPr lang="it-IT" sz="1600" dirty="0" err="1">
                <a:solidFill>
                  <a:srgbClr val="008000"/>
                </a:solidFill>
                <a:sym typeface="Wingdings" pitchFamily="2" charset="2"/>
              </a:rPr>
              <a:t>disposition</a:t>
            </a:r>
            <a:r>
              <a:rPr lang="it-IT" sz="1600" dirty="0">
                <a:solidFill>
                  <a:srgbClr val="008000"/>
                </a:solidFill>
                <a:sym typeface="Wingdings" pitchFamily="2" charset="2"/>
              </a:rPr>
              <a:t> of clusters in self-</a:t>
            </a:r>
            <a:r>
              <a:rPr lang="it-IT" sz="1600" dirty="0" err="1">
                <a:solidFill>
                  <a:srgbClr val="008000"/>
                </a:solidFill>
                <a:sym typeface="Wingdings" pitchFamily="2" charset="2"/>
              </a:rPr>
              <a:t>conjugated</a:t>
            </a:r>
            <a:r>
              <a:rPr lang="it-IT" sz="1600" dirty="0">
                <a:solidFill>
                  <a:srgbClr val="008000"/>
                </a:solidFill>
                <a:sym typeface="Wingdings" pitchFamily="2" charset="2"/>
              </a:rPr>
              <a:t> </a:t>
            </a:r>
            <a:r>
              <a:rPr lang="it-IT" sz="1600" dirty="0" err="1">
                <a:solidFill>
                  <a:srgbClr val="008000"/>
                </a:solidFill>
                <a:sym typeface="Wingdings" pitchFamily="2" charset="2"/>
              </a:rPr>
              <a:t>systems</a:t>
            </a:r>
            <a:r>
              <a:rPr lang="it-IT" sz="1600" dirty="0">
                <a:solidFill>
                  <a:srgbClr val="008000"/>
                </a:solidFill>
                <a:sym typeface="Wingdings" pitchFamily="2" charset="2"/>
              </a:rPr>
              <a:t> and </a:t>
            </a:r>
            <a:r>
              <a:rPr lang="it-IT" sz="1600" dirty="0" err="1">
                <a:solidFill>
                  <a:srgbClr val="008000"/>
                </a:solidFill>
                <a:sym typeface="Wingdings" pitchFamily="2" charset="2"/>
              </a:rPr>
              <a:t>rotational</a:t>
            </a:r>
            <a:r>
              <a:rPr lang="it-IT" sz="1600" dirty="0">
                <a:solidFill>
                  <a:srgbClr val="008000"/>
                </a:solidFill>
                <a:sym typeface="Wingdings" pitchFamily="2" charset="2"/>
              </a:rPr>
              <a:t>/</a:t>
            </a:r>
            <a:r>
              <a:rPr lang="it-IT" sz="1600" dirty="0" err="1">
                <a:solidFill>
                  <a:srgbClr val="008000"/>
                </a:solidFill>
                <a:sym typeface="Wingdings" pitchFamily="2" charset="2"/>
              </a:rPr>
              <a:t>vibrational</a:t>
            </a:r>
            <a:r>
              <a:rPr lang="it-IT" sz="1600" dirty="0">
                <a:solidFill>
                  <a:srgbClr val="008000"/>
                </a:solidFill>
                <a:sym typeface="Wingdings" pitchFamily="2" charset="2"/>
              </a:rPr>
              <a:t> </a:t>
            </a:r>
            <a:r>
              <a:rPr lang="it-IT" sz="1600" dirty="0" err="1">
                <a:solidFill>
                  <a:srgbClr val="008000"/>
                </a:solidFill>
                <a:sym typeface="Wingdings" pitchFamily="2" charset="2"/>
              </a:rPr>
              <a:t>excitations</a:t>
            </a:r>
            <a:r>
              <a:rPr lang="it-IT" sz="1600" dirty="0">
                <a:solidFill>
                  <a:srgbClr val="008000"/>
                </a:solidFill>
                <a:sym typeface="Wingdings" pitchFamily="2" charset="2"/>
              </a:rPr>
              <a:t> (sensitive to the </a:t>
            </a:r>
            <a:r>
              <a:rPr lang="it-IT" sz="1600" dirty="0">
                <a:solidFill>
                  <a:srgbClr val="008000"/>
                </a:solidFill>
                <a:latin typeface="Symbol" pitchFamily="18" charset="2"/>
                <a:sym typeface="Wingdings" pitchFamily="2" charset="2"/>
              </a:rPr>
              <a:t>a</a:t>
            </a:r>
            <a:r>
              <a:rPr lang="it-IT" sz="1600" dirty="0">
                <a:solidFill>
                  <a:srgbClr val="008000"/>
                </a:solidFill>
                <a:sym typeface="Wingdings" pitchFamily="2" charset="2"/>
              </a:rPr>
              <a:t>-</a:t>
            </a:r>
            <a:r>
              <a:rPr lang="it-IT" sz="1600" dirty="0">
                <a:solidFill>
                  <a:srgbClr val="008000"/>
                </a:solidFill>
                <a:latin typeface="Symbol" pitchFamily="18" charset="2"/>
                <a:sym typeface="Wingdings" pitchFamily="2" charset="2"/>
              </a:rPr>
              <a:t>a</a:t>
            </a:r>
            <a:r>
              <a:rPr lang="it-IT" sz="1600" dirty="0">
                <a:solidFill>
                  <a:srgbClr val="008000"/>
                </a:solidFill>
                <a:sym typeface="Wingdings" pitchFamily="2" charset="2"/>
              </a:rPr>
              <a:t> </a:t>
            </a:r>
            <a:r>
              <a:rPr lang="it-IT" sz="1600" dirty="0" err="1">
                <a:solidFill>
                  <a:srgbClr val="008000"/>
                </a:solidFill>
                <a:sym typeface="Wingdings" pitchFamily="2" charset="2"/>
              </a:rPr>
              <a:t>intearction</a:t>
            </a:r>
            <a:r>
              <a:rPr lang="it-IT" sz="1600" dirty="0">
                <a:solidFill>
                  <a:srgbClr val="008000"/>
                </a:solidFill>
                <a:sym typeface="Wingdings" pitchFamily="2" charset="2"/>
              </a:rPr>
              <a:t>);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1600" b="1" i="1" dirty="0" err="1">
                <a:solidFill>
                  <a:srgbClr val="008000"/>
                </a:solidFill>
                <a:sym typeface="Wingdings" pitchFamily="2" charset="2"/>
              </a:rPr>
              <a:t>Microscopic</a:t>
            </a:r>
            <a:r>
              <a:rPr lang="it-IT" sz="1600" b="1" i="1" dirty="0">
                <a:solidFill>
                  <a:srgbClr val="008000"/>
                </a:solidFill>
                <a:sym typeface="Wingdings" pitchFamily="2" charset="2"/>
              </a:rPr>
              <a:t> </a:t>
            </a:r>
            <a:r>
              <a:rPr lang="it-IT" sz="1600" b="1" i="1" dirty="0" err="1">
                <a:solidFill>
                  <a:srgbClr val="008000"/>
                </a:solidFill>
                <a:sym typeface="Wingdings" pitchFamily="2" charset="2"/>
              </a:rPr>
              <a:t>models</a:t>
            </a:r>
            <a:r>
              <a:rPr lang="it-IT" sz="1600" b="1" i="1" dirty="0">
                <a:solidFill>
                  <a:srgbClr val="008000"/>
                </a:solidFill>
                <a:sym typeface="Wingdings" pitchFamily="2" charset="2"/>
              </a:rPr>
              <a:t> (RGM, GCM, OCM)</a:t>
            </a:r>
            <a:r>
              <a:rPr lang="it-IT" sz="1600" dirty="0">
                <a:solidFill>
                  <a:srgbClr val="008000"/>
                </a:solidFill>
                <a:sym typeface="Wingdings" pitchFamily="2" charset="2"/>
              </a:rPr>
              <a:t>: </a:t>
            </a:r>
            <a:r>
              <a:rPr lang="it-IT" sz="1600" dirty="0" err="1">
                <a:solidFill>
                  <a:srgbClr val="008000"/>
                </a:solidFill>
                <a:sym typeface="Wingdings" pitchFamily="2" charset="2"/>
              </a:rPr>
              <a:t>detailed</a:t>
            </a:r>
            <a:r>
              <a:rPr lang="it-IT" sz="1600" dirty="0">
                <a:solidFill>
                  <a:srgbClr val="008000"/>
                </a:solidFill>
                <a:sym typeface="Wingdings" pitchFamily="2" charset="2"/>
              </a:rPr>
              <a:t> treatment of the Pauli </a:t>
            </a:r>
            <a:r>
              <a:rPr lang="it-IT" sz="1600" dirty="0" err="1">
                <a:solidFill>
                  <a:srgbClr val="008000"/>
                </a:solidFill>
                <a:sym typeface="Wingdings" pitchFamily="2" charset="2"/>
              </a:rPr>
              <a:t>principle</a:t>
            </a:r>
            <a:r>
              <a:rPr lang="it-IT" sz="1600" dirty="0">
                <a:solidFill>
                  <a:srgbClr val="008000"/>
                </a:solidFill>
                <a:sym typeface="Wingdings" pitchFamily="2" charset="2"/>
              </a:rPr>
              <a:t> and inter-cluster </a:t>
            </a:r>
            <a:r>
              <a:rPr lang="it-IT" sz="1600" dirty="0" err="1">
                <a:solidFill>
                  <a:srgbClr val="008000"/>
                </a:solidFill>
                <a:sym typeface="Wingdings" pitchFamily="2" charset="2"/>
              </a:rPr>
              <a:t>motion</a:t>
            </a:r>
            <a:r>
              <a:rPr lang="it-IT" sz="1600" dirty="0">
                <a:solidFill>
                  <a:srgbClr val="008000"/>
                </a:solidFill>
                <a:sym typeface="Wingdings" pitchFamily="2" charset="2"/>
              </a:rPr>
              <a:t>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1600" b="1" i="1" dirty="0">
                <a:solidFill>
                  <a:srgbClr val="008000"/>
                </a:solidFill>
                <a:sym typeface="Wingdings" pitchFamily="2" charset="2"/>
              </a:rPr>
              <a:t>Quartet </a:t>
            </a:r>
            <a:r>
              <a:rPr lang="it-IT" sz="1600" b="1" i="1" dirty="0" err="1">
                <a:solidFill>
                  <a:srgbClr val="008000"/>
                </a:solidFill>
                <a:sym typeface="Wingdings" pitchFamily="2" charset="2"/>
              </a:rPr>
              <a:t>models</a:t>
            </a:r>
            <a:r>
              <a:rPr lang="it-IT" sz="1600" dirty="0">
                <a:solidFill>
                  <a:srgbClr val="008000"/>
                </a:solidFill>
                <a:sym typeface="Wingdings" pitchFamily="2" charset="2"/>
              </a:rPr>
              <a:t>: </a:t>
            </a:r>
            <a:r>
              <a:rPr lang="it-IT" sz="1600" dirty="0" err="1">
                <a:solidFill>
                  <a:srgbClr val="008000"/>
                </a:solidFill>
                <a:sym typeface="Wingdings" pitchFamily="2" charset="2"/>
              </a:rPr>
              <a:t>excitation</a:t>
            </a:r>
            <a:r>
              <a:rPr lang="it-IT" sz="1600" dirty="0">
                <a:solidFill>
                  <a:srgbClr val="008000"/>
                </a:solidFill>
                <a:sym typeface="Wingdings" pitchFamily="2" charset="2"/>
              </a:rPr>
              <a:t> of </a:t>
            </a:r>
            <a:r>
              <a:rPr lang="it-IT" sz="1600" dirty="0" err="1">
                <a:solidFill>
                  <a:srgbClr val="008000"/>
                </a:solidFill>
                <a:sym typeface="Wingdings" pitchFamily="2" charset="2"/>
              </a:rPr>
              <a:t>quartets</a:t>
            </a:r>
            <a:r>
              <a:rPr lang="it-IT" sz="1600" dirty="0">
                <a:solidFill>
                  <a:srgbClr val="008000"/>
                </a:solidFill>
                <a:sym typeface="Wingdings" pitchFamily="2" charset="2"/>
              </a:rPr>
              <a:t> of </a:t>
            </a:r>
            <a:r>
              <a:rPr lang="it-IT" sz="1600" dirty="0" err="1">
                <a:solidFill>
                  <a:srgbClr val="008000"/>
                </a:solidFill>
                <a:sym typeface="Wingdings" pitchFamily="2" charset="2"/>
              </a:rPr>
              <a:t>nucleons</a:t>
            </a:r>
            <a:r>
              <a:rPr lang="it-IT" sz="1600" dirty="0">
                <a:solidFill>
                  <a:srgbClr val="008000"/>
                </a:solidFill>
                <a:sym typeface="Wingdings" pitchFamily="2" charset="2"/>
              </a:rPr>
              <a:t> and </a:t>
            </a:r>
            <a:r>
              <a:rPr lang="it-IT" sz="1600" dirty="0" err="1">
                <a:solidFill>
                  <a:srgbClr val="008000"/>
                </a:solidFill>
                <a:sym typeface="Wingdings" pitchFamily="2" charset="2"/>
              </a:rPr>
              <a:t>their</a:t>
            </a:r>
            <a:r>
              <a:rPr lang="it-IT" sz="1600" dirty="0">
                <a:solidFill>
                  <a:srgbClr val="008000"/>
                </a:solidFill>
                <a:sym typeface="Wingdings" pitchFamily="2" charset="2"/>
              </a:rPr>
              <a:t> </a:t>
            </a:r>
            <a:r>
              <a:rPr lang="it-IT" sz="1600" dirty="0" err="1">
                <a:solidFill>
                  <a:srgbClr val="008000"/>
                </a:solidFill>
                <a:sym typeface="Wingdings" pitchFamily="2" charset="2"/>
              </a:rPr>
              <a:t>mutual</a:t>
            </a:r>
            <a:r>
              <a:rPr lang="it-IT" sz="1600" dirty="0">
                <a:solidFill>
                  <a:srgbClr val="008000"/>
                </a:solidFill>
                <a:sym typeface="Wingdings" pitchFamily="2" charset="2"/>
              </a:rPr>
              <a:t> </a:t>
            </a:r>
            <a:r>
              <a:rPr lang="it-IT" sz="1600" dirty="0" err="1">
                <a:solidFill>
                  <a:srgbClr val="008000"/>
                </a:solidFill>
                <a:sym typeface="Wingdings" pitchFamily="2" charset="2"/>
              </a:rPr>
              <a:t>interaction</a:t>
            </a:r>
            <a:r>
              <a:rPr lang="it-IT" sz="1600" dirty="0">
                <a:solidFill>
                  <a:srgbClr val="008000"/>
                </a:solidFill>
                <a:sym typeface="Wingdings" pitchFamily="2" charset="2"/>
              </a:rPr>
              <a:t>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1600" b="1" i="1" dirty="0">
                <a:solidFill>
                  <a:srgbClr val="008000"/>
                </a:solidFill>
                <a:sym typeface="Wingdings" pitchFamily="2" charset="2"/>
              </a:rPr>
              <a:t>MD </a:t>
            </a:r>
            <a:r>
              <a:rPr lang="it-IT" sz="1600" b="1" i="1" dirty="0" err="1">
                <a:solidFill>
                  <a:srgbClr val="008000"/>
                </a:solidFill>
                <a:sym typeface="Wingdings" pitchFamily="2" charset="2"/>
              </a:rPr>
              <a:t>models</a:t>
            </a:r>
            <a:r>
              <a:rPr lang="it-IT" sz="1600" b="1" i="1" dirty="0">
                <a:solidFill>
                  <a:srgbClr val="008000"/>
                </a:solidFill>
                <a:sym typeface="Wingdings" pitchFamily="2" charset="2"/>
              </a:rPr>
              <a:t> (AMD, FMD)</a:t>
            </a:r>
            <a:r>
              <a:rPr lang="it-IT" sz="1600" dirty="0">
                <a:solidFill>
                  <a:srgbClr val="008000"/>
                </a:solidFill>
                <a:sym typeface="Wingdings" pitchFamily="2" charset="2"/>
              </a:rPr>
              <a:t>: </a:t>
            </a:r>
            <a:r>
              <a:rPr lang="it-IT" sz="1600" dirty="0" err="1">
                <a:solidFill>
                  <a:srgbClr val="008000"/>
                </a:solidFill>
                <a:sym typeface="Wingdings" pitchFamily="2" charset="2"/>
              </a:rPr>
              <a:t>resolution</a:t>
            </a:r>
            <a:r>
              <a:rPr lang="it-IT" sz="1600" dirty="0">
                <a:solidFill>
                  <a:srgbClr val="008000"/>
                </a:solidFill>
                <a:sym typeface="Wingdings" pitchFamily="2" charset="2"/>
              </a:rPr>
              <a:t> of the </a:t>
            </a:r>
            <a:r>
              <a:rPr lang="it-IT" sz="1600" dirty="0" err="1">
                <a:solidFill>
                  <a:srgbClr val="008000"/>
                </a:solidFill>
                <a:sym typeface="Wingdings" pitchFamily="2" charset="2"/>
              </a:rPr>
              <a:t>Schrödinger</a:t>
            </a:r>
            <a:r>
              <a:rPr lang="it-IT" sz="1600" dirty="0">
                <a:solidFill>
                  <a:srgbClr val="008000"/>
                </a:solidFill>
                <a:sym typeface="Wingdings" pitchFamily="2" charset="2"/>
              </a:rPr>
              <a:t> </a:t>
            </a:r>
            <a:r>
              <a:rPr lang="it-IT" sz="1600" dirty="0" err="1">
                <a:solidFill>
                  <a:srgbClr val="008000"/>
                </a:solidFill>
                <a:sym typeface="Wingdings" pitchFamily="2" charset="2"/>
              </a:rPr>
              <a:t>equation</a:t>
            </a:r>
            <a:r>
              <a:rPr lang="it-IT" sz="1600" dirty="0">
                <a:solidFill>
                  <a:srgbClr val="008000"/>
                </a:solidFill>
                <a:sym typeface="Wingdings" pitchFamily="2" charset="2"/>
              </a:rPr>
              <a:t> by </a:t>
            </a:r>
            <a:r>
              <a:rPr lang="it-IT" sz="1600" dirty="0" err="1">
                <a:solidFill>
                  <a:srgbClr val="008000"/>
                </a:solidFill>
                <a:sym typeface="Wingdings" pitchFamily="2" charset="2"/>
              </a:rPr>
              <a:t>using</a:t>
            </a:r>
            <a:r>
              <a:rPr lang="it-IT" sz="1600" dirty="0">
                <a:solidFill>
                  <a:srgbClr val="008000"/>
                </a:solidFill>
                <a:sym typeface="Wingdings" pitchFamily="2" charset="2"/>
              </a:rPr>
              <a:t> </a:t>
            </a:r>
            <a:r>
              <a:rPr lang="it-IT" sz="1600" dirty="0" err="1">
                <a:solidFill>
                  <a:srgbClr val="008000"/>
                </a:solidFill>
                <a:sym typeface="Wingdings" pitchFamily="2" charset="2"/>
              </a:rPr>
              <a:t>gaussian</a:t>
            </a:r>
            <a:r>
              <a:rPr lang="it-IT" sz="1600" dirty="0">
                <a:solidFill>
                  <a:srgbClr val="008000"/>
                </a:solidFill>
                <a:sym typeface="Wingdings" pitchFamily="2" charset="2"/>
              </a:rPr>
              <a:t> </a:t>
            </a:r>
            <a:r>
              <a:rPr lang="it-IT" sz="1600" dirty="0" err="1">
                <a:solidFill>
                  <a:srgbClr val="008000"/>
                </a:solidFill>
                <a:sym typeface="Wingdings" pitchFamily="2" charset="2"/>
              </a:rPr>
              <a:t>wave</a:t>
            </a:r>
            <a:r>
              <a:rPr lang="it-IT" sz="1600" dirty="0">
                <a:solidFill>
                  <a:srgbClr val="008000"/>
                </a:solidFill>
                <a:sym typeface="Wingdings" pitchFamily="2" charset="2"/>
              </a:rPr>
              <a:t> </a:t>
            </a:r>
            <a:r>
              <a:rPr lang="it-IT" sz="1600" dirty="0" err="1">
                <a:solidFill>
                  <a:srgbClr val="008000"/>
                </a:solidFill>
                <a:sym typeface="Wingdings" pitchFamily="2" charset="2"/>
              </a:rPr>
              <a:t>packets</a:t>
            </a:r>
            <a:r>
              <a:rPr lang="it-IT" sz="1600" dirty="0">
                <a:solidFill>
                  <a:srgbClr val="008000"/>
                </a:solidFill>
                <a:sym typeface="Wingdings" pitchFamily="2" charset="2"/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endParaRPr lang="it-IT" sz="1600" dirty="0">
              <a:solidFill>
                <a:srgbClr val="008000"/>
              </a:solidFill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6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767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498000"/>
            <a:ext cx="9144000" cy="361259"/>
          </a:xfrm>
          <a:prstGeom prst="rect">
            <a:avLst/>
          </a:pr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Arc 3"/>
          <p:cNvSpPr>
            <a:spLocks/>
          </p:cNvSpPr>
          <p:nvPr/>
        </p:nvSpPr>
        <p:spPr bwMode="auto">
          <a:xfrm rot="5400000" flipV="1">
            <a:off x="4392000" y="-4392000"/>
            <a:ext cx="3600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noFill/>
            <a:round/>
            <a:headEnd/>
            <a:tailEnd/>
          </a:ln>
        </p:spPr>
        <p:txBody>
          <a:bodyPr wrap="none" anchor="t"/>
          <a:lstStyle/>
          <a:p>
            <a:endParaRPr lang="it-IT" dirty="0"/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 rot="-5400000">
            <a:off x="-2421164" y="3026664"/>
            <a:ext cx="5211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rgbClr val="0000FF"/>
                </a:solidFill>
                <a:latin typeface="Times New Roman"/>
                <a:cs typeface="Times New Roman"/>
              </a:rPr>
              <a:t>University of </a:t>
            </a:r>
            <a:r>
              <a:rPr lang="it-IT" b="1" dirty="0" err="1">
                <a:solidFill>
                  <a:srgbClr val="0000FF"/>
                </a:solidFill>
                <a:latin typeface="Times New Roman"/>
                <a:cs typeface="Times New Roman"/>
              </a:rPr>
              <a:t>Naples</a:t>
            </a:r>
            <a:r>
              <a:rPr lang="it-IT" b="1" dirty="0">
                <a:solidFill>
                  <a:srgbClr val="0000FF"/>
                </a:solidFill>
                <a:latin typeface="Times New Roman"/>
                <a:cs typeface="Times New Roman"/>
              </a:rPr>
              <a:t> "Federico II" &amp; INFN-</a:t>
            </a:r>
            <a:r>
              <a:rPr lang="it-IT" b="1" dirty="0" err="1">
                <a:solidFill>
                  <a:srgbClr val="0000FF"/>
                </a:solidFill>
                <a:latin typeface="Times New Roman"/>
                <a:cs typeface="Times New Roman"/>
              </a:rPr>
              <a:t>Naples</a:t>
            </a:r>
            <a:endParaRPr lang="hr-HR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165600" y="-2024"/>
            <a:ext cx="4978400" cy="362024"/>
          </a:xfrm>
        </p:spPr>
        <p:txBody>
          <a:bodyPr anchor="t">
            <a:normAutofit fontScale="90000"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Clusters in nuclei: correlation operator</a:t>
            </a: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4138A040-08B3-4588-BA17-27F8A1B9C104}" type="slidenum">
              <a:rPr lang="it-IT" sz="1600" b="1" smtClean="0">
                <a:solidFill>
                  <a:schemeClr val="bg1"/>
                </a:solidFill>
              </a:rPr>
              <a:t>8</a:t>
            </a:fld>
            <a:endParaRPr lang="it-IT" sz="1600" b="1" dirty="0">
              <a:solidFill>
                <a:schemeClr val="bg1"/>
              </a:solidFill>
            </a:endParaRP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3457" y="6534835"/>
            <a:ext cx="6489149" cy="3231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bIns="0" anchor="b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Daniele Dell’Aquila (daniele.dellaquila@unina.it) – </a:t>
            </a:r>
            <a:r>
              <a:rPr lang="en-US" sz="1800" b="1" dirty="0">
                <a:solidFill>
                  <a:srgbClr val="FFFFFF"/>
                </a:solidFill>
              </a:rPr>
              <a:t>June, </a:t>
            </a:r>
            <a:r>
              <a:rPr lang="en-US" b="1" dirty="0">
                <a:solidFill>
                  <a:srgbClr val="FFFFFF"/>
                </a:solidFill>
              </a:rPr>
              <a:t>24</a:t>
            </a:r>
            <a:r>
              <a:rPr lang="en-US" sz="1800" b="1" baseline="30000" dirty="0">
                <a:solidFill>
                  <a:srgbClr val="FFFFFF"/>
                </a:solidFill>
              </a:rPr>
              <a:t>th</a:t>
            </a:r>
            <a:r>
              <a:rPr lang="en-US" sz="1800" b="1" dirty="0">
                <a:solidFill>
                  <a:srgbClr val="FFFFFF"/>
                </a:solidFill>
              </a:rPr>
              <a:t> 2024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1">
                <a:extLst>
                  <a:ext uri="{FF2B5EF4-FFF2-40B4-BE49-F238E27FC236}">
                    <a16:creationId xmlns:a16="http://schemas.microsoft.com/office/drawing/2014/main" id="{E8EFF8C1-7974-4F99-939F-A3A60822F2F8}"/>
                  </a:ext>
                </a:extLst>
              </p:cNvPr>
              <p:cNvSpPr txBox="1"/>
              <p:nvPr/>
            </p:nvSpPr>
            <p:spPr>
              <a:xfrm>
                <a:off x="646477" y="512972"/>
                <a:ext cx="8232046" cy="1609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>
                    <a:solidFill>
                      <a:schemeClr val="tx1"/>
                    </a:solidFill>
                  </a:rPr>
                  <a:t>Cluster models </a:t>
                </a:r>
                <a:r>
                  <a:rPr lang="it-IT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it-IT" sz="16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nuclear</a:t>
                </a:r>
                <a:r>
                  <a:rPr lang="it-IT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models </a:t>
                </a:r>
                <a:r>
                  <a:rPr lang="it-IT" sz="16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capable</a:t>
                </a:r>
                <a:r>
                  <a:rPr lang="it-IT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to </a:t>
                </a:r>
                <a:r>
                  <a:rPr lang="it-IT" sz="16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describe</a:t>
                </a:r>
                <a:r>
                  <a:rPr lang="it-IT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clustering </a:t>
                </a:r>
                <a:r>
                  <a:rPr lang="it-IT" sz="16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aspects</a:t>
                </a:r>
                <a:r>
                  <a:rPr lang="it-IT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in nuclei  study of the </a:t>
                </a:r>
                <a:r>
                  <a:rPr lang="it-IT" sz="16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formation</a:t>
                </a:r>
                <a:r>
                  <a:rPr lang="it-IT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and </a:t>
                </a:r>
                <a:r>
                  <a:rPr lang="it-IT" sz="16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spatial</a:t>
                </a:r>
                <a:r>
                  <a:rPr lang="it-IT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it-IT" sz="16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distributions</a:t>
                </a:r>
                <a:r>
                  <a:rPr lang="it-IT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of clusters in nuclei.</a:t>
                </a:r>
              </a:p>
              <a:p>
                <a:r>
                  <a:rPr lang="it-IT" sz="1600" b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A key </a:t>
                </a:r>
                <a:r>
                  <a:rPr lang="it-IT" sz="1600" b="1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aspect</a:t>
                </a:r>
                <a:r>
                  <a:rPr lang="it-IT" sz="1600" b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it-IT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it-IT" sz="1600" u="sng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why</a:t>
                </a:r>
                <a:r>
                  <a:rPr lang="it-IT" sz="1600" u="sng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do clusters </a:t>
                </a:r>
                <a:r>
                  <a:rPr lang="it-IT" sz="1600" u="sng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spontaneously</a:t>
                </a:r>
                <a:r>
                  <a:rPr lang="it-IT" sz="1600" u="sng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it-IT" sz="1600" u="sng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form</a:t>
                </a:r>
                <a:r>
                  <a:rPr lang="it-IT" sz="1600" u="sng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in the </a:t>
                </a:r>
                <a:r>
                  <a:rPr lang="it-IT" sz="1600" u="sng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nucleus</a:t>
                </a:r>
                <a:r>
                  <a:rPr lang="it-IT" sz="1600" u="sng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?</a:t>
                </a:r>
              </a:p>
              <a:p>
                <a:endParaRPr lang="it-IT" sz="1600" dirty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  <a:p>
                <a:r>
                  <a:rPr lang="it-IT" sz="16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Correlation</a:t>
                </a:r>
                <a:r>
                  <a:rPr lang="it-IT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operator: the </a:t>
                </a:r>
                <a:r>
                  <a:rPr lang="it-IT" sz="16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probability</a:t>
                </a:r>
                <a:r>
                  <a:rPr lang="it-IT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to </a:t>
                </a:r>
                <a:r>
                  <a:rPr lang="it-IT" sz="16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find</a:t>
                </a:r>
                <a:r>
                  <a:rPr lang="it-IT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it-IT" sz="16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two</a:t>
                </a:r>
                <a:r>
                  <a:rPr lang="it-IT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it-IT" sz="16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nucleons</a:t>
                </a:r>
                <a:r>
                  <a:rPr lang="it-IT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, </a:t>
                </a:r>
                <a:r>
                  <a:rPr lang="it-IT" sz="16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respectively</a:t>
                </a:r>
                <a:r>
                  <a:rPr lang="it-IT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, with </a:t>
                </a:r>
                <a:r>
                  <a:rPr lang="it-IT" sz="16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momenta</a:t>
                </a:r>
                <a:r>
                  <a:rPr lang="it-IT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𝑄</m:t>
                        </m:r>
                      </m:e>
                      <m:sup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(1)</m:t>
                        </m:r>
                      </m:sup>
                    </m:sSup>
                  </m:oMath>
                </a14:m>
                <a:r>
                  <a:rPr lang="it-IT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it-IT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𝑄</m:t>
                        </m:r>
                      </m:e>
                      <m:sup>
                        <m:r>
                          <a:rPr lang="it-IT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(</m:t>
                        </m:r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  <m:r>
                          <a:rPr lang="it-IT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)</m:t>
                        </m:r>
                      </m:sup>
                    </m:sSup>
                  </m:oMath>
                </a14:m>
                <a:r>
                  <a:rPr lang="it-IT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, </a:t>
                </a:r>
                <a:r>
                  <a:rPr lang="it-IT" sz="16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located</a:t>
                </a:r>
                <a:r>
                  <a:rPr lang="it-IT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it-IT" sz="16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at</a:t>
                </a:r>
                <a:r>
                  <a:rPr lang="it-IT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it-IT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𝑥</m:t>
                            </m:r>
                          </m:e>
                        </m:acc>
                      </m:e>
                      <m:sup>
                        <m:d>
                          <m:dPr>
                            <m:ctrlPr>
                              <a:rPr lang="it-IT" sz="16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it-IT" sz="16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𝟏</m:t>
                            </m:r>
                          </m:e>
                        </m:d>
                      </m:sup>
                    </m:sSup>
                  </m:oMath>
                </a14:m>
                <a:r>
                  <a:rPr lang="it-IT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it-IT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𝑥</m:t>
                            </m:r>
                          </m:e>
                        </m:acc>
                      </m:e>
                      <m:sup>
                        <m:d>
                          <m:dPr>
                            <m:ctrlPr>
                              <a:rPr lang="it-IT" sz="16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it-IT" sz="16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𝟐</m:t>
                            </m:r>
                          </m:e>
                        </m:d>
                      </m:sup>
                    </m:sSup>
                  </m:oMath>
                </a14:m>
                <a:r>
                  <a:rPr lang="it-IT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, </a:t>
                </a:r>
                <a:r>
                  <a:rPr lang="it-IT" sz="16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when</a:t>
                </a:r>
                <a:r>
                  <a:rPr lang="it-IT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the </a:t>
                </a:r>
                <a:r>
                  <a:rPr lang="it-IT" sz="16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nucleus</a:t>
                </a:r>
                <a:r>
                  <a:rPr lang="it-IT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it-IT" sz="16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is</a:t>
                </a:r>
                <a:r>
                  <a:rPr lang="it-IT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in the ground state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Ψ</m:t>
                    </m:r>
                  </m:oMath>
                </a14:m>
                <a:r>
                  <a:rPr lang="it-IT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:</a:t>
                </a:r>
              </a:p>
            </p:txBody>
          </p:sp>
        </mc:Choice>
        <mc:Fallback xmlns="">
          <p:sp>
            <p:nvSpPr>
              <p:cNvPr id="9" name="CasellaDiTesto 1">
                <a:extLst>
                  <a:ext uri="{FF2B5EF4-FFF2-40B4-BE49-F238E27FC236}">
                    <a16:creationId xmlns:a16="http://schemas.microsoft.com/office/drawing/2014/main" id="{E8EFF8C1-7974-4F99-939F-A3A60822F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477" y="512972"/>
                <a:ext cx="8232046" cy="1609993"/>
              </a:xfrm>
              <a:prstGeom prst="rect">
                <a:avLst/>
              </a:prstGeom>
              <a:blipFill>
                <a:blip r:embed="rId3"/>
                <a:stretch>
                  <a:fillRect l="-370" t="-1515" r="-222" b="-3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uppo 5">
            <a:extLst>
              <a:ext uri="{FF2B5EF4-FFF2-40B4-BE49-F238E27FC236}">
                <a16:creationId xmlns:a16="http://schemas.microsoft.com/office/drawing/2014/main" id="{653306C1-54AE-4584-9C6B-71A4CF7C4615}"/>
              </a:ext>
            </a:extLst>
          </p:cNvPr>
          <p:cNvGrpSpPr/>
          <p:nvPr/>
        </p:nvGrpSpPr>
        <p:grpSpPr>
          <a:xfrm>
            <a:off x="729886" y="2139986"/>
            <a:ext cx="8059860" cy="765101"/>
            <a:chOff x="818663" y="2256123"/>
            <a:chExt cx="8059860" cy="765101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AD918245-A288-401F-89CD-2E3984B0E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8663" y="2256123"/>
              <a:ext cx="8059860" cy="717951"/>
            </a:xfrm>
            <a:prstGeom prst="rect">
              <a:avLst/>
            </a:prstGeom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C59164C5-A80E-4282-A093-69118F1AF80F}"/>
                </a:ext>
              </a:extLst>
            </p:cNvPr>
            <p:cNvSpPr/>
            <p:nvPr/>
          </p:nvSpPr>
          <p:spPr>
            <a:xfrm>
              <a:off x="7572652" y="2911876"/>
              <a:ext cx="612560" cy="1093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2FB53B68-9136-4AB5-B187-4D0F61A90F31}"/>
                  </a:ext>
                </a:extLst>
              </p:cNvPr>
              <p:cNvSpPr txBox="1"/>
              <p:nvPr/>
            </p:nvSpPr>
            <p:spPr>
              <a:xfrm>
                <a:off x="710535" y="2894772"/>
                <a:ext cx="8232045" cy="11136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the </a:t>
                </a:r>
                <a:r>
                  <a:rPr lang="it-IT" sz="16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integral</a:t>
                </a:r>
                <a:r>
                  <a:rPr lang="it-IT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it-IT" sz="16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is</a:t>
                </a:r>
                <a:r>
                  <a:rPr lang="it-IT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it-IT" sz="16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extended</a:t>
                </a:r>
                <a:r>
                  <a:rPr lang="it-IT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to the </a:t>
                </a:r>
                <a:r>
                  <a:rPr lang="it-IT" sz="16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whole</a:t>
                </a:r>
                <a:r>
                  <a:rPr lang="it-IT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it-IT" sz="16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momentum</a:t>
                </a:r>
                <a:r>
                  <a:rPr lang="it-IT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it-IT" sz="16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space</a:t>
                </a:r>
                <a:r>
                  <a:rPr lang="it-IT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and i and f </a:t>
                </a:r>
                <a:r>
                  <a:rPr lang="it-IT" sz="16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represent</a:t>
                </a:r>
                <a:r>
                  <a:rPr lang="it-IT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it-IT" sz="16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two</a:t>
                </a:r>
                <a:r>
                  <a:rPr lang="it-IT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it-IT" sz="16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different</a:t>
                </a:r>
                <a:r>
                  <a:rPr lang="it-IT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sets of spin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𝜎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and isospin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coordinates. The diagonal terms of this operator give the probability for two nucleons to be at a distance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it-IT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it-IT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it-IT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p>
                            <m:d>
                              <m:dPr>
                                <m:ctrlPr>
                                  <a:rPr lang="it-IT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it-IT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it-IT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p>
                            <m:d>
                              <m:dPr>
                                <m:ctrlPr>
                                  <a:rPr lang="it-IT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. The spatial correlation of a pair of nucleons gives:</a:t>
                </a: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2FB53B68-9136-4AB5-B187-4D0F61A90F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535" y="2894772"/>
                <a:ext cx="8232045" cy="1113638"/>
              </a:xfrm>
              <a:prstGeom prst="rect">
                <a:avLst/>
              </a:prstGeom>
              <a:blipFill>
                <a:blip r:embed="rId5"/>
                <a:stretch>
                  <a:fillRect l="-444" t="-1639" r="-889" b="-60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magine 16">
            <a:extLst>
              <a:ext uri="{FF2B5EF4-FFF2-40B4-BE49-F238E27FC236}">
                <a16:creationId xmlns:a16="http://schemas.microsoft.com/office/drawing/2014/main" id="{200F5606-8C2D-4912-8D54-10987657C8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037" y="3952914"/>
            <a:ext cx="7400925" cy="800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DC531018-F4D6-4F4B-A94F-7E1041EE81EE}"/>
                  </a:ext>
                </a:extLst>
              </p:cNvPr>
              <p:cNvSpPr txBox="1"/>
              <p:nvPr/>
            </p:nvSpPr>
            <p:spPr>
              <a:xfrm>
                <a:off x="710535" y="4746953"/>
                <a:ext cx="8232045" cy="7259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sub>
                    </m:sSub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sz="1600" dirty="0"/>
                  <a:t> are the spin and isospin projectors,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 is the ordinary density and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it-IT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it-IT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p>
                            <m:d>
                              <m:dPr>
                                <m:ctrlPr>
                                  <a:rPr lang="it-IT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it-IT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it-IT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p>
                            <m:d>
                              <m:dPr>
                                <m:ctrlPr>
                                  <a:rPr lang="it-IT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sz="1600" dirty="0"/>
                  <a:t> is the “mixed-density”. One obtains:</a:t>
                </a: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DC531018-F4D6-4F4B-A94F-7E1041EE81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535" y="4746953"/>
                <a:ext cx="8232045" cy="725968"/>
              </a:xfrm>
              <a:prstGeom prst="rect">
                <a:avLst/>
              </a:prstGeom>
              <a:blipFill>
                <a:blip r:embed="rId7"/>
                <a:stretch>
                  <a:fillRect t="-3361" b="-3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Immagine 18">
            <a:extLst>
              <a:ext uri="{FF2B5EF4-FFF2-40B4-BE49-F238E27FC236}">
                <a16:creationId xmlns:a16="http://schemas.microsoft.com/office/drawing/2014/main" id="{78EBEA48-9914-4237-8C36-9846BFF77C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1712" y="5616185"/>
            <a:ext cx="46005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498000"/>
            <a:ext cx="9144000" cy="361259"/>
          </a:xfrm>
          <a:prstGeom prst="rect">
            <a:avLst/>
          </a:pr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Arc 3"/>
          <p:cNvSpPr>
            <a:spLocks/>
          </p:cNvSpPr>
          <p:nvPr/>
        </p:nvSpPr>
        <p:spPr bwMode="auto">
          <a:xfrm rot="5400000" flipV="1">
            <a:off x="4392000" y="-4392000"/>
            <a:ext cx="3600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noFill/>
            <a:round/>
            <a:headEnd/>
            <a:tailEnd/>
          </a:ln>
        </p:spPr>
        <p:txBody>
          <a:bodyPr wrap="none" anchor="t"/>
          <a:lstStyle/>
          <a:p>
            <a:endParaRPr lang="it-IT" dirty="0"/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 rot="-5400000">
            <a:off x="-2421164" y="3026664"/>
            <a:ext cx="5211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rgbClr val="0000FF"/>
                </a:solidFill>
                <a:latin typeface="Times New Roman"/>
                <a:cs typeface="Times New Roman"/>
              </a:rPr>
              <a:t>University of </a:t>
            </a:r>
            <a:r>
              <a:rPr lang="it-IT" b="1" dirty="0" err="1">
                <a:solidFill>
                  <a:srgbClr val="0000FF"/>
                </a:solidFill>
                <a:latin typeface="Times New Roman"/>
                <a:cs typeface="Times New Roman"/>
              </a:rPr>
              <a:t>Naples</a:t>
            </a:r>
            <a:r>
              <a:rPr lang="it-IT" b="1" dirty="0">
                <a:solidFill>
                  <a:srgbClr val="0000FF"/>
                </a:solidFill>
                <a:latin typeface="Times New Roman"/>
                <a:cs typeface="Times New Roman"/>
              </a:rPr>
              <a:t> "Federico II" &amp; INFN-</a:t>
            </a:r>
            <a:r>
              <a:rPr lang="it-IT" b="1" dirty="0" err="1">
                <a:solidFill>
                  <a:srgbClr val="0000FF"/>
                </a:solidFill>
                <a:latin typeface="Times New Roman"/>
                <a:cs typeface="Times New Roman"/>
              </a:rPr>
              <a:t>Naples</a:t>
            </a:r>
            <a:endParaRPr lang="hr-HR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165600" y="-2024"/>
            <a:ext cx="4978400" cy="362024"/>
          </a:xfrm>
        </p:spPr>
        <p:txBody>
          <a:bodyPr anchor="t">
            <a:normAutofit fontScale="90000"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Clusters in nuclei: correlation operator</a:t>
            </a: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4138A040-08B3-4588-BA17-27F8A1B9C104}" type="slidenum">
              <a:rPr lang="it-IT" sz="1600" b="1" smtClean="0">
                <a:solidFill>
                  <a:schemeClr val="bg1"/>
                </a:solidFill>
              </a:rPr>
              <a:t>9</a:t>
            </a:fld>
            <a:endParaRPr lang="it-IT" sz="1600" b="1" dirty="0">
              <a:solidFill>
                <a:schemeClr val="bg1"/>
              </a:solidFill>
            </a:endParaRP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3457" y="6534835"/>
            <a:ext cx="6489149" cy="3231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bIns="0" anchor="b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Daniele Dell’Aquila (daniele.dellaquila@unina.it) – </a:t>
            </a:r>
            <a:r>
              <a:rPr lang="en-US" sz="1800" b="1" dirty="0">
                <a:solidFill>
                  <a:srgbClr val="FFFFFF"/>
                </a:solidFill>
              </a:rPr>
              <a:t>June, </a:t>
            </a:r>
            <a:r>
              <a:rPr lang="en-US" b="1" dirty="0">
                <a:solidFill>
                  <a:srgbClr val="FFFFFF"/>
                </a:solidFill>
              </a:rPr>
              <a:t>24</a:t>
            </a:r>
            <a:r>
              <a:rPr lang="en-US" sz="1800" b="1" baseline="30000" dirty="0">
                <a:solidFill>
                  <a:srgbClr val="FFFFFF"/>
                </a:solidFill>
              </a:rPr>
              <a:t>th</a:t>
            </a:r>
            <a:r>
              <a:rPr lang="en-US" sz="1800" b="1" dirty="0">
                <a:solidFill>
                  <a:srgbClr val="FFFFFF"/>
                </a:solidFill>
              </a:rPr>
              <a:t> 2024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42A63D2-37C1-4449-890D-572298FCF087}"/>
              </a:ext>
            </a:extLst>
          </p:cNvPr>
          <p:cNvSpPr txBox="1"/>
          <p:nvPr/>
        </p:nvSpPr>
        <p:spPr>
          <a:xfrm>
            <a:off x="710535" y="551060"/>
            <a:ext cx="82320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 err="1">
                <a:solidFill>
                  <a:schemeClr val="tx1"/>
                </a:solidFill>
                <a:sym typeface="Wingdings" panose="05000000000000000000" pitchFamily="2" charset="2"/>
              </a:rPr>
              <a:t>This</a:t>
            </a:r>
            <a:r>
              <a:rPr lang="it-IT" sz="1600" dirty="0">
                <a:solidFill>
                  <a:schemeClr val="tx1"/>
                </a:solidFill>
                <a:sym typeface="Wingdings" panose="05000000000000000000" pitchFamily="2" charset="2"/>
              </a:rPr>
              <a:t> leads to: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449F62A-11F7-49A1-9D45-96D34F3E9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5" y="1080674"/>
            <a:ext cx="4667250" cy="1133475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8DF67243-8FEE-4D0C-A559-7559B8037833}"/>
              </a:ext>
            </a:extLst>
          </p:cNvPr>
          <p:cNvGrpSpPr/>
          <p:nvPr/>
        </p:nvGrpSpPr>
        <p:grpSpPr>
          <a:xfrm>
            <a:off x="6905626" y="890710"/>
            <a:ext cx="2036954" cy="1569660"/>
            <a:chOff x="6905626" y="890710"/>
            <a:chExt cx="2036954" cy="1569660"/>
          </a:xfrm>
        </p:grpSpPr>
        <p:cxnSp>
          <p:nvCxnSpPr>
            <p:cNvPr id="6" name="Connettore 2 5">
              <a:extLst>
                <a:ext uri="{FF2B5EF4-FFF2-40B4-BE49-F238E27FC236}">
                  <a16:creationId xmlns:a16="http://schemas.microsoft.com/office/drawing/2014/main" id="{7B67E29C-200B-475D-8162-E835FB74C9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5626" y="1331650"/>
              <a:ext cx="45396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9208F370-31CF-4B31-AC13-D941782F4B10}"/>
                </a:ext>
              </a:extLst>
            </p:cNvPr>
            <p:cNvSpPr txBox="1"/>
            <p:nvPr/>
          </p:nvSpPr>
          <p:spPr>
            <a:xfrm>
              <a:off x="7359588" y="890710"/>
              <a:ext cx="158299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i="1" dirty="0" err="1">
                  <a:solidFill>
                    <a:srgbClr val="0070C0"/>
                  </a:solidFill>
                  <a:sym typeface="Wingdings" panose="05000000000000000000" pitchFamily="2" charset="2"/>
                </a:rPr>
                <a:t>Congruent</a:t>
              </a:r>
              <a:r>
                <a:rPr lang="it-IT" sz="1600" i="1" dirty="0">
                  <a:solidFill>
                    <a:srgbClr val="0070C0"/>
                  </a:solidFill>
                  <a:sym typeface="Wingdings" panose="05000000000000000000" pitchFamily="2" charset="2"/>
                </a:rPr>
                <a:t> </a:t>
              </a:r>
              <a:r>
                <a:rPr lang="it-IT" sz="1600" i="1" dirty="0" err="1">
                  <a:solidFill>
                    <a:srgbClr val="0070C0"/>
                  </a:solidFill>
                  <a:sym typeface="Wingdings" panose="05000000000000000000" pitchFamily="2" charset="2"/>
                </a:rPr>
                <a:t>nucleons</a:t>
              </a:r>
              <a:r>
                <a:rPr lang="it-IT" sz="1600" dirty="0">
                  <a:solidFill>
                    <a:srgbClr val="0070C0"/>
                  </a:solidFill>
                  <a:sym typeface="Wingdings" panose="05000000000000000000" pitchFamily="2" charset="2"/>
                </a:rPr>
                <a:t>,</a:t>
              </a:r>
              <a:r>
                <a:rPr lang="it-IT" sz="1600" i="1" dirty="0">
                  <a:solidFill>
                    <a:srgbClr val="0070C0"/>
                  </a:solidFill>
                  <a:sym typeface="Wingdings" panose="05000000000000000000" pitchFamily="2" charset="2"/>
                </a:rPr>
                <a:t> </a:t>
              </a:r>
              <a:r>
                <a:rPr lang="it-IT" sz="1600" dirty="0">
                  <a:solidFill>
                    <a:srgbClr val="0070C0"/>
                  </a:solidFill>
                  <a:sym typeface="Wingdings" panose="05000000000000000000" pitchFamily="2" charset="2"/>
                </a:rPr>
                <a:t>i.e. </a:t>
              </a:r>
              <a:r>
                <a:rPr lang="it-IT" sz="1600" dirty="0" err="1">
                  <a:solidFill>
                    <a:srgbClr val="0070C0"/>
                  </a:solidFill>
                  <a:sym typeface="Wingdings" panose="05000000000000000000" pitchFamily="2" charset="2"/>
                </a:rPr>
                <a:t>nucleons</a:t>
              </a:r>
              <a:r>
                <a:rPr lang="it-IT" sz="1600" dirty="0">
                  <a:solidFill>
                    <a:srgbClr val="0070C0"/>
                  </a:solidFill>
                  <a:sym typeface="Wingdings" panose="05000000000000000000" pitchFamily="2" charset="2"/>
                </a:rPr>
                <a:t> with </a:t>
              </a:r>
              <a:r>
                <a:rPr lang="it-IT" sz="1600" dirty="0" err="1">
                  <a:solidFill>
                    <a:srgbClr val="0070C0"/>
                  </a:solidFill>
                  <a:sym typeface="Wingdings" panose="05000000000000000000" pitchFamily="2" charset="2"/>
                </a:rPr>
                <a:t>same</a:t>
              </a:r>
              <a:r>
                <a:rPr lang="it-IT" sz="1600" dirty="0">
                  <a:solidFill>
                    <a:srgbClr val="0070C0"/>
                  </a:solidFill>
                  <a:sym typeface="Wingdings" panose="05000000000000000000" pitchFamily="2" charset="2"/>
                </a:rPr>
                <a:t> spin and </a:t>
              </a:r>
              <a:r>
                <a:rPr lang="it-IT" sz="1600" dirty="0" err="1">
                  <a:solidFill>
                    <a:srgbClr val="0070C0"/>
                  </a:solidFill>
                  <a:sym typeface="Wingdings" panose="05000000000000000000" pitchFamily="2" charset="2"/>
                </a:rPr>
                <a:t>isospin</a:t>
              </a:r>
              <a:r>
                <a:rPr lang="it-IT" sz="1600" dirty="0">
                  <a:solidFill>
                    <a:srgbClr val="0070C0"/>
                  </a:solidFill>
                  <a:sym typeface="Wingdings" panose="05000000000000000000" pitchFamily="2" charset="2"/>
                </a:rPr>
                <a:t> (4 </a:t>
              </a:r>
              <a:r>
                <a:rPr lang="it-IT" sz="1600" dirty="0" err="1">
                  <a:solidFill>
                    <a:srgbClr val="0070C0"/>
                  </a:solidFill>
                  <a:sym typeface="Wingdings" panose="05000000000000000000" pitchFamily="2" charset="2"/>
                </a:rPr>
                <a:t>states</a:t>
              </a:r>
              <a:r>
                <a:rPr lang="it-IT" sz="1600" dirty="0">
                  <a:solidFill>
                    <a:srgbClr val="0070C0"/>
                  </a:solidFill>
                  <a:sym typeface="Wingdings" panose="05000000000000000000" pitchFamily="2" charset="2"/>
                </a:rPr>
                <a:t>).</a:t>
              </a:r>
              <a:endParaRPr lang="en-US" sz="16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BB0C6DEE-8784-47EF-B03C-0EF0B02BF4A1}"/>
              </a:ext>
            </a:extLst>
          </p:cNvPr>
          <p:cNvGrpSpPr/>
          <p:nvPr/>
        </p:nvGrpSpPr>
        <p:grpSpPr>
          <a:xfrm>
            <a:off x="743418" y="1019236"/>
            <a:ext cx="1957098" cy="1815882"/>
            <a:chOff x="7359588" y="695400"/>
            <a:chExt cx="1957098" cy="1815882"/>
          </a:xfrm>
        </p:grpSpPr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B2122022-55CF-482F-8FC0-8C3C560EDB1E}"/>
                </a:ext>
              </a:extLst>
            </p:cNvPr>
            <p:cNvCxnSpPr>
              <a:cxnSpLocks/>
            </p:cNvCxnSpPr>
            <p:nvPr/>
          </p:nvCxnSpPr>
          <p:spPr>
            <a:xfrm>
              <a:off x="8778943" y="1562686"/>
              <a:ext cx="53774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C7D94D68-0CEE-43BC-8C7C-C524FE7B5604}"/>
                </a:ext>
              </a:extLst>
            </p:cNvPr>
            <p:cNvSpPr txBox="1"/>
            <p:nvPr/>
          </p:nvSpPr>
          <p:spPr>
            <a:xfrm>
              <a:off x="7359588" y="695400"/>
              <a:ext cx="1582992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i="1" dirty="0">
                  <a:solidFill>
                    <a:srgbClr val="0070C0"/>
                  </a:solidFill>
                  <a:sym typeface="Wingdings" panose="05000000000000000000" pitchFamily="2" charset="2"/>
                </a:rPr>
                <a:t>Non-</a:t>
              </a:r>
              <a:r>
                <a:rPr lang="it-IT" sz="1600" i="1" dirty="0" err="1">
                  <a:solidFill>
                    <a:srgbClr val="0070C0"/>
                  </a:solidFill>
                  <a:sym typeface="Wingdings" panose="05000000000000000000" pitchFamily="2" charset="2"/>
                </a:rPr>
                <a:t>Congruent</a:t>
              </a:r>
              <a:r>
                <a:rPr lang="it-IT" sz="1600" i="1" dirty="0">
                  <a:solidFill>
                    <a:srgbClr val="0070C0"/>
                  </a:solidFill>
                  <a:sym typeface="Wingdings" panose="05000000000000000000" pitchFamily="2" charset="2"/>
                </a:rPr>
                <a:t> </a:t>
              </a:r>
              <a:r>
                <a:rPr lang="it-IT" sz="1600" i="1" dirty="0" err="1">
                  <a:solidFill>
                    <a:srgbClr val="0070C0"/>
                  </a:solidFill>
                  <a:sym typeface="Wingdings" panose="05000000000000000000" pitchFamily="2" charset="2"/>
                </a:rPr>
                <a:t>nucleons</a:t>
              </a:r>
              <a:r>
                <a:rPr lang="it-IT" sz="1600" dirty="0">
                  <a:solidFill>
                    <a:srgbClr val="0070C0"/>
                  </a:solidFill>
                  <a:sym typeface="Wingdings" panose="05000000000000000000" pitchFamily="2" charset="2"/>
                </a:rPr>
                <a:t>,</a:t>
              </a:r>
              <a:r>
                <a:rPr lang="it-IT" sz="1600" i="1" dirty="0">
                  <a:solidFill>
                    <a:srgbClr val="0070C0"/>
                  </a:solidFill>
                  <a:sym typeface="Wingdings" panose="05000000000000000000" pitchFamily="2" charset="2"/>
                </a:rPr>
                <a:t> </a:t>
              </a:r>
              <a:r>
                <a:rPr lang="it-IT" sz="1600" dirty="0">
                  <a:solidFill>
                    <a:srgbClr val="0070C0"/>
                  </a:solidFill>
                  <a:sym typeface="Wingdings" panose="05000000000000000000" pitchFamily="2" charset="2"/>
                </a:rPr>
                <a:t>i.e. </a:t>
              </a:r>
              <a:r>
                <a:rPr lang="it-IT" sz="1600" dirty="0" err="1">
                  <a:solidFill>
                    <a:srgbClr val="0070C0"/>
                  </a:solidFill>
                  <a:sym typeface="Wingdings" panose="05000000000000000000" pitchFamily="2" charset="2"/>
                </a:rPr>
                <a:t>nucleons</a:t>
              </a:r>
              <a:r>
                <a:rPr lang="it-IT" sz="1600" dirty="0">
                  <a:solidFill>
                    <a:srgbClr val="0070C0"/>
                  </a:solidFill>
                  <a:sym typeface="Wingdings" panose="05000000000000000000" pitchFamily="2" charset="2"/>
                </a:rPr>
                <a:t> </a:t>
              </a:r>
              <a:r>
                <a:rPr lang="it-IT" sz="1600" dirty="0" err="1">
                  <a:solidFill>
                    <a:srgbClr val="0070C0"/>
                  </a:solidFill>
                  <a:sym typeface="Wingdings" panose="05000000000000000000" pitchFamily="2" charset="2"/>
                </a:rPr>
                <a:t>which</a:t>
              </a:r>
              <a:r>
                <a:rPr lang="it-IT" sz="1600" dirty="0">
                  <a:solidFill>
                    <a:srgbClr val="0070C0"/>
                  </a:solidFill>
                  <a:sym typeface="Wingdings" panose="05000000000000000000" pitchFamily="2" charset="2"/>
                </a:rPr>
                <a:t> </a:t>
              </a:r>
              <a:r>
                <a:rPr lang="it-IT" sz="1600" dirty="0" err="1">
                  <a:solidFill>
                    <a:srgbClr val="0070C0"/>
                  </a:solidFill>
                  <a:sym typeface="Wingdings" panose="05000000000000000000" pitchFamily="2" charset="2"/>
                </a:rPr>
                <a:t>differ</a:t>
              </a:r>
              <a:r>
                <a:rPr lang="it-IT" sz="1600" dirty="0">
                  <a:solidFill>
                    <a:srgbClr val="0070C0"/>
                  </a:solidFill>
                  <a:sym typeface="Wingdings" panose="05000000000000000000" pitchFamily="2" charset="2"/>
                </a:rPr>
                <a:t> </a:t>
              </a:r>
              <a:r>
                <a:rPr lang="it-IT" sz="1600" dirty="0" err="1">
                  <a:solidFill>
                    <a:srgbClr val="0070C0"/>
                  </a:solidFill>
                  <a:sym typeface="Wingdings" panose="05000000000000000000" pitchFamily="2" charset="2"/>
                </a:rPr>
                <a:t>either</a:t>
              </a:r>
              <a:r>
                <a:rPr lang="it-IT" sz="1600" dirty="0">
                  <a:solidFill>
                    <a:srgbClr val="0070C0"/>
                  </a:solidFill>
                  <a:sym typeface="Wingdings" panose="05000000000000000000" pitchFamily="2" charset="2"/>
                </a:rPr>
                <a:t> for spin or </a:t>
              </a:r>
              <a:r>
                <a:rPr lang="it-IT" sz="1600" dirty="0" err="1">
                  <a:solidFill>
                    <a:srgbClr val="0070C0"/>
                  </a:solidFill>
                  <a:sym typeface="Wingdings" panose="05000000000000000000" pitchFamily="2" charset="2"/>
                </a:rPr>
                <a:t>isosospin</a:t>
              </a:r>
              <a:r>
                <a:rPr lang="it-IT" sz="1600" dirty="0">
                  <a:solidFill>
                    <a:srgbClr val="0070C0"/>
                  </a:solidFill>
                  <a:sym typeface="Wingdings" panose="05000000000000000000" pitchFamily="2" charset="2"/>
                </a:rPr>
                <a:t> or </a:t>
              </a:r>
              <a:r>
                <a:rPr lang="it-IT" sz="1600" dirty="0" err="1">
                  <a:solidFill>
                    <a:srgbClr val="0070C0"/>
                  </a:solidFill>
                  <a:sym typeface="Wingdings" panose="05000000000000000000" pitchFamily="2" charset="2"/>
                </a:rPr>
                <a:t>both</a:t>
              </a:r>
              <a:r>
                <a:rPr lang="it-IT" sz="1600" dirty="0">
                  <a:solidFill>
                    <a:srgbClr val="0070C0"/>
                  </a:solidFill>
                  <a:sym typeface="Wingdings" panose="05000000000000000000" pitchFamily="2" charset="2"/>
                </a:rPr>
                <a:t> (12 </a:t>
              </a:r>
              <a:r>
                <a:rPr lang="it-IT" sz="1600" dirty="0" err="1">
                  <a:solidFill>
                    <a:srgbClr val="0070C0"/>
                  </a:solidFill>
                  <a:sym typeface="Wingdings" panose="05000000000000000000" pitchFamily="2" charset="2"/>
                </a:rPr>
                <a:t>states</a:t>
              </a:r>
              <a:r>
                <a:rPr lang="it-IT" sz="1600" dirty="0">
                  <a:solidFill>
                    <a:srgbClr val="0070C0"/>
                  </a:solidFill>
                  <a:sym typeface="Wingdings" panose="05000000000000000000" pitchFamily="2" charset="2"/>
                </a:rPr>
                <a:t>).</a:t>
              </a:r>
              <a:endParaRPr lang="en-US" sz="1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3C2B57E-D8C5-41C4-9CA9-6448E7D8E9C0}"/>
              </a:ext>
            </a:extLst>
          </p:cNvPr>
          <p:cNvSpPr txBox="1"/>
          <p:nvPr/>
        </p:nvSpPr>
        <p:spPr>
          <a:xfrm>
            <a:off x="710534" y="3362603"/>
            <a:ext cx="82320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 err="1">
                <a:solidFill>
                  <a:schemeClr val="tx1"/>
                </a:solidFill>
                <a:sym typeface="Wingdings" panose="05000000000000000000" pitchFamily="2" charset="2"/>
              </a:rPr>
              <a:t>Including</a:t>
            </a:r>
            <a:r>
              <a:rPr lang="it-IT" sz="1600" dirty="0">
                <a:solidFill>
                  <a:schemeClr val="tx1"/>
                </a:solidFill>
                <a:sym typeface="Wingdings" panose="05000000000000000000" pitchFamily="2" charset="2"/>
              </a:rPr>
              <a:t> a </a:t>
            </a:r>
            <a:r>
              <a:rPr lang="it-IT" sz="1600" dirty="0" err="1">
                <a:solidFill>
                  <a:schemeClr val="tx1"/>
                </a:solidFill>
                <a:sym typeface="Wingdings" panose="05000000000000000000" pitchFamily="2" charset="2"/>
              </a:rPr>
              <a:t>simplified</a:t>
            </a:r>
            <a:r>
              <a:rPr lang="it-IT" sz="16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it-IT" sz="1600" dirty="0" err="1">
                <a:solidFill>
                  <a:schemeClr val="tx1"/>
                </a:solidFill>
                <a:sym typeface="Wingdings" panose="05000000000000000000" pitchFamily="2" charset="2"/>
              </a:rPr>
              <a:t>nuclear</a:t>
            </a:r>
            <a:r>
              <a:rPr lang="it-IT" sz="1600" dirty="0">
                <a:solidFill>
                  <a:schemeClr val="tx1"/>
                </a:solidFill>
                <a:sym typeface="Wingdings" panose="05000000000000000000" pitchFamily="2" charset="2"/>
              </a:rPr>
              <a:t> interaction  </a:t>
            </a:r>
            <a:r>
              <a:rPr lang="it-IT" sz="1600" dirty="0" err="1">
                <a:solidFill>
                  <a:schemeClr val="tx1"/>
                </a:solidFill>
                <a:sym typeface="Wingdings" panose="05000000000000000000" pitchFamily="2" charset="2"/>
              </a:rPr>
              <a:t>next</a:t>
            </a:r>
            <a:r>
              <a:rPr lang="it-IT" sz="16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it-IT" sz="1600" dirty="0" err="1">
                <a:solidFill>
                  <a:schemeClr val="tx1"/>
                </a:solidFill>
                <a:sym typeface="Wingdings" panose="05000000000000000000" pitchFamily="2" charset="2"/>
              </a:rPr>
              <a:t>approximation</a:t>
            </a:r>
            <a:r>
              <a:rPr lang="it-IT" sz="1600" dirty="0">
                <a:solidFill>
                  <a:schemeClr val="tx1"/>
                </a:solidFill>
                <a:sym typeface="Wingdings" panose="05000000000000000000" pitchFamily="2" charset="2"/>
              </a:rPr>
              <a:t> to the </a:t>
            </a:r>
            <a:r>
              <a:rPr lang="it-IT" sz="1600" dirty="0" err="1">
                <a:solidFill>
                  <a:schemeClr val="tx1"/>
                </a:solidFill>
                <a:sym typeface="Wingdings" panose="05000000000000000000" pitchFamily="2" charset="2"/>
              </a:rPr>
              <a:t>spatial</a:t>
            </a:r>
            <a:r>
              <a:rPr lang="it-IT" sz="16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it-IT" sz="1600" dirty="0" err="1">
                <a:solidFill>
                  <a:schemeClr val="tx1"/>
                </a:solidFill>
                <a:sym typeface="Wingdings" panose="05000000000000000000" pitchFamily="2" charset="2"/>
              </a:rPr>
              <a:t>correlation</a:t>
            </a:r>
            <a:r>
              <a:rPr lang="it-IT" sz="1600" dirty="0">
                <a:solidFill>
                  <a:schemeClr val="tx1"/>
                </a:solidFill>
                <a:sym typeface="Wingdings" panose="05000000000000000000" pitchFamily="2" charset="2"/>
              </a:rPr>
              <a:t> for </a:t>
            </a:r>
            <a:r>
              <a:rPr lang="it-IT" sz="1600" dirty="0" err="1">
                <a:solidFill>
                  <a:schemeClr val="tx1"/>
                </a:solidFill>
                <a:sym typeface="Wingdings" panose="05000000000000000000" pitchFamily="2" charset="2"/>
              </a:rPr>
              <a:t>congruent</a:t>
            </a:r>
            <a:r>
              <a:rPr lang="it-IT" sz="1600" dirty="0">
                <a:solidFill>
                  <a:schemeClr val="tx1"/>
                </a:solidFill>
                <a:sym typeface="Wingdings" panose="05000000000000000000" pitchFamily="2" charset="2"/>
              </a:rPr>
              <a:t> and non-</a:t>
            </a:r>
            <a:r>
              <a:rPr lang="it-IT" sz="1600" dirty="0" err="1">
                <a:solidFill>
                  <a:schemeClr val="tx1"/>
                </a:solidFill>
                <a:sym typeface="Wingdings" panose="05000000000000000000" pitchFamily="2" charset="2"/>
              </a:rPr>
              <a:t>congruent</a:t>
            </a:r>
            <a:r>
              <a:rPr lang="it-IT" sz="16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it-IT" sz="1600" dirty="0" err="1">
                <a:solidFill>
                  <a:schemeClr val="tx1"/>
                </a:solidFill>
                <a:sym typeface="Wingdings" panose="05000000000000000000" pitchFamily="2" charset="2"/>
              </a:rPr>
              <a:t>nucleons</a:t>
            </a:r>
            <a:r>
              <a:rPr lang="it-IT" sz="1600" dirty="0">
                <a:sym typeface="Wingdings" panose="05000000000000000000" pitchFamily="2" charset="2"/>
              </a:rPr>
              <a:t> (</a:t>
            </a:r>
            <a:r>
              <a:rPr lang="it-IT" sz="1600" dirty="0" err="1">
                <a:sym typeface="Wingdings" panose="05000000000000000000" pitchFamily="2" charset="2"/>
              </a:rPr>
              <a:t>see</a:t>
            </a:r>
            <a:r>
              <a:rPr lang="it-IT" sz="1600" dirty="0">
                <a:sym typeface="Wingdings" panose="05000000000000000000" pitchFamily="2" charset="2"/>
              </a:rPr>
              <a:t> </a:t>
            </a:r>
            <a:r>
              <a:rPr lang="de-DE" sz="1600" i="1" dirty="0" err="1"/>
              <a:t>C.F.v</a:t>
            </a:r>
            <a:r>
              <a:rPr lang="de-DE" sz="1600" i="1" dirty="0"/>
              <a:t>. </a:t>
            </a:r>
            <a:r>
              <a:rPr lang="de-DE" sz="1600" i="1" dirty="0" err="1"/>
              <a:t>Weizsacker</a:t>
            </a:r>
            <a:r>
              <a:rPr lang="de-DE" sz="1600" i="1" dirty="0"/>
              <a:t>, </a:t>
            </a:r>
            <a:r>
              <a:rPr lang="de-DE" sz="1600" i="1" dirty="0" err="1"/>
              <a:t>Naturwiss</a:t>
            </a:r>
            <a:r>
              <a:rPr lang="de-DE" sz="1600" i="1" dirty="0"/>
              <a:t> </a:t>
            </a:r>
            <a:r>
              <a:rPr lang="de-DE" sz="1600" b="1" i="1" dirty="0"/>
              <a:t>26</a:t>
            </a:r>
            <a:r>
              <a:rPr lang="de-DE" sz="1600" i="1" dirty="0"/>
              <a:t> (1938) 209</a:t>
            </a:r>
            <a:r>
              <a:rPr lang="de-DE" sz="1600" dirty="0"/>
              <a:t>):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59EEBE5B-878C-415B-9B19-69EC746BE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975" y="4297212"/>
            <a:ext cx="5734050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4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6844</TotalTime>
  <Words>2250</Words>
  <Application>Microsoft Office PowerPoint</Application>
  <PresentationFormat>Presentazione su schermo (4:3)</PresentationFormat>
  <Paragraphs>291</Paragraphs>
  <Slides>19</Slides>
  <Notes>19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Palatino Linotype</vt:lpstr>
      <vt:lpstr>Symbol</vt:lpstr>
      <vt:lpstr>Times New Roman</vt:lpstr>
      <vt:lpstr>Wingdings</vt:lpstr>
      <vt:lpstr>Office Theme</vt:lpstr>
      <vt:lpstr>Equazione</vt:lpstr>
      <vt:lpstr>Presentazione standard di PowerPoint</vt:lpstr>
      <vt:lpstr>Clusters in nuclei</vt:lpstr>
      <vt:lpstr>Clusters in nuclei</vt:lpstr>
      <vt:lpstr>Clusters in nuclei</vt:lpstr>
      <vt:lpstr>Clusters in nuclei: the alpha-particle model</vt:lpstr>
      <vt:lpstr>Clusters in nuclei: the alpha-particle model</vt:lpstr>
      <vt:lpstr>Clusters in nuclei: models</vt:lpstr>
      <vt:lpstr>Clusters in nuclei: correlation operator</vt:lpstr>
      <vt:lpstr>Clusters in nuclei: correlation operator</vt:lpstr>
      <vt:lpstr>Clusters in nuclei: correlation operator</vt:lpstr>
      <vt:lpstr>Energetics: Ikeda diagrams</vt:lpstr>
      <vt:lpstr>Clusters and deformation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Clusters in nuclei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Daniele Dell'Aquila</dc:creator>
  <cp:lastModifiedBy>DANIELE DELL'AQUILA</cp:lastModifiedBy>
  <cp:revision>620</cp:revision>
  <dcterms:created xsi:type="dcterms:W3CDTF">2019-09-06T08:21:18Z</dcterms:created>
  <dcterms:modified xsi:type="dcterms:W3CDTF">2024-06-23T14:59:07Z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ad0b24d-6422-44b0-b3de-abb3a9e8c81a_Enabled">
    <vt:lpwstr>true</vt:lpwstr>
  </property>
  <property fmtid="{D5CDD505-2E9C-101B-9397-08002B2CF9AE}" pid="3" name="MSIP_Label_2ad0b24d-6422-44b0-b3de-abb3a9e8c81a_SetDate">
    <vt:lpwstr>2024-06-22T10:59:25Z</vt:lpwstr>
  </property>
  <property fmtid="{D5CDD505-2E9C-101B-9397-08002B2CF9AE}" pid="4" name="MSIP_Label_2ad0b24d-6422-44b0-b3de-abb3a9e8c81a_Method">
    <vt:lpwstr>Standard</vt:lpwstr>
  </property>
  <property fmtid="{D5CDD505-2E9C-101B-9397-08002B2CF9AE}" pid="5" name="MSIP_Label_2ad0b24d-6422-44b0-b3de-abb3a9e8c81a_Name">
    <vt:lpwstr>defa4170-0d19-0005-0004-bc88714345d2</vt:lpwstr>
  </property>
  <property fmtid="{D5CDD505-2E9C-101B-9397-08002B2CF9AE}" pid="6" name="MSIP_Label_2ad0b24d-6422-44b0-b3de-abb3a9e8c81a_SiteId">
    <vt:lpwstr>2fcfe26a-bb62-46b0-b1e3-28f9da0c45fd</vt:lpwstr>
  </property>
  <property fmtid="{D5CDD505-2E9C-101B-9397-08002B2CF9AE}" pid="7" name="MSIP_Label_2ad0b24d-6422-44b0-b3de-abb3a9e8c81a_ActionId">
    <vt:lpwstr>7ad3e7d6-aea1-44bf-aec2-2aa91eabf54f</vt:lpwstr>
  </property>
  <property fmtid="{D5CDD505-2E9C-101B-9397-08002B2CF9AE}" pid="8" name="MSIP_Label_2ad0b24d-6422-44b0-b3de-abb3a9e8c81a_ContentBits">
    <vt:lpwstr>0</vt:lpwstr>
  </property>
</Properties>
</file>