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9" r:id="rId4"/>
    <p:sldId id="284" r:id="rId5"/>
    <p:sldId id="267" r:id="rId6"/>
    <p:sldId id="285" r:id="rId7"/>
    <p:sldId id="277" r:id="rId8"/>
    <p:sldId id="278" r:id="rId9"/>
    <p:sldId id="280" r:id="rId10"/>
    <p:sldId id="281" r:id="rId11"/>
    <p:sldId id="270" r:id="rId12"/>
    <p:sldId id="273" r:id="rId13"/>
    <p:sldId id="28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5E373-71CE-FC50-7B47-8DF9D164E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2A9C88-41F3-E98F-EA90-A2053E1E7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864421-AE31-2227-87A8-8DE71CD8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8B8738-3A09-5429-D3C2-D5C45EA6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63CF3-91AC-C90E-B7CA-23CA3DFF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41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C123C-016E-86D6-5B72-98EF126C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723597-9A14-BCB6-AF4C-0A9435862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AA7A2-C24D-2FB0-7261-28DE0C88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3DCA40-E170-80B8-20EF-0556596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ECE0FD-8E6C-1A62-B93D-91C8D6C6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7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A5EB1C-6290-910D-6EDF-2620E1C20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CED96D-EBE0-450F-DDC6-633C47C4F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E11463-9590-F54B-0348-5A38460E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C87251-E702-6265-6D4B-36D55D7D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E11AF2-BF4B-D719-6444-81610003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2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41A83-7E81-96FB-8C4C-6CA9A643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64A52C-677A-2C0E-F336-BC3EB38D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08E9FE-E90F-0E56-D135-554F32C7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4CF46D-43A4-156A-2194-A0A49DA2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022406-94A2-549E-FFE9-05B9F933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72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8C9E1-715E-339B-C239-AD1138B1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B24A88-7461-8C20-0FF0-2F66D38A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FD4377-1AB8-034A-7B9E-7EE563FA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09F241-0FDA-F038-3F39-9A7B6172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2C0AC-61D2-8265-79D9-E22C20CF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09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D570B-E069-D574-5B72-E28E0E7C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AC5EA-7025-9659-1348-794806181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F989D0-4D99-71CC-9488-0DEEA643D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5E9943-30DC-D629-5991-76F35849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311DB6-27F3-2F87-0A0F-08011BC8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BB66C-7515-BBB1-CDAA-2088A8B3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50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30BC4C-5D13-C3EA-E4C2-39E6F5E8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65398-A67A-121A-7BA9-8E0347CE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45E137-892A-27E6-FA07-5A987292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F84803-78A8-B170-2075-3C95316F3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544A85-C679-DB3D-D10D-1EAB4DD83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1F1FCC-3F05-733D-2C39-482106DB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42BA0D-6176-B808-C132-92E9E7D4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7457A23-BA7C-9C2D-36D1-72D90BE5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11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FA604-F467-B462-77A4-FA091102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F18418-3B04-B785-87D7-A1F9DBB9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7D3492-9B06-D175-2D28-67E743B5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F28BB5-CEFF-A634-F722-E7797D7C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5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7C875C-8DD5-A899-B757-6180EDF4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43A883-6211-A750-354B-6EB74DBE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6E8E33-B89B-CA33-1B93-0BA543B1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4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47099-4C57-00F7-9D3E-2F33C57D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295BD2-8AAF-11A2-FB6A-E02F3ECD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689FA4-19CA-47E6-DD4B-89E6FFE8D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3760AF-2D55-5774-A589-D37341E0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F01FBD-541C-79AD-AEB3-F063203B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2B6F1-B2D9-8F5C-0D61-D2B0C9F5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3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A9DBF-1BA6-EBC7-E65E-F28A9260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18F399-C997-8605-D2FA-DD5420A7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198699-FE5E-32EB-F9E9-5C1AF84F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964759-3848-05CA-5D2F-EEAE8A50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A35DC8-7EB2-7261-199C-CA3519A2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CB01C2-5564-BE2C-8E20-519F41CA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07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BBC48F-C584-32EB-FEAF-E5BD440B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289FD6-6DE9-37F0-06C5-1ED5F4B5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39ECCE-FC58-F03F-11F7-49D97903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44ED-C9AC-411C-8372-8EC23AEACE9B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AC4E3A-964E-73C7-45B3-26544D4FF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E1953-59D9-503D-D332-6D279F721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6C93-8572-40B9-833C-1FB7947E5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1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08B9A-2973-97C1-36D7-0620F8924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87" y="2453379"/>
            <a:ext cx="9144000" cy="144681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Simulation</a:t>
            </a:r>
            <a:r>
              <a:rPr lang="it-IT" dirty="0"/>
              <a:t> of the </a:t>
            </a:r>
            <a:r>
              <a:rPr lang="it-IT" dirty="0" err="1"/>
              <a:t>Radiation</a:t>
            </a:r>
            <a:r>
              <a:rPr lang="it-IT" dirty="0"/>
              <a:t> Field in GIF++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CBDA7D-2040-08FA-AA79-AE47BFD56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476" y="3653324"/>
            <a:ext cx="9144000" cy="1961373"/>
          </a:xfrm>
        </p:spPr>
        <p:txBody>
          <a:bodyPr>
            <a:noAutofit/>
          </a:bodyPr>
          <a:lstStyle/>
          <a:p>
            <a:endParaRPr lang="it-IT" sz="1700" dirty="0"/>
          </a:p>
          <a:p>
            <a:r>
              <a:rPr lang="it-IT" sz="1700" dirty="0"/>
              <a:t>Nicola Ferrara, Gabriella Pugliese, </a:t>
            </a:r>
          </a:p>
          <a:p>
            <a:r>
              <a:rPr lang="it-IT" sz="1700" dirty="0"/>
              <a:t>Giuseppe Iaselli, </a:t>
            </a:r>
            <a:r>
              <a:rPr lang="it-IT" sz="1700" dirty="0" err="1"/>
              <a:t>Dayron</a:t>
            </a:r>
            <a:r>
              <a:rPr lang="it-IT" sz="1700" dirty="0"/>
              <a:t> Ramos</a:t>
            </a:r>
          </a:p>
          <a:p>
            <a:r>
              <a:rPr lang="it-IT" sz="1700" dirty="0"/>
              <a:t>INFN and </a:t>
            </a:r>
            <a:r>
              <a:rPr lang="it-IT" sz="1700" dirty="0" err="1"/>
              <a:t>Polytecnic</a:t>
            </a:r>
            <a:r>
              <a:rPr lang="it-IT" sz="1700" dirty="0"/>
              <a:t> of Bari</a:t>
            </a:r>
          </a:p>
          <a:p>
            <a:r>
              <a:rPr lang="it-IT" sz="1700" dirty="0"/>
              <a:t>GMM, 26/02/2023</a:t>
            </a:r>
          </a:p>
          <a:p>
            <a:r>
              <a:rPr lang="it-IT" sz="1700" dirty="0"/>
              <a:t> </a:t>
            </a:r>
          </a:p>
          <a:p>
            <a:endParaRPr lang="it-IT" sz="1700" dirty="0"/>
          </a:p>
        </p:txBody>
      </p:sp>
      <p:pic>
        <p:nvPicPr>
          <p:cNvPr id="5" name="Immagine 4" descr="Immagine che contiene Elementi grafici, Carattere, logo, giallo&#10;&#10;Descrizione generata automaticamente">
            <a:extLst>
              <a:ext uri="{FF2B5EF4-FFF2-40B4-BE49-F238E27FC236}">
                <a16:creationId xmlns:a16="http://schemas.microsoft.com/office/drawing/2014/main" id="{AEC835F3-42C2-5277-68B7-538EC4731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5944" r="3087"/>
          <a:stretch/>
        </p:blipFill>
        <p:spPr>
          <a:xfrm>
            <a:off x="801656" y="5238945"/>
            <a:ext cx="2190750" cy="1281112"/>
          </a:xfrm>
          <a:prstGeom prst="rect">
            <a:avLst/>
          </a:prstGeom>
        </p:spPr>
      </p:pic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D9BA7A7E-E1C1-27BA-757D-34B7BB9C0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2" y="600075"/>
            <a:ext cx="2657475" cy="1714500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EB29017C-D54F-05DA-774F-A3830DA7A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600075"/>
            <a:ext cx="3390900" cy="1352550"/>
          </a:xfrm>
          <a:prstGeom prst="rect">
            <a:avLst/>
          </a:prstGeom>
        </p:spPr>
      </p:pic>
      <p:pic>
        <p:nvPicPr>
          <p:cNvPr id="6" name="Immagine 5" descr="Immagine che contiene testo, Elementi grafici, grafica, Carattere&#10;&#10;Descrizione generata automaticamente">
            <a:extLst>
              <a:ext uri="{FF2B5EF4-FFF2-40B4-BE49-F238E27FC236}">
                <a16:creationId xmlns:a16="http://schemas.microsoft.com/office/drawing/2014/main" id="{F999C5A5-AAB8-DA63-0746-B524820F3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44" y="4400950"/>
            <a:ext cx="2025602" cy="20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4417D-E6B3-E4BD-728F-54AA6A92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98"/>
            <a:ext cx="10515600" cy="1325563"/>
          </a:xfrm>
        </p:spPr>
        <p:txBody>
          <a:bodyPr/>
          <a:lstStyle/>
          <a:p>
            <a:r>
              <a:rPr lang="it-IT" dirty="0" err="1">
                <a:solidFill>
                  <a:schemeClr val="accent1"/>
                </a:solidFill>
              </a:rPr>
              <a:t>Simulation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validation</a:t>
            </a:r>
            <a:r>
              <a:rPr lang="it-IT" dirty="0">
                <a:solidFill>
                  <a:schemeClr val="accent1"/>
                </a:solidFill>
              </a:rPr>
              <a:t> with data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274E85EB-CBD7-5257-36CF-FCCED3298FC9}"/>
              </a:ext>
            </a:extLst>
          </p:cNvPr>
          <p:cNvSpPr txBox="1">
            <a:spLocks/>
          </p:cNvSpPr>
          <p:nvPr/>
        </p:nvSpPr>
        <p:spPr>
          <a:xfrm>
            <a:off x="388775" y="1926836"/>
            <a:ext cx="4232921" cy="4278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For the </a:t>
            </a:r>
            <a:r>
              <a:rPr lang="it-IT" sz="2400" dirty="0" err="1"/>
              <a:t>validation</a:t>
            </a:r>
            <a:r>
              <a:rPr lang="it-IT" sz="2400" dirty="0"/>
              <a:t> the  position </a:t>
            </a:r>
            <a:r>
              <a:rPr lang="it-IT" sz="2400" dirty="0" err="1"/>
              <a:t>at</a:t>
            </a:r>
            <a:r>
              <a:rPr lang="it-IT" sz="2400" dirty="0"/>
              <a:t> 6 m from source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considered</a:t>
            </a:r>
            <a:r>
              <a:rPr lang="it-IT" sz="2400" dirty="0"/>
              <a:t> </a:t>
            </a:r>
          </a:p>
          <a:p>
            <a:r>
              <a:rPr lang="it-IT" sz="2400" dirty="0" err="1"/>
              <a:t>Slightly</a:t>
            </a:r>
            <a:r>
              <a:rPr lang="it-IT" sz="2400" dirty="0"/>
              <a:t> </a:t>
            </a:r>
            <a:r>
              <a:rPr lang="it-IT" sz="2400" dirty="0" err="1"/>
              <a:t>discrepancies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lower</a:t>
            </a:r>
            <a:r>
              <a:rPr lang="it-IT" sz="2400" dirty="0"/>
              <a:t> ABS </a:t>
            </a:r>
            <a:r>
              <a:rPr lang="it-IT" sz="2400" dirty="0" err="1"/>
              <a:t>probably</a:t>
            </a:r>
            <a:r>
              <a:rPr lang="it-IT" sz="2400" dirty="0"/>
              <a:t> due to </a:t>
            </a:r>
            <a:r>
              <a:rPr lang="it-IT" sz="2400" dirty="0" err="1"/>
              <a:t>simulation</a:t>
            </a:r>
            <a:r>
              <a:rPr lang="it-IT" sz="2400" dirty="0"/>
              <a:t> setup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/>
              <a:t>Note: the </a:t>
            </a:r>
            <a:r>
              <a:rPr lang="it-IT" sz="2800" dirty="0" err="1"/>
              <a:t>simulation</a:t>
            </a:r>
            <a:r>
              <a:rPr lang="it-IT" sz="2800" dirty="0"/>
              <a:t> is </a:t>
            </a:r>
            <a:r>
              <a:rPr lang="it-IT" sz="2800" dirty="0" err="1"/>
              <a:t>done</a:t>
            </a:r>
            <a:r>
              <a:rPr lang="it-IT" sz="2800" dirty="0"/>
              <a:t> </a:t>
            </a:r>
            <a:r>
              <a:rPr lang="it-IT" sz="2800" b="1" dirty="0" err="1"/>
              <a:t>without</a:t>
            </a:r>
            <a:r>
              <a:rPr lang="it-IT" sz="2800" dirty="0"/>
              <a:t> </a:t>
            </a:r>
            <a:r>
              <a:rPr lang="it-IT" sz="2800" b="1" dirty="0"/>
              <a:t>detectors inside GIF++ bunker</a:t>
            </a:r>
          </a:p>
          <a:p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8CA78800-6EAC-C4D5-ED52-1B4370E6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22" y="901849"/>
            <a:ext cx="6731604" cy="57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4417D-E6B3-E4BD-728F-54AA6A92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Next steps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40572F2-12BA-691D-B3DE-5A0CECEBF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588" y="1690689"/>
            <a:ext cx="5337110" cy="48021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Simulation of different detectors installed inside the GIF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Extensive dose campaign of measurements for further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Deeply study with different ABS </a:t>
            </a:r>
            <a:r>
              <a:rPr lang="en-US" sz="2400" b="1" dirty="0"/>
              <a:t>upstream and downstream </a:t>
            </a:r>
            <a:r>
              <a:rPr lang="en-US" sz="2400" dirty="0"/>
              <a:t>and analysis of influence of </a:t>
            </a:r>
            <a:r>
              <a:rPr lang="en-US" sz="2400" b="1" dirty="0"/>
              <a:t>backscattering</a:t>
            </a:r>
            <a:r>
              <a:rPr lang="en-US" sz="2400" dirty="0"/>
              <a:t> between Up stream and Down stream regions</a:t>
            </a:r>
          </a:p>
        </p:txBody>
      </p:sp>
      <p:pic>
        <p:nvPicPr>
          <p:cNvPr id="4" name="Immagine 3" descr="Immagine che contiene diagramma, linea, Piano, Disegno tecnico&#10;&#10;Descrizione generata automaticamente">
            <a:extLst>
              <a:ext uri="{FF2B5EF4-FFF2-40B4-BE49-F238E27FC236}">
                <a16:creationId xmlns:a16="http://schemas.microsoft.com/office/drawing/2014/main" id="{942B15A8-C65A-E287-FD2C-F3BE745C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72" y="3600766"/>
            <a:ext cx="4736241" cy="2979678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593A41C9-682E-D86C-5AD0-837237D84649}"/>
              </a:ext>
            </a:extLst>
          </p:cNvPr>
          <p:cNvSpPr/>
          <p:nvPr/>
        </p:nvSpPr>
        <p:spPr>
          <a:xfrm>
            <a:off x="7985851" y="4929938"/>
            <a:ext cx="109660" cy="1073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1E8A58D-6DE5-393C-9295-38EF7CD5F5E7}"/>
              </a:ext>
            </a:extLst>
          </p:cNvPr>
          <p:cNvCxnSpPr>
            <a:cxnSpLocks/>
          </p:cNvCxnSpPr>
          <p:nvPr/>
        </p:nvCxnSpPr>
        <p:spPr>
          <a:xfrm flipH="1">
            <a:off x="8040681" y="3010011"/>
            <a:ext cx="422185" cy="1919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Impianto elettrico, ingegneria, macchina, Alimentazione elettrica&#10;&#10;Descrizione generata automaticamente">
            <a:extLst>
              <a:ext uri="{FF2B5EF4-FFF2-40B4-BE49-F238E27FC236}">
                <a16:creationId xmlns:a16="http://schemas.microsoft.com/office/drawing/2014/main" id="{ED78AF6E-A64F-46F0-9A0C-8319A57BD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r="10016"/>
          <a:stretch/>
        </p:blipFill>
        <p:spPr>
          <a:xfrm>
            <a:off x="7483151" y="496820"/>
            <a:ext cx="3275046" cy="30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5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4417D-E6B3-E4BD-728F-54AA6A92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45" y="2766218"/>
            <a:ext cx="2400909" cy="1325563"/>
          </a:xfrm>
        </p:spPr>
        <p:txBody>
          <a:bodyPr/>
          <a:lstStyle/>
          <a:p>
            <a:pPr algn="ctr"/>
            <a:r>
              <a:rPr lang="it-IT" dirty="0"/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321068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524BC-3A5A-DAF9-74CC-A13D5C33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23BCB-A09F-F4B3-4C3B-4FDC276E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98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BACKUP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F0640A33-E2FB-0AA1-900D-44C030BD6E2C}"/>
              </a:ext>
            </a:extLst>
          </p:cNvPr>
          <p:cNvSpPr txBox="1">
            <a:spLocks/>
          </p:cNvSpPr>
          <p:nvPr/>
        </p:nvSpPr>
        <p:spPr>
          <a:xfrm>
            <a:off x="388775" y="1615751"/>
            <a:ext cx="3381947" cy="4278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For the </a:t>
            </a:r>
            <a:r>
              <a:rPr lang="it-IT" sz="2400" dirty="0" err="1"/>
              <a:t>validation</a:t>
            </a:r>
            <a:r>
              <a:rPr lang="it-IT" sz="2400" dirty="0"/>
              <a:t>: data </a:t>
            </a:r>
            <a:r>
              <a:rPr lang="it-IT" sz="2400" dirty="0" err="1"/>
              <a:t>taking</a:t>
            </a:r>
            <a:r>
              <a:rPr lang="it-IT" sz="2400" dirty="0"/>
              <a:t> in 2021 and 2023</a:t>
            </a:r>
          </a:p>
          <a:p>
            <a:endParaRPr lang="it-IT" sz="2400" dirty="0"/>
          </a:p>
          <a:p>
            <a:r>
              <a:rPr lang="it-IT" sz="2400" dirty="0" err="1"/>
              <a:t>Slightly</a:t>
            </a:r>
            <a:r>
              <a:rPr lang="it-IT" sz="2400" dirty="0"/>
              <a:t> </a:t>
            </a:r>
            <a:r>
              <a:rPr lang="it-IT" sz="2400" dirty="0" err="1"/>
              <a:t>discrepancies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lower</a:t>
            </a:r>
            <a:r>
              <a:rPr lang="it-IT" sz="2400" dirty="0"/>
              <a:t> ABS </a:t>
            </a:r>
            <a:r>
              <a:rPr lang="it-IT" sz="2400" dirty="0" err="1"/>
              <a:t>probably</a:t>
            </a:r>
            <a:r>
              <a:rPr lang="it-IT" sz="2400" dirty="0"/>
              <a:t> due to </a:t>
            </a:r>
            <a:r>
              <a:rPr lang="it-IT" sz="2400" dirty="0" err="1"/>
              <a:t>simulation</a:t>
            </a:r>
            <a:r>
              <a:rPr lang="it-IT" sz="2400" dirty="0"/>
              <a:t> setup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/>
              <a:t>Note: the </a:t>
            </a:r>
            <a:r>
              <a:rPr lang="it-IT" sz="2800" dirty="0" err="1"/>
              <a:t>simulation</a:t>
            </a:r>
            <a:r>
              <a:rPr lang="it-IT" sz="2800" dirty="0"/>
              <a:t> is </a:t>
            </a:r>
            <a:r>
              <a:rPr lang="it-IT" sz="2800" dirty="0" err="1"/>
              <a:t>done</a:t>
            </a:r>
            <a:r>
              <a:rPr lang="it-IT" sz="2800" dirty="0"/>
              <a:t> </a:t>
            </a:r>
            <a:r>
              <a:rPr lang="it-IT" sz="2800" b="1" dirty="0" err="1"/>
              <a:t>without</a:t>
            </a:r>
            <a:r>
              <a:rPr lang="it-IT" sz="2800" dirty="0"/>
              <a:t> </a:t>
            </a:r>
            <a:r>
              <a:rPr lang="it-IT" sz="2800" b="1" dirty="0"/>
              <a:t>detectors inside GIF++ bunker</a:t>
            </a:r>
          </a:p>
        </p:txBody>
      </p:sp>
      <p:pic>
        <p:nvPicPr>
          <p:cNvPr id="6" name="Immagine 5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EEFA027C-6017-700D-0359-3068ACEE0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2" y="327677"/>
            <a:ext cx="8102119" cy="62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2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63646-EA2F-F4CB-88F8-A8C960F5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2357639"/>
            <a:ext cx="10813775" cy="440181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000" dirty="0" err="1"/>
              <a:t>Since</a:t>
            </a:r>
            <a:r>
              <a:rPr lang="it-IT" sz="2000" dirty="0"/>
              <a:t> 2014, test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0070C0"/>
                </a:solidFill>
              </a:rPr>
              <a:t>Gamma </a:t>
            </a:r>
            <a:r>
              <a:rPr lang="it-IT" sz="2000" dirty="0" err="1">
                <a:solidFill>
                  <a:srgbClr val="0070C0"/>
                </a:solidFill>
              </a:rPr>
              <a:t>Irradiation</a:t>
            </a:r>
            <a:r>
              <a:rPr lang="it-IT" sz="2000" dirty="0">
                <a:solidFill>
                  <a:srgbClr val="0070C0"/>
                </a:solidFill>
              </a:rPr>
              <a:t> Facility </a:t>
            </a:r>
            <a:r>
              <a:rPr lang="it-IT" sz="2000" dirty="0" err="1"/>
              <a:t>at</a:t>
            </a:r>
            <a:r>
              <a:rPr lang="it-IT" sz="2000" dirty="0"/>
              <a:t> CERN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extensively</a:t>
            </a:r>
            <a:r>
              <a:rPr lang="it-IT" sz="2000" dirty="0"/>
              <a:t> </a:t>
            </a:r>
            <a:r>
              <a:rPr lang="it-IT" sz="2000" dirty="0" err="1"/>
              <a:t>performed</a:t>
            </a:r>
            <a:r>
              <a:rPr lang="it-IT" sz="2000" dirty="0"/>
              <a:t> for Eco-gas, </a:t>
            </a:r>
            <a:r>
              <a:rPr lang="it-IT" sz="2000" dirty="0" err="1"/>
              <a:t>longevity</a:t>
            </a:r>
            <a:r>
              <a:rPr lang="it-IT" sz="2000" dirty="0"/>
              <a:t>, and R&amp;D detector studies </a:t>
            </a:r>
            <a:r>
              <a:rPr lang="it-IT" sz="2000" dirty="0" err="1"/>
              <a:t>involving</a:t>
            </a:r>
            <a:r>
              <a:rPr lang="it-IT" sz="2000" dirty="0"/>
              <a:t> </a:t>
            </a:r>
            <a:r>
              <a:rPr lang="it-IT" sz="2000" dirty="0" err="1"/>
              <a:t>various</a:t>
            </a:r>
            <a:r>
              <a:rPr lang="it-IT" sz="2000" dirty="0"/>
              <a:t> detector </a:t>
            </a:r>
            <a:r>
              <a:rPr lang="it-IT" sz="2000" dirty="0" err="1"/>
              <a:t>technologies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DT, MDT, CSC, RPC, </a:t>
            </a:r>
            <a:r>
              <a:rPr lang="it-IT" sz="2000" dirty="0" err="1"/>
              <a:t>iRPC</a:t>
            </a:r>
            <a:r>
              <a:rPr lang="it-IT" sz="2000" dirty="0"/>
              <a:t>, GEM, and more.</a:t>
            </a:r>
            <a:endParaRPr lang="en-US" sz="20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ym typeface="Wingdings" pitchFamily="2" charset="2"/>
              </a:rPr>
              <a:t>A  simulation  study was </a:t>
            </a:r>
            <a:r>
              <a:rPr lang="en-US" sz="2000" dirty="0"/>
              <a:t>developed </a:t>
            </a:r>
            <a:r>
              <a:rPr lang="en-US" sz="2000" dirty="0">
                <a:sym typeface="Wingdings" pitchFamily="2" charset="2"/>
              </a:rPr>
              <a:t>by </a:t>
            </a:r>
            <a:r>
              <a:rPr lang="en-US" sz="2000" dirty="0"/>
              <a:t>Pfeiffer Dorothea and published (“</a:t>
            </a:r>
            <a:r>
              <a:rPr lang="en-US" sz="2000" b="1" dirty="0"/>
              <a:t>The radiation field in the Gamma Irradiation Facility GIF++ at CERN” </a:t>
            </a:r>
            <a:r>
              <a:rPr lang="en-US" sz="2000" dirty="0"/>
              <a:t>[1]). It </a:t>
            </a:r>
            <a:r>
              <a:rPr lang="it-IT" sz="2000" dirty="0" err="1"/>
              <a:t>used</a:t>
            </a:r>
            <a:r>
              <a:rPr lang="it-IT" sz="2000" dirty="0"/>
              <a:t> GEANT4-10.0 to model the </a:t>
            </a:r>
            <a:r>
              <a:rPr lang="it-IT" sz="2000" dirty="0" err="1"/>
              <a:t>radiation</a:t>
            </a:r>
            <a:r>
              <a:rPr lang="it-IT" sz="2000" dirty="0"/>
              <a:t> background </a:t>
            </a:r>
            <a:r>
              <a:rPr lang="it-IT" sz="2000" dirty="0" err="1"/>
              <a:t>at</a:t>
            </a:r>
            <a:r>
              <a:rPr lang="it-IT" sz="2000" dirty="0"/>
              <a:t> GIF++ and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performed</a:t>
            </a:r>
            <a:r>
              <a:rPr lang="it-IT" sz="2000" dirty="0"/>
              <a:t> </a:t>
            </a:r>
            <a:r>
              <a:rPr lang="it-IT" sz="2000" dirty="0" err="1"/>
              <a:t>without</a:t>
            </a:r>
            <a:r>
              <a:rPr lang="it-IT" sz="2000" dirty="0"/>
              <a:t> the detectors </a:t>
            </a:r>
            <a:r>
              <a:rPr lang="it-IT" sz="2000" dirty="0" err="1"/>
              <a:t>installed</a:t>
            </a:r>
            <a:r>
              <a:rPr lang="it-IT" sz="2000" dirty="0"/>
              <a:t>. 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ym typeface="Wingdings" pitchFamily="2" charset="2"/>
              </a:rPr>
              <a:t> Moreover, a n</a:t>
            </a:r>
            <a:r>
              <a:rPr lang="en-US" sz="2000" dirty="0"/>
              <a:t>ew bunker geometry was implemented in 2018 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ym typeface="Wingdings" pitchFamily="2" charset="2"/>
              </a:rPr>
              <a:t>New simulation work is needed….  </a:t>
            </a: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[1] http://dx.doi.org/10.1016/j.nima.2017.05.045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6" name="Immagine 5" descr="Immagine che contiene schermata, Modellazione 3D, schizzo&#10;&#10;Descrizione generata automaticamente">
            <a:extLst>
              <a:ext uri="{FF2B5EF4-FFF2-40B4-BE49-F238E27FC236}">
                <a16:creationId xmlns:a16="http://schemas.microsoft.com/office/drawing/2014/main" id="{95610012-0825-31FA-5509-3F4E191DD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1" y="184150"/>
            <a:ext cx="3744113" cy="2115303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9A49BB2-F966-1CE3-C334-16A628D715FB}"/>
              </a:ext>
            </a:extLst>
          </p:cNvPr>
          <p:cNvSpPr txBox="1">
            <a:spLocks/>
          </p:cNvSpPr>
          <p:nvPr/>
        </p:nvSpPr>
        <p:spPr>
          <a:xfrm>
            <a:off x="838200" y="184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State of Art </a:t>
            </a:r>
          </a:p>
        </p:txBody>
      </p:sp>
    </p:spTree>
    <p:extLst>
      <p:ext uri="{BB962C8B-B14F-4D97-AF65-F5344CB8AC3E}">
        <p14:creationId xmlns:p14="http://schemas.microsoft.com/office/powerpoint/2010/main" val="240433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B05A1-44D4-918D-105D-C0D10F37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580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GIF++ facility @ CERN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E625F0-7E9B-5181-5C2E-9569F2FD4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68" y="1599303"/>
            <a:ext cx="5478625" cy="468396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800" dirty="0"/>
              <a:t>12.5 </a:t>
            </a:r>
            <a:r>
              <a:rPr lang="en-US" sz="1800" dirty="0" err="1"/>
              <a:t>TBq</a:t>
            </a:r>
            <a:r>
              <a:rPr lang="en-US" sz="1800" dirty="0"/>
              <a:t> </a:t>
            </a:r>
            <a:r>
              <a:rPr lang="en-US" sz="1800" dirty="0" err="1"/>
              <a:t>souce</a:t>
            </a:r>
            <a:r>
              <a:rPr lang="en-US" sz="1800" dirty="0"/>
              <a:t> of </a:t>
            </a:r>
            <a:r>
              <a:rPr lang="en-US" sz="1800" baseline="30000" dirty="0"/>
              <a:t>137</a:t>
            </a:r>
            <a:r>
              <a:rPr lang="en-US" sz="1800" dirty="0"/>
              <a:t>Cs emitting 662 keV photons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800" dirty="0"/>
              <a:t>Beam from SPS (muons)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800" dirty="0"/>
              <a:t>Radiation intensity controlled by a combination of attenuation filters, that shapes the radiation field from point-like to planar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800" dirty="0"/>
              <a:t>Gas and electronics infrastructures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800" dirty="0"/>
              <a:t>Unified control/monitoring system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800" dirty="0"/>
              <a:t>Setups for beam &amp; cosmic trigger, radiation monitoring, environmental monitoring, DAQ,…</a:t>
            </a:r>
          </a:p>
          <a:p>
            <a:pPr marL="0" indent="0" algn="just">
              <a:buNone/>
            </a:pPr>
            <a:endParaRPr lang="en-US" sz="1800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Immagine 5" descr="Immagine che contiene Modello in scala, giocattolo&#10;&#10;Descrizione generata automaticamente">
            <a:extLst>
              <a:ext uri="{FF2B5EF4-FFF2-40B4-BE49-F238E27FC236}">
                <a16:creationId xmlns:a16="http://schemas.microsoft.com/office/drawing/2014/main" id="{3563BBD0-BA47-E63D-702D-FE2DACAC1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3" y="1154939"/>
            <a:ext cx="5608419" cy="45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8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E6E78-A03F-D482-A7CA-1CB636C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2" y="1016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Gamma Filters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FDB662-47C9-5851-B101-42149FACB64F}"/>
              </a:ext>
            </a:extLst>
          </p:cNvPr>
          <p:cNvSpPr txBox="1"/>
          <p:nvPr/>
        </p:nvSpPr>
        <p:spPr>
          <a:xfrm>
            <a:off x="7355342" y="2137018"/>
            <a:ext cx="4601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Array of 3 × 3 convex lead attenuation </a:t>
            </a:r>
            <a:r>
              <a:rPr lang="en-US" sz="2200" dirty="0">
                <a:solidFill>
                  <a:srgbClr val="0070C0"/>
                </a:solidFill>
              </a:rPr>
              <a:t>filters</a:t>
            </a:r>
            <a:r>
              <a:rPr lang="en-US" sz="2200" dirty="0"/>
              <a:t>, to fine tune the photon flux for each irradiation field individually, </a:t>
            </a:r>
            <a:r>
              <a:rPr lang="en-US" sz="2200" dirty="0">
                <a:solidFill>
                  <a:srgbClr val="0070C0"/>
                </a:solidFill>
              </a:rPr>
              <a:t>upstream </a:t>
            </a:r>
            <a:r>
              <a:rPr lang="en-US" sz="2200" dirty="0"/>
              <a:t>(UP) and </a:t>
            </a:r>
            <a:r>
              <a:rPr lang="en-US" sz="2200" dirty="0">
                <a:solidFill>
                  <a:srgbClr val="0070C0"/>
                </a:solidFill>
              </a:rPr>
              <a:t>downstream </a:t>
            </a:r>
            <a:r>
              <a:rPr lang="en-US" sz="2200" dirty="0"/>
              <a:t>field (DOWN)</a:t>
            </a:r>
            <a:endParaRPr lang="en-GB" sz="2200" dirty="0">
              <a:solidFill>
                <a:srgbClr val="0070C0"/>
              </a:solidFill>
            </a:endParaRPr>
          </a:p>
          <a:p>
            <a:pPr algn="just"/>
            <a:endParaRPr lang="en-GB" sz="2200" dirty="0">
              <a:solidFill>
                <a:srgbClr val="0070C0"/>
              </a:solidFill>
            </a:endParaRPr>
          </a:p>
          <a:p>
            <a:pPr algn="just"/>
            <a:r>
              <a:rPr lang="en-US" sz="2200" dirty="0"/>
              <a:t>Systems of movable lead attenuators for large irradiation zone that allows </a:t>
            </a:r>
            <a:r>
              <a:rPr lang="en-US" sz="2200" dirty="0">
                <a:solidFill>
                  <a:srgbClr val="0070C0"/>
                </a:solidFill>
              </a:rPr>
              <a:t>attenuation factors (ABS) </a:t>
            </a:r>
            <a:r>
              <a:rPr lang="en-US" sz="2200" dirty="0"/>
              <a:t>between 1 and 46000 in several steps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5" name="Immagine 4" descr="Immagine che contiene testo, diagramma, Parallelo, linea&#10;&#10;Descrizione generata automaticamente">
            <a:extLst>
              <a:ext uri="{FF2B5EF4-FFF2-40B4-BE49-F238E27FC236}">
                <a16:creationId xmlns:a16="http://schemas.microsoft.com/office/drawing/2014/main" id="{61BF3255-5675-7582-8B24-9B3260D53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4" y="1314240"/>
            <a:ext cx="2796782" cy="4839119"/>
          </a:xfrm>
          <a:prstGeom prst="rect">
            <a:avLst/>
          </a:prstGeom>
        </p:spPr>
      </p:pic>
      <p:pic>
        <p:nvPicPr>
          <p:cNvPr id="9" name="Immagine 8" descr="Immagine che contiene testo, schermata, numero, linea&#10;&#10;Descrizione generata automaticamente">
            <a:extLst>
              <a:ext uri="{FF2B5EF4-FFF2-40B4-BE49-F238E27FC236}">
                <a16:creationId xmlns:a16="http://schemas.microsoft.com/office/drawing/2014/main" id="{98A65948-7D13-9941-6F11-635E30EBE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33" y="1337102"/>
            <a:ext cx="1943268" cy="481625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7650F3-79A7-64B0-C22C-C5114E4A3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28" y="1314240"/>
            <a:ext cx="1638442" cy="5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E6E78-A03F-D482-A7CA-1CB636C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89" y="479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New simulation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CB6714-3F46-FBA5-A9E5-67740FA18720}"/>
              </a:ext>
            </a:extLst>
          </p:cNvPr>
          <p:cNvSpPr txBox="1"/>
          <p:nvPr/>
        </p:nvSpPr>
        <p:spPr>
          <a:xfrm>
            <a:off x="543789" y="1345986"/>
            <a:ext cx="34640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New GDML Gif++ layout  implemented for Geant4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Bunker Geometry updated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Geant4 updated the version to 11.0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Physics List- G4EmLivermorePhysics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Filter implementation:</a:t>
            </a:r>
            <a:r>
              <a:rPr lang="en-US" dirty="0"/>
              <a:t> mounted on aluminum support plates, the filters are positioned inside steel frames, as collimators.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" name="Immagine 10" descr="Immagine che contiene schizzo, disegno, Disegno tecnico, Piano&#10;&#10;Descrizione generata automaticamente">
            <a:extLst>
              <a:ext uri="{FF2B5EF4-FFF2-40B4-BE49-F238E27FC236}">
                <a16:creationId xmlns:a16="http://schemas.microsoft.com/office/drawing/2014/main" id="{20D05B5B-79F1-C6B1-AAB4-3423F941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20" y="1345986"/>
            <a:ext cx="5246511" cy="34576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F2ABF0E-007E-4589-D203-C656267B0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4915" y="2485056"/>
            <a:ext cx="4832909" cy="25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E6E78-A03F-D482-A7CA-1CB636C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Simulation analysis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FDB662-47C9-5851-B101-42149FACB64F}"/>
              </a:ext>
            </a:extLst>
          </p:cNvPr>
          <p:cNvSpPr txBox="1"/>
          <p:nvPr/>
        </p:nvSpPr>
        <p:spPr>
          <a:xfrm>
            <a:off x="383747" y="1481583"/>
            <a:ext cx="46521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</a:rPr>
              <a:t>4 points </a:t>
            </a:r>
            <a:r>
              <a:rPr lang="en-US" sz="2200" dirty="0"/>
              <a:t>were chosen (in the Upstream region) to study the dose and flux vs. the distance from the source </a:t>
            </a:r>
          </a:p>
          <a:p>
            <a:pPr algn="just"/>
            <a:endParaRPr lang="en-US" sz="22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/>
              <a:t>In each point, a sensitive volume of human tissue was considered for ambient dose equivalent rate estimation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/>
              <a:t>12.5 </a:t>
            </a:r>
            <a:r>
              <a:rPr lang="en-US" sz="2200" dirty="0" err="1"/>
              <a:t>TBq</a:t>
            </a:r>
            <a:r>
              <a:rPr lang="en-US" sz="2200" dirty="0"/>
              <a:t> source </a:t>
            </a:r>
            <a:r>
              <a:rPr lang="en-US" sz="2200" baseline="30000" dirty="0"/>
              <a:t>137</a:t>
            </a:r>
            <a:r>
              <a:rPr lang="en-US" sz="2200" dirty="0"/>
              <a:t>Cs of  was considered</a:t>
            </a:r>
          </a:p>
          <a:p>
            <a:pPr algn="just"/>
            <a:endParaRPr lang="en-US" sz="22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200" dirty="0"/>
              <a:t>Detectors and mechanical supports were not yet simulated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sz="2200" dirty="0"/>
          </a:p>
        </p:txBody>
      </p:sp>
      <p:pic>
        <p:nvPicPr>
          <p:cNvPr id="3" name="Immagine 2" descr="Immagine che contiene diagramma, linea, Piano, Disegno tecnico&#10;&#10;Descrizione generata automaticamente">
            <a:extLst>
              <a:ext uri="{FF2B5EF4-FFF2-40B4-BE49-F238E27FC236}">
                <a16:creationId xmlns:a16="http://schemas.microsoft.com/office/drawing/2014/main" id="{B0461BC1-D983-4975-5E68-A71F1E0F3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86" y="1613351"/>
            <a:ext cx="6419851" cy="403887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3DB32DE-89A9-69D4-A98B-8C2C840EEED3}"/>
              </a:ext>
            </a:extLst>
          </p:cNvPr>
          <p:cNvSpPr/>
          <p:nvPr/>
        </p:nvSpPr>
        <p:spPr>
          <a:xfrm>
            <a:off x="7657391" y="3429000"/>
            <a:ext cx="74644" cy="83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4B6CC3-1C38-2A84-461A-ADCF6C943C93}"/>
              </a:ext>
            </a:extLst>
          </p:cNvPr>
          <p:cNvSpPr/>
          <p:nvPr/>
        </p:nvSpPr>
        <p:spPr>
          <a:xfrm>
            <a:off x="7800460" y="3429000"/>
            <a:ext cx="74644" cy="83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FA85F4-86B8-F576-BB4F-567382A8DA3D}"/>
              </a:ext>
            </a:extLst>
          </p:cNvPr>
          <p:cNvSpPr/>
          <p:nvPr/>
        </p:nvSpPr>
        <p:spPr>
          <a:xfrm>
            <a:off x="8270101" y="3429000"/>
            <a:ext cx="74644" cy="83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8519909-B89E-115C-235B-1E7A1A513AED}"/>
              </a:ext>
            </a:extLst>
          </p:cNvPr>
          <p:cNvSpPr/>
          <p:nvPr/>
        </p:nvSpPr>
        <p:spPr>
          <a:xfrm>
            <a:off x="9010330" y="3429000"/>
            <a:ext cx="74644" cy="83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FA08819-0B97-96EC-11B7-D6A3F666D09C}"/>
              </a:ext>
            </a:extLst>
          </p:cNvPr>
          <p:cNvCxnSpPr>
            <a:cxnSpLocks/>
          </p:cNvCxnSpPr>
          <p:nvPr/>
        </p:nvCxnSpPr>
        <p:spPr>
          <a:xfrm flipH="1">
            <a:off x="7162867" y="3512976"/>
            <a:ext cx="531846" cy="2225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0B893A5-3D17-363C-5A19-39003717D428}"/>
              </a:ext>
            </a:extLst>
          </p:cNvPr>
          <p:cNvCxnSpPr/>
          <p:nvPr/>
        </p:nvCxnSpPr>
        <p:spPr>
          <a:xfrm>
            <a:off x="7840893" y="3512976"/>
            <a:ext cx="0" cy="231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E09218D-D937-1F90-CDD5-7F9245845524}"/>
              </a:ext>
            </a:extLst>
          </p:cNvPr>
          <p:cNvCxnSpPr>
            <a:cxnSpLocks/>
          </p:cNvCxnSpPr>
          <p:nvPr/>
        </p:nvCxnSpPr>
        <p:spPr>
          <a:xfrm>
            <a:off x="8307423" y="3512976"/>
            <a:ext cx="0" cy="231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D1737AB-BCD5-AFE5-B71C-72D8F42F9082}"/>
              </a:ext>
            </a:extLst>
          </p:cNvPr>
          <p:cNvCxnSpPr>
            <a:cxnSpLocks/>
          </p:cNvCxnSpPr>
          <p:nvPr/>
        </p:nvCxnSpPr>
        <p:spPr>
          <a:xfrm flipH="1">
            <a:off x="9033655" y="3512976"/>
            <a:ext cx="13997" cy="231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03E76E7-B9EE-AE1A-E4B3-EA81E1683759}"/>
              </a:ext>
            </a:extLst>
          </p:cNvPr>
          <p:cNvSpPr txBox="1"/>
          <p:nvPr/>
        </p:nvSpPr>
        <p:spPr>
          <a:xfrm>
            <a:off x="7949752" y="5831633"/>
            <a:ext cx="92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</a:t>
            </a:r>
            <a:r>
              <a:rPr lang="it-IT" dirty="0" err="1"/>
              <a:t>Uc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D779A1-F047-4C1F-C83F-5E33DD715A6B}"/>
              </a:ext>
            </a:extLst>
          </p:cNvPr>
          <p:cNvSpPr txBox="1"/>
          <p:nvPr/>
        </p:nvSpPr>
        <p:spPr>
          <a:xfrm>
            <a:off x="8809719" y="5831633"/>
            <a:ext cx="92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Ud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1ED9A61-318E-BFB9-A7EB-F146D92DE825}"/>
              </a:ext>
            </a:extLst>
          </p:cNvPr>
          <p:cNvSpPr txBox="1"/>
          <p:nvPr/>
        </p:nvSpPr>
        <p:spPr>
          <a:xfrm>
            <a:off x="7654282" y="5840964"/>
            <a:ext cx="4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Ub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982BBDD-57F2-6F61-F2DE-D693D284A444}"/>
              </a:ext>
            </a:extLst>
          </p:cNvPr>
          <p:cNvSpPr txBox="1"/>
          <p:nvPr/>
        </p:nvSpPr>
        <p:spPr>
          <a:xfrm>
            <a:off x="6973932" y="5736202"/>
            <a:ext cx="4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F592BE-2230-78EF-0468-B89740D3AF45}"/>
              </a:ext>
            </a:extLst>
          </p:cNvPr>
          <p:cNvSpPr txBox="1"/>
          <p:nvPr/>
        </p:nvSpPr>
        <p:spPr>
          <a:xfrm>
            <a:off x="7297655" y="6342201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Box of 10 cm of size</a:t>
            </a:r>
          </a:p>
        </p:txBody>
      </p:sp>
    </p:spTree>
    <p:extLst>
      <p:ext uri="{BB962C8B-B14F-4D97-AF65-F5344CB8AC3E}">
        <p14:creationId xmlns:p14="http://schemas.microsoft.com/office/powerpoint/2010/main" val="366141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BD2812C4-DB6F-D3EE-90F7-C28BAA96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1649275"/>
            <a:ext cx="5509731" cy="49265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9D4417D-E6B3-E4BD-728F-54AA6A92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207132"/>
            <a:ext cx="5775456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Gamma </a:t>
            </a:r>
            <a:r>
              <a:rPr lang="it-IT" dirty="0" err="1">
                <a:solidFill>
                  <a:schemeClr val="accent1"/>
                </a:solidFill>
              </a:rPr>
              <a:t>flux</a:t>
            </a:r>
            <a:r>
              <a:rPr lang="it-IT" dirty="0">
                <a:solidFill>
                  <a:schemeClr val="accent1"/>
                </a:solidFill>
              </a:rPr>
              <a:t> and dose </a:t>
            </a:r>
            <a:r>
              <a:rPr lang="it-IT" dirty="0" err="1">
                <a:solidFill>
                  <a:schemeClr val="accent1"/>
                </a:solidFill>
              </a:rPr>
              <a:t>simulation</a:t>
            </a:r>
            <a:r>
              <a:rPr lang="it-IT" dirty="0">
                <a:solidFill>
                  <a:schemeClr val="accent1"/>
                </a:solidFill>
              </a:rPr>
              <a:t> (@ABS 1)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1747C4-6139-8731-2170-AF87286D7807}"/>
              </a:ext>
            </a:extLst>
          </p:cNvPr>
          <p:cNvSpPr txBox="1"/>
          <p:nvPr/>
        </p:nvSpPr>
        <p:spPr>
          <a:xfrm>
            <a:off x="2139762" y="3059668"/>
            <a:ext cx="201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ABS1 UPSTREAM</a:t>
            </a:r>
          </a:p>
        </p:txBody>
      </p:sp>
      <p:pic>
        <p:nvPicPr>
          <p:cNvPr id="6" name="Immagine 5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04ABDD3A-03D2-C70A-02AF-2AD1E3C1D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62" y="3429000"/>
            <a:ext cx="6702526" cy="3379220"/>
          </a:xfrm>
          <a:prstGeom prst="rect">
            <a:avLst/>
          </a:prstGeom>
        </p:spPr>
      </p:pic>
      <p:pic>
        <p:nvPicPr>
          <p:cNvPr id="9" name="Immagine 8" descr="Immagine che contiene testo, schermata, Policromia, diagramma&#10;&#10;Descrizione generata automaticamente">
            <a:extLst>
              <a:ext uri="{FF2B5EF4-FFF2-40B4-BE49-F238E27FC236}">
                <a16:creationId xmlns:a16="http://schemas.microsoft.com/office/drawing/2014/main" id="{EDF08A34-51FC-A4A9-7F2F-AB40F9ABF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53203"/>
            <a:ext cx="6695738" cy="3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4417D-E6B3-E4BD-728F-54AA6A92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77"/>
            <a:ext cx="11719249" cy="8001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Gamma </a:t>
            </a:r>
            <a:r>
              <a:rPr lang="it-IT" dirty="0" err="1">
                <a:solidFill>
                  <a:schemeClr val="accent1"/>
                </a:solidFill>
              </a:rPr>
              <a:t>flux</a:t>
            </a:r>
            <a:r>
              <a:rPr lang="it-IT" dirty="0">
                <a:solidFill>
                  <a:schemeClr val="accent1"/>
                </a:solidFill>
              </a:rPr>
              <a:t> and dose </a:t>
            </a:r>
            <a:r>
              <a:rPr lang="it-IT" dirty="0" err="1">
                <a:solidFill>
                  <a:schemeClr val="accent1"/>
                </a:solidFill>
              </a:rPr>
              <a:t>simulation</a:t>
            </a:r>
            <a:r>
              <a:rPr lang="it-IT" dirty="0">
                <a:solidFill>
                  <a:schemeClr val="accent1"/>
                </a:solidFill>
              </a:rPr>
              <a:t> (ABS 100 and 10) UP stream </a:t>
            </a:r>
            <a:r>
              <a:rPr lang="it-IT" dirty="0" err="1">
                <a:solidFill>
                  <a:schemeClr val="accent1"/>
                </a:solidFill>
              </a:rPr>
              <a:t>region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865920-51DB-A8EA-A6AB-4B4EAAF91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209" y="884077"/>
            <a:ext cx="1506981" cy="460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ABS10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F78EAE36-CF3A-5092-19E6-F51F1AC4132B}"/>
              </a:ext>
            </a:extLst>
          </p:cNvPr>
          <p:cNvSpPr txBox="1">
            <a:spLocks/>
          </p:cNvSpPr>
          <p:nvPr/>
        </p:nvSpPr>
        <p:spPr>
          <a:xfrm>
            <a:off x="927375" y="945728"/>
            <a:ext cx="1692775" cy="4605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ABS100 </a:t>
            </a:r>
          </a:p>
        </p:txBody>
      </p:sp>
      <p:pic>
        <p:nvPicPr>
          <p:cNvPr id="12" name="Immagine 11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22573248-AA84-EC67-DCD3-05CBF91C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95" y="3960433"/>
            <a:ext cx="5449078" cy="2747267"/>
          </a:xfrm>
          <a:prstGeom prst="rect">
            <a:avLst/>
          </a:prstGeom>
        </p:spPr>
      </p:pic>
      <p:pic>
        <p:nvPicPr>
          <p:cNvPr id="16" name="Immagine 15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095F51EF-6398-A78B-5040-54D0111A7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" y="3960433"/>
            <a:ext cx="5449078" cy="2747267"/>
          </a:xfrm>
          <a:prstGeom prst="rect">
            <a:avLst/>
          </a:prstGeom>
        </p:spPr>
      </p:pic>
      <p:pic>
        <p:nvPicPr>
          <p:cNvPr id="18" name="Immagine 17" descr="Immagine che contiene testo, schermata, Policromia, aqua&#10;&#10;Descrizione generata automaticamente">
            <a:extLst>
              <a:ext uri="{FF2B5EF4-FFF2-40B4-BE49-F238E27FC236}">
                <a16:creationId xmlns:a16="http://schemas.microsoft.com/office/drawing/2014/main" id="{7A679211-F095-FB6B-07F2-F28C9E768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" y="1252159"/>
            <a:ext cx="5449078" cy="2747267"/>
          </a:xfrm>
          <a:prstGeom prst="rect">
            <a:avLst/>
          </a:prstGeom>
        </p:spPr>
      </p:pic>
      <p:pic>
        <p:nvPicPr>
          <p:cNvPr id="20" name="Immagine 19" descr="Immagine che contiene testo, schermata, Policromia, aqua&#10;&#10;Descrizione generata automaticamente">
            <a:extLst>
              <a:ext uri="{FF2B5EF4-FFF2-40B4-BE49-F238E27FC236}">
                <a16:creationId xmlns:a16="http://schemas.microsoft.com/office/drawing/2014/main" id="{4C5EA2C3-0358-E240-0D43-251A9DC3E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95" y="1213165"/>
            <a:ext cx="5449078" cy="27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4417D-E6B3-E4BD-728F-54AA6A92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9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Dose rate measurements by </a:t>
            </a:r>
            <a:r>
              <a:rPr lang="en-US" sz="4400" dirty="0" err="1">
                <a:solidFill>
                  <a:schemeClr val="accent1"/>
                </a:solidFill>
              </a:rPr>
              <a:t>ECOgas@GIF</a:t>
            </a:r>
            <a:r>
              <a:rPr lang="en-US" sz="4400" dirty="0">
                <a:solidFill>
                  <a:schemeClr val="accent1"/>
                </a:solidFill>
              </a:rPr>
              <a:t>++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sz="4400" dirty="0">
                <a:solidFill>
                  <a:schemeClr val="accent1"/>
                </a:solidFill>
              </a:rPr>
              <a:t>ollaboration in 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865920-51DB-A8EA-A6AB-4B4EAAF91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486" y="1633443"/>
            <a:ext cx="4467661" cy="4942341"/>
          </a:xfrm>
        </p:spPr>
        <p:txBody>
          <a:bodyPr>
            <a:noAutofit/>
          </a:bodyPr>
          <a:lstStyle/>
          <a:p>
            <a:pPr algn="just"/>
            <a:r>
              <a:rPr lang="it-IT" sz="2000" dirty="0"/>
              <a:t>To validate the </a:t>
            </a:r>
            <a:r>
              <a:rPr lang="it-IT" sz="2000" dirty="0" err="1"/>
              <a:t>simulation</a:t>
            </a:r>
            <a:r>
              <a:rPr lang="it-IT" sz="2000" dirty="0"/>
              <a:t>, 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some dose </a:t>
            </a:r>
            <a:r>
              <a:rPr lang="it-IT" sz="2000" dirty="0" err="1"/>
              <a:t>campaign</a:t>
            </a:r>
            <a:r>
              <a:rPr lang="it-IT" sz="2000" dirty="0"/>
              <a:t> </a:t>
            </a:r>
            <a:r>
              <a:rPr lang="it-IT" sz="2000" dirty="0" err="1"/>
              <a:t>measurements</a:t>
            </a:r>
            <a:r>
              <a:rPr lang="it-IT" sz="2000" dirty="0"/>
              <a:t> </a:t>
            </a:r>
            <a:r>
              <a:rPr lang="it-IT" sz="2000" dirty="0" err="1"/>
              <a:t>performed</a:t>
            </a:r>
            <a:r>
              <a:rPr lang="it-IT" sz="2000" dirty="0"/>
              <a:t> in 2021 by the </a:t>
            </a:r>
            <a:r>
              <a:rPr lang="it-IT" sz="2000" dirty="0" err="1"/>
              <a:t>ECOgas@GIF</a:t>
            </a:r>
            <a:r>
              <a:rPr lang="it-IT" sz="2000" dirty="0"/>
              <a:t>++ </a:t>
            </a:r>
            <a:r>
              <a:rPr lang="it-IT" sz="2000" dirty="0" err="1"/>
              <a:t>collaboration</a:t>
            </a:r>
            <a:r>
              <a:rPr lang="it-IT" sz="2000" dirty="0"/>
              <a:t> and </a:t>
            </a:r>
            <a:r>
              <a:rPr lang="it-IT" sz="2000" dirty="0" err="1"/>
              <a:t>published</a:t>
            </a:r>
            <a:r>
              <a:rPr lang="it-IT" sz="2000" dirty="0"/>
              <a:t> [2].</a:t>
            </a:r>
          </a:p>
          <a:p>
            <a:pPr algn="just"/>
            <a:r>
              <a:rPr lang="it-IT" sz="2000" dirty="0"/>
              <a:t>Two </a:t>
            </a:r>
            <a:r>
              <a:rPr lang="it-IT" sz="2000" dirty="0" err="1"/>
              <a:t>postions</a:t>
            </a:r>
            <a:r>
              <a:rPr lang="it-IT" sz="2000" dirty="0"/>
              <a:t> and </a:t>
            </a:r>
            <a:r>
              <a:rPr lang="it-IT" sz="2000" dirty="0" err="1"/>
              <a:t>several</a:t>
            </a:r>
            <a:r>
              <a:rPr lang="it-IT" sz="2000" dirty="0"/>
              <a:t> ABS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considered</a:t>
            </a:r>
            <a:r>
              <a:rPr lang="it-IT" sz="2000" dirty="0"/>
              <a:t> </a:t>
            </a:r>
          </a:p>
          <a:p>
            <a:pPr marL="0" indent="0" algn="just">
              <a:buNone/>
            </a:pPr>
            <a:endParaRPr lang="it-IT" sz="2000" dirty="0"/>
          </a:p>
          <a:p>
            <a:pPr algn="just"/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[2]</a:t>
            </a:r>
            <a:r>
              <a:rPr lang="en-US" sz="2000" dirty="0"/>
              <a:t>High-rate tests on Resistive Plate Chambers operated with eco-friendly gas mixtures, RPC </a:t>
            </a:r>
            <a:r>
              <a:rPr lang="en-US" sz="2000" dirty="0" err="1"/>
              <a:t>ECOGas@GIF</a:t>
            </a:r>
            <a:r>
              <a:rPr lang="en-US" sz="2000" dirty="0"/>
              <a:t>++ collaboration,2023,  https://doi.org/10.48550/arXiv.2311.08259</a:t>
            </a:r>
            <a:endParaRPr lang="it-IT" sz="2000" dirty="0">
              <a:highlight>
                <a:srgbClr val="FFFF00"/>
              </a:highlight>
            </a:endParaRPr>
          </a:p>
        </p:txBody>
      </p:sp>
      <p:pic>
        <p:nvPicPr>
          <p:cNvPr id="7" name="Immagine 6" descr="Immagine che contiene testo, schermata, diagramma, schermo&#10;&#10;Descrizione generata automaticamente">
            <a:extLst>
              <a:ext uri="{FF2B5EF4-FFF2-40B4-BE49-F238E27FC236}">
                <a16:creationId xmlns:a16="http://schemas.microsoft.com/office/drawing/2014/main" id="{6817F0A9-B679-B9F9-DD6D-D8D3758AA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9" y="1573329"/>
            <a:ext cx="6924261" cy="500245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56FD3AE-D325-9751-8DDE-A2BDD8DD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61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611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di Office</vt:lpstr>
      <vt:lpstr>Simulation of the Radiation Field in GIF++</vt:lpstr>
      <vt:lpstr>Presentazione standard di PowerPoint</vt:lpstr>
      <vt:lpstr>The GIF++ facility @ CERN </vt:lpstr>
      <vt:lpstr>Gamma Filters </vt:lpstr>
      <vt:lpstr>New simulation </vt:lpstr>
      <vt:lpstr>Simulation analysis </vt:lpstr>
      <vt:lpstr>Gamma flux and dose simulation (@ABS 1)</vt:lpstr>
      <vt:lpstr>Gamma flux and dose simulation (ABS 100 and 10) UP stream region</vt:lpstr>
      <vt:lpstr>Dose rate measurements by ECOgas@GIF++ Collaboration in 2021</vt:lpstr>
      <vt:lpstr>Simulation validation with data</vt:lpstr>
      <vt:lpstr>Next steps </vt:lpstr>
      <vt:lpstr>THANKS 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 ++ code UPGRADE</dc:title>
  <dc:creator>FERRARA NICOLA</dc:creator>
  <cp:lastModifiedBy>Nicola Ferrara</cp:lastModifiedBy>
  <cp:revision>179</cp:revision>
  <dcterms:created xsi:type="dcterms:W3CDTF">2023-06-21T09:08:53Z</dcterms:created>
  <dcterms:modified xsi:type="dcterms:W3CDTF">2024-02-19T14:21:29Z</dcterms:modified>
</cp:coreProperties>
</file>