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6a38531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6a38531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6a385313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6a385313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6a385313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6a385313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6a385313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6a38531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6a385313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6a385313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6a38531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6a38531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6a385313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6a385313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6a385313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6a385313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8030" y="4415351"/>
            <a:ext cx="1175460" cy="66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725" y="72150"/>
            <a:ext cx="1152475" cy="11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56" y="4372685"/>
            <a:ext cx="1070573" cy="7463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" y="0"/>
            <a:ext cx="4384799" cy="32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800" y="1566720"/>
            <a:ext cx="4769024" cy="35767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International Belle II Masterclass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2024 March 26th - Pisa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3 - π</a:t>
            </a:r>
            <a:r>
              <a:rPr baseline="30000" lang="en-GB"/>
              <a:t>0</a:t>
            </a:r>
            <a:r>
              <a:rPr lang="en-GB"/>
              <a:t>→</a:t>
            </a:r>
            <a:r>
              <a:rPr lang="en-GB"/>
              <a:t>𝛾𝛾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00" y="1017725"/>
            <a:ext cx="393028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2975" y="1588850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Reconstructed π⁰ combining two photons.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reconstructed mass of the π⁰ is </a:t>
            </a:r>
            <a:r>
              <a:rPr b="1" lang="en-GB">
                <a:solidFill>
                  <a:srgbClr val="FF0000"/>
                </a:solidFill>
              </a:rPr>
              <a:t>0.132</a:t>
            </a:r>
            <a:r>
              <a:rPr b="1" lang="en-GB">
                <a:solidFill>
                  <a:schemeClr val="dk1"/>
                </a:solidFill>
              </a:rPr>
              <a:t> GeV/c²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the width is </a:t>
            </a:r>
            <a:r>
              <a:rPr b="1" lang="en-GB">
                <a:solidFill>
                  <a:srgbClr val="FF0000"/>
                </a:solidFill>
              </a:rPr>
              <a:t>6</a:t>
            </a:r>
            <a:r>
              <a:rPr b="1" lang="en-GB">
                <a:solidFill>
                  <a:srgbClr val="FF0000"/>
                </a:solidFill>
              </a:rPr>
              <a:t>.6</a:t>
            </a:r>
            <a:r>
              <a:rPr b="1" lang="en-GB">
                <a:solidFill>
                  <a:schemeClr val="dk1"/>
                </a:solidFill>
              </a:rPr>
              <a:t> MeV/c² </a:t>
            </a:r>
            <a:r>
              <a:rPr lang="en-GB">
                <a:solidFill>
                  <a:schemeClr val="dk1"/>
                </a:solidFill>
              </a:rPr>
              <a:t>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background was fitted with a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b="1" lang="en-GB">
                <a:solidFill>
                  <a:srgbClr val="FF0000"/>
                </a:solidFill>
              </a:rPr>
              <a:t>second</a:t>
            </a:r>
            <a:r>
              <a:rPr b="1" lang="en-GB">
                <a:solidFill>
                  <a:srgbClr val="FF0000"/>
                </a:solidFill>
              </a:rPr>
              <a:t> order polynomial function.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6 - J/psi→𝜇</a:t>
            </a:r>
            <a:r>
              <a:rPr baseline="30000" lang="en-GB"/>
              <a:t>+</a:t>
            </a:r>
            <a:r>
              <a:rPr lang="en-GB"/>
              <a:t>𝜇</a:t>
            </a:r>
            <a:r>
              <a:rPr baseline="30000" lang="en-GB"/>
              <a:t>-</a:t>
            </a:r>
            <a:endParaRPr baseline="300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950" y="1278475"/>
            <a:ext cx="3878794" cy="382097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06925" y="1278475"/>
            <a:ext cx="4256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The reconstructed mass of the J/psi is </a:t>
            </a:r>
            <a:r>
              <a:rPr b="1" lang="en-GB">
                <a:solidFill>
                  <a:srgbClr val="FF0000"/>
                </a:solidFill>
              </a:rPr>
              <a:t>3.097</a:t>
            </a:r>
            <a:r>
              <a:rPr b="1" lang="en-GB">
                <a:solidFill>
                  <a:schemeClr val="dk1"/>
                </a:solidFill>
              </a:rPr>
              <a:t> GeV/c²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and the width is </a:t>
            </a:r>
            <a:r>
              <a:rPr b="1" lang="en-GB">
                <a:solidFill>
                  <a:srgbClr val="FF0000"/>
                </a:solidFill>
              </a:rPr>
              <a:t>6.9</a:t>
            </a:r>
            <a:r>
              <a:rPr b="1" lang="en-GB">
                <a:solidFill>
                  <a:schemeClr val="dk1"/>
                </a:solidFill>
              </a:rPr>
              <a:t> MeV/c² 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The background was fitted with a</a:t>
            </a:r>
            <a:r>
              <a:rPr lang="en-GB">
                <a:solidFill>
                  <a:srgbClr val="FF0000"/>
                </a:solidFill>
              </a:rPr>
              <a:t> </a:t>
            </a:r>
            <a:br>
              <a:rPr lang="en-GB">
                <a:solidFill>
                  <a:srgbClr val="FF0000"/>
                </a:solidFill>
              </a:rPr>
            </a:br>
            <a:r>
              <a:rPr b="1" lang="en-GB">
                <a:solidFill>
                  <a:srgbClr val="FF0000"/>
                </a:solidFill>
              </a:rPr>
              <a:t>first order polynomial function.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8 - B</a:t>
            </a:r>
            <a:r>
              <a:rPr baseline="30000" lang="en-GB"/>
              <a:t>±</a:t>
            </a:r>
            <a:r>
              <a:rPr lang="en-GB"/>
              <a:t>→J/psi K</a:t>
            </a:r>
            <a:r>
              <a:rPr baseline="30000" lang="en-GB"/>
              <a:t>±</a:t>
            </a:r>
            <a:r>
              <a:rPr lang="en-GB"/>
              <a:t>, </a:t>
            </a:r>
            <a:r>
              <a:rPr lang="en-GB"/>
              <a:t>J/psi→𝜇</a:t>
            </a:r>
            <a:r>
              <a:rPr baseline="30000" lang="en-GB"/>
              <a:t>+</a:t>
            </a:r>
            <a:r>
              <a:rPr lang="en-GB"/>
              <a:t>𝜇</a:t>
            </a:r>
            <a:r>
              <a:rPr baseline="30000" lang="en-GB"/>
              <a:t>-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850" y="1246800"/>
            <a:ext cx="373156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13850" y="14558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reconstruct B+ to J/psi and charged Kaon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reconstructed mass of the B is </a:t>
            </a:r>
            <a:r>
              <a:rPr b="1" lang="en-GB">
                <a:solidFill>
                  <a:srgbClr val="FF0000"/>
                </a:solidFill>
              </a:rPr>
              <a:t>5.281</a:t>
            </a:r>
            <a:r>
              <a:rPr b="1" lang="en-GB">
                <a:solidFill>
                  <a:schemeClr val="dk1"/>
                </a:solidFill>
              </a:rPr>
              <a:t> GeV/c²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the width is </a:t>
            </a:r>
            <a:r>
              <a:rPr b="1" lang="en-GB">
                <a:solidFill>
                  <a:srgbClr val="FF0000"/>
                </a:solidFill>
              </a:rPr>
              <a:t>8</a:t>
            </a:r>
            <a:r>
              <a:rPr b="1" lang="en-GB">
                <a:solidFill>
                  <a:srgbClr val="FF0000"/>
                </a:solidFill>
              </a:rPr>
              <a:t>.2</a:t>
            </a:r>
            <a:r>
              <a:rPr b="1" lang="en-GB">
                <a:solidFill>
                  <a:schemeClr val="dk1"/>
                </a:solidFill>
              </a:rPr>
              <a:t> MeV/c² 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7 - D</a:t>
            </a:r>
            <a:r>
              <a:rPr baseline="30000" lang="en-GB"/>
              <a:t>0</a:t>
            </a:r>
            <a:r>
              <a:rPr lang="en-GB"/>
              <a:t>→K</a:t>
            </a:r>
            <a:r>
              <a:rPr baseline="30000" lang="en-GB"/>
              <a:t>-</a:t>
            </a:r>
            <a:r>
              <a:rPr lang="en-GB"/>
              <a:t>π</a:t>
            </a:r>
            <a:r>
              <a:rPr baseline="30000" lang="en-GB"/>
              <a:t>+</a:t>
            </a:r>
            <a:endParaRPr baseline="30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075" y="881925"/>
            <a:ext cx="393676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13850" y="145585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reconstruct </a:t>
            </a:r>
            <a:r>
              <a:rPr lang="en-GB">
                <a:solidFill>
                  <a:schemeClr val="dk1"/>
                </a:solidFill>
              </a:rPr>
              <a:t>D0 to K- and π+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reconstructed mass of the D is </a:t>
            </a:r>
            <a:r>
              <a:rPr b="1" lang="en-GB">
                <a:solidFill>
                  <a:srgbClr val="FF0000"/>
                </a:solidFill>
              </a:rPr>
              <a:t>1.865</a:t>
            </a:r>
            <a:r>
              <a:rPr b="1" lang="en-GB">
                <a:solidFill>
                  <a:schemeClr val="dk1"/>
                </a:solidFill>
              </a:rPr>
              <a:t> GeV/c²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the width is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rgbClr val="FF0000"/>
                </a:solidFill>
              </a:rPr>
              <a:t>4.5</a:t>
            </a:r>
            <a:r>
              <a:rPr b="1" lang="en-GB">
                <a:solidFill>
                  <a:schemeClr val="dk1"/>
                </a:solidFill>
              </a:rPr>
              <a:t> MeV/c² 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Back-up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4 - K</a:t>
            </a:r>
            <a:r>
              <a:rPr baseline="-25000" lang="en-GB"/>
              <a:t>S</a:t>
            </a:r>
            <a:r>
              <a:rPr baseline="30000" lang="en-GB"/>
              <a:t>0</a:t>
            </a:r>
            <a:r>
              <a:rPr lang="en-GB"/>
              <a:t>→</a:t>
            </a:r>
            <a:r>
              <a:rPr lang="en-GB"/>
              <a:t>π</a:t>
            </a:r>
            <a:r>
              <a:rPr baseline="30000" lang="en-GB"/>
              <a:t>+</a:t>
            </a:r>
            <a:r>
              <a:rPr lang="en-GB"/>
              <a:t>π</a:t>
            </a:r>
            <a:r>
              <a:rPr baseline="30000" lang="en-GB"/>
              <a:t>-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675" y="1170125"/>
            <a:ext cx="382578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5 - ɸ→</a:t>
            </a:r>
            <a:r>
              <a:rPr lang="en-GB"/>
              <a:t>K</a:t>
            </a:r>
            <a:r>
              <a:rPr baseline="30000" lang="en-GB"/>
              <a:t>+</a:t>
            </a:r>
            <a:r>
              <a:rPr lang="en-GB"/>
              <a:t>K</a:t>
            </a:r>
            <a:r>
              <a:rPr baseline="30000" lang="en-GB"/>
              <a:t>-</a:t>
            </a:r>
            <a:endParaRPr baseline="30000"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1565" r="0" t="0"/>
          <a:stretch/>
        </p:blipFill>
        <p:spPr>
          <a:xfrm>
            <a:off x="3155575" y="1140575"/>
            <a:ext cx="38923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 9 - D*→D</a:t>
            </a:r>
            <a:r>
              <a:rPr baseline="30000" lang="en-GB"/>
              <a:t>0</a:t>
            </a:r>
            <a:r>
              <a:rPr lang="en-GB"/>
              <a:t>π</a:t>
            </a:r>
            <a:r>
              <a:rPr baseline="30000" lang="en-GB"/>
              <a:t>+</a:t>
            </a:r>
            <a:r>
              <a:rPr lang="en-GB"/>
              <a:t>, </a:t>
            </a:r>
            <a:r>
              <a:rPr lang="en-GB"/>
              <a:t>D</a:t>
            </a:r>
            <a:r>
              <a:rPr baseline="30000" lang="en-GB"/>
              <a:t>0</a:t>
            </a:r>
            <a:r>
              <a:rPr lang="en-GB"/>
              <a:t>→K</a:t>
            </a:r>
            <a:r>
              <a:rPr baseline="30000" lang="en-GB"/>
              <a:t>-</a:t>
            </a:r>
            <a:r>
              <a:rPr lang="en-GB"/>
              <a:t>π</a:t>
            </a:r>
            <a:r>
              <a:rPr baseline="30000" lang="en-GB"/>
              <a:t>+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625" y="1118400"/>
            <a:ext cx="400641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